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846" r:id="rId1"/>
    <p:sldMasterId id="2147483862" r:id="rId2"/>
  </p:sldMasterIdLst>
  <p:notesMasterIdLst>
    <p:notesMasterId r:id="rId46"/>
  </p:notesMasterIdLst>
  <p:sldIdLst>
    <p:sldId id="323" r:id="rId3"/>
    <p:sldId id="772" r:id="rId4"/>
    <p:sldId id="799" r:id="rId5"/>
    <p:sldId id="777" r:id="rId6"/>
    <p:sldId id="809" r:id="rId7"/>
    <p:sldId id="813" r:id="rId8"/>
    <p:sldId id="810" r:id="rId9"/>
    <p:sldId id="812" r:id="rId10"/>
    <p:sldId id="811" r:id="rId11"/>
    <p:sldId id="814" r:id="rId12"/>
    <p:sldId id="815" r:id="rId13"/>
    <p:sldId id="775" r:id="rId14"/>
    <p:sldId id="817" r:id="rId15"/>
    <p:sldId id="779" r:id="rId16"/>
    <p:sldId id="816" r:id="rId17"/>
    <p:sldId id="776" r:id="rId18"/>
    <p:sldId id="803" r:id="rId19"/>
    <p:sldId id="807" r:id="rId20"/>
    <p:sldId id="808" r:id="rId21"/>
    <p:sldId id="818" r:id="rId22"/>
    <p:sldId id="819" r:id="rId23"/>
    <p:sldId id="820" r:id="rId24"/>
    <p:sldId id="821" r:id="rId25"/>
    <p:sldId id="822" r:id="rId26"/>
    <p:sldId id="823" r:id="rId27"/>
    <p:sldId id="824" r:id="rId28"/>
    <p:sldId id="825" r:id="rId29"/>
    <p:sldId id="826" r:id="rId30"/>
    <p:sldId id="827" r:id="rId31"/>
    <p:sldId id="828" r:id="rId32"/>
    <p:sldId id="829" r:id="rId33"/>
    <p:sldId id="830" r:id="rId34"/>
    <p:sldId id="831" r:id="rId35"/>
    <p:sldId id="832" r:id="rId36"/>
    <p:sldId id="833" r:id="rId37"/>
    <p:sldId id="834" r:id="rId38"/>
    <p:sldId id="835" r:id="rId39"/>
    <p:sldId id="836" r:id="rId40"/>
    <p:sldId id="837" r:id="rId41"/>
    <p:sldId id="838" r:id="rId42"/>
    <p:sldId id="839" r:id="rId43"/>
    <p:sldId id="840" r:id="rId44"/>
    <p:sldId id="665" r:id="rId4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6E0"/>
          </a:solidFill>
        </a:fill>
      </a:tcStyle>
    </a:wholeTbl>
    <a:band2H>
      <a:tcTxStyle/>
      <a:tcStyle>
        <a:tcBdr/>
        <a:fill>
          <a:solidFill>
            <a:srgbClr val="EBEC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F1D6"/>
          </a:solidFill>
        </a:fill>
      </a:tcStyle>
    </a:wholeTbl>
    <a:band2H>
      <a:tcTxStyle/>
      <a:tcStyle>
        <a:tcBdr/>
        <a:fill>
          <a:solidFill>
            <a:srgbClr val="F7F8EC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D4D3"/>
          </a:solidFill>
        </a:fill>
      </a:tcStyle>
    </a:wholeTbl>
    <a:band2H>
      <a:tcTxStyle/>
      <a:tcStyle>
        <a:tcBdr/>
        <a:fill>
          <a:solidFill>
            <a:srgbClr val="EDEB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-40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2" name="Shape 4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1564017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389F004-E4F0-4B8B-8435-BA1307B510FA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F004-E4F0-4B8B-8435-BA1307B510FA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fld id="{6389F004-E4F0-4B8B-8435-BA1307B510FA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lIns="68580" tIns="34290" rIns="68580" bIns="3429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4028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93431" cy="5143500"/>
          </a:xfrm>
          <a:solidFill>
            <a:schemeClr val="bg1"/>
          </a:solidFill>
        </p:spPr>
        <p:txBody>
          <a:bodyPr tIns="34290" bIns="34290"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109696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02.04.2020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061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515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100" b="1"/>
            </a:lvl1pPr>
            <a:lvl2pPr marL="457200" indent="0">
              <a:buFontTx/>
              <a:buNone/>
              <a:defRPr sz="1700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2176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02.04.2020</a:t>
            </a:fld>
            <a:endParaRPr lang="ru-RU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389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3657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02.04.2020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784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02.04.2020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607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15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02.04.2020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DD9B-3E61-4FDA-AA49-42F42388FC11}" type="datetimeFigureOut">
              <a:rPr lang="ru-RU" smtClean="0"/>
              <a:pPr/>
              <a:t>02.04.2020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916B41-317A-41BC-B585-171B54A986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02.04.2020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305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02.04.2020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61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02.04.2020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256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02.04.2020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704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02.04.2020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93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F004-E4F0-4B8B-8435-BA1307B510FA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89F004-E4F0-4B8B-8435-BA1307B510FA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89F004-E4F0-4B8B-8435-BA1307B510FA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F004-E4F0-4B8B-8435-BA1307B510FA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F004-E4F0-4B8B-8435-BA1307B510FA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F004-E4F0-4B8B-8435-BA1307B510FA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6389F004-E4F0-4B8B-8435-BA1307B510FA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89F004-E4F0-4B8B-8435-BA1307B510FA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60" r:id="rId12"/>
    <p:sldLayoutId id="2147483861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51570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059016" cy="95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250322"/>
            <a:ext cx="2297947" cy="4509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539552" y="4731990"/>
            <a:ext cx="81369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467544" y="4731993"/>
            <a:ext cx="2160240" cy="270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www</a:t>
            </a:r>
            <a:r>
              <a:rPr lang="ru-RU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  <a:r>
              <a:rPr lang="en-GB" sz="10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pravovest</a:t>
            </a:r>
            <a:r>
              <a:rPr lang="ru-RU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</a:t>
            </a:r>
            <a:r>
              <a:rPr lang="en-GB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audit</a:t>
            </a:r>
            <a:r>
              <a:rPr lang="ru-RU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  <a:r>
              <a:rPr lang="en-GB" sz="10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ru</a:t>
            </a:r>
            <a:endParaRPr lang="ru-RU" sz="1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46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vest-audit.ru/" TargetMode="External"/><Relationship Id="rId2" Type="http://schemas.openxmlformats.org/officeDocument/2006/relationships/hyperlink" Target="https://pravovest-audit.ru/" TargetMode="Externa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consultant.ru/document/cons_doc_LAW_349084/" TargetMode="Externa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9144000" cy="1655708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3290054"/>
            <a:ext cx="9144000" cy="1853446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Государственная поддержка </a:t>
            </a:r>
            <a:r>
              <a:rPr lang="ru-RU" sz="2400" b="1" dirty="0" smtClean="0"/>
              <a:t>бизнеса: налоги и контроль</a:t>
            </a:r>
            <a:endParaRPr lang="ru-RU" sz="2400" b="1" dirty="0">
              <a:cs typeface="Aharoni" pitchFamily="2" charset="-79"/>
            </a:endParaRPr>
          </a:p>
        </p:txBody>
      </p:sp>
      <p:sp>
        <p:nvSpPr>
          <p:cNvPr id="11" name="Подзаголовок 7"/>
          <p:cNvSpPr txBox="1">
            <a:spLocks/>
          </p:cNvSpPr>
          <p:nvPr/>
        </p:nvSpPr>
        <p:spPr>
          <a:xfrm>
            <a:off x="5580112" y="1059582"/>
            <a:ext cx="3024336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100"/>
              </a:lnSpc>
            </a:pPr>
            <a:endParaRPr lang="ru-RU" sz="2700" b="1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755576" y="4299942"/>
            <a:ext cx="8242260" cy="1102519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55720"/>
            <a:ext cx="9144000" cy="1634347"/>
          </a:xfrm>
          <a:prstGeom prst="rect">
            <a:avLst/>
          </a:prstGeom>
        </p:spPr>
      </p:pic>
      <p:sp>
        <p:nvSpPr>
          <p:cNvPr id="13" name="Подзаголовок 7"/>
          <p:cNvSpPr txBox="1">
            <a:spLocks/>
          </p:cNvSpPr>
          <p:nvPr/>
        </p:nvSpPr>
        <p:spPr>
          <a:xfrm>
            <a:off x="5732512" y="735546"/>
            <a:ext cx="3024336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700" b="1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19 апреля 2019 года</a:t>
            </a:r>
            <a:endParaRPr kumimoji="0" lang="en-US" sz="2700" b="1" i="0" u="none" strike="noStrike" kern="1200" cap="none" spc="0" normalizeH="0" baseline="3000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700" b="1" i="0" u="none" strike="noStrike" kern="1200" cap="none" spc="0" normalizeH="0" baseline="300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434" y="472966"/>
            <a:ext cx="316886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Тематическая встреча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1655708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                                                                                             </a:t>
            </a:r>
          </a:p>
          <a:p>
            <a:pPr algn="ctr"/>
            <a:r>
              <a:rPr lang="ru-RU" b="1" dirty="0" smtClean="0"/>
              <a:t>                                                                                        «Защита бизнеса в условиях пандемии»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16216" y="123478"/>
            <a:ext cx="239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ВЕБИНАР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03.04.2020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2248" y="220717"/>
            <a:ext cx="484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220717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713"/>
            <a:ext cx="3313074" cy="650132"/>
          </a:xfrm>
          <a:prstGeom prst="rect">
            <a:avLst/>
          </a:prstGeom>
        </p:spPr>
      </p:pic>
      <p:sp>
        <p:nvSpPr>
          <p:cNvPr id="20" name="Подзаголовок 7"/>
          <p:cNvSpPr txBox="1">
            <a:spLocks/>
          </p:cNvSpPr>
          <p:nvPr/>
        </p:nvSpPr>
        <p:spPr>
          <a:xfrm>
            <a:off x="329511" y="692535"/>
            <a:ext cx="3280792" cy="864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Москва,1-й </a:t>
            </a:r>
            <a:r>
              <a:rPr lang="ru-RU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Щипковский</a:t>
            </a: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пер., 20 </a:t>
            </a:r>
          </a:p>
          <a:p>
            <a:pPr algn="l"/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(495) </a:t>
            </a:r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231-23-21</a:t>
            </a:r>
          </a:p>
          <a:p>
            <a:pPr algn="l"/>
            <a:r>
              <a:rPr lang="en-GB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</a:t>
            </a:r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GB" sz="15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pravovest</a:t>
            </a:r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GB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audit</a:t>
            </a:r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GB" sz="1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896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5698976" cy="951570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</a:rPr>
              <a:t>ПЕРЕНОС СРОКОВ: ИСКЛЮЧЕНИЯ ИЗ ПРАВИЛ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03598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 о нерабочих днях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не распространяется на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непрерывно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действующих организаций;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медицинских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 аптечных организаций;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организаций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обеспечивающих население продуктами питания и товарами первой необходимости;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организаций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выполняющих неотложные работы в условиях чрезвычайных обстоятельств, в иных случаях, ставящих под угрозу жизнь или нормальные жизненные условия населения;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организаций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осуществляющих неотложные ремонтные и погрузочно-разгрузочные работы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Т.е. получается, что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налоговую отчетность за 2019 год,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например, декларацию по налогу на прибыль эти организации должны представить без учета «президентских нерабочих дней» - не позднее 30 марта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 учетом переноса срока с выходного дня (28.03.2020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суббота) на первый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рабочий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день (не считающийся выходным)).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5842992" cy="951570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chemeClr val="bg1"/>
                </a:solidFill>
              </a:rPr>
              <a:t>Субъекты МСП: страховые взносы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35646"/>
            <a:ext cx="80648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 1 апреля 2020 по 31 декабря 2020 года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плательщиков страховых взносов, признаваемых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субъектами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МСП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отношении части выплат в пользу физического лица по итогам месяца, превышающей федеральный МРОТ на начало расчетного периода,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страховые взносы составят 15%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10% на ОПС, на ОСС 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0%, ОМС 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5%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347614"/>
            <a:ext cx="6984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Федеральный закон от 01.04.2020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102-ФЗ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https://aeromeh.ru/wp-content/uploads/2019/06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4371950"/>
            <a:ext cx="904543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9548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ОТСРОЧКА УПЛАТЫ НАЛОГОВ И ВЗНОСОВ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 НЕ ДЛЯ ВСЕХ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3" name="Picture 3" descr="https://thumbs.dreamstime.com/b/%D0%BA%D1%80%D0%B0%D1%81%D0%BD%D1%8B%D0%B9-%D1%80%D0%B5%D1%82%D1%80%D0%BE-%D0%B1%D1%83-%D0%B8-%D1%8C%D0%BD%D0%B8%D0%BA-%D0%BD%D0%B0-%D1%87%D0%B0%D1%81%D0%B0%D1%85-%D0%B8%D0%B7%D0%BE-%D1%8F%D1%82-80242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4299942"/>
            <a:ext cx="532859" cy="6660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504" y="1340643"/>
            <a:ext cx="41044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Перенос на 6 месяцев срока уплаты страховых взносов </a:t>
            </a:r>
            <a:r>
              <a:rPr lang="ru-RU" sz="1400" dirty="0" smtClean="0"/>
              <a:t>-</a:t>
            </a:r>
            <a:r>
              <a:rPr lang="ru-RU" sz="1400" dirty="0" smtClean="0"/>
              <a:t> </a:t>
            </a:r>
            <a:r>
              <a:rPr lang="ru-RU" sz="1400" b="1" dirty="0" smtClean="0"/>
              <a:t>для </a:t>
            </a:r>
            <a:r>
              <a:rPr lang="ru-RU" sz="1400" b="1" dirty="0" err="1" smtClean="0"/>
              <a:t>микропредприятий</a:t>
            </a:r>
            <a:r>
              <a:rPr lang="ru-RU" sz="1400" dirty="0" smtClean="0"/>
              <a:t>;</a:t>
            </a:r>
          </a:p>
          <a:p>
            <a:endParaRPr lang="ru-RU" sz="1400" dirty="0" smtClean="0"/>
          </a:p>
          <a:p>
            <a:r>
              <a:rPr lang="ru-RU" sz="1400" dirty="0" smtClean="0"/>
              <a:t>Перенос на 6 месяцев срока уплаты всех налогов, </a:t>
            </a:r>
            <a:r>
              <a:rPr lang="ru-RU" sz="1400" b="1" u="sng" dirty="0" smtClean="0"/>
              <a:t>кроме НДС и НДФЛ</a:t>
            </a:r>
            <a:r>
              <a:rPr lang="ru-RU" sz="1400" dirty="0" smtClean="0"/>
              <a:t> — </a:t>
            </a:r>
            <a:r>
              <a:rPr lang="ru-RU" sz="1400" b="1" dirty="0" smtClean="0"/>
              <a:t>для компаний и ИП, включенных в Реестр МСП</a:t>
            </a:r>
            <a:r>
              <a:rPr lang="ru-RU" sz="1400" dirty="0" smtClean="0"/>
              <a:t>.</a:t>
            </a:r>
          </a:p>
          <a:p>
            <a:endParaRPr lang="ru-RU" sz="1400" dirty="0" smtClean="0"/>
          </a:p>
          <a:p>
            <a:r>
              <a:rPr lang="ru-RU" sz="1400" dirty="0" smtClean="0"/>
              <a:t>Перенос на 3 месяца уплаты срока всех налогов, </a:t>
            </a:r>
            <a:r>
              <a:rPr lang="ru-RU" sz="1400" b="1" u="sng" dirty="0" smtClean="0"/>
              <a:t>кроме НДС и НДФЛ</a:t>
            </a:r>
            <a:r>
              <a:rPr lang="ru-RU" sz="1400" dirty="0" smtClean="0"/>
              <a:t> </a:t>
            </a:r>
            <a:r>
              <a:rPr lang="ru-RU" sz="1400" dirty="0" smtClean="0"/>
              <a:t>-</a:t>
            </a:r>
            <a:r>
              <a:rPr lang="ru-RU" sz="1400" dirty="0" smtClean="0"/>
              <a:t> </a:t>
            </a:r>
            <a:r>
              <a:rPr lang="ru-RU" sz="1400" b="1" dirty="0" smtClean="0"/>
              <a:t>для остальных представителей бизнеса, не включенных в Реестр МСП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987574"/>
            <a:ext cx="47880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Занятые </a:t>
            </a:r>
            <a:r>
              <a:rPr lang="ru-RU" sz="1200" dirty="0" smtClean="0"/>
              <a:t>в сферах деятельности, </a:t>
            </a:r>
            <a:r>
              <a:rPr lang="ru-RU" sz="1200" b="1" dirty="0" smtClean="0">
                <a:solidFill>
                  <a:srgbClr val="C00000"/>
                </a:solidFill>
              </a:rPr>
              <a:t>наиболее пострадавших от распространения </a:t>
            </a:r>
            <a:r>
              <a:rPr lang="ru-RU" sz="1200" b="1" dirty="0" err="1" smtClean="0">
                <a:solidFill>
                  <a:srgbClr val="C00000"/>
                </a:solidFill>
              </a:rPr>
              <a:t>коронавирусной</a:t>
            </a:r>
            <a:r>
              <a:rPr lang="ru-RU" sz="1200" b="1" dirty="0" smtClean="0">
                <a:solidFill>
                  <a:srgbClr val="C00000"/>
                </a:solidFill>
              </a:rPr>
              <a:t> инфекции</a:t>
            </a:r>
            <a:r>
              <a:rPr lang="ru-RU" sz="1200" dirty="0" smtClean="0">
                <a:solidFill>
                  <a:srgbClr val="C00000"/>
                </a:solidFill>
              </a:rPr>
              <a:t> </a:t>
            </a:r>
            <a:r>
              <a:rPr lang="ru-RU" sz="1200" dirty="0" smtClean="0"/>
              <a:t>(утверждены на заседании Правительственной комиссии по повышению устойчивости развития российской экономики).</a:t>
            </a:r>
          </a:p>
          <a:p>
            <a:r>
              <a:rPr lang="ru-RU" sz="1200" dirty="0" smtClean="0"/>
              <a:t>-авиаперевозки</a:t>
            </a:r>
            <a:r>
              <a:rPr lang="ru-RU" sz="1200" dirty="0" smtClean="0"/>
              <a:t>, аэропортовая деятельность, автоперевозки;</a:t>
            </a:r>
          </a:p>
          <a:p>
            <a:r>
              <a:rPr lang="ru-RU" sz="1200" dirty="0" smtClean="0"/>
              <a:t>-культура</a:t>
            </a:r>
            <a:r>
              <a:rPr lang="ru-RU" sz="1200" dirty="0" smtClean="0"/>
              <a:t>, организация досуга и развлечений;</a:t>
            </a:r>
          </a:p>
          <a:p>
            <a:r>
              <a:rPr lang="ru-RU" sz="1200" dirty="0" smtClean="0"/>
              <a:t>-физкультурно-оздоровительная </a:t>
            </a:r>
            <a:r>
              <a:rPr lang="ru-RU" sz="1200" dirty="0" smtClean="0"/>
              <a:t>деятельность и спорт;</a:t>
            </a:r>
          </a:p>
          <a:p>
            <a:r>
              <a:rPr lang="ru-RU" sz="1200" dirty="0" smtClean="0"/>
              <a:t>-деятельность </a:t>
            </a:r>
            <a:r>
              <a:rPr lang="ru-RU" sz="1200" dirty="0" smtClean="0"/>
              <a:t>туристических агентств и прочих организаций</a:t>
            </a:r>
            <a:r>
              <a:rPr lang="ru-RU" sz="1200" dirty="0" smtClean="0"/>
              <a:t>,</a:t>
            </a:r>
          </a:p>
          <a:p>
            <a:r>
              <a:rPr lang="ru-RU" sz="1200" dirty="0" smtClean="0"/>
              <a:t> предоставляющих </a:t>
            </a:r>
            <a:r>
              <a:rPr lang="ru-RU" sz="1200" dirty="0" smtClean="0"/>
              <a:t>услуги в сфере туризма;</a:t>
            </a:r>
          </a:p>
          <a:p>
            <a:r>
              <a:rPr lang="ru-RU" sz="1200" dirty="0" smtClean="0"/>
              <a:t>-гостиничный </a:t>
            </a:r>
            <a:r>
              <a:rPr lang="ru-RU" sz="1200" dirty="0" smtClean="0"/>
              <a:t>бизнес;</a:t>
            </a:r>
          </a:p>
          <a:p>
            <a:r>
              <a:rPr lang="ru-RU" sz="1200" dirty="0" smtClean="0"/>
              <a:t>-деятельность </a:t>
            </a:r>
            <a:r>
              <a:rPr lang="ru-RU" sz="1200" dirty="0" smtClean="0"/>
              <a:t>организаций дополнительного образования</a:t>
            </a:r>
            <a:r>
              <a:rPr lang="ru-RU" sz="1200" dirty="0" smtClean="0"/>
              <a:t>,</a:t>
            </a:r>
          </a:p>
          <a:p>
            <a:r>
              <a:rPr lang="ru-RU" sz="1200" dirty="0" smtClean="0"/>
              <a:t>-негосударственных </a:t>
            </a:r>
            <a:r>
              <a:rPr lang="ru-RU" sz="1200" dirty="0" smtClean="0"/>
              <a:t>образовательных учреждений;</a:t>
            </a:r>
          </a:p>
          <a:p>
            <a:r>
              <a:rPr lang="ru-RU" sz="1200" dirty="0" smtClean="0"/>
              <a:t>-деятельность </a:t>
            </a:r>
            <a:r>
              <a:rPr lang="ru-RU" sz="1200" dirty="0" smtClean="0"/>
              <a:t>по организации конференций и выставок;</a:t>
            </a:r>
          </a:p>
          <a:p>
            <a:r>
              <a:rPr lang="ru-RU" sz="1200" dirty="0" smtClean="0"/>
              <a:t>-деятельность </a:t>
            </a:r>
            <a:r>
              <a:rPr lang="ru-RU" sz="1200" dirty="0" smtClean="0"/>
              <a:t>по предоставлению бытовых услуг населению (ремонт, стирка, химчистка, услуги парикмахерских и салонов красоты).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227934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C00000"/>
                </a:solidFill>
              </a:rPr>
              <a:t>Законопроект </a:t>
            </a:r>
            <a:r>
              <a:rPr lang="ru-RU" sz="1400" i="1" dirty="0" smtClean="0">
                <a:solidFill>
                  <a:srgbClr val="C00000"/>
                </a:solidFill>
              </a:rPr>
              <a:t>«О мерах обеспечения устойчивого развития экономики» </a:t>
            </a:r>
            <a:endParaRPr lang="ru-RU" sz="1400" i="1" dirty="0" smtClean="0">
              <a:solidFill>
                <a:srgbClr val="C00000"/>
              </a:solidFill>
            </a:endParaRPr>
          </a:p>
          <a:p>
            <a:r>
              <a:rPr lang="ru-RU" sz="1400" i="1" dirty="0" smtClean="0">
                <a:solidFill>
                  <a:srgbClr val="C00000"/>
                </a:solidFill>
              </a:rPr>
              <a:t>(</a:t>
            </a:r>
            <a:r>
              <a:rPr lang="ru-RU" sz="1400" i="1" dirty="0" smtClean="0">
                <a:solidFill>
                  <a:srgbClr val="C00000"/>
                </a:solidFill>
              </a:rPr>
              <a:t>ID: 02/07/03-20/00100768)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264696" cy="951570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chemeClr val="bg1"/>
                </a:solidFill>
              </a:rPr>
              <a:t>ПРОЕКТЫ: перенос сроков уплаты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налогов и страховых взносов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31590"/>
            <a:ext cx="43204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Перенос на 6 месяцев сроков уплаты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налога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 прибыль организаций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УСН, ЕСХН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за 2019 год;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налогов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(авансовых платежей по налогу), за исключением НДС, за отчетные периоды, приходящиеся на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 квартал 2020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 4 месяца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 отчетные периоды, приходящиеся на полугодие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(2 квартал) 2020 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страховых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взносов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исчисленных с выплат и иных вознаграждений в пользу физических лиц за период март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май 2020 года (на 4 месяца — срок уплаты страховых взносов за период июнь и июль 2020 года, и фиксированных страховых взносов, подлежащих уплате не позднее 1 июля 2020 года)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131590"/>
            <a:ext cx="4427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Нормативный правовой акт не принят,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субъектов не конкретизирован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635646"/>
            <a:ext cx="4283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C00000"/>
                </a:solidFill>
              </a:rPr>
              <a:t>Проект</a:t>
            </a:r>
            <a:r>
              <a:rPr lang="ru-RU" sz="1400" i="1" dirty="0" smtClean="0">
                <a:solidFill>
                  <a:srgbClr val="C00000"/>
                </a:solidFill>
              </a:rPr>
              <a:t> Постановления Правительства РФ, подготовленный ФНС России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6059016" cy="951570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ОТСРОЧКА / РАССРОЧКА, ИНК</a:t>
            </a:r>
            <a:b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ТЕХ, КТО НЕ ПОИМЕНОВАН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1508033"/>
            <a:ext cx="8928992" cy="263149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ОТСРОЧКА/РАССРОЧКА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Одним из оснований предоставления отсрочки/рассрочки по уплате налога (сбора, страховых взносов, пеней, штрафов) является недостаточность у заинтересованного лица денежных средств в связи с причинением ему ущерба в результате стихийного бедствия, технологической катастрофы или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иных обстоятельств непреодолимой силы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п.2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64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НК РФ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Ст.64 НК РФ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предусматривает отсрочку/рассрочку по уплате налога, т.е. изменение срока уплаты налога при наличии оснований на срок не более  1 года (единовременная/поэтапная уплата)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начисляются %, если отсрочка/рассрочка предоставлена по основанию пп.1 п.2 ст.64 НК РФ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s://thumbs.dreamstime.com/b/%D0%BA%D1%80%D0%B0%D1%81%D0%BD%D1%8B%D0%B9-%D1%80%D0%B5%D1%82%D1%80%D0%BE-%D0%B1%D1%83-%D0%B8-%D1%8C%D0%BD%D0%B8%D0%BA-%D0%BD%D0%B0-%D1%87%D0%B0%D1%81%D0%B0%D1%85-%D0%B8%D0%B7%D0%BE-%D1%8F%D1%82-80242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4443958"/>
            <a:ext cx="403245" cy="504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059016" cy="951570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chemeClr val="bg1"/>
                </a:solidFill>
              </a:rPr>
              <a:t>Меры взыскания остановлены до 1 мая 2020 года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59582"/>
            <a:ext cx="7920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Приостанавливается применение мер взыскания</a:t>
            </a:r>
            <a:r>
              <a:rPr lang="ru-RU" sz="1400" dirty="0" smtClean="0"/>
              <a:t> </a:t>
            </a:r>
            <a:r>
              <a:rPr lang="ru-RU" sz="1400" b="1" u="sng" dirty="0" smtClean="0"/>
              <a:t>до 1 мая 2020 года</a:t>
            </a:r>
            <a:endParaRPr lang="ru-RU" sz="14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63638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Для налогоплательщиков, работающих в следующих отраслях:</a:t>
            </a:r>
          </a:p>
          <a:p>
            <a:r>
              <a:rPr lang="ru-RU" sz="1400" b="1" dirty="0" smtClean="0"/>
              <a:t>-туризм</a:t>
            </a:r>
            <a:r>
              <a:rPr lang="ru-RU" sz="1400" b="1" dirty="0" smtClean="0"/>
              <a:t>,</a:t>
            </a:r>
          </a:p>
          <a:p>
            <a:r>
              <a:rPr lang="ru-RU" sz="1400" b="1" dirty="0" smtClean="0"/>
              <a:t>-авиаперевозки</a:t>
            </a:r>
            <a:r>
              <a:rPr lang="ru-RU" sz="1400" b="1" dirty="0" smtClean="0"/>
              <a:t>;</a:t>
            </a:r>
          </a:p>
          <a:p>
            <a:r>
              <a:rPr lang="ru-RU" sz="1400" b="1" dirty="0" smtClean="0"/>
              <a:t>-физкультура </a:t>
            </a:r>
            <a:r>
              <a:rPr lang="ru-RU" sz="1400" b="1" dirty="0" smtClean="0"/>
              <a:t>и спорт;</a:t>
            </a:r>
          </a:p>
          <a:p>
            <a:r>
              <a:rPr lang="ru-RU" sz="1400" b="1" dirty="0" smtClean="0"/>
              <a:t>-искусство</a:t>
            </a:r>
            <a:r>
              <a:rPr lang="ru-RU" sz="1400" b="1" dirty="0" smtClean="0"/>
              <a:t>;</a:t>
            </a:r>
          </a:p>
          <a:p>
            <a:r>
              <a:rPr lang="ru-RU" sz="1400" b="1" dirty="0" smtClean="0"/>
              <a:t>-культура</a:t>
            </a:r>
            <a:r>
              <a:rPr lang="ru-RU" sz="1400" b="1" dirty="0" smtClean="0"/>
              <a:t>;</a:t>
            </a:r>
          </a:p>
          <a:p>
            <a:r>
              <a:rPr lang="ru-RU" sz="1400" b="1" dirty="0" smtClean="0"/>
              <a:t>-кинематография</a:t>
            </a:r>
          </a:p>
          <a:p>
            <a:endParaRPr lang="ru-RU" sz="1400" dirty="0" smtClean="0"/>
          </a:p>
          <a:p>
            <a:r>
              <a:rPr lang="ru-RU" sz="1400" dirty="0" smtClean="0"/>
              <a:t>Для </a:t>
            </a:r>
            <a:r>
              <a:rPr lang="ru-RU" sz="1400" dirty="0" smtClean="0"/>
              <a:t>налогоплательщиков, сведения о которых внесены в единый реестр </a:t>
            </a:r>
            <a:r>
              <a:rPr lang="ru-RU" sz="1400" b="1" dirty="0" smtClean="0"/>
              <a:t>субъектов </a:t>
            </a:r>
            <a:r>
              <a:rPr lang="ru-RU" sz="1400" b="1" dirty="0" smtClean="0"/>
              <a:t>МСП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723878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C00000"/>
                </a:solidFill>
              </a:rPr>
              <a:t>Информационное сообщение ФНС от </a:t>
            </a:r>
            <a:r>
              <a:rPr lang="ru-RU" sz="1400" i="1" dirty="0" smtClean="0">
                <a:solidFill>
                  <a:srgbClr val="C00000"/>
                </a:solidFill>
              </a:rPr>
              <a:t>27.03.2020 года </a:t>
            </a:r>
          </a:p>
          <a:p>
            <a:r>
              <a:rPr lang="ru-RU" sz="1400" i="1" dirty="0" smtClean="0">
                <a:solidFill>
                  <a:srgbClr val="C00000"/>
                </a:solidFill>
              </a:rPr>
              <a:t>Письмо </a:t>
            </a:r>
            <a:r>
              <a:rPr lang="ru-RU" sz="1400" i="1" dirty="0" smtClean="0">
                <a:solidFill>
                  <a:srgbClr val="C00000"/>
                </a:solidFill>
              </a:rPr>
              <a:t>ФНС № ЕД-20-8/32@ от </a:t>
            </a:r>
            <a:r>
              <a:rPr lang="ru-RU" sz="1400" i="1" dirty="0" smtClean="0">
                <a:solidFill>
                  <a:srgbClr val="C00000"/>
                </a:solidFill>
              </a:rPr>
              <a:t>25.03.2020 года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486"/>
            <a:ext cx="6059016" cy="951570"/>
          </a:xfrm>
        </p:spPr>
        <p:txBody>
          <a:bodyPr>
            <a:normAutofit fontScale="90000"/>
          </a:bodyPr>
          <a:lstStyle/>
          <a:p>
            <a:pPr lvl="0"/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ДЕЯТЕЛЬНОСТЬ РОССИЙСКИХ СУДОВ ПРИОСТАНОВЛЕНА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8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431540" y="909756"/>
            <a:ext cx="828092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Постановление Президиума ВС РФ и Президиума Совета судей РФ от 18.03.2020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период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19 марта по 10 апреля 2020 года включительно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приостановлен личный прием граждан во всех судах. Подать документы в суд можно только по почте или через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интернет-приемные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Ограничен порядок рассмотрения уже имеющихся в производстве дел.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Рассмотрению подлежат только дела, имеющие безотлагательный характер: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 избрании, отмене меры пресечения, о продлении ее срока;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 защите интересов несовершеннолетнего;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 защите лица, признанного в установленном порядке недееспособным, в случае отказа законного представителя от медицинского вмешательства, необходимого для спасения жизни, и другие;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 также дела в порядке приказного, упрощенного производства.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Рассмотрение таких дел рекомендовано инициировать с использованием систем видеоконференц-связи.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разрешается допускать в здания судов лиц, не являющихся участниками судебных процессов.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1" name="Picture 3" descr="https://i1.sndcdn.com/avatars-000489339528-ws7hme-t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4011910"/>
            <a:ext cx="1013098" cy="1013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200" b="1" dirty="0" smtClean="0">
                <a:solidFill>
                  <a:schemeClr val="bg1"/>
                </a:solidFill>
              </a:rPr>
              <a:t>Арендные платежи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59582"/>
            <a:ext cx="4320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Освобождение от уплаты арендных платежей</a:t>
            </a:r>
            <a:r>
              <a:rPr lang="ru-RU" sz="1400" dirty="0" smtClean="0"/>
              <a:t> по договорам аренды земельных участков, находящихся в собственности Москвы, и земельных участков на территории Москвы, государственная собственность на которые не разграничена, недвижимости в собственности г. Москвы, </a:t>
            </a:r>
            <a:r>
              <a:rPr lang="ru-RU" sz="1400" b="1" dirty="0" smtClean="0"/>
              <a:t>до последнего календарного дня месяца, в котором завершилось приостановление деятельности</a:t>
            </a:r>
            <a:r>
              <a:rPr lang="ru-RU" sz="1400" dirty="0" smtClean="0"/>
              <a:t>, но не ранее 01.07.2020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059582"/>
            <a:ext cx="44999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Для организаций (только Москва):</a:t>
            </a:r>
          </a:p>
          <a:p>
            <a:r>
              <a:rPr lang="ru-RU" sz="1400" b="1" dirty="0" smtClean="0"/>
              <a:t>-культуры</a:t>
            </a:r>
            <a:r>
              <a:rPr lang="ru-RU" sz="1400" b="1" dirty="0" smtClean="0"/>
              <a:t>;</a:t>
            </a:r>
          </a:p>
          <a:p>
            <a:r>
              <a:rPr lang="ru-RU" sz="1400" b="1" dirty="0" smtClean="0"/>
              <a:t>-физической </a:t>
            </a:r>
            <a:r>
              <a:rPr lang="ru-RU" sz="1400" b="1" dirty="0" smtClean="0"/>
              <a:t>культуры;</a:t>
            </a:r>
          </a:p>
          <a:p>
            <a:r>
              <a:rPr lang="ru-RU" sz="1400" b="1" dirty="0" smtClean="0"/>
              <a:t>-спорта</a:t>
            </a:r>
            <a:r>
              <a:rPr lang="ru-RU" sz="1400" b="1" dirty="0" smtClean="0"/>
              <a:t>;</a:t>
            </a:r>
          </a:p>
          <a:p>
            <a:r>
              <a:rPr lang="ru-RU" sz="1400" b="1" dirty="0" smtClean="0"/>
              <a:t>-выставочной</a:t>
            </a:r>
            <a:r>
              <a:rPr lang="ru-RU" sz="1400" b="1" dirty="0" smtClean="0"/>
              <a:t>;</a:t>
            </a:r>
          </a:p>
          <a:p>
            <a:r>
              <a:rPr lang="ru-RU" sz="1400" b="1" dirty="0" smtClean="0"/>
              <a:t>-развлекательной</a:t>
            </a:r>
            <a:r>
              <a:rPr lang="ru-RU" sz="1400" b="1" dirty="0" smtClean="0"/>
              <a:t>;</a:t>
            </a:r>
          </a:p>
          <a:p>
            <a:r>
              <a:rPr lang="ru-RU" sz="1400" b="1" dirty="0" smtClean="0"/>
              <a:t>-просветительской </a:t>
            </a:r>
            <a:r>
              <a:rPr lang="ru-RU" sz="1400" b="1" dirty="0" smtClean="0"/>
              <a:t>и образовательной деятельности;</a:t>
            </a:r>
          </a:p>
          <a:p>
            <a:r>
              <a:rPr lang="ru-RU" sz="1400" b="1" dirty="0" smtClean="0"/>
              <a:t>-досуга </a:t>
            </a:r>
            <a:r>
              <a:rPr lang="ru-RU" sz="1400" b="1" dirty="0" smtClean="0"/>
              <a:t>и социально-воспитательной работы с населением;</a:t>
            </a:r>
          </a:p>
          <a:p>
            <a:r>
              <a:rPr lang="ru-RU" sz="1400" b="1" dirty="0" smtClean="0"/>
              <a:t>-туризма</a:t>
            </a:r>
            <a:r>
              <a:rPr lang="ru-RU" sz="1400" b="1" dirty="0" smtClean="0"/>
              <a:t>;</a:t>
            </a:r>
          </a:p>
          <a:p>
            <a:r>
              <a:rPr lang="ru-RU" sz="1400" b="1" dirty="0" smtClean="0"/>
              <a:t>-гостиничных </a:t>
            </a:r>
            <a:r>
              <a:rPr lang="ru-RU" sz="1400" b="1" dirty="0" smtClean="0"/>
              <a:t>услуг;</a:t>
            </a:r>
          </a:p>
          <a:p>
            <a:r>
              <a:rPr lang="ru-RU" sz="1400" b="1" dirty="0" smtClean="0"/>
              <a:t>-общепита</a:t>
            </a:r>
            <a:r>
              <a:rPr lang="ru-RU" sz="1400" b="1" dirty="0" smtClean="0"/>
              <a:t>;</a:t>
            </a:r>
          </a:p>
          <a:p>
            <a:r>
              <a:rPr lang="ru-RU" sz="1400" b="1" dirty="0" smtClean="0"/>
              <a:t>-торговли</a:t>
            </a:r>
          </a:p>
          <a:p>
            <a:r>
              <a:rPr lang="ru-RU" sz="1400" b="1" dirty="0" smtClean="0"/>
              <a:t>-предоставления </a:t>
            </a:r>
            <a:r>
              <a:rPr lang="ru-RU" sz="1400" b="1" dirty="0" smtClean="0"/>
              <a:t>бытовых услуг населению.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435846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C00000"/>
                </a:solidFill>
              </a:rPr>
              <a:t>Постановление правительства Москвы от 24.03.2020 </a:t>
            </a:r>
            <a:r>
              <a:rPr lang="ru-RU" sz="1400" b="1" i="1" dirty="0" smtClean="0">
                <a:solidFill>
                  <a:srgbClr val="C00000"/>
                </a:solidFill>
              </a:rPr>
              <a:t>№</a:t>
            </a:r>
            <a:r>
              <a:rPr lang="ru-RU" sz="1400" b="1" i="1" dirty="0" smtClean="0">
                <a:solidFill>
                  <a:srgbClr val="C00000"/>
                </a:solidFill>
              </a:rPr>
              <a:t> 212-ПП, </a:t>
            </a:r>
            <a:endParaRPr lang="ru-RU" sz="1400" b="1" i="1" dirty="0" smtClean="0">
              <a:solidFill>
                <a:srgbClr val="C00000"/>
              </a:solidFill>
            </a:endParaRPr>
          </a:p>
          <a:p>
            <a:pPr algn="just"/>
            <a:r>
              <a:rPr lang="ru-RU" sz="1400" b="1" i="1" dirty="0" smtClean="0">
                <a:solidFill>
                  <a:srgbClr val="C00000"/>
                </a:solidFill>
              </a:rPr>
              <a:t>Постановление </a:t>
            </a:r>
            <a:r>
              <a:rPr lang="ru-RU" sz="1400" b="1" i="1" dirty="0" smtClean="0">
                <a:solidFill>
                  <a:srgbClr val="C00000"/>
                </a:solidFill>
              </a:rPr>
              <a:t>правительства Москвы от 31.03.2020 </a:t>
            </a:r>
            <a:r>
              <a:rPr lang="ru-RU" sz="1400" b="1" i="1" dirty="0" smtClean="0">
                <a:solidFill>
                  <a:srgbClr val="C00000"/>
                </a:solidFill>
              </a:rPr>
              <a:t>№</a:t>
            </a:r>
            <a:r>
              <a:rPr lang="ru-RU" sz="1400" b="1" i="1" dirty="0" smtClean="0">
                <a:solidFill>
                  <a:srgbClr val="C00000"/>
                </a:solidFill>
              </a:rPr>
              <a:t> 273-ПП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sidus.ru/upload/iblock/469/469202d6a267e89851e3408fc87292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4371950"/>
            <a:ext cx="576064" cy="57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059016" cy="951570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</a:rPr>
              <a:t>Арендная плата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03598"/>
            <a:ext cx="4176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Уменьшение в 2 раза платы</a:t>
            </a:r>
            <a:r>
              <a:rPr lang="ru-RU" sz="1400" dirty="0" smtClean="0"/>
              <a:t> по договорам </a:t>
            </a:r>
            <a:r>
              <a:rPr lang="ru-RU" sz="1400" b="1" dirty="0" smtClean="0"/>
              <a:t>на осуществление торговой деятельности</a:t>
            </a:r>
            <a:r>
              <a:rPr lang="ru-RU" sz="1400" dirty="0" smtClean="0"/>
              <a:t> в нестационарных торговых объектах в переходах и вестибюлях </a:t>
            </a:r>
            <a:r>
              <a:rPr lang="ru-RU" sz="1400" dirty="0" smtClean="0"/>
              <a:t>метрополитена.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i="1" dirty="0" smtClean="0">
                <a:solidFill>
                  <a:srgbClr val="C00000"/>
                </a:solidFill>
              </a:rPr>
              <a:t>Постановление </a:t>
            </a:r>
            <a:r>
              <a:rPr lang="ru-RU" sz="1400" i="1" dirty="0" smtClean="0">
                <a:solidFill>
                  <a:srgbClr val="C00000"/>
                </a:solidFill>
              </a:rPr>
              <a:t>правительства Москвы от 24.03.2020 </a:t>
            </a:r>
            <a:r>
              <a:rPr lang="ru-RU" sz="1400" i="1" dirty="0" smtClean="0">
                <a:solidFill>
                  <a:srgbClr val="C00000"/>
                </a:solidFill>
              </a:rPr>
              <a:t>№</a:t>
            </a:r>
            <a:r>
              <a:rPr lang="ru-RU" sz="1400" i="1" dirty="0" smtClean="0">
                <a:solidFill>
                  <a:srgbClr val="C00000"/>
                </a:solidFill>
              </a:rPr>
              <a:t> </a:t>
            </a:r>
            <a:r>
              <a:rPr lang="ru-RU" sz="1400" i="1" dirty="0" smtClean="0">
                <a:solidFill>
                  <a:srgbClr val="C00000"/>
                </a:solidFill>
              </a:rPr>
              <a:t>212-ПП</a:t>
            </a:r>
          </a:p>
          <a:p>
            <a:pPr algn="just"/>
            <a:endParaRPr lang="ru-RU" sz="1400" i="1" dirty="0" smtClean="0"/>
          </a:p>
          <a:p>
            <a:pPr algn="just"/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20359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Для субъектов </a:t>
            </a:r>
            <a:r>
              <a:rPr lang="ru-RU" sz="1400" dirty="0" smtClean="0"/>
              <a:t>МСП </a:t>
            </a:r>
          </a:p>
          <a:p>
            <a:r>
              <a:rPr lang="ru-RU" sz="1400" dirty="0" smtClean="0"/>
              <a:t>на</a:t>
            </a:r>
            <a:r>
              <a:rPr lang="ru-RU" sz="1400" dirty="0" smtClean="0"/>
              <a:t> время режима повышенной готовности </a:t>
            </a:r>
            <a:endParaRPr lang="ru-RU" sz="1400" dirty="0" smtClean="0"/>
          </a:p>
          <a:p>
            <a:r>
              <a:rPr lang="ru-RU" sz="1400" dirty="0" smtClean="0"/>
              <a:t>в</a:t>
            </a:r>
            <a:r>
              <a:rPr lang="ru-RU" sz="1400" dirty="0" smtClean="0"/>
              <a:t> городе </a:t>
            </a:r>
            <a:r>
              <a:rPr lang="ru-RU" sz="1400" dirty="0" smtClean="0"/>
              <a:t>Москва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075806"/>
            <a:ext cx="4427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C00000"/>
                </a:solidFill>
              </a:rPr>
              <a:t>Постановление правительства Москвы от 31.03.2020 года № 273-ПП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48130" name="Picture 2" descr="https://novogireevo.mos.ru/15803f9643c7799698ba393d537e9e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4371950"/>
            <a:ext cx="765382" cy="577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059016" cy="951570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chemeClr val="bg1"/>
                </a:solidFill>
              </a:rPr>
              <a:t>Торговый сбор,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авансовые платежи по налогу на имущество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и земельному налогу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31590"/>
            <a:ext cx="4248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Срок уплаты торгового сбора за первый квартал 2020 продлен до </a:t>
            </a:r>
            <a:r>
              <a:rPr lang="ru-RU" sz="1400" b="1" dirty="0" smtClean="0">
                <a:solidFill>
                  <a:srgbClr val="C00000"/>
                </a:solidFill>
              </a:rPr>
              <a:t>31 декабря 2020 года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1315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/>
              <a:t>Для всех плательщиков торгового сбора </a:t>
            </a:r>
            <a:endParaRPr lang="ru-RU" sz="1400" b="1" dirty="0" smtClean="0"/>
          </a:p>
          <a:p>
            <a:r>
              <a:rPr lang="ru-RU" sz="1400" dirty="0" smtClean="0"/>
              <a:t>(</a:t>
            </a:r>
            <a:r>
              <a:rPr lang="ru-RU" sz="1400" dirty="0" smtClean="0"/>
              <a:t>только Москва).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86974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Срок уплаты</a:t>
            </a:r>
            <a:r>
              <a:rPr lang="ru-RU" sz="1400" dirty="0" smtClean="0"/>
              <a:t> авансовых платежей за </a:t>
            </a:r>
            <a:r>
              <a:rPr lang="ru-RU" sz="1400" dirty="0" smtClean="0"/>
              <a:t>1 </a:t>
            </a:r>
            <a:r>
              <a:rPr lang="ru-RU" sz="1400" dirty="0" smtClean="0"/>
              <a:t>квартал 2020 года </a:t>
            </a:r>
            <a:r>
              <a:rPr lang="ru-RU" sz="1400" b="1" dirty="0" smtClean="0"/>
              <a:t>по налогу на имущество</a:t>
            </a:r>
            <a:r>
              <a:rPr lang="ru-RU" sz="1400" dirty="0" smtClean="0"/>
              <a:t> организаций и </a:t>
            </a:r>
            <a:r>
              <a:rPr lang="ru-RU" sz="1400" b="1" dirty="0" smtClean="0"/>
              <a:t>земельному налогу  </a:t>
            </a:r>
            <a:r>
              <a:rPr lang="ru-RU" sz="1400" b="1" dirty="0" smtClean="0"/>
              <a:t>продлен </a:t>
            </a:r>
            <a:r>
              <a:rPr lang="ru-RU" sz="1400" b="1" dirty="0" smtClean="0">
                <a:solidFill>
                  <a:srgbClr val="C00000"/>
                </a:solidFill>
              </a:rPr>
              <a:t>до 31 декабря 2020 года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92367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Для организаций сферы (только Москва):</a:t>
            </a:r>
          </a:p>
          <a:p>
            <a:r>
              <a:rPr lang="ru-RU" sz="1400" b="1" dirty="0" smtClean="0"/>
              <a:t>торговли;</a:t>
            </a:r>
          </a:p>
          <a:p>
            <a:r>
              <a:rPr lang="ru-RU" sz="1400" b="1" dirty="0" smtClean="0"/>
              <a:t>общественного питания;</a:t>
            </a:r>
          </a:p>
          <a:p>
            <a:r>
              <a:rPr lang="ru-RU" sz="1400" b="1" dirty="0" smtClean="0"/>
              <a:t>туризма;</a:t>
            </a:r>
          </a:p>
          <a:p>
            <a:r>
              <a:rPr lang="ru-RU" sz="1400" b="1" dirty="0" smtClean="0"/>
              <a:t>культуры;</a:t>
            </a:r>
          </a:p>
          <a:p>
            <a:r>
              <a:rPr lang="ru-RU" sz="1400" b="1" dirty="0" smtClean="0"/>
              <a:t>спорта;</a:t>
            </a:r>
          </a:p>
          <a:p>
            <a:r>
              <a:rPr lang="ru-RU" sz="1400" b="1" dirty="0" smtClean="0"/>
              <a:t>досуга;</a:t>
            </a:r>
          </a:p>
          <a:p>
            <a:r>
              <a:rPr lang="ru-RU" sz="1400" b="1" dirty="0" smtClean="0"/>
              <a:t>гостиничного бизнеса.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867894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C00000"/>
                </a:solidFill>
              </a:rPr>
              <a:t>            Постановление </a:t>
            </a:r>
            <a:r>
              <a:rPr lang="ru-RU" sz="1400" i="1" dirty="0" smtClean="0">
                <a:solidFill>
                  <a:srgbClr val="C00000"/>
                </a:solidFill>
              </a:rPr>
              <a:t>правительства Москвы от 24.03.2020 года № </a:t>
            </a:r>
            <a:r>
              <a:rPr lang="ru-RU" sz="1400" i="1" dirty="0" smtClean="0">
                <a:solidFill>
                  <a:srgbClr val="C00000"/>
                </a:solidFill>
              </a:rPr>
              <a:t>212-ПП</a:t>
            </a:r>
          </a:p>
          <a:p>
            <a:r>
              <a:rPr lang="ru-RU" sz="1400" i="1" dirty="0" smtClean="0">
                <a:solidFill>
                  <a:srgbClr val="C00000"/>
                </a:solidFill>
              </a:rPr>
              <a:t>            Постановление </a:t>
            </a:r>
            <a:r>
              <a:rPr lang="ru-RU" sz="1400" i="1" dirty="0" smtClean="0">
                <a:solidFill>
                  <a:srgbClr val="C00000"/>
                </a:solidFill>
              </a:rPr>
              <a:t>правительства Москвы от 31.03.2020 года № </a:t>
            </a:r>
            <a:r>
              <a:rPr lang="ru-RU" sz="1400" i="1" dirty="0" smtClean="0">
                <a:solidFill>
                  <a:srgbClr val="C00000"/>
                </a:solidFill>
              </a:rPr>
              <a:t>273-ПП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chemeClr val="bg1"/>
                </a:solidFill>
              </a:rPr>
              <a:t>НАЛОГОВЫЕ ПРОВЕРКИ</a:t>
            </a:r>
            <a:r>
              <a:rPr lang="en-US" sz="1400" b="1" dirty="0" smtClean="0">
                <a:solidFill>
                  <a:schemeClr val="bg1"/>
                </a:solidFill>
              </a:rPr>
              <a:t> &amp; COVID-19</a:t>
            </a:r>
            <a:r>
              <a:rPr lang="en-US" sz="1400" dirty="0" smtClean="0"/>
              <a:t>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3548" y="1151915"/>
            <a:ext cx="813690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Налоговые проверки приостановлены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1 мая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 ФНС России от 20.03.2020 № ЕД-7-2/181@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Глава ФНС Д.Егоров до особого распоряжения, приказал до 01.05.2020 года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приостановить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выездные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проверки и исключить нахождение инспекторов на территории  налогоплательщиков, осуществление допросов, осмотров, вызовов в налоговый орган, выемок, проведение инвентаризаций и т.п.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Рассмотрение жалоб должно осуществляться без участия лиц, подавших данные жалобы (их представителей). В случае признания необходимости такого участия - обеспечивать его с использованием ТКС, каналов видеоконференцсвязи.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приостановлены проверки пользователей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онлайн-касс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соблюдение требований валютного законодательства, азартных игр и лотерей в отношении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всех категорий налогоплательщиков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том числе малого и среднего бизнеса.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https://yt3.ggpht.com/a/AGF-l7-VBqTV9S5opheWLDkwEu5NniPl96dxPuku6w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4299942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059016" cy="951570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chemeClr val="bg1"/>
                </a:solidFill>
              </a:rPr>
              <a:t>Лизинговые платежи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8757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03598"/>
            <a:ext cx="81369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Правительство РФ прорабатывает возможность отсрочки по лизинговым платежам для транспортных компаний в связи с влиянием на них ситуации с распространением в мире </a:t>
            </a:r>
            <a:r>
              <a:rPr lang="ru-RU" sz="1400" dirty="0" err="1" smtClean="0"/>
              <a:t>коронавируса</a:t>
            </a:r>
            <a:r>
              <a:rPr lang="ru-RU" sz="1400" dirty="0" smtClean="0"/>
              <a:t> COVID-2019 (</a:t>
            </a:r>
            <a:r>
              <a:rPr lang="ru-RU" sz="1400" i="1" dirty="0" smtClean="0"/>
              <a:t>совещание Владимира Путина с Правительством РФ 17.03.2020</a:t>
            </a:r>
            <a:r>
              <a:rPr lang="ru-RU" sz="1400" dirty="0" smtClean="0"/>
              <a:t>).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На </a:t>
            </a:r>
            <a:r>
              <a:rPr lang="ru-RU" sz="1400" dirty="0" smtClean="0"/>
              <a:t> данный момент </a:t>
            </a:r>
            <a:r>
              <a:rPr lang="ru-RU" sz="1400" b="1" dirty="0" smtClean="0"/>
              <a:t>в Москве предусмотрены субсидии МСП на компенсацию лизинговых платежей</a:t>
            </a:r>
            <a:r>
              <a:rPr lang="ru-RU" sz="1400" dirty="0" smtClean="0"/>
              <a:t>. </a:t>
            </a:r>
            <a:endParaRPr lang="ru-RU" sz="1400" dirty="0" smtClean="0"/>
          </a:p>
          <a:p>
            <a:pPr algn="just"/>
            <a:r>
              <a:rPr lang="ru-RU" sz="1400" dirty="0" smtClean="0"/>
              <a:t>Прием </a:t>
            </a:r>
            <a:r>
              <a:rPr lang="ru-RU" sz="1400" dirty="0" smtClean="0"/>
              <a:t>заявок на предоставление субсидии осуществляется в электронной форме посредством Портала государственных и муниципальных услуг (функций) города Москвы (http://pgu.mos.ru/). </a:t>
            </a:r>
            <a:endParaRPr lang="ru-RU" sz="1400" dirty="0" smtClean="0"/>
          </a:p>
          <a:p>
            <a:pPr algn="just"/>
            <a:r>
              <a:rPr lang="ru-RU" sz="1400" b="1" dirty="0" smtClean="0"/>
              <a:t>Срок </a:t>
            </a:r>
            <a:r>
              <a:rPr lang="ru-RU" sz="1400" b="1" dirty="0" smtClean="0"/>
              <a:t>приема заявок</a:t>
            </a:r>
            <a:r>
              <a:rPr lang="ru-RU" sz="1400" dirty="0" smtClean="0"/>
              <a:t> с 6 марта 2020 г. по 30 апреля 2020 г. </a:t>
            </a:r>
          </a:p>
          <a:p>
            <a:pPr algn="just"/>
            <a:r>
              <a:rPr lang="ru-RU" sz="1400" b="1" dirty="0" smtClean="0"/>
              <a:t>Получатели</a:t>
            </a:r>
            <a:r>
              <a:rPr lang="ru-RU" sz="1400" dirty="0" smtClean="0"/>
              <a:t>: субъекты МСП, осуществляющие свою деятельность в качестве резидента </a:t>
            </a:r>
            <a:r>
              <a:rPr lang="ru-RU" sz="1400" dirty="0" err="1" smtClean="0"/>
              <a:t>креативного</a:t>
            </a:r>
            <a:r>
              <a:rPr lang="ru-RU" sz="1400" dirty="0" smtClean="0"/>
              <a:t> технопарка, технопарка, в том числе создаваемого в рамках инвестиционных приоритетных проектов города Москвы, индустриального (промышленного) парка, особой экономической зоны технико-внедренческого типа, созданной на территории города Москвы.</a:t>
            </a:r>
            <a:endParaRPr lang="ru-RU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1582738" y="206375"/>
            <a:ext cx="5959475" cy="415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7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1"/>
          <p:cNvSpPr>
            <a:spLocks noChangeArrowheads="1"/>
          </p:cNvSpPr>
          <p:nvPr/>
        </p:nvSpPr>
        <p:spPr bwMode="auto">
          <a:xfrm>
            <a:off x="1214438" y="968375"/>
            <a:ext cx="6327775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pPr algn="ctr" eaLnBrk="1" hangingPunct="1"/>
            <a:r>
              <a:rPr lang="ru-RU" altLang="ru-RU" sz="2400" i="1">
                <a:latin typeface="Calibri" pitchFamily="34" charset="0"/>
              </a:rPr>
              <a:t> </a:t>
            </a:r>
            <a:r>
              <a:rPr lang="ru-RU" altLang="ru-RU" sz="2700" b="1">
                <a:solidFill>
                  <a:srgbClr val="C00000"/>
                </a:solidFill>
                <a:latin typeface="Calibri" pitchFamily="34" charset="0"/>
              </a:rPr>
              <a:t>Учет расходов в период пандемии </a:t>
            </a:r>
            <a:endParaRPr lang="ru-RU" altLang="ru-RU" b="1" i="1"/>
          </a:p>
          <a:p>
            <a:pPr algn="just" eaLnBrk="1" hangingPunct="1"/>
            <a:endParaRPr lang="ru-RU" altLang="ru-RU" b="1" i="1"/>
          </a:p>
          <a:p>
            <a:pPr algn="just" eaLnBrk="1" hangingPunct="1"/>
            <a:endParaRPr lang="ru-RU" altLang="ru-RU" b="1" i="1"/>
          </a:p>
          <a:p>
            <a:pPr algn="just" eaLnBrk="1" hangingPunct="1"/>
            <a:endParaRPr lang="ru-RU" altLang="ru-RU" b="1" i="1"/>
          </a:p>
          <a:p>
            <a:pPr algn="just" eaLnBrk="1" hangingPunct="1"/>
            <a:endParaRPr lang="ru-RU" altLang="ru-RU" b="1" i="1"/>
          </a:p>
          <a:p>
            <a:pPr algn="just" eaLnBrk="1" hangingPunct="1"/>
            <a:endParaRPr lang="ru-RU" altLang="ru-RU" b="1" i="1"/>
          </a:p>
          <a:p>
            <a:pPr algn="just" eaLnBrk="1" hangingPunct="1"/>
            <a:r>
              <a:rPr lang="ru-RU" altLang="ru-RU" b="1" i="1"/>
              <a:t>Виктория Варламова </a:t>
            </a:r>
            <a:r>
              <a:rPr lang="ru-RU" altLang="ru-RU"/>
              <a:t>– заместитель руководителя отдела консалтинга, главный эксперт по налогам и бухучету. Советник налоговой службы РФ </a:t>
            </a:r>
            <a:r>
              <a:rPr lang="en-US" altLang="ru-RU"/>
              <a:t>II </a:t>
            </a:r>
            <a:r>
              <a:rPr lang="ru-RU" altLang="ru-RU"/>
              <a:t>ранга.</a:t>
            </a:r>
            <a:endParaRPr lang="ru-RU" altLang="ru-RU" sz="30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r="6265" b="34940"/>
          <a:stretch>
            <a:fillRect/>
          </a:stretch>
        </p:blipFill>
        <p:spPr bwMode="auto">
          <a:xfrm>
            <a:off x="3432175" y="1465263"/>
            <a:ext cx="135890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50913"/>
          </a:xfrm>
        </p:spPr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00038" y="4806950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sym typeface="Arial"/>
                <a:hlinkClick r:id="rId3"/>
              </a:rPr>
              <a:t>www.pravovest-audit.ru</a:t>
            </a:r>
            <a:endParaRPr lang="ru-RU" sz="1200" b="1" dirty="0">
              <a:solidFill>
                <a:prstClr val="white">
                  <a:lumMod val="50000"/>
                </a:prstClr>
              </a:solidFill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738" y="4854575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b="1" smtClean="0">
                <a:solidFill>
                  <a:srgbClr val="0563C1"/>
                </a:solidFill>
                <a:latin typeface="Calibri" panose="020F0502020204030204" pitchFamily="34" charset="0"/>
              </a:rPr>
              <a:t>Тел: +7 495 134-32-23 </a:t>
            </a:r>
          </a:p>
        </p:txBody>
      </p:sp>
      <p:sp>
        <p:nvSpPr>
          <p:cNvPr id="47109" name="Подзаголовок 2"/>
          <p:cNvSpPr>
            <a:spLocks noGrp="1"/>
          </p:cNvSpPr>
          <p:nvPr>
            <p:ph idx="1"/>
          </p:nvPr>
        </p:nvSpPr>
        <p:spPr>
          <a:xfrm>
            <a:off x="407988" y="1214438"/>
            <a:ext cx="8229600" cy="3394075"/>
          </a:xfrm>
        </p:spPr>
        <p:txBody>
          <a:bodyPr/>
          <a:lstStyle/>
          <a:p>
            <a:pPr algn="just" eaLnBrk="1" hangingPunct="1">
              <a:defRPr/>
            </a:pPr>
            <a:endParaRPr lang="ru-RU" altLang="ru-RU" sz="2175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altLang="ru-RU" sz="1500"/>
          </a:p>
          <a:p>
            <a:pPr algn="ctr" eaLnBrk="1" hangingPunct="1">
              <a:defRPr/>
            </a:pPr>
            <a:r>
              <a:rPr lang="ru-RU" altLang="ru-RU" sz="15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6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Учет расходов во время простоя</a:t>
            </a:r>
            <a:endParaRPr lang="ru-RU" alt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509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НДФЛ и страховые взносы</a:t>
            </a:r>
            <a:endParaRPr lang="ru-RU" altLang="ru-RU" smtClean="0"/>
          </a:p>
        </p:txBody>
      </p:sp>
      <p:sp>
        <p:nvSpPr>
          <p:cNvPr id="57347" name="Объект 2"/>
          <p:cNvSpPr>
            <a:spLocks noGrp="1"/>
          </p:cNvSpPr>
          <p:nvPr>
            <p:ph idx="1"/>
          </p:nvPr>
        </p:nvSpPr>
        <p:spPr>
          <a:xfrm>
            <a:off x="468313" y="1452563"/>
            <a:ext cx="8304212" cy="3394075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ru-RU" altLang="ru-RU" sz="2400" b="0" smtClean="0">
                <a:latin typeface="Times New Roman" pitchFamily="18" charset="0"/>
                <a:cs typeface="Times New Roman" pitchFamily="18" charset="0"/>
              </a:rPr>
              <a:t>Оплата времени простоя (это зарплата) облагается страховыми взносами </a:t>
            </a:r>
            <a:r>
              <a:rPr lang="ru-RU" altLang="ru-RU" sz="2400" b="0" i="1" smtClean="0">
                <a:latin typeface="Times New Roman" pitchFamily="18" charset="0"/>
                <a:cs typeface="Times New Roman" pitchFamily="18" charset="0"/>
              </a:rPr>
              <a:t>(пп. 1 п. 1 ст. 420 НК РФ, </a:t>
            </a:r>
            <a:r>
              <a:rPr lang="ru-RU" altLang="ru-RU" sz="2400" b="0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ст. 20, </a:t>
            </a:r>
            <a:r>
              <a:rPr lang="ru-RU" altLang="ru-RU" sz="2400" b="0" i="1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56</a:t>
            </a:r>
            <a:r>
              <a:rPr lang="ru-RU" altLang="ru-RU" sz="2400" b="0" i="1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altLang="ru-RU" sz="2400" b="0" i="1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129</a:t>
            </a:r>
            <a:r>
              <a:rPr lang="ru-RU" altLang="ru-RU" sz="2400" b="0" i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b="0" i="1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135 </a:t>
            </a:r>
            <a:r>
              <a:rPr lang="ru-RU" altLang="ru-RU" sz="2400" b="0" i="1" smtClean="0">
                <a:latin typeface="Times New Roman" pitchFamily="18" charset="0"/>
                <a:cs typeface="Times New Roman" pitchFamily="18" charset="0"/>
              </a:rPr>
              <a:t>ТК РФ) </a:t>
            </a:r>
            <a:r>
              <a:rPr lang="ru-RU" altLang="ru-RU" sz="2400" b="0" smtClean="0">
                <a:latin typeface="Times New Roman" pitchFamily="18" charset="0"/>
                <a:cs typeface="Times New Roman" pitchFamily="18" charset="0"/>
              </a:rPr>
              <a:t>и НДФЛ (</a:t>
            </a:r>
            <a:r>
              <a:rPr lang="ru-RU" altLang="ru-RU" sz="2400" b="0" i="1" smtClean="0">
                <a:latin typeface="Times New Roman" pitchFamily="18" charset="0"/>
                <a:cs typeface="Times New Roman" pitchFamily="18" charset="0"/>
              </a:rPr>
              <a:t>пп. 6 п. 1 ст. 208 НК РФ, п. 1 ст. 210 НК РФ, ст.164,  165  ТК РФ) </a:t>
            </a:r>
            <a:r>
              <a:rPr lang="ru-RU" altLang="ru-RU" sz="2400" b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обычная зарплата.    </a:t>
            </a:r>
            <a:endParaRPr lang="ru-RU" altLang="ru-RU" sz="2400" b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endParaRPr lang="ru-RU" altLang="ru-RU" sz="2400" b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00038" y="4806950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sym typeface="Arial"/>
                <a:hlinkClick r:id="rId3"/>
              </a:rPr>
              <a:t>www.pravovest-audit.ru</a:t>
            </a:r>
            <a:endParaRPr lang="ru-RU" sz="1200" b="1" dirty="0">
              <a:solidFill>
                <a:prstClr val="white">
                  <a:lumMod val="50000"/>
                </a:prstClr>
              </a:solidFill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738" y="4846638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b="1" smtClean="0">
                <a:solidFill>
                  <a:srgbClr val="0563C1"/>
                </a:solidFill>
                <a:latin typeface="Calibri" panose="020F0502020204030204" pitchFamily="34" charset="0"/>
              </a:rPr>
              <a:t>Тел: +7 495 134-32-23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509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/>
              <a:t>Налог на прибыль</a:t>
            </a:r>
            <a:br>
              <a:rPr lang="ru-RU" altLang="ru-RU" sz="2400"/>
            </a:br>
            <a:endParaRPr lang="ru-RU" altLang="ru-RU" smtClean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371" name="Объект 2"/>
          <p:cNvSpPr>
            <a:spLocks noGrp="1"/>
          </p:cNvSpPr>
          <p:nvPr>
            <p:ph idx="1"/>
          </p:nvPr>
        </p:nvSpPr>
        <p:spPr>
          <a:xfrm>
            <a:off x="468313" y="1470025"/>
            <a:ext cx="8229600" cy="3395663"/>
          </a:xfrm>
        </p:spPr>
        <p:txBody>
          <a:bodyPr/>
          <a:lstStyle/>
          <a:p>
            <a:r>
              <a:rPr lang="ru-RU" altLang="ru-RU" sz="2700" b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Потери от простоев </a:t>
            </a:r>
            <a:r>
              <a:rPr lang="ru-RU" altLang="ru-RU" sz="2700" b="0" smtClean="0">
                <a:latin typeface="Times New Roman" pitchFamily="18" charset="0"/>
                <a:cs typeface="Times New Roman" pitchFamily="18" charset="0"/>
              </a:rPr>
              <a:t>по внутрипроизводственным причинам, и не компенсируемые виновниками потери от простоев по внешним причинам </a:t>
            </a:r>
            <a:r>
              <a:rPr lang="ru-RU" altLang="ru-RU" sz="2700" b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относятся в состав внереализационных расходов</a:t>
            </a:r>
            <a:r>
              <a:rPr lang="ru-RU" altLang="ru-RU" sz="2700" b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700" smtClean="0">
                <a:latin typeface="Times New Roman" pitchFamily="18" charset="0"/>
                <a:cs typeface="Times New Roman" pitchFamily="18" charset="0"/>
              </a:rPr>
              <a:t>(пп.3 и пп.4 п.2 ст.265 НК РФ).</a:t>
            </a:r>
          </a:p>
        </p:txBody>
      </p:sp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00038" y="4806950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sym typeface="Arial"/>
                <a:hlinkClick r:id="rId3"/>
              </a:rPr>
              <a:t>www.pravovest-audit.ru</a:t>
            </a:r>
            <a:endParaRPr lang="ru-RU" sz="1200" b="1" dirty="0">
              <a:solidFill>
                <a:prstClr val="white">
                  <a:lumMod val="50000"/>
                </a:prstClr>
              </a:solidFill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738" y="4846638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b="1" smtClean="0">
                <a:solidFill>
                  <a:srgbClr val="0563C1"/>
                </a:solidFill>
                <a:latin typeface="Calibri" panose="020F0502020204030204" pitchFamily="34" charset="0"/>
              </a:rPr>
              <a:t>Тел: +7 495 134-32-23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509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Расходы при простое</a:t>
            </a:r>
          </a:p>
        </p:txBody>
      </p:sp>
      <p:sp>
        <p:nvSpPr>
          <p:cNvPr id="50179" name="Объект 2"/>
          <p:cNvSpPr>
            <a:spLocks noGrp="1"/>
          </p:cNvSpPr>
          <p:nvPr>
            <p:ph idx="1"/>
          </p:nvPr>
        </p:nvSpPr>
        <p:spPr>
          <a:xfrm>
            <a:off x="468313" y="1293813"/>
            <a:ext cx="8229600" cy="3395662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alt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b="0" smtClean="0"/>
          </a:p>
        </p:txBody>
      </p:sp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00038" y="4806950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sym typeface="Arial"/>
                <a:hlinkClick r:id="rId3"/>
              </a:rPr>
              <a:t>www.pravovest-audit.ru</a:t>
            </a:r>
            <a:endParaRPr lang="ru-RU" sz="1200" b="1" dirty="0">
              <a:solidFill>
                <a:prstClr val="white">
                  <a:lumMod val="50000"/>
                </a:prstClr>
              </a:solidFill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738" y="4846638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b="1" smtClean="0">
                <a:solidFill>
                  <a:srgbClr val="0563C1"/>
                </a:solidFill>
                <a:latin typeface="Calibri" panose="020F0502020204030204" pitchFamily="34" charset="0"/>
              </a:rPr>
              <a:t>Тел: +7 495 134-32-23 </a:t>
            </a:r>
          </a:p>
        </p:txBody>
      </p:sp>
      <p:sp>
        <p:nvSpPr>
          <p:cNvPr id="59398" name="Прямоугольник 3"/>
          <p:cNvSpPr>
            <a:spLocks noChangeArrowheads="1"/>
          </p:cNvSpPr>
          <p:nvPr/>
        </p:nvSpPr>
        <p:spPr bwMode="auto">
          <a:xfrm>
            <a:off x="644525" y="1174750"/>
            <a:ext cx="7948613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Затраты, относимые к </a:t>
            </a:r>
            <a:r>
              <a:rPr lang="ru-RU" alt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прямым расходам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, которые организация несет во время простоя, например, заработную плату работников (оплату времени простоя работников), страховые взносы, амортизацию оборудования, не переведенного на консервацию, </a:t>
            </a:r>
            <a:r>
              <a:rPr lang="ru-RU" alt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следует учитывать в составе внереализационных расходов на основании п. 2 ст. 265 НК РФ 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(письма Минфина России от 21.02.2018 N 03-07-07/11012, от 14.11.2011 N 03-03-06/4/129)</a:t>
            </a:r>
            <a:endParaRPr lang="ru-RU" altLang="ru-RU" sz="2400" b="1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509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Вычет НДС при простое</a:t>
            </a:r>
            <a:endParaRPr lang="ru-RU" altLang="ru-RU" smtClean="0"/>
          </a:p>
        </p:txBody>
      </p:sp>
      <p:sp>
        <p:nvSpPr>
          <p:cNvPr id="60419" name="Объект 2"/>
          <p:cNvSpPr>
            <a:spLocks noGrp="1"/>
          </p:cNvSpPr>
          <p:nvPr>
            <p:ph idx="1"/>
          </p:nvPr>
        </p:nvSpPr>
        <p:spPr>
          <a:xfrm>
            <a:off x="468313" y="1470025"/>
            <a:ext cx="8229600" cy="33956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2400" b="0" smtClean="0">
                <a:latin typeface="Times New Roman" pitchFamily="18" charset="0"/>
                <a:cs typeface="Times New Roman" pitchFamily="18" charset="0"/>
              </a:rPr>
              <a:t>Суммы НДС, предъявленные налогоплательщику при приобретении товаров (работ, услуг) в период 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b="0" smtClean="0">
                <a:latin typeface="Times New Roman" pitchFamily="18" charset="0"/>
                <a:cs typeface="Times New Roman" pitchFamily="18" charset="0"/>
              </a:rPr>
              <a:t>вынужденного  простоя налогоплательщика, подлежат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b="0" smtClean="0">
                <a:latin typeface="Times New Roman" pitchFamily="18" charset="0"/>
                <a:cs typeface="Times New Roman" pitchFamily="18" charset="0"/>
              </a:rPr>
              <a:t>вычету в порядке и на условиях, предусмотренных нормами ст. 171 и 172 НК РФ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(Письмо от 21.02.2018 N 03-07-07/11012).</a:t>
            </a:r>
            <a:endParaRPr lang="ru-RU" altLang="ru-RU" sz="2400" b="0" smtClean="0"/>
          </a:p>
        </p:txBody>
      </p:sp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00038" y="4806950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sym typeface="Arial"/>
                <a:hlinkClick r:id="rId3"/>
              </a:rPr>
              <a:t>www.pravovest-audit.ru</a:t>
            </a:r>
            <a:endParaRPr lang="ru-RU" sz="1200" b="1" dirty="0">
              <a:solidFill>
                <a:prstClr val="white">
                  <a:lumMod val="50000"/>
                </a:prstClr>
              </a:solidFill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738" y="4846638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b="1" smtClean="0">
                <a:solidFill>
                  <a:srgbClr val="0563C1"/>
                </a:solidFill>
                <a:latin typeface="Calibri" panose="020F0502020204030204" pitchFamily="34" charset="0"/>
              </a:rPr>
              <a:t>Тел: +7 495 134-32-23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509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mtClean="0"/>
          </a:p>
        </p:txBody>
      </p:sp>
      <p:sp>
        <p:nvSpPr>
          <p:cNvPr id="61443" name="Объект 2"/>
          <p:cNvSpPr>
            <a:spLocks noGrp="1"/>
          </p:cNvSpPr>
          <p:nvPr>
            <p:ph idx="1"/>
          </p:nvPr>
        </p:nvSpPr>
        <p:spPr>
          <a:xfrm>
            <a:off x="468313" y="1470025"/>
            <a:ext cx="8229600" cy="2998788"/>
          </a:xfrm>
        </p:spPr>
        <p:txBody>
          <a:bodyPr/>
          <a:lstStyle/>
          <a:p>
            <a:pPr algn="ctr">
              <a:lnSpc>
                <a:spcPct val="107000"/>
              </a:lnSpc>
              <a:spcBef>
                <a:spcPts val="150"/>
              </a:spcBef>
            </a:pPr>
            <a:r>
              <a:rPr lang="ru-RU" altLang="ru-RU" sz="3300" smtClean="0">
                <a:latin typeface="Times New Roman" pitchFamily="18" charset="0"/>
                <a:cs typeface="Times New Roman" pitchFamily="18" charset="0"/>
              </a:rPr>
              <a:t>Особенности расходов при удаленной работе</a:t>
            </a:r>
          </a:p>
          <a:p>
            <a:pPr eaLnBrk="1" hangingPunct="1"/>
            <a:endParaRPr lang="ru-RU" altLang="ru-RU" sz="3300" b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00038" y="4806950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sym typeface="Arial"/>
                <a:hlinkClick r:id="rId3"/>
              </a:rPr>
              <a:t>www.pravovest-audit.ru</a:t>
            </a:r>
            <a:endParaRPr lang="ru-RU" sz="1200" b="1" dirty="0">
              <a:solidFill>
                <a:prstClr val="white">
                  <a:lumMod val="50000"/>
                </a:prstClr>
              </a:solidFill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738" y="4846638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b="1" smtClean="0">
                <a:solidFill>
                  <a:srgbClr val="0563C1"/>
                </a:solidFill>
                <a:latin typeface="Calibri" panose="020F0502020204030204" pitchFamily="34" charset="0"/>
              </a:rPr>
              <a:t>Тел: +7 495 134-32-23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00038" y="4806950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sym typeface="Arial"/>
                <a:hlinkClick r:id="rId3"/>
              </a:rPr>
              <a:t>www.pravovest-audit.ru</a:t>
            </a:r>
            <a:endParaRPr lang="ru-RU" sz="1200" b="1" dirty="0">
              <a:solidFill>
                <a:prstClr val="white">
                  <a:lumMod val="50000"/>
                </a:prstClr>
              </a:solidFill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738" y="4846638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b="1" smtClean="0">
                <a:solidFill>
                  <a:srgbClr val="0563C1"/>
                </a:solidFill>
                <a:latin typeface="Calibri" panose="020F0502020204030204" pitchFamily="34" charset="0"/>
              </a:rPr>
              <a:t>Тел: +7 495 134-32-23 </a:t>
            </a:r>
          </a:p>
        </p:txBody>
      </p:sp>
      <p:sp>
        <p:nvSpPr>
          <p:cNvPr id="62468" name="Заголовок 5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50913"/>
          </a:xfrm>
        </p:spPr>
        <p:txBody>
          <a:bodyPr/>
          <a:lstStyle/>
          <a:p>
            <a:pPr eaLnBrk="1" hangingPunct="1">
              <a:lnSpc>
                <a:spcPts val="1625"/>
              </a:lnSpc>
            </a:pPr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 налог на прибыль</a:t>
            </a:r>
          </a:p>
        </p:txBody>
      </p:sp>
      <p:sp>
        <p:nvSpPr>
          <p:cNvPr id="62469" name="Прямоугольник 1"/>
          <p:cNvSpPr>
            <a:spLocks noGrp="1" noChangeArrowheads="1"/>
          </p:cNvSpPr>
          <p:nvPr>
            <p:ph idx="1"/>
          </p:nvPr>
        </p:nvSpPr>
        <p:spPr>
          <a:xfrm>
            <a:off x="468313" y="1546225"/>
            <a:ext cx="8229600" cy="2046288"/>
          </a:xfr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altLang="ru-RU" sz="2400" b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Компенсация за использование личного или арендованного имущества в целях налога на прибыль может учитываться в составе прочих расходов в сумме, предусмотренной трудовым договором на основании пп. 49 п. 1 ст. 264 НК РФ.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</a:pPr>
            <a:r>
              <a:rPr lang="ru-RU" altLang="ru-RU" sz="1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150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509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НДФЛ и страховые взносы</a:t>
            </a:r>
          </a:p>
        </p:txBody>
      </p:sp>
      <p:sp>
        <p:nvSpPr>
          <p:cNvPr id="63491" name="Объект 2"/>
          <p:cNvSpPr>
            <a:spLocks noGrp="1"/>
          </p:cNvSpPr>
          <p:nvPr>
            <p:ph idx="1"/>
          </p:nvPr>
        </p:nvSpPr>
        <p:spPr>
          <a:xfrm>
            <a:off x="468313" y="1470025"/>
            <a:ext cx="8229600" cy="3395663"/>
          </a:xfrm>
        </p:spPr>
        <p:txBody>
          <a:bodyPr/>
          <a:lstStyle/>
          <a:p>
            <a:pPr eaLnBrk="1" hangingPunct="1"/>
            <a:r>
              <a:rPr lang="ru-RU" altLang="ru-RU" sz="2400" b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Компенсация за использование в служебных целях  компьютеров (ноутбуков), мобильных телефонов не облагается НДФЛ и страховыми взносами в пределах сумм, установленных трудовым договором. </a:t>
            </a:r>
            <a:endParaRPr lang="ru-RU" altLang="ru-RU" sz="2400" b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00038" y="4806950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sym typeface="Arial"/>
                <a:hlinkClick r:id="rId3"/>
              </a:rPr>
              <a:t>www.pravovest-audit.ru</a:t>
            </a:r>
            <a:endParaRPr lang="ru-RU" sz="1200" b="1" dirty="0">
              <a:solidFill>
                <a:prstClr val="white">
                  <a:lumMod val="50000"/>
                </a:prstClr>
              </a:solidFill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738" y="4846638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b="1" smtClean="0">
                <a:solidFill>
                  <a:srgbClr val="0563C1"/>
                </a:solidFill>
                <a:latin typeface="Calibri" panose="020F0502020204030204" pitchFamily="34" charset="0"/>
              </a:rPr>
              <a:t>Тел: +7 495 134-32-23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6059016" cy="951570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МОРАТОРИЙ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ПРОВЕРКИ БИЗНЕСА: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крупный и МСП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59582"/>
            <a:ext cx="864096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проекту распоряжения Минэкономразвития,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крупного бизнеса при этом планируется оставить 30% наиболее важных плановых проверок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 остальные 70% должны быть исключены.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Внеплановые проверки станут проводить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только в случае причинения вреда людям и после получения разрешения от прокуратуры.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крупного бизнеса послабления будут действовать до 1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мая 2020 года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малого и среднего бизнеса -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1 апреля до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декабря 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(законопроект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принят Госдумой 31.03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 третьем чтении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№ 931192-7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https://yt3.ggpht.com/a/AGF-l7-VBqTV9S5opheWLDkwEu5NniPl96dxPuku6w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4443958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509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100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altLang="ru-RU" smtClean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515" name="Объект 2"/>
          <p:cNvSpPr>
            <a:spLocks noGrp="1"/>
          </p:cNvSpPr>
          <p:nvPr>
            <p:ph idx="1"/>
          </p:nvPr>
        </p:nvSpPr>
        <p:spPr>
          <a:xfrm>
            <a:off x="468313" y="1470025"/>
            <a:ext cx="8229600" cy="3395663"/>
          </a:xfrm>
        </p:spPr>
        <p:txBody>
          <a:bodyPr/>
          <a:lstStyle/>
          <a:p>
            <a:pPr algn="ctr"/>
            <a:r>
              <a:rPr lang="ru-RU" altLang="ru-RU" sz="3300" smtClean="0">
                <a:latin typeface="Times New Roman" pitchFamily="18" charset="0"/>
                <a:cs typeface="Times New Roman" pitchFamily="18" charset="0"/>
              </a:rPr>
              <a:t>Учет расходов по профилактике распространения вируса </a:t>
            </a:r>
          </a:p>
        </p:txBody>
      </p:sp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00038" y="4806950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sym typeface="Arial"/>
                <a:hlinkClick r:id="rId3"/>
              </a:rPr>
              <a:t>www.pravovest-audit.ru</a:t>
            </a:r>
            <a:endParaRPr lang="ru-RU" sz="1200" b="1" dirty="0">
              <a:solidFill>
                <a:prstClr val="white">
                  <a:lumMod val="50000"/>
                </a:prstClr>
              </a:solidFill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738" y="4846638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b="1" smtClean="0">
                <a:solidFill>
                  <a:srgbClr val="0563C1"/>
                </a:solidFill>
                <a:latin typeface="Calibri" panose="020F0502020204030204" pitchFamily="34" charset="0"/>
              </a:rPr>
              <a:t>Тел: +7 495 134-32-23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509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539" name="Объект 2"/>
          <p:cNvSpPr>
            <a:spLocks noGrp="1"/>
          </p:cNvSpPr>
          <p:nvPr>
            <p:ph idx="1"/>
          </p:nvPr>
        </p:nvSpPr>
        <p:spPr>
          <a:xfrm>
            <a:off x="300038" y="952500"/>
            <a:ext cx="8229600" cy="3143250"/>
          </a:xfrm>
        </p:spPr>
        <p:txBody>
          <a:bodyPr/>
          <a:lstStyle/>
          <a:p>
            <a:pPr algn="just"/>
            <a:endParaRPr lang="ru-RU" altLang="ru-RU" sz="1800" smtClean="0"/>
          </a:p>
          <a:p>
            <a:r>
              <a:rPr lang="ru-RU" altLang="ru-RU" sz="2100" b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Рекомендации по профилактике новой коронавирусной инфекции (COVID-19) среди работников (</a:t>
            </a:r>
            <a:r>
              <a:rPr lang="ru-RU" altLang="ru-RU" sz="2100" smtClean="0">
                <a:latin typeface="Times New Roman" pitchFamily="18" charset="0"/>
                <a:cs typeface="Times New Roman" pitchFamily="18" charset="0"/>
              </a:rPr>
              <a:t>Письмо Роспотребнадзора от 10 марта 2020 г. N 02/3853-2020-27 </a:t>
            </a:r>
            <a:r>
              <a:rPr lang="ru-RU" altLang="ru-RU" sz="2100" b="0" smtClean="0">
                <a:latin typeface="Times New Roman" pitchFamily="18" charset="0"/>
                <a:cs typeface="Times New Roman" pitchFamily="18" charset="0"/>
              </a:rPr>
              <a:t>«О мерах по профилактике новой коронавирусной инфекции (COVID-19)»)</a:t>
            </a:r>
            <a:endParaRPr lang="ru-RU" altLang="ru-RU" sz="21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00038" y="4806950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sym typeface="Arial"/>
                <a:hlinkClick r:id="rId3"/>
              </a:rPr>
              <a:t>www.pravovest-audit.ru</a:t>
            </a:r>
            <a:endParaRPr lang="ru-RU" sz="1200" b="1" dirty="0">
              <a:solidFill>
                <a:prstClr val="white">
                  <a:lumMod val="50000"/>
                </a:prstClr>
              </a:solidFill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738" y="4846638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b="1" smtClean="0">
                <a:solidFill>
                  <a:srgbClr val="0563C1"/>
                </a:solidFill>
                <a:latin typeface="Calibri" panose="020F0502020204030204" pitchFamily="34" charset="0"/>
              </a:rPr>
              <a:t>Тел: +7 495 134-32-23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509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на профилактику</a:t>
            </a:r>
            <a:endParaRPr lang="ru-RU" altLang="ru-RU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563" name="Объект 2"/>
          <p:cNvSpPr>
            <a:spLocks noGrp="1"/>
          </p:cNvSpPr>
          <p:nvPr>
            <p:ph idx="1"/>
          </p:nvPr>
        </p:nvSpPr>
        <p:spPr>
          <a:xfrm>
            <a:off x="300038" y="952500"/>
            <a:ext cx="8229600" cy="314325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altLang="ru-RU" sz="1800" b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Расходы на профилактику </a:t>
            </a:r>
            <a:r>
              <a:rPr lang="ru-RU" altLang="ru-RU" sz="1800" b="0" smtClean="0">
                <a:latin typeface="Times New Roman" pitchFamily="18" charset="0"/>
                <a:cs typeface="Times New Roman" pitchFamily="18" charset="0"/>
              </a:rPr>
              <a:t>распространения коронавируса</a:t>
            </a:r>
            <a:r>
              <a:rPr lang="ru-RU" altLang="ru-RU" sz="1800" b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0" i="1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(приобретение медицинских масок, термометров, дополнительных дезинфицирующих средств, расходы на приобретение </a:t>
            </a:r>
            <a:r>
              <a:rPr lang="ru-RU" altLang="ru-RU" sz="1800" b="0" i="1" smtClean="0">
                <a:latin typeface="Times New Roman" pitchFamily="18" charset="0"/>
                <a:cs typeface="Times New Roman" pitchFamily="18" charset="0"/>
              </a:rPr>
              <a:t>бактерицидных ламп и т.п.)</a:t>
            </a:r>
            <a:r>
              <a:rPr lang="ru-RU" altLang="ru-RU" sz="1800" b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 могут быть учтены в целях налога на прибыль как:</a:t>
            </a:r>
          </a:p>
          <a:p>
            <a:pPr>
              <a:buFontTx/>
              <a:buChar char="-"/>
            </a:pPr>
            <a:r>
              <a:rPr lang="ru-RU" altLang="ru-RU" sz="180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нормальных условий труда </a:t>
            </a:r>
            <a:r>
              <a:rPr lang="ru-RU" altLang="ru-RU" sz="1800" b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и мер по технике безопасности, предусмотренных законодательством РФ в составе прочих расходов </a:t>
            </a:r>
            <a:r>
              <a:rPr lang="ru-RU" altLang="ru-RU" sz="180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(пп. 7 п. 1 ст. 264 НК РФ).</a:t>
            </a:r>
          </a:p>
          <a:p>
            <a:pPr algn="just"/>
            <a:r>
              <a:rPr lang="ru-RU" altLang="ru-RU" sz="1800" b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- потери от чрезвычайных ситуаций, включая </a:t>
            </a:r>
            <a:r>
              <a:rPr lang="ru-RU" altLang="ru-RU" sz="180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затраты, связанные с предотвращением</a:t>
            </a:r>
            <a:r>
              <a:rPr lang="ru-RU" altLang="ru-RU" sz="1800" b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 или ликвидацией последствий стихийных бедствий или </a:t>
            </a:r>
            <a:r>
              <a:rPr lang="ru-RU" altLang="ru-RU" sz="180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чрезвычайных ситуаций </a:t>
            </a:r>
            <a:r>
              <a:rPr lang="ru-RU" altLang="ru-RU" sz="1800" b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в составе внереализационных расходов</a:t>
            </a:r>
            <a:r>
              <a:rPr lang="ru-RU" altLang="ru-RU" sz="180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 (пп. 6 п. 2 ст. 265 НК РФ)</a:t>
            </a: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00038" y="4806950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sym typeface="Arial"/>
                <a:hlinkClick r:id="rId3"/>
              </a:rPr>
              <a:t>www.pravovest-audit.ru</a:t>
            </a:r>
            <a:endParaRPr lang="ru-RU" sz="1200" b="1" dirty="0">
              <a:solidFill>
                <a:prstClr val="white">
                  <a:lumMod val="50000"/>
                </a:prstClr>
              </a:solidFill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738" y="4846638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b="1" smtClean="0">
                <a:solidFill>
                  <a:srgbClr val="0563C1"/>
                </a:solidFill>
                <a:latin typeface="Calibri" panose="020F0502020204030204" pitchFamily="34" charset="0"/>
              </a:rPr>
              <a:t>Тел: +7 495 134-32-23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509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на профилактику</a:t>
            </a:r>
            <a:endParaRPr lang="ru-RU" altLang="ru-RU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587" name="Объект 2"/>
          <p:cNvSpPr>
            <a:spLocks noGrp="1"/>
          </p:cNvSpPr>
          <p:nvPr>
            <p:ph idx="1"/>
          </p:nvPr>
        </p:nvSpPr>
        <p:spPr>
          <a:xfrm>
            <a:off x="300038" y="952500"/>
            <a:ext cx="8229600" cy="314325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altLang="ru-RU" sz="1800" b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Расходы на профилактику </a:t>
            </a:r>
            <a:r>
              <a:rPr lang="ru-RU" altLang="ru-RU" sz="1800" b="0" smtClean="0">
                <a:latin typeface="Times New Roman" pitchFamily="18" charset="0"/>
                <a:cs typeface="Times New Roman" pitchFamily="18" charset="0"/>
              </a:rPr>
              <a:t>распространения коронавируса</a:t>
            </a:r>
            <a:r>
              <a:rPr lang="ru-RU" altLang="ru-RU" sz="1800" b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0" i="1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(приобретение медицинских масок, термометров, дополнительных дезинфицирующих средств, расходы на приобретение </a:t>
            </a:r>
            <a:r>
              <a:rPr lang="ru-RU" altLang="ru-RU" sz="1800" b="0" i="1" smtClean="0">
                <a:latin typeface="Times New Roman" pitchFamily="18" charset="0"/>
                <a:cs typeface="Times New Roman" pitchFamily="18" charset="0"/>
              </a:rPr>
              <a:t>бактерицидных ламп и т.п.)</a:t>
            </a:r>
            <a:r>
              <a:rPr lang="ru-RU" altLang="ru-RU" sz="1800" b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 могут быть учтены в целях налога на прибыль как:</a:t>
            </a:r>
          </a:p>
          <a:p>
            <a:pPr>
              <a:buFontTx/>
              <a:buChar char="-"/>
            </a:pPr>
            <a:r>
              <a:rPr lang="ru-RU" altLang="ru-RU" sz="180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нормальных условий труда </a:t>
            </a:r>
            <a:r>
              <a:rPr lang="ru-RU" altLang="ru-RU" sz="1800" b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и мер по технике безопасности, предусмотренных законодательством РФ в составе прочих расходов </a:t>
            </a:r>
            <a:r>
              <a:rPr lang="ru-RU" altLang="ru-RU" sz="180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(пп. 7 п. 1 ст. 264 НК РФ).</a:t>
            </a:r>
          </a:p>
          <a:p>
            <a:pPr algn="just"/>
            <a:r>
              <a:rPr lang="ru-RU" altLang="ru-RU" sz="1800" b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- потери от чрезвычайных ситуаций, включая </a:t>
            </a:r>
            <a:r>
              <a:rPr lang="ru-RU" altLang="ru-RU" sz="180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затраты, связанные с предотвращением</a:t>
            </a:r>
            <a:r>
              <a:rPr lang="ru-RU" altLang="ru-RU" sz="1800" b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 или ликвидацией последствий стихийных бедствий или </a:t>
            </a:r>
            <a:r>
              <a:rPr lang="ru-RU" altLang="ru-RU" sz="180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чрезвычайных ситуаций </a:t>
            </a:r>
            <a:r>
              <a:rPr lang="ru-RU" altLang="ru-RU" sz="1800" b="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в составе внереализационных расходов</a:t>
            </a:r>
            <a:r>
              <a:rPr lang="ru-RU" altLang="ru-RU" sz="1800" smtClean="0">
                <a:solidFill>
                  <a:srgbClr val="22272F"/>
                </a:solidFill>
                <a:latin typeface="Times New Roman" pitchFamily="18" charset="0"/>
                <a:cs typeface="Times New Roman" pitchFamily="18" charset="0"/>
              </a:rPr>
              <a:t> (пп. 6 п. 2 ст. 265 НК РФ)</a:t>
            </a: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00038" y="4806950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sym typeface="Arial"/>
                <a:hlinkClick r:id="rId3"/>
              </a:rPr>
              <a:t>www.pravovest-audit.ru</a:t>
            </a:r>
            <a:endParaRPr lang="ru-RU" sz="1200" b="1" dirty="0">
              <a:solidFill>
                <a:prstClr val="white">
                  <a:lumMod val="50000"/>
                </a:prstClr>
              </a:solidFill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738" y="4846638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b="1" smtClean="0">
                <a:solidFill>
                  <a:srgbClr val="0563C1"/>
                </a:solidFill>
                <a:latin typeface="Calibri" panose="020F0502020204030204" pitchFamily="34" charset="0"/>
              </a:rPr>
              <a:t>Тел: +7 495 134-32-23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50913"/>
          </a:xfrm>
        </p:spPr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59395" name="Объект 2"/>
          <p:cNvSpPr>
            <a:spLocks noGrp="1"/>
          </p:cNvSpPr>
          <p:nvPr>
            <p:ph idx="1"/>
          </p:nvPr>
        </p:nvSpPr>
        <p:spPr>
          <a:xfrm>
            <a:off x="647700" y="1089025"/>
            <a:ext cx="7810500" cy="3656013"/>
          </a:xfrm>
        </p:spPr>
        <p:txBody>
          <a:bodyPr/>
          <a:lstStyle/>
          <a:p>
            <a:pPr>
              <a:defRPr/>
            </a:pPr>
            <a:r>
              <a:rPr lang="ru-RU" alt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п.3.2.1 Государственного стандарта РФ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 Р 22.0.04-95 </a:t>
            </a:r>
            <a:r>
              <a:rPr lang="ru-RU" alt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в чрезвычайных ситуациях. …» (введен в действие постановлением Госстандарта России от 25 января 1995 г. N 16) эпидемия относится к биолого-социальным чрезвычайным ситуациям.</a:t>
            </a:r>
          </a:p>
          <a:p>
            <a:pPr>
              <a:defRPr/>
            </a:pPr>
            <a:endParaRPr lang="ru-RU" altLang="ru-RU" sz="18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8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марта 2020 года ВОЗ объявила вспышку </a:t>
            </a:r>
            <a:r>
              <a:rPr lang="ru-RU" altLang="ru-RU" sz="1800" b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r>
              <a:rPr lang="ru-RU" altLang="ru-RU" sz="18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пандемией.  </a:t>
            </a:r>
            <a:endParaRPr lang="ru-RU" alt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Указом Мэра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Москвы от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марта 2020 г. N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12-УМ </a:t>
            </a:r>
            <a:r>
              <a:rPr lang="ru-RU" alt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alt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установлено, что распространение </a:t>
            </a:r>
            <a:r>
              <a:rPr lang="ru-RU" alt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r>
              <a:rPr lang="ru-RU" alt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является чрезвычайным и непредотвратимым обстоятельством, повлекшим введение режима повышенной готовности. </a:t>
            </a:r>
            <a:br>
              <a:rPr lang="ru-RU" alt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altLang="ru-RU" sz="1050" b="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16738" y="4846638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200" b="1" smtClean="0">
                <a:solidFill>
                  <a:srgbClr val="7F7F7F"/>
                </a:solidFill>
                <a:latin typeface="Calibri" panose="020F0502020204030204" pitchFamily="34" charset="0"/>
              </a:rPr>
              <a:t>Тел: +7 495 134-32-23 </a:t>
            </a:r>
          </a:p>
        </p:txBody>
      </p:sp>
      <p:sp>
        <p:nvSpPr>
          <p:cNvPr id="8" name="Прямоугольник 7">
            <a:hlinkClick r:id="rId2"/>
          </p:cNvPr>
          <p:cNvSpPr/>
          <p:nvPr/>
        </p:nvSpPr>
        <p:spPr>
          <a:xfrm>
            <a:off x="220663" y="4799013"/>
            <a:ext cx="2120900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sym typeface="Arial"/>
                <a:hlinkClick r:id="rId3"/>
              </a:rPr>
              <a:t>www.pravovest-audit.ru</a:t>
            </a:r>
            <a:endParaRPr lang="ru-RU" sz="1200" b="1" dirty="0">
              <a:solidFill>
                <a:prstClr val="white">
                  <a:lumMod val="50000"/>
                </a:prstClr>
              </a:solidFill>
              <a:sym typeface="Arial"/>
            </a:endParaRPr>
          </a:p>
        </p:txBody>
      </p:sp>
      <p:sp>
        <p:nvSpPr>
          <p:cNvPr id="7" name="Прямоугольник 6">
            <a:hlinkClick r:id="rId2"/>
          </p:cNvPr>
          <p:cNvSpPr/>
          <p:nvPr/>
        </p:nvSpPr>
        <p:spPr>
          <a:xfrm>
            <a:off x="300038" y="4806950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sym typeface="Arial"/>
                <a:hlinkClick r:id="rId3"/>
              </a:rPr>
              <a:t>www.pravovest-audit.ru</a:t>
            </a:r>
            <a:endParaRPr lang="ru-RU" sz="1200" b="1" dirty="0">
              <a:solidFill>
                <a:prstClr val="white">
                  <a:lumMod val="50000"/>
                </a:prstClr>
              </a:solidFill>
              <a:sym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16738" y="4884738"/>
            <a:ext cx="2119312" cy="166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b="1" smtClean="0">
                <a:solidFill>
                  <a:srgbClr val="0563C1"/>
                </a:solidFill>
                <a:latin typeface="Calibri" panose="020F0502020204030204" pitchFamily="34" charset="0"/>
              </a:rPr>
              <a:t>Тел: +7 495 134-32-23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509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Оплата проезда на такси до работы</a:t>
            </a:r>
          </a:p>
        </p:txBody>
      </p:sp>
      <p:sp>
        <p:nvSpPr>
          <p:cNvPr id="60419" name="Объект 2"/>
          <p:cNvSpPr>
            <a:spLocks noGrp="1"/>
          </p:cNvSpPr>
          <p:nvPr>
            <p:ph idx="1"/>
          </p:nvPr>
        </p:nvSpPr>
        <p:spPr>
          <a:xfrm>
            <a:off x="468313" y="1470025"/>
            <a:ext cx="8229600" cy="2987675"/>
          </a:xfrm>
        </p:spPr>
        <p:txBody>
          <a:bodyPr/>
          <a:lstStyle/>
          <a:p>
            <a:pPr>
              <a:defRPr/>
            </a:pPr>
            <a:r>
              <a:rPr lang="ru-RU" altLang="ru-RU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определении налоговой базы по налогу на прибыль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не учитываются расходы на оплату проезда к месту работы и обратно </a:t>
            </a:r>
            <a:r>
              <a:rPr lang="ru-RU" altLang="ru-RU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транспортом общего пользования, специальными маршрутами, ведомственным транспортом,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сумм</a:t>
            </a:r>
            <a:r>
              <a:rPr lang="ru-RU" altLang="ru-RU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подлежащих включению в состав расходов на производство и реализацию товаров (работ, услуг) в силу технологических особенностей производства, и за исключением случаев, когда расходы на оплату проезда к месту работы и обратно предусмотрены трудовыми договорами (контрактами) и (или) коллективными договорами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(п.26 ст.270 НК РФ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00038" y="4806950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sym typeface="Arial"/>
                <a:hlinkClick r:id="rId3"/>
              </a:rPr>
              <a:t>www.pravovest-audit.ru</a:t>
            </a:r>
            <a:endParaRPr lang="ru-RU" sz="1200" b="1" dirty="0">
              <a:solidFill>
                <a:prstClr val="white">
                  <a:lumMod val="50000"/>
                </a:prstClr>
              </a:solidFill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738" y="4846638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b="1" smtClean="0">
                <a:solidFill>
                  <a:srgbClr val="0563C1"/>
                </a:solidFill>
                <a:latin typeface="Calibri" panose="020F0502020204030204" pitchFamily="34" charset="0"/>
              </a:rPr>
              <a:t>Тел: +7 495 134-32-23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50913"/>
          </a:xfrm>
        </p:spPr>
        <p:txBody>
          <a:bodyPr/>
          <a:lstStyle/>
          <a:p>
            <a:pPr eaLnBrk="1" hangingPunct="1">
              <a:defRPr/>
            </a:pPr>
            <a:endParaRPr lang="ru-RU" altLang="ru-RU" dirty="0" smtClean="0"/>
          </a:p>
        </p:txBody>
      </p:sp>
      <p:sp>
        <p:nvSpPr>
          <p:cNvPr id="70659" name="Объект 2"/>
          <p:cNvSpPr>
            <a:spLocks noGrp="1"/>
          </p:cNvSpPr>
          <p:nvPr>
            <p:ph idx="1"/>
          </p:nvPr>
        </p:nvSpPr>
        <p:spPr>
          <a:xfrm>
            <a:off x="146050" y="1404938"/>
            <a:ext cx="8872538" cy="3478212"/>
          </a:xfrm>
        </p:spPr>
        <p:txBody>
          <a:bodyPr/>
          <a:lstStyle/>
          <a:p>
            <a:r>
              <a:rPr lang="ru-RU" altLang="ru-RU" sz="2400" b="0" smtClean="0">
                <a:latin typeface="Times New Roman" pitchFamily="18" charset="0"/>
                <a:cs typeface="Times New Roman" pitchFamily="18" charset="0"/>
              </a:rPr>
              <a:t>В соответствии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 п.29 ст.270 НК РФ </a:t>
            </a:r>
            <a:r>
              <a:rPr lang="ru-RU" altLang="ru-RU" sz="2400" b="0" smtClean="0">
                <a:latin typeface="Times New Roman" pitchFamily="18" charset="0"/>
                <a:cs typeface="Times New Roman" pitchFamily="18" charset="0"/>
              </a:rPr>
              <a:t>расходы на оплату товаров для личного потребления работников, а также другие аналогичные расходы, произведенные в пользу работников не могут учитываться в целях налогообложения.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16738" y="4846638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200" b="1" smtClean="0">
                <a:solidFill>
                  <a:srgbClr val="7F7F7F"/>
                </a:solidFill>
                <a:latin typeface="Calibri" panose="020F0502020204030204" pitchFamily="34" charset="0"/>
              </a:rPr>
              <a:t>Тел: +7 495 134-32-23 </a:t>
            </a:r>
          </a:p>
        </p:txBody>
      </p:sp>
      <p:sp>
        <p:nvSpPr>
          <p:cNvPr id="6" name="Прямоугольник 5">
            <a:hlinkClick r:id="rId2"/>
          </p:cNvPr>
          <p:cNvSpPr/>
          <p:nvPr/>
        </p:nvSpPr>
        <p:spPr>
          <a:xfrm>
            <a:off x="220663" y="4799013"/>
            <a:ext cx="2120900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sym typeface="Arial"/>
                <a:hlinkClick r:id="rId3"/>
              </a:rPr>
              <a:t>www.pravovest-audit.ru</a:t>
            </a:r>
            <a:endParaRPr lang="ru-RU" sz="1200" b="1" dirty="0">
              <a:solidFill>
                <a:prstClr val="white">
                  <a:lumMod val="50000"/>
                </a:prstClr>
              </a:solidFill>
              <a:sym typeface="Arial"/>
            </a:endParaRPr>
          </a:p>
        </p:txBody>
      </p:sp>
      <p:sp>
        <p:nvSpPr>
          <p:cNvPr id="8" name="Прямоугольник 7">
            <a:hlinkClick r:id="rId2"/>
          </p:cNvPr>
          <p:cNvSpPr/>
          <p:nvPr/>
        </p:nvSpPr>
        <p:spPr>
          <a:xfrm>
            <a:off x="295275" y="4821238"/>
            <a:ext cx="2120900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sym typeface="Arial"/>
                <a:hlinkClick r:id="rId3"/>
              </a:rPr>
              <a:t>www.pravovest-audit.ru</a:t>
            </a:r>
            <a:endParaRPr lang="ru-RU" sz="1200" b="1" dirty="0">
              <a:solidFill>
                <a:prstClr val="white">
                  <a:lumMod val="50000"/>
                </a:prstClr>
              </a:solidFill>
              <a:sym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73888" y="4859338"/>
            <a:ext cx="2120900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b="1" smtClean="0">
                <a:solidFill>
                  <a:srgbClr val="0563C1"/>
                </a:solidFill>
                <a:latin typeface="Calibri" panose="020F0502020204030204" pitchFamily="34" charset="0"/>
              </a:rPr>
              <a:t>Тел: +7 495 134-32-23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509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Расходы на такси</a:t>
            </a:r>
          </a:p>
        </p:txBody>
      </p:sp>
      <p:sp>
        <p:nvSpPr>
          <p:cNvPr id="71683" name="Объект 2"/>
          <p:cNvSpPr>
            <a:spLocks noGrp="1"/>
          </p:cNvSpPr>
          <p:nvPr>
            <p:ph idx="1"/>
          </p:nvPr>
        </p:nvSpPr>
        <p:spPr>
          <a:xfrm>
            <a:off x="468313" y="1470025"/>
            <a:ext cx="8229600" cy="3395663"/>
          </a:xfrm>
        </p:spPr>
        <p:txBody>
          <a:bodyPr/>
          <a:lstStyle/>
          <a:p>
            <a:r>
              <a:rPr lang="ru-RU" altLang="ru-RU" sz="2100" smtClean="0">
                <a:latin typeface="Times New Roman" pitchFamily="18" charset="0"/>
                <a:cs typeface="Times New Roman" pitchFamily="18" charset="0"/>
              </a:rPr>
              <a:t>Письмо Минфина России от 23.01.2020 N 03-03-06/1/3758</a:t>
            </a:r>
          </a:p>
          <a:p>
            <a:endParaRPr lang="ru-RU" altLang="ru-RU" sz="2100" b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100" b="0" smtClean="0">
                <a:latin typeface="Times New Roman" pitchFamily="18" charset="0"/>
                <a:cs typeface="Times New Roman" pitchFamily="18" charset="0"/>
              </a:rPr>
              <a:t>В целях налога на прибыль можно учесть оплату проезда сотрудников к месту работы и обратно, </a:t>
            </a:r>
            <a:r>
              <a:rPr lang="ru-RU" altLang="ru-RU" sz="2100" smtClean="0">
                <a:latin typeface="Times New Roman" pitchFamily="18" charset="0"/>
                <a:cs typeface="Times New Roman" pitchFamily="18" charset="0"/>
              </a:rPr>
              <a:t>если такие затраты обусловлены технологическими особенностями производства или являются формой оплаты труда. </a:t>
            </a:r>
            <a:r>
              <a:rPr lang="ru-RU" altLang="ru-RU" sz="2100" b="0" smtClean="0">
                <a:latin typeface="Times New Roman" pitchFamily="18" charset="0"/>
                <a:cs typeface="Times New Roman" pitchFamily="18" charset="0"/>
              </a:rPr>
              <a:t>При этом данные расходы должны отвечать критериям, указанным в ст. 252 НК РФ.</a:t>
            </a:r>
          </a:p>
          <a:p>
            <a:pPr eaLnBrk="1" hangingPunct="1"/>
            <a:endParaRPr lang="ru-RU" altLang="ru-RU" sz="2100" b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00038" y="4806950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sym typeface="Arial"/>
                <a:hlinkClick r:id="rId3"/>
              </a:rPr>
              <a:t>www.pravovest-audit.ru</a:t>
            </a:r>
            <a:endParaRPr lang="ru-RU" sz="1200" b="1" dirty="0">
              <a:solidFill>
                <a:prstClr val="white">
                  <a:lumMod val="50000"/>
                </a:prstClr>
              </a:solidFill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738" y="4846638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b="1" smtClean="0">
                <a:solidFill>
                  <a:srgbClr val="0563C1"/>
                </a:solidFill>
                <a:latin typeface="Calibri" panose="020F0502020204030204" pitchFamily="34" charset="0"/>
              </a:rPr>
              <a:t>Тел: +7 495 134-32-23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509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Расходы на такси</a:t>
            </a:r>
          </a:p>
        </p:txBody>
      </p:sp>
      <p:sp>
        <p:nvSpPr>
          <p:cNvPr id="72707" name="Объект 2"/>
          <p:cNvSpPr>
            <a:spLocks noGrp="1"/>
          </p:cNvSpPr>
          <p:nvPr>
            <p:ph idx="1"/>
          </p:nvPr>
        </p:nvSpPr>
        <p:spPr>
          <a:xfrm>
            <a:off x="468313" y="1470025"/>
            <a:ext cx="8229600" cy="24780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Письмо Минфина России от 30.04.2019 N 03-04-06/32414</a:t>
            </a:r>
          </a:p>
          <a:p>
            <a:pPr eaLnBrk="1" hangingPunct="1">
              <a:spcBef>
                <a:spcPct val="0"/>
              </a:spcBef>
            </a:pPr>
            <a:endParaRPr lang="ru-RU" altLang="ru-RU" sz="1800" b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800" b="0" smtClean="0">
                <a:latin typeface="Times New Roman" pitchFamily="18" charset="0"/>
                <a:cs typeface="Times New Roman" pitchFamily="18" charset="0"/>
              </a:rPr>
              <a:t>Если расходы организации по возмещению затрат работника по проезду на работу и возвращению с работы 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из удаленных населенных пунктов </a:t>
            </a:r>
            <a:r>
              <a:rPr lang="ru-RU" altLang="ru-RU" sz="1800" b="0" smtClean="0"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формой системы оплаты труда</a:t>
            </a:r>
            <a:r>
              <a:rPr lang="ru-RU" altLang="ru-RU" sz="1800" b="0" smtClean="0">
                <a:latin typeface="Times New Roman" pitchFamily="18" charset="0"/>
                <a:cs typeface="Times New Roman" pitchFamily="18" charset="0"/>
              </a:rPr>
              <a:t>, то такие расходы могут быть учтены для целей налогообложения прибыли организаций в составе расходов на оплату труда при условии соблюдения критериев статьи 252 НК РФ.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Суммы оплата проезда не освобождаются от НДФЛ и страховых взносов.</a:t>
            </a:r>
          </a:p>
        </p:txBody>
      </p:sp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00038" y="4806950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sym typeface="Arial"/>
                <a:hlinkClick r:id="rId3"/>
              </a:rPr>
              <a:t>www.pravovest-audit.ru</a:t>
            </a:r>
            <a:endParaRPr lang="ru-RU" sz="1200" b="1" dirty="0">
              <a:solidFill>
                <a:prstClr val="white">
                  <a:lumMod val="50000"/>
                </a:prstClr>
              </a:solidFill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738" y="4846638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b="1" smtClean="0">
                <a:solidFill>
                  <a:srgbClr val="0563C1"/>
                </a:solidFill>
                <a:latin typeface="Calibri" panose="020F0502020204030204" pitchFamily="34" charset="0"/>
              </a:rPr>
              <a:t>Тел: +7 495 134-32-23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50913"/>
          </a:xfrm>
        </p:spPr>
        <p:txBody>
          <a:bodyPr/>
          <a:lstStyle/>
          <a:p>
            <a:pPr eaLnBrk="1" hangingPunct="1">
              <a:defRPr/>
            </a:pPr>
            <a:endParaRPr lang="ru-RU" altLang="ru-RU" dirty="0" smtClean="0"/>
          </a:p>
        </p:txBody>
      </p:sp>
      <p:sp>
        <p:nvSpPr>
          <p:cNvPr id="73731" name="Объект 2"/>
          <p:cNvSpPr>
            <a:spLocks noGrp="1"/>
          </p:cNvSpPr>
          <p:nvPr>
            <p:ph idx="1"/>
          </p:nvPr>
        </p:nvSpPr>
        <p:spPr>
          <a:xfrm>
            <a:off x="146050" y="1404938"/>
            <a:ext cx="8872538" cy="3478212"/>
          </a:xfrm>
        </p:spPr>
        <p:txBody>
          <a:bodyPr/>
          <a:lstStyle/>
          <a:p>
            <a:r>
              <a:rPr lang="ru-RU" altLang="ru-RU" sz="2400" smtClean="0">
                <a:solidFill>
                  <a:srgbClr val="C00000"/>
                </a:solidFill>
              </a:rPr>
              <a:t>Предлагаем: </a:t>
            </a:r>
            <a:r>
              <a:rPr lang="ru-RU" altLang="ru-RU" sz="2400" b="0" smtClean="0"/>
              <a:t>Внести изменения </a:t>
            </a:r>
            <a:r>
              <a:rPr lang="ru-RU" altLang="ru-RU" sz="2400" smtClean="0">
                <a:solidFill>
                  <a:srgbClr val="C00000"/>
                </a:solidFill>
              </a:rPr>
              <a:t>в п.26 и п.29 ст.270 НК РФ</a:t>
            </a:r>
            <a:r>
              <a:rPr lang="ru-RU" altLang="ru-RU" sz="2400" smtClean="0"/>
              <a:t>, уточнив, что положения данных пунктов не применяются в отношении расходов на проезд работников на такси до работы и обратно, а также на оплату парковки и ГСМ личного автотранспорта работников, используемого для проезда на работу и обратно в период пандемии коронавируса.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16738" y="4846638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200" b="1" smtClean="0">
                <a:solidFill>
                  <a:srgbClr val="7F7F7F"/>
                </a:solidFill>
                <a:latin typeface="Calibri" panose="020F0502020204030204" pitchFamily="34" charset="0"/>
              </a:rPr>
              <a:t>Тел: +7 495 134-32-23 </a:t>
            </a:r>
          </a:p>
        </p:txBody>
      </p:sp>
      <p:sp>
        <p:nvSpPr>
          <p:cNvPr id="6" name="Прямоугольник 5">
            <a:hlinkClick r:id="rId2"/>
          </p:cNvPr>
          <p:cNvSpPr/>
          <p:nvPr/>
        </p:nvSpPr>
        <p:spPr>
          <a:xfrm>
            <a:off x="220663" y="4799013"/>
            <a:ext cx="2120900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sym typeface="Arial"/>
                <a:hlinkClick r:id="rId3"/>
              </a:rPr>
              <a:t>www.pravovest-audit.ru</a:t>
            </a:r>
            <a:endParaRPr lang="ru-RU" sz="1200" b="1" dirty="0">
              <a:solidFill>
                <a:prstClr val="white">
                  <a:lumMod val="50000"/>
                </a:prstClr>
              </a:solidFill>
              <a:sym typeface="Arial"/>
            </a:endParaRPr>
          </a:p>
        </p:txBody>
      </p:sp>
      <p:sp>
        <p:nvSpPr>
          <p:cNvPr id="8" name="Прямоугольник 7">
            <a:hlinkClick r:id="rId2"/>
          </p:cNvPr>
          <p:cNvSpPr/>
          <p:nvPr/>
        </p:nvSpPr>
        <p:spPr>
          <a:xfrm>
            <a:off x="295275" y="4821238"/>
            <a:ext cx="2120900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sym typeface="Arial"/>
                <a:hlinkClick r:id="rId3"/>
              </a:rPr>
              <a:t>www.pravovest-audit.ru</a:t>
            </a:r>
            <a:endParaRPr lang="ru-RU" sz="1200" b="1" dirty="0">
              <a:solidFill>
                <a:prstClr val="white">
                  <a:lumMod val="50000"/>
                </a:prstClr>
              </a:solidFill>
              <a:sym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73888" y="4859338"/>
            <a:ext cx="2120900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b="1" smtClean="0">
                <a:solidFill>
                  <a:srgbClr val="0563C1"/>
                </a:solidFill>
                <a:latin typeface="Calibri" panose="020F0502020204030204" pitchFamily="34" charset="0"/>
              </a:rPr>
              <a:t>Тел: +7 495 134-32-23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059016" cy="951570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chemeClr val="bg1"/>
                </a:solidFill>
              </a:rPr>
              <a:t>       УВОЛЬНЕНИЕ </a:t>
            </a:r>
            <a:r>
              <a:rPr lang="ru-RU" sz="1400" b="1" dirty="0" smtClean="0">
                <a:solidFill>
                  <a:schemeClr val="bg1"/>
                </a:solidFill>
              </a:rPr>
              <a:t>РАБОТНИКОВ без основания-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       ПРОВЕРКА </a:t>
            </a:r>
            <a:r>
              <a:rPr lang="ru-RU" sz="1400" b="1" dirty="0" smtClean="0">
                <a:solidFill>
                  <a:schemeClr val="bg1"/>
                </a:solidFill>
              </a:rPr>
              <a:t>ТРУДОВОЙ ИНСПЕКЦИЕЙ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359532" y="1131590"/>
            <a:ext cx="8424936" cy="3323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Увольнение работников в условиях пандемии  - основание для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трудовой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проверки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1400" b="1" i="0" u="sng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отмены моратория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21.03.2020 Совещание по экономическим вопросам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М.Мишустин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пригрозил проверками организациям, которые на фоне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коронавируса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задерживают зарплаты и увольняют работников без оснований.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его словам, правительство в ежедневном режиме будет следить за ситуацией на рынке труда в условиях пандемии.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«Если у кого-то возникнет соблазн воспользоваться шумихой вокруг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коронавируса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решить свои текущие проблемы за счет сокращения персонала,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такие предприятия будут проверять трудовая инспекция,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ФНС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прокуратура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же правительство будет поступать, если будут жалобы на задержку выплат зарплат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Мишустин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отметил, что на портале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онлайнинспекция.рф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азвернут сервис, где граждане и работодатели могут найти интересующую их информацию, получить консультацию.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7" name="Picture 3" descr="http://parkburabay.kz/storage/app/media/atan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221566"/>
            <a:ext cx="669454" cy="921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509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Страховые взносы учитывают в расходах</a:t>
            </a:r>
            <a:b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mtClean="0"/>
          </a:p>
        </p:txBody>
      </p:sp>
      <p:sp>
        <p:nvSpPr>
          <p:cNvPr id="63491" name="Объект 2"/>
          <p:cNvSpPr>
            <a:spLocks noGrp="1"/>
          </p:cNvSpPr>
          <p:nvPr>
            <p:ph idx="1"/>
          </p:nvPr>
        </p:nvSpPr>
        <p:spPr>
          <a:xfrm>
            <a:off x="468313" y="1309688"/>
            <a:ext cx="8229600" cy="2992437"/>
          </a:xfrm>
        </p:spPr>
        <p:txBody>
          <a:bodyPr/>
          <a:lstStyle/>
          <a:p>
            <a:pPr eaLnBrk="1" hangingPunct="1">
              <a:defRPr/>
            </a:pP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altLang="ru-RU" b="0" smtClean="0"/>
          </a:p>
        </p:txBody>
      </p:sp>
      <p:sp>
        <p:nvSpPr>
          <p:cNvPr id="4" name="Прямоугольник 3">
            <a:hlinkClick r:id="rId2"/>
          </p:cNvPr>
          <p:cNvSpPr/>
          <p:nvPr/>
        </p:nvSpPr>
        <p:spPr>
          <a:xfrm>
            <a:off x="300038" y="4806950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sym typeface="Arial"/>
                <a:hlinkClick r:id="rId3"/>
              </a:rPr>
              <a:t>www.pravovest-audit.ru</a:t>
            </a:r>
            <a:endParaRPr lang="ru-RU" sz="1200" b="1" dirty="0">
              <a:solidFill>
                <a:prstClr val="white">
                  <a:lumMod val="50000"/>
                </a:prstClr>
              </a:solidFill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738" y="4846638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b="1" smtClean="0">
                <a:solidFill>
                  <a:srgbClr val="0563C1"/>
                </a:solidFill>
                <a:latin typeface="Calibri" panose="020F0502020204030204" pitchFamily="34" charset="0"/>
              </a:rPr>
              <a:t>Тел: +7 495 134-32-23 </a:t>
            </a:r>
          </a:p>
        </p:txBody>
      </p:sp>
      <p:sp>
        <p:nvSpPr>
          <p:cNvPr id="74758" name="Прямоугольник 5"/>
          <p:cNvSpPr>
            <a:spLocks noChangeArrowheads="1"/>
          </p:cNvSpPr>
          <p:nvPr/>
        </p:nvSpPr>
        <p:spPr bwMode="auto">
          <a:xfrm>
            <a:off x="104775" y="1381125"/>
            <a:ext cx="8791575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Письмо Минфина РФ от 18.05.2018 N 03-03-06/1/33512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Расходы в виде страховых взносов, исчисленных в том числе с выплат и вознаграждений, не уменьшающих налоговую базу по налогу на прибыль организаций, учитываются в составе прочих расходов на основании пп.1 п. 1 ст. 264 НК РФ.</a:t>
            </a:r>
          </a:p>
          <a:p>
            <a:pPr eaLnBrk="1" hangingPunct="1"/>
            <a:endParaRPr lang="ru-RU" altLang="ru-RU" sz="2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509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Если готовы к спорам…</a:t>
            </a:r>
          </a:p>
        </p:txBody>
      </p:sp>
      <p:sp>
        <p:nvSpPr>
          <p:cNvPr id="75779" name="Объект 2"/>
          <p:cNvSpPr>
            <a:spLocks noGrp="1"/>
          </p:cNvSpPr>
          <p:nvPr>
            <p:ph idx="1"/>
          </p:nvPr>
        </p:nvSpPr>
        <p:spPr>
          <a:xfrm>
            <a:off x="146050" y="1404938"/>
            <a:ext cx="8872538" cy="3478212"/>
          </a:xfrm>
        </p:spPr>
        <p:txBody>
          <a:bodyPr/>
          <a:lstStyle/>
          <a:p>
            <a:r>
              <a:rPr lang="ru-RU" altLang="ru-RU" sz="2400" b="0" smtClean="0">
                <a:latin typeface="Times New Roman" pitchFamily="18" charset="0"/>
                <a:cs typeface="Times New Roman" pitchFamily="18" charset="0"/>
              </a:rPr>
              <a:t>Если проезд на такси осуществляется на основании Приказа руководителя или иного распорядительного документа работодателя (</a:t>
            </a:r>
            <a:r>
              <a:rPr lang="ru-RU" altLang="ru-RU" sz="2400" b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по инициативе работника</a:t>
            </a:r>
            <a:r>
              <a:rPr lang="ru-RU" altLang="ru-RU" sz="2400" b="0" smtClean="0">
                <a:latin typeface="Times New Roman" pitchFamily="18" charset="0"/>
                <a:cs typeface="Times New Roman" pitchFamily="18" charset="0"/>
              </a:rPr>
              <a:t>), у работника не возникает экономической выгоды, а значит и дохода, облагаемого НДФЛ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(ст.41 НК РФ, п. 5 Обзора практики рассмотрения судами дел, связанных с применением главы 23 НК РФ (утв. Президиумом ВС РФ 21.10.2015 г.)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16738" y="4846638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200" b="1" smtClean="0">
                <a:solidFill>
                  <a:srgbClr val="7F7F7F"/>
                </a:solidFill>
                <a:latin typeface="Calibri" panose="020F0502020204030204" pitchFamily="34" charset="0"/>
              </a:rPr>
              <a:t>Тел: +7 495 134-32-23 </a:t>
            </a:r>
          </a:p>
        </p:txBody>
      </p:sp>
      <p:sp>
        <p:nvSpPr>
          <p:cNvPr id="6" name="Прямоугольник 5">
            <a:hlinkClick r:id="rId2"/>
          </p:cNvPr>
          <p:cNvSpPr/>
          <p:nvPr/>
        </p:nvSpPr>
        <p:spPr>
          <a:xfrm>
            <a:off x="220663" y="4799013"/>
            <a:ext cx="2120900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sym typeface="Arial"/>
                <a:hlinkClick r:id="rId3"/>
              </a:rPr>
              <a:t>www.pravovest-audit.ru</a:t>
            </a:r>
            <a:endParaRPr lang="ru-RU" sz="1200" b="1" dirty="0">
              <a:solidFill>
                <a:prstClr val="white">
                  <a:lumMod val="50000"/>
                </a:prstClr>
              </a:solidFill>
              <a:sym typeface="Arial"/>
            </a:endParaRPr>
          </a:p>
        </p:txBody>
      </p:sp>
      <p:sp>
        <p:nvSpPr>
          <p:cNvPr id="8" name="Прямоугольник 7">
            <a:hlinkClick r:id="rId2"/>
          </p:cNvPr>
          <p:cNvSpPr/>
          <p:nvPr/>
        </p:nvSpPr>
        <p:spPr>
          <a:xfrm>
            <a:off x="295275" y="4821238"/>
            <a:ext cx="2120900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sym typeface="Arial"/>
                <a:hlinkClick r:id="rId3"/>
              </a:rPr>
              <a:t>www.pravovest-audit.ru</a:t>
            </a:r>
            <a:endParaRPr lang="ru-RU" sz="1200" b="1" dirty="0">
              <a:solidFill>
                <a:prstClr val="white">
                  <a:lumMod val="50000"/>
                </a:prstClr>
              </a:solidFill>
              <a:sym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73888" y="4859338"/>
            <a:ext cx="2120900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b="1" smtClean="0">
                <a:solidFill>
                  <a:srgbClr val="0563C1"/>
                </a:solidFill>
                <a:latin typeface="Calibri" panose="020F0502020204030204" pitchFamily="34" charset="0"/>
              </a:rPr>
              <a:t>Тел: +7 495 134-32-23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509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2000" dirty="0" smtClean="0"/>
              <a:t>Расходы при расторжении договоров</a:t>
            </a:r>
          </a:p>
        </p:txBody>
      </p:sp>
      <p:sp>
        <p:nvSpPr>
          <p:cNvPr id="64515" name="Объект 2"/>
          <p:cNvSpPr>
            <a:spLocks noGrp="1"/>
          </p:cNvSpPr>
          <p:nvPr>
            <p:ph idx="1"/>
          </p:nvPr>
        </p:nvSpPr>
        <p:spPr>
          <a:xfrm>
            <a:off x="146050" y="1404938"/>
            <a:ext cx="8872538" cy="3478212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расторжении договоров с заказчиками (из-за форс-мажора (запрета на проведение)) произведенные затраты можно учесть в составе внереализационных расходов:</a:t>
            </a:r>
          </a:p>
          <a:p>
            <a:pPr marL="257175" indent="-257175" algn="just">
              <a:lnSpc>
                <a:spcPct val="115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sz="15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затраты на аннулированные производственные заказы, а также затраты на производство, не давшее продукции. Признание расходов по аннулированным заказам, а также затрат на производство, не давшее продукции, осуществляется на основании актов налогоплательщика, утвержденных руководителем или уполномоченным им лицом, в размере прямых затрат, определяемых в соответствии со статьями 318 и 319 НК РФ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11 п. 1 ст. 265 НК РФ)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5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убытки, полученные в результате чрезвычайных ситуаций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6 п. 2 ст. 265 НК РФ) </a:t>
            </a:r>
            <a:endParaRPr lang="ru-RU" sz="13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15000"/>
              </a:lnSpc>
              <a:spcAft>
                <a:spcPts val="0"/>
              </a:spcAft>
              <a:buFontTx/>
              <a:buChar char="-"/>
              <a:defRPr/>
            </a:pPr>
            <a:endParaRPr lang="ru-RU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6738" y="4846638"/>
            <a:ext cx="2119312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200" b="1" smtClean="0">
                <a:solidFill>
                  <a:srgbClr val="7F7F7F"/>
                </a:solidFill>
                <a:latin typeface="Calibri" panose="020F0502020204030204" pitchFamily="34" charset="0"/>
              </a:rPr>
              <a:t>Тел: +7 495 134-32-23 </a:t>
            </a:r>
          </a:p>
        </p:txBody>
      </p:sp>
      <p:sp>
        <p:nvSpPr>
          <p:cNvPr id="6" name="Прямоугольник 5">
            <a:hlinkClick r:id="rId2"/>
          </p:cNvPr>
          <p:cNvSpPr/>
          <p:nvPr/>
        </p:nvSpPr>
        <p:spPr>
          <a:xfrm>
            <a:off x="220663" y="4799013"/>
            <a:ext cx="2120900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sym typeface="Arial"/>
                <a:hlinkClick r:id="rId3"/>
              </a:rPr>
              <a:t>www.pravovest-audit.ru</a:t>
            </a:r>
            <a:endParaRPr lang="ru-RU" sz="1200" b="1" dirty="0">
              <a:solidFill>
                <a:prstClr val="white">
                  <a:lumMod val="50000"/>
                </a:prstClr>
              </a:solidFill>
              <a:sym typeface="Arial"/>
            </a:endParaRPr>
          </a:p>
        </p:txBody>
      </p:sp>
      <p:sp>
        <p:nvSpPr>
          <p:cNvPr id="8" name="Прямоугольник 7">
            <a:hlinkClick r:id="rId2"/>
          </p:cNvPr>
          <p:cNvSpPr/>
          <p:nvPr/>
        </p:nvSpPr>
        <p:spPr>
          <a:xfrm>
            <a:off x="295275" y="4821238"/>
            <a:ext cx="2120900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sym typeface="Arial"/>
                <a:hlinkClick r:id="rId3"/>
              </a:rPr>
              <a:t>www.pravovest-audit.ru</a:t>
            </a:r>
            <a:endParaRPr lang="ru-RU" sz="1200" b="1" dirty="0">
              <a:solidFill>
                <a:prstClr val="white">
                  <a:lumMod val="50000"/>
                </a:prstClr>
              </a:solidFill>
              <a:sym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73888" y="4859338"/>
            <a:ext cx="2120900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b="1" smtClean="0">
                <a:solidFill>
                  <a:srgbClr val="0563C1"/>
                </a:solidFill>
                <a:latin typeface="Calibri" panose="020F0502020204030204" pitchFamily="34" charset="0"/>
              </a:rPr>
              <a:t>Тел: +7 495 134-32-23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6192688" cy="951570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Бухгалтерская отчетность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s://avatars.mds.yandex.net/get-zen_doc/1950904/pub_5ca7595032835900b3fba7a1_5ca75b1d32835900b3fba7b2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155926"/>
            <a:ext cx="792088" cy="7920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203598"/>
            <a:ext cx="849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Совместное письмо Минфина РФ и ФНС РФ от 27.03.20 № 07-04-07/24096/ВД-4-1/5303@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 общему правилу, бухгалтерскую отчетность за 2019 год нужно сдавать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31 марта 2020 года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Однако этот день теперь является нерабочим (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Указ Президента РФ от 25.03.20 № 206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этом если дата представления бухгалтерской отчетности приходится на нерабочий (выходной) день, то сроком представления бухгалтерской отчетности считается первый следующий за ним рабочий день (п. 44 ПБУ 4/99 (утв. приказом Минфина от 06.07.99 № 43н).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3-е апреля — последний нерабочий день по Указу Президента, 4 и 5 апреля — выходные дни.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рок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сдачи отчетности за 2019 год -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 апреля 2020 года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79588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Государственная Дума наделила Правительство РФ полномочиями по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дополнительному продлению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сроков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(Федеральный закон № 102-ФЗ от 01.04.2020)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7494"/>
            <a:ext cx="6840760" cy="95157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>
                <a:solidFill>
                  <a:schemeClr val="bg1"/>
                </a:solidFill>
              </a:rPr>
              <a:t>1 апреля 2020 года </a:t>
            </a:r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Президентом </a:t>
            </a:r>
            <a:r>
              <a:rPr lang="ru-RU" sz="1600" b="1" dirty="0" smtClean="0">
                <a:solidFill>
                  <a:schemeClr val="bg1"/>
                </a:solidFill>
              </a:rPr>
              <a:t>РФ </a:t>
            </a:r>
            <a:r>
              <a:rPr lang="ru-RU" sz="1600" b="1" dirty="0" smtClean="0">
                <a:solidFill>
                  <a:schemeClr val="bg1"/>
                </a:solidFill>
              </a:rPr>
              <a:t>подписан </a:t>
            </a:r>
            <a:r>
              <a:rPr lang="ru-RU" sz="1600" b="1" dirty="0" smtClean="0">
                <a:solidFill>
                  <a:schemeClr val="bg1"/>
                </a:solidFill>
              </a:rPr>
              <a:t>Федеральный закон №102-ФЗ </a:t>
            </a:r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«</a:t>
            </a:r>
            <a:r>
              <a:rPr lang="ru-RU" sz="1600" b="1" dirty="0" smtClean="0">
                <a:solidFill>
                  <a:schemeClr val="bg1"/>
                </a:solidFill>
              </a:rPr>
              <a:t>О внесении изменений в части первую и вторую НК РФ и отдельные законодательные акты РФ»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5516" y="1070035"/>
            <a:ext cx="87129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Правительство РФ вправе в 2020 году издавать имеющие обратную силу НПА, предусматривающие в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период с 1 января до 31 декабря 2020 года (включительно)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s://aeromeh.ru/wp-content/uploads/2019/06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4371950"/>
            <a:ext cx="904543" cy="648072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51520" y="1347614"/>
            <a:ext cx="86409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Продлевать срок уплаты налогов (авансовых платежей по налогам), в том числе предусмотренных специальными налоговыми режимами, сборов, страховых взносов.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Региональных и местных налогов это тоже касается.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Продлевать сроки предоставления налоговой и бухгалтерской отчетности, а также иных документов (сведений)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Приостанавливать, отменять или переносить на более поздний срок налоговые проверки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 том числе по сделкам между взаимозависимыми лицами), а также приостанавливать течение сроков по проверкам.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Продлевать сроки направления и исполнения требований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 уплате налогов, сборов, страховых взносов, пеней, штрафов, процентов, а также их взыскания.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Принимать дополнительные основания предоставления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 2020 году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отсрочки (рассрочки)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 уплате налогов, страховых взносов, пеней, штрафов, процентов, изменение порядка и условий ее предоставления.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Устанавливать основания и условия неприменения или особенности применения способов обеспечения исполнения обязанности по уплате налогов, сборов, страховых взносов.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Устанавливать основания и условия неприменения ответственности за непредставление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(несвоевременное представление) в налоговые органы налоговых деклараций (расчетов), бухгалтерской (финансовой) отчетности и (или) иных документов (сведений).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Декларация по налогу на имущество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79088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ПЕРЕНОС СРОКОВ ПРЕДСТАВЛЕНИЯ ДЕКЛАРАЦИИ </a:t>
            </a:r>
          </a:p>
          <a:p>
            <a:pPr algn="just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ПО НАЛОГУ НА ИМУЩЕСТВО</a:t>
            </a:r>
          </a:p>
          <a:p>
            <a:pPr algn="just"/>
            <a:endParaRPr lang="ru-RU" sz="16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связи с Указом Президента Российской Федерации от 25.03.2020 г. № 206 о нерабочих днях с 30 марта по 3 апреля 2020 года, срок представления декларации по налогу на имущество организаций за 2019 год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продлен до 6 апреля.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Государственная Дума наделила Правительство РФ полномочиями по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дополнительному продлению этого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срока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(Федеральный закон № 102-ФЗ от 01.04.2020)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zen_doc/1950904/pub_5ca7595032835900b3fba7a1_5ca75b1d32835900b3fba7b2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011910"/>
            <a:ext cx="792088" cy="79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059016" cy="951570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«Нерабочий день»  в целях НК РФ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79512" y="1995686"/>
            <a:ext cx="835292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целей НК РФ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абочим днем считается день, который не признается в соответствии с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законодательством РФ или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актом Президента РФ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выходным, нерабочим праздничным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(или) нерабочим днем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В случаях,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когда последний день срока приходится на день, признаваемый в соответствии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законодательством РФ или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актом Президента РФ</a:t>
            </a: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выходным, нерабочим праздничным и (или)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нерабочим днем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, днем окончания срока считается ближайший следующий за ним рабочий день.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15566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hlinkClick r:id="rId2"/>
              </a:rPr>
              <a:t/>
            </a:r>
            <a:br>
              <a:rPr lang="ru-RU" b="1" u="sng" dirty="0" smtClean="0">
                <a:hlinkClick r:id="rId2"/>
              </a:rPr>
            </a:br>
            <a:r>
              <a:rPr lang="ru-RU" sz="1400" b="1" dirty="0" smtClean="0"/>
              <a:t>Федеральный закон от 01.04.2020 </a:t>
            </a:r>
            <a:r>
              <a:rPr lang="ru-RU" sz="1400" b="1" dirty="0" smtClean="0"/>
              <a:t>№ </a:t>
            </a:r>
            <a:r>
              <a:rPr lang="ru-RU" sz="1400" b="1" dirty="0" smtClean="0"/>
              <a:t>102-ФЗ </a:t>
            </a:r>
            <a:endParaRPr lang="ru-RU" sz="1400" b="1" dirty="0" smtClean="0"/>
          </a:p>
          <a:p>
            <a:r>
              <a:rPr lang="ru-RU" sz="1400" b="1" dirty="0" smtClean="0"/>
              <a:t>«О </a:t>
            </a:r>
            <a:r>
              <a:rPr lang="ru-RU" sz="1400" b="1" dirty="0" smtClean="0"/>
              <a:t>внесении изменений в части </a:t>
            </a:r>
            <a:r>
              <a:rPr lang="ru-RU" sz="1400" b="1" dirty="0" smtClean="0"/>
              <a:t>первую и </a:t>
            </a:r>
            <a:r>
              <a:rPr lang="ru-RU" sz="1400" b="1" dirty="0" smtClean="0"/>
              <a:t>вторую </a:t>
            </a:r>
            <a:r>
              <a:rPr lang="ru-RU" sz="1400" b="1" dirty="0" smtClean="0"/>
              <a:t>НК РФ и </a:t>
            </a:r>
            <a:r>
              <a:rPr lang="ru-RU" sz="1400" b="1" dirty="0" smtClean="0"/>
              <a:t>отдельные законодательные акты </a:t>
            </a:r>
            <a:r>
              <a:rPr lang="ru-RU" sz="1400" b="1" dirty="0" smtClean="0"/>
              <a:t>РФ»</a:t>
            </a:r>
            <a:endParaRPr lang="ru-RU" sz="1400" b="1" dirty="0"/>
          </a:p>
        </p:txBody>
      </p:sp>
      <p:pic>
        <p:nvPicPr>
          <p:cNvPr id="5" name="Picture 3" descr="https://aeromeh.ru/wp-content/uploads/2019/06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4371950"/>
            <a:ext cx="904543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264696" cy="951570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err="1" smtClean="0">
                <a:solidFill>
                  <a:schemeClr val="bg1"/>
                </a:solidFill>
              </a:rPr>
              <a:t>Статотчетность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7574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Официальный сайт Росстата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Статистическую отчетность по формам, которые надо было сдать с 28 марта до 8 апреля,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предоставить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 задержкой от 3 до 8 дней.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Перенос сроков предоставления отчетности связан с тем, что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Указом Президента РФ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период с 30 марта по 3 апреля объявлен выходными днями.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 период продления сроков предоставления отчетности Росстатом не будут применяться меры, предусмотренные статьей 13.19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РФ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непредоставление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респондентами субъектам официального статистического учета первичных статистических данных в установленном порядке или несвоевременное предоставление этих данных, либо предоставление недостоверных первичных статистических данных.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Также в информации указано, что с 30 марта по 3 апреля 2020 года Росстат и территориальные органы государственной статистики продолжат работу в штатном режиме и будут готовы принимать статистическую отчетность от респондентов.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Ясность">
  <a:themeElements>
    <a:clrScheme name="Ясност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00FF"/>
      </a:hlink>
      <a:folHlink>
        <a:srgbClr val="FF00FF"/>
      </a:folHlink>
    </a:clrScheme>
    <a:fontScheme name="Ясность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642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14234</TotalTime>
  <Words>1755</Words>
  <Application>Microsoft Office PowerPoint</Application>
  <PresentationFormat>Экран (16:9)</PresentationFormat>
  <Paragraphs>330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Обычная</vt:lpstr>
      <vt:lpstr>5_Специальное оформление</vt:lpstr>
      <vt:lpstr>            </vt:lpstr>
      <vt:lpstr>НАЛОГОВЫЕ ПРОВЕРКИ &amp; COVID-19 </vt:lpstr>
      <vt:lpstr>   МОРАТОРИЙ НА ПРОВЕРКИ БИЗНЕСА:     крупный и МСП</vt:lpstr>
      <vt:lpstr>       УВОЛЬНЕНИЕ РАБОТНИКОВ без основания-        ПРОВЕРКА ТРУДОВОЙ ИНСПЕКЦИЕЙ</vt:lpstr>
      <vt:lpstr>Бухгалтерская отчетность</vt:lpstr>
      <vt:lpstr>1 апреля 2020 года  Президентом РФ подписан Федеральный закон №102-ФЗ  «О внесении изменений в части первую и вторую НК РФ и отдельные законодательные акты РФ» </vt:lpstr>
      <vt:lpstr>Декларация по налогу на имущество </vt:lpstr>
      <vt:lpstr>«Нерабочий день»  в целях НК РФ </vt:lpstr>
      <vt:lpstr>Статотчетность</vt:lpstr>
      <vt:lpstr>ПЕРЕНОС СРОКОВ: ИСКЛЮЧЕНИЯ ИЗ ПРАВИЛ</vt:lpstr>
      <vt:lpstr>Субъекты МСП: страховые взносы</vt:lpstr>
      <vt:lpstr>Слайд 12</vt:lpstr>
      <vt:lpstr>ПРОЕКТЫ: перенос сроков уплаты налогов и страховых взносов</vt:lpstr>
      <vt:lpstr>ОТСРОЧКА / РАССРОЧКА, ИНК  ДЛЯ ТЕХ, КТО НЕ ПОИМЕНОВАН</vt:lpstr>
      <vt:lpstr>Меры взыскания остановлены до 1 мая 2020 года</vt:lpstr>
      <vt:lpstr>ДЕЯТЕЛЬНОСТЬ РОССИЙСКИХ СУДОВ ПРИОСТАНОВЛЕНА </vt:lpstr>
      <vt:lpstr>Арендные платежи</vt:lpstr>
      <vt:lpstr>Арендная плата </vt:lpstr>
      <vt:lpstr>Торговый сбор,  авансовые платежи по налогу на имущество  и земельному налогу</vt:lpstr>
      <vt:lpstr>Лизинговые платежи</vt:lpstr>
      <vt:lpstr> </vt:lpstr>
      <vt:lpstr>Слайд 22</vt:lpstr>
      <vt:lpstr>НДФЛ и страховые взносы</vt:lpstr>
      <vt:lpstr>Налог на прибыль </vt:lpstr>
      <vt:lpstr>Расходы при простое</vt:lpstr>
      <vt:lpstr>Вычет НДС при простое</vt:lpstr>
      <vt:lpstr> </vt:lpstr>
      <vt:lpstr> налог на прибыль</vt:lpstr>
      <vt:lpstr>НДФЛ и страховые взносы</vt:lpstr>
      <vt:lpstr> </vt:lpstr>
      <vt:lpstr>  </vt:lpstr>
      <vt:lpstr> Расходы на профилактику</vt:lpstr>
      <vt:lpstr> Расходы на профилактику</vt:lpstr>
      <vt:lpstr>Слайд 34</vt:lpstr>
      <vt:lpstr>Оплата проезда на такси до работы</vt:lpstr>
      <vt:lpstr>Слайд 36</vt:lpstr>
      <vt:lpstr>Расходы на такси</vt:lpstr>
      <vt:lpstr>Расходы на такси</vt:lpstr>
      <vt:lpstr>Слайд 39</vt:lpstr>
      <vt:lpstr>Страховые взносы учитывают в расходах </vt:lpstr>
      <vt:lpstr>Если готовы к спорам…</vt:lpstr>
      <vt:lpstr>Расходы при расторжении договоров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 ГРАНИ ОПТИМИЗАЦИИ</dc:title>
  <dc:creator>Natali Natalyuk</dc:creator>
  <cp:lastModifiedBy>Наталюк</cp:lastModifiedBy>
  <cp:revision>1021</cp:revision>
  <dcterms:modified xsi:type="dcterms:W3CDTF">2020-04-02T19:26:39Z</dcterms:modified>
</cp:coreProperties>
</file>