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8"/>
  </p:notesMasterIdLst>
  <p:handoutMasterIdLst>
    <p:handoutMasterId r:id="rId19"/>
  </p:handoutMasterIdLst>
  <p:sldIdLst>
    <p:sldId id="577" r:id="rId2"/>
    <p:sldId id="430" r:id="rId3"/>
    <p:sldId id="610" r:id="rId4"/>
    <p:sldId id="627" r:id="rId5"/>
    <p:sldId id="628" r:id="rId6"/>
    <p:sldId id="618" r:id="rId7"/>
    <p:sldId id="619" r:id="rId8"/>
    <p:sldId id="621" r:id="rId9"/>
    <p:sldId id="624" r:id="rId10"/>
    <p:sldId id="615" r:id="rId11"/>
    <p:sldId id="630" r:id="rId12"/>
    <p:sldId id="629" r:id="rId13"/>
    <p:sldId id="631" r:id="rId14"/>
    <p:sldId id="632" r:id="rId15"/>
    <p:sldId id="626" r:id="rId16"/>
    <p:sldId id="576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1" pos="2880">
          <p15:clr>
            <a:srgbClr val="A4A3A4"/>
          </p15:clr>
        </p15:guide>
        <p15:guide id="14" pos="2971">
          <p15:clr>
            <a:srgbClr val="A4A3A4"/>
          </p15:clr>
        </p15:guide>
        <p15:guide id="15" pos="2789">
          <p15:clr>
            <a:srgbClr val="A4A3A4"/>
          </p15:clr>
        </p15:guide>
        <p15:guide id="17" pos="1878" userDrawn="1">
          <p15:clr>
            <a:srgbClr val="A4A3A4"/>
          </p15:clr>
        </p15:guide>
        <p15:guide id="19" orient="horz" pos="2160">
          <p15:clr>
            <a:srgbClr val="A4A3A4"/>
          </p15:clr>
        </p15:guide>
        <p15:guide id="20" orient="horz" pos="3793" userDrawn="1">
          <p15:clr>
            <a:srgbClr val="A4A3A4"/>
          </p15:clr>
        </p15:guide>
        <p15:guide id="2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6F006B"/>
    <a:srgbClr val="6F006F"/>
    <a:srgbClr val="494F55"/>
    <a:srgbClr val="181716"/>
    <a:srgbClr val="FFE5FE"/>
    <a:srgbClr val="FDA453"/>
    <a:srgbClr val="F5A056"/>
    <a:srgbClr val="A9D4EA"/>
    <a:srgbClr val="005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6" autoAdjust="0"/>
    <p:restoredTop sz="96372" autoAdjust="0"/>
  </p:normalViewPr>
  <p:slideViewPr>
    <p:cSldViewPr>
      <p:cViewPr varScale="1">
        <p:scale>
          <a:sx n="85" d="100"/>
          <a:sy n="85" d="100"/>
        </p:scale>
        <p:origin x="-1440" y="-77"/>
      </p:cViewPr>
      <p:guideLst>
        <p:guide orient="horz" pos="2160"/>
        <p:guide orient="horz" pos="3793"/>
        <p:guide orient="horz" pos="4320"/>
        <p:guide pos="2880"/>
        <p:guide pos="2971"/>
        <p:guide pos="2789"/>
        <p:guide pos="187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031" cy="494311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227" y="2"/>
            <a:ext cx="2919031" cy="494311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fld id="{A8F5A995-6E4F-41DD-906E-A281E73776A4}" type="datetimeFigureOut">
              <a:rPr lang="ru-RU" smtClean="0">
                <a:latin typeface="Verdana" panose="020B0604030504040204" pitchFamily="34" charset="0"/>
              </a:rPr>
              <a:t>05.06.2020</a:t>
            </a:fld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4311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4311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0B3F409D-6B22-4D45-96EA-05DA306F63DF}" type="slidenum">
              <a:rPr lang="ru-RU" smtClean="0">
                <a:latin typeface="Verdana" panose="020B0604030504040204" pitchFamily="34" charset="0"/>
              </a:rPr>
              <a:t>‹#›</a:t>
            </a:fld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3F71E19E-30FF-490B-93BE-47293D4A8D69}" type="datetimeFigureOut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2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331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1CE8C094-7F32-46EA-9630-2582905A5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4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44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2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28625" y="1196975"/>
            <a:ext cx="8458200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3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ять объектов и пять изображения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3"/>
          <p:cNvSpPr>
            <a:spLocks noGrp="1"/>
          </p:cNvSpPr>
          <p:nvPr>
            <p:ph type="pic" sz="quarter" idx="18"/>
          </p:nvPr>
        </p:nvSpPr>
        <p:spPr>
          <a:xfrm>
            <a:off x="669008" y="5181986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19"/>
          </p:nvPr>
        </p:nvSpPr>
        <p:spPr>
          <a:xfrm>
            <a:off x="669008" y="3265319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20"/>
          </p:nvPr>
        </p:nvSpPr>
        <p:spPr>
          <a:xfrm>
            <a:off x="4988794" y="3265319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21"/>
          </p:nvPr>
        </p:nvSpPr>
        <p:spPr>
          <a:xfrm>
            <a:off x="4988794" y="1348651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17"/>
          </p:nvPr>
        </p:nvSpPr>
        <p:spPr>
          <a:xfrm>
            <a:off x="669458" y="1348651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852667" y="1348651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6179360" y="1348651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1858382" y="3265319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6185075" y="3265319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V="1">
            <a:off x="1852667" y="5184016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2040798" y="1886860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sz="240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2040798" y="1342977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 b="1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6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2040798" y="3803721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2040798" y="3265319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2040798" y="5716991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4" name="Текст 16"/>
          <p:cNvSpPr>
            <a:spLocks noGrp="1"/>
          </p:cNvSpPr>
          <p:nvPr>
            <p:ph type="body" sz="quarter" idx="33" hasCustomPrompt="1"/>
          </p:nvPr>
        </p:nvSpPr>
        <p:spPr>
          <a:xfrm>
            <a:off x="2040798" y="5181986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34" hasCustomPrompt="1"/>
          </p:nvPr>
        </p:nvSpPr>
        <p:spPr>
          <a:xfrm>
            <a:off x="6382987" y="1886860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35" hasCustomPrompt="1"/>
          </p:nvPr>
        </p:nvSpPr>
        <p:spPr>
          <a:xfrm>
            <a:off x="6382987" y="1342977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36" hasCustomPrompt="1"/>
          </p:nvPr>
        </p:nvSpPr>
        <p:spPr>
          <a:xfrm>
            <a:off x="6382987" y="3803721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8" name="Текст 16"/>
          <p:cNvSpPr>
            <a:spLocks noGrp="1"/>
          </p:cNvSpPr>
          <p:nvPr>
            <p:ph type="body" sz="quarter" idx="37" hasCustomPrompt="1"/>
          </p:nvPr>
        </p:nvSpPr>
        <p:spPr>
          <a:xfrm>
            <a:off x="6382987" y="3265319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280526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4" userDrawn="1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orient="horz" pos="8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21"/>
          </p:nvPr>
        </p:nvSpPr>
        <p:spPr>
          <a:xfrm>
            <a:off x="661696" y="1349406"/>
            <a:ext cx="1610988" cy="2022247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61112" y="3526355"/>
            <a:ext cx="162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661696" y="4728754"/>
            <a:ext cx="1610988" cy="168792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1800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9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661696" y="3681057"/>
            <a:ext cx="1610988" cy="1047697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200" b="1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32"/>
          </p:nvPr>
        </p:nvSpPr>
        <p:spPr>
          <a:xfrm>
            <a:off x="2555776" y="1341438"/>
            <a:ext cx="6331049" cy="50752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7585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1429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pos="4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9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621320" y="6523847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EBC907-F46C-43DB-891C-FAF67FA8713C}" type="slidenum">
              <a:rPr lang="ru-RU" sz="12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576897" y="6603023"/>
            <a:ext cx="0" cy="25497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137" y="222044"/>
            <a:ext cx="6808688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Общие выводы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  <p:sp>
        <p:nvSpPr>
          <p:cNvPr id="11" name="Объект 3"/>
          <p:cNvSpPr>
            <a:spLocks noGrp="1"/>
          </p:cNvSpPr>
          <p:nvPr>
            <p:ph sz="quarter" idx="19"/>
          </p:nvPr>
        </p:nvSpPr>
        <p:spPr>
          <a:xfrm>
            <a:off x="719138" y="1196975"/>
            <a:ext cx="8167687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5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28800" y="1195509"/>
            <a:ext cx="5953125" cy="670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7784052" y="1639888"/>
            <a:ext cx="0" cy="4541837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32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90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1" y="5120462"/>
            <a:ext cx="4026793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+7 (000) 0</a:t>
            </a:r>
            <a:r>
              <a:rPr lang="en-US" dirty="0" smtClean="0"/>
              <a:t>00</a:t>
            </a:r>
            <a:r>
              <a:rPr lang="ru-RU" dirty="0" smtClean="0"/>
              <a:t>-00-00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1" y="5620658"/>
            <a:ext cx="4026793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+7 (000) </a:t>
            </a:r>
            <a:r>
              <a:rPr lang="en-US" dirty="0" smtClean="0"/>
              <a:t>00</a:t>
            </a:r>
            <a:r>
              <a:rPr lang="ru-RU" dirty="0" smtClean="0"/>
              <a:t>0-00-00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31" y="4109102"/>
            <a:ext cx="4026793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1" y="4617297"/>
            <a:ext cx="4026793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E-mail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097215" y="1196975"/>
            <a:ext cx="0" cy="498475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2332211"/>
            <a:ext cx="2600844" cy="264128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4447014" y="5089838"/>
            <a:ext cx="186752" cy="313249"/>
          </a:xfrm>
          <a:custGeom>
            <a:avLst/>
            <a:gdLst>
              <a:gd name="T0" fmla="*/ 497 w 2354"/>
              <a:gd name="T1" fmla="*/ 85 h 3987"/>
              <a:gd name="T2" fmla="*/ 4 w 2354"/>
              <a:gd name="T3" fmla="*/ 1137 h 3987"/>
              <a:gd name="T4" fmla="*/ 4 w 2354"/>
              <a:gd name="T5" fmla="*/ 2693 h 3987"/>
              <a:gd name="T6" fmla="*/ 44 w 2354"/>
              <a:gd name="T7" fmla="*/ 3463 h 3987"/>
              <a:gd name="T8" fmla="*/ 1025 w 2354"/>
              <a:gd name="T9" fmla="*/ 3965 h 3987"/>
              <a:gd name="T10" fmla="*/ 1785 w 2354"/>
              <a:gd name="T11" fmla="*/ 3941 h 3987"/>
              <a:gd name="T12" fmla="*/ 2283 w 2354"/>
              <a:gd name="T13" fmla="*/ 2897 h 3987"/>
              <a:gd name="T14" fmla="*/ 2283 w 2354"/>
              <a:gd name="T15" fmla="*/ 1341 h 3987"/>
              <a:gd name="T16" fmla="*/ 1941 w 2354"/>
              <a:gd name="T17" fmla="*/ 142 h 3987"/>
              <a:gd name="T18" fmla="*/ 497 w 2354"/>
              <a:gd name="T19" fmla="*/ 85 h 3987"/>
              <a:gd name="T20" fmla="*/ 846 w 2354"/>
              <a:gd name="T21" fmla="*/ 175 h 3987"/>
              <a:gd name="T22" fmla="*/ 1407 w 2354"/>
              <a:gd name="T23" fmla="*/ 175 h 3987"/>
              <a:gd name="T24" fmla="*/ 1496 w 2354"/>
              <a:gd name="T25" fmla="*/ 263 h 3987"/>
              <a:gd name="T26" fmla="*/ 1496 w 2354"/>
              <a:gd name="T27" fmla="*/ 385 h 3987"/>
              <a:gd name="T28" fmla="*/ 1407 w 2354"/>
              <a:gd name="T29" fmla="*/ 473 h 3987"/>
              <a:gd name="T30" fmla="*/ 846 w 2354"/>
              <a:gd name="T31" fmla="*/ 473 h 3987"/>
              <a:gd name="T32" fmla="*/ 758 w 2354"/>
              <a:gd name="T33" fmla="*/ 385 h 3987"/>
              <a:gd name="T34" fmla="*/ 758 w 2354"/>
              <a:gd name="T35" fmla="*/ 263 h 3987"/>
              <a:gd name="T36" fmla="*/ 846 w 2354"/>
              <a:gd name="T37" fmla="*/ 175 h 3987"/>
              <a:gd name="T38" fmla="*/ 1025 w 2354"/>
              <a:gd name="T39" fmla="*/ 3422 h 3987"/>
              <a:gd name="T40" fmla="*/ 1257 w 2354"/>
              <a:gd name="T41" fmla="*/ 3422 h 3987"/>
              <a:gd name="T42" fmla="*/ 1346 w 2354"/>
              <a:gd name="T43" fmla="*/ 3511 h 3987"/>
              <a:gd name="T44" fmla="*/ 1346 w 2354"/>
              <a:gd name="T45" fmla="*/ 3633 h 3987"/>
              <a:gd name="T46" fmla="*/ 1257 w 2354"/>
              <a:gd name="T47" fmla="*/ 3721 h 3987"/>
              <a:gd name="T48" fmla="*/ 1025 w 2354"/>
              <a:gd name="T49" fmla="*/ 3721 h 3987"/>
              <a:gd name="T50" fmla="*/ 937 w 2354"/>
              <a:gd name="T51" fmla="*/ 3633 h 3987"/>
              <a:gd name="T52" fmla="*/ 937 w 2354"/>
              <a:gd name="T53" fmla="*/ 3511 h 3987"/>
              <a:gd name="T54" fmla="*/ 1025 w 2354"/>
              <a:gd name="T55" fmla="*/ 3422 h 3987"/>
              <a:gd name="T56" fmla="*/ 1816 w 2354"/>
              <a:gd name="T57" fmla="*/ 203 h 3987"/>
              <a:gd name="T58" fmla="*/ 1935 w 2354"/>
              <a:gd name="T59" fmla="*/ 322 h 3987"/>
              <a:gd name="T60" fmla="*/ 1816 w 2354"/>
              <a:gd name="T61" fmla="*/ 441 h 3987"/>
              <a:gd name="T62" fmla="*/ 1697 w 2354"/>
              <a:gd name="T63" fmla="*/ 322 h 3987"/>
              <a:gd name="T64" fmla="*/ 1816 w 2354"/>
              <a:gd name="T65" fmla="*/ 203 h 3987"/>
              <a:gd name="T66" fmla="*/ 2025 w 2354"/>
              <a:gd name="T67" fmla="*/ 566 h 3987"/>
              <a:gd name="T68" fmla="*/ 270 w 2354"/>
              <a:gd name="T69" fmla="*/ 575 h 3987"/>
              <a:gd name="T70" fmla="*/ 271 w 2354"/>
              <a:gd name="T71" fmla="*/ 3312 h 3987"/>
              <a:gd name="T72" fmla="*/ 2026 w 2354"/>
              <a:gd name="T73" fmla="*/ 3313 h 3987"/>
              <a:gd name="T74" fmla="*/ 2025 w 2354"/>
              <a:gd name="T75" fmla="*/ 566 h 3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4" h="3987">
                <a:moveTo>
                  <a:pt x="497" y="85"/>
                </a:moveTo>
                <a:cubicBezTo>
                  <a:pt x="0" y="244"/>
                  <a:pt x="4" y="550"/>
                  <a:pt x="4" y="1137"/>
                </a:cubicBezTo>
                <a:cubicBezTo>
                  <a:pt x="4" y="1655"/>
                  <a:pt x="4" y="2174"/>
                  <a:pt x="4" y="2693"/>
                </a:cubicBezTo>
                <a:cubicBezTo>
                  <a:pt x="4" y="3026"/>
                  <a:pt x="7" y="3276"/>
                  <a:pt x="44" y="3463"/>
                </a:cubicBezTo>
                <a:cubicBezTo>
                  <a:pt x="123" y="3857"/>
                  <a:pt x="354" y="3965"/>
                  <a:pt x="1025" y="3965"/>
                </a:cubicBezTo>
                <a:cubicBezTo>
                  <a:pt x="1219" y="3965"/>
                  <a:pt x="1620" y="3987"/>
                  <a:pt x="1785" y="3941"/>
                </a:cubicBezTo>
                <a:cubicBezTo>
                  <a:pt x="2348" y="3784"/>
                  <a:pt x="2283" y="3273"/>
                  <a:pt x="2283" y="2897"/>
                </a:cubicBezTo>
                <a:cubicBezTo>
                  <a:pt x="2283" y="2378"/>
                  <a:pt x="2283" y="1859"/>
                  <a:pt x="2283" y="1341"/>
                </a:cubicBezTo>
                <a:cubicBezTo>
                  <a:pt x="2283" y="795"/>
                  <a:pt x="2354" y="375"/>
                  <a:pt x="1941" y="142"/>
                </a:cubicBezTo>
                <a:cubicBezTo>
                  <a:pt x="1722" y="19"/>
                  <a:pt x="761" y="0"/>
                  <a:pt x="497" y="85"/>
                </a:cubicBezTo>
                <a:close/>
                <a:moveTo>
                  <a:pt x="846" y="175"/>
                </a:moveTo>
                <a:lnTo>
                  <a:pt x="1407" y="175"/>
                </a:lnTo>
                <a:cubicBezTo>
                  <a:pt x="1456" y="175"/>
                  <a:pt x="1496" y="215"/>
                  <a:pt x="1496" y="263"/>
                </a:cubicBezTo>
                <a:lnTo>
                  <a:pt x="1496" y="385"/>
                </a:lnTo>
                <a:cubicBezTo>
                  <a:pt x="1496" y="434"/>
                  <a:pt x="1456" y="473"/>
                  <a:pt x="1407" y="473"/>
                </a:cubicBezTo>
                <a:lnTo>
                  <a:pt x="846" y="473"/>
                </a:lnTo>
                <a:cubicBezTo>
                  <a:pt x="797" y="473"/>
                  <a:pt x="758" y="434"/>
                  <a:pt x="758" y="385"/>
                </a:cubicBezTo>
                <a:lnTo>
                  <a:pt x="758" y="263"/>
                </a:lnTo>
                <a:cubicBezTo>
                  <a:pt x="758" y="215"/>
                  <a:pt x="797" y="175"/>
                  <a:pt x="846" y="175"/>
                </a:cubicBezTo>
                <a:close/>
                <a:moveTo>
                  <a:pt x="1025" y="3422"/>
                </a:moveTo>
                <a:lnTo>
                  <a:pt x="1257" y="3422"/>
                </a:lnTo>
                <a:cubicBezTo>
                  <a:pt x="1306" y="3422"/>
                  <a:pt x="1346" y="3462"/>
                  <a:pt x="1346" y="3511"/>
                </a:cubicBezTo>
                <a:lnTo>
                  <a:pt x="1346" y="3633"/>
                </a:lnTo>
                <a:cubicBezTo>
                  <a:pt x="1346" y="3681"/>
                  <a:pt x="1306" y="3721"/>
                  <a:pt x="1257" y="3721"/>
                </a:cubicBezTo>
                <a:lnTo>
                  <a:pt x="1025" y="3721"/>
                </a:lnTo>
                <a:cubicBezTo>
                  <a:pt x="977" y="3721"/>
                  <a:pt x="937" y="3681"/>
                  <a:pt x="937" y="3633"/>
                </a:cubicBezTo>
                <a:lnTo>
                  <a:pt x="937" y="3511"/>
                </a:lnTo>
                <a:cubicBezTo>
                  <a:pt x="937" y="3462"/>
                  <a:pt x="977" y="3422"/>
                  <a:pt x="1025" y="3422"/>
                </a:cubicBezTo>
                <a:close/>
                <a:moveTo>
                  <a:pt x="1816" y="203"/>
                </a:moveTo>
                <a:cubicBezTo>
                  <a:pt x="1882" y="203"/>
                  <a:pt x="1935" y="256"/>
                  <a:pt x="1935" y="322"/>
                </a:cubicBezTo>
                <a:cubicBezTo>
                  <a:pt x="1935" y="387"/>
                  <a:pt x="1882" y="441"/>
                  <a:pt x="1816" y="441"/>
                </a:cubicBezTo>
                <a:cubicBezTo>
                  <a:pt x="1750" y="441"/>
                  <a:pt x="1697" y="387"/>
                  <a:pt x="1697" y="322"/>
                </a:cubicBezTo>
                <a:cubicBezTo>
                  <a:pt x="1697" y="256"/>
                  <a:pt x="1750" y="203"/>
                  <a:pt x="1816" y="203"/>
                </a:cubicBezTo>
                <a:close/>
                <a:moveTo>
                  <a:pt x="2025" y="566"/>
                </a:moveTo>
                <a:lnTo>
                  <a:pt x="270" y="575"/>
                </a:lnTo>
                <a:lnTo>
                  <a:pt x="271" y="3312"/>
                </a:lnTo>
                <a:lnTo>
                  <a:pt x="2026" y="3313"/>
                </a:lnTo>
                <a:lnTo>
                  <a:pt x="2025" y="566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4392614" y="5616044"/>
            <a:ext cx="281812" cy="261228"/>
            <a:chOff x="4392613" y="5347833"/>
            <a:chExt cx="307995" cy="285499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4469510" y="5538438"/>
              <a:ext cx="153793" cy="94894"/>
            </a:xfrm>
            <a:custGeom>
              <a:avLst/>
              <a:gdLst>
                <a:gd name="T0" fmla="*/ 0 w 1770"/>
                <a:gd name="T1" fmla="*/ 1106 h 1106"/>
                <a:gd name="T2" fmla="*/ 1769 w 1770"/>
                <a:gd name="T3" fmla="*/ 1106 h 1106"/>
                <a:gd name="T4" fmla="*/ 1770 w 1770"/>
                <a:gd name="T5" fmla="*/ 0 h 1106"/>
                <a:gd name="T6" fmla="*/ 0 w 1770"/>
                <a:gd name="T7" fmla="*/ 0 h 1106"/>
                <a:gd name="T8" fmla="*/ 0 w 1770"/>
                <a:gd name="T9" fmla="*/ 1106 h 1106"/>
                <a:gd name="T10" fmla="*/ 219 w 1770"/>
                <a:gd name="T11" fmla="*/ 239 h 1106"/>
                <a:gd name="T12" fmla="*/ 219 w 1770"/>
                <a:gd name="T13" fmla="*/ 440 h 1106"/>
                <a:gd name="T14" fmla="*/ 1496 w 1770"/>
                <a:gd name="T15" fmla="*/ 443 h 1106"/>
                <a:gd name="T16" fmla="*/ 1551 w 1770"/>
                <a:gd name="T17" fmla="*/ 442 h 1106"/>
                <a:gd name="T18" fmla="*/ 1551 w 1770"/>
                <a:gd name="T19" fmla="*/ 256 h 1106"/>
                <a:gd name="T20" fmla="*/ 1551 w 1770"/>
                <a:gd name="T21" fmla="*/ 224 h 1106"/>
                <a:gd name="T22" fmla="*/ 219 w 1770"/>
                <a:gd name="T23" fmla="*/ 221 h 1106"/>
                <a:gd name="T24" fmla="*/ 219 w 1770"/>
                <a:gd name="T25" fmla="*/ 239 h 1106"/>
                <a:gd name="T26" fmla="*/ 219 w 1770"/>
                <a:gd name="T27" fmla="*/ 685 h 1106"/>
                <a:gd name="T28" fmla="*/ 219 w 1770"/>
                <a:gd name="T29" fmla="*/ 887 h 1106"/>
                <a:gd name="T30" fmla="*/ 1496 w 1770"/>
                <a:gd name="T31" fmla="*/ 890 h 1106"/>
                <a:gd name="T32" fmla="*/ 1551 w 1770"/>
                <a:gd name="T33" fmla="*/ 889 h 1106"/>
                <a:gd name="T34" fmla="*/ 1551 w 1770"/>
                <a:gd name="T35" fmla="*/ 702 h 1106"/>
                <a:gd name="T36" fmla="*/ 1551 w 1770"/>
                <a:gd name="T37" fmla="*/ 670 h 1106"/>
                <a:gd name="T38" fmla="*/ 219 w 1770"/>
                <a:gd name="T39" fmla="*/ 668 h 1106"/>
                <a:gd name="T40" fmla="*/ 219 w 1770"/>
                <a:gd name="T41" fmla="*/ 685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0" h="1106">
                  <a:moveTo>
                    <a:pt x="0" y="1106"/>
                  </a:moveTo>
                  <a:lnTo>
                    <a:pt x="1769" y="1106"/>
                  </a:lnTo>
                  <a:lnTo>
                    <a:pt x="1770" y="0"/>
                  </a:lnTo>
                  <a:lnTo>
                    <a:pt x="0" y="0"/>
                  </a:lnTo>
                  <a:lnTo>
                    <a:pt x="0" y="1106"/>
                  </a:lnTo>
                  <a:close/>
                  <a:moveTo>
                    <a:pt x="219" y="239"/>
                  </a:moveTo>
                  <a:lnTo>
                    <a:pt x="219" y="440"/>
                  </a:lnTo>
                  <a:lnTo>
                    <a:pt x="1496" y="443"/>
                  </a:lnTo>
                  <a:lnTo>
                    <a:pt x="1551" y="442"/>
                  </a:lnTo>
                  <a:lnTo>
                    <a:pt x="1551" y="256"/>
                  </a:lnTo>
                  <a:lnTo>
                    <a:pt x="1551" y="224"/>
                  </a:lnTo>
                  <a:lnTo>
                    <a:pt x="219" y="221"/>
                  </a:lnTo>
                  <a:lnTo>
                    <a:pt x="219" y="239"/>
                  </a:lnTo>
                  <a:close/>
                  <a:moveTo>
                    <a:pt x="219" y="685"/>
                  </a:moveTo>
                  <a:lnTo>
                    <a:pt x="219" y="887"/>
                  </a:lnTo>
                  <a:lnTo>
                    <a:pt x="1496" y="890"/>
                  </a:lnTo>
                  <a:lnTo>
                    <a:pt x="1551" y="889"/>
                  </a:lnTo>
                  <a:lnTo>
                    <a:pt x="1551" y="702"/>
                  </a:lnTo>
                  <a:lnTo>
                    <a:pt x="1551" y="670"/>
                  </a:lnTo>
                  <a:lnTo>
                    <a:pt x="219" y="668"/>
                  </a:lnTo>
                  <a:lnTo>
                    <a:pt x="219" y="685"/>
                  </a:ln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92613" y="5403051"/>
              <a:ext cx="307995" cy="175062"/>
            </a:xfrm>
            <a:custGeom>
              <a:avLst/>
              <a:gdLst>
                <a:gd name="T0" fmla="*/ 0 w 3552"/>
                <a:gd name="T1" fmla="*/ 424 h 2040"/>
                <a:gd name="T2" fmla="*/ 0 w 3552"/>
                <a:gd name="T3" fmla="*/ 1611 h 2040"/>
                <a:gd name="T4" fmla="*/ 77 w 3552"/>
                <a:gd name="T5" fmla="*/ 1803 h 2040"/>
                <a:gd name="T6" fmla="*/ 663 w 3552"/>
                <a:gd name="T7" fmla="*/ 2017 h 2040"/>
                <a:gd name="T8" fmla="*/ 666 w 3552"/>
                <a:gd name="T9" fmla="*/ 1351 h 2040"/>
                <a:gd name="T10" fmla="*/ 2882 w 3552"/>
                <a:gd name="T11" fmla="*/ 1352 h 2040"/>
                <a:gd name="T12" fmla="*/ 2882 w 3552"/>
                <a:gd name="T13" fmla="*/ 2017 h 2040"/>
                <a:gd name="T14" fmla="*/ 3265 w 3552"/>
                <a:gd name="T15" fmla="*/ 1979 h 2040"/>
                <a:gd name="T16" fmla="*/ 3482 w 3552"/>
                <a:gd name="T17" fmla="*/ 1783 h 2040"/>
                <a:gd name="T18" fmla="*/ 3545 w 3552"/>
                <a:gd name="T19" fmla="*/ 1433 h 2040"/>
                <a:gd name="T20" fmla="*/ 3545 w 3552"/>
                <a:gd name="T21" fmla="*/ 600 h 2040"/>
                <a:gd name="T22" fmla="*/ 3480 w 3552"/>
                <a:gd name="T23" fmla="*/ 252 h 2040"/>
                <a:gd name="T24" fmla="*/ 2882 w 3552"/>
                <a:gd name="T25" fmla="*/ 23 h 2040"/>
                <a:gd name="T26" fmla="*/ 2879 w 3552"/>
                <a:gd name="T27" fmla="*/ 688 h 2040"/>
                <a:gd name="T28" fmla="*/ 664 w 3552"/>
                <a:gd name="T29" fmla="*/ 688 h 2040"/>
                <a:gd name="T30" fmla="*/ 663 w 3552"/>
                <a:gd name="T31" fmla="*/ 23 h 2040"/>
                <a:gd name="T32" fmla="*/ 210 w 3552"/>
                <a:gd name="T33" fmla="*/ 102 h 2040"/>
                <a:gd name="T34" fmla="*/ 0 w 3552"/>
                <a:gd name="T35" fmla="*/ 424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2" h="2040">
                  <a:moveTo>
                    <a:pt x="0" y="424"/>
                  </a:moveTo>
                  <a:lnTo>
                    <a:pt x="0" y="1611"/>
                  </a:lnTo>
                  <a:cubicBezTo>
                    <a:pt x="19" y="1652"/>
                    <a:pt x="13" y="1715"/>
                    <a:pt x="77" y="1803"/>
                  </a:cubicBezTo>
                  <a:cubicBezTo>
                    <a:pt x="250" y="2040"/>
                    <a:pt x="403" y="2017"/>
                    <a:pt x="663" y="2017"/>
                  </a:cubicBezTo>
                  <a:lnTo>
                    <a:pt x="666" y="1351"/>
                  </a:lnTo>
                  <a:lnTo>
                    <a:pt x="2882" y="1352"/>
                  </a:lnTo>
                  <a:lnTo>
                    <a:pt x="2882" y="2017"/>
                  </a:lnTo>
                  <a:cubicBezTo>
                    <a:pt x="3016" y="2016"/>
                    <a:pt x="3155" y="2031"/>
                    <a:pt x="3265" y="1979"/>
                  </a:cubicBezTo>
                  <a:cubicBezTo>
                    <a:pt x="3356" y="1935"/>
                    <a:pt x="3432" y="1865"/>
                    <a:pt x="3482" y="1783"/>
                  </a:cubicBezTo>
                  <a:cubicBezTo>
                    <a:pt x="3552" y="1668"/>
                    <a:pt x="3545" y="1580"/>
                    <a:pt x="3545" y="1433"/>
                  </a:cubicBezTo>
                  <a:lnTo>
                    <a:pt x="3545" y="600"/>
                  </a:lnTo>
                  <a:cubicBezTo>
                    <a:pt x="3545" y="452"/>
                    <a:pt x="3550" y="361"/>
                    <a:pt x="3480" y="252"/>
                  </a:cubicBezTo>
                  <a:cubicBezTo>
                    <a:pt x="3316" y="0"/>
                    <a:pt x="3130" y="22"/>
                    <a:pt x="2882" y="23"/>
                  </a:cubicBezTo>
                  <a:lnTo>
                    <a:pt x="2879" y="688"/>
                  </a:lnTo>
                  <a:lnTo>
                    <a:pt x="664" y="688"/>
                  </a:lnTo>
                  <a:lnTo>
                    <a:pt x="663" y="23"/>
                  </a:lnTo>
                  <a:cubicBezTo>
                    <a:pt x="468" y="22"/>
                    <a:pt x="349" y="3"/>
                    <a:pt x="210" y="102"/>
                  </a:cubicBezTo>
                  <a:cubicBezTo>
                    <a:pt x="18" y="239"/>
                    <a:pt x="25" y="377"/>
                    <a:pt x="0" y="424"/>
                  </a:cubicBez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469510" y="5347833"/>
              <a:ext cx="153793" cy="95303"/>
            </a:xfrm>
            <a:prstGeom prst="rect">
              <a:avLst/>
            </a:pr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</p:grpSp>
      <p:sp>
        <p:nvSpPr>
          <p:cNvPr id="24" name="Freeform 9"/>
          <p:cNvSpPr>
            <a:spLocks noEditPoints="1"/>
          </p:cNvSpPr>
          <p:nvPr userDrawn="1"/>
        </p:nvSpPr>
        <p:spPr bwMode="auto">
          <a:xfrm>
            <a:off x="4395476" y="4654038"/>
            <a:ext cx="275450" cy="178518"/>
          </a:xfrm>
          <a:custGeom>
            <a:avLst/>
            <a:gdLst>
              <a:gd name="T0" fmla="*/ 392 w 3473"/>
              <a:gd name="T1" fmla="*/ 19 h 2271"/>
              <a:gd name="T2" fmla="*/ 155 w 3473"/>
              <a:gd name="T3" fmla="*/ 146 h 2271"/>
              <a:gd name="T4" fmla="*/ 80 w 3473"/>
              <a:gd name="T5" fmla="*/ 251 h 2271"/>
              <a:gd name="T6" fmla="*/ 45 w 3473"/>
              <a:gd name="T7" fmla="*/ 1904 h 2271"/>
              <a:gd name="T8" fmla="*/ 169 w 3473"/>
              <a:gd name="T9" fmla="*/ 2140 h 2271"/>
              <a:gd name="T10" fmla="*/ 451 w 3473"/>
              <a:gd name="T11" fmla="*/ 2259 h 2271"/>
              <a:gd name="T12" fmla="*/ 1254 w 3473"/>
              <a:gd name="T13" fmla="*/ 2259 h 2271"/>
              <a:gd name="T14" fmla="*/ 2860 w 3473"/>
              <a:gd name="T15" fmla="*/ 2259 h 2271"/>
              <a:gd name="T16" fmla="*/ 3214 w 3473"/>
              <a:gd name="T17" fmla="*/ 2220 h 2271"/>
              <a:gd name="T18" fmla="*/ 3417 w 3473"/>
              <a:gd name="T19" fmla="*/ 2021 h 2271"/>
              <a:gd name="T20" fmla="*/ 3462 w 3473"/>
              <a:gd name="T21" fmla="*/ 1664 h 2271"/>
              <a:gd name="T22" fmla="*/ 3462 w 3473"/>
              <a:gd name="T23" fmla="*/ 461 h 2271"/>
              <a:gd name="T24" fmla="*/ 3106 w 3473"/>
              <a:gd name="T25" fmla="*/ 19 h 2271"/>
              <a:gd name="T26" fmla="*/ 2425 w 3473"/>
              <a:gd name="T27" fmla="*/ 11 h 2271"/>
              <a:gd name="T28" fmla="*/ 1066 w 3473"/>
              <a:gd name="T29" fmla="*/ 11 h 2271"/>
              <a:gd name="T30" fmla="*/ 392 w 3473"/>
              <a:gd name="T31" fmla="*/ 19 h 2271"/>
              <a:gd name="T32" fmla="*/ 250 w 3473"/>
              <a:gd name="T33" fmla="*/ 1695 h 2271"/>
              <a:gd name="T34" fmla="*/ 946 w 3473"/>
              <a:gd name="T35" fmla="*/ 1176 h 2271"/>
              <a:gd name="T36" fmla="*/ 969 w 3473"/>
              <a:gd name="T37" fmla="*/ 1159 h 2271"/>
              <a:gd name="T38" fmla="*/ 995 w 3473"/>
              <a:gd name="T39" fmla="*/ 1136 h 2271"/>
              <a:gd name="T40" fmla="*/ 625 w 3473"/>
              <a:gd name="T41" fmla="*/ 856 h 2271"/>
              <a:gd name="T42" fmla="*/ 253 w 3473"/>
              <a:gd name="T43" fmla="*/ 577 h 2271"/>
              <a:gd name="T44" fmla="*/ 250 w 3473"/>
              <a:gd name="T45" fmla="*/ 1695 h 2271"/>
              <a:gd name="T46" fmla="*/ 2501 w 3473"/>
              <a:gd name="T47" fmla="*/ 1134 h 2271"/>
              <a:gd name="T48" fmla="*/ 2525 w 3473"/>
              <a:gd name="T49" fmla="*/ 1157 h 2271"/>
              <a:gd name="T50" fmla="*/ 3245 w 3473"/>
              <a:gd name="T51" fmla="*/ 1695 h 2271"/>
              <a:gd name="T52" fmla="*/ 3246 w 3473"/>
              <a:gd name="T53" fmla="*/ 577 h 2271"/>
              <a:gd name="T54" fmla="*/ 2501 w 3473"/>
              <a:gd name="T55" fmla="*/ 1134 h 2271"/>
              <a:gd name="T56" fmla="*/ 250 w 3473"/>
              <a:gd name="T57" fmla="*/ 1829 h 2271"/>
              <a:gd name="T58" fmla="*/ 464 w 3473"/>
              <a:gd name="T59" fmla="*/ 2046 h 2271"/>
              <a:gd name="T60" fmla="*/ 892 w 3473"/>
              <a:gd name="T61" fmla="*/ 2046 h 2271"/>
              <a:gd name="T62" fmla="*/ 2605 w 3473"/>
              <a:gd name="T63" fmla="*/ 2046 h 2271"/>
              <a:gd name="T64" fmla="*/ 3034 w 3473"/>
              <a:gd name="T65" fmla="*/ 2046 h 2271"/>
              <a:gd name="T66" fmla="*/ 3248 w 3473"/>
              <a:gd name="T67" fmla="*/ 1829 h 2271"/>
              <a:gd name="T68" fmla="*/ 2412 w 3473"/>
              <a:gd name="T69" fmla="*/ 1205 h 2271"/>
              <a:gd name="T70" fmla="*/ 2105 w 3473"/>
              <a:gd name="T71" fmla="*/ 1432 h 2271"/>
              <a:gd name="T72" fmla="*/ 1554 w 3473"/>
              <a:gd name="T73" fmla="*/ 1552 h 2271"/>
              <a:gd name="T74" fmla="*/ 1093 w 3473"/>
              <a:gd name="T75" fmla="*/ 1205 h 2271"/>
              <a:gd name="T76" fmla="*/ 881 w 3473"/>
              <a:gd name="T77" fmla="*/ 1359 h 2271"/>
              <a:gd name="T78" fmla="*/ 250 w 3473"/>
              <a:gd name="T79" fmla="*/ 1829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73" h="2271">
                <a:moveTo>
                  <a:pt x="392" y="19"/>
                </a:moveTo>
                <a:cubicBezTo>
                  <a:pt x="287" y="41"/>
                  <a:pt x="207" y="89"/>
                  <a:pt x="155" y="146"/>
                </a:cubicBezTo>
                <a:cubicBezTo>
                  <a:pt x="128" y="175"/>
                  <a:pt x="102" y="207"/>
                  <a:pt x="80" y="251"/>
                </a:cubicBezTo>
                <a:cubicBezTo>
                  <a:pt x="21" y="371"/>
                  <a:pt x="0" y="1758"/>
                  <a:pt x="45" y="1904"/>
                </a:cubicBezTo>
                <a:cubicBezTo>
                  <a:pt x="64" y="1966"/>
                  <a:pt x="70" y="2049"/>
                  <a:pt x="169" y="2140"/>
                </a:cubicBezTo>
                <a:cubicBezTo>
                  <a:pt x="235" y="2201"/>
                  <a:pt x="323" y="2254"/>
                  <a:pt x="451" y="2259"/>
                </a:cubicBezTo>
                <a:cubicBezTo>
                  <a:pt x="711" y="2269"/>
                  <a:pt x="991" y="2259"/>
                  <a:pt x="1254" y="2259"/>
                </a:cubicBezTo>
                <a:cubicBezTo>
                  <a:pt x="1789" y="2259"/>
                  <a:pt x="2324" y="2259"/>
                  <a:pt x="2860" y="2259"/>
                </a:cubicBezTo>
                <a:cubicBezTo>
                  <a:pt x="2992" y="2259"/>
                  <a:pt x="3101" y="2271"/>
                  <a:pt x="3214" y="2220"/>
                </a:cubicBezTo>
                <a:cubicBezTo>
                  <a:pt x="3299" y="2181"/>
                  <a:pt x="3377" y="2104"/>
                  <a:pt x="3417" y="2021"/>
                </a:cubicBezTo>
                <a:cubicBezTo>
                  <a:pt x="3473" y="1910"/>
                  <a:pt x="3462" y="1798"/>
                  <a:pt x="3462" y="1664"/>
                </a:cubicBezTo>
                <a:lnTo>
                  <a:pt x="3462" y="461"/>
                </a:lnTo>
                <a:cubicBezTo>
                  <a:pt x="3461" y="220"/>
                  <a:pt x="3314" y="62"/>
                  <a:pt x="3106" y="19"/>
                </a:cubicBezTo>
                <a:cubicBezTo>
                  <a:pt x="2893" y="0"/>
                  <a:pt x="2644" y="11"/>
                  <a:pt x="2425" y="11"/>
                </a:cubicBezTo>
                <a:lnTo>
                  <a:pt x="1066" y="11"/>
                </a:lnTo>
                <a:cubicBezTo>
                  <a:pt x="846" y="12"/>
                  <a:pt x="606" y="0"/>
                  <a:pt x="392" y="19"/>
                </a:cubicBezTo>
                <a:close/>
                <a:moveTo>
                  <a:pt x="250" y="1695"/>
                </a:moveTo>
                <a:lnTo>
                  <a:pt x="946" y="1176"/>
                </a:lnTo>
                <a:cubicBezTo>
                  <a:pt x="955" y="1169"/>
                  <a:pt x="961" y="1166"/>
                  <a:pt x="969" y="1159"/>
                </a:cubicBezTo>
                <a:lnTo>
                  <a:pt x="995" y="1136"/>
                </a:lnTo>
                <a:cubicBezTo>
                  <a:pt x="971" y="1110"/>
                  <a:pt x="661" y="883"/>
                  <a:pt x="625" y="856"/>
                </a:cubicBezTo>
                <a:cubicBezTo>
                  <a:pt x="501" y="763"/>
                  <a:pt x="374" y="670"/>
                  <a:pt x="253" y="577"/>
                </a:cubicBezTo>
                <a:lnTo>
                  <a:pt x="250" y="1695"/>
                </a:lnTo>
                <a:close/>
                <a:moveTo>
                  <a:pt x="2501" y="1134"/>
                </a:moveTo>
                <a:lnTo>
                  <a:pt x="2525" y="1157"/>
                </a:lnTo>
                <a:cubicBezTo>
                  <a:pt x="2738" y="1326"/>
                  <a:pt x="3024" y="1528"/>
                  <a:pt x="3245" y="1695"/>
                </a:cubicBezTo>
                <a:lnTo>
                  <a:pt x="3246" y="577"/>
                </a:lnTo>
                <a:lnTo>
                  <a:pt x="2501" y="1134"/>
                </a:lnTo>
                <a:close/>
                <a:moveTo>
                  <a:pt x="250" y="1829"/>
                </a:moveTo>
                <a:cubicBezTo>
                  <a:pt x="256" y="1953"/>
                  <a:pt x="339" y="2042"/>
                  <a:pt x="464" y="2046"/>
                </a:cubicBezTo>
                <a:cubicBezTo>
                  <a:pt x="604" y="2050"/>
                  <a:pt x="751" y="2046"/>
                  <a:pt x="892" y="2046"/>
                </a:cubicBezTo>
                <a:lnTo>
                  <a:pt x="2605" y="2046"/>
                </a:lnTo>
                <a:cubicBezTo>
                  <a:pt x="2747" y="2046"/>
                  <a:pt x="2893" y="2050"/>
                  <a:pt x="3034" y="2046"/>
                </a:cubicBezTo>
                <a:cubicBezTo>
                  <a:pt x="3159" y="2042"/>
                  <a:pt x="3242" y="1953"/>
                  <a:pt x="3248" y="1829"/>
                </a:cubicBezTo>
                <a:lnTo>
                  <a:pt x="2412" y="1205"/>
                </a:lnTo>
                <a:cubicBezTo>
                  <a:pt x="2387" y="1215"/>
                  <a:pt x="2147" y="1400"/>
                  <a:pt x="2105" y="1432"/>
                </a:cubicBezTo>
                <a:cubicBezTo>
                  <a:pt x="1945" y="1551"/>
                  <a:pt x="1783" y="1714"/>
                  <a:pt x="1554" y="1552"/>
                </a:cubicBezTo>
                <a:lnTo>
                  <a:pt x="1093" y="1205"/>
                </a:lnTo>
                <a:cubicBezTo>
                  <a:pt x="1068" y="1214"/>
                  <a:pt x="915" y="1334"/>
                  <a:pt x="881" y="1359"/>
                </a:cubicBezTo>
                <a:lnTo>
                  <a:pt x="250" y="1829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25" name="Freeform 10"/>
          <p:cNvSpPr>
            <a:spLocks noEditPoints="1"/>
          </p:cNvSpPr>
          <p:nvPr userDrawn="1"/>
        </p:nvSpPr>
        <p:spPr bwMode="auto">
          <a:xfrm>
            <a:off x="4347212" y="4093074"/>
            <a:ext cx="352546" cy="284057"/>
          </a:xfrm>
          <a:custGeom>
            <a:avLst/>
            <a:gdLst>
              <a:gd name="T0" fmla="*/ 3760 w 4441"/>
              <a:gd name="T1" fmla="*/ 2648 h 3610"/>
              <a:gd name="T2" fmla="*/ 1374 w 4441"/>
              <a:gd name="T3" fmla="*/ 3218 h 3610"/>
              <a:gd name="T4" fmla="*/ 2928 w 4441"/>
              <a:gd name="T5" fmla="*/ 3176 h 3610"/>
              <a:gd name="T6" fmla="*/ 2825 w 4441"/>
              <a:gd name="T7" fmla="*/ 3007 h 3610"/>
              <a:gd name="T8" fmla="*/ 3007 w 4441"/>
              <a:gd name="T9" fmla="*/ 2696 h 3610"/>
              <a:gd name="T10" fmla="*/ 2928 w 4441"/>
              <a:gd name="T11" fmla="*/ 3176 h 3610"/>
              <a:gd name="T12" fmla="*/ 2201 w 4441"/>
              <a:gd name="T13" fmla="*/ 921 h 3610"/>
              <a:gd name="T14" fmla="*/ 1801 w 4441"/>
              <a:gd name="T15" fmla="*/ 921 h 3610"/>
              <a:gd name="T16" fmla="*/ 2618 w 4441"/>
              <a:gd name="T17" fmla="*/ 2994 h 3610"/>
              <a:gd name="T18" fmla="*/ 2391 w 4441"/>
              <a:gd name="T19" fmla="*/ 2694 h 3610"/>
              <a:gd name="T20" fmla="*/ 2383 w 4441"/>
              <a:gd name="T21" fmla="*/ 921 h 3610"/>
              <a:gd name="T22" fmla="*/ 2383 w 4441"/>
              <a:gd name="T23" fmla="*/ 383 h 3610"/>
              <a:gd name="T24" fmla="*/ 2208 w 4441"/>
              <a:gd name="T25" fmla="*/ 3222 h 3610"/>
              <a:gd name="T26" fmla="*/ 1795 w 4441"/>
              <a:gd name="T27" fmla="*/ 2694 h 3610"/>
              <a:gd name="T28" fmla="*/ 1082 w 4441"/>
              <a:gd name="T29" fmla="*/ 922 h 3610"/>
              <a:gd name="T30" fmla="*/ 1981 w 4441"/>
              <a:gd name="T31" fmla="*/ 333 h 3610"/>
              <a:gd name="T32" fmla="*/ 3026 w 4441"/>
              <a:gd name="T33" fmla="*/ 921 h 3610"/>
              <a:gd name="T34" fmla="*/ 2610 w 4441"/>
              <a:gd name="T35" fmla="*/ 333 h 3610"/>
              <a:gd name="T36" fmla="*/ 3026 w 4441"/>
              <a:gd name="T37" fmla="*/ 921 h 3610"/>
              <a:gd name="T38" fmla="*/ 1770 w 4441"/>
              <a:gd name="T39" fmla="*/ 3014 h 3610"/>
              <a:gd name="T40" fmla="*/ 1083 w 4441"/>
              <a:gd name="T41" fmla="*/ 2694 h 3610"/>
              <a:gd name="T42" fmla="*/ 1704 w 4441"/>
              <a:gd name="T43" fmla="*/ 2520 h 3610"/>
              <a:gd name="T44" fmla="*/ 2208 w 4441"/>
              <a:gd name="T45" fmla="*/ 1901 h 3610"/>
              <a:gd name="T46" fmla="*/ 1704 w 4441"/>
              <a:gd name="T47" fmla="*/ 2520 h 3610"/>
              <a:gd name="T48" fmla="*/ 3002 w 4441"/>
              <a:gd name="T49" fmla="*/ 1720 h 3610"/>
              <a:gd name="T50" fmla="*/ 2392 w 4441"/>
              <a:gd name="T51" fmla="*/ 1094 h 3610"/>
              <a:gd name="T52" fmla="*/ 1587 w 4441"/>
              <a:gd name="T53" fmla="*/ 1713 h 3610"/>
              <a:gd name="T54" fmla="*/ 2208 w 4441"/>
              <a:gd name="T55" fmla="*/ 1098 h 3610"/>
              <a:gd name="T56" fmla="*/ 1847 w 4441"/>
              <a:gd name="T57" fmla="*/ 1095 h 3610"/>
              <a:gd name="T58" fmla="*/ 1717 w 4441"/>
              <a:gd name="T59" fmla="*/ 1095 h 3610"/>
              <a:gd name="T60" fmla="*/ 2383 w 4441"/>
              <a:gd name="T61" fmla="*/ 2520 h 3610"/>
              <a:gd name="T62" fmla="*/ 3004 w 4441"/>
              <a:gd name="T63" fmla="*/ 1899 h 3610"/>
              <a:gd name="T64" fmla="*/ 2383 w 4441"/>
              <a:gd name="T65" fmla="*/ 2520 h 3610"/>
              <a:gd name="T66" fmla="*/ 3803 w 4441"/>
              <a:gd name="T67" fmla="*/ 1720 h 3610"/>
              <a:gd name="T68" fmla="*/ 3075 w 4441"/>
              <a:gd name="T69" fmla="*/ 1095 h 3610"/>
              <a:gd name="T70" fmla="*/ 3186 w 4441"/>
              <a:gd name="T71" fmla="*/ 1720 h 3610"/>
              <a:gd name="T72" fmla="*/ 1407 w 4441"/>
              <a:gd name="T73" fmla="*/ 1721 h 3610"/>
              <a:gd name="T74" fmla="*/ 1512 w 4441"/>
              <a:gd name="T75" fmla="*/ 1095 h 3610"/>
              <a:gd name="T76" fmla="*/ 788 w 4441"/>
              <a:gd name="T77" fmla="*/ 1718 h 3610"/>
              <a:gd name="T78" fmla="*/ 1518 w 4441"/>
              <a:gd name="T79" fmla="*/ 2520 h 3610"/>
              <a:gd name="T80" fmla="*/ 786 w 4441"/>
              <a:gd name="T81" fmla="*/ 1896 h 3610"/>
              <a:gd name="T82" fmla="*/ 3073 w 4441"/>
              <a:gd name="T83" fmla="*/ 2520 h 3610"/>
              <a:gd name="T84" fmla="*/ 3807 w 4441"/>
              <a:gd name="T85" fmla="*/ 1894 h 3610"/>
              <a:gd name="T86" fmla="*/ 3073 w 4441"/>
              <a:gd name="T87" fmla="*/ 2520 h 3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41" h="3610">
                <a:moveTo>
                  <a:pt x="3415" y="3074"/>
                </a:moveTo>
                <a:cubicBezTo>
                  <a:pt x="3541" y="2958"/>
                  <a:pt x="3673" y="2797"/>
                  <a:pt x="3760" y="2648"/>
                </a:cubicBezTo>
                <a:cubicBezTo>
                  <a:pt x="4441" y="1477"/>
                  <a:pt x="3501" y="0"/>
                  <a:pt x="2146" y="130"/>
                </a:cubicBezTo>
                <a:cubicBezTo>
                  <a:pt x="594" y="280"/>
                  <a:pt x="0" y="2275"/>
                  <a:pt x="1374" y="3218"/>
                </a:cubicBezTo>
                <a:cubicBezTo>
                  <a:pt x="1946" y="3610"/>
                  <a:pt x="2896" y="3552"/>
                  <a:pt x="3415" y="3074"/>
                </a:cubicBezTo>
                <a:close/>
                <a:moveTo>
                  <a:pt x="2928" y="3176"/>
                </a:moveTo>
                <a:cubicBezTo>
                  <a:pt x="2791" y="3234"/>
                  <a:pt x="2770" y="3251"/>
                  <a:pt x="2609" y="3285"/>
                </a:cubicBezTo>
                <a:cubicBezTo>
                  <a:pt x="2674" y="3202"/>
                  <a:pt x="2758" y="3108"/>
                  <a:pt x="2825" y="3007"/>
                </a:cubicBezTo>
                <a:cubicBezTo>
                  <a:pt x="2860" y="2956"/>
                  <a:pt x="2893" y="2902"/>
                  <a:pt x="2920" y="2851"/>
                </a:cubicBezTo>
                <a:cubicBezTo>
                  <a:pt x="2946" y="2800"/>
                  <a:pt x="2970" y="2738"/>
                  <a:pt x="3007" y="2696"/>
                </a:cubicBezTo>
                <a:lnTo>
                  <a:pt x="3507" y="2693"/>
                </a:lnTo>
                <a:cubicBezTo>
                  <a:pt x="3465" y="2819"/>
                  <a:pt x="3115" y="3129"/>
                  <a:pt x="2928" y="3176"/>
                </a:cubicBezTo>
                <a:close/>
                <a:moveTo>
                  <a:pt x="1801" y="921"/>
                </a:moveTo>
                <a:lnTo>
                  <a:pt x="2201" y="921"/>
                </a:lnTo>
                <a:lnTo>
                  <a:pt x="2209" y="382"/>
                </a:lnTo>
                <a:cubicBezTo>
                  <a:pt x="2121" y="416"/>
                  <a:pt x="1795" y="811"/>
                  <a:pt x="1801" y="921"/>
                </a:cubicBezTo>
                <a:close/>
                <a:moveTo>
                  <a:pt x="2382" y="3234"/>
                </a:moveTo>
                <a:cubicBezTo>
                  <a:pt x="2488" y="3189"/>
                  <a:pt x="2555" y="3072"/>
                  <a:pt x="2618" y="2994"/>
                </a:cubicBezTo>
                <a:cubicBezTo>
                  <a:pt x="2669" y="2932"/>
                  <a:pt x="2778" y="2783"/>
                  <a:pt x="2794" y="2692"/>
                </a:cubicBezTo>
                <a:lnTo>
                  <a:pt x="2391" y="2694"/>
                </a:lnTo>
                <a:lnTo>
                  <a:pt x="2382" y="3234"/>
                </a:lnTo>
                <a:close/>
                <a:moveTo>
                  <a:pt x="2383" y="921"/>
                </a:moveTo>
                <a:lnTo>
                  <a:pt x="2800" y="922"/>
                </a:lnTo>
                <a:cubicBezTo>
                  <a:pt x="2728" y="733"/>
                  <a:pt x="2519" y="473"/>
                  <a:pt x="2383" y="383"/>
                </a:cubicBezTo>
                <a:lnTo>
                  <a:pt x="2383" y="921"/>
                </a:lnTo>
                <a:close/>
                <a:moveTo>
                  <a:pt x="2208" y="3222"/>
                </a:moveTo>
                <a:lnTo>
                  <a:pt x="2209" y="2694"/>
                </a:lnTo>
                <a:lnTo>
                  <a:pt x="1795" y="2694"/>
                </a:lnTo>
                <a:cubicBezTo>
                  <a:pt x="1856" y="2873"/>
                  <a:pt x="2078" y="3164"/>
                  <a:pt x="2208" y="3222"/>
                </a:cubicBezTo>
                <a:close/>
                <a:moveTo>
                  <a:pt x="1082" y="922"/>
                </a:moveTo>
                <a:lnTo>
                  <a:pt x="1601" y="921"/>
                </a:lnTo>
                <a:cubicBezTo>
                  <a:pt x="1662" y="684"/>
                  <a:pt x="1873" y="482"/>
                  <a:pt x="1981" y="333"/>
                </a:cubicBezTo>
                <a:cubicBezTo>
                  <a:pt x="1620" y="386"/>
                  <a:pt x="1197" y="697"/>
                  <a:pt x="1082" y="922"/>
                </a:cubicBezTo>
                <a:close/>
                <a:moveTo>
                  <a:pt x="3026" y="921"/>
                </a:moveTo>
                <a:lnTo>
                  <a:pt x="3508" y="921"/>
                </a:lnTo>
                <a:cubicBezTo>
                  <a:pt x="3422" y="699"/>
                  <a:pt x="2942" y="387"/>
                  <a:pt x="2610" y="333"/>
                </a:cubicBezTo>
                <a:cubicBezTo>
                  <a:pt x="2770" y="540"/>
                  <a:pt x="2785" y="518"/>
                  <a:pt x="2921" y="768"/>
                </a:cubicBezTo>
                <a:cubicBezTo>
                  <a:pt x="2956" y="834"/>
                  <a:pt x="2966" y="889"/>
                  <a:pt x="3026" y="921"/>
                </a:cubicBezTo>
                <a:close/>
                <a:moveTo>
                  <a:pt x="1984" y="3282"/>
                </a:moveTo>
                <a:cubicBezTo>
                  <a:pt x="1954" y="3232"/>
                  <a:pt x="1861" y="3151"/>
                  <a:pt x="1770" y="3014"/>
                </a:cubicBezTo>
                <a:cubicBezTo>
                  <a:pt x="1701" y="2910"/>
                  <a:pt x="1660" y="2810"/>
                  <a:pt x="1589" y="2695"/>
                </a:cubicBezTo>
                <a:lnTo>
                  <a:pt x="1083" y="2694"/>
                </a:lnTo>
                <a:cubicBezTo>
                  <a:pt x="1177" y="2901"/>
                  <a:pt x="1636" y="3248"/>
                  <a:pt x="1984" y="3282"/>
                </a:cubicBezTo>
                <a:close/>
                <a:moveTo>
                  <a:pt x="1704" y="2520"/>
                </a:moveTo>
                <a:lnTo>
                  <a:pt x="2209" y="2518"/>
                </a:lnTo>
                <a:lnTo>
                  <a:pt x="2208" y="1901"/>
                </a:lnTo>
                <a:lnTo>
                  <a:pt x="1585" y="1894"/>
                </a:lnTo>
                <a:cubicBezTo>
                  <a:pt x="1596" y="2162"/>
                  <a:pt x="1655" y="2296"/>
                  <a:pt x="1704" y="2520"/>
                </a:cubicBezTo>
                <a:close/>
                <a:moveTo>
                  <a:pt x="2383" y="1720"/>
                </a:moveTo>
                <a:lnTo>
                  <a:pt x="3002" y="1720"/>
                </a:lnTo>
                <a:cubicBezTo>
                  <a:pt x="3005" y="1532"/>
                  <a:pt x="2949" y="1257"/>
                  <a:pt x="2880" y="1098"/>
                </a:cubicBezTo>
                <a:lnTo>
                  <a:pt x="2392" y="1094"/>
                </a:lnTo>
                <a:lnTo>
                  <a:pt x="2383" y="1720"/>
                </a:lnTo>
                <a:close/>
                <a:moveTo>
                  <a:pt x="1587" y="1713"/>
                </a:moveTo>
                <a:lnTo>
                  <a:pt x="2206" y="1720"/>
                </a:lnTo>
                <a:lnTo>
                  <a:pt x="2208" y="1098"/>
                </a:lnTo>
                <a:lnTo>
                  <a:pt x="2079" y="1094"/>
                </a:lnTo>
                <a:lnTo>
                  <a:pt x="1847" y="1095"/>
                </a:lnTo>
                <a:lnTo>
                  <a:pt x="1789" y="1095"/>
                </a:lnTo>
                <a:lnTo>
                  <a:pt x="1717" y="1095"/>
                </a:lnTo>
                <a:cubicBezTo>
                  <a:pt x="1648" y="1222"/>
                  <a:pt x="1586" y="1540"/>
                  <a:pt x="1587" y="1713"/>
                </a:cubicBezTo>
                <a:close/>
                <a:moveTo>
                  <a:pt x="2383" y="2520"/>
                </a:moveTo>
                <a:cubicBezTo>
                  <a:pt x="2935" y="2520"/>
                  <a:pt x="2889" y="2597"/>
                  <a:pt x="2963" y="2239"/>
                </a:cubicBezTo>
                <a:cubicBezTo>
                  <a:pt x="2986" y="2128"/>
                  <a:pt x="3000" y="2015"/>
                  <a:pt x="3004" y="1899"/>
                </a:cubicBezTo>
                <a:lnTo>
                  <a:pt x="2384" y="1894"/>
                </a:lnTo>
                <a:lnTo>
                  <a:pt x="2383" y="2520"/>
                </a:lnTo>
                <a:close/>
                <a:moveTo>
                  <a:pt x="3186" y="1720"/>
                </a:moveTo>
                <a:lnTo>
                  <a:pt x="3803" y="1720"/>
                </a:lnTo>
                <a:cubicBezTo>
                  <a:pt x="3804" y="1550"/>
                  <a:pt x="3716" y="1206"/>
                  <a:pt x="3625" y="1097"/>
                </a:cubicBezTo>
                <a:lnTo>
                  <a:pt x="3075" y="1095"/>
                </a:lnTo>
                <a:cubicBezTo>
                  <a:pt x="3082" y="1167"/>
                  <a:pt x="3125" y="1289"/>
                  <a:pt x="3142" y="1377"/>
                </a:cubicBezTo>
                <a:cubicBezTo>
                  <a:pt x="3164" y="1493"/>
                  <a:pt x="3170" y="1601"/>
                  <a:pt x="3186" y="1720"/>
                </a:cubicBezTo>
                <a:close/>
                <a:moveTo>
                  <a:pt x="788" y="1718"/>
                </a:moveTo>
                <a:lnTo>
                  <a:pt x="1407" y="1721"/>
                </a:lnTo>
                <a:cubicBezTo>
                  <a:pt x="1419" y="1610"/>
                  <a:pt x="1426" y="1508"/>
                  <a:pt x="1445" y="1399"/>
                </a:cubicBezTo>
                <a:cubicBezTo>
                  <a:pt x="1461" y="1309"/>
                  <a:pt x="1510" y="1169"/>
                  <a:pt x="1512" y="1095"/>
                </a:cubicBezTo>
                <a:lnTo>
                  <a:pt x="965" y="1095"/>
                </a:lnTo>
                <a:cubicBezTo>
                  <a:pt x="862" y="1237"/>
                  <a:pt x="789" y="1521"/>
                  <a:pt x="788" y="1718"/>
                </a:cubicBezTo>
                <a:close/>
                <a:moveTo>
                  <a:pt x="952" y="2519"/>
                </a:moveTo>
                <a:lnTo>
                  <a:pt x="1518" y="2520"/>
                </a:lnTo>
                <a:cubicBezTo>
                  <a:pt x="1469" y="2291"/>
                  <a:pt x="1426" y="2168"/>
                  <a:pt x="1411" y="1908"/>
                </a:cubicBezTo>
                <a:cubicBezTo>
                  <a:pt x="1312" y="1875"/>
                  <a:pt x="915" y="1893"/>
                  <a:pt x="786" y="1896"/>
                </a:cubicBezTo>
                <a:cubicBezTo>
                  <a:pt x="801" y="2177"/>
                  <a:pt x="875" y="2301"/>
                  <a:pt x="952" y="2519"/>
                </a:cubicBezTo>
                <a:close/>
                <a:moveTo>
                  <a:pt x="3073" y="2520"/>
                </a:moveTo>
                <a:lnTo>
                  <a:pt x="3606" y="2520"/>
                </a:lnTo>
                <a:cubicBezTo>
                  <a:pt x="3732" y="2449"/>
                  <a:pt x="3794" y="2062"/>
                  <a:pt x="3807" y="1894"/>
                </a:cubicBezTo>
                <a:lnTo>
                  <a:pt x="3183" y="1895"/>
                </a:lnTo>
                <a:cubicBezTo>
                  <a:pt x="3161" y="2157"/>
                  <a:pt x="3122" y="2284"/>
                  <a:pt x="3073" y="2520"/>
                </a:cubicBez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137" y="222044"/>
            <a:ext cx="6808688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/>
          </p:nvPr>
        </p:nvSpPr>
        <p:spPr>
          <a:xfrm>
            <a:off x="4423953" y="1554163"/>
            <a:ext cx="4462871" cy="23066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2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56" y="2675659"/>
            <a:ext cx="1609875" cy="714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5" y="0"/>
            <a:ext cx="9174949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57" y="1076953"/>
            <a:ext cx="1815614" cy="980828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71203" y="2492896"/>
            <a:ext cx="4536504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71203" y="4813460"/>
            <a:ext cx="4536000" cy="39304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3771203" y="4434677"/>
            <a:ext cx="4536000" cy="3698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b="1" baseline="0" smtClean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ФИ(О)</a:t>
            </a:r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771203" y="5524645"/>
            <a:ext cx="4536000" cy="303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err="1" smtClean="0"/>
              <a:t>дд</a:t>
            </a:r>
            <a:r>
              <a:rPr lang="ru-RU" dirty="0" smtClean="0"/>
              <a:t>/мм/</a:t>
            </a:r>
            <a:r>
              <a:rPr lang="ru-RU" dirty="0" err="1" smtClean="0"/>
              <a:t>гггг</a:t>
            </a:r>
            <a:endParaRPr lang="ru-RU" dirty="0" smtClean="0"/>
          </a:p>
        </p:txBody>
      </p:sp>
      <p:sp>
        <p:nvSpPr>
          <p:cNvPr id="29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71203" y="5833923"/>
            <a:ext cx="4536000" cy="3039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9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54215" y="3409856"/>
            <a:ext cx="4840410" cy="20353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5"/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раздела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54215" y="1196975"/>
            <a:ext cx="4840410" cy="143860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cap="none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раздела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3429000"/>
            <a:ext cx="1632682" cy="54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##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191482" y="2860022"/>
            <a:ext cx="0" cy="1140480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954215" y="2733730"/>
            <a:ext cx="4840410" cy="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25"/>
          </p:nvPr>
        </p:nvSpPr>
        <p:spPr>
          <a:xfrm>
            <a:off x="2954215" y="2831881"/>
            <a:ext cx="4840410" cy="3952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2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9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9"/>
          <p:cNvSpPr>
            <a:spLocks noGrp="1"/>
          </p:cNvSpPr>
          <p:nvPr>
            <p:ph sz="quarter" idx="15"/>
          </p:nvPr>
        </p:nvSpPr>
        <p:spPr>
          <a:xfrm>
            <a:off x="5436095" y="1412776"/>
            <a:ext cx="3450729" cy="1683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Объект 1"/>
          <p:cNvSpPr txBox="1">
            <a:spLocks/>
          </p:cNvSpPr>
          <p:nvPr userDrawn="1"/>
        </p:nvSpPr>
        <p:spPr>
          <a:xfrm>
            <a:off x="4860032" y="1340768"/>
            <a:ext cx="481037" cy="5040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46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chemeClr val="accent1"/>
                </a:solidFill>
              </a:rPr>
              <a:t>«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0"/>
          </p:nvPr>
        </p:nvSpPr>
        <p:spPr>
          <a:xfrm>
            <a:off x="428625" y="1199864"/>
            <a:ext cx="3998913" cy="18961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28625" y="3429000"/>
            <a:ext cx="8458200" cy="29892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3"/>
          <p:cNvSpPr>
            <a:spLocks noGrp="1"/>
          </p:cNvSpPr>
          <p:nvPr>
            <p:ph sz="quarter" idx="16"/>
          </p:nvPr>
        </p:nvSpPr>
        <p:spPr>
          <a:xfrm>
            <a:off x="428625" y="1196975"/>
            <a:ext cx="3998913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7"/>
          </p:nvPr>
        </p:nvSpPr>
        <p:spPr>
          <a:xfrm>
            <a:off x="4716464" y="1196975"/>
            <a:ext cx="4170362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759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объект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6"/>
          <p:cNvSpPr>
            <a:spLocks noGrp="1"/>
          </p:cNvSpPr>
          <p:nvPr>
            <p:ph type="body" sz="quarter" idx="25"/>
          </p:nvPr>
        </p:nvSpPr>
        <p:spPr>
          <a:xfrm>
            <a:off x="4713544" y="1205026"/>
            <a:ext cx="4170361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11"/>
          <p:cNvSpPr>
            <a:spLocks noGrp="1"/>
          </p:cNvSpPr>
          <p:nvPr>
            <p:ph sz="quarter" idx="28"/>
          </p:nvPr>
        </p:nvSpPr>
        <p:spPr>
          <a:xfrm>
            <a:off x="4714324" y="1619808"/>
            <a:ext cx="4168800" cy="47984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29"/>
          </p:nvPr>
        </p:nvSpPr>
        <p:spPr>
          <a:xfrm>
            <a:off x="428625" y="1204913"/>
            <a:ext cx="3998913" cy="52133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7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16"/>
          <p:cNvSpPr>
            <a:spLocks noGrp="1"/>
          </p:cNvSpPr>
          <p:nvPr>
            <p:ph type="body" sz="quarter" idx="25"/>
          </p:nvPr>
        </p:nvSpPr>
        <p:spPr>
          <a:xfrm>
            <a:off x="4710625" y="1205080"/>
            <a:ext cx="4176200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26"/>
          </p:nvPr>
        </p:nvSpPr>
        <p:spPr>
          <a:xfrm>
            <a:off x="428625" y="4679770"/>
            <a:ext cx="8458200" cy="39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27"/>
          </p:nvPr>
        </p:nvSpPr>
        <p:spPr>
          <a:xfrm>
            <a:off x="428625" y="1205080"/>
            <a:ext cx="3998913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quarter" idx="29"/>
          </p:nvPr>
        </p:nvSpPr>
        <p:spPr>
          <a:xfrm>
            <a:off x="428625" y="5181600"/>
            <a:ext cx="8458200" cy="1271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14" name="Объект 5"/>
          <p:cNvSpPr>
            <a:spLocks noGrp="1"/>
          </p:cNvSpPr>
          <p:nvPr>
            <p:ph sz="quarter" idx="30"/>
          </p:nvPr>
        </p:nvSpPr>
        <p:spPr>
          <a:xfrm>
            <a:off x="428625" y="1636713"/>
            <a:ext cx="3998913" cy="28003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7" name="Объект 7"/>
          <p:cNvSpPr>
            <a:spLocks noGrp="1"/>
          </p:cNvSpPr>
          <p:nvPr>
            <p:ph sz="quarter" idx="31"/>
          </p:nvPr>
        </p:nvSpPr>
        <p:spPr>
          <a:xfrm>
            <a:off x="4710113" y="1636713"/>
            <a:ext cx="4176712" cy="28003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9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5"/>
          <p:cNvSpPr>
            <a:spLocks noGrp="1"/>
          </p:cNvSpPr>
          <p:nvPr>
            <p:ph sz="quarter" idx="17"/>
          </p:nvPr>
        </p:nvSpPr>
        <p:spPr>
          <a:xfrm>
            <a:off x="428625" y="4149725"/>
            <a:ext cx="8458200" cy="22685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8"/>
          </p:nvPr>
        </p:nvSpPr>
        <p:spPr>
          <a:xfrm>
            <a:off x="428625" y="1196975"/>
            <a:ext cx="8458200" cy="2663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56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и шесть изображени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>
            <a:spLocks noGrp="1"/>
          </p:cNvSpPr>
          <p:nvPr>
            <p:ph sz="quarter" idx="18"/>
          </p:nvPr>
        </p:nvSpPr>
        <p:spPr>
          <a:xfrm>
            <a:off x="433636" y="1651696"/>
            <a:ext cx="3993902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2" name="Текст 16"/>
          <p:cNvSpPr>
            <a:spLocks noGrp="1"/>
          </p:cNvSpPr>
          <p:nvPr>
            <p:ph type="body" sz="quarter" idx="19"/>
          </p:nvPr>
        </p:nvSpPr>
        <p:spPr>
          <a:xfrm>
            <a:off x="433636" y="1208850"/>
            <a:ext cx="399390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0"/>
          </p:nvPr>
        </p:nvSpPr>
        <p:spPr>
          <a:xfrm>
            <a:off x="433636" y="3485973"/>
            <a:ext cx="3993902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1"/>
          </p:nvPr>
        </p:nvSpPr>
        <p:spPr>
          <a:xfrm>
            <a:off x="433636" y="3041342"/>
            <a:ext cx="399390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9"/>
          <p:cNvSpPr>
            <a:spLocks noGrp="1"/>
          </p:cNvSpPr>
          <p:nvPr>
            <p:ph sz="quarter" idx="22"/>
          </p:nvPr>
        </p:nvSpPr>
        <p:spPr>
          <a:xfrm>
            <a:off x="433636" y="5315576"/>
            <a:ext cx="3993902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23"/>
          </p:nvPr>
        </p:nvSpPr>
        <p:spPr>
          <a:xfrm>
            <a:off x="433636" y="4869160"/>
            <a:ext cx="399390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9"/>
          <p:cNvSpPr>
            <a:spLocks noGrp="1"/>
          </p:cNvSpPr>
          <p:nvPr>
            <p:ph sz="quarter" idx="24"/>
          </p:nvPr>
        </p:nvSpPr>
        <p:spPr>
          <a:xfrm>
            <a:off x="4718627" y="1651696"/>
            <a:ext cx="4163556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Текст 16"/>
          <p:cNvSpPr>
            <a:spLocks noGrp="1"/>
          </p:cNvSpPr>
          <p:nvPr>
            <p:ph type="body" sz="quarter" idx="25"/>
          </p:nvPr>
        </p:nvSpPr>
        <p:spPr>
          <a:xfrm>
            <a:off x="4718627" y="1208850"/>
            <a:ext cx="4163556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9"/>
          <p:cNvSpPr>
            <a:spLocks noGrp="1"/>
          </p:cNvSpPr>
          <p:nvPr>
            <p:ph sz="quarter" idx="26"/>
          </p:nvPr>
        </p:nvSpPr>
        <p:spPr>
          <a:xfrm>
            <a:off x="4718627" y="3485973"/>
            <a:ext cx="4163556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27"/>
          </p:nvPr>
        </p:nvSpPr>
        <p:spPr>
          <a:xfrm>
            <a:off x="4718627" y="3041342"/>
            <a:ext cx="4163556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9"/>
          <p:cNvSpPr>
            <a:spLocks noGrp="1"/>
          </p:cNvSpPr>
          <p:nvPr>
            <p:ph sz="quarter" idx="28"/>
          </p:nvPr>
        </p:nvSpPr>
        <p:spPr>
          <a:xfrm>
            <a:off x="4718627" y="5315576"/>
            <a:ext cx="4163556" cy="1127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29"/>
          </p:nvPr>
        </p:nvSpPr>
        <p:spPr>
          <a:xfrm>
            <a:off x="4718627" y="4869160"/>
            <a:ext cx="4163556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ов и три изображения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22"/>
          </p:nvPr>
        </p:nvSpPr>
        <p:spPr>
          <a:xfrm>
            <a:off x="3527089" y="1340768"/>
            <a:ext cx="1200143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23"/>
          </p:nvPr>
        </p:nvSpPr>
        <p:spPr>
          <a:xfrm>
            <a:off x="6391250" y="1340768"/>
            <a:ext cx="1200143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662928" y="1340768"/>
            <a:ext cx="1200143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662928" y="2965846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3527089" y="2965846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6391250" y="2965846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662928" y="3851523"/>
            <a:ext cx="24912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662928" y="3137349"/>
            <a:ext cx="24912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 b="1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3527089" y="3851523"/>
            <a:ext cx="24912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3527089" y="3137349"/>
            <a:ext cx="24912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24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6391251" y="3851523"/>
            <a:ext cx="24912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33" hasCustomPrompt="1"/>
          </p:nvPr>
        </p:nvSpPr>
        <p:spPr>
          <a:xfrm>
            <a:off x="6391251" y="3137349"/>
            <a:ext cx="24912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4"/>
          </p:nvPr>
        </p:nvSpPr>
        <p:spPr>
          <a:xfrm>
            <a:off x="650054" y="5148255"/>
            <a:ext cx="2503488" cy="12700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27" name="Объект 3"/>
          <p:cNvSpPr>
            <a:spLocks noGrp="1"/>
          </p:cNvSpPr>
          <p:nvPr>
            <p:ph sz="quarter" idx="35"/>
          </p:nvPr>
        </p:nvSpPr>
        <p:spPr>
          <a:xfrm>
            <a:off x="3527089" y="5148255"/>
            <a:ext cx="2503488" cy="12700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28" name="Объект 3"/>
          <p:cNvSpPr>
            <a:spLocks noGrp="1"/>
          </p:cNvSpPr>
          <p:nvPr>
            <p:ph sz="quarter" idx="36"/>
          </p:nvPr>
        </p:nvSpPr>
        <p:spPr>
          <a:xfrm>
            <a:off x="6391251" y="5148255"/>
            <a:ext cx="2503488" cy="12700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85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2" userDrawn="1">
          <p15:clr>
            <a:srgbClr val="FBAE40"/>
          </p15:clr>
        </p15:guide>
        <p15:guide id="2" orient="horz" pos="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0"/>
            <a:ext cx="9144000" cy="6858000"/>
          </a:xfrm>
          <a:prstGeom prst="rect">
            <a:avLst/>
          </a:prstGeom>
        </p:spPr>
      </p:pic>
      <p:grpSp>
        <p:nvGrpSpPr>
          <p:cNvPr id="4" name="Группа 3" hidden="1"/>
          <p:cNvGrpSpPr/>
          <p:nvPr userDrawn="1"/>
        </p:nvGrpSpPr>
        <p:grpSpPr>
          <a:xfrm>
            <a:off x="287338" y="1016240"/>
            <a:ext cx="1198562" cy="115200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 userDrawn="1"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3" name="Box2"/>
            <p:cNvSpPr>
              <a:spLocks/>
            </p:cNvSpPr>
            <p:nvPr userDrawn="1"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6" name="Box1"/>
            <p:cNvSpPr>
              <a:spLocks/>
            </p:cNvSpPr>
            <p:nvPr userDrawn="1"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7" name="Box5"/>
            <p:cNvSpPr>
              <a:spLocks/>
            </p:cNvSpPr>
            <p:nvPr userDrawn="1"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8" name="Box4"/>
            <p:cNvSpPr>
              <a:spLocks/>
            </p:cNvSpPr>
            <p:nvPr userDrawn="1"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45" name="Box6"/>
            <p:cNvSpPr>
              <a:spLocks/>
            </p:cNvSpPr>
            <p:nvPr userDrawn="1"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</p:grpSp>
      <p:sp>
        <p:nvSpPr>
          <p:cNvPr id="41" name="Прямоугольник 40"/>
          <p:cNvSpPr/>
          <p:nvPr userDrawn="1"/>
        </p:nvSpPr>
        <p:spPr>
          <a:xfrm>
            <a:off x="8621320" y="6523847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EBC907-F46C-43DB-891C-FAF67FA8713C}" type="slidenum">
              <a:rPr lang="ru-RU" sz="12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8576897" y="6603023"/>
            <a:ext cx="0" cy="25497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175800"/>
            <a:ext cx="7099200" cy="5973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206500"/>
            <a:ext cx="8458199" cy="5213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7585" y="0"/>
            <a:ext cx="224203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188861" y="968028"/>
            <a:ext cx="8712000" cy="0"/>
          </a:xfrm>
          <a:prstGeom prst="line">
            <a:avLst/>
          </a:prstGeom>
          <a:ln w="28575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809" r:id="rId4"/>
    <p:sldLayoutId id="2147483792" r:id="rId5"/>
    <p:sldLayoutId id="2147483793" r:id="rId6"/>
    <p:sldLayoutId id="2147483791" r:id="rId7"/>
    <p:sldLayoutId id="2147483795" r:id="rId8"/>
    <p:sldLayoutId id="2147483806" r:id="rId9"/>
    <p:sldLayoutId id="2147483807" r:id="rId10"/>
    <p:sldLayoutId id="2147483808" r:id="rId11"/>
    <p:sldLayoutId id="2147483801" r:id="rId12"/>
    <p:sldLayoutId id="2147483802" r:id="rId13"/>
    <p:sldLayoutId id="2147483804" r:id="rId14"/>
    <p:sldLayoutId id="2147483803" r:id="rId15"/>
    <p:sldLayoutId id="214748381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6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600"/>
        </a:spcBef>
        <a:buClr>
          <a:schemeClr val="accent1"/>
        </a:buClr>
        <a:buFont typeface="Arial" panose="020B0604020202020204" pitchFamily="34" charset="0"/>
        <a:buChar char="●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spcBef>
          <a:spcPts val="1000"/>
        </a:spcBef>
        <a:buClr>
          <a:schemeClr val="accent5"/>
        </a:buClr>
        <a:buFont typeface="Arial" panose="020B0604020202020204" pitchFamily="34" charset="0"/>
        <a:buChar char="●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8" userDrawn="1">
          <p15:clr>
            <a:srgbClr val="F26B43"/>
          </p15:clr>
        </p15:guide>
        <p15:guide id="2" pos="132" userDrawn="1">
          <p15:clr>
            <a:srgbClr val="F26B43"/>
          </p15:clr>
        </p15:guide>
        <p15:guide id="3" pos="5598" userDrawn="1">
          <p15:clr>
            <a:srgbClr val="F26B43"/>
          </p15:clr>
        </p15:guide>
        <p15:guide id="4" pos="2880">
          <p15:clr>
            <a:srgbClr val="F26B43"/>
          </p15:clr>
        </p15:guide>
        <p15:guide id="6" orient="horz" pos="4043" userDrawn="1">
          <p15:clr>
            <a:srgbClr val="F26B43"/>
          </p15:clr>
        </p15:guide>
        <p15:guide id="8" orient="horz" pos="2160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754" userDrawn="1">
          <p15:clr>
            <a:srgbClr val="F26B43"/>
          </p15:clr>
        </p15:guide>
        <p15:guide id="14" orient="horz" pos="487" userDrawn="1">
          <p15:clr>
            <a:srgbClr val="F26B43"/>
          </p15:clr>
        </p15:guide>
        <p15:guide id="16" pos="270" userDrawn="1">
          <p15:clr>
            <a:srgbClr val="F26B43"/>
          </p15:clr>
        </p15:guide>
        <p15:guide id="17" pos="2789" userDrawn="1">
          <p15:clr>
            <a:srgbClr val="F26B43"/>
          </p15:clr>
        </p15:guide>
        <p15:guide id="18" pos="29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subsid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77/business-support-2020/subsid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subsid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77/business-support-202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covi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support_measur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Меры господдержки МСП в связи с </a:t>
            </a:r>
            <a:r>
              <a:rPr lang="en-US" dirty="0" smtClean="0"/>
              <a:t>COVID-19</a:t>
            </a:r>
            <a:r>
              <a:rPr lang="ru-RU" dirty="0" smtClean="0"/>
              <a:t>: как не заблудиться в законодательстве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779912" y="5013176"/>
            <a:ext cx="4536000" cy="393042"/>
          </a:xfrm>
        </p:spPr>
        <p:txBody>
          <a:bodyPr/>
          <a:lstStyle/>
          <a:p>
            <a:r>
              <a:rPr lang="ru-RU" dirty="0" smtClean="0"/>
              <a:t>Юрист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779912" y="4653136"/>
            <a:ext cx="4536000" cy="369849"/>
          </a:xfrm>
        </p:spPr>
        <p:txBody>
          <a:bodyPr/>
          <a:lstStyle/>
          <a:p>
            <a:r>
              <a:rPr lang="ru-RU" dirty="0" smtClean="0"/>
              <a:t>Антоник Александра</a:t>
            </a:r>
            <a:endParaRPr lang="ru-RU" dirty="0"/>
          </a:p>
          <a:p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779912" y="5517232"/>
            <a:ext cx="4536000" cy="303957"/>
          </a:xfrm>
        </p:spPr>
        <p:txBody>
          <a:bodyPr/>
          <a:lstStyle/>
          <a:p>
            <a:r>
              <a:rPr lang="ru-RU" dirty="0" smtClean="0"/>
              <a:t>09 июня 2020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www.pgplaw.ru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2764542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>
                <a:hlinkClick r:id="rId3"/>
              </a:rPr>
              <a:t>https://</a:t>
            </a:r>
            <a:r>
              <a:rPr lang="en-US" sz="2000" dirty="0">
                <a:hlinkClick r:id="rId3"/>
              </a:rPr>
              <a:t>service.nalog.ru/subsidy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- сервис по проверке права на получение </a:t>
            </a:r>
            <a:r>
              <a:rPr lang="ru-RU" sz="2000" b="1" dirty="0" smtClean="0">
                <a:solidFill>
                  <a:schemeClr val="accent1"/>
                </a:solidFill>
              </a:rPr>
              <a:t>субсидии  </a:t>
            </a:r>
            <a:r>
              <a:rPr lang="ru-RU" sz="2000" dirty="0" smtClean="0"/>
              <a:t> 		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3" y="2132856"/>
            <a:ext cx="7799758" cy="361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9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8136904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://www.nalog.ru/rn77/business-support-2020/subsidy/</a:t>
            </a:r>
            <a:r>
              <a:rPr lang="ru-RU" sz="2000" dirty="0" smtClean="0"/>
              <a:t>  - сервис по заполнению заявления </a:t>
            </a:r>
            <a:r>
              <a:rPr lang="ru-RU" sz="2000" b="1" dirty="0" smtClean="0">
                <a:solidFill>
                  <a:schemeClr val="accent1"/>
                </a:solidFill>
              </a:rPr>
              <a:t>на субсидию </a:t>
            </a:r>
            <a:r>
              <a:rPr lang="ru-RU" sz="2000" dirty="0" smtClean="0"/>
              <a:t>		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2736"/>
            <a:ext cx="7565843" cy="449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4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>
                <a:hlinkClick r:id="rId3"/>
              </a:rPr>
              <a:t>https://</a:t>
            </a:r>
            <a:r>
              <a:rPr lang="en-US" sz="2000" dirty="0">
                <a:hlinkClick r:id="rId3"/>
              </a:rPr>
              <a:t>service.nalog.ru/subsidy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- сервис по проверке возможности получения </a:t>
            </a:r>
            <a:r>
              <a:rPr lang="ru-RU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отсрочки/рассрочки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налогам</a:t>
            </a:r>
            <a:endParaRPr lang="en-US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0395"/>
            <a:ext cx="8295824" cy="404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>
                <a:hlinkClick r:id="rId3"/>
              </a:rPr>
              <a:t>https://www.nalog.ru/rn77/business-support-2020/</a:t>
            </a:r>
            <a:r>
              <a:rPr lang="ru-RU" sz="2000" dirty="0" smtClean="0"/>
              <a:t> - формы документов, рекомендованные для получения </a:t>
            </a:r>
            <a:r>
              <a:rPr lang="ru-RU" sz="2000" b="1" dirty="0" smtClean="0">
                <a:solidFill>
                  <a:schemeClr val="accent1"/>
                </a:solidFill>
              </a:rPr>
              <a:t>отсрочки/рассрочки</a:t>
            </a:r>
            <a:r>
              <a:rPr lang="ru-RU" sz="2000" dirty="0" smtClean="0"/>
              <a:t> по налогам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524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2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>
                <a:hlinkClick r:id="rId3"/>
              </a:rPr>
              <a:t>https://service.nalog.ru/covid/</a:t>
            </a:r>
            <a:r>
              <a:rPr lang="ru-RU" sz="2000" dirty="0" smtClean="0"/>
              <a:t> - перечень лиц, на которых распространяется действие </a:t>
            </a:r>
            <a:r>
              <a:rPr lang="ru-RU" sz="2000" b="1" dirty="0" err="1" smtClean="0">
                <a:solidFill>
                  <a:schemeClr val="accent1"/>
                </a:solidFill>
              </a:rPr>
              <a:t>банкротного</a:t>
            </a:r>
            <a:r>
              <a:rPr lang="ru-RU" sz="2000" b="1" dirty="0" smtClean="0">
                <a:solidFill>
                  <a:schemeClr val="accent1"/>
                </a:solidFill>
              </a:rPr>
              <a:t> моратория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3" y="1874576"/>
            <a:ext cx="7773368" cy="435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4" y="175800"/>
            <a:ext cx="7887791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 и перспективы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11560" y="1196752"/>
            <a:ext cx="8136904" cy="5040560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ru-RU" sz="1800" b="1" dirty="0" smtClean="0"/>
              <a:t>1. </a:t>
            </a:r>
            <a:r>
              <a:rPr lang="ru-RU" sz="1800" b="1" u="sng" dirty="0" smtClean="0"/>
              <a:t>Отсутствие в реестре МСП</a:t>
            </a:r>
            <a:endParaRPr lang="ru-RU" sz="1800" b="1" u="sng" dirty="0"/>
          </a:p>
          <a:p>
            <a:pPr lvl="1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ФЗ № ***</a:t>
            </a:r>
            <a:r>
              <a:rPr lang="ru-RU" sz="1800" dirty="0" smtClean="0"/>
              <a:t> уточнена возможность включения лиц в реестр МСП, представивших в налоговый орган сведения за 2018 год </a:t>
            </a:r>
            <a:r>
              <a:rPr lang="ru-RU" sz="1800" u="sng" dirty="0" smtClean="0"/>
              <a:t>не позднее 30 июня 2020</a:t>
            </a:r>
            <a:r>
              <a:rPr lang="ru-RU" sz="1800" dirty="0" smtClean="0"/>
              <a:t> (статья 19.2 закона)</a:t>
            </a:r>
          </a:p>
          <a:p>
            <a:pPr lvl="1" indent="0">
              <a:buNone/>
            </a:pPr>
            <a:r>
              <a:rPr lang="ru-RU" sz="1800" b="1" dirty="0" smtClean="0"/>
              <a:t>2. </a:t>
            </a:r>
            <a:r>
              <a:rPr lang="ru-RU" sz="1800" b="1" u="sng" dirty="0" smtClean="0"/>
              <a:t>Отсутствие </a:t>
            </a:r>
            <a:r>
              <a:rPr lang="ru-RU" sz="1800" b="1" u="sng" dirty="0"/>
              <a:t>отрасли </a:t>
            </a:r>
            <a:r>
              <a:rPr lang="ru-RU" sz="1800" b="1" u="sng" dirty="0" smtClean="0"/>
              <a:t>в перечне </a:t>
            </a:r>
            <a:r>
              <a:rPr lang="ru-RU" sz="1800" b="1" u="sng" dirty="0"/>
              <a:t>наиболее пострадавших </a:t>
            </a:r>
            <a:r>
              <a:rPr lang="ru-RU" sz="1800" b="1" u="sng" dirty="0" smtClean="0"/>
              <a:t>отраслей</a:t>
            </a:r>
            <a:endParaRPr lang="en-US" sz="1800" b="1" u="sng" dirty="0" smtClean="0"/>
          </a:p>
          <a:p>
            <a:pPr lvl="1" indent="0">
              <a:buNone/>
            </a:pPr>
            <a:r>
              <a:rPr lang="ru-RU" sz="1800" dirty="0" smtClean="0"/>
              <a:t>Перечень продолжает пополняться. В перспективе: включение в перечень ж/д перевозок и внутреннего водного транспорта.</a:t>
            </a:r>
            <a:endParaRPr lang="ru-RU" sz="1800" dirty="0"/>
          </a:p>
          <a:p>
            <a:pPr lvl="1" indent="0">
              <a:buNone/>
            </a:pPr>
            <a:r>
              <a:rPr lang="ru-RU" sz="1800" b="1" dirty="0" smtClean="0"/>
              <a:t>3.</a:t>
            </a:r>
            <a:r>
              <a:rPr lang="ru-RU" sz="1800" dirty="0" smtClean="0"/>
              <a:t> </a:t>
            </a:r>
            <a:r>
              <a:rPr lang="ru-RU" sz="1800" b="1" u="sng" dirty="0"/>
              <a:t>Код ОКВЭД указан в качестве дополнительного, а не </a:t>
            </a:r>
            <a:r>
              <a:rPr lang="ru-RU" sz="1800" b="1" u="sng" dirty="0" smtClean="0"/>
              <a:t>основного</a:t>
            </a:r>
            <a:endParaRPr lang="ru-RU" sz="1800" dirty="0"/>
          </a:p>
          <a:p>
            <a:pPr lvl="1" indent="0">
              <a:buNone/>
            </a:pPr>
            <a:r>
              <a:rPr lang="ru-RU" sz="1800" dirty="0" smtClean="0"/>
              <a:t>Для мер налоговой поддержки проблема не решена. </a:t>
            </a:r>
          </a:p>
          <a:p>
            <a:pPr lvl="1" indent="0">
              <a:buNone/>
            </a:pPr>
            <a:r>
              <a:rPr lang="ru-RU" sz="1800" dirty="0" smtClean="0"/>
              <a:t>Субсидированные кредиты для малых и </a:t>
            </a:r>
            <a:r>
              <a:rPr lang="ru-RU" sz="1800" dirty="0" err="1" smtClean="0"/>
              <a:t>микропредприятий</a:t>
            </a:r>
            <a:r>
              <a:rPr lang="ru-RU" sz="1800" dirty="0" smtClean="0"/>
              <a:t>: «пострадавшим» может быть и дополнительный код ОКВЭД (ПП от 24.04.2020 № 575).</a:t>
            </a:r>
          </a:p>
        </p:txBody>
      </p:sp>
    </p:spTree>
    <p:extLst>
      <p:ext uri="{BB962C8B-B14F-4D97-AF65-F5344CB8AC3E}">
        <p14:creationId xmlns:p14="http://schemas.microsoft.com/office/powerpoint/2010/main" val="40004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+ 7 </a:t>
            </a:r>
            <a:r>
              <a:rPr lang="en-US" dirty="0" smtClean="0"/>
              <a:t>(</a:t>
            </a:r>
            <a:r>
              <a:rPr lang="ru-RU" dirty="0" smtClean="0"/>
              <a:t>812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640 6010 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+ </a:t>
            </a:r>
            <a:r>
              <a:rPr lang="ru-RU" dirty="0"/>
              <a:t>7 </a:t>
            </a:r>
            <a:r>
              <a:rPr lang="en-US" dirty="0" smtClean="0"/>
              <a:t>(</a:t>
            </a:r>
            <a:r>
              <a:rPr lang="ru-RU" dirty="0" smtClean="0"/>
              <a:t>812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640 6020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www.pgplaw.ru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a.antonik</a:t>
            </a:r>
            <a:r>
              <a:rPr lang="ru-RU" dirty="0" smtClean="0"/>
              <a:t>@pgplaw.ru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0" name="tel_eng" hidden="1"/>
          <p:cNvSpPr txBox="1"/>
          <p:nvPr/>
        </p:nvSpPr>
        <p:spPr>
          <a:xfrm>
            <a:off x="1887883" y="5552808"/>
            <a:ext cx="4583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Verdana" panose="020B0604030504040204" pitchFamily="34" charset="0"/>
              </a:rPr>
              <a:t>Tel</a:t>
            </a:r>
            <a:r>
              <a:rPr lang="ru-RU" sz="1400" dirty="0" smtClean="0">
                <a:solidFill>
                  <a:schemeClr val="accent5"/>
                </a:solidFill>
                <a:latin typeface="Verdana" panose="020B0604030504040204" pitchFamily="34" charset="0"/>
              </a:rPr>
              <a:t>.: </a:t>
            </a:r>
            <a:endParaRPr lang="ru-RU" sz="1400" dirty="0">
              <a:solidFill>
                <a:schemeClr val="accent5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fax_eng" hidden="1"/>
          <p:cNvSpPr txBox="1"/>
          <p:nvPr/>
        </p:nvSpPr>
        <p:spPr>
          <a:xfrm>
            <a:off x="1887883" y="5771885"/>
            <a:ext cx="45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Verdana" panose="020B0604030504040204" pitchFamily="34" charset="0"/>
              </a:rPr>
              <a:t>Fax</a:t>
            </a:r>
            <a:r>
              <a:rPr lang="ru-RU" sz="1400" dirty="0" smtClean="0">
                <a:solidFill>
                  <a:schemeClr val="accent5"/>
                </a:solidFill>
                <a:latin typeface="Verdana" panose="020B0604030504040204" pitchFamily="34" charset="0"/>
              </a:rPr>
              <a:t>: </a:t>
            </a:r>
            <a:endParaRPr lang="ru-RU" sz="1400" dirty="0">
              <a:solidFill>
                <a:schemeClr val="accent5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09" y="1216989"/>
            <a:ext cx="1656184" cy="2008083"/>
          </a:xfrm>
          <a:prstGeom prst="rect">
            <a:avLst/>
          </a:prstGeom>
        </p:spPr>
      </p:pic>
      <p:sp>
        <p:nvSpPr>
          <p:cNvPr id="14" name="Текст 28"/>
          <p:cNvSpPr>
            <a:spLocks noGrp="1"/>
          </p:cNvSpPr>
          <p:nvPr>
            <p:ph type="body" sz="quarter" idx="18"/>
          </p:nvPr>
        </p:nvSpPr>
        <p:spPr>
          <a:xfrm>
            <a:off x="4397384" y="3481267"/>
            <a:ext cx="4026793" cy="466161"/>
          </a:xfrm>
        </p:spPr>
        <p:txBody>
          <a:bodyPr>
            <a:normAutofit/>
          </a:bodyPr>
          <a:lstStyle/>
          <a:p>
            <a:r>
              <a:rPr lang="ru-RU" b="1" dirty="0" smtClean="0"/>
              <a:t>Александра Антоник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44755" y="216288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400"/>
              </a:spcBef>
            </a:pPr>
            <a:r>
              <a:rPr lang="ru-RU" dirty="0" smtClean="0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dirty="0">
              <a:solidFill>
                <a:srgbClr val="6F00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1896868"/>
            <a:ext cx="953620" cy="901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>
                <a:solidFill>
                  <a:srgbClr val="7F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b="0" dirty="0" smtClean="0">
                <a:solidFill>
                  <a:srgbClr val="6F006B"/>
                </a:solidFill>
              </a:rPr>
              <a:t>01</a:t>
            </a:r>
            <a:r>
              <a:rPr lang="en-US" sz="2800" b="0" dirty="0" smtClean="0">
                <a:solidFill>
                  <a:srgbClr val="6F006B"/>
                </a:solidFill>
              </a:rPr>
              <a:t> </a:t>
            </a:r>
            <a:r>
              <a:rPr lang="en-US" sz="2000" b="0" dirty="0">
                <a:solidFill>
                  <a:srgbClr val="6F006B"/>
                </a:solidFill>
              </a:rPr>
              <a:t>l</a:t>
            </a:r>
            <a:endParaRPr lang="ru-RU" sz="2800" b="0" dirty="0">
              <a:solidFill>
                <a:srgbClr val="6F006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1326" y="2193661"/>
            <a:ext cx="4599460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2000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мер поддержки</a:t>
            </a:r>
            <a:endParaRPr lang="ru-RU" sz="2000" dirty="0">
              <a:solidFill>
                <a:srgbClr val="4350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42003" y="3031963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400"/>
              </a:spcBef>
            </a:pPr>
            <a:r>
              <a:rPr lang="ru-RU" dirty="0" smtClean="0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dirty="0">
              <a:solidFill>
                <a:srgbClr val="6F00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500" y="2928906"/>
            <a:ext cx="953620" cy="901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>
                <a:solidFill>
                  <a:srgbClr val="7F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b="0" dirty="0">
                <a:solidFill>
                  <a:srgbClr val="6F006B"/>
                </a:solidFill>
              </a:rPr>
              <a:t>02</a:t>
            </a:r>
            <a:r>
              <a:rPr lang="ru-RU" sz="2800" dirty="0">
                <a:solidFill>
                  <a:srgbClr val="6F006B"/>
                </a:solidFill>
              </a:rPr>
              <a:t> </a:t>
            </a:r>
            <a:r>
              <a:rPr lang="en-US" sz="2000" b="0" dirty="0">
                <a:solidFill>
                  <a:srgbClr val="6F006B"/>
                </a:solidFill>
              </a:rPr>
              <a:t>l</a:t>
            </a:r>
            <a:endParaRPr lang="ru-RU" sz="2000" b="0" dirty="0">
              <a:solidFill>
                <a:srgbClr val="6F006B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42003" y="412218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F006B"/>
                </a:solidFill>
                <a:latin typeface="Verdana" panose="020B0604030504040204" pitchFamily="34" charset="0"/>
              </a:rPr>
              <a:t>6</a:t>
            </a:r>
            <a:endParaRPr lang="ru-RU" dirty="0">
              <a:solidFill>
                <a:srgbClr val="6F006B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500" y="3960944"/>
            <a:ext cx="953620" cy="901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>
                <a:solidFill>
                  <a:srgbClr val="7F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ru-RU" sz="2800" b="0" dirty="0">
                <a:solidFill>
                  <a:srgbClr val="6F006B"/>
                </a:solidFill>
              </a:rPr>
              <a:t>03</a:t>
            </a:r>
            <a:r>
              <a:rPr lang="en-US" sz="2800" b="0" dirty="0">
                <a:solidFill>
                  <a:srgbClr val="6F006B"/>
                </a:solidFill>
              </a:rPr>
              <a:t> </a:t>
            </a:r>
            <a:r>
              <a:rPr lang="en-US" sz="2000" b="0" dirty="0">
                <a:solidFill>
                  <a:srgbClr val="6F006B"/>
                </a:solidFill>
              </a:rPr>
              <a:t>l</a:t>
            </a:r>
            <a:endParaRPr lang="ru-RU" sz="2000" b="0" dirty="0">
              <a:solidFill>
                <a:srgbClr val="6F006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500" y="5016196"/>
            <a:ext cx="953620" cy="901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>
                <a:solidFill>
                  <a:srgbClr val="7F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endParaRPr lang="ru-RU" sz="2000" b="0" dirty="0">
              <a:solidFill>
                <a:srgbClr val="6F006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4500" y="5049329"/>
            <a:ext cx="953620" cy="901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>
                <a:solidFill>
                  <a:srgbClr val="7F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endParaRPr lang="ru-RU" sz="2000" b="0" dirty="0">
              <a:solidFill>
                <a:srgbClr val="6F006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86283" y="510863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F006B"/>
                </a:solidFill>
                <a:latin typeface="Verdana" panose="020B0604030504040204" pitchFamily="34" charset="0"/>
              </a:rPr>
              <a:t>15</a:t>
            </a:r>
            <a:endParaRPr lang="ru-RU" dirty="0">
              <a:solidFill>
                <a:srgbClr val="6F006B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500" y="4863355"/>
            <a:ext cx="953620" cy="901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b="1">
                <a:solidFill>
                  <a:srgbClr val="7F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ru-RU" sz="2800" b="0" dirty="0" smtClean="0">
                <a:solidFill>
                  <a:srgbClr val="6F006B"/>
                </a:solidFill>
              </a:rPr>
              <a:t>04</a:t>
            </a:r>
            <a:r>
              <a:rPr lang="en-US" sz="2800" b="0" dirty="0" smtClean="0">
                <a:solidFill>
                  <a:srgbClr val="6F006B"/>
                </a:solidFill>
              </a:rPr>
              <a:t> </a:t>
            </a:r>
            <a:r>
              <a:rPr lang="en-US" sz="2000" b="0" dirty="0">
                <a:solidFill>
                  <a:srgbClr val="6F006B"/>
                </a:solidFill>
              </a:rPr>
              <a:t>l</a:t>
            </a:r>
            <a:endParaRPr lang="ru-RU" sz="2000" b="0" dirty="0">
              <a:solidFill>
                <a:srgbClr val="6F006B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1326" y="3041034"/>
            <a:ext cx="4599460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2000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меры поддержки МСП</a:t>
            </a:r>
            <a:endParaRPr lang="ru-RU" sz="2000" dirty="0">
              <a:solidFill>
                <a:srgbClr val="4350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4855" y="4122184"/>
            <a:ext cx="4599460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2000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sz="2000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endParaRPr lang="ru-RU" sz="2000" dirty="0">
              <a:solidFill>
                <a:srgbClr val="4350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25882" y="5139414"/>
            <a:ext cx="4599460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2000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 и перспективы</a:t>
            </a:r>
            <a:endParaRPr lang="ru-RU" sz="2000" dirty="0">
              <a:solidFill>
                <a:srgbClr val="4350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4" y="175800"/>
            <a:ext cx="7887791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мер поддержки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11560" y="1556792"/>
            <a:ext cx="8136904" cy="4680520"/>
          </a:xfrm>
        </p:spPr>
        <p:txBody>
          <a:bodyPr>
            <a:normAutofit/>
          </a:bodyPr>
          <a:lstStyle/>
          <a:p>
            <a:pPr marL="609600" lvl="1" indent="-342900">
              <a:buAutoNum type="arabicPeriod"/>
            </a:pPr>
            <a:r>
              <a:rPr lang="ru-RU" sz="1800" dirty="0" smtClean="0">
                <a:solidFill>
                  <a:schemeClr val="accent1"/>
                </a:solidFill>
              </a:rPr>
              <a:t>По уровню: </a:t>
            </a:r>
            <a:r>
              <a:rPr lang="ru-RU" sz="1800" dirty="0" smtClean="0"/>
              <a:t>федеральные и региональные;</a:t>
            </a:r>
          </a:p>
          <a:p>
            <a:pPr marL="609600" lvl="1" indent="-342900">
              <a:buFont typeface="Arial" panose="020B0604020202020204" pitchFamily="34" charset="0"/>
              <a:buAutoNum type="arabicPeriod"/>
            </a:pPr>
            <a:r>
              <a:rPr lang="ru-RU" sz="1800" dirty="0">
                <a:solidFill>
                  <a:schemeClr val="accent1"/>
                </a:solidFill>
              </a:rPr>
              <a:t>По </a:t>
            </a:r>
            <a:r>
              <a:rPr lang="ru-RU" sz="1800" dirty="0" smtClean="0">
                <a:solidFill>
                  <a:schemeClr val="accent1"/>
                </a:solidFill>
              </a:rPr>
              <a:t>отраслям законодательства: </a:t>
            </a:r>
            <a:r>
              <a:rPr lang="ru-RU" sz="1800" dirty="0"/>
              <a:t>налоговые, кредитные, корпоративные и </a:t>
            </a:r>
            <a:r>
              <a:rPr lang="ru-RU" sz="1800" dirty="0" smtClean="0"/>
              <a:t>др.;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609600" lvl="1" indent="-342900">
              <a:buFont typeface="Arial" panose="020B0604020202020204" pitchFamily="34" charset="0"/>
              <a:buAutoNum type="arabicPeriod"/>
            </a:pPr>
            <a:r>
              <a:rPr lang="ru-RU" sz="1800" dirty="0">
                <a:solidFill>
                  <a:schemeClr val="accent1"/>
                </a:solidFill>
              </a:rPr>
              <a:t>По существу</a:t>
            </a:r>
            <a:r>
              <a:rPr lang="ru-RU" sz="1800" dirty="0"/>
              <a:t>: организационные и имущественные</a:t>
            </a:r>
            <a:r>
              <a:rPr lang="ru-RU" sz="1800" dirty="0" smtClean="0"/>
              <a:t>;</a:t>
            </a:r>
            <a:endParaRPr lang="ru-RU" sz="1800" dirty="0" smtClean="0">
              <a:solidFill>
                <a:schemeClr val="accent1"/>
              </a:solidFill>
            </a:endParaRPr>
          </a:p>
          <a:p>
            <a:pPr marL="609600" lvl="1" indent="-342900">
              <a:buAutoNum type="arabicPeriod"/>
            </a:pPr>
            <a:r>
              <a:rPr lang="ru-RU" sz="1800" dirty="0" smtClean="0">
                <a:solidFill>
                  <a:schemeClr val="accent1"/>
                </a:solidFill>
              </a:rPr>
              <a:t>По адресату: </a:t>
            </a:r>
            <a:r>
              <a:rPr lang="ru-RU" sz="1800" dirty="0" smtClean="0"/>
              <a:t>меры прямой и меры косвенной поддержки;</a:t>
            </a:r>
          </a:p>
          <a:p>
            <a:pPr marL="609600" lvl="1" indent="-342900">
              <a:buAutoNum type="arabicPeriod"/>
            </a:pPr>
            <a:r>
              <a:rPr lang="ru-RU" sz="1800" dirty="0" smtClean="0">
                <a:solidFill>
                  <a:schemeClr val="accent1"/>
                </a:solidFill>
              </a:rPr>
              <a:t>По кругу субъектов-получателей: </a:t>
            </a:r>
            <a:r>
              <a:rPr lang="ru-RU" sz="1800" dirty="0" smtClean="0"/>
              <a:t>для всех субъектов экономической деятельности</a:t>
            </a:r>
            <a:r>
              <a:rPr lang="ru-RU" sz="1800" dirty="0"/>
              <a:t>, </a:t>
            </a:r>
            <a:r>
              <a:rPr lang="ru-RU" sz="1800" dirty="0" smtClean="0"/>
              <a:t>для системообразующих организаций, для субъектов МСП, для наиболее пострадавших отраслей и др.;</a:t>
            </a:r>
          </a:p>
          <a:p>
            <a:pPr lvl="1" indent="0"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6.</a:t>
            </a:r>
            <a:r>
              <a:rPr lang="ru-RU" sz="1800" dirty="0" smtClean="0"/>
              <a:t> И т.д.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5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4" y="175800"/>
            <a:ext cx="7887791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меры поддержки МСП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95536" y="1268760"/>
            <a:ext cx="8496944" cy="5184576"/>
          </a:xfrm>
        </p:spPr>
        <p:txBody>
          <a:bodyPr>
            <a:normAutofit fontScale="92500" lnSpcReduction="10000"/>
          </a:bodyPr>
          <a:lstStyle/>
          <a:p>
            <a:pPr marL="609600" lvl="1" indent="-342900">
              <a:buAutoNum type="arabicPeriod"/>
            </a:pPr>
            <a:r>
              <a:rPr lang="ru-RU" sz="1800" b="1" dirty="0" smtClean="0">
                <a:solidFill>
                  <a:schemeClr val="accent1"/>
                </a:solidFill>
              </a:rPr>
              <a:t>Для НЕ включенных в перечень наиболее пострадавших отраслей </a:t>
            </a:r>
            <a:r>
              <a:rPr lang="ru-RU" sz="1800" dirty="0" smtClean="0">
                <a:solidFill>
                  <a:schemeClr val="accent1"/>
                </a:solidFill>
              </a:rPr>
              <a:t>(ПП от 03.04.2020 № 434):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ru-RU" sz="1800" dirty="0" smtClean="0"/>
              <a:t>Автоматическое продление лицензий и разрешений;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ru-RU" sz="1800" dirty="0" smtClean="0"/>
              <a:t>Мораторий </a:t>
            </a:r>
            <a:r>
              <a:rPr lang="ru-RU" sz="1800" dirty="0"/>
              <a:t>на </a:t>
            </a:r>
            <a:r>
              <a:rPr lang="ru-RU" sz="1800" dirty="0" smtClean="0"/>
              <a:t>плановые проверки, выездные налоговые проверки </a:t>
            </a:r>
            <a:r>
              <a:rPr lang="en-US" sz="1800" u="sng" dirty="0" smtClean="0">
                <a:solidFill>
                  <a:schemeClr val="accent1"/>
                </a:solidFill>
              </a:rPr>
              <a:t>New</a:t>
            </a:r>
            <a:r>
              <a:rPr lang="ru-RU" sz="1800" u="sng" dirty="0">
                <a:solidFill>
                  <a:schemeClr val="accent1"/>
                </a:solidFill>
              </a:rPr>
              <a:t>!</a:t>
            </a:r>
            <a:r>
              <a:rPr lang="ru-RU" sz="1800" dirty="0" smtClean="0"/>
              <a:t> до </a:t>
            </a:r>
            <a:r>
              <a:rPr lang="ru-RU" sz="1800" dirty="0"/>
              <a:t>30 июня </a:t>
            </a:r>
            <a:r>
              <a:rPr lang="ru-RU" sz="1800" dirty="0" smtClean="0"/>
              <a:t>2020 включительно (ПП от 30.05.2020 № 792);</a:t>
            </a:r>
            <a:endParaRPr lang="ru-RU" sz="1800" dirty="0"/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ru-RU" sz="1800" dirty="0"/>
              <a:t>Продление сроков ответов на </a:t>
            </a:r>
            <a:r>
              <a:rPr lang="ru-RU" sz="1800" dirty="0" smtClean="0"/>
              <a:t>требования, полученные </a:t>
            </a:r>
            <a:r>
              <a:rPr lang="ru-RU" sz="1800" dirty="0"/>
              <a:t>с 1 марта </a:t>
            </a:r>
            <a:r>
              <a:rPr lang="ru-RU" sz="1800" dirty="0">
                <a:solidFill>
                  <a:schemeClr val="accent1"/>
                </a:solidFill>
              </a:rPr>
              <a:t>по </a:t>
            </a:r>
            <a:r>
              <a:rPr lang="en-US" sz="1800" u="sng" dirty="0">
                <a:solidFill>
                  <a:schemeClr val="accent1"/>
                </a:solidFill>
              </a:rPr>
              <a:t>New</a:t>
            </a:r>
            <a:r>
              <a:rPr lang="ru-RU" sz="1800" u="sng" dirty="0">
                <a:solidFill>
                  <a:schemeClr val="accent1"/>
                </a:solidFill>
              </a:rPr>
              <a:t>!</a:t>
            </a:r>
            <a:r>
              <a:rPr lang="ru-RU" sz="1800" dirty="0"/>
              <a:t> до 30 июня </a:t>
            </a:r>
            <a:r>
              <a:rPr lang="ru-RU" sz="1800" dirty="0" smtClean="0"/>
              <a:t>2020 включительно (там же);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ru-RU" sz="1800" dirty="0" smtClean="0"/>
              <a:t>Мораторий </a:t>
            </a:r>
            <a:r>
              <a:rPr lang="ru-RU" sz="1800" dirty="0"/>
              <a:t>на налоговые санкции за </a:t>
            </a:r>
            <a:r>
              <a:rPr lang="ru-RU" sz="1800" dirty="0" err="1"/>
              <a:t>непредоставление</a:t>
            </a:r>
            <a:r>
              <a:rPr lang="ru-RU" sz="1800" dirty="0"/>
              <a:t> документов по </a:t>
            </a:r>
            <a:r>
              <a:rPr lang="ru-RU" sz="1800" dirty="0" smtClean="0"/>
              <a:t>требованиям, срок исполнения которых приходится на период с 1 марта по </a:t>
            </a:r>
            <a:r>
              <a:rPr lang="en-US" sz="1800" u="sng" dirty="0">
                <a:solidFill>
                  <a:schemeClr val="accent1"/>
                </a:solidFill>
              </a:rPr>
              <a:t>New</a:t>
            </a:r>
            <a:r>
              <a:rPr lang="ru-RU" sz="1800" u="sng" dirty="0">
                <a:solidFill>
                  <a:schemeClr val="accent1"/>
                </a:solidFill>
              </a:rPr>
              <a:t>!</a:t>
            </a:r>
            <a:r>
              <a:rPr lang="ru-RU" sz="1800" dirty="0"/>
              <a:t> </a:t>
            </a:r>
            <a:r>
              <a:rPr lang="ru-RU" sz="1800" dirty="0" smtClean="0"/>
              <a:t>30 июня 2020 включительно (там же);</a:t>
            </a:r>
            <a:endParaRPr lang="ru-RU" sz="1800" dirty="0"/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ru-RU" sz="1800" dirty="0"/>
              <a:t>Приостановка взыскания налоговой </a:t>
            </a:r>
            <a:r>
              <a:rPr lang="ru-RU" sz="1800" dirty="0" smtClean="0"/>
              <a:t>задолженности и моратори</a:t>
            </a:r>
            <a:r>
              <a:rPr lang="ru-RU" sz="1800" dirty="0" smtClean="0"/>
              <a:t>й на блокировку счетов</a:t>
            </a:r>
            <a:r>
              <a:rPr lang="ru-RU" sz="1800" dirty="0" smtClean="0"/>
              <a:t> </a:t>
            </a:r>
            <a:r>
              <a:rPr lang="en-US" sz="1800" u="sng" dirty="0">
                <a:solidFill>
                  <a:schemeClr val="accent1"/>
                </a:solidFill>
              </a:rPr>
              <a:t>New</a:t>
            </a:r>
            <a:r>
              <a:rPr lang="ru-RU" sz="1800" u="sng" dirty="0">
                <a:solidFill>
                  <a:schemeClr val="accent1"/>
                </a:solidFill>
              </a:rPr>
              <a:t>!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/>
              <a:t>до 1 июля 2020 (Письмо ФНС </a:t>
            </a:r>
            <a:r>
              <a:rPr lang="ru-RU" sz="1800" dirty="0" smtClean="0"/>
              <a:t>от 26.05.2020 № ЕД-20-8/71</a:t>
            </a:r>
            <a:r>
              <a:rPr lang="en-US" sz="1800" dirty="0" smtClean="0"/>
              <a:t>@)</a:t>
            </a:r>
            <a:r>
              <a:rPr lang="ru-RU" sz="1800" dirty="0" smtClean="0"/>
              <a:t>;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ru-RU" sz="1800" dirty="0"/>
              <a:t>Снижение страховых взносов до 15% для части зарплат, превышающей МРОТ (Письмо ФНС от 29.04.2020 №БС-4-11/7300</a:t>
            </a:r>
            <a:r>
              <a:rPr lang="en-US" sz="1800" dirty="0" smtClean="0"/>
              <a:t>@)</a:t>
            </a:r>
            <a:r>
              <a:rPr lang="ru-RU" sz="1800" dirty="0" smtClean="0"/>
              <a:t>;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ru-RU" sz="1800" dirty="0" smtClean="0"/>
              <a:t>Продление </a:t>
            </a:r>
            <a:r>
              <a:rPr lang="ru-RU" sz="1800" dirty="0"/>
              <a:t>срока предоставления налоговой </a:t>
            </a:r>
            <a:r>
              <a:rPr lang="ru-RU" sz="1800" dirty="0" smtClean="0"/>
              <a:t>отчетности и </a:t>
            </a:r>
            <a:r>
              <a:rPr lang="ru-RU" sz="1800" dirty="0"/>
              <a:t>т.д</a:t>
            </a:r>
            <a:r>
              <a:rPr lang="ru-RU" sz="1800" dirty="0" smtClean="0"/>
              <a:t>.</a:t>
            </a:r>
            <a:endParaRPr lang="ru-RU" sz="1800" dirty="0"/>
          </a:p>
          <a:p>
            <a:pPr lvl="1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4" y="175800"/>
            <a:ext cx="7887791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меры поддержки МСП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467544" y="1196752"/>
            <a:ext cx="8424936" cy="5040560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2. Для включенных в перечень </a:t>
            </a:r>
            <a:r>
              <a:rPr lang="ru-RU" sz="1800" b="1" dirty="0">
                <a:solidFill>
                  <a:schemeClr val="accent1"/>
                </a:solidFill>
              </a:rPr>
              <a:t>наиболее пострадавших </a:t>
            </a:r>
            <a:r>
              <a:rPr lang="ru-RU" sz="1800" b="1" dirty="0" smtClean="0">
                <a:solidFill>
                  <a:schemeClr val="accent1"/>
                </a:solidFill>
              </a:rPr>
              <a:t>отраслей:</a:t>
            </a:r>
          </a:p>
          <a:p>
            <a:pPr lvl="1" indent="0">
              <a:buNone/>
            </a:pPr>
            <a:r>
              <a:rPr lang="ru-RU" sz="1800" dirty="0" smtClean="0"/>
              <a:t>Все, что в разделе 1 выше +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ru-RU" sz="1800" dirty="0"/>
              <a:t>Субсидии на выплату зарплат, не облагаемые </a:t>
            </a:r>
            <a:r>
              <a:rPr lang="ru-RU" sz="1800" dirty="0" smtClean="0"/>
              <a:t>налогом</a:t>
            </a:r>
            <a:r>
              <a:rPr lang="ru-RU" sz="1800" dirty="0"/>
              <a:t>;</a:t>
            </a:r>
            <a:endParaRPr lang="ru-RU" sz="1800" dirty="0" smtClean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ru-RU" sz="1800" dirty="0"/>
              <a:t>Перенос срока уплаты налогов (продление, отсрочки, рассрочки</a:t>
            </a:r>
            <a:r>
              <a:rPr lang="ru-RU" sz="1800" dirty="0" smtClean="0"/>
              <a:t>);</a:t>
            </a:r>
            <a:endParaRPr lang="ru-RU" sz="1800" dirty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1800" u="sng" dirty="0">
                <a:solidFill>
                  <a:schemeClr val="accent1"/>
                </a:solidFill>
              </a:rPr>
              <a:t>New</a:t>
            </a:r>
            <a:r>
              <a:rPr lang="ru-RU" sz="1800" u="sng" dirty="0">
                <a:solidFill>
                  <a:schemeClr val="accent1"/>
                </a:solidFill>
              </a:rPr>
              <a:t>!</a:t>
            </a:r>
            <a:r>
              <a:rPr lang="ru-RU" sz="1800" dirty="0" smtClean="0">
                <a:solidFill>
                  <a:schemeClr val="accent2"/>
                </a:solidFill>
              </a:rPr>
              <a:t> </a:t>
            </a:r>
            <a:r>
              <a:rPr lang="ru-RU" sz="1800" dirty="0"/>
              <a:t>списание налогов (кроме НДС) и взносов за 2 квартал </a:t>
            </a:r>
            <a:r>
              <a:rPr lang="ru-RU" sz="1800" dirty="0" smtClean="0"/>
              <a:t>2020 (</a:t>
            </a:r>
            <a:r>
              <a:rPr lang="ru-RU" sz="1800" dirty="0" smtClean="0">
                <a:solidFill>
                  <a:srgbClr val="FF0000"/>
                </a:solidFill>
              </a:rPr>
              <a:t>ФЗ ***</a:t>
            </a:r>
            <a:r>
              <a:rPr lang="ru-RU" sz="1800" dirty="0" smtClean="0"/>
              <a:t>, статья 2);</a:t>
            </a:r>
            <a:endParaRPr lang="ru-RU" sz="1800" dirty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ru-RU" sz="1800" dirty="0" smtClean="0"/>
              <a:t>Льготные и беспроцентные </a:t>
            </a:r>
            <a:r>
              <a:rPr lang="ru-RU" sz="1800" dirty="0" smtClean="0"/>
              <a:t>кредиты;</a:t>
            </a:r>
            <a:endParaRPr lang="ru-RU" sz="1800" dirty="0" smtClean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ru-RU" sz="1800" dirty="0"/>
              <a:t>Кредитные </a:t>
            </a:r>
            <a:r>
              <a:rPr lang="ru-RU" sz="1800" dirty="0" smtClean="0"/>
              <a:t>каникулы</a:t>
            </a:r>
            <a:r>
              <a:rPr lang="ru-RU" sz="1800" dirty="0"/>
              <a:t>;</a:t>
            </a:r>
            <a:endParaRPr lang="ru-RU" sz="1800" dirty="0" smtClean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ru-RU" sz="1800" dirty="0" smtClean="0"/>
              <a:t>Отсрочка по аренде гос. и коммерческих недвижимости;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ru-RU" sz="1800" dirty="0" smtClean="0"/>
              <a:t>Мораторий на банкротство и т.д.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552450" lvl="1" indent="-28575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3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Классификатор Правительства РФ по мерам поддержки:</a:t>
            </a:r>
            <a:r>
              <a:rPr lang="ru-RU" sz="2000" b="1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000" u="sng" dirty="0">
                <a:solidFill>
                  <a:srgbClr val="0077C8"/>
                </a:solidFill>
                <a:hlinkClick r:id="rId3"/>
              </a:rPr>
              <a:t>http://government.ru/support_measures</a:t>
            </a:r>
            <a:r>
              <a:rPr lang="en-US" sz="2000" u="sng" dirty="0" smtClean="0">
                <a:solidFill>
                  <a:srgbClr val="0077C8"/>
                </a:solidFill>
                <a:hlinkClick r:id="rId3"/>
              </a:rPr>
              <a:t>/</a:t>
            </a:r>
            <a:r>
              <a:rPr lang="ru-RU" sz="2000" u="sng" dirty="0" smtClean="0">
                <a:solidFill>
                  <a:srgbClr val="0077C8"/>
                </a:solidFill>
              </a:rPr>
              <a:t> </a:t>
            </a:r>
            <a:r>
              <a:rPr lang="ru-RU" sz="2000" u="sng" dirty="0" smtClean="0"/>
              <a:t>   </a:t>
            </a:r>
            <a:r>
              <a:rPr lang="ru-RU" sz="2000" dirty="0" smtClean="0"/>
              <a:t>		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88213" cy="44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5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000" dirty="0" smtClean="0"/>
              <a:t>		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15" y="1268760"/>
            <a:ext cx="6341145" cy="49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000" dirty="0" smtClean="0"/>
              <a:t>		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05" y="1196752"/>
            <a:ext cx="6947937" cy="51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7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5800"/>
            <a:ext cx="7632847" cy="6609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от государства в помощь </a:t>
            </a:r>
            <a:r>
              <a:rPr lang="ru-RU" dirty="0" smtClean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бизнесу</a:t>
            </a:r>
            <a: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solidFill>
                  <a:srgbClr val="435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755576" y="1196752"/>
            <a:ext cx="799288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000" dirty="0" smtClean="0"/>
              <a:t>		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2564"/>
            <a:ext cx="5890542" cy="53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CHANGEENABLE" val="True"/>
</p:tagLst>
</file>

<file path=ppt/theme/theme1.xml><?xml version="1.0" encoding="utf-8"?>
<a:theme xmlns:a="http://schemas.openxmlformats.org/drawingml/2006/main" name="Тема Office">
  <a:themeElements>
    <a:clrScheme name="Пепеляев групп осн">
      <a:dk1>
        <a:srgbClr val="2B2A29"/>
      </a:dk1>
      <a:lt1>
        <a:sysClr val="window" lastClr="FFFFFF"/>
      </a:lt1>
      <a:dk2>
        <a:srgbClr val="AECEFC"/>
      </a:dk2>
      <a:lt2>
        <a:srgbClr val="7DA7E3"/>
      </a:lt2>
      <a:accent1>
        <a:srgbClr val="6F006B"/>
      </a:accent1>
      <a:accent2>
        <a:srgbClr val="9C2498"/>
      </a:accent2>
      <a:accent3>
        <a:srgbClr val="E89DE5"/>
      </a:accent3>
      <a:accent4>
        <a:srgbClr val="494F55"/>
      </a:accent4>
      <a:accent5>
        <a:srgbClr val="95A3AC"/>
      </a:accent5>
      <a:accent6>
        <a:srgbClr val="5567C9"/>
      </a:accent6>
      <a:hlink>
        <a:srgbClr val="494F55"/>
      </a:hlink>
      <a:folHlink>
        <a:srgbClr val="95A3AC"/>
      </a:folHlink>
    </a:clrScheme>
    <a:fontScheme name="Тендер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21073</TotalTime>
  <Words>566</Words>
  <Application>Microsoft Office PowerPoint</Application>
  <PresentationFormat>Экран (4:3)</PresentationFormat>
  <Paragraphs>93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Меры господдержки МСП в связи с COVID-19: как не заблудиться в законодательстве</vt:lpstr>
      <vt:lpstr>Содержание</vt:lpstr>
      <vt:lpstr> Виды мер поддержки </vt:lpstr>
      <vt:lpstr> Федеральные меры поддержки МСП </vt:lpstr>
      <vt:lpstr> Федеральные меры поддержки МСП </vt:lpstr>
      <vt:lpstr> Сервисы от государства в помощь бизнесу </vt:lpstr>
      <vt:lpstr> Сервисы от государства в помощь бизнесу </vt:lpstr>
      <vt:lpstr> Сервисы от государства в помощь бизнесу </vt:lpstr>
      <vt:lpstr> Сервисы от государства в помощь бизнесу </vt:lpstr>
      <vt:lpstr> Сервисы от государства в помощь бизнесу </vt:lpstr>
      <vt:lpstr> Сервисы от государства в помощь бизнесу </vt:lpstr>
      <vt:lpstr> Сервисы от государства в помощь бизнесу </vt:lpstr>
      <vt:lpstr> Сервисы от государства в помощь бизнесу </vt:lpstr>
      <vt:lpstr> Сервисы от государства в помощь бизнесу </vt:lpstr>
      <vt:lpstr>Проблемы и перспективы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Dmitrieva</dc:creator>
  <cp:lastModifiedBy>Antonik Alexandra</cp:lastModifiedBy>
  <cp:revision>2337</cp:revision>
  <cp:lastPrinted>2020-06-05T13:13:36Z</cp:lastPrinted>
  <dcterms:created xsi:type="dcterms:W3CDTF">2016-04-19T09:39:58Z</dcterms:created>
  <dcterms:modified xsi:type="dcterms:W3CDTF">2020-06-05T13:29:57Z</dcterms:modified>
</cp:coreProperties>
</file>