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F130-9CDA-4A6F-B4B0-D5A881631BB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0198-E812-432B-8594-DDB4231E5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49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F130-9CDA-4A6F-B4B0-D5A881631BB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0198-E812-432B-8594-DDB4231E5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3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F130-9CDA-4A6F-B4B0-D5A881631BB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0198-E812-432B-8594-DDB4231E5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45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F130-9CDA-4A6F-B4B0-D5A881631BB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0198-E812-432B-8594-DDB4231E5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65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F130-9CDA-4A6F-B4B0-D5A881631BB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0198-E812-432B-8594-DDB4231E5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200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F130-9CDA-4A6F-B4B0-D5A881631BB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0198-E812-432B-8594-DDB4231E5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28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F130-9CDA-4A6F-B4B0-D5A881631BB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0198-E812-432B-8594-DDB4231E5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35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F130-9CDA-4A6F-B4B0-D5A881631BB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0198-E812-432B-8594-DDB4231E5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58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F130-9CDA-4A6F-B4B0-D5A881631BB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0198-E812-432B-8594-DDB4231E5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46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F130-9CDA-4A6F-B4B0-D5A881631BB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0198-E812-432B-8594-DDB4231E5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67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F130-9CDA-4A6F-B4B0-D5A881631BB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0198-E812-432B-8594-DDB4231E5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07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1F130-9CDA-4A6F-B4B0-D5A881631BB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E0198-E812-432B-8594-DDB4231E5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44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F06CC06F-A076-2848-896E-86E8B81E0C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825" y="0"/>
            <a:ext cx="9906000" cy="68580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B84B849F-348D-E14F-B5D0-D9AA15A5C532}"/>
              </a:ext>
            </a:extLst>
          </p:cNvPr>
          <p:cNvSpPr/>
          <p:nvPr/>
        </p:nvSpPr>
        <p:spPr>
          <a:xfrm>
            <a:off x="7665575" y="1062816"/>
            <a:ext cx="2793013" cy="53822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016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39F0D6EE-70B6-BD44-AD90-1CCAE083A280}"/>
              </a:ext>
            </a:extLst>
          </p:cNvPr>
          <p:cNvSpPr/>
          <p:nvPr/>
        </p:nvSpPr>
        <p:spPr>
          <a:xfrm>
            <a:off x="7661898" y="1062819"/>
            <a:ext cx="2807976" cy="917300"/>
          </a:xfrm>
          <a:prstGeom prst="rect">
            <a:avLst/>
          </a:prstGeom>
          <a:solidFill>
            <a:srgbClr val="9E0E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5D761DEC-42E4-8D48-8438-D9627F99FD07}"/>
              </a:ext>
            </a:extLst>
          </p:cNvPr>
          <p:cNvSpPr/>
          <p:nvPr/>
        </p:nvSpPr>
        <p:spPr>
          <a:xfrm>
            <a:off x="4612068" y="1062817"/>
            <a:ext cx="2893043" cy="53822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016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3FAC2B09-1210-B74A-B1CF-5519C440FA40}"/>
              </a:ext>
            </a:extLst>
          </p:cNvPr>
          <p:cNvSpPr/>
          <p:nvPr/>
        </p:nvSpPr>
        <p:spPr>
          <a:xfrm>
            <a:off x="4612068" y="1066392"/>
            <a:ext cx="2893043" cy="913727"/>
          </a:xfrm>
          <a:prstGeom prst="rect">
            <a:avLst/>
          </a:prstGeom>
          <a:solidFill>
            <a:srgbClr val="9E0E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BA068982-D442-9142-9EA7-7F45502BF8D2}"/>
              </a:ext>
            </a:extLst>
          </p:cNvPr>
          <p:cNvSpPr/>
          <p:nvPr/>
        </p:nvSpPr>
        <p:spPr>
          <a:xfrm>
            <a:off x="1673478" y="1289803"/>
            <a:ext cx="2793013" cy="541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016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8167639-7736-EE42-8A86-7F905D4770FA}"/>
              </a:ext>
            </a:extLst>
          </p:cNvPr>
          <p:cNvSpPr/>
          <p:nvPr/>
        </p:nvSpPr>
        <p:spPr>
          <a:xfrm>
            <a:off x="1647673" y="1062819"/>
            <a:ext cx="2807976" cy="917300"/>
          </a:xfrm>
          <a:prstGeom prst="rect">
            <a:avLst/>
          </a:prstGeom>
          <a:solidFill>
            <a:srgbClr val="9E0E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ABD9586-DEFF-D142-9B1A-F68057D1F351}"/>
              </a:ext>
            </a:extLst>
          </p:cNvPr>
          <p:cNvSpPr txBox="1">
            <a:spLocks/>
          </p:cNvSpPr>
          <p:nvPr/>
        </p:nvSpPr>
        <p:spPr>
          <a:xfrm>
            <a:off x="1624987" y="246497"/>
            <a:ext cx="6232403" cy="722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anose="020B0603020102020204" pitchFamily="34" charset="0"/>
              </a:rPr>
              <a:t>Аудит необходим, если: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F866FEF-5972-9440-BE11-A063F365CDBD}"/>
              </a:ext>
            </a:extLst>
          </p:cNvPr>
          <p:cNvSpPr txBox="1"/>
          <p:nvPr/>
        </p:nvSpPr>
        <p:spPr>
          <a:xfrm>
            <a:off x="1998692" y="4096651"/>
            <a:ext cx="22801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00" dirty="0">
                <a:latin typeface="Franklin Gothic Book" panose="020B0503020102020204" pitchFamily="34" charset="0"/>
              </a:rPr>
              <a:t>Получить Аудиторское заключение, достоверную отчетность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latin typeface="Franklin Gothic Book" panose="020B0503020102020204" pitchFamily="34" charset="0"/>
              </a:rPr>
              <a:t>Соблюдать законы 307-ФЗ, 208-ФЗ по обязательному аудиту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latin typeface="Franklin Gothic Book" panose="020B0503020102020204" pitchFamily="34" charset="0"/>
              </a:rPr>
              <a:t>Сдать Аудиторское заключение в ИФНС вместе с отчетностью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latin typeface="Franklin Gothic Book" panose="020B0503020102020204" pitchFamily="34" charset="0"/>
              </a:rPr>
              <a:t>Избежать штрафов должностным лицам и организации за не проведение обязательного аудита, не привлекать внимание ИФНС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AE135EF-E07C-9F41-AB45-7574176D8CD3}"/>
              </a:ext>
            </a:extLst>
          </p:cNvPr>
          <p:cNvSpPr txBox="1"/>
          <p:nvPr/>
        </p:nvSpPr>
        <p:spPr>
          <a:xfrm>
            <a:off x="4971203" y="2098952"/>
            <a:ext cx="221045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00" dirty="0">
                <a:latin typeface="Franklin Gothic Book" panose="020B0503020102020204" pitchFamily="34" charset="0"/>
              </a:rPr>
              <a:t>Исправить и улучшить ситуацию до сдачи отчетности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latin typeface="Franklin Gothic Book" panose="020B0503020102020204" pitchFamily="34" charset="0"/>
              </a:rPr>
              <a:t>Не давать поводов назначения налоговых проверок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latin typeface="Franklin Gothic Book" panose="020B0503020102020204" pitchFamily="34" charset="0"/>
              </a:rPr>
              <a:t>Не пострадать от претензий ФНС ни сейчас, ни потом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1C068D3-5A03-6F4B-AE5D-AA2943EFC50E}"/>
              </a:ext>
            </a:extLst>
          </p:cNvPr>
          <p:cNvSpPr txBox="1"/>
          <p:nvPr/>
        </p:nvSpPr>
        <p:spPr>
          <a:xfrm>
            <a:off x="4971202" y="3916887"/>
            <a:ext cx="243387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00" dirty="0">
                <a:latin typeface="Franklin Gothic Book" panose="020B0503020102020204" pitchFamily="34" charset="0"/>
              </a:rPr>
              <a:t>Использовать помощь аудиторов для исправления ошибок 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latin typeface="Franklin Gothic Book" panose="020B0503020102020204" pitchFamily="34" charset="0"/>
              </a:rPr>
              <a:t>Исключать налоговые риски и доначисления, штрафы, пени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latin typeface="Franklin Gothic Book" panose="020B0503020102020204" pitchFamily="34" charset="0"/>
              </a:rPr>
              <a:t>Соблюдать нужные показатели по критериям назначения проверок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latin typeface="Franklin Gothic Book" panose="020B0503020102020204" pitchFamily="34" charset="0"/>
              </a:rPr>
              <a:t>Защитить компанию и себя от финансовых потерь 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latin typeface="Franklin Gothic Book" panose="020B0503020102020204" pitchFamily="34" charset="0"/>
              </a:rPr>
              <a:t>Получить страховку «ИНГОССТРАХ» и гарантии защиты на 3 года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7F90D54-C033-964D-849E-F2FD2657969B}"/>
              </a:ext>
            </a:extLst>
          </p:cNvPr>
          <p:cNvSpPr txBox="1"/>
          <p:nvPr/>
        </p:nvSpPr>
        <p:spPr>
          <a:xfrm>
            <a:off x="1799914" y="1239606"/>
            <a:ext cx="258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Franklin Gothic Demi" panose="020B0603020102020204" pitchFamily="34" charset="0"/>
              </a:rPr>
              <a:t>Один из показателей </a:t>
            </a:r>
            <a:br>
              <a:rPr lang="ru-RU" dirty="0">
                <a:solidFill>
                  <a:schemeClr val="bg1"/>
                </a:solidFill>
                <a:latin typeface="Franklin Gothic Demi" panose="020B06030201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Franklin Gothic Demi" panose="020B0603020102020204" pitchFamily="34" charset="0"/>
              </a:rPr>
              <a:t>деятельности: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FCA7B88-45D7-F248-AF10-7DABAF3F3884}"/>
              </a:ext>
            </a:extLst>
          </p:cNvPr>
          <p:cNvSpPr txBox="1"/>
          <p:nvPr/>
        </p:nvSpPr>
        <p:spPr>
          <a:xfrm>
            <a:off x="4721665" y="1181645"/>
            <a:ext cx="2674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Franklin Gothic Demi" panose="020B0603020102020204" pitchFamily="34" charset="0"/>
              </a:rPr>
              <a:t>Важно исключить искажения и риски: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5F04202-3BE9-1D4D-ABBE-7BDCF7C8F384}"/>
              </a:ext>
            </a:extLst>
          </p:cNvPr>
          <p:cNvSpPr txBox="1"/>
          <p:nvPr/>
        </p:nvSpPr>
        <p:spPr>
          <a:xfrm>
            <a:off x="7799272" y="1172521"/>
            <a:ext cx="2587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Franklin Gothic Demi" panose="020B0603020102020204" pitchFamily="34" charset="0"/>
              </a:rPr>
              <a:t>Хотите понять ситуацию с бизнесом: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72B74BE-F123-F542-A422-209CEB9606FD}"/>
              </a:ext>
            </a:extLst>
          </p:cNvPr>
          <p:cNvSpPr txBox="1"/>
          <p:nvPr/>
        </p:nvSpPr>
        <p:spPr>
          <a:xfrm>
            <a:off x="7979797" y="2100147"/>
            <a:ext cx="23175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00" dirty="0">
                <a:latin typeface="Franklin Gothic Book" panose="020B0503020102020204" pitchFamily="34" charset="0"/>
              </a:rPr>
              <a:t>Сократить издержки, найти финансовые резервы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latin typeface="Franklin Gothic Book" panose="020B0503020102020204" pitchFamily="34" charset="0"/>
              </a:rPr>
              <a:t>Получить готовый отраслевой опыт и повысить эффективность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latin typeface="Franklin Gothic Book" panose="020B0503020102020204" pitchFamily="34" charset="0"/>
              </a:rPr>
              <a:t>Иные цели инициативного аудита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9AF537C-6C3A-8D44-9D08-43493CF3B0C9}"/>
              </a:ext>
            </a:extLst>
          </p:cNvPr>
          <p:cNvSpPr txBox="1"/>
          <p:nvPr/>
        </p:nvSpPr>
        <p:spPr>
          <a:xfrm>
            <a:off x="7979797" y="3915977"/>
            <a:ext cx="231754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00" dirty="0">
                <a:latin typeface="Franklin Gothic Book" panose="020B0503020102020204" pitchFamily="34" charset="0"/>
              </a:rPr>
              <a:t>Иметь достоверную информацию для себя, инвесторов, банков и т.п.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latin typeface="Franklin Gothic Book" panose="020B0503020102020204" pitchFamily="34" charset="0"/>
              </a:rPr>
              <a:t>Получать выгодные условия по кредитам, выигрывать тендеры и пр.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latin typeface="Franklin Gothic Book" panose="020B0503020102020204" pitchFamily="34" charset="0"/>
              </a:rPr>
              <a:t>Оптимизировать, находить точки роста и законные резервы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latin typeface="Franklin Gothic Book" panose="020B0503020102020204" pitchFamily="34" charset="0"/>
              </a:rPr>
              <a:t>Использовать независимое мнение аудиторов и рекомендации для верных управленческих решений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2D1B4BE-20AC-9B4C-907A-72A1B7D5C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662" y="4164957"/>
            <a:ext cx="127000" cy="127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BCA126F9-D59E-3E4A-86F9-3F42E21ED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239" y="4817213"/>
            <a:ext cx="127000" cy="127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A4FA4688-6426-0C47-A3EF-213A221D7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224" y="5359965"/>
            <a:ext cx="127000" cy="127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3A216D70-E203-4049-8726-70FF45111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087" y="5824151"/>
            <a:ext cx="127000" cy="1270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8A938A3-379F-3046-8570-DF4545B8156B}"/>
              </a:ext>
            </a:extLst>
          </p:cNvPr>
          <p:cNvSpPr txBox="1"/>
          <p:nvPr/>
        </p:nvSpPr>
        <p:spPr>
          <a:xfrm>
            <a:off x="1811319" y="3785584"/>
            <a:ext cx="2261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Для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чего: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A771A3F4-8D3E-8247-A84A-45AE47FA1A6B}"/>
              </a:ext>
            </a:extLst>
          </p:cNvPr>
          <p:cNvSpPr txBox="1"/>
          <p:nvPr/>
        </p:nvSpPr>
        <p:spPr>
          <a:xfrm>
            <a:off x="4788442" y="3608057"/>
            <a:ext cx="2261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Для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чего: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C7E22AB-D87C-6442-8B35-1CAAFF475604}"/>
              </a:ext>
            </a:extLst>
          </p:cNvPr>
          <p:cNvSpPr txBox="1"/>
          <p:nvPr/>
        </p:nvSpPr>
        <p:spPr>
          <a:xfrm>
            <a:off x="7799272" y="3608057"/>
            <a:ext cx="2261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Для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чего: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69F99C7A-A33B-CA44-8899-6D4739849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887" y="3995964"/>
            <a:ext cx="127000" cy="1270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457F0625-C56F-B94A-BEA4-95102BB01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296" y="4467018"/>
            <a:ext cx="127000" cy="1270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A9BB5106-A867-7641-AFE4-F74D4F018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211" y="4979480"/>
            <a:ext cx="127000" cy="1270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97BA9826-F8C9-8B4C-A920-B679ED504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296" y="5465601"/>
            <a:ext cx="127000" cy="127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40984C27-5471-5841-9B64-717595CB6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585" y="3995964"/>
            <a:ext cx="127000" cy="127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253D2DD8-00DA-1A45-A13C-C993CF995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909" y="4477381"/>
            <a:ext cx="127000" cy="127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8D4F007F-F0BF-4141-9A0B-E67779B71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909" y="5133395"/>
            <a:ext cx="127000" cy="127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25BB7C7D-F793-324E-A0E7-0984265B8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909" y="5618942"/>
            <a:ext cx="127000" cy="1270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6F935D9-6939-BD41-BA9A-BF0F18ED807F}"/>
              </a:ext>
            </a:extLst>
          </p:cNvPr>
          <p:cNvSpPr txBox="1"/>
          <p:nvPr/>
        </p:nvSpPr>
        <p:spPr>
          <a:xfrm>
            <a:off x="1783729" y="2135010"/>
            <a:ext cx="348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dirty="0">
                <a:solidFill>
                  <a:srgbClr val="9E0E11"/>
                </a:solidFill>
                <a:latin typeface="Franklin Gothic Heavy" panose="020B0603020102020204" pitchFamily="34" charset="0"/>
              </a:rPr>
              <a:t>1.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6F935D9-6939-BD41-BA9A-BF0F18ED807F}"/>
              </a:ext>
            </a:extLst>
          </p:cNvPr>
          <p:cNvSpPr txBox="1"/>
          <p:nvPr/>
        </p:nvSpPr>
        <p:spPr>
          <a:xfrm>
            <a:off x="1783730" y="2620720"/>
            <a:ext cx="348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dirty="0">
                <a:solidFill>
                  <a:srgbClr val="9E0E11"/>
                </a:solidFill>
                <a:latin typeface="Franklin Gothic Heavy" panose="020B0603020102020204" pitchFamily="34" charset="0"/>
              </a:rPr>
              <a:t>2.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B6F935D9-6939-BD41-BA9A-BF0F18ED807F}"/>
              </a:ext>
            </a:extLst>
          </p:cNvPr>
          <p:cNvSpPr txBox="1"/>
          <p:nvPr/>
        </p:nvSpPr>
        <p:spPr>
          <a:xfrm>
            <a:off x="1799914" y="3334857"/>
            <a:ext cx="341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dirty="0">
                <a:solidFill>
                  <a:srgbClr val="9E0E11"/>
                </a:solidFill>
                <a:latin typeface="Franklin Gothic Heavy" panose="020B0603020102020204" pitchFamily="34" charset="0"/>
              </a:rPr>
              <a:t>3.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B6F935D9-6939-BD41-BA9A-BF0F18ED807F}"/>
              </a:ext>
            </a:extLst>
          </p:cNvPr>
          <p:cNvSpPr txBox="1"/>
          <p:nvPr/>
        </p:nvSpPr>
        <p:spPr>
          <a:xfrm>
            <a:off x="4722161" y="2089800"/>
            <a:ext cx="348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dirty="0">
                <a:solidFill>
                  <a:srgbClr val="9E0E11"/>
                </a:solidFill>
                <a:latin typeface="Franklin Gothic Heavy" panose="020B0603020102020204" pitchFamily="34" charset="0"/>
              </a:rPr>
              <a:t>1.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B6F935D9-6939-BD41-BA9A-BF0F18ED807F}"/>
              </a:ext>
            </a:extLst>
          </p:cNvPr>
          <p:cNvSpPr txBox="1"/>
          <p:nvPr/>
        </p:nvSpPr>
        <p:spPr>
          <a:xfrm>
            <a:off x="4722162" y="2575510"/>
            <a:ext cx="348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dirty="0">
                <a:solidFill>
                  <a:srgbClr val="9E0E11"/>
                </a:solidFill>
                <a:latin typeface="Franklin Gothic Heavy" panose="020B0603020102020204" pitchFamily="34" charset="0"/>
              </a:rPr>
              <a:t>2.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B6F935D9-6939-BD41-BA9A-BF0F18ED807F}"/>
              </a:ext>
            </a:extLst>
          </p:cNvPr>
          <p:cNvSpPr txBox="1"/>
          <p:nvPr/>
        </p:nvSpPr>
        <p:spPr>
          <a:xfrm>
            <a:off x="4731004" y="3058367"/>
            <a:ext cx="348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dirty="0">
                <a:solidFill>
                  <a:srgbClr val="9E0E11"/>
                </a:solidFill>
                <a:latin typeface="Franklin Gothic Heavy" panose="020B0603020102020204" pitchFamily="34" charset="0"/>
              </a:rPr>
              <a:t>3.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B6F935D9-6939-BD41-BA9A-BF0F18ED807F}"/>
              </a:ext>
            </a:extLst>
          </p:cNvPr>
          <p:cNvSpPr txBox="1"/>
          <p:nvPr/>
        </p:nvSpPr>
        <p:spPr>
          <a:xfrm>
            <a:off x="7720711" y="2089800"/>
            <a:ext cx="348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dirty="0">
                <a:solidFill>
                  <a:srgbClr val="9E0E11"/>
                </a:solidFill>
                <a:latin typeface="Franklin Gothic Heavy" panose="020B0603020102020204" pitchFamily="34" charset="0"/>
              </a:rPr>
              <a:t>1.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B6F935D9-6939-BD41-BA9A-BF0F18ED807F}"/>
              </a:ext>
            </a:extLst>
          </p:cNvPr>
          <p:cNvSpPr txBox="1"/>
          <p:nvPr/>
        </p:nvSpPr>
        <p:spPr>
          <a:xfrm>
            <a:off x="7720712" y="2575510"/>
            <a:ext cx="348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dirty="0">
                <a:solidFill>
                  <a:srgbClr val="9E0E11"/>
                </a:solidFill>
                <a:latin typeface="Franklin Gothic Heavy" panose="020B0603020102020204" pitchFamily="34" charset="0"/>
              </a:rPr>
              <a:t>2.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B6F935D9-6939-BD41-BA9A-BF0F18ED807F}"/>
              </a:ext>
            </a:extLst>
          </p:cNvPr>
          <p:cNvSpPr txBox="1"/>
          <p:nvPr/>
        </p:nvSpPr>
        <p:spPr>
          <a:xfrm>
            <a:off x="7729554" y="3058367"/>
            <a:ext cx="348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dirty="0">
                <a:solidFill>
                  <a:srgbClr val="9E0E11"/>
                </a:solidFill>
                <a:latin typeface="Franklin Gothic Heavy" panose="020B0603020102020204" pitchFamily="34" charset="0"/>
              </a:rPr>
              <a:t>3.</a:t>
            </a:r>
          </a:p>
        </p:txBody>
      </p:sp>
      <p:pic>
        <p:nvPicPr>
          <p:cNvPr id="87" name="Picture 71">
            <a:extLst>
              <a:ext uri="{FF2B5EF4-FFF2-40B4-BE49-F238E27FC236}">
                <a16:creationId xmlns:a16="http://schemas.microsoft.com/office/drawing/2014/main" xmlns="" id="{97BA9826-F8C9-8B4C-A920-B679ED504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749" y="5920888"/>
            <a:ext cx="127000" cy="127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6EB3A708-98BC-694F-B2B7-DDFE1DE561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455" y="420700"/>
            <a:ext cx="2333001" cy="42270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6F935D9-6939-BD41-BA9A-BF0F18ED807F}"/>
              </a:ext>
            </a:extLst>
          </p:cNvPr>
          <p:cNvSpPr txBox="1"/>
          <p:nvPr/>
        </p:nvSpPr>
        <p:spPr>
          <a:xfrm>
            <a:off x="1998689" y="2146659"/>
            <a:ext cx="22612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00" dirty="0">
                <a:latin typeface="Franklin Gothic Book" panose="020B0503020102020204" pitchFamily="34" charset="0"/>
              </a:rPr>
              <a:t>Выручка </a:t>
            </a:r>
            <a:r>
              <a:rPr lang="ru-RU" sz="1100" b="1" dirty="0">
                <a:latin typeface="Franklin Gothic Book" panose="020B0503020102020204" pitchFamily="34" charset="0"/>
              </a:rPr>
              <a:t>&gt; </a:t>
            </a:r>
            <a:r>
              <a:rPr lang="ru-RU" sz="1100" b="1" dirty="0" smtClean="0">
                <a:latin typeface="Franklin Gothic Book" panose="020B0503020102020204" pitchFamily="34" charset="0"/>
              </a:rPr>
              <a:t>800 </a:t>
            </a:r>
            <a:r>
              <a:rPr lang="ru-RU" sz="1100" b="1" dirty="0">
                <a:latin typeface="Franklin Gothic Book" panose="020B0503020102020204" pitchFamily="34" charset="0"/>
              </a:rPr>
              <a:t>млн р </a:t>
            </a:r>
            <a:r>
              <a:rPr lang="ru-RU" sz="1100" dirty="0">
                <a:latin typeface="Franklin Gothic Book" panose="020B0503020102020204" pitchFamily="34" charset="0"/>
              </a:rPr>
              <a:t>или</a:t>
            </a:r>
            <a:r>
              <a:rPr lang="ru-RU" sz="1100" b="1" dirty="0">
                <a:latin typeface="Franklin Gothic Book" panose="020B0503020102020204" pitchFamily="34" charset="0"/>
              </a:rPr>
              <a:t> </a:t>
            </a:r>
            <a:r>
              <a:rPr lang="ru-RU" sz="1100" dirty="0">
                <a:latin typeface="Franklin Gothic Book" panose="020B0503020102020204" pitchFamily="34" charset="0"/>
              </a:rPr>
              <a:t>валюта баланса </a:t>
            </a:r>
            <a:r>
              <a:rPr lang="ru-RU" sz="1100" b="1" dirty="0">
                <a:latin typeface="Franklin Gothic Book" panose="020B0503020102020204" pitchFamily="34" charset="0"/>
              </a:rPr>
              <a:t>&gt; </a:t>
            </a:r>
            <a:r>
              <a:rPr lang="ru-RU" sz="1100" b="1" dirty="0" smtClean="0">
                <a:latin typeface="Franklin Gothic Book" panose="020B0503020102020204" pitchFamily="34" charset="0"/>
              </a:rPr>
              <a:t>400 </a:t>
            </a:r>
            <a:r>
              <a:rPr lang="ru-RU" sz="1100" b="1" dirty="0">
                <a:latin typeface="Franklin Gothic Book" panose="020B0503020102020204" pitchFamily="34" charset="0"/>
              </a:rPr>
              <a:t>млн р</a:t>
            </a:r>
            <a:r>
              <a:rPr lang="ru-RU" sz="1100" dirty="0">
                <a:latin typeface="Franklin Gothic Book" panose="020B0503020102020204" pitchFamily="34" charset="0"/>
              </a:rPr>
              <a:t> за пред</a:t>
            </a:r>
            <a:r>
              <a:rPr lang="ru-RU" sz="1100" b="1" dirty="0">
                <a:latin typeface="Franklin Gothic Book" panose="020B0503020102020204" pitchFamily="34" charset="0"/>
              </a:rPr>
              <a:t>.</a:t>
            </a:r>
            <a:r>
              <a:rPr lang="ru-RU" sz="1100" dirty="0">
                <a:latin typeface="Franklin Gothic Book" panose="020B0503020102020204" pitchFamily="34" charset="0"/>
              </a:rPr>
              <a:t> год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91631" y="3301341"/>
            <a:ext cx="21673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Franklin Gothic Book" panose="020B0503020102020204" pitchFamily="34" charset="0"/>
              </a:rPr>
              <a:t>Консолидированная отчетность </a:t>
            </a:r>
            <a:r>
              <a:rPr lang="ru-RU" sz="1100" dirty="0">
                <a:latin typeface="Franklin Gothic Book" panose="020B0503020102020204" pitchFamily="34" charset="0"/>
              </a:rPr>
              <a:t>и другие требования законов</a:t>
            </a:r>
            <a:endParaRPr lang="ru-RU" sz="1100" dirty="0"/>
          </a:p>
        </p:txBody>
      </p:sp>
      <p:sp>
        <p:nvSpPr>
          <p:cNvPr id="54" name="TextBox 53"/>
          <p:cNvSpPr txBox="1"/>
          <p:nvPr/>
        </p:nvSpPr>
        <p:spPr>
          <a:xfrm>
            <a:off x="1998689" y="2621062"/>
            <a:ext cx="21879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Franklin Gothic Book" panose="020B0503020102020204" pitchFamily="34" charset="0"/>
              </a:rPr>
              <a:t>Форма собственности </a:t>
            </a:r>
            <a:r>
              <a:rPr lang="ru-RU" sz="1100" dirty="0" smtClean="0">
                <a:latin typeface="Franklin Gothic Book" panose="020B0503020102020204" pitchFamily="34" charset="0"/>
              </a:rPr>
              <a:t>АО </a:t>
            </a:r>
            <a:r>
              <a:rPr lang="ru-RU" sz="1100" smtClean="0">
                <a:latin typeface="Franklin Gothic Book" panose="020B0503020102020204" pitchFamily="34" charset="0"/>
              </a:rPr>
              <a:t>(</a:t>
            </a:r>
            <a:r>
              <a:rPr lang="ru-RU" sz="1100" smtClean="0">
                <a:latin typeface="Franklin Gothic Book" panose="020B0503020102020204" pitchFamily="34" charset="0"/>
              </a:rPr>
              <a:t>по </a:t>
            </a:r>
            <a:r>
              <a:rPr lang="ru-RU" sz="1100" smtClean="0">
                <a:latin typeface="Franklin Gothic Book" panose="020B0503020102020204" pitchFamily="34" charset="0"/>
              </a:rPr>
              <a:t>определенным </a:t>
            </a:r>
            <a:r>
              <a:rPr lang="ru-RU" sz="1100" dirty="0" smtClean="0">
                <a:latin typeface="Franklin Gothic Book" panose="020B0503020102020204" pitchFamily="34" charset="0"/>
              </a:rPr>
              <a:t>критериям), </a:t>
            </a:r>
            <a:r>
              <a:rPr lang="ru-RU" sz="1100" dirty="0">
                <a:latin typeface="Franklin Gothic Book" panose="020B0503020102020204" pitchFamily="34" charset="0"/>
              </a:rPr>
              <a:t>банк, страховая компания, </a:t>
            </a:r>
            <a:r>
              <a:rPr lang="ru-RU" sz="1100" dirty="0" smtClean="0">
                <a:latin typeface="Franklin Gothic Book" panose="020B0503020102020204" pitchFamily="34" charset="0"/>
              </a:rPr>
              <a:t>ОЗХС</a:t>
            </a:r>
          </a:p>
        </p:txBody>
      </p:sp>
    </p:spTree>
    <p:extLst>
      <p:ext uri="{BB962C8B-B14F-4D97-AF65-F5344CB8AC3E}">
        <p14:creationId xmlns:p14="http://schemas.microsoft.com/office/powerpoint/2010/main" val="429443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124</Words>
  <Application>Microsoft Office PowerPoint</Application>
  <PresentationFormat>Широкоэкранный</PresentationFormat>
  <Paragraphs>38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Franklin Gothic Book</vt:lpstr>
      <vt:lpstr>Franklin Gothic Demi</vt:lpstr>
      <vt:lpstr>Franklin Gothic Heavy</vt:lpstr>
      <vt:lpstr>Franklin Gothic Medium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Acer</cp:lastModifiedBy>
  <cp:revision>7</cp:revision>
  <dcterms:created xsi:type="dcterms:W3CDTF">2020-06-06T09:41:50Z</dcterms:created>
  <dcterms:modified xsi:type="dcterms:W3CDTF">2022-11-14T08:40:13Z</dcterms:modified>
</cp:coreProperties>
</file>