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846" r:id="rId1"/>
    <p:sldMasterId id="2147483862" r:id="rId2"/>
  </p:sldMasterIdLst>
  <p:notesMasterIdLst>
    <p:notesMasterId r:id="rId33"/>
  </p:notesMasterIdLst>
  <p:sldIdLst>
    <p:sldId id="323" r:id="rId3"/>
    <p:sldId id="845" r:id="rId4"/>
    <p:sldId id="846" r:id="rId5"/>
    <p:sldId id="772" r:id="rId6"/>
    <p:sldId id="777" r:id="rId7"/>
    <p:sldId id="847" r:id="rId8"/>
    <p:sldId id="811" r:id="rId9"/>
    <p:sldId id="854" r:id="rId10"/>
    <p:sldId id="855" r:id="rId11"/>
    <p:sldId id="812" r:id="rId12"/>
    <p:sldId id="814" r:id="rId13"/>
    <p:sldId id="848" r:id="rId14"/>
    <p:sldId id="856" r:id="rId15"/>
    <p:sldId id="849" r:id="rId16"/>
    <p:sldId id="850" r:id="rId17"/>
    <p:sldId id="815" r:id="rId18"/>
    <p:sldId id="851" r:id="rId19"/>
    <p:sldId id="844" r:id="rId20"/>
    <p:sldId id="779" r:id="rId21"/>
    <p:sldId id="843" r:id="rId22"/>
    <p:sldId id="776" r:id="rId23"/>
    <p:sldId id="841" r:id="rId24"/>
    <p:sldId id="842" r:id="rId25"/>
    <p:sldId id="803" r:id="rId26"/>
    <p:sldId id="807" r:id="rId27"/>
    <p:sldId id="808" r:id="rId28"/>
    <p:sldId id="818" r:id="rId29"/>
    <p:sldId id="853" r:id="rId30"/>
    <p:sldId id="852" r:id="rId31"/>
    <p:sldId id="665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4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69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6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8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8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0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0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1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256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0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08.04.2020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0" r:id="rId12"/>
    <p:sldLayoutId id="2147483861" r:id="rId13"/>
    <p:sldLayoutId id="2147483874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nsultant.ru/document/cons_doc_LAW_349084/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Государственная поддержка бизнеса: налоги и контроль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55576" y="4299942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5720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</a:t>
            </a:r>
            <a:endParaRPr lang="en-US" b="1" dirty="0" smtClean="0"/>
          </a:p>
          <a:p>
            <a:pPr algn="ctr"/>
            <a:r>
              <a:rPr lang="ru-RU" b="1" dirty="0" smtClean="0"/>
              <a:t>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                                                      </a:t>
            </a:r>
            <a:r>
              <a:rPr lang="ru-RU" b="1" dirty="0" smtClean="0"/>
              <a:t>«Налоги и трудовые вопросы </a:t>
            </a:r>
          </a:p>
          <a:p>
            <a:pPr algn="ctr"/>
            <a:r>
              <a:rPr lang="ru-RU" b="1" dirty="0" smtClean="0"/>
              <a:t>                                                                   в период пандемии»</a:t>
            </a:r>
            <a:endParaRPr lang="ru-RU" dirty="0" smtClean="0"/>
          </a:p>
          <a:p>
            <a:pPr algn="ctr"/>
            <a:r>
              <a:rPr lang="ru-RU" b="1" dirty="0" smtClean="0"/>
              <a:t> 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                                         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123478"/>
            <a:ext cx="239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ВЕБИНАР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0</a:t>
            </a:r>
            <a:r>
              <a:rPr lang="en-US" sz="1400" b="1" dirty="0" smtClean="0">
                <a:solidFill>
                  <a:schemeClr val="tx1"/>
                </a:solidFill>
              </a:rPr>
              <a:t>8</a:t>
            </a:r>
            <a:r>
              <a:rPr lang="ru-RU" sz="1400" b="1" dirty="0" smtClean="0">
                <a:solidFill>
                  <a:schemeClr val="tx1"/>
                </a:solidFill>
              </a:rPr>
              <a:t>.04.2020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07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713"/>
            <a:ext cx="3313074" cy="650132"/>
          </a:xfrm>
          <a:prstGeom prst="rect">
            <a:avLst/>
          </a:prstGeom>
        </p:spPr>
      </p:pic>
      <p:sp>
        <p:nvSpPr>
          <p:cNvPr id="20" name="Подзаголовок 7"/>
          <p:cNvSpPr txBox="1">
            <a:spLocks/>
          </p:cNvSpPr>
          <p:nvPr/>
        </p:nvSpPr>
        <p:spPr>
          <a:xfrm>
            <a:off x="329511" y="692535"/>
            <a:ext cx="3280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Москва,1-й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Щипковский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пер., 20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(495)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231-23-21</a:t>
            </a:r>
          </a:p>
          <a:p>
            <a:pPr algn="l"/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pravovest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5901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«Нерабочий день»  в целях НК РФ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1995686"/>
            <a:ext cx="8352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целей НК РФ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абочим днем считается день, который не признается в соответствии 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РФ или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актом Президента РФ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выходным, нерабочим праздничным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(или)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нерабочим днем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В случаях,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когда последний день срока приходится на день, признаваемый в соответствии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РФ или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актом Президента РФ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выходным, нерабочим праздничным и (или)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нерабочим днем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днем окончания срока считается ближайший следующий за ним рабочий день.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1556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sz="1400" b="1" dirty="0" smtClean="0"/>
              <a:t>Федеральный закон от 01.04.2020 № 102-ФЗ </a:t>
            </a:r>
          </a:p>
          <a:p>
            <a:r>
              <a:rPr lang="ru-RU" sz="1400" b="1" dirty="0" smtClean="0"/>
              <a:t>«О внесении изменений в части первую и вторую НК РФ и отдельные законодательные акты РФ»</a:t>
            </a:r>
            <a:endParaRPr lang="ru-RU" sz="1400" b="1" dirty="0"/>
          </a:p>
        </p:txBody>
      </p:sp>
      <p:pic>
        <p:nvPicPr>
          <p:cNvPr id="5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69897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ПЕРЕНОС СРОКОВ: ИСКЛЮЧЕНИЯ ИЗ ПРАВИЛ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0359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 о нерабочих днях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 распространяется 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непрерывно действующих организаций;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медицинских и аптечных организаций;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организаций, обеспечивающих население продуктами питания и товарами первой необходимости;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организаций, выполняющих неотложные работы в условиях чрезвычайных обстоятельств, в иных случаях, ставящих под угрозу жизнь или нормальные жизненные условия населения;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организаций, осуществляющих неотложные ремонтные и погрузочно-разгрузочные работы.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Т.е. получается,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налоговую отчетность за 2019 год,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например, декларацию по налогу на прибыль эти организации должны представить без учета «президентских нерабочих дней» - не позднее 30 марта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 учетом переноса срока с выходного дня (28.03.2020 - суббота) на первый рабочий день (не считающийся выходным)).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35646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Для всех организаций и ИП </a:t>
            </a:r>
            <a:r>
              <a:rPr lang="ru-RU" sz="1400" b="1" dirty="0" smtClean="0"/>
              <a:t>переносится срок представления налоговой отчетности: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-на 3 месяца</a:t>
            </a:r>
            <a:r>
              <a:rPr lang="ru-RU" sz="1400" dirty="0" smtClean="0"/>
              <a:t> - деклараций, расчетов по авансовым платежам (</a:t>
            </a:r>
            <a:r>
              <a:rPr lang="ru-RU" sz="1400" dirty="0" smtClean="0">
                <a:solidFill>
                  <a:srgbClr val="C00000"/>
                </a:solidFill>
              </a:rPr>
              <a:t>кроме НДС и расчетов по страховым взносам</a:t>
            </a:r>
            <a:r>
              <a:rPr lang="ru-RU" sz="1400" dirty="0" smtClean="0"/>
              <a:t>), расчетов, представляемых налоговыми агентами, </a:t>
            </a:r>
            <a:r>
              <a:rPr lang="ru-RU" sz="1400" u="sng" dirty="0" smtClean="0"/>
              <a:t>бухгалтерской отчетности</a:t>
            </a:r>
            <a:r>
              <a:rPr lang="ru-RU" sz="1400" dirty="0" smtClean="0"/>
              <a:t>, срок сдачи которых приходится на март-май 2020 года;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-до 15.05.2020 года</a:t>
            </a:r>
            <a:r>
              <a:rPr lang="ru-RU" sz="1400" dirty="0" smtClean="0"/>
              <a:t> - налоговых деклараций по НДС и расчетов по страховым взносам за 1 квартал 2020 года.</a:t>
            </a:r>
          </a:p>
          <a:p>
            <a:pPr algn="just"/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8757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Постановление Правительства РФ от 02.04.2020 № 409</a:t>
            </a:r>
          </a:p>
          <a:p>
            <a:pPr algn="ctr"/>
            <a:r>
              <a:rPr lang="ru-RU" sz="1600" b="1" u="sng" dirty="0" smtClean="0"/>
              <a:t>Официальный сайт ФНС России</a:t>
            </a:r>
            <a:endParaRPr lang="ru-RU" sz="1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779662"/>
            <a:ext cx="4392488" cy="2862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До 31.05.2020 года налоговыми органами </a:t>
            </a:r>
            <a:r>
              <a:rPr lang="ru-RU" sz="1200" b="1" u="sng" dirty="0" smtClean="0"/>
              <a:t>не будут блокироваться расчетные счета в банке</a:t>
            </a:r>
            <a:r>
              <a:rPr lang="ru-RU" sz="1200" b="1" dirty="0" smtClean="0"/>
              <a:t>, если декларация или расчет по страховым взносам представлены несвоевременно.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При получении требований о представлении документов, пояснений </a:t>
            </a:r>
            <a:r>
              <a:rPr lang="ru-RU" sz="1200" b="1" dirty="0" smtClean="0"/>
              <a:t>с 1 марта по 1 июня 2020 года срок их представления для налогоплательщиков продлевается:</a:t>
            </a:r>
          </a:p>
          <a:p>
            <a:pPr algn="just"/>
            <a:r>
              <a:rPr lang="ru-RU" sz="1200" dirty="0" smtClean="0"/>
              <a:t>-на 10 рабочих дней - по требованиям по НДС;</a:t>
            </a:r>
          </a:p>
          <a:p>
            <a:pPr algn="just"/>
            <a:r>
              <a:rPr lang="ru-RU" sz="1200" smtClean="0"/>
              <a:t>на</a:t>
            </a:r>
            <a:r>
              <a:rPr lang="ru-RU" sz="1200" dirty="0" smtClean="0"/>
              <a:t> 20 рабочих дней - в остальных случаях.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С 01.03.2020 по 31.05.2020 (включительно) </a:t>
            </a:r>
            <a:r>
              <a:rPr lang="ru-RU" sz="1200" b="1" dirty="0" smtClean="0"/>
              <a:t>не будут штрафовать при несвоевременном представлении документов (сведений)</a:t>
            </a:r>
            <a:r>
              <a:rPr lang="ru-RU" sz="1200" dirty="0" smtClean="0"/>
              <a:t> (ст. 126 НК РФ).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6749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Сроки предоставления отчетности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987574"/>
            <a:ext cx="804039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95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Бухгалтерская отчетность: горячая новость!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958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Письмо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07.04.2020 № 07-04-07/27289/ВД-4-1/5878@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9622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Ведомства отмечают, что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учетом нерабочих дней, установленных указами Президента РФ от 25.03.2020 № 206 и от 02.04.2020 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переносом выходных дней, установленным правительственным постановлением от 10.07.2019 № 875,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последний день сдачи в налоговые органы бухгалтерской отчетности за 2019 год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2020 года</a:t>
            </a:r>
            <a:r>
              <a:rPr lang="ru-RU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02.04.2020 № 409 с мерами по поддержке экономики в связи с эпидемией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содержит нормы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 переносе на 3 месяца сроков представления бухгалтерской отчетности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Данная мера применяется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ко всем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только в отношении налогоплательщиков, которые сдают годовую бухгалтерскую отчетность в налоговые органы в особом порядке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соответствии с подпунктом 5.1 пункта 1 статьи 23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НК РФ).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419622"/>
            <a:ext cx="4499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Продление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срока сдачи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бухотчетности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3 месяца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годовая бухгалтерская (финансовая) отчетность которых содержит сведения, отнесенные к государственной тайне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попавшие под иностранные санкции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случаях установленных правительственным постановлением от 22.01.2020 № 35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организации обязаны в 2020 году представить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налоговый орган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обязательный экземпляр бухгалтерской (финансовой) отчетности за 2019 год – </a:t>
            </a:r>
            <a:r>
              <a:rPr lang="ru-RU" sz="1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июня 2020 года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этом указанные организации не освобождены от представления обязательного экземпляра бухгалтерской отчетности за 2019 год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орган государственной статистики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Днем окончания срока представления бухгалтерской отчетности за 2019 год в орган статистики для таких организаций является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2020 года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(первый рабочий день после 31 марта 2020 года).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741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ВНИМАНИЕ!!!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209469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СРОКИ УПЛАТЫ НАЛОГОВ, ВЗНОСОВ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95157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НОВЫЕ СРОКИ уплаты налогов и взносов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03598"/>
            <a:ext cx="4464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Субъектам, включенным в реестр субъектов МСП и ведущим деятельность в пострадавших отраслях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перенесены сроки уплаты налогов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Franklin Gothic Heavy"/>
                <a:cs typeface="Times New Roman" pitchFamily="18" charset="0"/>
              </a:rPr>
              <a:t>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 6 месяцев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-налога на прибыль, ЕСХН, налога по УСН за 2019 год;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-налогов (авансовых платежей) за март и 1 квартал 2020 года (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 исключением НДС, НПД и налогов, уплачиваемых налоговыми агентами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200" b="1" dirty="0" smtClean="0">
                <a:latin typeface="Franklin Gothic Heavy"/>
                <a:cs typeface="Times New Roman" pitchFamily="18" charset="0"/>
              </a:rPr>
              <a:t>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 4 месяца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-налогов (авансовых платежей) за апрель - июнь, 2 квартал и 1 полугодие 2020 года;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-налога по патенту, срок уплаты которого приходится на 2 квартал 2020 года;</a:t>
            </a:r>
          </a:p>
          <a:p>
            <a:pPr algn="just"/>
            <a:r>
              <a:rPr lang="ru-RU" sz="1200" b="1" dirty="0" smtClean="0">
                <a:latin typeface="Franklin Gothic Heavy"/>
                <a:cs typeface="Times New Roman" pitchFamily="18" charset="0"/>
              </a:rPr>
              <a:t>►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 3 месяца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-НДФЛ с доходов ИП за 2019 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707654"/>
            <a:ext cx="4176464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Продлены сроки уплаты авансовых платежей по транспортному налогу, налогу на имущество организаций и земельному налогу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 тех регионах, где установлены авансовые платежи):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-за 1 квартал 2020 года 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 30.10.2020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(включительно);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-за 2 квартал 2020 года 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 30.12.2020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микропредприятий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из пострадавших отраслей продлевается срок уплаты страховых взносов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 6 месяцев    -  за март-май 2020 года;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 4 месяца - за июнь-июль и по страховым взносам, исчисленным с суммы дохода более 300 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87574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 от 02.04.2020 № 409</a:t>
            </a:r>
          </a:p>
        </p:txBody>
      </p:sp>
      <p:pic>
        <p:nvPicPr>
          <p:cNvPr id="6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842992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Субъекты МСП: страховые взносы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35646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1 апреля 2020 по 31 декабря 2020 года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плательщиков страховых взносов, признаваемых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субъектами МСП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отношении части выплат в пользу физического лица по итогам месяца, превышающей федеральный МРОТ на начало расчетного периода,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страховые взносы составят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(10% на ОПС, на ОСС - 0%, ОМС - 5%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7614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закон от 01.04.2020 № 102-ФЗ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8697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ОТСРОЧКА / РАССРОЧКА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5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Отсрочка/рассрочка по уплате налогов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556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 от 02.04.2020 № 409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и ИП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 том числе не являющиеся субъектами МСП,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ведущие деятельность в пострадавших отраслях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смогут получить индивидуальные отсрочки (рассрочки).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Надо обратиться с заявлением в налоговый орган.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 из условий для получения отсрочки или рассрочки по уплате налогов -это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снижение доходов более чем на 10%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Получен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убыток, при условии, что в 2019 году зафиксирована прибыль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зависимости от выполнения определенных в постановлении условий могут быть предоставлены: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Franklin Gothic Heavy"/>
                <a:cs typeface="Times New Roman" pitchFamily="18" charset="0"/>
              </a:rPr>
              <a:t>►</a:t>
            </a:r>
            <a:r>
              <a:rPr lang="ru-RU" sz="1400" b="1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отсрочки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 срок до 1 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(до 6 месяцев - без представления обеспечения);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Franklin Gothic Heavy"/>
                <a:cs typeface="Times New Roman" pitchFamily="18" charset="0"/>
              </a:rPr>
              <a:t>►</a:t>
            </a:r>
            <a:r>
              <a:rPr lang="ru-RU" sz="1400" b="1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рассрочки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 срок до 3 лет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 крупнейшим налогоплательщикам, стратегическим,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системообразующим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 градообразующим организаций 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 5 лет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63838"/>
            <a:ext cx="878497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Стратегические организации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закреплен распоряжением Правительства РФ от 20 августа 2009 г. № 1226-р (в ред. 2020 года). 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учреждения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список утвержден Правительственной комиссией по повышению устойчивости развития РФ от 20 марта 2020 года № 3.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Градообразующие предприятия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организации, в которых среднее количество застрахованных лиц по данным РСВ за последние 4 отчетных периода составляет более 5 000 человек.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 / РАССРОЧКА, ИНК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ТЕХ, КТО НЕ ПОИМЕНОВАН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508033"/>
            <a:ext cx="8928992" cy="263149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ОТСРОЧКА/РАССРОЧКА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оснований предоставления отсрочки/рассрочки по уплате налога (сбора, страховых взносов, пеней, штрафов) является недостаточность у заинтересованного лица денежных средств в связи с причинением ему ущерба в результате стихийного бедствия, технологической катастрофы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иных обстоятельств непреодолимой силы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п.2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64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 РФ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Ст.64 НК РФ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отсрочку/рассрочку по уплате налога, т.е. изменение срока уплаты налога при наличии оснований на срок не более  1 года (единовременная/поэтапная уплата)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начисляются %, если отсрочка/рассрочка предоставлена по основанию пп.1 п.2 ст.64 НК РФ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443958"/>
            <a:ext cx="40324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6336704" cy="95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апреля 2020 года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Президентом РФ подписан Федеральный закон №102-ФЗ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«О внесении изменений в части первую и вторую НК РФ и отдельные законодательные акты РФ»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516" y="1070035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Правительство РФ вправе в 2020 году издавать имеющие обратную силу НПА, предусматривающие в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период с 1 января до 31 декабря 2020 года (включительно)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1347614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 уплаты налогов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(авансовых платежей по налогам), в том числе предусмотренных специальными налоговыми режимами, сборов, страховых взносов.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Региональных и местных налогов это тоже касается.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сроки предоставления налоговой и бухгалтерской отчетности, а также иных документов (сведений).</a:t>
            </a:r>
            <a:endParaRPr kumimoji="0" lang="ru-RU" sz="11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Приостанавливать, отменять или переносить на более поздний срок налоговые проверки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 том числе по сделкам между взаимозависимыми лицами), а также приостанавливать течение сроков по проверкам.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сроки направления и исполнения требований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 уплате налогов, сборов, страховых взносов, пеней, штрафов, процентов, а также их взыскания.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дополнительные основания предоставления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 2020 году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отсрочки (рассрочки)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уплате налогов, страховых взносов, пеней, штрафов, процентов, изменение порядка и условий ее предоставления.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основания и условия неприменения или особенности применения способов обеспечения исполнения обязанности по уплате налогов, сборов, страховых взносов.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основания и условия неприменения ответственности за непредставление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(несвоевременное представление) в налоговые органы налоговых деклараций (расчетов), бухгалтерской (финансовой) отчетности и (или) иных документов (сведений).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95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Мораторий на банкротство налогоплательщиков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7574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 от 03.04.2020 № 428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 полгода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введен мораторий на возбуждение дел о банкротстве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налогоплательщиков, наиболее пострадавших от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Мораторий также распространяется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 стратегические и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Заявления кредиторов о признании должника банкротом, поданные в арбитражный суд в период действия моратория, будут возвращены судом. То же коснется заявлений, поданных до начала действия моратория, но на момент его введения не принятых судом.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сайте ФНС опубликован перечень кодов ОКВЭД, указанных в перечне Правительства РФ.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удобства налогоплательщиков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ФНС России разработала  сервис, который поможет узнать, относится ли налогоплательщик к числу лиц, в отношении которых введен мораторий на банкротство по заявлению кредиторов.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6059016" cy="95157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РОССИЙСКИХ СУДОВ ПРИОСТАНОВЛЕНА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31540" y="909756"/>
            <a:ext cx="82809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Президиума ВС РФ и Президиума Совета судей РФ от 18.03.2020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 марта по 10 апреля 2020 года включительно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 личный прием граждан во всех судах. Подать документы в суд можно только по почте или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интернет-приемные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 порядок рассмотрения уже имеющихся в производстве дел.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Рассмотрению подлежат только дела, имеющие безотлагательный характер: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 избрании, отмене меры пресечения, о продлении ее срока;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интересов несовершеннолетнего;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лица, признанного в установленном порядке недееспособным, в случае отказа законного представителя от медицинского вмешательства, необходимого для спасения жизни, и другие;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также дела в порядке приказного, упрощенного производства.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таких дел рекомендовано инициировать с использованием систем видеоконференц-связи.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разрешается допускать в здания судов лиц, не являющихся участниками судебных процессов.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 descr="https://i1.sndcdn.com/avatars-000489339528-ws7hme-t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299942"/>
            <a:ext cx="581050" cy="58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Арендные платежи: отсрочка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31590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Арендные платежи по «</a:t>
            </a:r>
            <a:r>
              <a:rPr lang="ru-RU" sz="1600" b="1" dirty="0" err="1" smtClean="0"/>
              <a:t>докоронавирусным</a:t>
            </a:r>
            <a:r>
              <a:rPr lang="ru-RU" sz="1600" b="1" dirty="0" smtClean="0"/>
              <a:t>» договорам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Федеральный закон от 01.04. 2020 № 98-ФЗ</a:t>
            </a:r>
          </a:p>
          <a:p>
            <a:endParaRPr lang="ru-RU" sz="1200" dirty="0" smtClean="0"/>
          </a:p>
          <a:p>
            <a:pPr algn="just"/>
            <a:r>
              <a:rPr lang="ru-RU" sz="1200" dirty="0" smtClean="0"/>
              <a:t>Если договоры аренды недвижимого имущества заключены до принятия в 2020 году органом государственной власти субъекта РФ решения о введении режима повышенной готовности или ЧС в регионе:</a:t>
            </a:r>
          </a:p>
          <a:p>
            <a:pPr algn="just"/>
            <a:r>
              <a:rPr lang="ru-RU" sz="1200" b="1" dirty="0" smtClean="0"/>
              <a:t>-в течение 30 дней со дня обращения арендатора арендодатель обязан заключить дополнительное соглашение, предусматривающее отсрочку уплаты арендной платы, предусмотренной в 2020 году</a:t>
            </a:r>
            <a:r>
              <a:rPr lang="ru-RU" sz="1200" dirty="0" smtClean="0"/>
              <a:t>. Требования к условиям и срокам такой отсрочки установит Правительство РФ.</a:t>
            </a:r>
          </a:p>
          <a:p>
            <a:pPr algn="just"/>
            <a:r>
              <a:rPr lang="ru-RU" sz="1200" dirty="0" smtClean="0"/>
              <a:t>-размер арендной платы по ним может изменяться по соглашению сторон в любое время в течение 2020 года;</a:t>
            </a:r>
          </a:p>
          <a:p>
            <a:pPr algn="just"/>
            <a:r>
              <a:rPr lang="ru-RU" sz="1200" dirty="0" smtClean="0"/>
              <a:t>-арендатор вправе потребовать уменьшения арендной платы за период 2020 года в связи с невозможностью использования имущества, связанной с принятием органом государственной власти субъекта РФ решения о введении режима повышенной готовности или ЧС в регионе.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Ранее отсрочка по внесению арендных платежей была доступна субъектам малого и среднего предпринимательства в отношении договоров аренды федерального имущества, заключенных в соответствии с постановлением Правительства РФ от 21.08.2010 № 645.</a:t>
            </a:r>
            <a:endParaRPr lang="ru-RU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Арендные платежи: «</a:t>
            </a:r>
            <a:r>
              <a:rPr lang="ru-RU" sz="1600" b="1" dirty="0" err="1" smtClean="0">
                <a:solidFill>
                  <a:schemeClr val="bg1"/>
                </a:solidFill>
              </a:rPr>
              <a:t>коронавирусная</a:t>
            </a:r>
            <a:r>
              <a:rPr lang="ru-RU" sz="1600" b="1" dirty="0" smtClean="0">
                <a:solidFill>
                  <a:schemeClr val="bg1"/>
                </a:solidFill>
              </a:rPr>
              <a:t>» отсрочка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03598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Постановление Правительства РФ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от 03.04.2020 № 439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На отсрочку вправе рассчитывать </a:t>
            </a:r>
            <a:r>
              <a:rPr lang="ru-RU" sz="1400" b="1" dirty="0" smtClean="0">
                <a:solidFill>
                  <a:schemeClr val="tx1"/>
                </a:solidFill>
              </a:rPr>
              <a:t>арендаторы недвижимости (компании и ИП), работающие в отраслях экономики, наиболее пострадавших от </a:t>
            </a:r>
            <a:r>
              <a:rPr lang="ru-RU" sz="1400" b="1" dirty="0" err="1" smtClean="0">
                <a:solidFill>
                  <a:schemeClr val="tx1"/>
                </a:solidFill>
              </a:rPr>
              <a:t>коронавируса</a:t>
            </a:r>
            <a:r>
              <a:rPr lang="ru-RU" sz="1400" b="1" dirty="0" smtClean="0">
                <a:solidFill>
                  <a:schemeClr val="tx1"/>
                </a:solidFill>
              </a:rPr>
              <a:t> и принятых ограничений </a:t>
            </a:r>
            <a:r>
              <a:rPr lang="ru-RU" sz="1400" dirty="0" smtClean="0">
                <a:solidFill>
                  <a:schemeClr val="tx1"/>
                </a:solidFill>
              </a:rPr>
              <a:t>(перечень см. в Постановлении Правительства РФ от 03.04.2020 № 434).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Перечень для кредитных каникул, но </a:t>
            </a:r>
            <a:r>
              <a:rPr lang="ru-RU" sz="1400" b="1" dirty="0" smtClean="0">
                <a:solidFill>
                  <a:srgbClr val="C00000"/>
                </a:solidFill>
              </a:rPr>
              <a:t>отдельного для арендных отсрочек пока нет</a:t>
            </a:r>
            <a:r>
              <a:rPr lang="ru-RU" sz="1400" dirty="0" smtClean="0">
                <a:solidFill>
                  <a:srgbClr val="C00000"/>
                </a:solidFill>
              </a:rPr>
              <a:t>, официальных разъяснений нет.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131590"/>
            <a:ext cx="4320480" cy="339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Отсрочка, как по публичной, так и частной недвижимости </a:t>
            </a:r>
            <a:r>
              <a:rPr lang="ru-RU" sz="1400" dirty="0" smtClean="0"/>
              <a:t>(земля, здания, помещения, иные объекты недвижимости).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Надо обратиться к арендодателю  и требовать подписания «</a:t>
            </a:r>
            <a:r>
              <a:rPr lang="ru-RU" sz="1400" dirty="0" err="1" smtClean="0"/>
              <a:t>допника</a:t>
            </a:r>
            <a:r>
              <a:rPr lang="ru-RU" sz="1400" dirty="0" smtClean="0"/>
              <a:t>» о предоставлении отсрочки, если отказ- в суд с иском о понуждении заключения соглашения (ст.445 ГК РФ).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Отсрочка по уплате примерно </a:t>
            </a:r>
            <a:r>
              <a:rPr lang="ru-RU" sz="1400" b="1" dirty="0" smtClean="0"/>
              <a:t>на 6 месяцев на период до 01.10.2020</a:t>
            </a:r>
            <a:r>
              <a:rPr lang="ru-RU" sz="1400" dirty="0" smtClean="0"/>
              <a:t> (пока в регионе режим повышенной готовности или ЧС- отсрочка погашения 100% арендной платы, с момента отмены этих мер и до 01.10.2020- 50</a:t>
            </a:r>
            <a:r>
              <a:rPr lang="en-US" sz="1400" dirty="0" smtClean="0"/>
              <a:t>% </a:t>
            </a:r>
            <a:r>
              <a:rPr lang="ru-RU" sz="1400" dirty="0" smtClean="0"/>
              <a:t>арендной платы).</a:t>
            </a:r>
            <a:endParaRPr lang="ru-RU" sz="1400" dirty="0"/>
          </a:p>
        </p:txBody>
      </p:sp>
      <p:pic>
        <p:nvPicPr>
          <p:cNvPr id="6" name="Picture 2" descr="http://sidus.ru/upload/iblock/469/469202d6a267e89851e3408fc8729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37195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Арендные платежи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958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Освобождение от уплаты арендных платежей</a:t>
            </a:r>
            <a:r>
              <a:rPr lang="ru-RU" sz="1400" dirty="0" smtClean="0"/>
              <a:t> по договорам аренды земельных участков, находящихся в собственности Москвы, и земельных участков на территории Москвы, государственная собственность на которые не разграничена, недвижимости в собственности г. Москвы, </a:t>
            </a:r>
            <a:r>
              <a:rPr lang="ru-RU" sz="1400" b="1" dirty="0" smtClean="0"/>
              <a:t>до последнего календарного дня месяца, в котором завершилось приостановление деятельности</a:t>
            </a:r>
            <a:r>
              <a:rPr lang="ru-RU" sz="1400" dirty="0" smtClean="0"/>
              <a:t>, но не ранее 01.07.2020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59582"/>
            <a:ext cx="4499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организаций (только Москва):</a:t>
            </a:r>
          </a:p>
          <a:p>
            <a:r>
              <a:rPr lang="ru-RU" sz="1400" b="1" dirty="0" smtClean="0"/>
              <a:t>-культуры;</a:t>
            </a:r>
          </a:p>
          <a:p>
            <a:r>
              <a:rPr lang="ru-RU" sz="1400" b="1" dirty="0" smtClean="0"/>
              <a:t>-физической культуры;</a:t>
            </a:r>
          </a:p>
          <a:p>
            <a:r>
              <a:rPr lang="ru-RU" sz="1400" b="1" dirty="0" smtClean="0"/>
              <a:t>-спорта;</a:t>
            </a:r>
          </a:p>
          <a:p>
            <a:r>
              <a:rPr lang="ru-RU" sz="1400" b="1" dirty="0" smtClean="0"/>
              <a:t>-выставочной;</a:t>
            </a:r>
          </a:p>
          <a:p>
            <a:r>
              <a:rPr lang="ru-RU" sz="1400" b="1" dirty="0" smtClean="0"/>
              <a:t>-развлекательной;</a:t>
            </a:r>
          </a:p>
          <a:p>
            <a:r>
              <a:rPr lang="ru-RU" sz="1400" b="1" dirty="0" smtClean="0"/>
              <a:t>-просветительской и образовательной деятельности;</a:t>
            </a:r>
          </a:p>
          <a:p>
            <a:r>
              <a:rPr lang="ru-RU" sz="1400" b="1" dirty="0" smtClean="0"/>
              <a:t>-досуга и социально-воспитательной работы с населением;</a:t>
            </a:r>
          </a:p>
          <a:p>
            <a:r>
              <a:rPr lang="ru-RU" sz="1400" b="1" dirty="0" smtClean="0"/>
              <a:t>-туризма;</a:t>
            </a:r>
          </a:p>
          <a:p>
            <a:r>
              <a:rPr lang="ru-RU" sz="1400" b="1" dirty="0" smtClean="0"/>
              <a:t>-гостиничных услуг;</a:t>
            </a:r>
          </a:p>
          <a:p>
            <a:r>
              <a:rPr lang="ru-RU" sz="1400" b="1" dirty="0" smtClean="0"/>
              <a:t>-общепита;</a:t>
            </a:r>
          </a:p>
          <a:p>
            <a:r>
              <a:rPr lang="ru-RU" sz="1400" b="1" dirty="0" smtClean="0"/>
              <a:t>-торговли</a:t>
            </a:r>
          </a:p>
          <a:p>
            <a:r>
              <a:rPr lang="ru-RU" sz="1400" b="1" dirty="0" smtClean="0"/>
              <a:t>-предоставления бытовых услуг населению.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3584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C00000"/>
                </a:solidFill>
              </a:rPr>
              <a:t>Постановление правительства Москвы от 24.03.2020 № 212-ПП, </a:t>
            </a:r>
          </a:p>
          <a:p>
            <a:pPr algn="just"/>
            <a:r>
              <a:rPr lang="ru-RU" sz="1400" b="1" i="1" dirty="0" smtClean="0">
                <a:solidFill>
                  <a:srgbClr val="C00000"/>
                </a:solidFill>
              </a:rPr>
              <a:t>Постановление правительства Москвы от 31.03.2020 № 273-ПП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sidus.ru/upload/iblock/469/469202d6a267e89851e3408fc8729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37195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Арендная плата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0359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Уменьшение в 2 раза платы</a:t>
            </a:r>
            <a:r>
              <a:rPr lang="ru-RU" sz="1400" dirty="0" smtClean="0"/>
              <a:t> по договорам </a:t>
            </a:r>
            <a:r>
              <a:rPr lang="ru-RU" sz="1400" b="1" dirty="0" smtClean="0"/>
              <a:t>на осуществление торговой деятельности</a:t>
            </a:r>
            <a:r>
              <a:rPr lang="ru-RU" sz="1400" dirty="0" smtClean="0"/>
              <a:t> в нестационарных торговых объектах в переходах и вестибюлях метрополитена.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Постановление правительства Москвы от 24.03.2020 № 212-ПП</a:t>
            </a:r>
          </a:p>
          <a:p>
            <a:pPr algn="just"/>
            <a:endParaRPr lang="ru-RU" sz="1400" i="1" dirty="0" smtClean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035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Для субъектов МСП </a:t>
            </a:r>
          </a:p>
          <a:p>
            <a:r>
              <a:rPr lang="ru-RU" sz="1400" b="1" dirty="0" smtClean="0"/>
              <a:t>на время режима повышенной готовности </a:t>
            </a:r>
          </a:p>
          <a:p>
            <a:r>
              <a:rPr lang="ru-RU" sz="1400" b="1" dirty="0" smtClean="0"/>
              <a:t>в городе Москва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75806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Постановление правительства Москвы от 31.03.2020 года № 273-ПП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8130" name="Picture 2" descr="https://novogireevo.mos.ru/15803f9643c7799698ba393d537e9e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371950"/>
            <a:ext cx="765382" cy="57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Торговый сбор,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авансовые платежи по налогу на имущество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 земельному налогу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31590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Срок уплаты торгового сбора за первый квартал 2020 продлен до </a:t>
            </a:r>
            <a:r>
              <a:rPr lang="ru-RU" sz="1400" b="1" dirty="0" smtClean="0">
                <a:solidFill>
                  <a:srgbClr val="C00000"/>
                </a:solidFill>
              </a:rPr>
              <a:t>31 декабря 2020 года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315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Для всех плательщиков торгового сбора </a:t>
            </a:r>
          </a:p>
          <a:p>
            <a:r>
              <a:rPr lang="ru-RU" sz="1400" dirty="0" smtClean="0"/>
              <a:t>(только Москва).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697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Срок уплаты</a:t>
            </a:r>
            <a:r>
              <a:rPr lang="ru-RU" sz="1400" dirty="0" smtClean="0"/>
              <a:t> авансовых платежей за 1 квартал 2020 года </a:t>
            </a:r>
            <a:r>
              <a:rPr lang="ru-RU" sz="1400" b="1" dirty="0" smtClean="0"/>
              <a:t>по налогу на имущество</a:t>
            </a:r>
            <a:r>
              <a:rPr lang="ru-RU" sz="1400" dirty="0" smtClean="0"/>
              <a:t> организаций и </a:t>
            </a:r>
            <a:r>
              <a:rPr lang="ru-RU" sz="1400" b="1" dirty="0" smtClean="0"/>
              <a:t>земельному налогу  продлен </a:t>
            </a:r>
            <a:r>
              <a:rPr lang="ru-RU" sz="1400" b="1" dirty="0" smtClean="0">
                <a:solidFill>
                  <a:srgbClr val="C00000"/>
                </a:solidFill>
              </a:rPr>
              <a:t>до 31 декабря 2020 года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36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Для организаций сферы (только Москва):</a:t>
            </a:r>
          </a:p>
          <a:p>
            <a:r>
              <a:rPr lang="ru-RU" sz="1400" b="1" dirty="0" smtClean="0"/>
              <a:t>торговли;</a:t>
            </a:r>
          </a:p>
          <a:p>
            <a:r>
              <a:rPr lang="ru-RU" sz="1400" b="1" dirty="0" smtClean="0"/>
              <a:t>общественного питания;</a:t>
            </a:r>
          </a:p>
          <a:p>
            <a:r>
              <a:rPr lang="ru-RU" sz="1400" b="1" dirty="0" smtClean="0"/>
              <a:t>туризма;</a:t>
            </a:r>
          </a:p>
          <a:p>
            <a:r>
              <a:rPr lang="ru-RU" sz="1400" b="1" dirty="0" smtClean="0"/>
              <a:t>культуры;</a:t>
            </a:r>
          </a:p>
          <a:p>
            <a:r>
              <a:rPr lang="ru-RU" sz="1400" b="1" dirty="0" smtClean="0"/>
              <a:t>спорта;</a:t>
            </a:r>
          </a:p>
          <a:p>
            <a:r>
              <a:rPr lang="ru-RU" sz="1400" b="1" dirty="0" smtClean="0"/>
              <a:t>досуга;</a:t>
            </a:r>
          </a:p>
          <a:p>
            <a:r>
              <a:rPr lang="ru-RU" sz="1400" b="1" dirty="0" smtClean="0"/>
              <a:t>гостиничного бизнеса.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789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            Постановление правительства Москвы от 24.03.2020 года № 212-ПП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            Постановление правительства Москвы от 31.03.2020 года № 273-ПП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Лизинговые платежи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757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03598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Правительство РФ прорабатывает возможность отсрочки по лизинговым платежам для транспортных компаний в связи с влиянием на них ситуации с распространением в мире </a:t>
            </a:r>
            <a:r>
              <a:rPr lang="ru-RU" sz="1400" dirty="0" err="1" smtClean="0"/>
              <a:t>коронавируса</a:t>
            </a:r>
            <a:r>
              <a:rPr lang="ru-RU" sz="1400" dirty="0" smtClean="0"/>
              <a:t> COVID-2019 (</a:t>
            </a:r>
            <a:r>
              <a:rPr lang="ru-RU" sz="1400" i="1" dirty="0" smtClean="0"/>
              <a:t>совещание Владимира Путина с Правительством РФ 17.03.2020</a:t>
            </a:r>
            <a:r>
              <a:rPr lang="ru-RU" sz="1400" dirty="0" smtClean="0"/>
              <a:t>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 данный момент </a:t>
            </a:r>
            <a:r>
              <a:rPr lang="ru-RU" sz="1400" b="1" dirty="0" smtClean="0"/>
              <a:t>в Москве предусмотрены субсидии МСП на компенсацию лизинговых платежей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Прием заявок на предоставление субсидии осуществляется в электронной форме посредством Портала государственных и муниципальных услуг (функций) города Москвы (http://pgu.mos.ru/). </a:t>
            </a:r>
          </a:p>
          <a:p>
            <a:pPr algn="just"/>
            <a:r>
              <a:rPr lang="ru-RU" sz="1400" b="1" dirty="0" smtClean="0"/>
              <a:t>Срок приема заявок</a:t>
            </a:r>
            <a:r>
              <a:rPr lang="ru-RU" sz="1400" dirty="0" smtClean="0"/>
              <a:t> с 6 марта 2020 г. по 30 апреля 2020 г. </a:t>
            </a:r>
          </a:p>
          <a:p>
            <a:pPr algn="just"/>
            <a:r>
              <a:rPr lang="ru-RU" sz="1400" b="1" dirty="0" smtClean="0"/>
              <a:t>Получатели</a:t>
            </a:r>
            <a:r>
              <a:rPr lang="ru-RU" sz="1400" dirty="0" smtClean="0"/>
              <a:t>: субъекты МСП, осуществляющие свою деятельность в качестве резидента </a:t>
            </a:r>
            <a:r>
              <a:rPr lang="ru-RU" sz="1400" dirty="0" err="1" smtClean="0"/>
              <a:t>креативного</a:t>
            </a:r>
            <a:r>
              <a:rPr lang="ru-RU" sz="1400" dirty="0" smtClean="0"/>
              <a:t> технопарка, технопарка, в том числе создаваемого в рамках инвестиционных приоритетных проектов города Москвы, индустриального (промышленного) парка, особой экономической зоны технико-внедренческого типа, созданной на территории города Москвы.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5157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Беспроцентный заем на выплату заработной платы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958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Секретариат первого вице-премьера РФ Андрея Белоусова сообщил,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8 апреля крупнейшие российские банки начнут выдавать беспроцентные кредиты бизнесу для выплаты зарплат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Первые кредиты ВТБ, Сбербанк и МСП Банк (дочерняя структура Корпорации МСП) выдали еще на прошлой неделе.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Банк России для субсидирования процентной ставки направит 150 млрд. рублей Сбербанку, ВТБ, МСП Банку,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Промсвязьбанку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Газпромбанку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банку "Открытие".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5958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Предприятия малого и среднего бизнеса и ИП из перечня особо пострадавших отраслей.</a:t>
            </a: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779662"/>
            <a:ext cx="41764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Авиаперевозки, аэропортовая деятельность, автоперевозки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Культура, организация досуга и развлечений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Физкультурно-оздоровительная деятельность и спорт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Турагентства и сфера туризма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Гостиничный бизнес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Общественное питание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Организации дополнительного образования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Организация конференций и выставок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Бытовые услуги (ремонт, стирка, химчистка, услуги парикмахерских и салонов красоты, ремонт компьютеров)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3564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«Сейчас в правительстве идет работа над следующим пакетом мер по преодолению последствий распространения </a:t>
            </a:r>
            <a:r>
              <a:rPr lang="ru-RU" dirty="0" err="1" smtClean="0"/>
              <a:t>коронавируса</a:t>
            </a:r>
            <a:r>
              <a:rPr lang="ru-RU" dirty="0" smtClean="0"/>
              <a:t>. Они охватывают широкий круг решений, включая вопросы поддержки населения и предпринимателей. Мы в постоянном контакте с президентом» - </a:t>
            </a:r>
            <a:r>
              <a:rPr lang="ru-RU" dirty="0" err="1" smtClean="0"/>
              <a:t>М.Мишустин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749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ЖДЕМ НОВЫЙ ПАКЕТ МЕР ПОДДЕРЖКИ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5167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ПРОВЕРКИ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НАЛОГОВЫЕ ПРОВЕРКИ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059582"/>
            <a:ext cx="42849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Налоговые проверки приостановлены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 мая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ФНС России от 20.03.2020 № ЕД-7-2/181@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ФНС Д.Егоров до особого распоряжения, приказал до 01.05.2020 года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приостановить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проверки и исключить нахождение инспекторов на территории  налогоплательщиков, осуществление допросов, осмотров, вызовов в налоговый орган, выемок, проведение инвентаризаций и т.п.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приостановлены проверки пользователей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онлайн-касс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соблюдение требований валютного законодательства, азартных игр и лотерей в отношении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категорий налогоплательщиков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малого и среднего бизнеса.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yt3.ggpht.com/a/AGF-l7-VBqTV9S5opheWLDkwEu5NniPl96dxPuku6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299942"/>
            <a:ext cx="720080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563638"/>
            <a:ext cx="4392488" cy="24314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02.04.2020 № 409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Приостановлены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31 мая 2020 года включительно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вынесения решений о выездных налоговых проверках, в том числе, повторных, а также проведения уже назначенных проверок.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касается проверок соблюдения валютного законодательства РФ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       УВОЛЬНЕНИЕ РАБОТНИКОВ без основания-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      ПРОВЕРКА ТРУДОВОЙ ИНСПЕКЦИЕЙ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59532" y="1131590"/>
            <a:ext cx="8424936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Увольнение работников в условиях пандемии  - основание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проверки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отмены моратория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21.03.2020 Совещание по экономическим вопросам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пригрозил проверками организациям, которые на фоне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задерживают зарплаты и увольняют работников без оснований.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его словам, правительство в ежедневном режиме будет следить за ситуацией на рынке труда в условиях пандемии.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у кого-то возникнет соблазн воспользоваться шумихой вокруг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решить свои текущие проблемы за счет сокращения персонала,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предприятия будут проверять трудовая инспекция,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ФНС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прокуратура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правительство будет поступать, если будут жалобы на задержку выплат зарплат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отметил, что на портале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онлайнинспекция.рф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азвернут сервис, где граждане и работодатели могут найти интересующую их информацию, получить консультацию.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http://parkburabay.kz/storage/app/media/ata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21566"/>
            <a:ext cx="669454" cy="92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5167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ОТЧЕТНОСТЬ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err="1" smtClean="0">
                <a:solidFill>
                  <a:schemeClr val="bg1"/>
                </a:solidFill>
              </a:rPr>
              <a:t>Статотчетность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Официальный сайт Росстата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Статистическую отчетность по формам, которые надо было сдать с 28 марта до 8 апреля,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предоставить с задержкой от 3 до 8 дней.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Перенос сроков предоставления отчетности связан с тем, что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Указом Президента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период с 30 марта по 3 апреля объявлен выходными днями.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 период продления сроков предоставления отчетности Росстатом не будут применяться меры, предусмотренные статьей 13.19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РФ за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респондентами субъектам официального статистического учета первичных статистических данных в установленном порядке или несвоевременное предоставление этих данных, либо предоставление недостоверных первичных статистических данных.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в информации указано, что с 30 марта по 3 апреля 2020 года Росстат и территориальные органы государственной статистики продолжат работу в штатном режиме и будут готовы принимать статистическую отчетность от респондентов.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moe-lipetsk.ru/media_new/8/1/7/2/5/9/material_1041206/original_photo-thumb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443958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03598"/>
            <a:ext cx="3636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Сдают в прежние сроки: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крупные и средние предприятия и организации, которые в период с 6 по 30 апреля продолжают работать - представляют отчеты по всем формам статистического наблюдения в установленном порядке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Franklin Gothic Heavy"/>
                <a:cs typeface="Times New Roman" pitchFamily="18" charset="0"/>
              </a:rPr>
              <a:t>►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организации, которые ведут деятельность в удаленном режиме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31590"/>
            <a:ext cx="46440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Продлили сроки до 30 апреля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Росстат освободит от всех форм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малые предприятия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Указу Президента от 2 апреля № 239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работают до 30 апреля включительно. Освобождение действует только на период действия Указа. 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Означает ли это полное освобождение от апрельской отчетности или перенос сроков сдачи, пока неясно. Желательно уточнить в территориальном органе Росстата.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Освобождение не действует на малые предприятия, которые включили в выборку для заполнения форм ПМ,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ПМ-пром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ПМ-торг и которые работают с 6 по 30 апреля в обычном или удаленном режиме.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форме №1-ИП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отчитываются ИП, не являющиеся субъектами малого предпринимательства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749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Статотчетность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03798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Информация Федеральной службы государственной статистики от 03.04.2020 «Сбор статистической отчетности в период действия Указа Президента Российской Федерации №239»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12613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сроки сдачи тех или иных статистических отчетов можно посмотреть в </a:t>
            </a:r>
            <a:r>
              <a:rPr lang="ru-RU" sz="1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статкалендаре</a:t>
            </a:r>
            <a:r>
              <a:rPr lang="ru-RU" sz="1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сайте Росстата. </a:t>
            </a:r>
            <a:endParaRPr lang="ru-RU" sz="1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92688" cy="95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Бухгалтерская отчетность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0359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Совместное письмо Минфина РФ и ФНС РФ от 27.03.20 № 07-04-07/24096/ВД-4-1/5303@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 общему правилу, бухгалтерскую отчетность за 2019 год нужно сдавать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31 марта 2020 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Однако этот день теперь является нерабочим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Указ Президента РФ от 25.03.20 № 206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если дата представления бухгалтерской отчетности приходится на нерабочий (выходной) день, то сроком представления бухгалтерской отчетности считается первый следующий за ним рабочий день (п. 44 ПБУ 4/99 (утв. приказом Минфина от 06.07.99 № 43н).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3-е апреля — последний нерабочий день по Указу Президента, 4 и 5 апреля — выходные дни.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 сдачи отчетности за 2019 год 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 апреля 2020 года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9588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Дума наделила Правительство РФ полномочиями по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дополнительному продлению сроков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(Федеральный закон № 102-ФЗ от 01.04.2020)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moe-lipetsk.ru/media_new/8/1/7/2/5/9/material_1041206/original_photo-thumb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37195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14841</TotalTime>
  <Words>1277</Words>
  <Application>Microsoft Office PowerPoint</Application>
  <PresentationFormat>Экран (16:9)</PresentationFormat>
  <Paragraphs>288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Обычная</vt:lpstr>
      <vt:lpstr>5_Специальное оформление</vt:lpstr>
      <vt:lpstr>            </vt:lpstr>
      <vt:lpstr>1 апреля 2020 года  Президентом РФ подписан Федеральный закон №102-ФЗ  «О внесении изменений в части первую и вторую НК РФ и отдельные законодательные акты РФ» </vt:lpstr>
      <vt:lpstr>Слайд 3</vt:lpstr>
      <vt:lpstr>НАЛОГОВЫЕ ПРОВЕРКИ</vt:lpstr>
      <vt:lpstr>       УВОЛЬНЕНИЕ РАБОТНИКОВ без основания-        ПРОВЕРКА ТРУДОВОЙ ИНСПЕКЦИЕЙ</vt:lpstr>
      <vt:lpstr>Слайд 6</vt:lpstr>
      <vt:lpstr>Статотчетность</vt:lpstr>
      <vt:lpstr>Слайд 8</vt:lpstr>
      <vt:lpstr>Бухгалтерская отчетность</vt:lpstr>
      <vt:lpstr>«Нерабочий день»  в целях НК РФ </vt:lpstr>
      <vt:lpstr>ПЕРЕНОС СРОКОВ: ИСКЛЮЧЕНИЯ ИЗ ПРАВИЛ</vt:lpstr>
      <vt:lpstr>Слайд 12</vt:lpstr>
      <vt:lpstr>Бухгалтерская отчетность: горячая новость!</vt:lpstr>
      <vt:lpstr>Слайд 14</vt:lpstr>
      <vt:lpstr>НОВЫЕ СРОКИ уплаты налогов и взносов</vt:lpstr>
      <vt:lpstr>Субъекты МСП: страховые взносы</vt:lpstr>
      <vt:lpstr>Слайд 17</vt:lpstr>
      <vt:lpstr>Отсрочка/рассрочка по уплате налогов</vt:lpstr>
      <vt:lpstr>ОТСРОЧКА / РАССРОЧКА, ИНК  ДЛЯ ТЕХ, КТО НЕ ПОИМЕНОВАН</vt:lpstr>
      <vt:lpstr>  Мораторий на банкротство налогоплательщиков </vt:lpstr>
      <vt:lpstr>ДЕЯТЕЛЬНОСТЬ РОССИЙСКИХ СУДОВ ПРИОСТАНОВЛЕНА </vt:lpstr>
      <vt:lpstr>Арендные платежи: отсрочка</vt:lpstr>
      <vt:lpstr>Арендные платежи: «коронавирусная» отсрочка</vt:lpstr>
      <vt:lpstr>Арендные платежи</vt:lpstr>
      <vt:lpstr>Арендная плата </vt:lpstr>
      <vt:lpstr>Торговый сбор,  авансовые платежи по налогу на имущество  и земельному налогу</vt:lpstr>
      <vt:lpstr>Лизинговые платежи</vt:lpstr>
      <vt:lpstr>Беспроцентный заем на выплату заработной платы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Наталюк</cp:lastModifiedBy>
  <cp:revision>1074</cp:revision>
  <dcterms:modified xsi:type="dcterms:W3CDTF">2020-04-08T07:11:12Z</dcterms:modified>
</cp:coreProperties>
</file>