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61" r:id="rId5"/>
    <p:sldId id="263" r:id="rId6"/>
    <p:sldId id="262" r:id="rId7"/>
    <p:sldId id="287" r:id="rId8"/>
    <p:sldId id="301" r:id="rId9"/>
    <p:sldId id="300" r:id="rId10"/>
    <p:sldId id="334" r:id="rId11"/>
    <p:sldId id="332" r:id="rId12"/>
    <p:sldId id="333" r:id="rId13"/>
    <p:sldId id="305" r:id="rId14"/>
    <p:sldId id="331" r:id="rId15"/>
  </p:sldIdLst>
  <p:sldSz cx="12192000" cy="6858000"/>
  <p:notesSz cx="6797675" cy="992663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563C1"/>
    <a:srgbClr val="448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8" y="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42"/>
            <a:ext cx="103632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345717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353816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53"/>
            <a:ext cx="27432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53"/>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737396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42"/>
            <a:ext cx="103632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1C641CB3-0898-4641-B8F0-FF7CF8ED2E92}"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1E1ACFDE-BFA7-44E3-8C0E-EF82065D3AED}" type="slidenum">
              <a:rPr lang="ru-RU" altLang="ru-RU"/>
              <a:pPr/>
              <a:t>‹#›</a:t>
            </a:fld>
            <a:endParaRPr lang="ru-RU" altLang="ru-RU"/>
          </a:p>
        </p:txBody>
      </p:sp>
    </p:spTree>
    <p:extLst>
      <p:ext uri="{BB962C8B-B14F-4D97-AF65-F5344CB8AC3E}">
        <p14:creationId xmlns:p14="http://schemas.microsoft.com/office/powerpoint/2010/main" val="31395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392" y="0"/>
            <a:ext cx="10972800" cy="1268760"/>
          </a:xfrm>
          <a:prstGeom prst="rect">
            <a:avLst/>
          </a:prstGeom>
        </p:spPr>
        <p:txBody>
          <a:bodyPr>
            <a:normAutofit/>
          </a:bodyPr>
          <a:lstStyle>
            <a:lvl1pPr algn="l">
              <a:defRPr sz="3000">
                <a:solidFill>
                  <a:schemeClr val="bg1"/>
                </a:solidFill>
              </a:defRPr>
            </a:lvl1pPr>
          </a:lstStyle>
          <a:p>
            <a:r>
              <a:rPr lang="ru-RU" smtClean="0"/>
              <a:t>Образец заголовка</a:t>
            </a:r>
            <a:endParaRPr lang="ru-RU" dirty="0"/>
          </a:p>
        </p:txBody>
      </p:sp>
      <p:sp>
        <p:nvSpPr>
          <p:cNvPr id="3" name="Объект 2"/>
          <p:cNvSpPr>
            <a:spLocks noGrp="1"/>
          </p:cNvSpPr>
          <p:nvPr>
            <p:ph idx="1"/>
          </p:nvPr>
        </p:nvSpPr>
        <p:spPr/>
        <p:txBody>
          <a:bodyPr/>
          <a:lstStyle>
            <a:lvl1pPr marL="0" indent="0">
              <a:buFontTx/>
              <a:buNone/>
              <a:defRPr sz="2100" b="1"/>
            </a:lvl1pPr>
            <a:lvl2pPr marL="457200" indent="0">
              <a:buFontTx/>
              <a:buNone/>
              <a:defRPr sz="1700"/>
            </a:lvl2pPr>
          </a:lstStyle>
          <a:p>
            <a:pPr lvl="0"/>
            <a:r>
              <a:rPr lang="ru-RU" smtClean="0"/>
              <a:t>Образец текста</a:t>
            </a:r>
          </a:p>
          <a:p>
            <a:pPr lvl="1"/>
            <a:r>
              <a:rPr lang="ru-RU" smtClean="0"/>
              <a:t>Второй уровень</a:t>
            </a:r>
          </a:p>
        </p:txBody>
      </p:sp>
      <p:sp>
        <p:nvSpPr>
          <p:cNvPr id="4" name="Дата 3"/>
          <p:cNvSpPr>
            <a:spLocks noGrp="1"/>
          </p:cNvSpPr>
          <p:nvPr>
            <p:ph type="dt" sz="half" idx="10"/>
          </p:nvPr>
        </p:nvSpPr>
        <p:spPr>
          <a:xfrm>
            <a:off x="563033"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02E79CFE-A4B6-4D55-A6AC-C5F7517D4A87}"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D88CFC1C-B919-4F16-9245-932A396363E6}" type="slidenum">
              <a:rPr lang="ru-RU" altLang="ru-RU"/>
              <a:pPr/>
              <a:t>‹#›</a:t>
            </a:fld>
            <a:endParaRPr lang="ru-RU" altLang="ru-RU"/>
          </a:p>
        </p:txBody>
      </p:sp>
    </p:spTree>
    <p:extLst>
      <p:ext uri="{BB962C8B-B14F-4D97-AF65-F5344CB8AC3E}">
        <p14:creationId xmlns:p14="http://schemas.microsoft.com/office/powerpoint/2010/main" val="1851724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095702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67174213-6530-4EB6-BB73-E2E30C268525}" type="datetimeFigureOut">
              <a:rPr lang="en-US"/>
              <a:pPr>
                <a:defRPr/>
              </a:pPr>
              <a:t>4/3/2020</a:t>
            </a:fld>
            <a:endParaRPr lang="en-US"/>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E4E64659-B64A-4F6D-B761-06AF907F4126}" type="slidenum">
              <a:rPr lang="ru-RU" altLang="ru-RU"/>
              <a:pPr/>
              <a:t>‹#›</a:t>
            </a:fld>
            <a:endParaRPr lang="ru-RU" altLang="ru-RU"/>
          </a:p>
        </p:txBody>
      </p:sp>
    </p:spTree>
    <p:extLst>
      <p:ext uri="{BB962C8B-B14F-4D97-AF65-F5344CB8AC3E}">
        <p14:creationId xmlns:p14="http://schemas.microsoft.com/office/powerpoint/2010/main" val="1524604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7E76C9E7-521C-4A2B-BFE5-A52DF9718C90}" type="datetimeFigureOut">
              <a:rPr lang="en-US"/>
              <a:pPr>
                <a:defRPr/>
              </a:pPr>
              <a:t>4/3/2020</a:t>
            </a:fld>
            <a:endParaRPr lang="en-US"/>
          </a:p>
        </p:txBody>
      </p:sp>
      <p:sp>
        <p:nvSpPr>
          <p:cNvPr id="8" name="Нижний колонтитул 7"/>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9" name="Номер слайда 8"/>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FD21F42F-4ED3-45B7-9B57-C583245E81EF}" type="slidenum">
              <a:rPr lang="ru-RU" altLang="ru-RU"/>
              <a:pPr/>
              <a:t>‹#›</a:t>
            </a:fld>
            <a:endParaRPr lang="ru-RU" altLang="ru-RU"/>
          </a:p>
        </p:txBody>
      </p:sp>
    </p:spTree>
    <p:extLst>
      <p:ext uri="{BB962C8B-B14F-4D97-AF65-F5344CB8AC3E}">
        <p14:creationId xmlns:p14="http://schemas.microsoft.com/office/powerpoint/2010/main" val="427341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268760"/>
          </a:xfrm>
          <a:prstGeom prst="rect">
            <a:avLst/>
          </a:prstGeom>
        </p:spPr>
        <p:txBody>
          <a:bodyPr>
            <a:normAutofit/>
          </a:bodyPr>
          <a:lstStyle>
            <a:lvl1pPr algn="l">
              <a:defRPr sz="3200">
                <a:solidFill>
                  <a:schemeClr val="bg1"/>
                </a:solidFill>
              </a:defRPr>
            </a:lvl1pPr>
          </a:lstStyle>
          <a:p>
            <a:r>
              <a:rPr lang="ru-RU" smtClean="0"/>
              <a:t>Образец заголовка</a:t>
            </a:r>
            <a:endParaRPr lang="ru-RU" dirty="0"/>
          </a:p>
        </p:txBody>
      </p:sp>
      <p:sp>
        <p:nvSpPr>
          <p:cNvPr id="3" name="Дата 2"/>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07A5EC2A-E724-4E04-8ADB-6E40A5A70BAC}" type="datetimeFigureOut">
              <a:rPr lang="en-US"/>
              <a:pPr>
                <a:defRPr/>
              </a:pPr>
              <a:t>4/3/2020</a:t>
            </a:fld>
            <a:endParaRPr lang="en-US"/>
          </a:p>
        </p:txBody>
      </p:sp>
      <p:sp>
        <p:nvSpPr>
          <p:cNvPr id="4" name="Нижний колонтитул 3"/>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5" name="Номер слайда 4"/>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CD6A6220-5030-42BA-8888-DF1EBA4E6194}" type="slidenum">
              <a:rPr lang="ru-RU" altLang="ru-RU"/>
              <a:pPr/>
              <a:t>‹#›</a:t>
            </a:fld>
            <a:endParaRPr lang="ru-RU" altLang="ru-RU"/>
          </a:p>
        </p:txBody>
      </p:sp>
    </p:spTree>
    <p:extLst>
      <p:ext uri="{BB962C8B-B14F-4D97-AF65-F5344CB8AC3E}">
        <p14:creationId xmlns:p14="http://schemas.microsoft.com/office/powerpoint/2010/main" val="307546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FB159553-C33C-44D5-9CD4-9EE1B060E724}" type="datetimeFigureOut">
              <a:rPr lang="en-US"/>
              <a:pPr>
                <a:defRPr/>
              </a:pPr>
              <a:t>4/3/2020</a:t>
            </a:fld>
            <a:endParaRPr lang="en-US"/>
          </a:p>
        </p:txBody>
      </p:sp>
      <p:sp>
        <p:nvSpPr>
          <p:cNvPr id="3" name="Нижний колонтитул 2"/>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4" name="Номер слайда 3"/>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0FC30E67-D248-46EE-B1F1-775C2A0D65AD}" type="slidenum">
              <a:rPr lang="ru-RU" altLang="ru-RU"/>
              <a:pPr/>
              <a:t>‹#›</a:t>
            </a:fld>
            <a:endParaRPr lang="ru-RU" altLang="ru-RU"/>
          </a:p>
        </p:txBody>
      </p:sp>
    </p:spTree>
    <p:extLst>
      <p:ext uri="{BB962C8B-B14F-4D97-AF65-F5344CB8AC3E}">
        <p14:creationId xmlns:p14="http://schemas.microsoft.com/office/powerpoint/2010/main" val="99756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1"/>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6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EA805560-63DD-45E5-9246-6BE625EC1D67}" type="datetimeFigureOut">
              <a:rPr lang="en-US"/>
              <a:pPr>
                <a:defRPr/>
              </a:pPr>
              <a:t>4/3/2020</a:t>
            </a:fld>
            <a:endParaRPr lang="en-US"/>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4E8E220D-FCC4-4AC4-8BA8-7EA61D754510}" type="slidenum">
              <a:rPr lang="ru-RU" altLang="ru-RU"/>
              <a:pPr/>
              <a:t>‹#›</a:t>
            </a:fld>
            <a:endParaRPr lang="ru-RU" altLang="ru-RU"/>
          </a:p>
        </p:txBody>
      </p:sp>
    </p:spTree>
    <p:extLst>
      <p:ext uri="{BB962C8B-B14F-4D97-AF65-F5344CB8AC3E}">
        <p14:creationId xmlns:p14="http://schemas.microsoft.com/office/powerpoint/2010/main" val="211332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392" y="0"/>
            <a:ext cx="10972800" cy="1268760"/>
          </a:xfrm>
          <a:prstGeom prst="rect">
            <a:avLst/>
          </a:prstGeom>
        </p:spPr>
        <p:txBody>
          <a:bodyPr>
            <a:normAutofit/>
          </a:bodyPr>
          <a:lstStyle>
            <a:lvl1pPr algn="l">
              <a:defRPr sz="3000">
                <a:solidFill>
                  <a:schemeClr val="bg1"/>
                </a:solidFill>
              </a:defRPr>
            </a:lvl1pPr>
          </a:lstStyle>
          <a:p>
            <a:r>
              <a:rPr lang="ru-RU" smtClean="0"/>
              <a:t>Образец заголовка</a:t>
            </a:r>
            <a:endParaRPr lang="ru-RU" dirty="0"/>
          </a:p>
        </p:txBody>
      </p:sp>
      <p:sp>
        <p:nvSpPr>
          <p:cNvPr id="3" name="Объект 2"/>
          <p:cNvSpPr>
            <a:spLocks noGrp="1"/>
          </p:cNvSpPr>
          <p:nvPr>
            <p:ph idx="1"/>
          </p:nvPr>
        </p:nvSpPr>
        <p:spPr/>
        <p:txBody>
          <a:bodyPr/>
          <a:lstStyle>
            <a:lvl1pPr marL="0" indent="0">
              <a:buFontTx/>
              <a:buNone/>
              <a:defRPr sz="2100" b="1"/>
            </a:lvl1pPr>
            <a:lvl2pPr marL="457200" indent="0">
              <a:buFontTx/>
              <a:buNone/>
              <a:defRPr sz="1700"/>
            </a:lvl2pPr>
          </a:lstStyle>
          <a:p>
            <a:pPr lvl="0"/>
            <a:r>
              <a:rPr lang="ru-RU" smtClean="0"/>
              <a:t>Образец текста</a:t>
            </a:r>
          </a:p>
          <a:p>
            <a:pPr lvl="1"/>
            <a:r>
              <a:rPr lang="ru-RU" smtClean="0"/>
              <a:t>Второй уровень</a:t>
            </a:r>
          </a:p>
        </p:txBody>
      </p:sp>
      <p:sp>
        <p:nvSpPr>
          <p:cNvPr id="4" name="Дата 3"/>
          <p:cNvSpPr>
            <a:spLocks noGrp="1"/>
          </p:cNvSpPr>
          <p:nvPr>
            <p:ph type="dt" sz="half" idx="10"/>
          </p:nvPr>
        </p:nvSpPr>
        <p:spPr>
          <a:xfrm>
            <a:off x="563033"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57383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2"/>
            <a:ext cx="7315200" cy="566739"/>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2389717" y="5367342"/>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3C1B0F11-A236-4FAA-AFA1-74A218A19984}" type="datetimeFigureOut">
              <a:rPr lang="en-US"/>
              <a:pPr>
                <a:defRPr/>
              </a:pPr>
              <a:t>4/3/2020</a:t>
            </a:fld>
            <a:endParaRPr lang="en-US"/>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F3D07CB2-3826-4EB9-A1D3-8D01E60360B9}" type="slidenum">
              <a:rPr lang="ru-RU" altLang="ru-RU"/>
              <a:pPr/>
              <a:t>‹#›</a:t>
            </a:fld>
            <a:endParaRPr lang="ru-RU" altLang="ru-RU"/>
          </a:p>
        </p:txBody>
      </p:sp>
    </p:spTree>
    <p:extLst>
      <p:ext uri="{BB962C8B-B14F-4D97-AF65-F5344CB8AC3E}">
        <p14:creationId xmlns:p14="http://schemas.microsoft.com/office/powerpoint/2010/main" val="3269347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23CFF4D0-CA38-4F81-8A80-DC4F85D2AD6E}"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77A37680-BFC8-4EAB-939B-2A5D3F8BA72F}" type="slidenum">
              <a:rPr lang="ru-RU" altLang="ru-RU"/>
              <a:pPr/>
              <a:t>‹#›</a:t>
            </a:fld>
            <a:endParaRPr lang="ru-RU" altLang="ru-RU"/>
          </a:p>
        </p:txBody>
      </p:sp>
    </p:spTree>
    <p:extLst>
      <p:ext uri="{BB962C8B-B14F-4D97-AF65-F5344CB8AC3E}">
        <p14:creationId xmlns:p14="http://schemas.microsoft.com/office/powerpoint/2010/main" val="4144692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53"/>
            <a:ext cx="27432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53"/>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29F30C2C-33A4-4F4B-8CC2-1A834942E25E}"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37D66D8D-1E22-4F19-82A6-EFDB13592E40}" type="slidenum">
              <a:rPr lang="ru-RU" altLang="ru-RU"/>
              <a:pPr/>
              <a:t>‹#›</a:t>
            </a:fld>
            <a:endParaRPr lang="ru-RU" altLang="ru-RU"/>
          </a:p>
        </p:txBody>
      </p:sp>
    </p:spTree>
    <p:extLst>
      <p:ext uri="{BB962C8B-B14F-4D97-AF65-F5344CB8AC3E}">
        <p14:creationId xmlns:p14="http://schemas.microsoft.com/office/powerpoint/2010/main" val="1853849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42"/>
            <a:ext cx="103632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4A806F0F-2C2D-4152-87D6-EF11F962923F}"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2FA0F18A-FA1A-4B96-A97C-80EF4301940A}" type="slidenum">
              <a:rPr lang="ru-RU" altLang="ru-RU"/>
              <a:pPr/>
              <a:t>‹#›</a:t>
            </a:fld>
            <a:endParaRPr lang="ru-RU" altLang="ru-RU"/>
          </a:p>
        </p:txBody>
      </p:sp>
    </p:spTree>
    <p:extLst>
      <p:ext uri="{BB962C8B-B14F-4D97-AF65-F5344CB8AC3E}">
        <p14:creationId xmlns:p14="http://schemas.microsoft.com/office/powerpoint/2010/main" val="33444750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392" y="0"/>
            <a:ext cx="10972800" cy="1268760"/>
          </a:xfrm>
          <a:prstGeom prst="rect">
            <a:avLst/>
          </a:prstGeom>
        </p:spPr>
        <p:txBody>
          <a:bodyPr>
            <a:normAutofit/>
          </a:bodyPr>
          <a:lstStyle>
            <a:lvl1pPr algn="l">
              <a:defRPr sz="3000">
                <a:solidFill>
                  <a:schemeClr val="bg1"/>
                </a:solidFill>
              </a:defRPr>
            </a:lvl1pPr>
          </a:lstStyle>
          <a:p>
            <a:r>
              <a:rPr lang="ru-RU" smtClean="0"/>
              <a:t>Образец заголовка</a:t>
            </a:r>
            <a:endParaRPr lang="ru-RU" dirty="0"/>
          </a:p>
        </p:txBody>
      </p:sp>
      <p:sp>
        <p:nvSpPr>
          <p:cNvPr id="3" name="Объект 2"/>
          <p:cNvSpPr>
            <a:spLocks noGrp="1"/>
          </p:cNvSpPr>
          <p:nvPr>
            <p:ph idx="1"/>
          </p:nvPr>
        </p:nvSpPr>
        <p:spPr/>
        <p:txBody>
          <a:bodyPr/>
          <a:lstStyle>
            <a:lvl1pPr marL="0" indent="0">
              <a:buFontTx/>
              <a:buNone/>
              <a:defRPr sz="2100" b="1"/>
            </a:lvl1pPr>
            <a:lvl2pPr marL="457200" indent="0">
              <a:buFontTx/>
              <a:buNone/>
              <a:defRPr sz="1700"/>
            </a:lvl2pPr>
          </a:lstStyle>
          <a:p>
            <a:pPr lvl="0"/>
            <a:r>
              <a:rPr lang="ru-RU" smtClean="0"/>
              <a:t>Образец текста</a:t>
            </a:r>
          </a:p>
          <a:p>
            <a:pPr lvl="1"/>
            <a:r>
              <a:rPr lang="ru-RU" smtClean="0"/>
              <a:t>Второй уровень</a:t>
            </a:r>
          </a:p>
        </p:txBody>
      </p:sp>
      <p:sp>
        <p:nvSpPr>
          <p:cNvPr id="4" name="Дата 3"/>
          <p:cNvSpPr>
            <a:spLocks noGrp="1"/>
          </p:cNvSpPr>
          <p:nvPr>
            <p:ph type="dt" sz="half" idx="10"/>
          </p:nvPr>
        </p:nvSpPr>
        <p:spPr>
          <a:xfrm>
            <a:off x="563033"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C80AFA32-BBDB-4EF0-9F30-1508447DE757}"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9174B613-45EF-478E-8826-375BE413CE37}" type="slidenum">
              <a:rPr lang="ru-RU" altLang="ru-RU"/>
              <a:pPr/>
              <a:t>‹#›</a:t>
            </a:fld>
            <a:endParaRPr lang="ru-RU" altLang="ru-RU"/>
          </a:p>
        </p:txBody>
      </p:sp>
    </p:spTree>
    <p:extLst>
      <p:ext uri="{BB962C8B-B14F-4D97-AF65-F5344CB8AC3E}">
        <p14:creationId xmlns:p14="http://schemas.microsoft.com/office/powerpoint/2010/main" val="7187436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812251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08D3E977-C53F-419A-A27E-7E37A77F3ACC}" type="datetimeFigureOut">
              <a:rPr lang="en-US"/>
              <a:pPr>
                <a:defRPr/>
              </a:pPr>
              <a:t>4/3/2020</a:t>
            </a:fld>
            <a:endParaRPr lang="en-US"/>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96FCD5C9-6235-4098-A74B-0C75C07B9392}" type="slidenum">
              <a:rPr lang="ru-RU" altLang="ru-RU"/>
              <a:pPr/>
              <a:t>‹#›</a:t>
            </a:fld>
            <a:endParaRPr lang="ru-RU" altLang="ru-RU"/>
          </a:p>
        </p:txBody>
      </p:sp>
    </p:spTree>
    <p:extLst>
      <p:ext uri="{BB962C8B-B14F-4D97-AF65-F5344CB8AC3E}">
        <p14:creationId xmlns:p14="http://schemas.microsoft.com/office/powerpoint/2010/main" val="1740512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39A59BA7-4489-4B9F-86F3-2DF665A46883}" type="datetimeFigureOut">
              <a:rPr lang="en-US"/>
              <a:pPr>
                <a:defRPr/>
              </a:pPr>
              <a:t>4/3/2020</a:t>
            </a:fld>
            <a:endParaRPr lang="en-US"/>
          </a:p>
        </p:txBody>
      </p:sp>
      <p:sp>
        <p:nvSpPr>
          <p:cNvPr id="8" name="Нижний колонтитул 7"/>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9" name="Номер слайда 8"/>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C0326B01-E3E5-43EC-97C2-4BBF5F5D4A24}" type="slidenum">
              <a:rPr lang="ru-RU" altLang="ru-RU"/>
              <a:pPr/>
              <a:t>‹#›</a:t>
            </a:fld>
            <a:endParaRPr lang="ru-RU" altLang="ru-RU"/>
          </a:p>
        </p:txBody>
      </p:sp>
    </p:spTree>
    <p:extLst>
      <p:ext uri="{BB962C8B-B14F-4D97-AF65-F5344CB8AC3E}">
        <p14:creationId xmlns:p14="http://schemas.microsoft.com/office/powerpoint/2010/main" val="2201621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268760"/>
          </a:xfrm>
          <a:prstGeom prst="rect">
            <a:avLst/>
          </a:prstGeom>
        </p:spPr>
        <p:txBody>
          <a:bodyPr>
            <a:normAutofit/>
          </a:bodyPr>
          <a:lstStyle>
            <a:lvl1pPr algn="l">
              <a:defRPr sz="3200">
                <a:solidFill>
                  <a:schemeClr val="bg1"/>
                </a:solidFill>
              </a:defRPr>
            </a:lvl1pPr>
          </a:lstStyle>
          <a:p>
            <a:r>
              <a:rPr lang="ru-RU" smtClean="0"/>
              <a:t>Образец заголовка</a:t>
            </a:r>
            <a:endParaRPr lang="ru-RU" dirty="0"/>
          </a:p>
        </p:txBody>
      </p:sp>
      <p:sp>
        <p:nvSpPr>
          <p:cNvPr id="3" name="Дата 2"/>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963F9E50-85F4-473B-AC97-E1C57A01D784}" type="datetimeFigureOut">
              <a:rPr lang="en-US"/>
              <a:pPr>
                <a:defRPr/>
              </a:pPr>
              <a:t>4/3/2020</a:t>
            </a:fld>
            <a:endParaRPr lang="en-US"/>
          </a:p>
        </p:txBody>
      </p:sp>
      <p:sp>
        <p:nvSpPr>
          <p:cNvPr id="4" name="Нижний колонтитул 3"/>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5" name="Номер слайда 4"/>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0B15F62C-87CB-4BD8-AF10-FA9F4DBA340D}" type="slidenum">
              <a:rPr lang="ru-RU" altLang="ru-RU"/>
              <a:pPr/>
              <a:t>‹#›</a:t>
            </a:fld>
            <a:endParaRPr lang="ru-RU" altLang="ru-RU"/>
          </a:p>
        </p:txBody>
      </p:sp>
    </p:spTree>
    <p:extLst>
      <p:ext uri="{BB962C8B-B14F-4D97-AF65-F5344CB8AC3E}">
        <p14:creationId xmlns:p14="http://schemas.microsoft.com/office/powerpoint/2010/main" val="9456039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007B2F34-4D9E-4184-A5F6-A499F9B0943C}" type="datetimeFigureOut">
              <a:rPr lang="en-US"/>
              <a:pPr>
                <a:defRPr/>
              </a:pPr>
              <a:t>4/3/2020</a:t>
            </a:fld>
            <a:endParaRPr lang="en-US"/>
          </a:p>
        </p:txBody>
      </p:sp>
      <p:sp>
        <p:nvSpPr>
          <p:cNvPr id="3" name="Нижний колонтитул 2"/>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4" name="Номер слайда 3"/>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8E47496E-DD33-4EEE-A6AA-9DA95EF8EB5D}" type="slidenum">
              <a:rPr lang="ru-RU" altLang="ru-RU"/>
              <a:pPr/>
              <a:t>‹#›</a:t>
            </a:fld>
            <a:endParaRPr lang="ru-RU" altLang="ru-RU"/>
          </a:p>
        </p:txBody>
      </p:sp>
    </p:spTree>
    <p:extLst>
      <p:ext uri="{BB962C8B-B14F-4D97-AF65-F5344CB8AC3E}">
        <p14:creationId xmlns:p14="http://schemas.microsoft.com/office/powerpoint/2010/main" val="101362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2343522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1"/>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6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8814FADF-0760-4F39-B523-665AF0B24836}" type="datetimeFigureOut">
              <a:rPr lang="en-US"/>
              <a:pPr>
                <a:defRPr/>
              </a:pPr>
              <a:t>4/3/2020</a:t>
            </a:fld>
            <a:endParaRPr lang="en-US"/>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F7362491-9D28-487F-B5A7-A1E5D1049F9D}" type="slidenum">
              <a:rPr lang="ru-RU" altLang="ru-RU"/>
              <a:pPr/>
              <a:t>‹#›</a:t>
            </a:fld>
            <a:endParaRPr lang="ru-RU" altLang="ru-RU"/>
          </a:p>
        </p:txBody>
      </p:sp>
    </p:spTree>
    <p:extLst>
      <p:ext uri="{BB962C8B-B14F-4D97-AF65-F5344CB8AC3E}">
        <p14:creationId xmlns:p14="http://schemas.microsoft.com/office/powerpoint/2010/main" val="3697525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2"/>
            <a:ext cx="7315200" cy="566739"/>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2389717" y="5367342"/>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DFA23CB3-980F-4CD1-9E49-F9D926FA4B86}" type="datetimeFigureOut">
              <a:rPr lang="en-US"/>
              <a:pPr>
                <a:defRPr/>
              </a:pPr>
              <a:t>4/3/2020</a:t>
            </a:fld>
            <a:endParaRPr lang="en-US"/>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9B990999-8D0D-431A-B3C2-DC0D806D974A}" type="slidenum">
              <a:rPr lang="ru-RU" altLang="ru-RU"/>
              <a:pPr/>
              <a:t>‹#›</a:t>
            </a:fld>
            <a:endParaRPr lang="ru-RU" altLang="ru-RU"/>
          </a:p>
        </p:txBody>
      </p:sp>
    </p:spTree>
    <p:extLst>
      <p:ext uri="{BB962C8B-B14F-4D97-AF65-F5344CB8AC3E}">
        <p14:creationId xmlns:p14="http://schemas.microsoft.com/office/powerpoint/2010/main" val="1760162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49787B1F-C499-4DDC-A709-B2BD24A2B89B}"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0B8F70E5-376D-4F47-8560-BC0910616099}" type="slidenum">
              <a:rPr lang="ru-RU" altLang="ru-RU"/>
              <a:pPr/>
              <a:t>‹#›</a:t>
            </a:fld>
            <a:endParaRPr lang="ru-RU" altLang="ru-RU"/>
          </a:p>
        </p:txBody>
      </p:sp>
    </p:spTree>
    <p:extLst>
      <p:ext uri="{BB962C8B-B14F-4D97-AF65-F5344CB8AC3E}">
        <p14:creationId xmlns:p14="http://schemas.microsoft.com/office/powerpoint/2010/main" val="29052029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53"/>
            <a:ext cx="27432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53"/>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B6109644-8A23-456F-AB2B-B55DA7642ACB}" type="datetimeFigureOut">
              <a:rPr lang="en-US"/>
              <a:pPr>
                <a:defRPr/>
              </a:pPr>
              <a:t>4/3/2020</a:t>
            </a:fld>
            <a:endParaRPr lang="en-US"/>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A8EAAB94-F28F-470A-99A8-16D459C6867B}" type="slidenum">
              <a:rPr lang="ru-RU" altLang="ru-RU"/>
              <a:pPr/>
              <a:t>‹#›</a:t>
            </a:fld>
            <a:endParaRPr lang="ru-RU" altLang="ru-RU"/>
          </a:p>
        </p:txBody>
      </p:sp>
    </p:spTree>
    <p:extLst>
      <p:ext uri="{BB962C8B-B14F-4D97-AF65-F5344CB8AC3E}">
        <p14:creationId xmlns:p14="http://schemas.microsoft.com/office/powerpoint/2010/main" val="126000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215932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8" name="Нижний колонтитул 7"/>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9" name="Номер слайда 8"/>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131149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268760"/>
          </a:xfrm>
          <a:prstGeom prst="rect">
            <a:avLst/>
          </a:prstGeom>
        </p:spPr>
        <p:txBody>
          <a:bodyPr>
            <a:normAutofit/>
          </a:bodyPr>
          <a:lstStyle>
            <a:lvl1pPr algn="l">
              <a:defRPr sz="3200">
                <a:solidFill>
                  <a:schemeClr val="bg1"/>
                </a:solidFill>
              </a:defRPr>
            </a:lvl1pPr>
          </a:lstStyle>
          <a:p>
            <a:r>
              <a:rPr lang="ru-RU" smtClean="0"/>
              <a:t>Образец заголовка</a:t>
            </a:r>
            <a:endParaRPr lang="ru-RU" dirty="0"/>
          </a:p>
        </p:txBody>
      </p:sp>
      <p:sp>
        <p:nvSpPr>
          <p:cNvPr id="3" name="Дата 2"/>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4" name="Нижний колонтитул 3"/>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5" name="Номер слайда 4"/>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61421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3" name="Нижний колонтитул 2"/>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4" name="Номер слайда 3"/>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139625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1"/>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6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420008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2"/>
            <a:ext cx="7315200" cy="566739"/>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2389717" y="5367342"/>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fld id="{2A47E331-7F18-4B7D-B997-8C77FCDAD62B}" type="datetimeFigureOut">
              <a:rPr lang="ru-RU" smtClean="0"/>
              <a:t>03.04.2020</a:t>
            </a:fld>
            <a:endParaRPr lang="ru-RU"/>
          </a:p>
        </p:txBody>
      </p:sp>
      <p:sp>
        <p:nvSpPr>
          <p:cNvPr id="6" name="Нижний колонтитул 5"/>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endParaRPr lang="ru-RU"/>
          </a:p>
        </p:txBody>
      </p:sp>
      <p:sp>
        <p:nvSpPr>
          <p:cNvPr id="7" name="Номер слайда 6"/>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Calibri" panose="020F0502020204030204" pitchFamily="34" charset="0"/>
              </a:defRPr>
            </a:lvl1pPr>
          </a:lstStyle>
          <a:p>
            <a:fld id="{ECBB82D0-8DFF-41F8-A809-2DC55A2AE38C}" type="slidenum">
              <a:rPr lang="ru-RU" smtClean="0"/>
              <a:t>‹#›</a:t>
            </a:fld>
            <a:endParaRPr lang="ru-RU"/>
          </a:p>
        </p:txBody>
      </p:sp>
    </p:spTree>
    <p:extLst>
      <p:ext uri="{BB962C8B-B14F-4D97-AF65-F5344CB8AC3E}">
        <p14:creationId xmlns:p14="http://schemas.microsoft.com/office/powerpoint/2010/main" val="236637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Текст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 name="Прямоугольник 6"/>
          <p:cNvSpPr/>
          <p:nvPr/>
        </p:nvSpPr>
        <p:spPr>
          <a:xfrm>
            <a:off x="0" y="1"/>
            <a:ext cx="12192000" cy="1268413"/>
          </a:xfrm>
          <a:prstGeom prst="rect">
            <a:avLst/>
          </a:prstGeom>
          <a:solidFill>
            <a:srgbClr val="9A1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800">
              <a:solidFill>
                <a:prstClr val="white"/>
              </a:solidFill>
            </a:endParaRPr>
          </a:p>
        </p:txBody>
      </p:sp>
      <p:sp>
        <p:nvSpPr>
          <p:cNvPr id="1028" name="Заголовок 1"/>
          <p:cNvSpPr>
            <a:spLocks noGrp="1"/>
          </p:cNvSpPr>
          <p:nvPr>
            <p:ph type="title"/>
          </p:nvPr>
        </p:nvSpPr>
        <p:spPr bwMode="auto">
          <a:xfrm>
            <a:off x="609600" y="1"/>
            <a:ext cx="8079317"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pic>
        <p:nvPicPr>
          <p:cNvPr id="1029" name="Рисунок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591551" y="333376"/>
            <a:ext cx="306493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Прямая соединительная линия 9"/>
          <p:cNvCxnSpPr/>
          <p:nvPr/>
        </p:nvCxnSpPr>
        <p:spPr>
          <a:xfrm>
            <a:off x="719667" y="6308725"/>
            <a:ext cx="1084791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Заголовок 1"/>
          <p:cNvSpPr txBox="1">
            <a:spLocks/>
          </p:cNvSpPr>
          <p:nvPr/>
        </p:nvSpPr>
        <p:spPr>
          <a:xfrm>
            <a:off x="624417" y="6308726"/>
            <a:ext cx="2878667" cy="360363"/>
          </a:xfrm>
          <a:prstGeom prst="rect">
            <a:avLst/>
          </a:prstGeom>
        </p:spPr>
        <p:txBody>
          <a:bodyPr anchor="ctr">
            <a:normAutofit/>
          </a:bodyPr>
          <a:lstStyle>
            <a:lvl1pPr algn="l" defTabSz="914400" rtl="0" eaLnBrk="1" latinLnBrk="0" hangingPunct="1">
              <a:spcBef>
                <a:spcPct val="0"/>
              </a:spcBef>
              <a:buNone/>
              <a:defRPr sz="3000" b="1" kern="1200">
                <a:solidFill>
                  <a:schemeClr val="tx1"/>
                </a:solidFill>
                <a:latin typeface="Arial" pitchFamily="34" charset="0"/>
                <a:ea typeface="+mj-ea"/>
                <a:cs typeface="Arial" pitchFamily="34" charset="0"/>
              </a:defRPr>
            </a:lvl1pPr>
          </a:lstStyle>
          <a:p>
            <a:pPr fontAlgn="auto">
              <a:spcAft>
                <a:spcPts val="0"/>
              </a:spcAft>
              <a:defRPr/>
            </a:pPr>
            <a:r>
              <a:rPr lang="en-GB" sz="1000" dirty="0" smtClean="0">
                <a:solidFill>
                  <a:prstClr val="black">
                    <a:lumMod val="65000"/>
                    <a:lumOff val="35000"/>
                  </a:prstClr>
                </a:solidFill>
              </a:rPr>
              <a:t>www</a:t>
            </a:r>
            <a:r>
              <a:rPr lang="ru-RU" sz="1000" dirty="0" smtClean="0">
                <a:solidFill>
                  <a:prstClr val="black">
                    <a:lumMod val="65000"/>
                    <a:lumOff val="35000"/>
                  </a:prstClr>
                </a:solidFill>
              </a:rPr>
              <a:t>.</a:t>
            </a:r>
            <a:r>
              <a:rPr lang="en-GB" sz="1000" dirty="0" err="1" smtClean="0">
                <a:solidFill>
                  <a:prstClr val="black">
                    <a:lumMod val="65000"/>
                    <a:lumOff val="35000"/>
                  </a:prstClr>
                </a:solidFill>
              </a:rPr>
              <a:t>pravovest</a:t>
            </a:r>
            <a:r>
              <a:rPr lang="ru-RU" sz="1000" dirty="0" smtClean="0">
                <a:solidFill>
                  <a:prstClr val="black">
                    <a:lumMod val="65000"/>
                    <a:lumOff val="35000"/>
                  </a:prstClr>
                </a:solidFill>
              </a:rPr>
              <a:t>-</a:t>
            </a:r>
            <a:r>
              <a:rPr lang="en-GB" sz="1000" dirty="0" smtClean="0">
                <a:solidFill>
                  <a:prstClr val="black">
                    <a:lumMod val="65000"/>
                    <a:lumOff val="35000"/>
                  </a:prstClr>
                </a:solidFill>
              </a:rPr>
              <a:t>audit</a:t>
            </a:r>
            <a:r>
              <a:rPr lang="ru-RU" sz="1000" dirty="0" smtClean="0">
                <a:solidFill>
                  <a:prstClr val="black">
                    <a:lumMod val="65000"/>
                    <a:lumOff val="35000"/>
                  </a:prstClr>
                </a:solidFill>
              </a:rPr>
              <a:t>.</a:t>
            </a:r>
            <a:r>
              <a:rPr lang="en-GB" sz="1000" dirty="0" err="1" smtClean="0">
                <a:solidFill>
                  <a:prstClr val="black">
                    <a:lumMod val="65000"/>
                    <a:lumOff val="35000"/>
                  </a:prstClr>
                </a:solidFill>
              </a:rPr>
              <a:t>ru</a:t>
            </a:r>
            <a:endParaRPr lang="ru-RU" sz="1000" dirty="0">
              <a:solidFill>
                <a:prstClr val="black">
                  <a:lumMod val="65000"/>
                  <a:lumOff val="35000"/>
                </a:prstClr>
              </a:solidFill>
            </a:endParaRPr>
          </a:p>
        </p:txBody>
      </p:sp>
    </p:spTree>
    <p:extLst>
      <p:ext uri="{BB962C8B-B14F-4D97-AF65-F5344CB8AC3E}">
        <p14:creationId xmlns:p14="http://schemas.microsoft.com/office/powerpoint/2010/main" val="1638537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Light" panose="020F0302020204030204" pitchFamily="34" charset="0"/>
        </a:defRPr>
      </a:lvl2pPr>
      <a:lvl3pPr algn="ctr" rtl="0" eaLnBrk="1" fontAlgn="base" hangingPunct="1">
        <a:spcBef>
          <a:spcPct val="0"/>
        </a:spcBef>
        <a:spcAft>
          <a:spcPct val="0"/>
        </a:spcAft>
        <a:defRPr sz="4400">
          <a:solidFill>
            <a:schemeClr val="tx1"/>
          </a:solidFill>
          <a:latin typeface="Calibri Light" panose="020F0302020204030204" pitchFamily="34" charset="0"/>
        </a:defRPr>
      </a:lvl3pPr>
      <a:lvl4pPr algn="ctr" rtl="0" eaLnBrk="1" fontAlgn="base" hangingPunct="1">
        <a:spcBef>
          <a:spcPct val="0"/>
        </a:spcBef>
        <a:spcAft>
          <a:spcPct val="0"/>
        </a:spcAft>
        <a:defRPr sz="4400">
          <a:solidFill>
            <a:schemeClr val="tx1"/>
          </a:solidFill>
          <a:latin typeface="Calibri Light" panose="020F0302020204030204" pitchFamily="34" charset="0"/>
        </a:defRPr>
      </a:lvl4pPr>
      <a:lvl5pPr algn="ctr" rtl="0" eaLnBrk="1" fontAlgn="base" hangingPunct="1">
        <a:spcBef>
          <a:spcPct val="0"/>
        </a:spcBef>
        <a:spcAft>
          <a:spcPct val="0"/>
        </a:spcAft>
        <a:defRPr sz="4400">
          <a:solidFill>
            <a:schemeClr val="tx1"/>
          </a:solidFill>
          <a:latin typeface="Calibri Light" panose="020F0302020204030204" pitchFamily="34" charset="0"/>
        </a:defRPr>
      </a:lvl5pPr>
      <a:lvl6pPr marL="457200" algn="ctr" rtl="0" eaLnBrk="1" fontAlgn="base" hangingPunct="1">
        <a:spcBef>
          <a:spcPct val="0"/>
        </a:spcBef>
        <a:spcAft>
          <a:spcPct val="0"/>
        </a:spcAft>
        <a:defRPr sz="4400">
          <a:solidFill>
            <a:schemeClr val="tx1"/>
          </a:solidFill>
          <a:latin typeface="Calibri Light" panose="020F0302020204030204" pitchFamily="34" charset="0"/>
        </a:defRPr>
      </a:lvl6pPr>
      <a:lvl7pPr marL="914400" algn="ctr" rtl="0" eaLnBrk="1" fontAlgn="base" hangingPunct="1">
        <a:spcBef>
          <a:spcPct val="0"/>
        </a:spcBef>
        <a:spcAft>
          <a:spcPct val="0"/>
        </a:spcAft>
        <a:defRPr sz="4400">
          <a:solidFill>
            <a:schemeClr val="tx1"/>
          </a:solidFill>
          <a:latin typeface="Calibri Light" panose="020F0302020204030204" pitchFamily="34" charset="0"/>
        </a:defRPr>
      </a:lvl7pPr>
      <a:lvl8pPr marL="1371600" algn="ctr" rtl="0" eaLnBrk="1" fontAlgn="base" hangingPunct="1">
        <a:spcBef>
          <a:spcPct val="0"/>
        </a:spcBef>
        <a:spcAft>
          <a:spcPct val="0"/>
        </a:spcAft>
        <a:defRPr sz="4400">
          <a:solidFill>
            <a:schemeClr val="tx1"/>
          </a:solidFill>
          <a:latin typeface="Calibri Light" panose="020F0302020204030204" pitchFamily="34" charset="0"/>
        </a:defRPr>
      </a:lvl8pPr>
      <a:lvl9pPr marL="1828800" algn="ctr" rtl="0" eaLnBrk="1" fontAlgn="base" hangingPunct="1">
        <a:spcBef>
          <a:spcPct val="0"/>
        </a:spcBef>
        <a:spcAft>
          <a:spcPct val="0"/>
        </a:spcAft>
        <a:defRPr sz="4400">
          <a:solidFill>
            <a:schemeClr val="tx1"/>
          </a:solidFill>
          <a:latin typeface="Calibri Light" panose="020F03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Текст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 name="Прямоугольник 6"/>
          <p:cNvSpPr/>
          <p:nvPr/>
        </p:nvSpPr>
        <p:spPr>
          <a:xfrm>
            <a:off x="0" y="1"/>
            <a:ext cx="12192000" cy="1268413"/>
          </a:xfrm>
          <a:prstGeom prst="rect">
            <a:avLst/>
          </a:prstGeom>
          <a:solidFill>
            <a:srgbClr val="9A1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solidFill>
                <a:prstClr val="white"/>
              </a:solidFill>
            </a:endParaRPr>
          </a:p>
        </p:txBody>
      </p:sp>
      <p:sp>
        <p:nvSpPr>
          <p:cNvPr id="2052" name="Заголовок 1"/>
          <p:cNvSpPr>
            <a:spLocks noGrp="1"/>
          </p:cNvSpPr>
          <p:nvPr>
            <p:ph type="title"/>
          </p:nvPr>
        </p:nvSpPr>
        <p:spPr bwMode="auto">
          <a:xfrm>
            <a:off x="609600" y="1"/>
            <a:ext cx="8079317"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pic>
        <p:nvPicPr>
          <p:cNvPr id="2053" name="Рисунок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591551" y="333376"/>
            <a:ext cx="306493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Прямая соединительная линия 9"/>
          <p:cNvCxnSpPr/>
          <p:nvPr/>
        </p:nvCxnSpPr>
        <p:spPr>
          <a:xfrm>
            <a:off x="719667" y="6308725"/>
            <a:ext cx="1084791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Заголовок 1"/>
          <p:cNvSpPr txBox="1">
            <a:spLocks/>
          </p:cNvSpPr>
          <p:nvPr/>
        </p:nvSpPr>
        <p:spPr>
          <a:xfrm>
            <a:off x="624417" y="6308726"/>
            <a:ext cx="2878667" cy="360363"/>
          </a:xfrm>
          <a:prstGeom prst="rect">
            <a:avLst/>
          </a:prstGeom>
        </p:spPr>
        <p:txBody>
          <a:bodyPr anchor="ctr">
            <a:normAutofit/>
          </a:bodyPr>
          <a:lstStyle>
            <a:lvl1pPr algn="l" defTabSz="914400" rtl="0" eaLnBrk="1" latinLnBrk="0" hangingPunct="1">
              <a:spcBef>
                <a:spcPct val="0"/>
              </a:spcBef>
              <a:buNone/>
              <a:defRPr sz="3000" b="1" kern="1200">
                <a:solidFill>
                  <a:schemeClr val="tx1"/>
                </a:solidFill>
                <a:latin typeface="Arial" pitchFamily="34" charset="0"/>
                <a:ea typeface="+mj-ea"/>
                <a:cs typeface="Arial" pitchFamily="34" charset="0"/>
              </a:defRPr>
            </a:lvl1pPr>
          </a:lstStyle>
          <a:p>
            <a:pPr fontAlgn="auto">
              <a:spcAft>
                <a:spcPts val="0"/>
              </a:spcAft>
              <a:defRPr/>
            </a:pPr>
            <a:r>
              <a:rPr lang="en-GB" sz="1000" dirty="0" smtClean="0">
                <a:solidFill>
                  <a:prstClr val="black">
                    <a:lumMod val="65000"/>
                    <a:lumOff val="35000"/>
                  </a:prstClr>
                </a:solidFill>
              </a:rPr>
              <a:t>www</a:t>
            </a:r>
            <a:r>
              <a:rPr lang="ru-RU" sz="1000" dirty="0" smtClean="0">
                <a:solidFill>
                  <a:prstClr val="black">
                    <a:lumMod val="65000"/>
                    <a:lumOff val="35000"/>
                  </a:prstClr>
                </a:solidFill>
              </a:rPr>
              <a:t>.</a:t>
            </a:r>
            <a:r>
              <a:rPr lang="en-GB" sz="1000" dirty="0" err="1" smtClean="0">
                <a:solidFill>
                  <a:prstClr val="black">
                    <a:lumMod val="65000"/>
                    <a:lumOff val="35000"/>
                  </a:prstClr>
                </a:solidFill>
              </a:rPr>
              <a:t>pravovest</a:t>
            </a:r>
            <a:r>
              <a:rPr lang="ru-RU" sz="1000" dirty="0" smtClean="0">
                <a:solidFill>
                  <a:prstClr val="black">
                    <a:lumMod val="65000"/>
                    <a:lumOff val="35000"/>
                  </a:prstClr>
                </a:solidFill>
              </a:rPr>
              <a:t>-</a:t>
            </a:r>
            <a:r>
              <a:rPr lang="en-GB" sz="1000" dirty="0" smtClean="0">
                <a:solidFill>
                  <a:prstClr val="black">
                    <a:lumMod val="65000"/>
                    <a:lumOff val="35000"/>
                  </a:prstClr>
                </a:solidFill>
              </a:rPr>
              <a:t>audit</a:t>
            </a:r>
            <a:r>
              <a:rPr lang="ru-RU" sz="1000" dirty="0" smtClean="0">
                <a:solidFill>
                  <a:prstClr val="black">
                    <a:lumMod val="65000"/>
                    <a:lumOff val="35000"/>
                  </a:prstClr>
                </a:solidFill>
              </a:rPr>
              <a:t>.</a:t>
            </a:r>
            <a:r>
              <a:rPr lang="en-GB" sz="1000" dirty="0" err="1" smtClean="0">
                <a:solidFill>
                  <a:prstClr val="black">
                    <a:lumMod val="65000"/>
                    <a:lumOff val="35000"/>
                  </a:prstClr>
                </a:solidFill>
              </a:rPr>
              <a:t>ru</a:t>
            </a:r>
            <a:endParaRPr lang="ru-RU" sz="1000" dirty="0">
              <a:solidFill>
                <a:prstClr val="black">
                  <a:lumMod val="65000"/>
                  <a:lumOff val="35000"/>
                </a:prstClr>
              </a:solidFill>
            </a:endParaRPr>
          </a:p>
        </p:txBody>
      </p:sp>
    </p:spTree>
    <p:extLst>
      <p:ext uri="{BB962C8B-B14F-4D97-AF65-F5344CB8AC3E}">
        <p14:creationId xmlns:p14="http://schemas.microsoft.com/office/powerpoint/2010/main" val="39253836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panose="020B0604020202020204" pitchFamily="34" charset="0"/>
        </a:defRPr>
      </a:lvl2pPr>
      <a:lvl3pPr algn="ctr" rtl="0" eaLnBrk="1" fontAlgn="base" hangingPunct="1">
        <a:spcBef>
          <a:spcPct val="0"/>
        </a:spcBef>
        <a:spcAft>
          <a:spcPct val="0"/>
        </a:spcAft>
        <a:defRPr sz="4400">
          <a:solidFill>
            <a:schemeClr val="tx1"/>
          </a:solidFill>
          <a:latin typeface="Arial" panose="020B0604020202020204" pitchFamily="34" charset="0"/>
        </a:defRPr>
      </a:lvl3pPr>
      <a:lvl4pPr algn="ctr" rtl="0" eaLnBrk="1" fontAlgn="base" hangingPunct="1">
        <a:spcBef>
          <a:spcPct val="0"/>
        </a:spcBef>
        <a:spcAft>
          <a:spcPct val="0"/>
        </a:spcAft>
        <a:defRPr sz="4400">
          <a:solidFill>
            <a:schemeClr val="tx1"/>
          </a:solidFill>
          <a:latin typeface="Arial" panose="020B0604020202020204" pitchFamily="34" charset="0"/>
        </a:defRPr>
      </a:lvl4pPr>
      <a:lvl5pPr algn="ctr" rtl="0" eaLnBrk="1" fontAlgn="base" hangingPunct="1">
        <a:spcBef>
          <a:spcPct val="0"/>
        </a:spcBef>
        <a:spcAft>
          <a:spcPct val="0"/>
        </a:spcAft>
        <a:defRPr sz="4400">
          <a:solidFill>
            <a:schemeClr val="tx1"/>
          </a:solidFill>
          <a:latin typeface="Arial" panose="020B0604020202020204" pitchFamily="34" charset="0"/>
        </a:defRPr>
      </a:lvl5pPr>
      <a:lvl6pPr marL="457200" algn="ctr" rtl="0" eaLnBrk="1" fontAlgn="base" hangingPunct="1">
        <a:spcBef>
          <a:spcPct val="0"/>
        </a:spcBef>
        <a:spcAft>
          <a:spcPct val="0"/>
        </a:spcAft>
        <a:defRPr sz="4400">
          <a:solidFill>
            <a:schemeClr val="tx1"/>
          </a:solidFill>
          <a:latin typeface="Arial" panose="020B0604020202020204" pitchFamily="34" charset="0"/>
        </a:defRPr>
      </a:lvl6pPr>
      <a:lvl7pPr marL="914400" algn="ctr" rtl="0" eaLnBrk="1" fontAlgn="base" hangingPunct="1">
        <a:spcBef>
          <a:spcPct val="0"/>
        </a:spcBef>
        <a:spcAft>
          <a:spcPct val="0"/>
        </a:spcAft>
        <a:defRPr sz="4400">
          <a:solidFill>
            <a:schemeClr val="tx1"/>
          </a:solidFill>
          <a:latin typeface="Arial" panose="020B0604020202020204" pitchFamily="34" charset="0"/>
        </a:defRPr>
      </a:lvl7pPr>
      <a:lvl8pPr marL="1371600" algn="ctr" rtl="0" eaLnBrk="1" fontAlgn="base" hangingPunct="1">
        <a:spcBef>
          <a:spcPct val="0"/>
        </a:spcBef>
        <a:spcAft>
          <a:spcPct val="0"/>
        </a:spcAft>
        <a:defRPr sz="4400">
          <a:solidFill>
            <a:schemeClr val="tx1"/>
          </a:solidFill>
          <a:latin typeface="Arial" panose="020B0604020202020204" pitchFamily="34" charset="0"/>
        </a:defRPr>
      </a:lvl8pPr>
      <a:lvl9pPr marL="1828800" algn="ctr" rtl="0" eaLnBrk="1" fontAlgn="base" hangingPunct="1">
        <a:spcBef>
          <a:spcPct val="0"/>
        </a:spcBef>
        <a:spcAft>
          <a:spcPct val="0"/>
        </a:spcAft>
        <a:defRPr sz="44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Текст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 name="Прямоугольник 6"/>
          <p:cNvSpPr/>
          <p:nvPr/>
        </p:nvSpPr>
        <p:spPr>
          <a:xfrm>
            <a:off x="0" y="1"/>
            <a:ext cx="12192000" cy="1268413"/>
          </a:xfrm>
          <a:prstGeom prst="rect">
            <a:avLst/>
          </a:prstGeom>
          <a:solidFill>
            <a:srgbClr val="9A1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solidFill>
                <a:prstClr val="white"/>
              </a:solidFill>
            </a:endParaRPr>
          </a:p>
        </p:txBody>
      </p:sp>
      <p:sp>
        <p:nvSpPr>
          <p:cNvPr id="3076" name="Заголовок 1"/>
          <p:cNvSpPr>
            <a:spLocks noGrp="1"/>
          </p:cNvSpPr>
          <p:nvPr>
            <p:ph type="title"/>
          </p:nvPr>
        </p:nvSpPr>
        <p:spPr bwMode="auto">
          <a:xfrm>
            <a:off x="609600" y="1"/>
            <a:ext cx="8079317"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pic>
        <p:nvPicPr>
          <p:cNvPr id="3077" name="Рисунок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591551" y="333376"/>
            <a:ext cx="306493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Прямая соединительная линия 9"/>
          <p:cNvCxnSpPr/>
          <p:nvPr/>
        </p:nvCxnSpPr>
        <p:spPr>
          <a:xfrm>
            <a:off x="719667" y="6308725"/>
            <a:ext cx="1084791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Заголовок 1"/>
          <p:cNvSpPr txBox="1">
            <a:spLocks/>
          </p:cNvSpPr>
          <p:nvPr/>
        </p:nvSpPr>
        <p:spPr>
          <a:xfrm>
            <a:off x="624417" y="6308726"/>
            <a:ext cx="2878667" cy="360363"/>
          </a:xfrm>
          <a:prstGeom prst="rect">
            <a:avLst/>
          </a:prstGeom>
        </p:spPr>
        <p:txBody>
          <a:bodyPr anchor="ctr">
            <a:normAutofit/>
          </a:bodyPr>
          <a:lstStyle>
            <a:lvl1pPr algn="l" defTabSz="914400" rtl="0" eaLnBrk="1" latinLnBrk="0" hangingPunct="1">
              <a:spcBef>
                <a:spcPct val="0"/>
              </a:spcBef>
              <a:buNone/>
              <a:defRPr sz="3000" b="1" kern="1200">
                <a:solidFill>
                  <a:schemeClr val="tx1"/>
                </a:solidFill>
                <a:latin typeface="Arial" pitchFamily="34" charset="0"/>
                <a:ea typeface="+mj-ea"/>
                <a:cs typeface="Arial" pitchFamily="34" charset="0"/>
              </a:defRPr>
            </a:lvl1pPr>
          </a:lstStyle>
          <a:p>
            <a:pPr fontAlgn="auto">
              <a:spcAft>
                <a:spcPts val="0"/>
              </a:spcAft>
              <a:defRPr/>
            </a:pPr>
            <a:r>
              <a:rPr lang="en-GB" sz="1000" dirty="0" smtClean="0">
                <a:solidFill>
                  <a:prstClr val="black">
                    <a:lumMod val="65000"/>
                    <a:lumOff val="35000"/>
                  </a:prstClr>
                </a:solidFill>
              </a:rPr>
              <a:t>www</a:t>
            </a:r>
            <a:r>
              <a:rPr lang="ru-RU" sz="1000" dirty="0" smtClean="0">
                <a:solidFill>
                  <a:prstClr val="black">
                    <a:lumMod val="65000"/>
                    <a:lumOff val="35000"/>
                  </a:prstClr>
                </a:solidFill>
              </a:rPr>
              <a:t>.</a:t>
            </a:r>
            <a:r>
              <a:rPr lang="en-GB" sz="1000" dirty="0" err="1" smtClean="0">
                <a:solidFill>
                  <a:prstClr val="black">
                    <a:lumMod val="65000"/>
                    <a:lumOff val="35000"/>
                  </a:prstClr>
                </a:solidFill>
              </a:rPr>
              <a:t>pravovest</a:t>
            </a:r>
            <a:r>
              <a:rPr lang="ru-RU" sz="1000" dirty="0" smtClean="0">
                <a:solidFill>
                  <a:prstClr val="black">
                    <a:lumMod val="65000"/>
                    <a:lumOff val="35000"/>
                  </a:prstClr>
                </a:solidFill>
              </a:rPr>
              <a:t>-</a:t>
            </a:r>
            <a:r>
              <a:rPr lang="en-GB" sz="1000" dirty="0" smtClean="0">
                <a:solidFill>
                  <a:prstClr val="black">
                    <a:lumMod val="65000"/>
                    <a:lumOff val="35000"/>
                  </a:prstClr>
                </a:solidFill>
              </a:rPr>
              <a:t>audit</a:t>
            </a:r>
            <a:r>
              <a:rPr lang="ru-RU" sz="1000" dirty="0" smtClean="0">
                <a:solidFill>
                  <a:prstClr val="black">
                    <a:lumMod val="65000"/>
                    <a:lumOff val="35000"/>
                  </a:prstClr>
                </a:solidFill>
              </a:rPr>
              <a:t>.</a:t>
            </a:r>
            <a:r>
              <a:rPr lang="en-GB" sz="1000" dirty="0" err="1" smtClean="0">
                <a:solidFill>
                  <a:prstClr val="black">
                    <a:lumMod val="65000"/>
                    <a:lumOff val="35000"/>
                  </a:prstClr>
                </a:solidFill>
              </a:rPr>
              <a:t>ru</a:t>
            </a:r>
            <a:endParaRPr lang="ru-RU" sz="1000" dirty="0">
              <a:solidFill>
                <a:prstClr val="black">
                  <a:lumMod val="65000"/>
                  <a:lumOff val="35000"/>
                </a:prstClr>
              </a:solidFill>
            </a:endParaRPr>
          </a:p>
        </p:txBody>
      </p:sp>
    </p:spTree>
    <p:extLst>
      <p:ext uri="{BB962C8B-B14F-4D97-AF65-F5344CB8AC3E}">
        <p14:creationId xmlns:p14="http://schemas.microsoft.com/office/powerpoint/2010/main" val="25891340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Light" panose="020F0302020204030204" pitchFamily="34" charset="0"/>
        </a:defRPr>
      </a:lvl2pPr>
      <a:lvl3pPr algn="ctr" rtl="0" eaLnBrk="1" fontAlgn="base" hangingPunct="1">
        <a:spcBef>
          <a:spcPct val="0"/>
        </a:spcBef>
        <a:spcAft>
          <a:spcPct val="0"/>
        </a:spcAft>
        <a:defRPr sz="4400">
          <a:solidFill>
            <a:schemeClr val="tx1"/>
          </a:solidFill>
          <a:latin typeface="Calibri Light" panose="020F0302020204030204" pitchFamily="34" charset="0"/>
        </a:defRPr>
      </a:lvl3pPr>
      <a:lvl4pPr algn="ctr" rtl="0" eaLnBrk="1" fontAlgn="base" hangingPunct="1">
        <a:spcBef>
          <a:spcPct val="0"/>
        </a:spcBef>
        <a:spcAft>
          <a:spcPct val="0"/>
        </a:spcAft>
        <a:defRPr sz="4400">
          <a:solidFill>
            <a:schemeClr val="tx1"/>
          </a:solidFill>
          <a:latin typeface="Calibri Light" panose="020F0302020204030204" pitchFamily="34" charset="0"/>
        </a:defRPr>
      </a:lvl4pPr>
      <a:lvl5pPr algn="ctr" rtl="0" eaLnBrk="1" fontAlgn="base" hangingPunct="1">
        <a:spcBef>
          <a:spcPct val="0"/>
        </a:spcBef>
        <a:spcAft>
          <a:spcPct val="0"/>
        </a:spcAft>
        <a:defRPr sz="4400">
          <a:solidFill>
            <a:schemeClr val="tx1"/>
          </a:solidFill>
          <a:latin typeface="Calibri Light" panose="020F0302020204030204" pitchFamily="34" charset="0"/>
        </a:defRPr>
      </a:lvl5pPr>
      <a:lvl6pPr marL="457200" algn="ctr" rtl="0" eaLnBrk="1" fontAlgn="base" hangingPunct="1">
        <a:spcBef>
          <a:spcPct val="0"/>
        </a:spcBef>
        <a:spcAft>
          <a:spcPct val="0"/>
        </a:spcAft>
        <a:defRPr sz="4400">
          <a:solidFill>
            <a:schemeClr val="tx1"/>
          </a:solidFill>
          <a:latin typeface="Calibri Light" panose="020F0302020204030204" pitchFamily="34" charset="0"/>
        </a:defRPr>
      </a:lvl6pPr>
      <a:lvl7pPr marL="914400" algn="ctr" rtl="0" eaLnBrk="1" fontAlgn="base" hangingPunct="1">
        <a:spcBef>
          <a:spcPct val="0"/>
        </a:spcBef>
        <a:spcAft>
          <a:spcPct val="0"/>
        </a:spcAft>
        <a:defRPr sz="4400">
          <a:solidFill>
            <a:schemeClr val="tx1"/>
          </a:solidFill>
          <a:latin typeface="Calibri Light" panose="020F0302020204030204" pitchFamily="34" charset="0"/>
        </a:defRPr>
      </a:lvl7pPr>
      <a:lvl8pPr marL="1371600" algn="ctr" rtl="0" eaLnBrk="1" fontAlgn="base" hangingPunct="1">
        <a:spcBef>
          <a:spcPct val="0"/>
        </a:spcBef>
        <a:spcAft>
          <a:spcPct val="0"/>
        </a:spcAft>
        <a:defRPr sz="4400">
          <a:solidFill>
            <a:schemeClr val="tx1"/>
          </a:solidFill>
          <a:latin typeface="Calibri Light" panose="020F0302020204030204" pitchFamily="34" charset="0"/>
        </a:defRPr>
      </a:lvl8pPr>
      <a:lvl9pPr marL="1828800" algn="ctr" rtl="0" eaLnBrk="1" fontAlgn="base" hangingPunct="1">
        <a:spcBef>
          <a:spcPct val="0"/>
        </a:spcBef>
        <a:spcAft>
          <a:spcPct val="0"/>
        </a:spcAft>
        <a:defRPr sz="4400">
          <a:solidFill>
            <a:schemeClr val="tx1"/>
          </a:solidFill>
          <a:latin typeface="Calibri Light" panose="020F03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pravovest-audit.ru/" TargetMode="External"/><Relationship Id="rId2" Type="http://schemas.openxmlformats.org/officeDocument/2006/relationships/hyperlink" Target="consultantplus://offline/ref=655DA91763F3E8AA46120657CD722A4D6A24FA82663CEC063520A5AF2CFFCF8CC2ACD0245F2D723FC9F731B591E430E502134D41C8C0B655X5gAM" TargetMode="External"/><Relationship Id="rId1" Type="http://schemas.openxmlformats.org/officeDocument/2006/relationships/slideLayout" Target="../slideLayouts/slideLayout2.xml"/><Relationship Id="rId4" Type="http://schemas.openxmlformats.org/officeDocument/2006/relationships/hyperlink" Target="http://www.pravovest-audit.r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ravovest-audit.ru/" TargetMode="External"/><Relationship Id="rId2" Type="http://schemas.openxmlformats.org/officeDocument/2006/relationships/hyperlink" Target="https://pravovest-audit.r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336" y="1360035"/>
            <a:ext cx="11903528" cy="1228951"/>
          </a:xfrm>
        </p:spPr>
        <p:txBody>
          <a:bodyPr>
            <a:normAutofit fontScale="90000"/>
          </a:bodyPr>
          <a:lstStyle/>
          <a:p>
            <a:r>
              <a:rPr lang="ru-RU" b="1" dirty="0">
                <a:solidFill>
                  <a:srgbClr val="C00000"/>
                </a:solidFill>
              </a:rPr>
              <a:t>Как рассчитаться с работниками в период карантина.</a:t>
            </a:r>
            <a:endParaRPr lang="ru-RU" dirty="0"/>
          </a:p>
        </p:txBody>
      </p:sp>
      <p:sp>
        <p:nvSpPr>
          <p:cNvPr id="3" name="Подзаголовок 2"/>
          <p:cNvSpPr>
            <a:spLocks noGrp="1"/>
          </p:cNvSpPr>
          <p:nvPr>
            <p:ph type="subTitle" idx="1"/>
          </p:nvPr>
        </p:nvSpPr>
        <p:spPr>
          <a:xfrm>
            <a:off x="144236" y="4710793"/>
            <a:ext cx="11979728" cy="1752600"/>
          </a:xfrm>
        </p:spPr>
        <p:txBody>
          <a:bodyPr/>
          <a:lstStyle/>
          <a:p>
            <a:r>
              <a:rPr lang="ru-RU" sz="2800" b="1" dirty="0" smtClean="0">
                <a:solidFill>
                  <a:schemeClr val="tx1"/>
                </a:solidFill>
              </a:rPr>
              <a:t>Тарасова Татьяна </a:t>
            </a:r>
          </a:p>
          <a:p>
            <a:r>
              <a:rPr lang="ru-RU" sz="2800" dirty="0" smtClean="0">
                <a:solidFill>
                  <a:schemeClr val="tx1"/>
                </a:solidFill>
              </a:rPr>
              <a:t>Аттестованный </a:t>
            </a:r>
            <a:r>
              <a:rPr lang="ru-RU" sz="2800" dirty="0">
                <a:solidFill>
                  <a:schemeClr val="tx1"/>
                </a:solidFill>
              </a:rPr>
              <a:t>аудитор, </a:t>
            </a:r>
            <a:r>
              <a:rPr lang="ru-RU" sz="2800" dirty="0" smtClean="0">
                <a:solidFill>
                  <a:schemeClr val="tx1"/>
                </a:solidFill>
              </a:rPr>
              <a:t>главный эксперт по налогам, бухучету, труду и заработной плате компании </a:t>
            </a:r>
            <a:r>
              <a:rPr lang="ru-RU" sz="2800" dirty="0">
                <a:solidFill>
                  <a:schemeClr val="tx1"/>
                </a:solidFill>
              </a:rPr>
              <a:t>«Правовест Аудит»</a:t>
            </a:r>
          </a:p>
          <a:p>
            <a:endParaRPr lang="ru-RU" dirty="0"/>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
        <p:nvSpPr>
          <p:cNvPr id="6" name="Прямоугольник 5">
            <a:hlinkClick r:id="rId2"/>
          </p:cNvPr>
          <p:cNvSpPr/>
          <p:nvPr/>
        </p:nvSpPr>
        <p:spPr>
          <a:xfrm>
            <a:off x="294491" y="6399937"/>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055" y="2392617"/>
            <a:ext cx="1731818" cy="2353037"/>
          </a:xfrm>
          <a:prstGeom prst="rect">
            <a:avLst/>
          </a:prstGeom>
        </p:spPr>
      </p:pic>
    </p:spTree>
    <p:extLst>
      <p:ext uri="{BB962C8B-B14F-4D97-AF65-F5344CB8AC3E}">
        <p14:creationId xmlns:p14="http://schemas.microsoft.com/office/powerpoint/2010/main" val="558495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Отпуск в период карантина</a:t>
            </a:r>
            <a:endParaRPr lang="ru-RU" dirty="0"/>
          </a:p>
        </p:txBody>
      </p:sp>
      <p:sp>
        <p:nvSpPr>
          <p:cNvPr id="3" name="Объект 2"/>
          <p:cNvSpPr>
            <a:spLocks noGrp="1"/>
          </p:cNvSpPr>
          <p:nvPr>
            <p:ph idx="1"/>
          </p:nvPr>
        </p:nvSpPr>
        <p:spPr>
          <a:xfrm>
            <a:off x="399275" y="1393371"/>
            <a:ext cx="11196917" cy="5093012"/>
          </a:xfrm>
        </p:spPr>
        <p:txBody>
          <a:bodyPr/>
          <a:lstStyle/>
          <a:p>
            <a:pPr algn="just"/>
            <a:r>
              <a:rPr lang="ru-RU" sz="2000" dirty="0">
                <a:latin typeface="Times New Roman" panose="02020603050405020304" pitchFamily="18" charset="0"/>
                <a:cs typeface="Times New Roman" panose="02020603050405020304" pitchFamily="18" charset="0"/>
              </a:rPr>
              <a:t>ПИСЬМО МИНИСТЕРСТВО ТРУДА И СОЦИАЛЬНОЙ ЗАЩИТЫ РОССИЙСКОЙ ФЕДЕРАЦИИ от 26 марта 2020 г. N 14-4/10/П-2696</a:t>
            </a:r>
          </a:p>
          <a:p>
            <a:pPr algn="just"/>
            <a:r>
              <a:rPr lang="ru-RU" sz="2400" b="0" dirty="0" smtClean="0">
                <a:latin typeface="Times New Roman" panose="02020603050405020304" pitchFamily="18" charset="0"/>
                <a:cs typeface="Times New Roman" panose="02020603050405020304" pitchFamily="18" charset="0"/>
              </a:rPr>
              <a:t>П.2</a:t>
            </a:r>
            <a:r>
              <a:rPr lang="ru-RU" sz="2400" b="0" dirty="0">
                <a:latin typeface="Times New Roman" panose="02020603050405020304" pitchFamily="18" charset="0"/>
                <a:cs typeface="Times New Roman" panose="02020603050405020304" pitchFamily="18" charset="0"/>
              </a:rPr>
              <a:t>. Если работник находится в отпуске, то нерабочие дни с 30 марта по 3 апреля 2020 года в число дней отпуска не включаются и отпуск на эти дни не продлевается</a:t>
            </a:r>
            <a:r>
              <a:rPr lang="ru-RU" sz="2400" b="0" dirty="0" smtClean="0">
                <a:latin typeface="Times New Roman" panose="02020603050405020304" pitchFamily="18" charset="0"/>
                <a:cs typeface="Times New Roman" panose="02020603050405020304" pitchFamily="18" charset="0"/>
              </a:rPr>
              <a:t>.</a:t>
            </a:r>
          </a:p>
          <a:p>
            <a:pPr algn="just"/>
            <a:r>
              <a:rPr lang="ru-RU" sz="2400" b="0" dirty="0" smtClean="0">
                <a:latin typeface="Times New Roman" panose="02020603050405020304" pitchFamily="18" charset="0"/>
                <a:cs typeface="Times New Roman" panose="02020603050405020304" pitchFamily="18" charset="0"/>
              </a:rPr>
              <a:t>В ст.120 ТК РФ, есть подобная формулировка «</a:t>
            </a:r>
            <a:r>
              <a:rPr lang="ru-RU" b="0" dirty="0">
                <a:hlinkClick r:id="rId2"/>
              </a:rPr>
              <a:t>Нерабочие праздничные дни, приходящиеся на период ежегодного основного или ежегодного дополнительного оплачиваемого отпуска, в число календарных дней отпуска не включаются</a:t>
            </a:r>
            <a:r>
              <a:rPr lang="ru-RU" b="0" dirty="0" smtClean="0">
                <a:hlinkClick r:id="rId2"/>
              </a:rPr>
              <a:t>.</a:t>
            </a:r>
            <a:r>
              <a:rPr lang="ru-RU" b="0" dirty="0" smtClean="0"/>
              <a:t>»</a:t>
            </a:r>
            <a:endParaRPr lang="ru-RU" sz="2400" b="0" dirty="0" smtClean="0">
              <a:latin typeface="Times New Roman" panose="02020603050405020304" pitchFamily="18" charset="0"/>
              <a:cs typeface="Times New Roman" panose="02020603050405020304" pitchFamily="18" charset="0"/>
            </a:endParaRPr>
          </a:p>
          <a:p>
            <a:pPr algn="just"/>
            <a:r>
              <a:rPr lang="ru-RU" sz="2400" b="0" dirty="0" smtClean="0">
                <a:latin typeface="Times New Roman" panose="02020603050405020304" pitchFamily="18" charset="0"/>
                <a:cs typeface="Times New Roman" panose="02020603050405020304" pitchFamily="18" charset="0"/>
              </a:rPr>
              <a:t>Исходя из изложенного можно предположить, если отпускные были выплачены до начала карантина, нужно за период с 30 марта по 3 апреля сделать перерасчет и начислить за эти дни заработную плату, а отпускные удержать.</a:t>
            </a:r>
          </a:p>
          <a:p>
            <a:pPr algn="just"/>
            <a:r>
              <a:rPr lang="ru-RU" sz="2400" b="0" dirty="0" smtClean="0">
                <a:latin typeface="Times New Roman" panose="02020603050405020304" pitchFamily="18" charset="0"/>
                <a:cs typeface="Times New Roman" panose="02020603050405020304" pitchFamily="18" charset="0"/>
              </a:rPr>
              <a:t>Соответственно дни отпуска можно использовать в другое время.</a:t>
            </a:r>
            <a:endParaRPr lang="ru-RU" sz="2400" b="0" dirty="0">
              <a:latin typeface="Times New Roman" panose="02020603050405020304" pitchFamily="18" charset="0"/>
              <a:cs typeface="Times New Roman" panose="02020603050405020304" pitchFamily="18" charset="0"/>
            </a:endParaRPr>
          </a:p>
        </p:txBody>
      </p:sp>
      <p:sp>
        <p:nvSpPr>
          <p:cNvPr id="4" name="Прямоугольник 3">
            <a:hlinkClick r:id="rId3"/>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4"/>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111454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Пособие по временной нетрудоспособности</a:t>
            </a:r>
            <a:endParaRPr lang="ru-RU" dirty="0"/>
          </a:p>
        </p:txBody>
      </p:sp>
      <p:sp>
        <p:nvSpPr>
          <p:cNvPr id="3" name="Объект 2"/>
          <p:cNvSpPr>
            <a:spLocks noGrp="1"/>
          </p:cNvSpPr>
          <p:nvPr>
            <p:ph idx="1"/>
          </p:nvPr>
        </p:nvSpPr>
        <p:spPr>
          <a:xfrm>
            <a:off x="399275" y="1524001"/>
            <a:ext cx="11196917" cy="4962382"/>
          </a:xfrm>
        </p:spPr>
        <p:txBody>
          <a:bodyPr/>
          <a:lstStyle/>
          <a:p>
            <a:pPr algn="just"/>
            <a:r>
              <a:rPr lang="ru-RU" sz="2400" b="0" dirty="0">
                <a:latin typeface="Times New Roman" panose="02020603050405020304" pitchFamily="18" charset="0"/>
                <a:cs typeface="Times New Roman" panose="02020603050405020304" pitchFamily="18" charset="0"/>
              </a:rPr>
              <a:t>Президент Владимир Путин поручил приравнять минимальный размер пособия по временной нетрудоспособности к размеру не менее одного минимального размера оплаты </a:t>
            </a:r>
            <a:r>
              <a:rPr lang="ru-RU" sz="2400" b="0" dirty="0" smtClean="0">
                <a:latin typeface="Times New Roman" panose="02020603050405020304" pitchFamily="18" charset="0"/>
                <a:cs typeface="Times New Roman" panose="02020603050405020304" pitchFamily="18" charset="0"/>
              </a:rPr>
              <a:t>труда.</a:t>
            </a:r>
            <a:endParaRPr lang="ru-RU" sz="2400" b="0" dirty="0">
              <a:latin typeface="Times New Roman" panose="02020603050405020304" pitchFamily="18" charset="0"/>
              <a:cs typeface="Times New Roman" panose="02020603050405020304" pitchFamily="18" charset="0"/>
            </a:endParaRPr>
          </a:p>
          <a:p>
            <a:pPr algn="just"/>
            <a:endParaRPr lang="ru-RU" sz="2400" b="0" dirty="0">
              <a:latin typeface="Times New Roman" panose="02020603050405020304" pitchFamily="18" charset="0"/>
              <a:cs typeface="Times New Roman" panose="02020603050405020304" pitchFamily="18" charset="0"/>
            </a:endParaRPr>
          </a:p>
          <a:p>
            <a:pPr algn="just"/>
            <a:r>
              <a:rPr lang="ru-RU" sz="2400" b="0" smtClean="0">
                <a:latin typeface="Times New Roman" panose="02020603050405020304" pitchFamily="18" charset="0"/>
                <a:cs typeface="Times New Roman" panose="02020603050405020304" pitchFamily="18" charset="0"/>
              </a:rPr>
              <a:t>Новые </a:t>
            </a:r>
            <a:r>
              <a:rPr lang="ru-RU" sz="2400" b="0" dirty="0">
                <a:latin typeface="Times New Roman" panose="02020603050405020304" pitchFamily="18" charset="0"/>
                <a:cs typeface="Times New Roman" panose="02020603050405020304" pitchFamily="18" charset="0"/>
              </a:rPr>
              <a:t>размеры пособия будут действовать до 31 декабря 2020 года включительно. Правительство должно обеспечить внесение соответствующих поправок в законодательство.</a:t>
            </a:r>
          </a:p>
          <a:p>
            <a:pPr algn="just"/>
            <a:endParaRPr lang="ru-RU" sz="2400" b="0" dirty="0">
              <a:latin typeface="Times New Roman" panose="02020603050405020304" pitchFamily="18" charset="0"/>
              <a:cs typeface="Times New Roman" panose="02020603050405020304" pitchFamily="18" charset="0"/>
            </a:endParaRPr>
          </a:p>
          <a:p>
            <a:pPr algn="just"/>
            <a:r>
              <a:rPr lang="ru-RU" sz="2400" b="0" dirty="0">
                <a:latin typeface="Times New Roman" panose="02020603050405020304" pitchFamily="18" charset="0"/>
                <a:cs typeface="Times New Roman" panose="02020603050405020304" pitchFamily="18" charset="0"/>
              </a:rPr>
              <a:t>Это поручение входит в общее число поручений президента по итогам обращения Путина к населению 25 марта в связи с угрозой распространения нового </a:t>
            </a:r>
            <a:r>
              <a:rPr lang="ru-RU" sz="2400" b="0" dirty="0" err="1">
                <a:latin typeface="Times New Roman" panose="02020603050405020304" pitchFamily="18" charset="0"/>
                <a:cs typeface="Times New Roman" panose="02020603050405020304" pitchFamily="18" charset="0"/>
              </a:rPr>
              <a:t>коронавируса</a:t>
            </a:r>
            <a:r>
              <a:rPr lang="ru-RU" sz="2400" b="0" dirty="0">
                <a:latin typeface="Times New Roman" panose="02020603050405020304" pitchFamily="18" charset="0"/>
                <a:cs typeface="Times New Roman" panose="02020603050405020304" pitchFamily="18" charset="0"/>
              </a:rPr>
              <a:t>.</a:t>
            </a:r>
          </a:p>
          <a:p>
            <a:endParaRPr lang="ru-RU" b="0" dirty="0"/>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101625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object 9"/>
          <p:cNvSpPr txBox="1">
            <a:spLocks noGrp="1"/>
          </p:cNvSpPr>
          <p:nvPr>
            <p:ph idx="1"/>
          </p:nvPr>
        </p:nvSpPr>
        <p:spPr>
          <a:xfrm>
            <a:off x="526473" y="2089728"/>
            <a:ext cx="10972800" cy="1969770"/>
          </a:xfrm>
          <a:prstGeom prst="rect">
            <a:avLst/>
          </a:prstGeom>
        </p:spPr>
        <p:txBody>
          <a:bodyPr lIns="0" tIns="0" rIns="0" bIns="0">
            <a:spAutoFit/>
          </a:bodyPr>
          <a:lstStyle/>
          <a:p>
            <a:pPr marL="12700" eaLnBrk="1" fontAlgn="auto" hangingPunct="1">
              <a:spcBef>
                <a:spcPts val="0"/>
              </a:spcBef>
              <a:spcAft>
                <a:spcPts val="0"/>
              </a:spcAft>
              <a:defRPr/>
            </a:pPr>
            <a:r>
              <a:rPr lang="ru-RU" sz="2800" spc="-20" dirty="0">
                <a:solidFill>
                  <a:srgbClr val="007033"/>
                </a:solidFill>
                <a:latin typeface="Segoe UI Light"/>
                <a:cs typeface="Segoe UI Light"/>
              </a:rPr>
              <a:t> </a:t>
            </a:r>
            <a:endParaRPr sz="2800" dirty="0">
              <a:solidFill>
                <a:prstClr val="black"/>
              </a:solidFill>
              <a:latin typeface="Segoe UI Light"/>
              <a:cs typeface="Segoe UI Light"/>
            </a:endParaRPr>
          </a:p>
          <a:p>
            <a:pPr eaLnBrk="1" fontAlgn="auto" hangingPunct="1">
              <a:spcBef>
                <a:spcPts val="0"/>
              </a:spcBef>
              <a:spcAft>
                <a:spcPts val="0"/>
              </a:spcAft>
              <a:defRPr/>
            </a:pPr>
            <a:r>
              <a:rPr lang="en-US" sz="2800" b="1" dirty="0">
                <a:solidFill>
                  <a:prstClr val="black"/>
                </a:solidFill>
                <a:latin typeface="Calibri"/>
              </a:rPr>
              <a:t> </a:t>
            </a:r>
            <a:endParaRPr lang="ru-RU" sz="2800" b="1" dirty="0">
              <a:solidFill>
                <a:prstClr val="black"/>
              </a:solidFill>
              <a:latin typeface="Calibri"/>
            </a:endParaRPr>
          </a:p>
          <a:p>
            <a:pPr eaLnBrk="1" fontAlgn="auto" hangingPunct="1">
              <a:spcBef>
                <a:spcPts val="0"/>
              </a:spcBef>
              <a:spcAft>
                <a:spcPts val="0"/>
              </a:spcAft>
              <a:defRPr/>
            </a:pPr>
            <a:endParaRPr lang="ru-RU" sz="2800" b="1" dirty="0">
              <a:solidFill>
                <a:prstClr val="black"/>
              </a:solidFill>
              <a:latin typeface="Calibri"/>
            </a:endParaRPr>
          </a:p>
          <a:p>
            <a:pPr algn="ctr" eaLnBrk="1" fontAlgn="auto" hangingPunct="1">
              <a:spcBef>
                <a:spcPts val="0"/>
              </a:spcBef>
              <a:spcAft>
                <a:spcPts val="0"/>
              </a:spcAft>
              <a:defRPr/>
            </a:pPr>
            <a:r>
              <a:rPr lang="ru-RU" sz="4400" b="1" dirty="0">
                <a:solidFill>
                  <a:srgbClr val="C00000"/>
                </a:solidFill>
                <a:latin typeface="Calibri"/>
              </a:rPr>
              <a:t>Спасибо за внимание!</a:t>
            </a:r>
          </a:p>
        </p:txBody>
      </p:sp>
      <p:sp>
        <p:nvSpPr>
          <p:cNvPr id="5" name="Прямоугольник 4">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6" name="Прямоугольник 5"/>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253808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Нерабочие дни.</a:t>
            </a:r>
            <a:endParaRPr lang="ru-RU" dirty="0"/>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72629"/>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
        <p:nvSpPr>
          <p:cNvPr id="6" name="Подзаголовок 2"/>
          <p:cNvSpPr>
            <a:spLocks noGrp="1"/>
          </p:cNvSpPr>
          <p:nvPr>
            <p:ph idx="1"/>
          </p:nvPr>
        </p:nvSpPr>
        <p:spPr>
          <a:xfrm>
            <a:off x="544513" y="1619250"/>
            <a:ext cx="10972800" cy="4525963"/>
          </a:xfrm>
        </p:spPr>
        <p:txBody>
          <a:bodyPr>
            <a:normAutofit fontScale="92500"/>
          </a:bodyPr>
          <a:lstStyle/>
          <a:p>
            <a:pPr algn="just"/>
            <a:r>
              <a:rPr lang="ru-RU" sz="2900" dirty="0" smtClean="0">
                <a:latin typeface="Times New Roman" panose="02020603050405020304" pitchFamily="18" charset="0"/>
                <a:cs typeface="Times New Roman" panose="02020603050405020304" pitchFamily="18" charset="0"/>
              </a:rPr>
              <a:t>Указ </a:t>
            </a:r>
            <a:r>
              <a:rPr lang="ru-RU" sz="2900" dirty="0">
                <a:latin typeface="Times New Roman" panose="02020603050405020304" pitchFamily="18" charset="0"/>
                <a:cs typeface="Times New Roman" panose="02020603050405020304" pitchFamily="18" charset="0"/>
              </a:rPr>
              <a:t>Президента Российской Федерации от 25 марта 2020 г. N </a:t>
            </a:r>
            <a:r>
              <a:rPr lang="ru-RU" sz="2900" dirty="0" smtClean="0">
                <a:latin typeface="Times New Roman" panose="02020603050405020304" pitchFamily="18" charset="0"/>
                <a:cs typeface="Times New Roman" panose="02020603050405020304" pitchFamily="18" charset="0"/>
              </a:rPr>
              <a:t>206</a:t>
            </a:r>
          </a:p>
          <a:p>
            <a:pPr algn="just"/>
            <a:r>
              <a:rPr lang="ru-RU" sz="2900" dirty="0">
                <a:latin typeface="Times New Roman" panose="02020603050405020304" pitchFamily="18" charset="0"/>
                <a:cs typeface="Times New Roman" panose="02020603050405020304" pitchFamily="18" charset="0"/>
              </a:rPr>
              <a:t> </a:t>
            </a:r>
            <a:r>
              <a:rPr lang="ru-RU" sz="2900" b="0" dirty="0">
                <a:latin typeface="Times New Roman" panose="02020603050405020304" pitchFamily="18" charset="0"/>
                <a:cs typeface="Times New Roman" panose="02020603050405020304" pitchFamily="18" charset="0"/>
              </a:rPr>
              <a:t>В целях обеспечения санитарно-эпидемиологического благополучия населения на территории Российской Федерации и в соответствии со статьей 80 Конституции Российской Федерации </a:t>
            </a:r>
            <a:r>
              <a:rPr lang="ru-RU" sz="2900" b="0" dirty="0" smtClean="0">
                <a:latin typeface="Times New Roman" panose="02020603050405020304" pitchFamily="18" charset="0"/>
                <a:cs typeface="Times New Roman" panose="02020603050405020304" pitchFamily="18" charset="0"/>
              </a:rPr>
              <a:t>постановляю -  </a:t>
            </a:r>
            <a:r>
              <a:rPr lang="ru-RU" sz="2900" b="0" dirty="0">
                <a:latin typeface="Times New Roman" panose="02020603050405020304" pitchFamily="18" charset="0"/>
                <a:cs typeface="Times New Roman" panose="02020603050405020304" pitchFamily="18" charset="0"/>
              </a:rPr>
              <a:t>Установить с 30 марта по 3 апреля 2020 г. нерабочие дни с сохранением за работниками заработной платы</a:t>
            </a:r>
            <a:r>
              <a:rPr lang="ru-RU" sz="2900" b="0" dirty="0" smtClean="0">
                <a:latin typeface="Times New Roman" panose="02020603050405020304" pitchFamily="18" charset="0"/>
                <a:cs typeface="Times New Roman" panose="02020603050405020304" pitchFamily="18" charset="0"/>
              </a:rPr>
              <a:t>.</a:t>
            </a:r>
          </a:p>
          <a:p>
            <a:pPr algn="just"/>
            <a:endParaRPr lang="ru-RU" sz="2900" b="0" dirty="0" smtClean="0">
              <a:latin typeface="Times New Roman" panose="02020603050405020304" pitchFamily="18" charset="0"/>
              <a:cs typeface="Times New Roman" panose="02020603050405020304" pitchFamily="18" charset="0"/>
            </a:endParaRPr>
          </a:p>
          <a:p>
            <a:pPr algn="just"/>
            <a:r>
              <a:rPr lang="ru-RU" sz="2900" b="0" dirty="0" smtClean="0">
                <a:latin typeface="Times New Roman" panose="02020603050405020304" pitchFamily="18" charset="0"/>
                <a:cs typeface="Times New Roman" panose="02020603050405020304" pitchFamily="18" charset="0"/>
              </a:rPr>
              <a:t>Обращением </a:t>
            </a:r>
            <a:r>
              <a:rPr lang="ru-RU" sz="2900" b="0" dirty="0">
                <a:latin typeface="Times New Roman" panose="02020603050405020304" pitchFamily="18" charset="0"/>
                <a:cs typeface="Times New Roman" panose="02020603050405020304" pitchFamily="18" charset="0"/>
              </a:rPr>
              <a:t>Президента РФ от 02.04.2020 "К гражданам </a:t>
            </a:r>
            <a:r>
              <a:rPr lang="ru-RU" sz="2900" b="0" dirty="0" smtClean="0">
                <a:latin typeface="Times New Roman" panose="02020603050405020304" pitchFamily="18" charset="0"/>
                <a:cs typeface="Times New Roman" panose="02020603050405020304" pitchFamily="18" charset="0"/>
              </a:rPr>
              <a:t>России - продлил нерабочие дни с сохранением заработной платы по 30 апреля включительно.</a:t>
            </a:r>
            <a:endParaRPr lang="ru-RU" sz="2900" b="0" dirty="0">
              <a:latin typeface="Times New Roman" panose="02020603050405020304" pitchFamily="18" charset="0"/>
              <a:cs typeface="Times New Roman" panose="02020603050405020304" pitchFamily="18" charset="0"/>
            </a:endParaRPr>
          </a:p>
          <a:p>
            <a:pPr algn="just"/>
            <a:endParaRPr lang="ru-RU" sz="2900" dirty="0">
              <a:solidFill>
                <a:schemeClr val="tx1"/>
              </a:solidFill>
              <a:latin typeface="Times New Roman" panose="02020603050405020304" pitchFamily="18" charset="0"/>
              <a:cs typeface="Times New Roman" panose="02020603050405020304" pitchFamily="18" charset="0"/>
            </a:endParaRPr>
          </a:p>
          <a:p>
            <a:pPr algn="just"/>
            <a:endParaRPr lang="ru-RU" sz="2000" dirty="0">
              <a:solidFill>
                <a:schemeClr val="tx1"/>
              </a:solidFill>
            </a:endParaRPr>
          </a:p>
          <a:p>
            <a:pPr algn="just"/>
            <a:endParaRPr lang="ru-RU" sz="2000" dirty="0">
              <a:solidFill>
                <a:schemeClr val="tx1"/>
              </a:solidFill>
            </a:endParaRPr>
          </a:p>
        </p:txBody>
      </p:sp>
    </p:spTree>
    <p:extLst>
      <p:ext uri="{BB962C8B-B14F-4D97-AF65-F5344CB8AC3E}">
        <p14:creationId xmlns:p14="http://schemas.microsoft.com/office/powerpoint/2010/main" val="2532137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latin typeface="Times New Roman" panose="02020603050405020304" pitchFamily="18" charset="0"/>
                <a:cs typeface="Times New Roman" panose="02020603050405020304" pitchFamily="18" charset="0"/>
              </a:rPr>
              <a:t>Размер заработной платы в марте-апреле</a:t>
            </a:r>
            <a:endParaRPr lang="ru-RU" dirty="0"/>
          </a:p>
        </p:txBody>
      </p:sp>
      <p:sp>
        <p:nvSpPr>
          <p:cNvPr id="3" name="Объект 2"/>
          <p:cNvSpPr>
            <a:spLocks noGrp="1"/>
          </p:cNvSpPr>
          <p:nvPr>
            <p:ph idx="1"/>
          </p:nvPr>
        </p:nvSpPr>
        <p:spPr>
          <a:xfrm>
            <a:off x="623392" y="1494971"/>
            <a:ext cx="11152972" cy="3723575"/>
          </a:xfrm>
        </p:spPr>
        <p:txBody>
          <a:bodyPr/>
          <a:lstStyle/>
          <a:p>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ПИСЬМО </a:t>
            </a:r>
            <a:r>
              <a:rPr lang="ru-RU" sz="2400" dirty="0">
                <a:latin typeface="Times New Roman" panose="02020603050405020304" pitchFamily="18" charset="0"/>
                <a:cs typeface="Times New Roman" panose="02020603050405020304" pitchFamily="18" charset="0"/>
              </a:rPr>
              <a:t>МИНИСТЕРСТВО ТРУДА И СОЦИАЛЬНОЙ ЗАЩИТЫ РОССИЙСКОЙ ФЕДЕРАЦИИ</a:t>
            </a:r>
          </a:p>
          <a:p>
            <a:r>
              <a:rPr lang="ru-RU" sz="2400" dirty="0">
                <a:latin typeface="Times New Roman" panose="02020603050405020304" pitchFamily="18" charset="0"/>
                <a:cs typeface="Times New Roman" panose="02020603050405020304" pitchFamily="18" charset="0"/>
              </a:rPr>
              <a:t>от 26 марта 2020 г. N 14-4/10/П-2696</a:t>
            </a:r>
          </a:p>
          <a:p>
            <a:r>
              <a:rPr lang="ru-RU" sz="2400" b="0" dirty="0" smtClean="0">
                <a:latin typeface="Times New Roman" panose="02020603050405020304" pitchFamily="18" charset="0"/>
                <a:cs typeface="Times New Roman" panose="02020603050405020304" pitchFamily="18" charset="0"/>
              </a:rPr>
              <a:t>Наличие </a:t>
            </a:r>
            <a:r>
              <a:rPr lang="ru-RU" sz="2400" b="0" dirty="0">
                <a:latin typeface="Times New Roman" panose="02020603050405020304" pitchFamily="18" charset="0"/>
                <a:cs typeface="Times New Roman" panose="02020603050405020304" pitchFamily="18" charset="0"/>
              </a:rPr>
              <a:t>в календарном месяце (март, апрель 2020 года) нерабочих дней не является основанием для снижения заработной платы работникам</a:t>
            </a:r>
            <a:r>
              <a:rPr lang="ru-RU" sz="2400" b="0" dirty="0" smtClean="0">
                <a:latin typeface="Times New Roman" panose="02020603050405020304" pitchFamily="18" charset="0"/>
                <a:cs typeface="Times New Roman" panose="02020603050405020304" pitchFamily="18" charset="0"/>
              </a:rPr>
              <a:t>.</a:t>
            </a:r>
          </a:p>
          <a:p>
            <a:endParaRPr lang="ru-RU" sz="2400" b="0" dirty="0">
              <a:latin typeface="Times New Roman" panose="02020603050405020304" pitchFamily="18" charset="0"/>
              <a:cs typeface="Times New Roman" panose="02020603050405020304" pitchFamily="18" charset="0"/>
            </a:endParaRP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312483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Как оформить и заплатить работникам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получающим оклад.</a:t>
            </a:r>
            <a:endParaRPr lang="ru-RU" dirty="0"/>
          </a:p>
        </p:txBody>
      </p:sp>
      <p:sp>
        <p:nvSpPr>
          <p:cNvPr id="3" name="Объект 2"/>
          <p:cNvSpPr>
            <a:spLocks noGrp="1"/>
          </p:cNvSpPr>
          <p:nvPr>
            <p:ph idx="1"/>
          </p:nvPr>
        </p:nvSpPr>
        <p:spPr>
          <a:xfrm>
            <a:off x="399275" y="1480458"/>
            <a:ext cx="11196917" cy="4804228"/>
          </a:xfrm>
        </p:spPr>
        <p:txBody>
          <a:bodyPr/>
          <a:lstStyle/>
          <a:p>
            <a:pPr algn="just"/>
            <a:r>
              <a:rPr lang="ru-RU" sz="2400" b="0" dirty="0" smtClean="0">
                <a:latin typeface="Times New Roman" panose="02020603050405020304" pitchFamily="18" charset="0"/>
                <a:cs typeface="Times New Roman" panose="02020603050405020304" pitchFamily="18" charset="0"/>
              </a:rPr>
              <a:t>1-й вариант: в табеле </a:t>
            </a:r>
            <a:r>
              <a:rPr lang="ru-RU" sz="2400" b="0" dirty="0">
                <a:latin typeface="Times New Roman" panose="02020603050405020304" pitchFamily="18" charset="0"/>
                <a:cs typeface="Times New Roman" panose="02020603050405020304" pitchFamily="18" charset="0"/>
              </a:rPr>
              <a:t>учета рабочего </a:t>
            </a:r>
            <a:r>
              <a:rPr lang="ru-RU" sz="2400" b="0" dirty="0" smtClean="0">
                <a:latin typeface="Times New Roman" panose="02020603050405020304" pitchFamily="18" charset="0"/>
                <a:cs typeface="Times New Roman" panose="02020603050405020304" pitchFamily="18" charset="0"/>
              </a:rPr>
              <a:t>времени </a:t>
            </a:r>
            <a:r>
              <a:rPr lang="ru-RU" sz="2400" b="0" dirty="0">
                <a:latin typeface="Times New Roman" panose="02020603050405020304" pitchFamily="18" charset="0"/>
                <a:cs typeface="Times New Roman" panose="02020603050405020304" pitchFamily="18" charset="0"/>
              </a:rPr>
              <a:t>можно оставить просто явки на работу. </a:t>
            </a:r>
            <a:r>
              <a:rPr lang="ru-RU" sz="2400" b="0" dirty="0" smtClean="0">
                <a:latin typeface="Times New Roman" panose="02020603050405020304" pitchFamily="18" charset="0"/>
                <a:cs typeface="Times New Roman" panose="02020603050405020304" pitchFamily="18" charset="0"/>
              </a:rPr>
              <a:t>Заработная </a:t>
            </a:r>
            <a:r>
              <a:rPr lang="ru-RU" sz="2400" b="0" dirty="0">
                <a:latin typeface="Times New Roman" panose="02020603050405020304" pitchFamily="18" charset="0"/>
                <a:cs typeface="Times New Roman" panose="02020603050405020304" pitchFamily="18" charset="0"/>
              </a:rPr>
              <a:t>плата автоматически будет начислена в полном размере. </a:t>
            </a:r>
            <a:r>
              <a:rPr lang="ru-RU" sz="2400" b="0" dirty="0" smtClean="0">
                <a:latin typeface="Times New Roman" panose="02020603050405020304" pitchFamily="18" charset="0"/>
                <a:cs typeface="Times New Roman" panose="02020603050405020304" pitchFamily="18" charset="0"/>
              </a:rPr>
              <a:t>После официальных разъяснений переоформить </a:t>
            </a:r>
            <a:r>
              <a:rPr lang="ru-RU" sz="2400" b="0" dirty="0">
                <a:latin typeface="Times New Roman" panose="02020603050405020304" pitchFamily="18" charset="0"/>
                <a:cs typeface="Times New Roman" panose="02020603050405020304" pitchFamily="18" charset="0"/>
              </a:rPr>
              <a:t>табель</a:t>
            </a:r>
            <a:r>
              <a:rPr lang="ru-RU" sz="2400" b="0" dirty="0" smtClean="0">
                <a:latin typeface="Times New Roman" panose="02020603050405020304" pitchFamily="18" charset="0"/>
                <a:cs typeface="Times New Roman" panose="02020603050405020304" pitchFamily="18" charset="0"/>
              </a:rPr>
              <a:t>.</a:t>
            </a:r>
          </a:p>
          <a:p>
            <a:pPr algn="just"/>
            <a:r>
              <a:rPr lang="ru-RU" sz="2400" b="0" dirty="0" smtClean="0">
                <a:latin typeface="Times New Roman" panose="02020603050405020304" pitchFamily="18" charset="0"/>
                <a:cs typeface="Times New Roman" panose="02020603050405020304" pitchFamily="18" charset="0"/>
              </a:rPr>
              <a:t>2-й вариант: приказом </a:t>
            </a:r>
            <a:r>
              <a:rPr lang="ru-RU" sz="2400" b="0" dirty="0">
                <a:latin typeface="Times New Roman" panose="02020603050405020304" pitchFamily="18" charset="0"/>
                <a:cs typeface="Times New Roman" panose="02020603050405020304" pitchFamily="18" charset="0"/>
              </a:rPr>
              <a:t>к учетной политике по бухгалтерскому учету предусмотреть </a:t>
            </a:r>
            <a:r>
              <a:rPr lang="ru-RU" sz="2400" b="0" dirty="0" smtClean="0">
                <a:latin typeface="Times New Roman" panose="02020603050405020304" pitchFamily="18" charset="0"/>
                <a:cs typeface="Times New Roman" panose="02020603050405020304" pitchFamily="18" charset="0"/>
              </a:rPr>
              <a:t>для заполнения табеля отдельный код для </a:t>
            </a:r>
            <a:r>
              <a:rPr lang="ru-RU" sz="2400" b="0" dirty="0">
                <a:latin typeface="Times New Roman" panose="02020603050405020304" pitchFamily="18" charset="0"/>
                <a:cs typeface="Times New Roman" panose="02020603050405020304" pitchFamily="18" charset="0"/>
              </a:rPr>
              <a:t>нерабочих оплачиваемых дней, например «НОД» или иной другой. </a:t>
            </a:r>
            <a:endParaRPr lang="ru-RU" sz="2400" b="0" dirty="0" smtClean="0">
              <a:latin typeface="Times New Roman" panose="02020603050405020304" pitchFamily="18" charset="0"/>
              <a:cs typeface="Times New Roman" panose="02020603050405020304" pitchFamily="18" charset="0"/>
            </a:endParaRPr>
          </a:p>
          <a:p>
            <a:pPr algn="just"/>
            <a:endParaRPr lang="ru-RU" sz="2400" b="0" dirty="0" smtClean="0">
              <a:latin typeface="Times New Roman" panose="02020603050405020304" pitchFamily="18" charset="0"/>
              <a:cs typeface="Times New Roman" panose="02020603050405020304" pitchFamily="18" charset="0"/>
            </a:endParaRPr>
          </a:p>
          <a:p>
            <a:pPr algn="just"/>
            <a:r>
              <a:rPr lang="ru-RU" sz="2400" b="0" dirty="0" smtClean="0">
                <a:latin typeface="Times New Roman" panose="02020603050405020304" pitchFamily="18" charset="0"/>
                <a:cs typeface="Times New Roman" panose="02020603050405020304" pitchFamily="18" charset="0"/>
              </a:rPr>
              <a:t>Для </a:t>
            </a:r>
            <a:r>
              <a:rPr lang="ru-RU" sz="2400" b="0" dirty="0">
                <a:latin typeface="Times New Roman" panose="02020603050405020304" pitchFamily="18" charset="0"/>
                <a:cs typeface="Times New Roman" panose="02020603050405020304" pitchFamily="18" charset="0"/>
              </a:rPr>
              <a:t>того, чтобы заработная плата была начислена в полном размере можно воспользоваться функцией программы 1С </a:t>
            </a:r>
            <a:r>
              <a:rPr lang="ru-RU" sz="2400" b="0" dirty="0" smtClean="0">
                <a:latin typeface="Times New Roman" panose="02020603050405020304" pitchFamily="18" charset="0"/>
                <a:cs typeface="Times New Roman" panose="02020603050405020304" pitchFamily="18" charset="0"/>
              </a:rPr>
              <a:t>введение </a:t>
            </a:r>
            <a:r>
              <a:rPr lang="ru-RU" sz="2400" b="0" dirty="0">
                <a:latin typeface="Times New Roman" panose="02020603050405020304" pitchFamily="18" charset="0"/>
                <a:cs typeface="Times New Roman" panose="02020603050405020304" pitchFamily="18" charset="0"/>
              </a:rPr>
              <a:t>на эти оплачиваемые выходные дни, аналогично тому, когда работник вместо двойной оплаты за работу в выходной день выбирает не двойную оплату, а дополнительный выходной день.</a:t>
            </a: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219673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anose="02020603050405020304" pitchFamily="18" charset="0"/>
                <a:cs typeface="Times New Roman" panose="02020603050405020304" pitchFamily="18" charset="0"/>
              </a:rPr>
              <a:t>Оплата </a:t>
            </a:r>
            <a:r>
              <a:rPr lang="ru-RU" sz="2800" b="1" dirty="0">
                <a:latin typeface="Times New Roman" panose="02020603050405020304" pitchFamily="18" charset="0"/>
                <a:cs typeface="Times New Roman" panose="02020603050405020304" pitchFamily="18" charset="0"/>
              </a:rPr>
              <a:t>в дни </a:t>
            </a:r>
            <a:r>
              <a:rPr lang="ru-RU" sz="2800" b="1" dirty="0" smtClean="0">
                <a:latin typeface="Times New Roman" panose="02020603050405020304" pitchFamily="18" charset="0"/>
                <a:cs typeface="Times New Roman" panose="02020603050405020304" pitchFamily="18" charset="0"/>
              </a:rPr>
              <a:t>не работы на часовых или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дневных тарифных  ставках</a:t>
            </a:r>
            <a:endParaRPr lang="ru-RU" dirty="0"/>
          </a:p>
        </p:txBody>
      </p:sp>
      <p:sp>
        <p:nvSpPr>
          <p:cNvPr id="3" name="Объект 2"/>
          <p:cNvSpPr>
            <a:spLocks noGrp="1"/>
          </p:cNvSpPr>
          <p:nvPr>
            <p:ph idx="1"/>
          </p:nvPr>
        </p:nvSpPr>
        <p:spPr>
          <a:xfrm>
            <a:off x="399275" y="1538514"/>
            <a:ext cx="11648489" cy="4712341"/>
          </a:xfrm>
        </p:spPr>
        <p:txBody>
          <a:bodyPr/>
          <a:lstStyle/>
          <a:p>
            <a:pPr algn="just"/>
            <a:r>
              <a:rPr lang="ru-RU" sz="2800" b="0" dirty="0" smtClean="0">
                <a:latin typeface="Times New Roman" panose="02020603050405020304" pitchFamily="18" charset="0"/>
                <a:cs typeface="Times New Roman" panose="02020603050405020304" pitchFamily="18" charset="0"/>
              </a:rPr>
              <a:t>Заработная </a:t>
            </a:r>
            <a:r>
              <a:rPr lang="ru-RU" sz="2800" b="0" dirty="0">
                <a:latin typeface="Times New Roman" panose="02020603050405020304" pitchFamily="18" charset="0"/>
                <a:cs typeface="Times New Roman" panose="02020603050405020304" pitchFamily="18" charset="0"/>
              </a:rPr>
              <a:t>плата таких работников </a:t>
            </a:r>
            <a:r>
              <a:rPr lang="ru-RU" sz="2800" b="0" dirty="0" smtClean="0">
                <a:latin typeface="Times New Roman" panose="02020603050405020304" pitchFamily="18" charset="0"/>
                <a:cs typeface="Times New Roman" panose="02020603050405020304" pitchFamily="18" charset="0"/>
              </a:rPr>
              <a:t>напрямую </a:t>
            </a:r>
            <a:r>
              <a:rPr lang="ru-RU" sz="2800" b="0" dirty="0">
                <a:latin typeface="Times New Roman" panose="02020603050405020304" pitchFamily="18" charset="0"/>
                <a:cs typeface="Times New Roman" panose="02020603050405020304" pitchFamily="18" charset="0"/>
              </a:rPr>
              <a:t>зависит от отработанного времени. Данная категория работников отдельно не отражена в рекомендациях Минтруда России. </a:t>
            </a:r>
            <a:r>
              <a:rPr lang="ru-RU" sz="2800" b="0" dirty="0" smtClean="0">
                <a:latin typeface="Times New Roman" panose="02020603050405020304" pitchFamily="18" charset="0"/>
                <a:cs typeface="Times New Roman" panose="02020603050405020304" pitchFamily="18" charset="0"/>
              </a:rPr>
              <a:t>Локальными актами организации нужно предусмотреть оплату нерабочих дней.</a:t>
            </a:r>
          </a:p>
          <a:p>
            <a:pPr algn="just"/>
            <a:r>
              <a:rPr lang="ru-RU" sz="2800" b="0" dirty="0" smtClean="0">
                <a:latin typeface="Times New Roman" panose="02020603050405020304" pitchFamily="18" charset="0"/>
                <a:cs typeface="Times New Roman" panose="02020603050405020304" pitchFamily="18" charset="0"/>
              </a:rPr>
              <a:t>1-й вариант: предусмотреть </a:t>
            </a:r>
            <a:r>
              <a:rPr lang="ru-RU" sz="2800" b="0" dirty="0">
                <a:latin typeface="Times New Roman" panose="02020603050405020304" pitchFamily="18" charset="0"/>
                <a:cs typeface="Times New Roman" panose="02020603050405020304" pitchFamily="18" charset="0"/>
              </a:rPr>
              <a:t>специальное вознаграждение за нерабочие дни для таких </a:t>
            </a:r>
            <a:r>
              <a:rPr lang="ru-RU" sz="2800" b="0" dirty="0" smtClean="0">
                <a:latin typeface="Times New Roman" panose="02020603050405020304" pitchFamily="18" charset="0"/>
                <a:cs typeface="Times New Roman" panose="02020603050405020304" pitchFamily="18" charset="0"/>
              </a:rPr>
              <a:t>сотрудников (ст.112 ТК РФ);</a:t>
            </a:r>
          </a:p>
          <a:p>
            <a:pPr algn="just"/>
            <a:r>
              <a:rPr lang="ru-RU" sz="2800" b="0" dirty="0" smtClean="0">
                <a:latin typeface="Times New Roman" panose="02020603050405020304" pitchFamily="18" charset="0"/>
                <a:cs typeface="Times New Roman" panose="02020603050405020304" pitchFamily="18" charset="0"/>
              </a:rPr>
              <a:t>2-й вариант: начислить дневную (часовую) ставку по запланированному графику работы;</a:t>
            </a:r>
          </a:p>
          <a:p>
            <a:pPr algn="just"/>
            <a:r>
              <a:rPr lang="ru-RU" sz="2800" b="0" dirty="0" smtClean="0">
                <a:latin typeface="Times New Roman" panose="02020603050405020304" pitchFamily="18" charset="0"/>
                <a:cs typeface="Times New Roman" panose="02020603050405020304" pitchFamily="18" charset="0"/>
              </a:rPr>
              <a:t>3-й вариант: </a:t>
            </a:r>
            <a:r>
              <a:rPr lang="ru-RU" sz="2800" b="0" dirty="0">
                <a:latin typeface="Times New Roman" panose="02020603050405020304" pitchFamily="18" charset="0"/>
                <a:cs typeface="Times New Roman" panose="02020603050405020304" pitchFamily="18" charset="0"/>
              </a:rPr>
              <a:t>выплачивать средний </a:t>
            </a:r>
            <a:r>
              <a:rPr lang="ru-RU" sz="2800" b="0" dirty="0" smtClean="0">
                <a:latin typeface="Times New Roman" panose="02020603050405020304" pitchFamily="18" charset="0"/>
                <a:cs typeface="Times New Roman" panose="02020603050405020304" pitchFamily="18" charset="0"/>
              </a:rPr>
              <a:t>дневной (часовой) </a:t>
            </a:r>
            <a:r>
              <a:rPr lang="ru-RU" sz="2800" b="0" dirty="0">
                <a:latin typeface="Times New Roman" panose="02020603050405020304" pitchFamily="18" charset="0"/>
                <a:cs typeface="Times New Roman" panose="02020603050405020304" pitchFamily="18" charset="0"/>
              </a:rPr>
              <a:t>заработок</a:t>
            </a:r>
            <a:r>
              <a:rPr lang="ru-RU" sz="2800" b="0" dirty="0" smtClean="0">
                <a:latin typeface="Times New Roman" panose="02020603050405020304" pitchFamily="18" charset="0"/>
                <a:cs typeface="Times New Roman" panose="02020603050405020304" pitchFamily="18" charset="0"/>
              </a:rPr>
              <a:t>.</a:t>
            </a:r>
            <a:endParaRPr lang="ru-RU" sz="2800" b="0" dirty="0">
              <a:latin typeface="Times New Roman" panose="02020603050405020304" pitchFamily="18" charset="0"/>
              <a:cs typeface="Times New Roman" panose="02020603050405020304" pitchFamily="18" charset="0"/>
            </a:endParaRP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279462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Оплата сдельщикам</a:t>
            </a:r>
            <a:endParaRPr lang="ru-RU" dirty="0"/>
          </a:p>
        </p:txBody>
      </p:sp>
      <p:sp>
        <p:nvSpPr>
          <p:cNvPr id="3" name="Объект 2"/>
          <p:cNvSpPr>
            <a:spLocks noGrp="1"/>
          </p:cNvSpPr>
          <p:nvPr>
            <p:ph idx="1"/>
          </p:nvPr>
        </p:nvSpPr>
        <p:spPr>
          <a:xfrm>
            <a:off x="646926" y="1504848"/>
            <a:ext cx="10972800" cy="4904325"/>
          </a:xfrm>
        </p:spPr>
        <p:txBody>
          <a:bodyPr/>
          <a:lstStyle/>
          <a:p>
            <a:pPr algn="just"/>
            <a:r>
              <a:rPr lang="ru-RU" sz="2000" dirty="0">
                <a:latin typeface="Times New Roman" panose="02020603050405020304" pitchFamily="18" charset="0"/>
                <a:cs typeface="Times New Roman" panose="02020603050405020304" pitchFamily="18" charset="0"/>
              </a:rPr>
              <a:t>ПИСЬМО МИНИСТЕРСТВО ТРУДА И СОЦИАЛЬНОЙ ЗАЩИТЫ РОССИЙСКОЙ </a:t>
            </a:r>
            <a:r>
              <a:rPr lang="ru-RU" sz="2000" dirty="0" smtClean="0">
                <a:latin typeface="Times New Roman" panose="02020603050405020304" pitchFamily="18" charset="0"/>
                <a:cs typeface="Times New Roman" panose="02020603050405020304" pitchFamily="18" charset="0"/>
              </a:rPr>
              <a:t>ФЕДЕРАЦИИ от </a:t>
            </a:r>
            <a:r>
              <a:rPr lang="ru-RU" sz="2000" dirty="0">
                <a:latin typeface="Times New Roman" panose="02020603050405020304" pitchFamily="18" charset="0"/>
                <a:cs typeface="Times New Roman" panose="02020603050405020304" pitchFamily="18" charset="0"/>
              </a:rPr>
              <a:t>26 марта 2020 г. N 14-4/10/П-2696</a:t>
            </a:r>
          </a:p>
          <a:p>
            <a:pPr algn="just"/>
            <a:r>
              <a:rPr lang="ru-RU" sz="2400" b="0" dirty="0" smtClean="0">
                <a:latin typeface="Times New Roman" panose="02020603050405020304" pitchFamily="18" charset="0"/>
                <a:cs typeface="Times New Roman" panose="02020603050405020304" pitchFamily="18" charset="0"/>
              </a:rPr>
              <a:t>Работникам</a:t>
            </a:r>
            <a:r>
              <a:rPr lang="ru-RU" sz="2400" b="0" dirty="0">
                <a:latin typeface="Times New Roman" panose="02020603050405020304" pitchFamily="18" charset="0"/>
                <a:cs typeface="Times New Roman" panose="02020603050405020304" pitchFamily="18" charset="0"/>
              </a:rPr>
              <a:t>, оплачиваемым сдельно, за указанные нерабочие дни выплачивается соответствующее вознаграждение, определяемое локальным нормативным актом работодателя. </a:t>
            </a:r>
            <a:endParaRPr lang="ru-RU" sz="2400" b="0" dirty="0" smtClean="0">
              <a:latin typeface="Times New Roman" panose="02020603050405020304" pitchFamily="18" charset="0"/>
              <a:cs typeface="Times New Roman" panose="02020603050405020304" pitchFamily="18" charset="0"/>
            </a:endParaRPr>
          </a:p>
          <a:p>
            <a:pPr algn="just"/>
            <a:r>
              <a:rPr lang="ru-RU" sz="2400" b="0" dirty="0" smtClean="0">
                <a:latin typeface="Times New Roman" panose="02020603050405020304" pitchFamily="18" charset="0"/>
                <a:cs typeface="Times New Roman" panose="02020603050405020304" pitchFamily="18" charset="0"/>
              </a:rPr>
              <a:t>Если </a:t>
            </a:r>
            <a:r>
              <a:rPr lang="ru-RU" sz="2400" b="0" dirty="0">
                <a:latin typeface="Times New Roman" panose="02020603050405020304" pitchFamily="18" charset="0"/>
                <a:cs typeface="Times New Roman" panose="02020603050405020304" pitchFamily="18" charset="0"/>
              </a:rPr>
              <a:t>в марте - апреле 2020 года у некоторых сдельщиков из-за дополнительного выходного заработок окажется меньше, чем в обычные месяцы, нужно будет произвести доплату согласно статье 112 ТК РФ. Доплату сдельщикам по статье 112 ТК РФ можно рассчитать исходя из норм выработки, либо исходя из среднего дневного заработка работника, либо в твердой сумме.</a:t>
            </a:r>
          </a:p>
          <a:p>
            <a:pPr algn="just"/>
            <a:r>
              <a:rPr lang="ru-RU" sz="2400" b="0" dirty="0" smtClean="0">
                <a:latin typeface="Times New Roman" panose="02020603050405020304" pitchFamily="18" charset="0"/>
                <a:cs typeface="Times New Roman" panose="02020603050405020304" pitchFamily="18" charset="0"/>
              </a:rPr>
              <a:t>В </a:t>
            </a:r>
            <a:r>
              <a:rPr lang="ru-RU" sz="2400" b="0" dirty="0">
                <a:latin typeface="Times New Roman" panose="02020603050405020304" pitchFamily="18" charset="0"/>
                <a:cs typeface="Times New Roman" panose="02020603050405020304" pitchFamily="18" charset="0"/>
              </a:rPr>
              <a:t>табеле проставить утвержденный в учетной политике по бухгалтерскому учету </a:t>
            </a:r>
            <a:r>
              <a:rPr lang="ru-RU" sz="2400" b="0" dirty="0" smtClean="0">
                <a:latin typeface="Times New Roman" panose="02020603050405020304" pitchFamily="18" charset="0"/>
                <a:cs typeface="Times New Roman" panose="02020603050405020304" pitchFamily="18" charset="0"/>
              </a:rPr>
              <a:t>код, либо проставить явки.</a:t>
            </a:r>
            <a:endParaRPr lang="ru-RU" sz="2400" b="0" dirty="0">
              <a:latin typeface="Times New Roman" panose="02020603050405020304" pitchFamily="18" charset="0"/>
              <a:cs typeface="Times New Roman" panose="02020603050405020304" pitchFamily="18" charset="0"/>
            </a:endParaRPr>
          </a:p>
          <a:p>
            <a:pPr algn="just"/>
            <a:endParaRPr lang="ru-RU" sz="2400" b="0" dirty="0">
              <a:latin typeface="Times New Roman" panose="02020603050405020304" pitchFamily="18" charset="0"/>
              <a:cs typeface="Times New Roman" panose="02020603050405020304" pitchFamily="18" charset="0"/>
            </a:endParaRP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167508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Заработная плата за работу в дни карантина</a:t>
            </a:r>
            <a:endParaRPr lang="ru-RU" dirty="0"/>
          </a:p>
        </p:txBody>
      </p:sp>
      <p:sp>
        <p:nvSpPr>
          <p:cNvPr id="3" name="Объект 2"/>
          <p:cNvSpPr>
            <a:spLocks noGrp="1"/>
          </p:cNvSpPr>
          <p:nvPr>
            <p:ph idx="1"/>
          </p:nvPr>
        </p:nvSpPr>
        <p:spPr>
          <a:xfrm>
            <a:off x="623392" y="1640115"/>
            <a:ext cx="10972800" cy="4846268"/>
          </a:xfrm>
        </p:spPr>
        <p:txBody>
          <a:bodyPr/>
          <a:lstStyle/>
          <a:p>
            <a:r>
              <a:rPr lang="ru-RU" sz="2000" dirty="0" smtClean="0">
                <a:latin typeface="Times New Roman" panose="02020603050405020304" pitchFamily="18" charset="0"/>
                <a:cs typeface="Times New Roman" panose="02020603050405020304" pitchFamily="18" charset="0"/>
              </a:rPr>
              <a:t>ПИСЬМО </a:t>
            </a:r>
            <a:r>
              <a:rPr lang="ru-RU" dirty="0">
                <a:latin typeface="Times New Roman" panose="02020603050405020304" pitchFamily="18" charset="0"/>
                <a:cs typeface="Times New Roman" panose="02020603050405020304" pitchFamily="18" charset="0"/>
              </a:rPr>
              <a:t>МИНИСТЕРСТВО ТРУДА И СОЦИАЛЬНОЙ ЗАЩИТЫ РОССИЙСКОЙ </a:t>
            </a:r>
            <a:r>
              <a:rPr lang="ru-RU" dirty="0" smtClean="0">
                <a:latin typeface="Times New Roman" panose="02020603050405020304" pitchFamily="18" charset="0"/>
                <a:cs typeface="Times New Roman" panose="02020603050405020304" pitchFamily="18" charset="0"/>
              </a:rPr>
              <a:t>ФЕДЕРАЦИИ </a:t>
            </a:r>
            <a:r>
              <a:rPr lang="ru-RU" sz="2000" dirty="0" smtClean="0">
                <a:latin typeface="Times New Roman" panose="02020603050405020304" pitchFamily="18" charset="0"/>
                <a:cs typeface="Times New Roman" panose="02020603050405020304" pitchFamily="18" charset="0"/>
              </a:rPr>
              <a:t>от </a:t>
            </a:r>
            <a:r>
              <a:rPr lang="ru-RU" sz="2000" dirty="0">
                <a:latin typeface="Times New Roman" panose="02020603050405020304" pitchFamily="18" charset="0"/>
                <a:cs typeface="Times New Roman" panose="02020603050405020304" pitchFamily="18" charset="0"/>
              </a:rPr>
              <a:t>27 марта 2020 г. N 14-4/10/П-2741</a:t>
            </a:r>
          </a:p>
          <a:p>
            <a:pPr algn="just"/>
            <a:r>
              <a:rPr lang="ru-RU" sz="2000" b="0" dirty="0">
                <a:latin typeface="Times New Roman" panose="02020603050405020304" pitchFamily="18" charset="0"/>
                <a:cs typeface="Times New Roman" panose="02020603050405020304" pitchFamily="18" charset="0"/>
              </a:rPr>
              <a:t>п</a:t>
            </a:r>
            <a:r>
              <a:rPr lang="ru-RU" sz="2000" b="0" dirty="0" smtClean="0">
                <a:latin typeface="Times New Roman" panose="02020603050405020304" pitchFamily="18" charset="0"/>
                <a:cs typeface="Times New Roman" panose="02020603050405020304" pitchFamily="18" charset="0"/>
              </a:rPr>
              <a:t>.3</a:t>
            </a:r>
            <a:r>
              <a:rPr lang="ru-RU" sz="2000" b="0" dirty="0">
                <a:latin typeface="Times New Roman" panose="02020603050405020304" pitchFamily="18" charset="0"/>
                <a:cs typeface="Times New Roman" panose="02020603050405020304" pitchFamily="18" charset="0"/>
              </a:rPr>
              <a:t>. Работники, осуществляющие удаленный режим работы, по согласованию с работодателем имеют право на его продолжение в период действия Указа с обязательным соблюдением требований Минздрава России и </a:t>
            </a:r>
            <a:r>
              <a:rPr lang="ru-RU" sz="2000" b="0" dirty="0" err="1">
                <a:latin typeface="Times New Roman" panose="02020603050405020304" pitchFamily="18" charset="0"/>
                <a:cs typeface="Times New Roman" panose="02020603050405020304" pitchFamily="18" charset="0"/>
              </a:rPr>
              <a:t>Роспотребнадзора</a:t>
            </a:r>
            <a:r>
              <a:rPr lang="ru-RU" sz="2000" b="0" dirty="0">
                <a:latin typeface="Times New Roman" panose="02020603050405020304" pitchFamily="18" charset="0"/>
                <a:cs typeface="Times New Roman" panose="02020603050405020304" pitchFamily="18" charset="0"/>
              </a:rPr>
              <a:t> по профилактике новой </a:t>
            </a:r>
            <a:r>
              <a:rPr lang="ru-RU" sz="2000" b="0" dirty="0" err="1">
                <a:latin typeface="Times New Roman" panose="02020603050405020304" pitchFamily="18" charset="0"/>
                <a:cs typeface="Times New Roman" panose="02020603050405020304" pitchFamily="18" charset="0"/>
              </a:rPr>
              <a:t>коронавирусной</a:t>
            </a:r>
            <a:r>
              <a:rPr lang="ru-RU" sz="2000" b="0" dirty="0">
                <a:latin typeface="Times New Roman" panose="02020603050405020304" pitchFamily="18" charset="0"/>
                <a:cs typeface="Times New Roman" panose="02020603050405020304" pitchFamily="18" charset="0"/>
              </a:rPr>
              <a:t> инфекции.</a:t>
            </a:r>
          </a:p>
          <a:p>
            <a:pPr algn="just"/>
            <a:r>
              <a:rPr lang="ru-RU" sz="2000" b="0" dirty="0">
                <a:latin typeface="Times New Roman" panose="02020603050405020304" pitchFamily="18" charset="0"/>
                <a:cs typeface="Times New Roman" panose="02020603050405020304" pitchFamily="18" charset="0"/>
              </a:rPr>
              <a:t>В период действия Указа изменения в части перехода на удаленный режим работы могут оформляться путем обмена электронными образами документов при необходимости с последующим их оформлением в установленном порядке.</a:t>
            </a:r>
          </a:p>
          <a:p>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ПИСЬМО </a:t>
            </a:r>
            <a:r>
              <a:rPr lang="ru-RU" sz="2000" dirty="0">
                <a:latin typeface="Times New Roman" panose="02020603050405020304" pitchFamily="18" charset="0"/>
                <a:cs typeface="Times New Roman" panose="02020603050405020304" pitchFamily="18" charset="0"/>
              </a:rPr>
              <a:t>МИНИСТЕРСТВО ТРУДА И СОЦИАЛЬНОЙ ЗАЩИТЫ РОССИЙСКОЙ </a:t>
            </a:r>
            <a:r>
              <a:rPr lang="ru-RU" sz="2000" dirty="0" smtClean="0">
                <a:latin typeface="Times New Roman" panose="02020603050405020304" pitchFamily="18" charset="0"/>
                <a:cs typeface="Times New Roman" panose="02020603050405020304" pitchFamily="18" charset="0"/>
              </a:rPr>
              <a:t>ФЕДЕРАЦИИ от </a:t>
            </a:r>
            <a:r>
              <a:rPr lang="ru-RU" sz="2000" dirty="0">
                <a:latin typeface="Times New Roman" panose="02020603050405020304" pitchFamily="18" charset="0"/>
                <a:cs typeface="Times New Roman" panose="02020603050405020304" pitchFamily="18" charset="0"/>
              </a:rPr>
              <a:t>26 марта 2020 г. N </a:t>
            </a:r>
            <a:r>
              <a:rPr lang="ru-RU" sz="2000" dirty="0" smtClean="0">
                <a:latin typeface="Times New Roman" panose="02020603050405020304" pitchFamily="18" charset="0"/>
                <a:cs typeface="Times New Roman" panose="02020603050405020304" pitchFamily="18" charset="0"/>
              </a:rPr>
              <a:t>14-4/10/П-2696</a:t>
            </a:r>
          </a:p>
          <a:p>
            <a:r>
              <a:rPr lang="ru-RU" sz="2000" b="0" dirty="0">
                <a:latin typeface="Times New Roman" panose="02020603050405020304" pitchFamily="18" charset="0"/>
                <a:cs typeface="Times New Roman" panose="02020603050405020304" pitchFamily="18" charset="0"/>
              </a:rPr>
              <a:t>п</a:t>
            </a:r>
            <a:r>
              <a:rPr lang="ru-RU" sz="2000" b="0" dirty="0" smtClean="0">
                <a:latin typeface="Times New Roman" panose="02020603050405020304" pitchFamily="18" charset="0"/>
                <a:cs typeface="Times New Roman" panose="02020603050405020304" pitchFamily="18" charset="0"/>
              </a:rPr>
              <a:t>.3 Нерабочий </a:t>
            </a:r>
            <a:r>
              <a:rPr lang="ru-RU" sz="2000" b="0" dirty="0">
                <a:latin typeface="Times New Roman" panose="02020603050405020304" pitchFamily="18" charset="0"/>
                <a:cs typeface="Times New Roman" panose="02020603050405020304" pitchFamily="18" charset="0"/>
              </a:rPr>
              <a:t>день не относится к выходным или нерабочим праздничным дням, поэтому оплата производится в обычном, а не повышенном размере.</a:t>
            </a: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258203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Заработная плата за работу в дни карантина</a:t>
            </a:r>
            <a:endParaRPr lang="ru-RU" dirty="0"/>
          </a:p>
        </p:txBody>
      </p:sp>
      <p:sp>
        <p:nvSpPr>
          <p:cNvPr id="3" name="Объект 2"/>
          <p:cNvSpPr>
            <a:spLocks noGrp="1"/>
          </p:cNvSpPr>
          <p:nvPr>
            <p:ph idx="1"/>
          </p:nvPr>
        </p:nvSpPr>
        <p:spPr>
          <a:xfrm>
            <a:off x="399275" y="1465943"/>
            <a:ext cx="11415354" cy="5020440"/>
          </a:xfrm>
        </p:spPr>
        <p:txBody>
          <a:bodyPr/>
          <a:lstStyle/>
          <a:p>
            <a:r>
              <a:rPr lang="ru-RU" sz="1700" dirty="0" smtClean="0">
                <a:latin typeface="Times New Roman" panose="02020603050405020304" pitchFamily="18" charset="0"/>
                <a:cs typeface="Times New Roman" panose="02020603050405020304" pitchFamily="18" charset="0"/>
              </a:rPr>
              <a:t>Информация </a:t>
            </a:r>
            <a:r>
              <a:rPr lang="ru-RU" sz="1700" dirty="0">
                <a:latin typeface="Times New Roman" panose="02020603050405020304" pitchFamily="18" charset="0"/>
                <a:cs typeface="Times New Roman" panose="02020603050405020304" pitchFamily="18" charset="0"/>
              </a:rPr>
              <a:t>Минтруда России от 02.04.2020 "Вопросы-ответы по организации удалённой работы и соблюдению прав работников в период нерабочей </a:t>
            </a:r>
            <a:r>
              <a:rPr lang="ru-RU" sz="1700" dirty="0" smtClean="0">
                <a:latin typeface="Times New Roman" panose="02020603050405020304" pitchFamily="18" charset="0"/>
                <a:cs typeface="Times New Roman" panose="02020603050405020304" pitchFamily="18" charset="0"/>
              </a:rPr>
              <a:t>недели«</a:t>
            </a:r>
          </a:p>
          <a:p>
            <a:endParaRPr lang="ru-RU" sz="1700" dirty="0">
              <a:latin typeface="Times New Roman" panose="02020603050405020304" pitchFamily="18" charset="0"/>
              <a:cs typeface="Times New Roman" panose="02020603050405020304" pitchFamily="18" charset="0"/>
            </a:endParaRPr>
          </a:p>
          <a:p>
            <a:r>
              <a:rPr lang="ru-RU" sz="1700" b="0" dirty="0" smtClean="0">
                <a:latin typeface="Times New Roman" panose="02020603050405020304" pitchFamily="18" charset="0"/>
                <a:cs typeface="Times New Roman" panose="02020603050405020304" pitchFamily="18" charset="0"/>
              </a:rPr>
              <a:t>Указом </a:t>
            </a:r>
            <a:r>
              <a:rPr lang="ru-RU" sz="1700" b="0" dirty="0">
                <a:latin typeface="Times New Roman" panose="02020603050405020304" pitchFamily="18" charset="0"/>
                <a:cs typeface="Times New Roman" panose="02020603050405020304" pitchFamily="18" charset="0"/>
              </a:rPr>
              <a:t>установлены нерабочие дни с сохранением за работниками заработной платы. Наличие в календарном месяце (март, апрель 2020 года) нерабочих дней не является основанием для снижения заработной платы работникам.</a:t>
            </a:r>
          </a:p>
          <a:p>
            <a:r>
              <a:rPr lang="ru-RU" sz="1700" b="0" dirty="0" smtClean="0">
                <a:latin typeface="Times New Roman" panose="02020603050405020304" pitchFamily="18" charset="0"/>
                <a:cs typeface="Times New Roman" panose="02020603050405020304" pitchFamily="18" charset="0"/>
              </a:rPr>
              <a:t>Работникам</a:t>
            </a:r>
            <a:r>
              <a:rPr lang="ru-RU" sz="1700" b="0" dirty="0">
                <a:latin typeface="Times New Roman" panose="02020603050405020304" pitchFamily="18" charset="0"/>
                <a:cs typeface="Times New Roman" panose="02020603050405020304" pitchFamily="18" charset="0"/>
              </a:rPr>
              <a:t>, оплачиваемым сдельно, за указанные нерабочие дни выплачивается соответствующее вознаграждение, определяемое локальным нормативным актом работодателя. </a:t>
            </a:r>
          </a:p>
          <a:p>
            <a:r>
              <a:rPr lang="ru-RU" sz="1700" b="0" dirty="0" smtClean="0">
                <a:latin typeface="Times New Roman" panose="02020603050405020304" pitchFamily="18" charset="0"/>
                <a:cs typeface="Times New Roman" panose="02020603050405020304" pitchFamily="18" charset="0"/>
              </a:rPr>
              <a:t>Работникам </a:t>
            </a:r>
            <a:r>
              <a:rPr lang="ru-RU" sz="1700" b="0" dirty="0">
                <a:latin typeface="Times New Roman" panose="02020603050405020304" pitchFamily="18" charset="0"/>
                <a:cs typeface="Times New Roman" panose="02020603050405020304" pitchFamily="18" charset="0"/>
              </a:rPr>
              <a:t>организаций, на которые не распространяется действие указа, оплата производится </a:t>
            </a:r>
            <a:r>
              <a:rPr lang="ru-RU" sz="1700" dirty="0">
                <a:latin typeface="Times New Roman" panose="02020603050405020304" pitchFamily="18" charset="0"/>
                <a:cs typeface="Times New Roman" panose="02020603050405020304" pitchFamily="18" charset="0"/>
              </a:rPr>
              <a:t>в обычном, а не повышенном размере, </a:t>
            </a:r>
            <a:r>
              <a:rPr lang="ru-RU" sz="1700" b="0" dirty="0">
                <a:latin typeface="Times New Roman" panose="02020603050405020304" pitchFamily="18" charset="0"/>
                <a:cs typeface="Times New Roman" panose="02020603050405020304" pitchFamily="18" charset="0"/>
              </a:rPr>
              <a:t>так как нерабочий день не относится к выходным или нерабочим праздничным дням.</a:t>
            </a:r>
          </a:p>
          <a:p>
            <a:r>
              <a:rPr lang="ru-RU" sz="1700" dirty="0" smtClean="0">
                <a:latin typeface="Times New Roman" panose="02020603050405020304" pitchFamily="18" charset="0"/>
                <a:cs typeface="Times New Roman" panose="02020603050405020304" pitchFamily="18" charset="0"/>
              </a:rPr>
              <a:t>Повышенная </a:t>
            </a:r>
            <a:r>
              <a:rPr lang="ru-RU" sz="1700" dirty="0">
                <a:latin typeface="Times New Roman" panose="02020603050405020304" pitchFamily="18" charset="0"/>
                <a:cs typeface="Times New Roman" panose="02020603050405020304" pitchFamily="18" charset="0"/>
              </a:rPr>
              <a:t>оплата работающим может быть установлена работодателем самостоятельно</a:t>
            </a:r>
            <a:r>
              <a:rPr lang="ru-RU" sz="1700" b="0" dirty="0">
                <a:latin typeface="Times New Roman" panose="02020603050405020304" pitchFamily="18" charset="0"/>
                <a:cs typeface="Times New Roman" panose="02020603050405020304" pitchFamily="18" charset="0"/>
              </a:rPr>
              <a:t>.</a:t>
            </a:r>
          </a:p>
          <a:p>
            <a:r>
              <a:rPr lang="ru-RU" sz="1700" b="0" dirty="0" smtClean="0">
                <a:latin typeface="Times New Roman" panose="02020603050405020304" pitchFamily="18" charset="0"/>
                <a:cs typeface="Times New Roman" panose="02020603050405020304" pitchFamily="18" charset="0"/>
              </a:rPr>
              <a:t>В </a:t>
            </a:r>
            <a:r>
              <a:rPr lang="ru-RU" sz="1700" b="0" dirty="0">
                <a:latin typeface="Times New Roman" panose="02020603050405020304" pitchFamily="18" charset="0"/>
                <a:cs typeface="Times New Roman" panose="02020603050405020304" pitchFamily="18" charset="0"/>
              </a:rPr>
              <a:t>случае </a:t>
            </a:r>
            <a:r>
              <a:rPr lang="ru-RU" sz="1700" dirty="0">
                <a:latin typeface="Times New Roman" panose="02020603050405020304" pitchFamily="18" charset="0"/>
                <a:cs typeface="Times New Roman" panose="02020603050405020304" pitchFamily="18" charset="0"/>
              </a:rPr>
              <a:t>принуждения работника </a:t>
            </a:r>
            <a:r>
              <a:rPr lang="ru-RU" sz="1700" b="0" dirty="0">
                <a:latin typeface="Times New Roman" panose="02020603050405020304" pitchFamily="18" charset="0"/>
                <a:cs typeface="Times New Roman" panose="02020603050405020304" pitchFamily="18" charset="0"/>
              </a:rPr>
              <a:t>организации, не относящейся к категориям, которые должны работать на этой неделе, </a:t>
            </a:r>
            <a:r>
              <a:rPr lang="ru-RU" sz="1700" dirty="0">
                <a:latin typeface="Times New Roman" panose="02020603050405020304" pitchFamily="18" charset="0"/>
                <a:cs typeface="Times New Roman" panose="02020603050405020304" pitchFamily="18" charset="0"/>
              </a:rPr>
              <a:t>исполнять трудовые обязанности под угрозой сокращения заработной платы или увольнения необходимо сообщить в инспекцию труда</a:t>
            </a:r>
            <a:r>
              <a:rPr lang="ru-RU" sz="1700" b="0" dirty="0">
                <a:latin typeface="Times New Roman" panose="02020603050405020304" pitchFamily="18" charset="0"/>
                <a:cs typeface="Times New Roman" panose="02020603050405020304" pitchFamily="18" charset="0"/>
              </a:rPr>
              <a:t>. </a:t>
            </a:r>
            <a:r>
              <a:rPr lang="ru-RU" sz="1700" b="0" dirty="0" err="1">
                <a:latin typeface="Times New Roman" panose="02020603050405020304" pitchFamily="18" charset="0"/>
                <a:cs typeface="Times New Roman" panose="02020603050405020304" pitchFamily="18" charset="0"/>
              </a:rPr>
              <a:t>Неустранение</a:t>
            </a:r>
            <a:r>
              <a:rPr lang="ru-RU" sz="1700" b="0" dirty="0">
                <a:latin typeface="Times New Roman" panose="02020603050405020304" pitchFamily="18" charset="0"/>
                <a:cs typeface="Times New Roman" panose="02020603050405020304" pitchFamily="18" charset="0"/>
              </a:rPr>
              <a:t> нарушения чревато штрафом для должностных лиц от 1 до 20 тыс. руб., для индивидуальных предпринимателей - от 1 до 5 тыс. руб., для юридических лиц - от 30 до 50 тыс. руб.</a:t>
            </a:r>
          </a:p>
          <a:p>
            <a:r>
              <a:rPr lang="ru-RU" sz="1700" b="0" dirty="0" smtClean="0">
                <a:latin typeface="Times New Roman" panose="02020603050405020304" pitchFamily="18" charset="0"/>
                <a:cs typeface="Times New Roman" panose="02020603050405020304" pitchFamily="18" charset="0"/>
              </a:rPr>
              <a:t>Если </a:t>
            </a:r>
            <a:r>
              <a:rPr lang="ru-RU" sz="1700" b="0" dirty="0">
                <a:latin typeface="Times New Roman" panose="02020603050405020304" pitchFamily="18" charset="0"/>
                <a:cs typeface="Times New Roman" panose="02020603050405020304" pitchFamily="18" charset="0"/>
              </a:rPr>
              <a:t>сотрудники компании работают удаленно, то в таком случае продолжать трудовую деятельность можно.</a:t>
            </a:r>
          </a:p>
          <a:p>
            <a:r>
              <a:rPr lang="ru-RU" sz="1700" b="0" dirty="0" smtClean="0">
                <a:latin typeface="Times New Roman" panose="02020603050405020304" pitchFamily="18" charset="0"/>
                <a:cs typeface="Times New Roman" panose="02020603050405020304" pitchFamily="18" charset="0"/>
              </a:rPr>
              <a:t>В </a:t>
            </a:r>
            <a:r>
              <a:rPr lang="ru-RU" sz="1700" b="0" dirty="0">
                <a:latin typeface="Times New Roman" panose="02020603050405020304" pitchFamily="18" charset="0"/>
                <a:cs typeface="Times New Roman" panose="02020603050405020304" pitchFamily="18" charset="0"/>
              </a:rPr>
              <a:t>организациях, на которые распространяется режим нерабочих дней с 30 марта по 3 апреля 2020 года и работники не работают, </a:t>
            </a:r>
            <a:r>
              <a:rPr lang="ru-RU" sz="1700" dirty="0">
                <a:latin typeface="Times New Roman" panose="02020603050405020304" pitchFamily="18" charset="0"/>
                <a:cs typeface="Times New Roman" panose="02020603050405020304" pitchFamily="18" charset="0"/>
              </a:rPr>
              <a:t>оформление прекращения трудовых отношений в этот период также не осуществляется.</a:t>
            </a:r>
          </a:p>
          <a:p>
            <a:endParaRPr lang="ru-RU" sz="2000" b="0" dirty="0">
              <a:latin typeface="Times New Roman" panose="02020603050405020304" pitchFamily="18" charset="0"/>
              <a:cs typeface="Times New Roman" panose="02020603050405020304" pitchFamily="18" charset="0"/>
            </a:endParaRPr>
          </a:p>
          <a:p>
            <a:endParaRPr lang="ru-RU" sz="2000" b="0" dirty="0">
              <a:latin typeface="Times New Roman" panose="02020603050405020304" pitchFamily="18" charset="0"/>
              <a:cs typeface="Times New Roman" panose="02020603050405020304" pitchFamily="18" charset="0"/>
            </a:endParaRPr>
          </a:p>
          <a:p>
            <a:endParaRPr lang="ru-RU" sz="2000" b="0" dirty="0">
              <a:latin typeface="Times New Roman" panose="02020603050405020304" pitchFamily="18" charset="0"/>
              <a:cs typeface="Times New Roman" panose="02020603050405020304" pitchFamily="18" charset="0"/>
            </a:endParaRP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370884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Рекомендации по переводу на удаленную</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работу</a:t>
            </a:r>
            <a:endParaRPr lang="ru-RU" dirty="0"/>
          </a:p>
        </p:txBody>
      </p:sp>
      <p:sp>
        <p:nvSpPr>
          <p:cNvPr id="3" name="Объект 2"/>
          <p:cNvSpPr>
            <a:spLocks noGrp="1"/>
          </p:cNvSpPr>
          <p:nvPr>
            <p:ph idx="1"/>
          </p:nvPr>
        </p:nvSpPr>
        <p:spPr>
          <a:xfrm>
            <a:off x="623392" y="1640115"/>
            <a:ext cx="10972800" cy="4846268"/>
          </a:xfrm>
        </p:spPr>
        <p:txBody>
          <a:bodyPr/>
          <a:lstStyle/>
          <a:p>
            <a:pPr algn="just"/>
            <a:r>
              <a:rPr lang="ru-RU" sz="2000" dirty="0">
                <a:latin typeface="Times New Roman" panose="02020603050405020304" pitchFamily="18" charset="0"/>
                <a:cs typeface="Times New Roman" panose="02020603050405020304" pitchFamily="18" charset="0"/>
              </a:rPr>
              <a:t>Рекомендации Российской трехсторонней комиссии</a:t>
            </a:r>
          </a:p>
          <a:p>
            <a:pPr algn="just"/>
            <a:r>
              <a:rPr lang="ru-RU" sz="2000" dirty="0">
                <a:latin typeface="Times New Roman" panose="02020603050405020304" pitchFamily="18" charset="0"/>
                <a:cs typeface="Times New Roman" panose="02020603050405020304" pitchFamily="18" charset="0"/>
              </a:rPr>
              <a:t>по регулированию социально-трудовых отношений по действиям социальных партнеров, работников и работодателей в условиях предотвращения распространения </a:t>
            </a:r>
            <a:r>
              <a:rPr lang="ru-RU" sz="2000" dirty="0" err="1">
                <a:latin typeface="Times New Roman" panose="02020603050405020304" pitchFamily="18" charset="0"/>
                <a:cs typeface="Times New Roman" panose="02020603050405020304" pitchFamily="18" charset="0"/>
              </a:rPr>
              <a:t>коронавирусной</a:t>
            </a:r>
            <a:r>
              <a:rPr lang="ru-RU" sz="2000" dirty="0">
                <a:latin typeface="Times New Roman" panose="02020603050405020304" pitchFamily="18" charset="0"/>
                <a:cs typeface="Times New Roman" panose="02020603050405020304" pitchFamily="18" charset="0"/>
              </a:rPr>
              <a:t> инфекции в Российской Федерации </a:t>
            </a:r>
          </a:p>
          <a:p>
            <a:pPr algn="just"/>
            <a:endParaRPr lang="ru-RU" sz="2000" b="0" dirty="0">
              <a:latin typeface="Times New Roman" panose="02020603050405020304" pitchFamily="18" charset="0"/>
              <a:cs typeface="Times New Roman" panose="02020603050405020304" pitchFamily="18" charset="0"/>
            </a:endParaRPr>
          </a:p>
          <a:p>
            <a:pPr algn="just"/>
            <a:r>
              <a:rPr lang="ru-RU" sz="2000" b="0" dirty="0" smtClean="0">
                <a:latin typeface="Times New Roman" panose="02020603050405020304" pitchFamily="18" charset="0"/>
                <a:cs typeface="Times New Roman" panose="02020603050405020304" pitchFamily="18" charset="0"/>
              </a:rPr>
              <a:t>Рекомендуется </a:t>
            </a:r>
            <a:r>
              <a:rPr lang="ru-RU" sz="2000" b="0" dirty="0">
                <a:latin typeface="Times New Roman" panose="02020603050405020304" pitchFamily="18" charset="0"/>
                <a:cs typeface="Times New Roman" panose="02020603050405020304" pitchFamily="18" charset="0"/>
              </a:rPr>
              <a:t>по возможности перевести сотрудников на удаленную работу на основании соответствующего приказа на период мероприятий, направленных на нераспространение новой </a:t>
            </a:r>
            <a:r>
              <a:rPr lang="ru-RU" sz="2000" b="0" dirty="0" err="1">
                <a:latin typeface="Times New Roman" panose="02020603050405020304" pitchFamily="18" charset="0"/>
                <a:cs typeface="Times New Roman" panose="02020603050405020304" pitchFamily="18" charset="0"/>
              </a:rPr>
              <a:t>коронавирусной</a:t>
            </a:r>
            <a:r>
              <a:rPr lang="ru-RU" sz="2000" b="0" dirty="0">
                <a:latin typeface="Times New Roman" panose="02020603050405020304" pitchFamily="18" charset="0"/>
                <a:cs typeface="Times New Roman" panose="02020603050405020304" pitchFamily="18" charset="0"/>
              </a:rPr>
              <a:t> инфекции (2019-nCoV) с использованием ресурсов организации или работника.</a:t>
            </a:r>
          </a:p>
          <a:p>
            <a:pPr algn="just"/>
            <a:r>
              <a:rPr lang="ru-RU" sz="2000" b="0" dirty="0">
                <a:latin typeface="Times New Roman" panose="02020603050405020304" pitchFamily="18" charset="0"/>
                <a:cs typeface="Times New Roman" panose="02020603050405020304" pitchFamily="18" charset="0"/>
              </a:rPr>
              <a:t>Возможен перевод работников на дистанционную работу (глава 49.1 Кодекса), гибкий режим работы (статья 102 Кодекса), разделение рабочего дня на части (статья 105 Кодекса) в соответствии с утверждаемым работодателем  порядком (определение списков работников, переводимых на новый режим работы, график перевода, способы информационного взаимодействия и др.).</a:t>
            </a:r>
          </a:p>
        </p:txBody>
      </p:sp>
      <p:sp>
        <p:nvSpPr>
          <p:cNvPr id="4" name="Прямоугольник 3">
            <a:hlinkClick r:id="rId2"/>
          </p:cNvPr>
          <p:cNvSpPr/>
          <p:nvPr/>
        </p:nvSpPr>
        <p:spPr>
          <a:xfrm>
            <a:off x="399275" y="640917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hlinkClick r:id="rId3"/>
              </a:rPr>
              <a:t>www.pravovest-audit.ru</a:t>
            </a:r>
            <a:endParaRPr lang="ru-RU" sz="1600" b="1" dirty="0">
              <a:solidFill>
                <a:schemeClr val="bg1">
                  <a:lumMod val="50000"/>
                </a:schemeClr>
              </a:solidFill>
            </a:endParaRPr>
          </a:p>
        </p:txBody>
      </p:sp>
      <p:sp>
        <p:nvSpPr>
          <p:cNvPr id="5" name="Прямоугольник 4"/>
          <p:cNvSpPr/>
          <p:nvPr/>
        </p:nvSpPr>
        <p:spPr>
          <a:xfrm>
            <a:off x="9221437" y="6463393"/>
            <a:ext cx="2826327" cy="223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563C1"/>
                </a:solidFill>
              </a:rPr>
              <a:t>Тел: +7 495 134-32-23 </a:t>
            </a:r>
            <a:endParaRPr lang="ru-RU" sz="1400" b="1" dirty="0">
              <a:solidFill>
                <a:srgbClr val="0563C1"/>
              </a:solidFill>
            </a:endParaRPr>
          </a:p>
        </p:txBody>
      </p:sp>
    </p:spTree>
    <p:extLst>
      <p:ext uri="{BB962C8B-B14F-4D97-AF65-F5344CB8AC3E}">
        <p14:creationId xmlns:p14="http://schemas.microsoft.com/office/powerpoint/2010/main" val="2345266416"/>
      </p:ext>
    </p:extLst>
  </p:cSld>
  <p:clrMapOvr>
    <a:masterClrMapping/>
  </p:clrMapOvr>
</p:sld>
</file>

<file path=ppt/theme/theme1.xml><?xml version="1.0" encoding="utf-8"?>
<a:theme xmlns:a="http://schemas.openxmlformats.org/drawingml/2006/main" name="Тема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Тема2" id="{62E8B5DF-6E6A-49B8-9603-EA6E9F1326F0}" vid="{B0F941A2-DEBD-46F7-ABE5-9DB8BBF44107}"/>
    </a:ext>
  </a:extLst>
</a:theme>
</file>

<file path=ppt/theme/theme2.xml><?xml version="1.0" encoding="utf-8"?>
<a:theme xmlns:a="http://schemas.openxmlformats.org/drawingml/2006/main" name="1_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Тема2</Template>
  <TotalTime>529</TotalTime>
  <Words>1239</Words>
  <Application>Microsoft Office PowerPoint</Application>
  <PresentationFormat>Широкоэкранный</PresentationFormat>
  <Paragraphs>93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3</vt:i4>
      </vt:variant>
      <vt:variant>
        <vt:lpstr>Заголовки слайдов</vt:lpstr>
      </vt:variant>
      <vt:variant>
        <vt:i4>12</vt:i4>
      </vt:variant>
    </vt:vector>
  </HeadingPairs>
  <TitlesOfParts>
    <vt:vector size="20" baseType="lpstr">
      <vt:lpstr>Arial</vt:lpstr>
      <vt:lpstr>Calibri</vt:lpstr>
      <vt:lpstr>Calibri Light</vt:lpstr>
      <vt:lpstr>Segoe UI Light</vt:lpstr>
      <vt:lpstr>Times New Roman</vt:lpstr>
      <vt:lpstr>Тема2</vt:lpstr>
      <vt:lpstr>1_Тема1</vt:lpstr>
      <vt:lpstr>1_Тема Office</vt:lpstr>
      <vt:lpstr>Как рассчитаться с работниками в период карантина.</vt:lpstr>
      <vt:lpstr>Нерабочие дни.</vt:lpstr>
      <vt:lpstr>Размер заработной платы в марте-апреле</vt:lpstr>
      <vt:lpstr>Как оформить и заплатить работникам  получающим оклад.</vt:lpstr>
      <vt:lpstr>Оплата в дни не работы на часовых или  дневных тарифных  ставках</vt:lpstr>
      <vt:lpstr>Оплата сдельщикам</vt:lpstr>
      <vt:lpstr>Заработная плата за работу в дни карантина</vt:lpstr>
      <vt:lpstr>Заработная плата за работу в дни карантина</vt:lpstr>
      <vt:lpstr>Рекомендации по переводу на удаленную работу</vt:lpstr>
      <vt:lpstr>Отпуск в период карантина</vt:lpstr>
      <vt:lpstr>Пособие по временной нетрудоспособности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Годовая бухгалтерская отчетность — 2019: изменения и типичные ошибки</dc:title>
  <dc:creator>Рева Анастасия</dc:creator>
  <cp:lastModifiedBy>Аудитор</cp:lastModifiedBy>
  <cp:revision>76</cp:revision>
  <cp:lastPrinted>2020-01-14T08:53:49Z</cp:lastPrinted>
  <dcterms:created xsi:type="dcterms:W3CDTF">2020-01-14T08:20:49Z</dcterms:created>
  <dcterms:modified xsi:type="dcterms:W3CDTF">2020-04-03T09:20:16Z</dcterms:modified>
</cp:coreProperties>
</file>