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317" r:id="rId4"/>
    <p:sldId id="318" r:id="rId5"/>
    <p:sldId id="319" r:id="rId6"/>
    <p:sldId id="320" r:id="rId7"/>
    <p:sldId id="260" r:id="rId8"/>
    <p:sldId id="261" r:id="rId9"/>
    <p:sldId id="262" r:id="rId10"/>
    <p:sldId id="263" r:id="rId11"/>
    <p:sldId id="264" r:id="rId12"/>
    <p:sldId id="265" r:id="rId13"/>
    <p:sldId id="315" r:id="rId14"/>
    <p:sldId id="316" r:id="rId15"/>
    <p:sldId id="266" r:id="rId16"/>
    <p:sldId id="267" r:id="rId17"/>
    <p:sldId id="268" r:id="rId18"/>
    <p:sldId id="269" r:id="rId19"/>
    <p:sldId id="321" r:id="rId20"/>
    <p:sldId id="270" r:id="rId21"/>
    <p:sldId id="271" r:id="rId22"/>
    <p:sldId id="272" r:id="rId23"/>
    <p:sldId id="322" r:id="rId24"/>
    <p:sldId id="273" r:id="rId25"/>
    <p:sldId id="310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23" r:id="rId37"/>
    <p:sldId id="324" r:id="rId38"/>
    <p:sldId id="325" r:id="rId39"/>
    <p:sldId id="284" r:id="rId40"/>
    <p:sldId id="285" r:id="rId41"/>
    <p:sldId id="286" r:id="rId42"/>
    <p:sldId id="311" r:id="rId43"/>
    <p:sldId id="289" r:id="rId44"/>
    <p:sldId id="288" r:id="rId45"/>
    <p:sldId id="312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13" r:id="rId59"/>
    <p:sldId id="302" r:id="rId60"/>
    <p:sldId id="303" r:id="rId61"/>
    <p:sldId id="305" r:id="rId62"/>
    <p:sldId id="306" r:id="rId63"/>
    <p:sldId id="307" r:id="rId64"/>
    <p:sldId id="308" r:id="rId65"/>
    <p:sldId id="309" r:id="rId66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81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7848600" cy="1445421"/>
          </a:xfrm>
          <a:prstGeom prst="rect">
            <a:avLst/>
          </a:prstGeom>
        </p:spPr>
        <p:txBody>
          <a:bodyPr anchor="b"/>
          <a:lstStyle>
            <a:lvl1pPr>
              <a:defRPr sz="5400" cap="all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685800" y="2548890"/>
            <a:ext cx="7848601" cy="1192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4400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019800" cy="440055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9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30"/>
            <a:ext cx="7772400" cy="1102520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2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0"/>
            <a:ext cx="8229601" cy="951571"/>
          </a:xfrm>
          <a:prstGeom prst="rect">
            <a:avLst/>
          </a:prstGeom>
        </p:spPr>
        <p:txBody>
          <a:bodyPr/>
          <a:lstStyle>
            <a:lvl1pPr>
              <a:defRPr sz="2200" spc="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500" b="1"/>
            </a:lvl1pPr>
            <a:lvl2pPr marL="0" indent="342900">
              <a:spcBef>
                <a:spcPts val="300"/>
              </a:spcBef>
              <a:buClrTx/>
              <a:buSzTx/>
              <a:buFontTx/>
              <a:buNone/>
              <a:defRPr sz="1500" b="1"/>
            </a:lvl2pPr>
            <a:lvl3pPr marL="828675" indent="-142875">
              <a:spcBef>
                <a:spcPts val="300"/>
              </a:spcBef>
              <a:buClrTx/>
              <a:buSzPct val="100000"/>
              <a:buFontTx/>
              <a:defRPr sz="1500" b="1"/>
            </a:lvl3pPr>
            <a:lvl4pPr marL="1200150" indent="-171450">
              <a:spcBef>
                <a:spcPts val="300"/>
              </a:spcBef>
              <a:buClrTx/>
              <a:buFontTx/>
              <a:buChar char="–"/>
              <a:defRPr sz="1500" b="1"/>
            </a:lvl4pPr>
            <a:lvl5pPr marL="1543050" indent="-171450">
              <a:spcBef>
                <a:spcPts val="300"/>
              </a:spcBef>
              <a:buClrTx/>
              <a:buFontTx/>
              <a:buChar char="»"/>
              <a:defRPr sz="15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5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059488" cy="951310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622850"/>
            <a:ext cx="2133600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7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  <a:defRPr sz="2100"/>
            </a:lvl1pPr>
            <a:lvl2pPr marL="592931" indent="-250031">
              <a:buClrTx/>
              <a:buSzPct val="100000"/>
              <a:buChar char="–"/>
              <a:defRPr sz="2100"/>
            </a:lvl2pPr>
            <a:lvl3pPr marL="925830" indent="-240030">
              <a:buClrTx/>
              <a:buSzPct val="100000"/>
              <a:defRPr sz="2100"/>
            </a:lvl3pPr>
            <a:lvl4pPr marL="1305657" indent="-276957">
              <a:buClrTx/>
              <a:buChar char="–"/>
              <a:defRPr sz="2100"/>
            </a:lvl4pPr>
            <a:lvl5pPr marL="1648557" indent="-276957">
              <a:buClrTx/>
              <a:buChar char="»"/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 b="1"/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800" b="1"/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800" b="1"/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800" b="1"/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sz="1800" b="1"/>
            </a:pP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51571"/>
          </a:xfrm>
          <a:prstGeom prst="rect">
            <a:avLst/>
          </a:prstGeom>
        </p:spPr>
        <p:txBody>
          <a:bodyPr/>
          <a:lstStyle>
            <a:lvl1pPr>
              <a:defRPr sz="2400" spc="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7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1500" b="1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04797"/>
            <a:ext cx="5111750" cy="4389837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2" name="Текст 3"/>
          <p:cNvSpPr>
            <a:spLocks noGrp="1"/>
          </p:cNvSpPr>
          <p:nvPr>
            <p:ph type="body" sz="half" idx="13"/>
          </p:nvPr>
        </p:nvSpPr>
        <p:spPr>
          <a:xfrm>
            <a:off x="457202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2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1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1500" b="1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5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000"/>
            </a:lvl1pPr>
            <a:lvl2pPr marL="0" indent="342900">
              <a:spcBef>
                <a:spcPts val="200"/>
              </a:spcBef>
              <a:buClrTx/>
              <a:buSzTx/>
              <a:buFontTx/>
              <a:buNone/>
              <a:defRPr sz="1000"/>
            </a:lvl2pPr>
            <a:lvl3pPr marL="0" indent="685800">
              <a:spcBef>
                <a:spcPts val="200"/>
              </a:spcBef>
              <a:buClrTx/>
              <a:buSzTx/>
              <a:buFontTx/>
              <a:buNone/>
              <a:defRPr sz="1000"/>
            </a:lvl3pPr>
            <a:lvl4pPr marL="0" indent="1028700">
              <a:spcBef>
                <a:spcPts val="200"/>
              </a:spcBef>
              <a:buClrTx/>
              <a:buSzTx/>
              <a:buFontTx/>
              <a:buNone/>
              <a:defRPr sz="1000"/>
            </a:lvl4pPr>
            <a:lvl5pPr marL="0" indent="1371600">
              <a:spcBef>
                <a:spcPts val="200"/>
              </a:spcBef>
              <a:buClrTx/>
              <a:buSzTx/>
              <a:buFontTx/>
              <a:buNone/>
              <a:defRPr sz="1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05989"/>
            <a:ext cx="2057400" cy="4388645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05989"/>
            <a:ext cx="6019800" cy="4388645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4486"/>
            <a:ext cx="7772400" cy="277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1800" spc="0">
                <a:solidFill>
                  <a:srgbClr val="1F49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6" y="2880360"/>
            <a:ext cx="6400800" cy="277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0200" y="32148"/>
            <a:ext cx="8483600" cy="41549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700" spc="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0200" y="1007269"/>
            <a:ext cx="8483600" cy="3000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900">
                <a:solidFill>
                  <a:srgbClr val="59595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900">
                <a:solidFill>
                  <a:srgbClr val="59595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900">
                <a:solidFill>
                  <a:srgbClr val="59595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900">
                <a:solidFill>
                  <a:srgbClr val="59595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900">
                <a:solidFill>
                  <a:srgbClr val="59595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0200" y="32148"/>
            <a:ext cx="8483600" cy="41549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700" spc="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83005"/>
            <a:ext cx="3977641" cy="277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0200" y="32148"/>
            <a:ext cx="8483600" cy="41549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700" spc="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k object 16"/>
          <p:cNvSpPr/>
          <p:nvPr/>
        </p:nvSpPr>
        <p:spPr>
          <a:xfrm>
            <a:off x="247650" y="2114550"/>
            <a:ext cx="666750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3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6" name="bk object 17"/>
          <p:cNvSpPr/>
          <p:nvPr/>
        </p:nvSpPr>
        <p:spPr>
          <a:xfrm>
            <a:off x="1019175" y="2218134"/>
            <a:ext cx="2171701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50">
              <a:lnSpc>
                <a:spcPct val="90000"/>
              </a:lnSpc>
              <a:defRPr sz="33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1pPr>
            <a:lvl2pPr marL="0" indent="257175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2pPr>
            <a:lvl3pPr marL="0" indent="51435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3pPr>
            <a:lvl4pPr marL="0" indent="771525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4pPr>
            <a:lvl5pPr marL="0" indent="102870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3887" y="1282316"/>
            <a:ext cx="7886701" cy="2139554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33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108"/>
            <a:ext cx="7886701" cy="1125141"/>
          </a:xfrm>
          <a:prstGeom prst="rect">
            <a:avLst/>
          </a:prstGeom>
        </p:spPr>
        <p:txBody>
          <a:bodyPr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1" cy="1650208"/>
          </a:xfrm>
          <a:prstGeom prst="rect">
            <a:avLst/>
          </a:prstGeom>
        </p:spPr>
        <p:txBody>
          <a:bodyPr anchor="b"/>
          <a:lstStyle>
            <a:lvl1pPr>
              <a:defRPr sz="4800" cap="all">
                <a:solidFill>
                  <a:srgbClr val="DDE9E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470149"/>
            <a:ext cx="7772401" cy="11251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731519" y="3449575"/>
            <a:ext cx="7848602" cy="1192"/>
          </a:xfrm>
          <a:prstGeom prst="line">
            <a:avLst/>
          </a:prstGeom>
          <a:ln w="19050">
            <a:solidFill>
              <a:srgbClr val="DDE9E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1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6" y="1260871"/>
            <a:ext cx="3887392" cy="617935"/>
          </a:xfrm>
          <a:prstGeom prst="rect">
            <a:avLst/>
          </a:prstGeom>
        </p:spPr>
        <p:txBody>
          <a:bodyPr anchor="b"/>
          <a:lstStyle/>
          <a:p>
            <a:pPr marL="0" indent="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18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87391" y="740581"/>
            <a:ext cx="4629151" cy="3655221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411480" indent="-154305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692394" indent="-178044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981941" indent="-210416" defTabSz="514350">
              <a:lnSpc>
                <a:spcPct val="90000"/>
              </a:lnSpc>
              <a:buClrTx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1239116" indent="-210416" defTabSz="514350">
              <a:lnSpc>
                <a:spcPct val="90000"/>
              </a:lnSpc>
              <a:buClrTx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2"/>
          </a:xfrm>
          <a:prstGeom prst="rect">
            <a:avLst/>
          </a:prstGeom>
        </p:spPr>
        <p:txBody>
          <a:bodyPr/>
          <a:lstStyle/>
          <a:p>
            <a:pPr marL="0" indent="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18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740581"/>
            <a:ext cx="4629151" cy="36552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2"/>
          </a:xfrm>
          <a:prstGeom prst="rect">
            <a:avLst/>
          </a:prstGeom>
        </p:spPr>
        <p:txBody>
          <a:bodyPr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43675" y="273843"/>
            <a:ext cx="1971676" cy="4358880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4" y="273843"/>
            <a:ext cx="5800726" cy="4358880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111"/>
          <p:cNvSpPr/>
          <p:nvPr/>
        </p:nvSpPr>
        <p:spPr>
          <a:xfrm>
            <a:off x="0" y="-9525"/>
            <a:ext cx="9144000" cy="5162550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57313" y="810381"/>
            <a:ext cx="6429378" cy="381746"/>
          </a:xfrm>
          <a:prstGeom prst="rect">
            <a:avLst/>
          </a:prstGeom>
        </p:spPr>
        <p:txBody>
          <a:bodyPr lIns="35717" tIns="35717" rIns="35717" bIns="35717" anchor="t"/>
          <a:lstStyle>
            <a:lvl1pPr defTabSz="231056">
              <a:lnSpc>
                <a:spcPct val="80000"/>
              </a:lnSpc>
              <a:spcBef>
                <a:spcPts val="1000"/>
              </a:spcBef>
              <a:defRPr sz="22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589653" y="227410"/>
            <a:ext cx="193861" cy="198437"/>
          </a:xfrm>
          <a:prstGeom prst="rect">
            <a:avLst/>
          </a:prstGeom>
        </p:spPr>
        <p:txBody>
          <a:bodyPr lIns="35717" tIns="35717" rIns="35717" bIns="35717" anchor="t">
            <a:normAutofit/>
          </a:bodyPr>
          <a:lstStyle>
            <a:lvl1pPr algn="r">
              <a:lnSpc>
                <a:spcPct val="80000"/>
              </a:lnSpc>
              <a:defRPr sz="900" b="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55013"/>
            <a:ext cx="4038600" cy="353873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57300"/>
            <a:ext cx="3931921" cy="4798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4879" y="1257300"/>
            <a:ext cx="3931921" cy="47982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pPr>
            <a:endParaRPr/>
          </a:p>
        </p:txBody>
      </p:sp>
      <p:sp>
        <p:nvSpPr>
          <p:cNvPr id="54" name="Straight Connector 10"/>
          <p:cNvSpPr/>
          <p:nvPr/>
        </p:nvSpPr>
        <p:spPr>
          <a:xfrm flipH="1">
            <a:off x="4572000" y="1268730"/>
            <a:ext cx="795" cy="3531871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9"/>
          <p:cNvSpPr/>
          <p:nvPr/>
        </p:nvSpPr>
        <p:spPr>
          <a:xfrm>
            <a:off x="0" y="165590"/>
            <a:ext cx="9144000" cy="1714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Artboard 2@4x-100.jpg" descr="Artboard 2@4x-10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12700"/>
            <a:ext cx="9144000" cy="84914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1597916"/>
            <a:ext cx="2139696" cy="31827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82" name="Straight Connector 8"/>
          <p:cNvSpPr/>
          <p:nvPr/>
        </p:nvSpPr>
        <p:spPr>
          <a:xfrm flipH="1">
            <a:off x="2775009" y="594060"/>
            <a:ext cx="1589" cy="4183381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2142681" cy="948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idx="13"/>
          </p:nvPr>
        </p:nvSpPr>
        <p:spPr>
          <a:xfrm>
            <a:off x="2858610" y="628651"/>
            <a:ext cx="5904390" cy="4125343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165590"/>
            <a:ext cx="9144000" cy="1714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6"/>
          <p:cNvSpPr/>
          <p:nvPr/>
        </p:nvSpPr>
        <p:spPr>
          <a:xfrm>
            <a:off x="0" y="-1"/>
            <a:ext cx="9144000" cy="2743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620000" y="-7252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jpe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Заголовок 1"/>
          <p:cNvSpPr txBox="1">
            <a:spLocks noGrp="1"/>
          </p:cNvSpPr>
          <p:nvPr>
            <p:ph type="ctrTitle"/>
          </p:nvPr>
        </p:nvSpPr>
        <p:spPr>
          <a:xfrm>
            <a:off x="732817" y="2392395"/>
            <a:ext cx="7701992" cy="11349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84047">
              <a:defRPr sz="1008" spc="-42">
                <a:solidFill>
                  <a:srgbClr val="C00000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dirty="0" smtClean="0"/>
              <a:t>                                                                    </a:t>
            </a:r>
            <a:r>
              <a:rPr lang="ru-RU" sz="4400" b="1" spc="-42" dirty="0" err="1" smtClean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МаСТЕР-КЛАСС</a:t>
            </a:r>
            <a:r>
              <a:rPr lang="ru-RU" sz="4400" b="1" spc="-42" dirty="0" smtClean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/>
            </a:r>
            <a:br>
              <a:rPr lang="ru-RU" sz="4400" b="1" spc="-42" dirty="0" smtClean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</a:br>
            <a:r>
              <a:rPr sz="4400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/>
            </a:r>
            <a:br>
              <a:rPr sz="4400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sz="2000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/>
            </a:r>
            <a:br>
              <a:rPr sz="2000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sz="1344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/>
            </a:r>
            <a:br>
              <a:rPr sz="1344" b="1" spc="-42" dirty="0">
                <a:effectLst>
                  <a:outerShdw blurRad="16002" dist="16002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sz="49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ГРАНИ ОПТИМИЗАЦИИ</a:t>
            </a:r>
            <a: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dirty="0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5" name="Подзаголовок 5"/>
          <p:cNvSpPr txBox="1">
            <a:spLocks noGrp="1"/>
          </p:cNvSpPr>
          <p:nvPr>
            <p:ph type="subTitle" sz="quarter" idx="1"/>
          </p:nvPr>
        </p:nvSpPr>
        <p:spPr>
          <a:xfrm>
            <a:off x="519619" y="382905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.2019</a:t>
            </a:r>
            <a:endParaRPr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2" y="881062"/>
            <a:ext cx="7115372" cy="652463"/>
          </a:xfrm>
          <a:prstGeom prst="rect">
            <a:avLst/>
          </a:prstGeom>
        </p:spPr>
        <p:txBody>
          <a:bodyPr anchor="t"/>
          <a:lstStyle>
            <a:lvl1pPr defTabSz="786384">
              <a:defRPr sz="2408" b="1" spc="-86">
                <a:solidFill>
                  <a:srgbClr val="002060"/>
                </a:solidFill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Ст. 54.1 НК РФ: положительные моменты</a:t>
            </a:r>
          </a:p>
        </p:txBody>
      </p:sp>
      <p:sp>
        <p:nvSpPr>
          <p:cNvPr id="452" name="Прямоугольник 10"/>
          <p:cNvSpPr/>
          <p:nvPr/>
        </p:nvSpPr>
        <p:spPr>
          <a:xfrm>
            <a:off x="6516216" y="87509"/>
            <a:ext cx="18001" cy="32400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3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6254" y="1360572"/>
            <a:ext cx="8272210" cy="3460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475655" y="1200150"/>
            <a:ext cx="6753946" cy="3657600"/>
          </a:xfrm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  <a:defRPr sz="2000"/>
            </a:pPr>
            <a:endParaRPr/>
          </a:p>
          <a:p>
            <a:pPr marL="0" indent="114300">
              <a:spcBef>
                <a:spcPts val="700"/>
              </a:spcBef>
              <a:buSzTx/>
              <a:buNone/>
              <a:defRPr sz="32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Налоговый орган должен доказать несоблюдение условий ст.54.1 НК РФ </a:t>
            </a:r>
          </a:p>
          <a:p>
            <a:pPr marL="0" indent="114300">
              <a:spcBef>
                <a:spcPts val="700"/>
              </a:spcBef>
              <a:buSzTx/>
              <a:buNone/>
              <a:defRPr sz="3200"/>
            </a:pPr>
            <a:r>
              <a:t>(п.5 ст.82 НК РФ)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512007"/>
            <a:ext cx="3516960" cy="3486808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extBox 15"/>
          <p:cNvSpPr txBox="1"/>
          <p:nvPr/>
        </p:nvSpPr>
        <p:spPr>
          <a:xfrm>
            <a:off x="4211959" y="853084"/>
            <a:ext cx="4824538" cy="418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/>
            </a:pPr>
            <a:r>
              <a:t>Ст. 54.1 НК РФ может быть коварна и по отношению к добросовестным поставщикам и покупателям.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t>Важно быть уверенным в стороне договора!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endParaRPr/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t>Договор заключен между Покупателем и ИП, реальная поставка от участника ГК</a:t>
            </a:r>
          </a:p>
          <a:p>
            <a:pPr>
              <a:defRPr sz="1400" b="1">
                <a:solidFill>
                  <a:srgbClr val="528693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Поставщику может быть удобнее получить денежные средства на счет ИП, а не организации. </a:t>
            </a:r>
          </a:p>
          <a:p>
            <a:pPr>
              <a:defRPr sz="1400" b="1">
                <a:solidFill>
                  <a:srgbClr val="528693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Поставка реально будет осуществлена группой компаний поставщика, денежные средства оплачены, закрывающие документы подписаны и вроде бы все довольны.</a:t>
            </a:r>
          </a:p>
          <a:p>
            <a:pPr algn="just">
              <a:defRPr sz="1400" b="1">
                <a:solidFill>
                  <a:srgbClr val="C00000"/>
                </a:solidFill>
              </a:defRPr>
            </a:pPr>
            <a:r>
              <a:t> Но сам ИП, являющийся стороной договора не обладал ни материально-технической базой, ни сотрудниками и сам реально договор исполнить не мог. </a:t>
            </a:r>
          </a:p>
          <a:p>
            <a:pPr algn="just">
              <a:defRPr sz="1400" b="1">
                <a:solidFill>
                  <a:srgbClr val="C00000"/>
                </a:solidFill>
              </a:defRPr>
            </a:pPr>
            <a:endParaRPr/>
          </a:p>
          <a:p>
            <a:pPr algn="just">
              <a:defRPr sz="1400"/>
            </a:pPr>
            <a:r>
              <a:t>Так ПОКУПАТЕЛЬ получает обвинение в нарушении положений ст. 54.1 НК РФ и </a:t>
            </a:r>
            <a:r>
              <a:rPr b="1" u="sng"/>
              <a:t>теряет право на вычеты и расходы по налогу на прибыль.</a:t>
            </a:r>
          </a:p>
        </p:txBody>
      </p:sp>
      <p:sp>
        <p:nvSpPr>
          <p:cNvPr id="459" name="TextBox 16"/>
          <p:cNvSpPr txBox="1"/>
          <p:nvPr/>
        </p:nvSpPr>
        <p:spPr>
          <a:xfrm>
            <a:off x="410418" y="830485"/>
            <a:ext cx="3729534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t>54.1 НК РФ : пример риска для покупателя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79325" y="0"/>
            <a:ext cx="3330054" cy="8572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у клиентов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«раздробленного» бизнеса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19663" y="1058863"/>
            <a:ext cx="4224337" cy="36734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для анализа</a:t>
            </a:r>
          </a:p>
          <a:p>
            <a:pPr algn="ctr"/>
            <a:endParaRPr lang="ru-RU" dirty="0" smtClean="0"/>
          </a:p>
          <a:p>
            <a:r>
              <a:rPr lang="ru-RU" sz="1800" b="0" dirty="0" smtClean="0"/>
              <a:t>Перевозчик (ООО-1) имеет свой автопарк и применяет УСН, но многие заказчики не хотят работать с ним без НДС.</a:t>
            </a:r>
          </a:p>
          <a:p>
            <a:endParaRPr lang="ru-RU" sz="1800" b="0" dirty="0"/>
          </a:p>
          <a:p>
            <a:r>
              <a:rPr lang="ru-RU" sz="1800" b="0" dirty="0" smtClean="0"/>
              <a:t>Перевозчик создал ООО-2 «с НДС», для оказания услуг «привередливым» клиентам.</a:t>
            </a:r>
          </a:p>
          <a:p>
            <a:endParaRPr lang="ru-RU" sz="1800" b="0" dirty="0"/>
          </a:p>
          <a:p>
            <a:r>
              <a:rPr lang="ru-RU" sz="1800" b="0" dirty="0" smtClean="0"/>
              <a:t>Клиент отказался заключать договор без НДС с перевозчиком и договор был заключен с ООО-2 (с НДС). </a:t>
            </a:r>
            <a:r>
              <a:rPr lang="ru-RU" sz="1800" b="1" u="sng" dirty="0" smtClean="0"/>
              <a:t>Своего автотранспорта у ООО-2 нет. </a:t>
            </a:r>
            <a:r>
              <a:rPr lang="ru-RU" sz="1800" b="0" dirty="0" smtClean="0"/>
              <a:t>При этом в соответствии с условиями </a:t>
            </a:r>
            <a:r>
              <a:rPr lang="ru-RU" sz="1800" b="0" dirty="0" err="1" smtClean="0"/>
              <a:t>догвора</a:t>
            </a:r>
            <a:r>
              <a:rPr lang="ru-RU" sz="1800" b="0" dirty="0" smtClean="0"/>
              <a:t> услуги перевозки ООО-2 должно было оказать лично.</a:t>
            </a:r>
          </a:p>
          <a:p>
            <a:endParaRPr lang="ru-RU" sz="1800" b="0" dirty="0" smtClean="0"/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налоговые риски у клиента по договору с ООО-2?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1200150"/>
            <a:ext cx="1800200" cy="7775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b="1" kern="1200" dirty="0" smtClean="0">
                <a:solidFill>
                  <a:prstClr val="black"/>
                </a:solidFill>
              </a:rPr>
              <a:t>Перевозчик </a:t>
            </a:r>
          </a:p>
          <a:p>
            <a:pPr algn="ctr" hangingPunct="1"/>
            <a:r>
              <a:rPr lang="ru-RU" b="1" kern="1200" dirty="0">
                <a:solidFill>
                  <a:prstClr val="black"/>
                </a:solidFill>
              </a:rPr>
              <a:t>н</a:t>
            </a:r>
            <a:r>
              <a:rPr lang="ru-RU" b="1" kern="1200" dirty="0" smtClean="0">
                <a:solidFill>
                  <a:prstClr val="black"/>
                </a:solidFill>
              </a:rPr>
              <a:t>а УСН</a:t>
            </a:r>
          </a:p>
          <a:p>
            <a:pPr algn="ctr" hangingPunct="1"/>
            <a:r>
              <a:rPr lang="ru-RU" b="1" kern="1200" dirty="0" smtClean="0">
                <a:solidFill>
                  <a:prstClr val="black"/>
                </a:solidFill>
              </a:rPr>
              <a:t>(ООО-1)</a:t>
            </a:r>
            <a:endParaRPr lang="ru-RU" b="1" kern="12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0444" y="2334050"/>
            <a:ext cx="1274440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b="1" kern="1200" dirty="0" smtClean="0">
                <a:solidFill>
                  <a:prstClr val="black"/>
                </a:solidFill>
              </a:rPr>
              <a:t>КЛИЕНТ</a:t>
            </a:r>
            <a:endParaRPr lang="ru-RU" b="1" kern="12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3489852"/>
            <a:ext cx="1800200" cy="7938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b="1" kern="1200" dirty="0" smtClean="0">
                <a:solidFill>
                  <a:prstClr val="black"/>
                </a:solidFill>
              </a:rPr>
              <a:t>ООО-2 с НДС</a:t>
            </a:r>
            <a:endParaRPr lang="ru-RU" b="1" kern="1200" dirty="0">
              <a:solidFill>
                <a:prstClr val="black"/>
              </a:solidFill>
            </a:endParaRPr>
          </a:p>
        </p:txBody>
      </p:sp>
      <p:cxnSp>
        <p:nvCxnSpPr>
          <p:cNvPr id="16" name="Скругленная соединительная линия 15"/>
          <p:cNvCxnSpPr>
            <a:stCxn id="4" idx="1"/>
            <a:endCxn id="5" idx="0"/>
          </p:cNvCxnSpPr>
          <p:nvPr/>
        </p:nvCxnSpPr>
        <p:spPr>
          <a:xfrm rot="10800000" flipV="1">
            <a:off x="1227664" y="1588919"/>
            <a:ext cx="968072" cy="745133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endCxn id="6" idx="1"/>
          </p:cNvCxnSpPr>
          <p:nvPr/>
        </p:nvCxnSpPr>
        <p:spPr>
          <a:xfrm rot="16200000" flipH="1">
            <a:off x="1222225" y="2913244"/>
            <a:ext cx="866908" cy="108012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158891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b="1" kern="1200" dirty="0" smtClean="0">
                <a:solidFill>
                  <a:prstClr val="black"/>
                </a:solidFill>
                <a:ea typeface="+mn-ea"/>
                <a:cs typeface="+mn-cs"/>
              </a:rPr>
              <a:t>Перевозка</a:t>
            </a:r>
            <a:endParaRPr lang="ru-RU" b="1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019" y="3705652"/>
            <a:ext cx="168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b="1" kern="1200" dirty="0" smtClean="0">
                <a:solidFill>
                  <a:prstClr val="black"/>
                </a:solidFill>
                <a:ea typeface="+mn-ea"/>
                <a:cs typeface="+mn-cs"/>
              </a:rPr>
              <a:t>Деньги</a:t>
            </a:r>
          </a:p>
          <a:p>
            <a:pPr hangingPunct="1"/>
            <a:r>
              <a:rPr lang="ru-RU" b="1" kern="1200" dirty="0">
                <a:solidFill>
                  <a:prstClr val="black"/>
                </a:solidFill>
                <a:ea typeface="+mn-ea"/>
                <a:cs typeface="+mn-cs"/>
              </a:rPr>
              <a:t>з</a:t>
            </a:r>
            <a:r>
              <a:rPr lang="ru-RU" b="1" kern="1200" dirty="0" smtClean="0">
                <a:solidFill>
                  <a:prstClr val="black"/>
                </a:solidFill>
                <a:ea typeface="+mn-ea"/>
                <a:cs typeface="+mn-cs"/>
              </a:rPr>
              <a:t>а перевозку</a:t>
            </a:r>
            <a:endParaRPr lang="ru-RU" b="1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51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31809" y="97193"/>
            <a:ext cx="2970047" cy="8572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практика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784" y="1222375"/>
            <a:ext cx="7859215" cy="3394075"/>
          </a:xfrm>
        </p:spPr>
        <p:txBody>
          <a:bodyPr>
            <a:normAutofit fontScale="70000" lnSpcReduction="2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Определение Верховного Суда РФ от 06.04.2018 № 309-КГ18-2370 по делу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№ А50-9690</a:t>
            </a:r>
            <a:r>
              <a:rPr lang="en-US" sz="2200" b="1" dirty="0" smtClean="0">
                <a:solidFill>
                  <a:srgbClr val="002060"/>
                </a:solidFill>
              </a:rPr>
              <a:t>/2017</a:t>
            </a:r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b="0" dirty="0" smtClean="0"/>
              <a:t>       </a:t>
            </a:r>
            <a:r>
              <a:rPr lang="ru-RU" sz="2200" b="0" dirty="0" smtClean="0"/>
              <a:t>Суды пришли к выводу, что в действительности транспортные услуги не оказывались контрагентами, которые фактически не имели возможности исполнить свои обязательства по договорам с налогоплательщиком, а те контрагенты, которые действительно оказали услуги не являются плательщиками НДС, поэтому </a:t>
            </a:r>
            <a:r>
              <a:rPr lang="ru-RU" sz="2200" b="1" dirty="0" smtClean="0">
                <a:solidFill>
                  <a:srgbClr val="002060"/>
                </a:solidFill>
              </a:rPr>
              <a:t>вычеты НДС по транспортным расходам невозможны.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endParaRPr lang="ru-RU" sz="2200" b="0" dirty="0" smtClean="0"/>
          </a:p>
          <a:p>
            <a:r>
              <a:rPr lang="ru-RU" sz="2200" b="1" dirty="0" smtClean="0">
                <a:solidFill>
                  <a:srgbClr val="002060"/>
                </a:solidFill>
              </a:rPr>
              <a:t>Постановление Арбитражного суда Западно-Сибирского округа от 06.07.2018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№ Ф04-2448</a:t>
            </a:r>
            <a:r>
              <a:rPr lang="en-US" sz="2200" b="1" dirty="0" smtClean="0">
                <a:solidFill>
                  <a:srgbClr val="002060"/>
                </a:solidFill>
              </a:rPr>
              <a:t>/2018 </a:t>
            </a:r>
            <a:r>
              <a:rPr lang="ru-RU" sz="2200" b="1" dirty="0" smtClean="0">
                <a:solidFill>
                  <a:srgbClr val="002060"/>
                </a:solidFill>
              </a:rPr>
              <a:t>по делу № А46-16865</a:t>
            </a:r>
            <a:r>
              <a:rPr lang="en-US" sz="2200" b="1" dirty="0" smtClean="0">
                <a:solidFill>
                  <a:srgbClr val="002060"/>
                </a:solidFill>
              </a:rPr>
              <a:t>/2017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endParaRPr lang="en-US" sz="2200" dirty="0" smtClean="0"/>
          </a:p>
          <a:p>
            <a:pPr algn="just">
              <a:buNone/>
            </a:pPr>
            <a:r>
              <a:rPr lang="ru-RU" sz="2200" b="0" dirty="0" smtClean="0"/>
              <a:t>       Налоговая инспекция учла расходы по «сомнительным» контрагентам, указав на их реальность, но «сняла» с вычетов НДС по этим же контрагентам.</a:t>
            </a:r>
            <a:endParaRPr lang="ru-RU" sz="2200" b="0" dirty="0"/>
          </a:p>
        </p:txBody>
      </p:sp>
    </p:spTree>
    <p:extLst>
      <p:ext uri="{BB962C8B-B14F-4D97-AF65-F5344CB8AC3E}">
        <p14:creationId xmlns:p14="http://schemas.microsoft.com/office/powerpoint/2010/main" val="12074507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Box 1"/>
          <p:cNvSpPr txBox="1"/>
          <p:nvPr/>
        </p:nvSpPr>
        <p:spPr>
          <a:xfrm>
            <a:off x="1835696" y="1347613"/>
            <a:ext cx="5400600" cy="170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ДОЛЖНАЯ СТЕПЕНЬ ОСМОТРИТЕЛЬНОСТИ </a:t>
            </a:r>
          </a:p>
          <a:p>
            <a:pPr algn="ctr">
              <a:defRPr sz="28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И ОСТОРОЖНОСТИ </a:t>
            </a:r>
          </a:p>
          <a:p>
            <a:pPr algn="ctr">
              <a:defRPr sz="28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ПРИ ВЫБОРЕ КОНТРАГЕНТА</a:t>
            </a:r>
          </a:p>
        </p:txBody>
      </p:sp>
      <p:pic>
        <p:nvPicPr>
          <p:cNvPr id="46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64288" y="3219822"/>
            <a:ext cx="1584177" cy="1584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1560" y="843433"/>
            <a:ext cx="8374061" cy="508001"/>
          </a:xfrm>
          <a:prstGeom prst="rect">
            <a:avLst/>
          </a:prstGeom>
        </p:spPr>
        <p:txBody>
          <a:bodyPr anchor="t"/>
          <a:lstStyle/>
          <a:p>
            <a:pPr defTabSz="859536">
              <a:lnSpc>
                <a:spcPts val="2600"/>
              </a:lnSpc>
              <a:defRPr sz="2256" b="1" spc="-94">
                <a:solidFill>
                  <a:srgbClr val="002060"/>
                </a:solidFill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t>ФНС о проявлении должной </a:t>
            </a:r>
            <a:r>
              <a:rPr sz="2444" spc="-94"/>
              <a:t>ОСМОТРИТЕЛЬНОСТИ</a:t>
            </a:r>
          </a:p>
        </p:txBody>
      </p:sp>
      <p:pic>
        <p:nvPicPr>
          <p:cNvPr id="465" name="Рисунок 2" descr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1" y="1271690"/>
            <a:ext cx="7992890" cy="3866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Прямоугольник 2"/>
          <p:cNvSpPr txBox="1"/>
          <p:nvPr/>
        </p:nvSpPr>
        <p:spPr>
          <a:xfrm>
            <a:off x="251520" y="788318"/>
            <a:ext cx="748764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/>
              <a:t>Письмо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18.05.2018 № ЕД-4-2/9521</a:t>
            </a:r>
            <a:r>
              <a:rPr dirty="0" smtClean="0"/>
              <a:t>@</a:t>
            </a:r>
            <a:endParaRPr lang="ru-RU" dirty="0" smtClean="0"/>
          </a:p>
          <a:p>
            <a:endParaRPr dirty="0"/>
          </a:p>
        </p:txBody>
      </p:sp>
      <p:sp>
        <p:nvSpPr>
          <p:cNvPr id="468" name="TextBox 3"/>
          <p:cNvSpPr txBox="1"/>
          <p:nvPr/>
        </p:nvSpPr>
        <p:spPr>
          <a:xfrm>
            <a:off x="136885" y="1148358"/>
            <a:ext cx="8858178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/>
            </a:pPr>
            <a:r>
              <a:rPr lang="ru-RU" dirty="0" smtClean="0"/>
              <a:t>«</a:t>
            </a:r>
            <a:r>
              <a:rPr dirty="0" err="1" smtClean="0"/>
              <a:t>Статья</a:t>
            </a:r>
            <a:r>
              <a:rPr dirty="0" smtClean="0"/>
              <a:t> </a:t>
            </a:r>
            <a:r>
              <a:rPr dirty="0"/>
              <a:t>54.1 НК РФ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содержит</a:t>
            </a:r>
            <a:r>
              <a:rPr dirty="0"/>
              <a:t> </a:t>
            </a:r>
            <a:r>
              <a:rPr dirty="0" err="1"/>
              <a:t>положений</a:t>
            </a:r>
            <a:r>
              <a:rPr dirty="0"/>
              <a:t> о </a:t>
            </a:r>
            <a:r>
              <a:rPr dirty="0" err="1"/>
              <a:t>расширении</a:t>
            </a:r>
            <a:r>
              <a:rPr dirty="0"/>
              <a:t> </a:t>
            </a:r>
            <a:r>
              <a:rPr dirty="0" err="1"/>
              <a:t>полномочий</a:t>
            </a:r>
            <a:r>
              <a:rPr dirty="0"/>
              <a:t> </a:t>
            </a:r>
            <a:r>
              <a:rPr dirty="0" err="1"/>
              <a:t>налоговых</a:t>
            </a:r>
            <a:r>
              <a:rPr dirty="0"/>
              <a:t> </a:t>
            </a:r>
            <a:r>
              <a:rPr dirty="0" err="1"/>
              <a:t>органов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сбору</a:t>
            </a:r>
            <a:r>
              <a:rPr dirty="0"/>
              <a:t> </a:t>
            </a:r>
            <a:r>
              <a:rPr dirty="0" err="1"/>
              <a:t>доказательственной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. </a:t>
            </a:r>
            <a:r>
              <a:rPr dirty="0" err="1"/>
              <a:t>Следовательно</a:t>
            </a:r>
            <a:r>
              <a:rPr dirty="0"/>
              <a:t>, </a:t>
            </a:r>
            <a:r>
              <a:rPr b="1" dirty="0" err="1"/>
              <a:t>сохраняет</a:t>
            </a:r>
            <a:r>
              <a:rPr b="1" dirty="0"/>
              <a:t> </a:t>
            </a:r>
            <a:r>
              <a:rPr b="1" dirty="0" err="1"/>
              <a:t>силу</a:t>
            </a:r>
            <a:r>
              <a:rPr b="1" dirty="0"/>
              <a:t> </a:t>
            </a:r>
            <a:r>
              <a:rPr b="1" dirty="0" err="1"/>
              <a:t>принцип</a:t>
            </a:r>
            <a:r>
              <a:rPr b="1" dirty="0"/>
              <a:t> </a:t>
            </a:r>
            <a:r>
              <a:rPr b="1" dirty="0" err="1"/>
              <a:t>презумпции</a:t>
            </a:r>
            <a:r>
              <a:rPr b="1" dirty="0"/>
              <a:t> </a:t>
            </a:r>
            <a:r>
              <a:rPr b="1" dirty="0" err="1"/>
              <a:t>добросовестности</a:t>
            </a:r>
            <a:r>
              <a:rPr b="1" dirty="0"/>
              <a:t> </a:t>
            </a:r>
            <a:r>
              <a:rPr b="1" dirty="0" err="1"/>
              <a:t>налогоплательщика</a:t>
            </a:r>
            <a:r>
              <a:rPr b="1" dirty="0"/>
              <a:t>.</a:t>
            </a:r>
          </a:p>
          <a:p>
            <a:pPr algn="just">
              <a:defRPr sz="1600" b="1"/>
            </a:pPr>
            <a:r>
              <a:rPr dirty="0"/>
              <a:t>…</a:t>
            </a:r>
            <a:r>
              <a:rPr b="0" dirty="0" err="1"/>
              <a:t>понятия</a:t>
            </a:r>
            <a:r>
              <a:rPr b="0" dirty="0"/>
              <a:t>, </a:t>
            </a:r>
            <a:r>
              <a:rPr b="0" dirty="0" err="1"/>
              <a:t>отраженные</a:t>
            </a:r>
            <a:r>
              <a:rPr b="0" dirty="0"/>
              <a:t> в </a:t>
            </a:r>
            <a:r>
              <a:rPr b="0" dirty="0" err="1"/>
              <a:t>Постановлении</a:t>
            </a:r>
            <a:r>
              <a:rPr b="0" dirty="0"/>
              <a:t> </a:t>
            </a:r>
            <a:r>
              <a:rPr b="0" dirty="0" err="1"/>
              <a:t>Пленума</a:t>
            </a:r>
            <a:r>
              <a:rPr b="0" dirty="0"/>
              <a:t> № 53, </a:t>
            </a:r>
            <a:r>
              <a:rPr dirty="0" err="1"/>
              <a:t>включая</a:t>
            </a:r>
            <a:r>
              <a:rPr dirty="0"/>
              <a:t> </a:t>
            </a:r>
            <a:r>
              <a:rPr dirty="0" err="1"/>
              <a:t>понятия</a:t>
            </a:r>
            <a:r>
              <a:rPr dirty="0"/>
              <a:t> </a:t>
            </a:r>
            <a:r>
              <a:rPr dirty="0">
                <a:solidFill>
                  <a:srgbClr val="00B050"/>
                </a:solidFill>
              </a:rPr>
              <a:t>"</a:t>
            </a:r>
            <a:r>
              <a:rPr dirty="0" err="1">
                <a:solidFill>
                  <a:srgbClr val="00B050"/>
                </a:solidFill>
              </a:rPr>
              <a:t>должная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осмотрительность</a:t>
            </a:r>
            <a:r>
              <a:rPr dirty="0">
                <a:solidFill>
                  <a:srgbClr val="00B050"/>
                </a:solidFill>
              </a:rPr>
              <a:t>"</a:t>
            </a:r>
            <a:r>
              <a:rPr dirty="0"/>
              <a:t>,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/>
              <a:t>"</a:t>
            </a:r>
            <a:r>
              <a:rPr dirty="0" err="1"/>
              <a:t>недобросовестность</a:t>
            </a:r>
            <a:r>
              <a:rPr dirty="0"/>
              <a:t> </a:t>
            </a:r>
            <a:r>
              <a:rPr dirty="0" err="1"/>
              <a:t>налогоплательщика</a:t>
            </a:r>
            <a:r>
              <a:rPr dirty="0"/>
              <a:t>", и </a:t>
            </a:r>
            <a:r>
              <a:rPr dirty="0" err="1"/>
              <a:t>развитые</a:t>
            </a:r>
            <a:r>
              <a:rPr dirty="0"/>
              <a:t> в </a:t>
            </a:r>
            <a:r>
              <a:rPr dirty="0" err="1"/>
              <a:t>сложившейся</a:t>
            </a:r>
            <a:r>
              <a:rPr dirty="0"/>
              <a:t> </a:t>
            </a:r>
            <a:r>
              <a:rPr dirty="0" err="1"/>
              <a:t>судебной</a:t>
            </a:r>
            <a:r>
              <a:rPr dirty="0"/>
              <a:t> </a:t>
            </a:r>
            <a:r>
              <a:rPr dirty="0" err="1"/>
              <a:t>практике</a:t>
            </a:r>
            <a:r>
              <a:rPr dirty="0"/>
              <a:t>, </a:t>
            </a:r>
            <a:r>
              <a:rPr dirty="0" err="1"/>
              <a:t>сформированной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вступления</a:t>
            </a:r>
            <a:r>
              <a:rPr dirty="0"/>
              <a:t> в </a:t>
            </a:r>
            <a:r>
              <a:rPr dirty="0" err="1"/>
              <a:t>силу</a:t>
            </a:r>
            <a:r>
              <a:rPr dirty="0"/>
              <a:t> </a:t>
            </a:r>
            <a:r>
              <a:rPr dirty="0" err="1"/>
              <a:t>Закона</a:t>
            </a:r>
            <a:r>
              <a:rPr dirty="0"/>
              <a:t> N 163-ФЗ, </a:t>
            </a:r>
            <a:r>
              <a:rPr u="sng" dirty="0" err="1"/>
              <a:t>не</a:t>
            </a:r>
            <a:r>
              <a:rPr u="sng" dirty="0"/>
              <a:t> </a:t>
            </a:r>
            <a:r>
              <a:rPr u="sng" dirty="0" err="1"/>
              <a:t>используются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камеральных</a:t>
            </a:r>
            <a:r>
              <a:rPr dirty="0"/>
              <a:t> </a:t>
            </a:r>
            <a:r>
              <a:rPr dirty="0" err="1"/>
              <a:t>налоговых</a:t>
            </a:r>
            <a:r>
              <a:rPr dirty="0"/>
              <a:t> </a:t>
            </a:r>
            <a:r>
              <a:rPr dirty="0" err="1"/>
              <a:t>проверок</a:t>
            </a:r>
            <a:r>
              <a:rPr dirty="0"/>
              <a:t> </a:t>
            </a:r>
            <a:r>
              <a:rPr dirty="0" err="1"/>
              <a:t>налоговых</a:t>
            </a:r>
            <a:r>
              <a:rPr dirty="0"/>
              <a:t> </a:t>
            </a:r>
            <a:r>
              <a:rPr dirty="0" err="1"/>
              <a:t>деклараций</a:t>
            </a:r>
            <a:r>
              <a:rPr dirty="0"/>
              <a:t> (</a:t>
            </a:r>
            <a:r>
              <a:rPr dirty="0" err="1"/>
              <a:t>расчетов</a:t>
            </a:r>
            <a:r>
              <a:rPr dirty="0"/>
              <a:t>) </a:t>
            </a:r>
            <a:r>
              <a:rPr dirty="0" err="1"/>
              <a:t>налогоплательщиков</a:t>
            </a:r>
            <a:r>
              <a:rPr dirty="0"/>
              <a:t>, </a:t>
            </a:r>
            <a:r>
              <a:rPr dirty="0" err="1"/>
              <a:t>представленных</a:t>
            </a:r>
            <a:r>
              <a:rPr dirty="0"/>
              <a:t> в </a:t>
            </a:r>
            <a:r>
              <a:rPr dirty="0" err="1"/>
              <a:t>налоговые</a:t>
            </a:r>
            <a:r>
              <a:rPr dirty="0"/>
              <a:t> </a:t>
            </a:r>
            <a:r>
              <a:rPr dirty="0" err="1"/>
              <a:t>органы</a:t>
            </a:r>
            <a:r>
              <a:rPr dirty="0"/>
              <a:t> </a:t>
            </a:r>
            <a:r>
              <a:rPr u="sng" dirty="0" err="1"/>
              <a:t>после</a:t>
            </a:r>
            <a:r>
              <a:rPr u="sng" dirty="0"/>
              <a:t> </a:t>
            </a:r>
            <a:r>
              <a:rPr u="sng" dirty="0" err="1"/>
              <a:t>вступления</a:t>
            </a:r>
            <a:r>
              <a:rPr u="sng" dirty="0"/>
              <a:t> в </a:t>
            </a:r>
            <a:r>
              <a:rPr u="sng" dirty="0" err="1"/>
              <a:t>силу</a:t>
            </a:r>
            <a:r>
              <a:rPr u="sng" dirty="0"/>
              <a:t> </a:t>
            </a:r>
            <a:r>
              <a:rPr u="sng" dirty="0" err="1"/>
              <a:t>указанного</a:t>
            </a:r>
            <a:r>
              <a:rPr u="sng" dirty="0"/>
              <a:t> </a:t>
            </a:r>
            <a:r>
              <a:rPr u="sng" dirty="0" err="1"/>
              <a:t>закона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выездных</a:t>
            </a:r>
            <a:r>
              <a:rPr dirty="0"/>
              <a:t> </a:t>
            </a:r>
            <a:r>
              <a:rPr dirty="0" err="1"/>
              <a:t>налоговых</a:t>
            </a:r>
            <a:r>
              <a:rPr dirty="0"/>
              <a:t> </a:t>
            </a:r>
            <a:r>
              <a:rPr dirty="0" err="1"/>
              <a:t>проверок</a:t>
            </a:r>
            <a:r>
              <a:rPr dirty="0"/>
              <a:t> и </a:t>
            </a:r>
            <a:r>
              <a:rPr dirty="0" err="1"/>
              <a:t>проверок</a:t>
            </a:r>
            <a:r>
              <a:rPr dirty="0"/>
              <a:t> </a:t>
            </a:r>
            <a:r>
              <a:rPr dirty="0" err="1"/>
              <a:t>полноты</a:t>
            </a:r>
            <a:r>
              <a:rPr dirty="0"/>
              <a:t> </a:t>
            </a:r>
            <a:r>
              <a:rPr dirty="0" err="1"/>
              <a:t>исчисления</a:t>
            </a:r>
            <a:r>
              <a:rPr dirty="0"/>
              <a:t> и </a:t>
            </a:r>
            <a:r>
              <a:rPr dirty="0" err="1"/>
              <a:t>уплаты</a:t>
            </a:r>
            <a:r>
              <a:rPr dirty="0"/>
              <a:t> </a:t>
            </a:r>
            <a:r>
              <a:rPr dirty="0" err="1"/>
              <a:t>налогов</a:t>
            </a:r>
            <a:r>
              <a:rPr dirty="0"/>
              <a:t> в </a:t>
            </a:r>
            <a:r>
              <a:rPr dirty="0" err="1"/>
              <a:t>связи</a:t>
            </a:r>
            <a:r>
              <a:rPr dirty="0"/>
              <a:t> с </a:t>
            </a:r>
            <a:r>
              <a:rPr dirty="0" err="1"/>
              <a:t>совершением</a:t>
            </a:r>
            <a:r>
              <a:rPr dirty="0"/>
              <a:t> </a:t>
            </a:r>
            <a:r>
              <a:rPr dirty="0" err="1"/>
              <a:t>сделок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dirty="0" err="1"/>
              <a:t>взаимозависимыми</a:t>
            </a:r>
            <a:r>
              <a:rPr dirty="0"/>
              <a:t> </a:t>
            </a:r>
            <a:r>
              <a:rPr dirty="0" err="1"/>
              <a:t>лицами</a:t>
            </a:r>
            <a:r>
              <a:rPr dirty="0"/>
              <a:t>, </a:t>
            </a:r>
            <a:r>
              <a:rPr u="sng" dirty="0" err="1"/>
              <a:t>решения</a:t>
            </a:r>
            <a:r>
              <a:rPr u="sng" dirty="0"/>
              <a:t> о </a:t>
            </a:r>
            <a:r>
              <a:rPr u="sng" dirty="0" err="1"/>
              <a:t>назначении</a:t>
            </a:r>
            <a:r>
              <a:rPr u="sng" dirty="0"/>
              <a:t> </a:t>
            </a:r>
            <a:r>
              <a:rPr u="sng" dirty="0" err="1"/>
              <a:t>которых</a:t>
            </a:r>
            <a:r>
              <a:rPr u="sng" dirty="0"/>
              <a:t> </a:t>
            </a:r>
            <a:r>
              <a:rPr u="sng" dirty="0" err="1"/>
              <a:t>вынесены</a:t>
            </a:r>
            <a:r>
              <a:rPr u="sng" dirty="0"/>
              <a:t> </a:t>
            </a:r>
            <a:r>
              <a:rPr u="sng" dirty="0" err="1"/>
              <a:t>после</a:t>
            </a:r>
            <a:r>
              <a:rPr u="sng" dirty="0"/>
              <a:t> </a:t>
            </a:r>
            <a:r>
              <a:rPr u="sng" dirty="0" err="1"/>
              <a:t>дня</a:t>
            </a:r>
            <a:r>
              <a:rPr u="sng" dirty="0"/>
              <a:t> </a:t>
            </a:r>
            <a:r>
              <a:rPr u="sng" dirty="0" err="1"/>
              <a:t>вступления</a:t>
            </a:r>
            <a:r>
              <a:rPr u="sng" dirty="0"/>
              <a:t> в </a:t>
            </a:r>
            <a:r>
              <a:rPr u="sng" dirty="0" err="1"/>
              <a:t>силу</a:t>
            </a:r>
            <a:r>
              <a:rPr u="sng" dirty="0"/>
              <a:t> </a:t>
            </a:r>
            <a:r>
              <a:rPr u="sng" dirty="0" err="1"/>
              <a:t>указанного</a:t>
            </a:r>
            <a:r>
              <a:rPr u="sng" dirty="0"/>
              <a:t> </a:t>
            </a:r>
            <a:r>
              <a:rPr u="sng" dirty="0" err="1" smtClean="0"/>
              <a:t>закона</a:t>
            </a:r>
            <a:r>
              <a:rPr lang="ru-RU" u="sng" dirty="0" smtClean="0"/>
              <a:t>"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1" y="1008116"/>
            <a:ext cx="5962850" cy="508001"/>
          </a:xfrm>
          <a:prstGeom prst="rect">
            <a:avLst/>
          </a:prstGeom>
        </p:spPr>
        <p:txBody>
          <a:bodyPr anchor="t"/>
          <a:lstStyle/>
          <a:p>
            <a:pPr defTabSz="539495">
              <a:lnSpc>
                <a:spcPts val="1600"/>
              </a:lnSpc>
              <a:defRPr sz="1651" b="1" spc="-58">
                <a:solidFill>
                  <a:srgbClr val="002060"/>
                </a:solidFill>
                <a:effectLst>
                  <a:outerShdw blurRad="22479" dist="22479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t>Должная осмотрительность </a:t>
            </a:r>
            <a:br/>
            <a:r>
              <a:t>и осторожность</a:t>
            </a:r>
          </a:p>
        </p:txBody>
      </p:sp>
      <p:sp>
        <p:nvSpPr>
          <p:cNvPr id="471" name="Rectangle 1"/>
          <p:cNvSpPr/>
          <p:nvPr/>
        </p:nvSpPr>
        <p:spPr>
          <a:xfrm>
            <a:off x="467543" y="1692555"/>
            <a:ext cx="8352930" cy="2315987"/>
          </a:xfrm>
          <a:prstGeom prst="rect">
            <a:avLst/>
          </a:prstGeom>
          <a:gradFill>
            <a:gsLst>
              <a:gs pos="0">
                <a:schemeClr val="accent2">
                  <a:hueOff val="91643"/>
                  <a:satOff val="-6457"/>
                  <a:lumOff val="10132"/>
                </a:schemeClr>
              </a:gs>
              <a:gs pos="45000">
                <a:srgbClr val="D3E0ED"/>
              </a:gs>
              <a:gs pos="100000">
                <a:schemeClr val="accent2">
                  <a:hueOff val="114167"/>
                  <a:satOff val="11440"/>
                  <a:lumOff val="21789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С учетом ст. 54.1 НК РФ и рекомендаций по применению положений ст. 54.1 НК РФ (Письмо ФНС России от 31.10.2017 N ЕД-4-9/22123@) проявление должной осмотрительности важно, и не столько для того, чтобы доказать сам факт проверки контрагента.</a:t>
            </a:r>
          </a:p>
          <a:p>
            <a:endParaRPr/>
          </a:p>
          <a:p>
            <a:pPr>
              <a:lnSpc>
                <a:spcPts val="700"/>
              </a:lnSpc>
            </a:pPr>
            <a:endParaRPr/>
          </a:p>
          <a:p>
            <a:pPr algn="just">
              <a:defRPr b="1">
                <a:solidFill>
                  <a:srgbClr val="002060"/>
                </a:solidFill>
              </a:defRPr>
            </a:pPr>
            <a:r>
              <a:t>Цель проверки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- убедиться, что контрагент является добросовестной организацией, которая </a:t>
            </a:r>
            <a:r>
              <a:rPr>
                <a:solidFill>
                  <a:srgbClr val="000000"/>
                </a:solidFill>
              </a:rPr>
              <a:t>ведет реальную деятельность, и с ним можно заключить договор без рисков негативных налоговых последствий.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817" y="1556088"/>
            <a:ext cx="7691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Статья 54.1 Налогового кодекса РФ свидетельствует о том, что проявить должную осмотрительность важно не только для определения добросовестности контрагента, но 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подтверждения реальности сделки и наличия деловой цели.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61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Рисунок 3" descr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784061"/>
            <a:ext cx="9144000" cy="4373725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46" y="-17038"/>
            <a:ext cx="8379377" cy="457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1000" spc="-39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/>
            </a:r>
            <a:br/>
            <a:r>
              <a:t>контрольной среды</a:t>
            </a:r>
          </a:p>
        </p:txBody>
      </p:sp>
      <p:pic>
        <p:nvPicPr>
          <p:cNvPr id="430" name="Рисунок 4" descr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TextBox 5"/>
          <p:cNvSpPr txBox="1"/>
          <p:nvPr/>
        </p:nvSpPr>
        <p:spPr>
          <a:xfrm>
            <a:off x="395535" y="339502"/>
            <a:ext cx="2880322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ИЗМЕНЕНИЕ КОНТРОЛЬНОЙ СРЕДЫ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Box 2"/>
          <p:cNvSpPr txBox="1"/>
          <p:nvPr/>
        </p:nvSpPr>
        <p:spPr>
          <a:xfrm>
            <a:off x="2428035" y="967046"/>
            <a:ext cx="620038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– </a:t>
            </a:r>
            <a:r>
              <a:rPr b="1"/>
              <a:t>Кто подбирает контрагентов?</a:t>
            </a:r>
          </a:p>
        </p:txBody>
      </p:sp>
      <p:pic>
        <p:nvPicPr>
          <p:cNvPr id="47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8757" y="792135"/>
            <a:ext cx="1134652" cy="113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Рисунок 3" descr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78783" y="1436357"/>
            <a:ext cx="1047366" cy="1108443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TextBox 8"/>
          <p:cNvSpPr txBox="1"/>
          <p:nvPr/>
        </p:nvSpPr>
        <p:spPr>
          <a:xfrm>
            <a:off x="761845" y="1752324"/>
            <a:ext cx="6216939" cy="78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– </a:t>
            </a:r>
            <a:r>
              <a:rPr sz="2000"/>
              <a:t>Вмешиваются ли учредители непосредственно в финансово-хозяйственную деятельность?</a:t>
            </a:r>
          </a:p>
        </p:txBody>
      </p:sp>
      <p:sp>
        <p:nvSpPr>
          <p:cNvPr id="477" name="TextBox 9"/>
          <p:cNvSpPr txBox="1"/>
          <p:nvPr/>
        </p:nvSpPr>
        <p:spPr>
          <a:xfrm>
            <a:off x="761843" y="3888937"/>
            <a:ext cx="607983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– Какие взаимоотношения (дружеские, деловые)</a:t>
            </a:r>
          </a:p>
          <a:p>
            <a:pPr>
              <a:defRPr sz="2000"/>
            </a:pPr>
            <a:r>
              <a:t>   Вас объединяют?</a:t>
            </a:r>
          </a:p>
        </p:txBody>
      </p:sp>
      <p:sp>
        <p:nvSpPr>
          <p:cNvPr id="478" name="Прямоугольник 11"/>
          <p:cNvSpPr txBox="1"/>
          <p:nvPr/>
        </p:nvSpPr>
        <p:spPr>
          <a:xfrm>
            <a:off x="2406781" y="2859078"/>
            <a:ext cx="4572001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– </a:t>
            </a:r>
            <a:r>
              <a:rPr b="1"/>
              <a:t>Знаком ли Вам лично руководитель организации-контрагента?</a:t>
            </a:r>
          </a:p>
        </p:txBody>
      </p:sp>
      <p:pic>
        <p:nvPicPr>
          <p:cNvPr id="479" name="Рисунок 12" descr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45912" y="2544800"/>
            <a:ext cx="797071" cy="1004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Рисунок 13" descr="Рисунок 1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112244" y="3574658"/>
            <a:ext cx="1117136" cy="1029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Artboard 2@4x-100.jpg" descr="Artboard 2@4x-100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-1576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bject 2"/>
          <p:cNvSpPr txBox="1"/>
          <p:nvPr/>
        </p:nvSpPr>
        <p:spPr>
          <a:xfrm>
            <a:off x="329979" y="1016053"/>
            <a:ext cx="8361682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200" spc="-15">
                <a:solidFill>
                  <a:srgbClr val="595958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484" name="object 3"/>
          <p:cNvSpPr txBox="1">
            <a:spLocks noGrp="1"/>
          </p:cNvSpPr>
          <p:nvPr>
            <p:ph type="title" idx="4294967295"/>
          </p:nvPr>
        </p:nvSpPr>
        <p:spPr>
          <a:xfrm>
            <a:off x="395536" y="911001"/>
            <a:ext cx="5870327" cy="738190"/>
          </a:xfrm>
          <a:prstGeom prst="rect">
            <a:avLst/>
          </a:prstGeom>
        </p:spPr>
        <p:txBody>
          <a:bodyPr lIns="0" tIns="0" rIns="0" bIns="0"/>
          <a:lstStyle/>
          <a:p>
            <a:pPr defTabSz="905255">
              <a:spcBef>
                <a:spcPts val="300"/>
              </a:spcBef>
              <a:defRPr sz="1584" spc="-99">
                <a:solidFill>
                  <a:srgbClr val="002060"/>
                </a:solidFill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ВОПРОСЫ СОТРУДНИКАМ (выдержка)</a:t>
            </a:r>
            <a:r>
              <a:rPr b="1" spc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spc="0">
                <a:latin typeface="Arial"/>
                <a:ea typeface="Arial"/>
                <a:cs typeface="Arial"/>
                <a:sym typeface="Arial"/>
              </a:rPr>
            </a:br>
            <a:r>
              <a:rPr b="1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Письмо ФНС России от 13.07.2017 № ЕД-4-2/13650@</a:t>
            </a:r>
            <a:br>
              <a:rPr b="1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pc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Прямоугольник 6"/>
          <p:cNvSpPr/>
          <p:nvPr/>
        </p:nvSpPr>
        <p:spPr>
          <a:xfrm>
            <a:off x="329981" y="1485957"/>
            <a:ext cx="8298072" cy="3955950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400"/>
            </a:pPr>
            <a:r>
              <a:t>6</a:t>
            </a:r>
            <a:r>
              <a:rPr b="1"/>
              <a:t>. Кто занимается подбором поставщиков, субподрядчиков </a:t>
            </a:r>
            <a:r>
              <a:t>для ООО "1"?</a:t>
            </a:r>
          </a:p>
          <a:p>
            <a:pPr algn="just">
              <a:defRPr sz="1400"/>
            </a:pPr>
            <a:r>
              <a:t>7. </a:t>
            </a:r>
            <a:r>
              <a:rPr b="1"/>
              <a:t>Как происходит поиск контрагентов</a:t>
            </a:r>
            <a:r>
              <a:t>, какими источниками информации Вы пользуетесь при выборе контрагентов?</a:t>
            </a:r>
          </a:p>
          <a:p>
            <a:pPr algn="just">
              <a:defRPr sz="1400"/>
            </a:pPr>
            <a:r>
              <a:t>8. </a:t>
            </a:r>
            <a:r>
              <a:rPr b="1"/>
              <a:t>Кто выступает инициатором заключения договора с Поставщиками</a:t>
            </a:r>
            <a:r>
              <a:t>, от кого исходит предложение о работе с конкретным поставщиком?</a:t>
            </a:r>
          </a:p>
          <a:p>
            <a:pPr algn="just">
              <a:defRPr sz="1400"/>
            </a:pPr>
            <a:r>
              <a:t>9. Одобрение того или иного контрагента это Ваше единоличное решение или коллегиальное?</a:t>
            </a:r>
          </a:p>
          <a:p>
            <a:pPr algn="just">
              <a:defRPr sz="1400"/>
            </a:pPr>
            <a:r>
              <a:t>10</a:t>
            </a:r>
            <a:r>
              <a:rPr b="1"/>
              <a:t>. Есть в организации лица или отдел, которые несут ответственность за выбор того или иного контрагента? Укажите их.</a:t>
            </a:r>
          </a:p>
          <a:p>
            <a:pPr algn="just">
              <a:defRPr sz="1400"/>
            </a:pPr>
            <a:r>
              <a:t>---------------------------------------</a:t>
            </a:r>
          </a:p>
          <a:p>
            <a:pPr algn="just">
              <a:defRPr sz="1400"/>
            </a:pPr>
            <a:r>
              <a:t>Для установления личности руководителя-контрагента и деловой репутации организации-контрагента.</a:t>
            </a:r>
          </a:p>
          <a:p>
            <a:pPr algn="just">
              <a:defRPr sz="1400"/>
            </a:pPr>
            <a:r>
              <a:t>---------------------------------------</a:t>
            </a:r>
          </a:p>
          <a:p>
            <a:pPr algn="just">
              <a:defRPr sz="1400"/>
            </a:pPr>
            <a:r>
              <a:t>14. Какие работы (услуги) выполняла организация-контрагент для вас, какие товары поставляла?</a:t>
            </a:r>
          </a:p>
          <a:p>
            <a:pPr algn="just">
              <a:defRPr sz="1400"/>
            </a:pPr>
            <a:r>
              <a:t>15. Ранее эта организация оказывала для вас подобные услуги, выполняла работы, поставляла товары?</a:t>
            </a:r>
          </a:p>
          <a:p>
            <a:pPr algn="just">
              <a:defRPr sz="1400"/>
            </a:pPr>
            <a:r>
              <a:t>16. Какие действия Вы предпринимали для установления деловой репутации организации-контрагента?</a:t>
            </a:r>
          </a:p>
          <a:p>
            <a:pPr algn="just">
              <a:defRPr sz="1400">
                <a:solidFill>
                  <a:srgbClr val="0000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0500" y="704850"/>
            <a:ext cx="8483600" cy="1384300"/>
          </a:xfrm>
          <a:prstGeom prst="rect">
            <a:avLst/>
          </a:prstGeom>
        </p:spPr>
        <p:txBody>
          <a:bodyPr/>
          <a:lstStyle/>
          <a:p>
            <a:pPr>
              <a:defRPr sz="2300" spc="-57"/>
            </a:pPr>
            <a:r>
              <a:t>Чек-лист: что проверить перед подписанием договора</a:t>
            </a:r>
            <a:br/>
            <a:r>
              <a:t/>
            </a:r>
            <a:br/>
            <a:endParaRPr/>
          </a:p>
        </p:txBody>
      </p:sp>
      <p:sp>
        <p:nvSpPr>
          <p:cNvPr id="488" name="Прямоугольник 3"/>
          <p:cNvSpPr txBox="1"/>
          <p:nvPr/>
        </p:nvSpPr>
        <p:spPr>
          <a:xfrm>
            <a:off x="179511" y="1237009"/>
            <a:ext cx="8280922" cy="370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/>
            </a:pPr>
            <a:r>
              <a:t> </a:t>
            </a:r>
            <a:r>
              <a:rPr>
                <a:solidFill>
                  <a:srgbClr val="002060"/>
                </a:solidFill>
              </a:rPr>
              <a:t>ПРОВЕРКА КОНТРАГЕНТА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Действует ли компания (выписка из ЕГРЮЛ https://egrul.nalog.ru/)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массовый ли адрес регистрации компании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заявлял ли директор, что не имеет к компании отношения (https://service.nalog.ru/svl.do)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Платит ли компания налоги и сдает ли отчетность (https://service.nalog.ru/zd.do)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 ли копии устава, госрегистрации, документов об избрании директора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u="sng"/>
              <a:t>Есть ли необходимые для выполнения договора разрешения, работники, оборудование и иные ресурсы.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t>Ключевые условия договора 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Четко ли сформулирован предмет договора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Указана ли цена и порядок расчетов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Наличествуют ли условия о штрафных санкциях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t>Полномочия представителя контрагента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t>Корпоративные одобрения </a:t>
            </a:r>
            <a:r>
              <a:rPr b="0">
                <a:solidFill>
                  <a:srgbClr val="000000"/>
                </a:solidFill>
              </a:rPr>
              <a:t>(получено ли одобрение совета директоров</a:t>
            </a:r>
          </a:p>
          <a:p>
            <a:pPr>
              <a:defRPr sz="1200"/>
            </a:pPr>
            <a:r>
              <a:t>имеются ли протоколы собраний коллегиальных органов, получены ли корпоративные одобрения контрагентом)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t>Согласования документов внутри компании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 ли согласование с финансовым отделом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 ли согласование с юридическим отделом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 ли согласование с бухгалтерией</a:t>
            </a:r>
          </a:p>
        </p:txBody>
      </p:sp>
      <p:pic>
        <p:nvPicPr>
          <p:cNvPr id="48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71407" y="4224703"/>
            <a:ext cx="1378195" cy="918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820509"/>
            <a:ext cx="9144000" cy="4322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Следует проверить потенциального контрагента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легитимность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(присутствие в ЕГРЮЛ (ЕГРИП), отсутствие массового адреса регистрации и дисквалифицированного руководителя, наличие необходимых для ведения соответствующей деятельности разрешений);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реальность осуществляемой деятельности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(фактическое нахождение по месту регистрации, наличие обладающего необходимыми полномочиями руководителя, физически существующих по указанным адресам офиса и складов, необходимого оборудования и транспорта, персонала, действующего расчетного счета, присутствие информации в СМИ и интернете);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надежность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(отсутствие среди не сдающих отчетность, неплательщиков налогов, банкротов, лиц, участвующих в судебных разбирательствах в связи с допускаемыми ими неплатежами или работой с однодневками, наличие рекомендаций со стороны партнеров по бизнесу, длительность ведения деятельности и поддержки взаимоотношений с одними и теми же партнерами).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Важна любая дополнительная информация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(переписка, предшествующая заключению договора либо ведущаяся в процессе его исполнения, или протокол встречи руководителей)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получаемые о контрагенте данные предпочтительно иметь в форме документов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(оригиналов, копий, распечаток с сайтов,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скринов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страниц интернета, фотографий, электронных писем, рекламной продукции, аудио- и видеозаписей) и хранить их сформированными в дело (досье).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727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 3"/>
          <p:cNvSpPr txBox="1"/>
          <p:nvPr/>
        </p:nvSpPr>
        <p:spPr>
          <a:xfrm>
            <a:off x="395535" y="1044446"/>
            <a:ext cx="8352930" cy="305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 b="1">
                <a:solidFill>
                  <a:srgbClr val="3E5D7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Письмо</a:t>
            </a:r>
            <a:r>
              <a:rPr dirty="0"/>
              <a:t> </a:t>
            </a:r>
            <a:r>
              <a:rPr dirty="0" err="1"/>
              <a:t>Федеральной</a:t>
            </a:r>
            <a:r>
              <a:rPr dirty="0"/>
              <a:t> </a:t>
            </a:r>
            <a:r>
              <a:rPr dirty="0" err="1"/>
              <a:t>налоговой</a:t>
            </a:r>
            <a:r>
              <a:rPr dirty="0"/>
              <a:t> </a:t>
            </a:r>
            <a:r>
              <a:rPr dirty="0" err="1"/>
              <a:t>службы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8 </a:t>
            </a:r>
            <a:r>
              <a:rPr dirty="0" err="1"/>
              <a:t>октября</a:t>
            </a:r>
            <a:r>
              <a:rPr dirty="0"/>
              <a:t> 2018 </a:t>
            </a:r>
            <a:r>
              <a:rPr dirty="0" err="1"/>
              <a:t>года</a:t>
            </a:r>
            <a:r>
              <a:rPr dirty="0"/>
              <a:t> № ГД-4-14/19580@</a:t>
            </a:r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Разработан</a:t>
            </a:r>
            <a:r>
              <a:rPr dirty="0"/>
              <a:t> </a:t>
            </a:r>
            <a:r>
              <a:rPr b="1" dirty="0" err="1"/>
              <a:t>электронный</a:t>
            </a:r>
            <a:r>
              <a:rPr b="1" dirty="0"/>
              <a:t> </a:t>
            </a:r>
            <a:r>
              <a:rPr b="1" dirty="0" err="1"/>
              <a:t>сервис</a:t>
            </a:r>
            <a:r>
              <a:rPr b="1" dirty="0"/>
              <a:t> "</a:t>
            </a:r>
            <a:r>
              <a:rPr b="1" dirty="0" err="1"/>
              <a:t>Прозрачный</a:t>
            </a:r>
            <a:r>
              <a:rPr b="1" dirty="0"/>
              <a:t> </a:t>
            </a:r>
            <a:r>
              <a:rPr b="1" dirty="0" err="1"/>
              <a:t>бизнес</a:t>
            </a:r>
            <a:r>
              <a:rPr b="1" dirty="0"/>
              <a:t>"</a:t>
            </a:r>
            <a:r>
              <a:rPr dirty="0"/>
              <a:t>, </a:t>
            </a:r>
            <a:r>
              <a:rPr dirty="0" err="1"/>
              <a:t>предоставляющий</a:t>
            </a:r>
            <a:r>
              <a:rPr dirty="0"/>
              <a:t> </a:t>
            </a:r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сводную</a:t>
            </a:r>
            <a:r>
              <a:rPr dirty="0"/>
              <a:t> </a:t>
            </a:r>
            <a:r>
              <a:rPr dirty="0" err="1"/>
              <a:t>информацию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, </a:t>
            </a:r>
            <a:r>
              <a:rPr dirty="0" err="1"/>
              <a:t>включающую</a:t>
            </a:r>
            <a:r>
              <a:rPr dirty="0"/>
              <a:t> в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сведения</a:t>
            </a:r>
            <a:r>
              <a:rPr dirty="0"/>
              <a:t>, </a:t>
            </a:r>
            <a:r>
              <a:rPr dirty="0" err="1"/>
              <a:t>указанные</a:t>
            </a:r>
            <a:r>
              <a:rPr dirty="0"/>
              <a:t> в </a:t>
            </a:r>
            <a:r>
              <a:rPr dirty="0" err="1"/>
              <a:t>пункте</a:t>
            </a:r>
            <a:r>
              <a:rPr dirty="0"/>
              <a:t> 1.1 </a:t>
            </a:r>
            <a:r>
              <a:rPr dirty="0" err="1"/>
              <a:t>статьи</a:t>
            </a:r>
            <a:r>
              <a:rPr dirty="0"/>
              <a:t> 102 </a:t>
            </a:r>
            <a:r>
              <a:rPr dirty="0" err="1"/>
              <a:t>Налогового</a:t>
            </a:r>
            <a:r>
              <a:rPr dirty="0"/>
              <a:t> </a:t>
            </a:r>
            <a:r>
              <a:rPr dirty="0" err="1"/>
              <a:t>кодекса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b="1" dirty="0" err="1"/>
              <a:t>сведения</a:t>
            </a:r>
            <a:r>
              <a:rPr b="1" dirty="0"/>
              <a:t>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единого</a:t>
            </a:r>
            <a:r>
              <a:rPr b="1" dirty="0"/>
              <a:t> </a:t>
            </a:r>
            <a:r>
              <a:rPr b="1" dirty="0" err="1"/>
              <a:t>государственного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юридических</a:t>
            </a:r>
            <a:r>
              <a:rPr b="1" dirty="0"/>
              <a:t> </a:t>
            </a:r>
            <a:r>
              <a:rPr b="1" dirty="0" err="1"/>
              <a:t>лиц</a:t>
            </a:r>
            <a:r>
              <a:rPr b="1" dirty="0"/>
              <a:t>;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дисквалифицированных</a:t>
            </a:r>
            <a:r>
              <a:rPr b="1" dirty="0"/>
              <a:t> </a:t>
            </a:r>
            <a:r>
              <a:rPr b="1" dirty="0" err="1"/>
              <a:t>лиц</a:t>
            </a:r>
            <a:r>
              <a:rPr b="1" dirty="0"/>
              <a:t>;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единого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субъектов</a:t>
            </a:r>
            <a:r>
              <a:rPr b="1" dirty="0"/>
              <a:t> </a:t>
            </a:r>
            <a:r>
              <a:rPr b="1" dirty="0" err="1"/>
              <a:t>малого</a:t>
            </a:r>
            <a:r>
              <a:rPr b="1" dirty="0"/>
              <a:t> и </a:t>
            </a:r>
            <a:r>
              <a:rPr b="1" dirty="0" err="1"/>
              <a:t>среднего</a:t>
            </a:r>
            <a:r>
              <a:rPr b="1" dirty="0"/>
              <a:t> </a:t>
            </a:r>
            <a:r>
              <a:rPr b="1" dirty="0" err="1"/>
              <a:t>предпринимательства</a:t>
            </a:r>
            <a:r>
              <a:rPr b="1" dirty="0"/>
              <a:t>;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государственного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аккредитованных</a:t>
            </a:r>
            <a:r>
              <a:rPr b="1" dirty="0"/>
              <a:t> </a:t>
            </a:r>
            <a:r>
              <a:rPr b="1" dirty="0" err="1"/>
              <a:t>филиалов</a:t>
            </a:r>
            <a:r>
              <a:rPr b="1" dirty="0"/>
              <a:t>, </a:t>
            </a:r>
            <a:r>
              <a:rPr b="1" dirty="0" err="1"/>
              <a:t>представительств</a:t>
            </a:r>
            <a:r>
              <a:rPr b="1" dirty="0"/>
              <a:t> </a:t>
            </a:r>
            <a:r>
              <a:rPr b="1" dirty="0" err="1"/>
              <a:t>иностранных</a:t>
            </a:r>
            <a:r>
              <a:rPr b="1" dirty="0"/>
              <a:t> </a:t>
            </a:r>
            <a:r>
              <a:rPr b="1" dirty="0" err="1"/>
              <a:t>юридических</a:t>
            </a:r>
            <a:r>
              <a:rPr b="1" dirty="0"/>
              <a:t> </a:t>
            </a:r>
            <a:r>
              <a:rPr b="1" dirty="0" err="1"/>
              <a:t>лиц</a:t>
            </a:r>
            <a:r>
              <a:rPr b="1" dirty="0"/>
              <a:t>;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единого</a:t>
            </a:r>
            <a:r>
              <a:rPr b="1" dirty="0"/>
              <a:t> </a:t>
            </a:r>
            <a:r>
              <a:rPr b="1" dirty="0" err="1"/>
              <a:t>государственного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налогоплательщиков</a:t>
            </a:r>
            <a:r>
              <a:rPr b="1" dirty="0"/>
              <a:t> </a:t>
            </a:r>
            <a:r>
              <a:rPr b="1" dirty="0" err="1"/>
              <a:t>об</a:t>
            </a:r>
            <a:r>
              <a:rPr b="1" dirty="0"/>
              <a:t> </a:t>
            </a:r>
            <a:r>
              <a:rPr b="1" dirty="0" err="1"/>
              <a:t>иностранных</a:t>
            </a:r>
            <a:r>
              <a:rPr b="1" dirty="0"/>
              <a:t> </a:t>
            </a:r>
            <a:r>
              <a:rPr b="1" dirty="0" err="1"/>
              <a:t>организациях</a:t>
            </a:r>
            <a:r>
              <a:rPr b="1" dirty="0"/>
              <a:t>.</a:t>
            </a:r>
          </a:p>
          <a:p>
            <a:pPr algn="just">
              <a:defRPr sz="16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Полная</a:t>
            </a:r>
            <a:r>
              <a:rPr dirty="0"/>
              <a:t> </a:t>
            </a:r>
            <a:r>
              <a:rPr dirty="0" err="1"/>
              <a:t>версия</a:t>
            </a:r>
            <a:r>
              <a:rPr dirty="0"/>
              <a:t> </a:t>
            </a:r>
            <a:r>
              <a:rPr dirty="0" err="1"/>
              <a:t>сервиса</a:t>
            </a:r>
            <a:r>
              <a:rPr dirty="0"/>
              <a:t> </a:t>
            </a:r>
            <a:r>
              <a:rPr dirty="0" err="1"/>
              <a:t>доступна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использования</a:t>
            </a:r>
            <a:r>
              <a:rPr dirty="0"/>
              <a:t> </a:t>
            </a:r>
            <a:r>
              <a:rPr dirty="0" err="1"/>
              <a:t>территориальными</a:t>
            </a:r>
            <a:r>
              <a:rPr dirty="0"/>
              <a:t> </a:t>
            </a:r>
            <a:r>
              <a:rPr dirty="0" err="1"/>
              <a:t>органами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Интранет-портале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адресу</a:t>
            </a:r>
            <a:r>
              <a:rPr dirty="0"/>
              <a:t> - </a:t>
            </a:r>
            <a:r>
              <a:rPr b="1" dirty="0"/>
              <a:t>https://pb.ais3.tax.nalog.ru</a:t>
            </a:r>
            <a:r>
              <a:rPr dirty="0"/>
              <a:t>/.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1"/>
          <p:cNvSpPr txBox="1"/>
          <p:nvPr/>
        </p:nvSpPr>
        <p:spPr>
          <a:xfrm>
            <a:off x="251519" y="953418"/>
            <a:ext cx="8784978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 b="1">
                <a:solidFill>
                  <a:srgbClr val="525B7E"/>
                </a:solidFill>
              </a:defRPr>
            </a:pPr>
            <a:r>
              <a:rPr dirty="0">
                <a:solidFill>
                  <a:schemeClr val="tx1"/>
                </a:solidFill>
              </a:rPr>
              <a:t>НАЛОГОВЫЕ ОГОВОРКИ В </a:t>
            </a:r>
            <a:r>
              <a:rPr dirty="0" smtClean="0">
                <a:solidFill>
                  <a:schemeClr val="tx1"/>
                </a:solidFill>
              </a:rPr>
              <a:t>ДОГОВОРЕ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defRPr sz="1700" b="1">
                <a:solidFill>
                  <a:srgbClr val="525B7E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</a:rPr>
              <a:t>ст</a:t>
            </a:r>
            <a:r>
              <a:rPr dirty="0">
                <a:solidFill>
                  <a:srgbClr val="C00000"/>
                </a:solidFill>
              </a:rPr>
              <a:t>. 431.2 ГК РФ </a:t>
            </a: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заверения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обстоятельствах</a:t>
            </a:r>
            <a:endParaRPr dirty="0">
              <a:solidFill>
                <a:schemeClr val="tx1"/>
              </a:solidFill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</a:rPr>
              <a:t>ст</a:t>
            </a:r>
            <a:r>
              <a:rPr dirty="0">
                <a:solidFill>
                  <a:srgbClr val="C00000"/>
                </a:solidFill>
              </a:rPr>
              <a:t>. 406.1 ГК РФ </a:t>
            </a: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возмещение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потерь</a:t>
            </a:r>
            <a:endParaRPr dirty="0">
              <a:solidFill>
                <a:schemeClr val="tx1"/>
              </a:solidFill>
            </a:endParaRPr>
          </a:p>
          <a:p>
            <a:pPr>
              <a:defRPr sz="1700" b="1"/>
            </a:pPr>
            <a:endParaRPr dirty="0"/>
          </a:p>
          <a:p>
            <a:pPr>
              <a:defRPr sz="1700" b="1"/>
            </a:pPr>
            <a:r>
              <a:rPr dirty="0" err="1"/>
              <a:t>Судебная</a:t>
            </a:r>
            <a:r>
              <a:rPr dirty="0"/>
              <a:t> </a:t>
            </a:r>
            <a:r>
              <a:rPr dirty="0" err="1"/>
              <a:t>практика</a:t>
            </a:r>
            <a:r>
              <a:rPr dirty="0"/>
              <a:t>:</a:t>
            </a:r>
          </a:p>
          <a:p>
            <a:pPr marL="342900" indent="-342900" algn="just">
              <a:buSzPct val="100000"/>
              <a:buAutoNum type="arabicPeriod"/>
              <a:defRPr sz="1700"/>
            </a:pPr>
            <a:r>
              <a:rPr dirty="0"/>
              <a:t>ООО «</a:t>
            </a:r>
            <a:r>
              <a:rPr dirty="0" err="1"/>
              <a:t>Торговый</a:t>
            </a:r>
            <a:r>
              <a:rPr dirty="0"/>
              <a:t> </a:t>
            </a:r>
            <a:r>
              <a:rPr dirty="0" err="1"/>
              <a:t>дом</a:t>
            </a:r>
            <a:r>
              <a:rPr dirty="0"/>
              <a:t> «</a:t>
            </a:r>
            <a:r>
              <a:rPr dirty="0" err="1"/>
              <a:t>Риф</a:t>
            </a:r>
            <a:r>
              <a:rPr dirty="0"/>
              <a:t>» </a:t>
            </a:r>
            <a:r>
              <a:rPr dirty="0" err="1"/>
              <a:t>взыскал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своего</a:t>
            </a:r>
            <a:r>
              <a:rPr dirty="0"/>
              <a:t> </a:t>
            </a:r>
            <a:r>
              <a:rPr dirty="0" err="1"/>
              <a:t>поставщика</a:t>
            </a:r>
            <a:r>
              <a:rPr dirty="0"/>
              <a:t> ООО «</a:t>
            </a:r>
            <a:r>
              <a:rPr dirty="0" err="1"/>
              <a:t>Агробизнес</a:t>
            </a:r>
            <a:r>
              <a:rPr dirty="0"/>
              <a:t>» </a:t>
            </a:r>
            <a:r>
              <a:rPr dirty="0" err="1"/>
              <a:t>более</a:t>
            </a:r>
            <a:r>
              <a:rPr dirty="0"/>
              <a:t> 12 </a:t>
            </a:r>
            <a:r>
              <a:rPr dirty="0" err="1"/>
              <a:t>млн</a:t>
            </a:r>
            <a:r>
              <a:rPr dirty="0"/>
              <a:t> </a:t>
            </a:r>
            <a:r>
              <a:rPr dirty="0" err="1"/>
              <a:t>руб</a:t>
            </a:r>
            <a:r>
              <a:rPr dirty="0"/>
              <a:t>. в </a:t>
            </a:r>
            <a:r>
              <a:rPr dirty="0" err="1"/>
              <a:t>связи</a:t>
            </a:r>
            <a:r>
              <a:rPr dirty="0"/>
              <a:t> с </a:t>
            </a:r>
            <a:r>
              <a:rPr dirty="0" err="1"/>
              <a:t>тем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тот</a:t>
            </a:r>
            <a:r>
              <a:rPr dirty="0"/>
              <a:t> </a:t>
            </a:r>
            <a:r>
              <a:rPr dirty="0" err="1"/>
              <a:t>создал</a:t>
            </a:r>
            <a:r>
              <a:rPr dirty="0"/>
              <a:t> </a:t>
            </a:r>
            <a:r>
              <a:rPr dirty="0" err="1"/>
              <a:t>искусственный</a:t>
            </a:r>
            <a:r>
              <a:rPr dirty="0"/>
              <a:t> </a:t>
            </a:r>
            <a:r>
              <a:rPr dirty="0" err="1"/>
              <a:t>документооборот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своим</a:t>
            </a:r>
            <a:r>
              <a:rPr dirty="0"/>
              <a:t> </a:t>
            </a:r>
            <a:r>
              <a:rPr dirty="0" err="1"/>
              <a:t>поставщиком</a:t>
            </a:r>
            <a:r>
              <a:rPr dirty="0"/>
              <a:t> ООО «</a:t>
            </a:r>
            <a:r>
              <a:rPr dirty="0" err="1"/>
              <a:t>Фаворит</a:t>
            </a:r>
            <a:r>
              <a:rPr dirty="0"/>
              <a:t>»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отсутствии</a:t>
            </a:r>
            <a:r>
              <a:rPr dirty="0"/>
              <a:t> </a:t>
            </a:r>
            <a:r>
              <a:rPr dirty="0" err="1"/>
              <a:t>фактической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осуществить</a:t>
            </a:r>
            <a:r>
              <a:rPr dirty="0"/>
              <a:t> </a:t>
            </a:r>
            <a:r>
              <a:rPr dirty="0" err="1"/>
              <a:t>поставки</a:t>
            </a:r>
            <a:r>
              <a:rPr dirty="0"/>
              <a:t> ТМЦ (</a:t>
            </a:r>
            <a:r>
              <a:rPr dirty="0" err="1"/>
              <a:t>Дело</a:t>
            </a:r>
            <a:r>
              <a:rPr dirty="0"/>
              <a:t> № А53-22858/2016). </a:t>
            </a:r>
          </a:p>
          <a:p>
            <a:pPr algn="just">
              <a:defRPr sz="1700" b="1"/>
            </a:pPr>
            <a:r>
              <a:rPr dirty="0"/>
              <a:t>2.</a:t>
            </a:r>
            <a:r>
              <a:rPr b="0" dirty="0"/>
              <a:t> ООО «ТД «</a:t>
            </a:r>
            <a:r>
              <a:rPr b="0" dirty="0" err="1"/>
              <a:t>Югмонтажэлектро</a:t>
            </a:r>
            <a:r>
              <a:rPr b="0" dirty="0"/>
              <a:t>» </a:t>
            </a:r>
            <a:r>
              <a:rPr b="0" dirty="0" err="1"/>
              <a:t>взыскавшее</a:t>
            </a:r>
            <a:r>
              <a:rPr b="0" dirty="0"/>
              <a:t> с ООО «</a:t>
            </a:r>
            <a:r>
              <a:rPr b="0" dirty="0" err="1"/>
              <a:t>Темп</a:t>
            </a:r>
            <a:r>
              <a:rPr b="0" dirty="0"/>
              <a:t>» </a:t>
            </a:r>
            <a:r>
              <a:rPr b="0" dirty="0" err="1"/>
              <a:t>убытки</a:t>
            </a:r>
            <a:r>
              <a:rPr b="0" dirty="0"/>
              <a:t> 2 </a:t>
            </a:r>
            <a:r>
              <a:rPr b="0" dirty="0" err="1"/>
              <a:t>млн</a:t>
            </a:r>
            <a:r>
              <a:rPr b="0" dirty="0"/>
              <a:t>. </a:t>
            </a:r>
            <a:r>
              <a:rPr b="0" dirty="0" err="1"/>
              <a:t>руб</a:t>
            </a:r>
            <a:r>
              <a:rPr b="0" dirty="0"/>
              <a:t>., </a:t>
            </a:r>
            <a:r>
              <a:rPr b="0" dirty="0" err="1"/>
              <a:t>возникшие</a:t>
            </a:r>
            <a:r>
              <a:rPr b="0" dirty="0"/>
              <a:t> в </a:t>
            </a:r>
            <a:r>
              <a:rPr b="0" dirty="0" err="1"/>
              <a:t>результате</a:t>
            </a:r>
            <a:r>
              <a:rPr b="0" dirty="0"/>
              <a:t> </a:t>
            </a:r>
            <a:r>
              <a:rPr b="0" dirty="0" err="1"/>
              <a:t>налоговой</a:t>
            </a:r>
            <a:r>
              <a:rPr b="0" dirty="0"/>
              <a:t> </a:t>
            </a:r>
            <a:r>
              <a:rPr b="0" dirty="0" err="1"/>
              <a:t>проверки</a:t>
            </a:r>
            <a:r>
              <a:rPr b="0" dirty="0"/>
              <a:t>. </a:t>
            </a:r>
          </a:p>
          <a:p>
            <a:pPr algn="just">
              <a:defRPr sz="1700"/>
            </a:pPr>
            <a:r>
              <a:rPr b="1" dirty="0"/>
              <a:t>    </a:t>
            </a:r>
            <a:r>
              <a:rPr b="1" dirty="0" err="1"/>
              <a:t>Расчет</a:t>
            </a:r>
            <a:r>
              <a:rPr b="1" dirty="0"/>
              <a:t> </a:t>
            </a:r>
            <a:r>
              <a:rPr b="1" dirty="0" err="1"/>
              <a:t>сумм</a:t>
            </a:r>
            <a:r>
              <a:rPr b="1" dirty="0"/>
              <a:t> </a:t>
            </a:r>
            <a:r>
              <a:rPr b="1" dirty="0" err="1"/>
              <a:t>убытков</a:t>
            </a:r>
            <a:r>
              <a:rPr b="1" dirty="0"/>
              <a:t> </a:t>
            </a:r>
            <a:r>
              <a:rPr b="1" dirty="0" err="1"/>
              <a:t>производится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основании</a:t>
            </a:r>
            <a:r>
              <a:rPr b="1" dirty="0"/>
              <a:t> </a:t>
            </a:r>
            <a:r>
              <a:rPr b="1" dirty="0" err="1"/>
              <a:t>решений</a:t>
            </a:r>
            <a:r>
              <a:rPr b="1" dirty="0"/>
              <a:t> </a:t>
            </a:r>
            <a:r>
              <a:rPr b="1" dirty="0" err="1"/>
              <a:t>налоговых</a:t>
            </a:r>
            <a:r>
              <a:rPr b="1" dirty="0"/>
              <a:t> </a:t>
            </a:r>
            <a:r>
              <a:rPr b="1" dirty="0" err="1"/>
              <a:t>органов</a:t>
            </a:r>
            <a:r>
              <a:rPr b="1" dirty="0"/>
              <a:t>, </a:t>
            </a:r>
            <a:r>
              <a:rPr b="1" dirty="0" err="1"/>
              <a:t>принятых</a:t>
            </a:r>
            <a:r>
              <a:rPr b="1" dirty="0"/>
              <a:t>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результатам</a:t>
            </a:r>
            <a:r>
              <a:rPr b="1" dirty="0"/>
              <a:t> </a:t>
            </a:r>
            <a:r>
              <a:rPr b="1" dirty="0" err="1"/>
              <a:t>камеральной</a:t>
            </a:r>
            <a:r>
              <a:rPr b="1" dirty="0"/>
              <a:t> </a:t>
            </a:r>
            <a:r>
              <a:rPr b="1" dirty="0" err="1"/>
              <a:t>или</a:t>
            </a:r>
            <a:r>
              <a:rPr b="1" dirty="0"/>
              <a:t> </a:t>
            </a:r>
            <a:r>
              <a:rPr b="1" dirty="0" err="1"/>
              <a:t>выездной</a:t>
            </a:r>
            <a:r>
              <a:rPr b="1" dirty="0"/>
              <a:t> </a:t>
            </a:r>
            <a:r>
              <a:rPr b="1" dirty="0" err="1"/>
              <a:t>налоговой</a:t>
            </a:r>
            <a:r>
              <a:rPr b="1" dirty="0"/>
              <a:t> </a:t>
            </a:r>
            <a:r>
              <a:rPr b="1" dirty="0" err="1"/>
              <a:t>проверки</a:t>
            </a:r>
            <a:r>
              <a:rPr dirty="0"/>
              <a:t> (</a:t>
            </a:r>
            <a:r>
              <a:rPr dirty="0" err="1"/>
              <a:t>Дело</a:t>
            </a:r>
            <a:r>
              <a:rPr dirty="0"/>
              <a:t> № А53-27180/2017).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"/>
          <p:cNvSpPr txBox="1"/>
          <p:nvPr/>
        </p:nvSpPr>
        <p:spPr>
          <a:xfrm>
            <a:off x="1547663" y="1491629"/>
            <a:ext cx="576064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ДРОБЛЕНИЕ БИЗНЕСА-МИФ  или РЕАЛЬНОСТЬ?</a:t>
            </a:r>
          </a:p>
        </p:txBody>
      </p:sp>
      <p:pic>
        <p:nvPicPr>
          <p:cNvPr id="494" name="Рисунок 3" descr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Box 5"/>
          <p:cNvSpPr txBox="1"/>
          <p:nvPr/>
        </p:nvSpPr>
        <p:spPr>
          <a:xfrm>
            <a:off x="416497" y="939709"/>
            <a:ext cx="393608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2060"/>
                </a:solidFill>
              </a:defRPr>
            </a:pPr>
            <a:r>
              <a:t>ФНС: формальное дробление </a:t>
            </a: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t>бизнеса – опасная схема</a:t>
            </a:r>
          </a:p>
        </p:txBody>
      </p:sp>
      <p:sp>
        <p:nvSpPr>
          <p:cNvPr id="497" name="TextBox 7"/>
          <p:cNvSpPr txBox="1"/>
          <p:nvPr/>
        </p:nvSpPr>
        <p:spPr>
          <a:xfrm>
            <a:off x="3563887" y="1693671"/>
            <a:ext cx="437465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t>Письмо ФНС России от 11.08.2017 № СА-4-7/15895</a:t>
            </a:r>
          </a:p>
        </p:txBody>
      </p:sp>
      <p:pic>
        <p:nvPicPr>
          <p:cNvPr id="498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49639" y="2447632"/>
            <a:ext cx="4465790" cy="2166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9484" y="1795070"/>
            <a:ext cx="2469819" cy="2596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9792" y="888029"/>
            <a:ext cx="7604416" cy="4059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Прямоугольник 2"/>
          <p:cNvSpPr txBox="1"/>
          <p:nvPr/>
        </p:nvSpPr>
        <p:spPr>
          <a:xfrm>
            <a:off x="467543" y="1187750"/>
            <a:ext cx="2519612" cy="154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Определение  ВС РФ от 05.09.2018 </a:t>
            </a:r>
          </a:p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№ 308-КГ18-12753 </a:t>
            </a:r>
          </a:p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делу № А32-44581/2017</a:t>
            </a:r>
          </a:p>
        </p:txBody>
      </p:sp>
      <p:pic>
        <p:nvPicPr>
          <p:cNvPr id="50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59833" y="1184312"/>
            <a:ext cx="5807600" cy="31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46087" y="908050"/>
            <a:ext cx="8446394" cy="506413"/>
          </a:xfrm>
          <a:prstGeom prst="rect">
            <a:avLst/>
          </a:prstGeom>
        </p:spPr>
        <p:txBody>
          <a:bodyPr anchor="t"/>
          <a:lstStyle>
            <a:lvl1pPr defTabSz="786384">
              <a:lnSpc>
                <a:spcPts val="2400"/>
              </a:lnSpc>
              <a:defRPr sz="2064" b="1" spc="-86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12 важных критериев планирования выездных проверок</a:t>
            </a:r>
          </a:p>
        </p:txBody>
      </p:sp>
      <p:pic>
        <p:nvPicPr>
          <p:cNvPr id="332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128" y="1308456"/>
            <a:ext cx="8780834" cy="36175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7648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36993" y="845811"/>
            <a:ext cx="6117671" cy="4436992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TextBox 2"/>
          <p:cNvSpPr txBox="1"/>
          <p:nvPr/>
        </p:nvSpPr>
        <p:spPr>
          <a:xfrm>
            <a:off x="382711" y="932210"/>
            <a:ext cx="405432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Формальное дробление бизнеса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4502" y="2482818"/>
            <a:ext cx="2376753" cy="2232249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TextBox 1"/>
          <p:cNvSpPr txBox="1"/>
          <p:nvPr/>
        </p:nvSpPr>
        <p:spPr>
          <a:xfrm>
            <a:off x="141411" y="952014"/>
            <a:ext cx="2808314" cy="141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СУДЕБНАЯ ПРАКТИКА</a:t>
            </a:r>
            <a:r>
              <a:rPr b="0"/>
              <a:t>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дробление и допросы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Постановление АС ЗСО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от 22.11.2018 года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№ А67-4208-2017</a:t>
            </a:r>
          </a:p>
        </p:txBody>
      </p:sp>
      <p:sp>
        <p:nvSpPr>
          <p:cNvPr id="511" name="TextBox 2"/>
          <p:cNvSpPr txBox="1"/>
          <p:nvPr/>
        </p:nvSpPr>
        <p:spPr>
          <a:xfrm>
            <a:off x="3000399" y="978818"/>
            <a:ext cx="5976666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Классическая схема дробления бизнеса: головная компания (ОСН) содержит, помогает, контролирует и платит за зависимых ООО и ИП на спецрежимах. По факту нужных только для налоговой выгоды. 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Работают все в одном месте с одними и теми же сотрудниками, контрагентами, на одних и тех же компьютерах и кассах.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  <a:p>
            <a:pPr>
              <a:defRPr sz="14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Налоговой инспекции «помогли» работники компании.</a:t>
            </a:r>
            <a:br/>
            <a:r>
              <a:rPr>
                <a:latin typeface="Roboto Regular"/>
                <a:ea typeface="Roboto Regular"/>
                <a:cs typeface="Roboto Regular"/>
                <a:sym typeface="Roboto Regular"/>
              </a:rPr>
              <a:t>«Мы не знали, где будем работать, и кто будет нашим работодателем».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«Зарплату нам выдавал директор» (сотрудники всех участников схемы знали в лицо только одного директора).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«Нам не говорили, зачем переводили сотрудников из одной организации в другую. Просто подписывали документы и все».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«Мы все носили одинаковую спецодежду».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Руководители компаний:</a:t>
            </a:r>
            <a:br/>
            <a:r>
              <a:t>«Мы раздробили бизнес для участия в конкурсах».</a:t>
            </a:r>
          </a:p>
          <a:p>
            <a:pPr>
              <a:defRPr sz="14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В Определении ВС РФ от 15.01.2018 г. №307-КГ17-20300 (дело №А42-6484/2016) генеральный директор признался, что создал ООО «2», чтобы ООО «1» не слетело с УСН.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Box 1"/>
          <p:cNvSpPr txBox="1"/>
          <p:nvPr/>
        </p:nvSpPr>
        <p:spPr>
          <a:xfrm>
            <a:off x="2814091" y="1598496"/>
            <a:ext cx="6048674" cy="332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Создание новой компании после того, как доходы приблизились к лимитам, не всегда бесспорный аргумент в пользу схемы!</a:t>
            </a:r>
          </a:p>
          <a:p>
            <a:pPr>
              <a:defRPr sz="1500"/>
            </a:pPr>
            <a:r>
              <a:t>Бизнесмен открыл компанию с тем же видом деятельности, который вел сам. </a:t>
            </a:r>
          </a:p>
          <a:p>
            <a:pPr>
              <a:defRPr sz="1500" b="1"/>
            </a:pPr>
            <a:r>
              <a:t>Налоговый орган: </a:t>
            </a:r>
            <a:r>
              <a:rPr b="0"/>
              <a:t>компания не самостоятельная, а только имитирует отдельную деятельность. Ее доход прибавили к доходу ИП и доначислили ему налоги по общей системе.</a:t>
            </a:r>
          </a:p>
          <a:p>
            <a:pPr>
              <a:defRPr sz="1500" b="1">
                <a:solidFill>
                  <a:srgbClr val="00B050"/>
                </a:solidFill>
              </a:defRPr>
            </a:pPr>
            <a:r>
              <a:t>Суд: </a:t>
            </a:r>
          </a:p>
          <a:p>
            <a:pPr>
              <a:defRPr sz="1500"/>
            </a:pPr>
            <a:r>
              <a:t>-увеличение состава сотрудников у ИП и компании</a:t>
            </a:r>
          </a:p>
          <a:p>
            <a:pPr>
              <a:defRPr sz="1500"/>
            </a:pPr>
            <a:r>
              <a:t>-у бывшего работника ИП выросла зарплата после того, как он возглавил новую компанию.</a:t>
            </a:r>
          </a:p>
          <a:p>
            <a:pPr>
              <a:defRPr sz="1500"/>
            </a:pPr>
            <a:r>
              <a:t>- целью создания новой организации бизнесмен назвал удержать хорошего сотрудника. Он решил уволиться, но согласился занять должность директора в новой организации.</a:t>
            </a:r>
          </a:p>
        </p:txBody>
      </p:sp>
      <p:sp>
        <p:nvSpPr>
          <p:cNvPr id="514" name="TextBox 2"/>
          <p:cNvSpPr txBox="1"/>
          <p:nvPr/>
        </p:nvSpPr>
        <p:spPr>
          <a:xfrm>
            <a:off x="381000" y="906810"/>
            <a:ext cx="809588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СУДЕБНАЯ ПРАКТИКА:</a:t>
            </a:r>
          </a:p>
          <a:p>
            <a:r>
              <a:t>Постановление АС Поволжского округа от 23.10.2018 года</a:t>
            </a:r>
          </a:p>
          <a:p>
            <a:r>
              <a:t>№ Ф06-38119/2018</a:t>
            </a:r>
          </a:p>
        </p:txBody>
      </p:sp>
      <p:pic>
        <p:nvPicPr>
          <p:cNvPr id="515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067693"/>
            <a:ext cx="2740150" cy="2055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Скругленный прямоугольник 3"/>
          <p:cNvSpPr/>
          <p:nvPr/>
        </p:nvSpPr>
        <p:spPr>
          <a:xfrm>
            <a:off x="1907703" y="2002713"/>
            <a:ext cx="5541405" cy="318867"/>
          </a:xfrm>
          <a:prstGeom prst="roundRect">
            <a:avLst>
              <a:gd name="adj" fmla="val 16667"/>
            </a:avLst>
          </a:prstGeom>
          <a:solidFill>
            <a:srgbClr val="AAB0C8"/>
          </a:solidFill>
          <a:ln>
            <a:solidFill>
              <a:srgbClr val="373D5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06400" y="871537"/>
            <a:ext cx="8229600" cy="857251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Как докажут формальное дробление?</a:t>
            </a:r>
            <a:br/>
            <a:endParaRPr/>
          </a:p>
        </p:txBody>
      </p:sp>
      <p:sp>
        <p:nvSpPr>
          <p:cNvPr id="519" name="Объект 2"/>
          <p:cNvSpPr txBox="1">
            <a:spLocks noGrp="1"/>
          </p:cNvSpPr>
          <p:nvPr>
            <p:ph type="body" sz="quarter" idx="4294967295"/>
          </p:nvPr>
        </p:nvSpPr>
        <p:spPr>
          <a:xfrm>
            <a:off x="3563888" y="2020713"/>
            <a:ext cx="2386012" cy="292101"/>
          </a:xfrm>
          <a:prstGeom prst="rect">
            <a:avLst/>
          </a:prstGeom>
        </p:spPr>
        <p:txBody>
          <a:bodyPr/>
          <a:lstStyle>
            <a:lvl1pPr marL="0" indent="0" algn="ctr" defTabSz="850391">
              <a:lnSpc>
                <a:spcPct val="80000"/>
              </a:lnSpc>
              <a:spcBef>
                <a:spcPts val="300"/>
              </a:spcBef>
              <a:buSzTx/>
              <a:buNone/>
              <a:defRPr sz="1488" b="1"/>
            </a:lvl1pPr>
          </a:lstStyle>
          <a:p>
            <a:r>
              <a:t>ПОКУПАТЕЛИ</a:t>
            </a:r>
          </a:p>
        </p:txBody>
      </p:sp>
      <p:sp>
        <p:nvSpPr>
          <p:cNvPr id="520" name="Стрелка вниз 6"/>
          <p:cNvSpPr/>
          <p:nvPr/>
        </p:nvSpPr>
        <p:spPr>
          <a:xfrm rot="10800000" flipH="1">
            <a:off x="1907706" y="2321578"/>
            <a:ext cx="2157029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-152106"/>
                  <a:satOff val="-6869"/>
                  <a:lumOff val="18972"/>
                </a:schemeClr>
              </a:gs>
              <a:gs pos="45000">
                <a:srgbClr val="E6CCC5"/>
              </a:gs>
              <a:gs pos="100000">
                <a:schemeClr val="accent5">
                  <a:hueOff val="-173998"/>
                  <a:satOff val="6983"/>
                  <a:lumOff val="32508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Объект 2"/>
          <p:cNvSpPr txBox="1"/>
          <p:nvPr/>
        </p:nvSpPr>
        <p:spPr>
          <a:xfrm>
            <a:off x="2084511" y="2678184"/>
            <a:ext cx="1832993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12648">
              <a:lnSpc>
                <a:spcPct val="80000"/>
              </a:lnSpc>
              <a:spcBef>
                <a:spcPts val="300"/>
              </a:spcBef>
              <a:defRPr sz="1474" b="1" baseline="29014"/>
            </a:lvl1pPr>
          </a:lstStyle>
          <a:p>
            <a:r>
              <a:t>149 млн. руб.</a:t>
            </a:r>
          </a:p>
        </p:txBody>
      </p:sp>
      <p:sp>
        <p:nvSpPr>
          <p:cNvPr id="522" name="Стрелка вниз 8"/>
          <p:cNvSpPr/>
          <p:nvPr/>
        </p:nvSpPr>
        <p:spPr>
          <a:xfrm rot="10800000" flipH="1">
            <a:off x="5292080" y="2321578"/>
            <a:ext cx="2157029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178979"/>
                  <a:satOff val="-15591"/>
                  <a:lumOff val="10269"/>
                </a:schemeClr>
              </a:gs>
              <a:gs pos="45000">
                <a:srgbClr val="FFEFCA"/>
              </a:gs>
              <a:gs pos="100000">
                <a:schemeClr val="accent4">
                  <a:hueOff val="-228788"/>
                  <a:satOff val="7246"/>
                  <a:lumOff val="21324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3" name="Объект 2"/>
          <p:cNvSpPr txBox="1"/>
          <p:nvPr/>
        </p:nvSpPr>
        <p:spPr>
          <a:xfrm>
            <a:off x="5468889" y="2678184"/>
            <a:ext cx="1832993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12648">
              <a:lnSpc>
                <a:spcPct val="80000"/>
              </a:lnSpc>
              <a:spcBef>
                <a:spcPts val="300"/>
              </a:spcBef>
              <a:defRPr sz="1474" b="1" baseline="29014"/>
            </a:lvl1pPr>
          </a:lstStyle>
          <a:p>
            <a:r>
              <a:t>149 млн. руб.</a:t>
            </a:r>
          </a:p>
        </p:txBody>
      </p:sp>
      <p:grpSp>
        <p:nvGrpSpPr>
          <p:cNvPr id="526" name="Скругленный прямоугольник 10"/>
          <p:cNvGrpSpPr/>
          <p:nvPr/>
        </p:nvGrpSpPr>
        <p:grpSpPr>
          <a:xfrm>
            <a:off x="1907706" y="3315135"/>
            <a:ext cx="2157029" cy="1081844"/>
            <a:chOff x="0" y="0"/>
            <a:chExt cx="2157028" cy="1081842"/>
          </a:xfrm>
        </p:grpSpPr>
        <p:sp>
          <p:nvSpPr>
            <p:cNvPr id="524" name="Закругленный прямоугольник"/>
            <p:cNvSpPr/>
            <p:nvPr/>
          </p:nvSpPr>
          <p:spPr>
            <a:xfrm>
              <a:off x="0" y="0"/>
              <a:ext cx="2157029" cy="10818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-152106"/>
                    <a:satOff val="-6869"/>
                    <a:lumOff val="18972"/>
                  </a:schemeClr>
                </a:gs>
                <a:gs pos="45000">
                  <a:srgbClr val="E6CCC5"/>
                </a:gs>
                <a:gs pos="100000">
                  <a:schemeClr val="accent5">
                    <a:hueOff val="-173998"/>
                    <a:satOff val="6983"/>
                    <a:lumOff val="32508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Текст"/>
            <p:cNvSpPr txBox="1"/>
            <p:nvPr/>
          </p:nvSpPr>
          <p:spPr>
            <a:xfrm>
              <a:off x="52811" y="297818"/>
              <a:ext cx="2051406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27" name="Объект 2"/>
          <p:cNvSpPr txBox="1"/>
          <p:nvPr/>
        </p:nvSpPr>
        <p:spPr>
          <a:xfrm>
            <a:off x="1907706" y="3676899"/>
            <a:ext cx="2157029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76655">
              <a:lnSpc>
                <a:spcPct val="80000"/>
              </a:lnSpc>
              <a:spcBef>
                <a:spcPts val="300"/>
              </a:spcBef>
              <a:defRPr sz="1480" b="1" baseline="29297"/>
            </a:lvl1pPr>
          </a:lstStyle>
          <a:p>
            <a:r>
              <a:t>ООО «ПМК-11» на УСН</a:t>
            </a:r>
          </a:p>
        </p:txBody>
      </p:sp>
      <p:sp>
        <p:nvSpPr>
          <p:cNvPr id="528" name="Скругленный прямоугольник 12"/>
          <p:cNvSpPr/>
          <p:nvPr/>
        </p:nvSpPr>
        <p:spPr>
          <a:xfrm>
            <a:off x="5295293" y="3298856"/>
            <a:ext cx="2157029" cy="109812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4">
                  <a:hueOff val="-178979"/>
                  <a:satOff val="-15591"/>
                  <a:lumOff val="10269"/>
                </a:schemeClr>
              </a:gs>
              <a:gs pos="45000">
                <a:srgbClr val="FFEFCA"/>
              </a:gs>
              <a:gs pos="100000">
                <a:schemeClr val="accent4">
                  <a:hueOff val="-228788"/>
                  <a:satOff val="7246"/>
                  <a:lumOff val="21324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Объект 2"/>
          <p:cNvSpPr txBox="1"/>
          <p:nvPr/>
        </p:nvSpPr>
        <p:spPr>
          <a:xfrm>
            <a:off x="5295293" y="3225395"/>
            <a:ext cx="2157029" cy="126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700" b="1" baseline="30000"/>
            </a:lvl1pPr>
          </a:lstStyle>
          <a:p>
            <a:r>
              <a:t>ООО «Соликамская ПМК-11» на УСН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Рисунок 2" descr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1359" y="890041"/>
            <a:ext cx="8301282" cy="4426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818358"/>
            <a:ext cx="8483480" cy="166199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sz="2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Выделение непрофильного бизнеса в отдельное ООО – законно</a:t>
            </a:r>
            <a:br>
              <a:rPr sz="2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Прямоугольник 3"/>
          <p:cNvSpPr txBox="1"/>
          <p:nvPr/>
        </p:nvSpPr>
        <p:spPr>
          <a:xfrm>
            <a:off x="507086" y="2028487"/>
            <a:ext cx="7704858" cy="211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 b="1"/>
            </a:pPr>
            <a:r>
              <a:t>Постановление Президиума ВАС РФ от 09.04.2013 N 15570/12 по делу № А60-40529/2011</a:t>
            </a:r>
            <a:r>
              <a:rPr b="0"/>
              <a:t> (п.5.1. Письма ФНС России от 11.08.2017 № СА-4-7/15895@)</a:t>
            </a:r>
          </a:p>
        </p:txBody>
      </p:sp>
      <p:grpSp>
        <p:nvGrpSpPr>
          <p:cNvPr id="537" name="Picture 2"/>
          <p:cNvGrpSpPr/>
          <p:nvPr/>
        </p:nvGrpSpPr>
        <p:grpSpPr>
          <a:xfrm>
            <a:off x="7380312" y="3939902"/>
            <a:ext cx="1296145" cy="972109"/>
            <a:chOff x="0" y="0"/>
            <a:chExt cx="1296144" cy="972108"/>
          </a:xfrm>
        </p:grpSpPr>
        <p:sp>
          <p:nvSpPr>
            <p:cNvPr id="535" name="Прямоугольник"/>
            <p:cNvSpPr/>
            <p:nvPr/>
          </p:nvSpPr>
          <p:spPr>
            <a:xfrm>
              <a:off x="0" y="0"/>
              <a:ext cx="1296145" cy="972109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6" name="image10.jpeg" descr="image10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96145" cy="97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38" name="Artboard 2@4x-100.jpg" descr="Artboard 2@4x-100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5812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Описание: http://fs.getcourse.ru/fileservice/file/download/a/10042/sc/291/h/be63af4d82a0bed86016f8194a64fde3.jpg"/>
          <p:cNvSpPr>
            <a:spLocks noChangeAspect="1" noChangeArrowheads="1"/>
          </p:cNvSpPr>
          <p:nvPr/>
        </p:nvSpPr>
        <p:spPr bwMode="auto">
          <a:xfrm>
            <a:off x="63500" y="-136525"/>
            <a:ext cx="857250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: http://fs.getcourse.ru/fileservice/file/download/a/10042/sc/291/h/be63af4d82a0bed86016f8194a64fde3.jpg"/>
          <p:cNvSpPr>
            <a:spLocks noChangeAspect="1" noChangeArrowheads="1"/>
          </p:cNvSpPr>
          <p:nvPr/>
        </p:nvSpPr>
        <p:spPr bwMode="auto">
          <a:xfrm>
            <a:off x="63500" y="-136525"/>
            <a:ext cx="857250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Описание: http://fs.getcourse.ru/fileservice/file/download/a/10042/sc/291/h/be63af4d82a0bed86016f8194a64fde3.jpg"/>
          <p:cNvSpPr>
            <a:spLocks noChangeAspect="1" noChangeArrowheads="1"/>
          </p:cNvSpPr>
          <p:nvPr/>
        </p:nvSpPr>
        <p:spPr bwMode="auto">
          <a:xfrm>
            <a:off x="63500" y="-136525"/>
            <a:ext cx="857250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Описание: http://fs.getcourse.ru/fileservice/file/download/a/10042/sc/291/h/be63af4d82a0bed86016f8194a64fde3.jpg"/>
          <p:cNvSpPr>
            <a:spLocks noChangeAspect="1" noChangeArrowheads="1"/>
          </p:cNvSpPr>
          <p:nvPr/>
        </p:nvSpPr>
        <p:spPr bwMode="auto">
          <a:xfrm>
            <a:off x="63500" y="-136525"/>
            <a:ext cx="857250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3064"/>
            <a:ext cx="5288507" cy="43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15301" y="1016758"/>
            <a:ext cx="4251278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►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Признаки взаимозависимости (</a:t>
            </a:r>
            <a:r>
              <a:rPr kumimoji="0" lang="ru-RU" sz="12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аффилированности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►Совпадение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адресов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►Осмотр: </a:t>
            </a:r>
            <a:r>
              <a:rPr lang="ru-RU" sz="1200" b="1" dirty="0" smtClean="0">
                <a:latin typeface="Times New Roman"/>
                <a:cs typeface="Times New Roman"/>
              </a:rPr>
              <a:t>рабочие места ООО и ИП по одному адресу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►Единственный поставщик товара для ИП является ООО, ИП оказывает транспортные услуги только для ООО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►Фактически подбор персонала для ИП осуществляло ООО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►Большая «</a:t>
            </a:r>
            <a:r>
              <a:rPr lang="ru-RU" sz="1200" dirty="0" err="1" smtClean="0">
                <a:latin typeface="Times New Roman"/>
                <a:cs typeface="Times New Roman"/>
              </a:rPr>
              <a:t>дебиторка</a:t>
            </a:r>
            <a:r>
              <a:rPr lang="ru-RU" sz="1200" dirty="0" smtClean="0">
                <a:latin typeface="Times New Roman"/>
                <a:cs typeface="Times New Roman"/>
              </a:rPr>
              <a:t>» ИП перед ООО</a:t>
            </a:r>
          </a:p>
          <a:p>
            <a:endParaRPr lang="ru-RU" sz="1200" b="1" dirty="0" smtClean="0">
              <a:latin typeface="Times New Roman"/>
              <a:cs typeface="Times New Roman"/>
            </a:endParaRPr>
          </a:p>
          <a:p>
            <a:r>
              <a:rPr lang="ru-RU" sz="1200" b="1" dirty="0" smtClean="0">
                <a:latin typeface="Times New Roman"/>
                <a:cs typeface="Times New Roman"/>
              </a:rPr>
              <a:t>Вывод инспекции: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ПРИЗНАКИ ФОРМАЛЬНОГО ДРОБЛЕНИЯ БИЗНЕСА</a:t>
            </a:r>
          </a:p>
          <a:p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4517409" y="1016758"/>
            <a:ext cx="197892" cy="1480782"/>
          </a:xfrm>
          <a:prstGeom prst="leftBrace">
            <a:avLst/>
          </a:prstGeom>
          <a:noFill/>
          <a:ln w="2642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301" y="293427"/>
            <a:ext cx="41898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Положительное судебное решение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535" y="2928037"/>
            <a:ext cx="4288809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200" dirty="0">
                <a:latin typeface="Times New Roman"/>
                <a:cs typeface="Times New Roman"/>
              </a:rPr>
              <a:t>► 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ИП зарегистрирован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задолго до создания ООО</a:t>
            </a:r>
          </a:p>
          <a:p>
            <a:r>
              <a:rPr lang="ru-RU" sz="1200" dirty="0">
                <a:latin typeface="Times New Roman"/>
                <a:cs typeface="Times New Roman"/>
              </a:rPr>
              <a:t>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установлена руководящая роль ООО в «схеме дробления бизнеса»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 </a:t>
            </a:r>
            <a:r>
              <a:rPr lang="ru-RU" sz="1200" b="1" dirty="0" smtClean="0">
                <a:latin typeface="Times New Roman"/>
                <a:cs typeface="Times New Roman"/>
              </a:rPr>
              <a:t>ООО реализует товар оптом и в розницу более 800 покупателям и цена сопоставима с ценой реализации товара ИП</a:t>
            </a:r>
          </a:p>
          <a:p>
            <a:r>
              <a:rPr lang="ru-RU" sz="1200" dirty="0" smtClean="0">
                <a:latin typeface="Times New Roman"/>
                <a:cs typeface="Times New Roman"/>
              </a:rPr>
              <a:t>► В ходе ВНП не доказано, что единственная цель-налоговая выгода. Нет потерь бюджета по сделкам между ИП и ООО</a:t>
            </a:r>
          </a:p>
          <a:p>
            <a:pPr algn="just"/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Получение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 ООО того же результата экономической деятельности при совершении иных, не запрещенных законом сделок не может само по себе </a:t>
            </a:r>
            <a:r>
              <a:rPr kumimoji="0" lang="ru-RU" sz="1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свид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.-</a:t>
            </a:r>
            <a:r>
              <a:rPr kumimoji="0" lang="ru-RU" sz="1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ть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  <a:sym typeface="Arial"/>
              </a:rPr>
              <a:t> о ННВ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85197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59" y="31803"/>
            <a:ext cx="8483480" cy="41549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ЕДИНЫЙ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IP-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адрес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30" y="465521"/>
            <a:ext cx="8483480" cy="373948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18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8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Использование налогоплательщиком и его контрагентами одного IP-адреса налоговики зачастую считают безусловным доказательством получения им необоснованной налоговой выгоды. 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ПОЗИЦИЯ ФНС: </a:t>
            </a:r>
            <a:r>
              <a:rPr lang="ru-RU" sz="1800" dirty="0" smtClean="0">
                <a:latin typeface="Arial Black" pitchFamily="34" charset="0"/>
              </a:rPr>
              <a:t>идентичность указанных адресов означает, что фактически перечисление денежных средств совершалось от имени разных юридических лиц с одного компьютера одними и теми же физическими лицами, что в принципе невозможно при отсутствии </a:t>
            </a:r>
            <a:r>
              <a:rPr lang="ru-RU" sz="1800" b="1" dirty="0" smtClean="0">
                <a:latin typeface="Arial Black" pitchFamily="34" charset="0"/>
              </a:rPr>
              <a:t>взаимозависимости.</a:t>
            </a:r>
            <a:endParaRPr lang="ru-RU" sz="18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ПОЗИЦИЯ СУДОВ: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с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развитием технологий и появлением беспроводной связи (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wi-fi</a:t>
            </a:r>
            <a:r>
              <a:rPr lang="ru-RU" sz="1800" dirty="0" smtClean="0">
                <a:latin typeface="Arial Black" pitchFamily="34" charset="0"/>
              </a:rPr>
              <a:t>), факт совпадения IP-адресов нельзя рассматривать в качестве безусловного доказательства получения проверяемым лицом необоснованной налоговой выгоды. </a:t>
            </a:r>
          </a:p>
          <a:p>
            <a:pPr algn="just"/>
            <a:endParaRPr lang="ru-RU" sz="1800" dirty="0" smtClean="0">
              <a:latin typeface="Arial Black" pitchFamily="34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8068" name="Picture 4" descr="https://spb.probook-service.ru/uploads/55-ip-addres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51882"/>
            <a:ext cx="3168352" cy="1297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06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95581" y="250114"/>
            <a:ext cx="2806131" cy="4159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Судебная практика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84495" y="982638"/>
            <a:ext cx="8236423" cy="3571377"/>
          </a:xfrm>
        </p:spPr>
        <p:txBody>
          <a:bodyPr>
            <a:normAutofit/>
          </a:bodyPr>
          <a:lstStyle/>
          <a:p>
            <a:pPr algn="just"/>
            <a:r>
              <a:rPr lang="ru-RU" sz="1300" b="1" dirty="0" smtClean="0">
                <a:solidFill>
                  <a:schemeClr val="tx1"/>
                </a:solidFill>
              </a:rPr>
              <a:t>Выводы суда зависят от того, какой именно IP-адрес (статический или динамический) использовали стороны сделки для подключения к системе «клиент – банк». </a:t>
            </a:r>
            <a:r>
              <a:rPr lang="ru-RU" sz="1300" b="1" dirty="0" smtClean="0"/>
              <a:t>Постановление от 24.05.2017 №</a:t>
            </a:r>
            <a:r>
              <a:rPr lang="ru-RU" sz="1300" dirty="0" smtClean="0"/>
              <a:t> </a:t>
            </a:r>
            <a:r>
              <a:rPr lang="ru-RU" sz="1300" b="1" dirty="0" smtClean="0"/>
              <a:t>Ф09-2083/17 по делу №</a:t>
            </a:r>
            <a:r>
              <a:rPr lang="ru-RU" sz="1300" dirty="0" smtClean="0"/>
              <a:t> </a:t>
            </a:r>
            <a:r>
              <a:rPr lang="ru-RU" sz="1300" b="1" dirty="0" smtClean="0"/>
              <a:t>А60-36692/2016</a:t>
            </a:r>
            <a:r>
              <a:rPr lang="ru-RU" sz="1300" dirty="0" smtClean="0"/>
              <a:t> : «идентичность </a:t>
            </a:r>
            <a:r>
              <a:rPr lang="ru-RU" sz="1300" b="1" i="1" dirty="0" smtClean="0"/>
              <a:t>статического</a:t>
            </a:r>
            <a:r>
              <a:rPr lang="ru-RU" sz="1300" dirty="0" smtClean="0"/>
              <a:t> IP-адреса означает, что проверяемое лицо и его контрагент использовали один персональный компьютер для осуществления расчетов через систему «клиент – банк». Указанное обстоятельство в совокупности с другими доказательствами свидетельствует о согласованности действий сторон по сделке и их подконтрольности».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Arial Black" pitchFamily="34" charset="0"/>
              </a:rPr>
              <a:t>ЕДИНЫЙ  </a:t>
            </a:r>
            <a:r>
              <a:rPr lang="en-US" sz="1300" b="1" dirty="0" smtClean="0">
                <a:solidFill>
                  <a:schemeClr val="tx1"/>
                </a:solidFill>
                <a:latin typeface="Arial Black" pitchFamily="34" charset="0"/>
              </a:rPr>
              <a:t>IP-</a:t>
            </a:r>
            <a:r>
              <a:rPr lang="ru-RU" sz="1300" b="1" dirty="0" smtClean="0">
                <a:solidFill>
                  <a:schemeClr val="tx1"/>
                </a:solidFill>
                <a:latin typeface="Arial Black" pitchFamily="34" charset="0"/>
              </a:rPr>
              <a:t>адрес – не повод говорить об «однодневках»</a:t>
            </a:r>
          </a:p>
          <a:p>
            <a:pPr algn="just"/>
            <a:r>
              <a:rPr lang="ru-RU" sz="1300" dirty="0" smtClean="0">
                <a:latin typeface="Arial Black" pitchFamily="34" charset="0"/>
              </a:rPr>
              <a:t>(Постановление АС ЦО от 04.05.17 № Ф10-1268/2017)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298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4000" y="756602"/>
            <a:ext cx="8229600" cy="857251"/>
          </a:xfrm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t>          </a:t>
            </a:r>
            <a:r>
              <a:rPr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Риски у клиентов</a:t>
            </a:r>
            <a:br>
              <a:rPr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«раздробленного» бизнеса</a:t>
            </a:r>
          </a:p>
        </p:txBody>
      </p:sp>
      <p:sp>
        <p:nvSpPr>
          <p:cNvPr id="541" name="Объект 2"/>
          <p:cNvSpPr txBox="1">
            <a:spLocks noGrp="1"/>
          </p:cNvSpPr>
          <p:nvPr>
            <p:ph type="body" sz="half" idx="4294967295"/>
          </p:nvPr>
        </p:nvSpPr>
        <p:spPr>
          <a:xfrm>
            <a:off x="4668837" y="1160462"/>
            <a:ext cx="4223643" cy="3673127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18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Ситуация для анализа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1800"/>
            </a:pPr>
            <a:endParaRPr/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Перевозчик (ООО-1) имеет свой автопарк и применяет УСН, но многие заказчики не хотят работать с ним без НДС.</a:t>
            </a:r>
            <a:endParaRPr sz="180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sz="1800"/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Перевозчик создал ООО-2 «с НДС», для оказания услуг «привередливым» клиентам.</a:t>
            </a:r>
            <a:endParaRPr sz="180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sz="1800"/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Клиент отказался заключать договор без НДС с перевозчиком и договор был заключен с ООО-2 (с НДС). </a:t>
            </a:r>
            <a:r>
              <a:rPr b="1" u="sng"/>
              <a:t>Своего автотранспорта у ООО-2 нет. </a:t>
            </a:r>
            <a:r>
              <a:t>При этом в соответствии с условиями догвора услуги перевозки ООО-2 должно было оказать лично.</a:t>
            </a:r>
            <a:endParaRPr sz="180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sz="1800"/>
          </a:p>
          <a:p>
            <a:pPr>
              <a:lnSpc>
                <a:spcPct val="80000"/>
              </a:lnSpc>
              <a:spcBef>
                <a:spcPts val="300"/>
              </a:spcBef>
              <a:defRPr sz="13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Есть ли налоговые риски у клиента по договору с ООО-2? </a:t>
            </a:r>
          </a:p>
        </p:txBody>
      </p:sp>
      <p:grpSp>
        <p:nvGrpSpPr>
          <p:cNvPr id="544" name="Скругленный прямоугольник 3"/>
          <p:cNvGrpSpPr/>
          <p:nvPr/>
        </p:nvGrpSpPr>
        <p:grpSpPr>
          <a:xfrm>
            <a:off x="2462435" y="1591386"/>
            <a:ext cx="1800201" cy="884062"/>
            <a:chOff x="0" y="0"/>
            <a:chExt cx="1800200" cy="884061"/>
          </a:xfrm>
        </p:grpSpPr>
        <p:sp>
          <p:nvSpPr>
            <p:cNvPr id="542" name="Закругленный прямоугольник"/>
            <p:cNvSpPr/>
            <p:nvPr/>
          </p:nvSpPr>
          <p:spPr>
            <a:xfrm>
              <a:off x="0" y="53263"/>
              <a:ext cx="1800201" cy="77753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642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3" name="Перевозчик…"/>
            <p:cNvSpPr txBox="1"/>
            <p:nvPr/>
          </p:nvSpPr>
          <p:spPr>
            <a:xfrm>
              <a:off x="37956" y="0"/>
              <a:ext cx="1724288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t>Перевозчик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r>
                <a:t>на УСН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r>
                <a:t>(ООО-1)</a:t>
              </a:r>
            </a:p>
          </p:txBody>
        </p:sp>
      </p:grpSp>
      <p:grpSp>
        <p:nvGrpSpPr>
          <p:cNvPr id="547" name="Скругленный прямоугольник 4"/>
          <p:cNvGrpSpPr/>
          <p:nvPr/>
        </p:nvGrpSpPr>
        <p:grpSpPr>
          <a:xfrm>
            <a:off x="857143" y="2778549"/>
            <a:ext cx="1274442" cy="685801"/>
            <a:chOff x="0" y="0"/>
            <a:chExt cx="1274440" cy="685800"/>
          </a:xfrm>
        </p:grpSpPr>
        <p:sp>
          <p:nvSpPr>
            <p:cNvPr id="545" name="Закругленный прямоугольник"/>
            <p:cNvSpPr/>
            <p:nvPr/>
          </p:nvSpPr>
          <p:spPr>
            <a:xfrm>
              <a:off x="0" y="0"/>
              <a:ext cx="1274441" cy="685800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2642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6" name="КЛИЕНТ"/>
            <p:cNvSpPr txBox="1"/>
            <p:nvPr/>
          </p:nvSpPr>
          <p:spPr>
            <a:xfrm>
              <a:off x="33477" y="167569"/>
              <a:ext cx="120748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КЛИЕНТ</a:t>
              </a:r>
            </a:p>
          </p:txBody>
        </p:sp>
      </p:grpSp>
      <p:grpSp>
        <p:nvGrpSpPr>
          <p:cNvPr id="550" name="Скругленный прямоугольник 5"/>
          <p:cNvGrpSpPr/>
          <p:nvPr/>
        </p:nvGrpSpPr>
        <p:grpSpPr>
          <a:xfrm>
            <a:off x="2462435" y="3934352"/>
            <a:ext cx="1800201" cy="793813"/>
            <a:chOff x="0" y="0"/>
            <a:chExt cx="1800200" cy="793812"/>
          </a:xfrm>
        </p:grpSpPr>
        <p:sp>
          <p:nvSpPr>
            <p:cNvPr id="548" name="Закругленный прямоугольник"/>
            <p:cNvSpPr/>
            <p:nvPr/>
          </p:nvSpPr>
          <p:spPr>
            <a:xfrm>
              <a:off x="0" y="0"/>
              <a:ext cx="1800201" cy="79381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642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9" name="ООО-2 с НДС"/>
            <p:cNvSpPr txBox="1"/>
            <p:nvPr/>
          </p:nvSpPr>
          <p:spPr>
            <a:xfrm>
              <a:off x="38751" y="221575"/>
              <a:ext cx="172269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ООО-2 с НДС</a:t>
              </a:r>
            </a:p>
          </p:txBody>
        </p:sp>
      </p:grpSp>
      <p:sp>
        <p:nvSpPr>
          <p:cNvPr id="555" name="Скругленная соединительная линия 15"/>
          <p:cNvSpPr/>
          <p:nvPr/>
        </p:nvSpPr>
        <p:spPr>
          <a:xfrm>
            <a:off x="2078597" y="2475623"/>
            <a:ext cx="524662" cy="305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000000"/>
            </a:solidFill>
            <a:prstDash val="dash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52" name="Скругленная соединительная линия 32"/>
          <p:cNvSpPr/>
          <p:nvPr/>
        </p:nvSpPr>
        <p:spPr>
          <a:xfrm rot="16200000" flipH="1">
            <a:off x="1488925" y="3357744"/>
            <a:ext cx="866908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TextBox 33"/>
          <p:cNvSpPr txBox="1"/>
          <p:nvPr/>
        </p:nvSpPr>
        <p:spPr>
          <a:xfrm>
            <a:off x="266699" y="2033415"/>
            <a:ext cx="15476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Перевозка</a:t>
            </a:r>
          </a:p>
        </p:txBody>
      </p:sp>
      <p:sp>
        <p:nvSpPr>
          <p:cNvPr id="554" name="TextBox 34"/>
          <p:cNvSpPr txBox="1"/>
          <p:nvPr/>
        </p:nvSpPr>
        <p:spPr>
          <a:xfrm>
            <a:off x="310719" y="4150152"/>
            <a:ext cx="168537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Деньги</a:t>
            </a:r>
          </a:p>
          <a:p>
            <a:pPr>
              <a:defRPr b="1"/>
            </a:pPr>
            <a:r>
              <a:t>за перевозку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31360" y="263632"/>
            <a:ext cx="3745653" cy="493712"/>
          </a:xfrm>
        </p:spPr>
        <p:txBody>
          <a:bodyPr tIns="34290" bIns="34290"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Внешний </a:t>
            </a:r>
            <a:r>
              <a:rPr lang="ru-RU" sz="1800" b="1" dirty="0" err="1" smtClean="0">
                <a:solidFill>
                  <a:schemeClr val="bg1"/>
                </a:solidFill>
              </a:rPr>
              <a:t>скоринг</a:t>
            </a:r>
            <a:r>
              <a:rPr lang="ru-RU" sz="1800" b="1" dirty="0" smtClean="0">
                <a:solidFill>
                  <a:schemeClr val="bg1"/>
                </a:solidFill>
              </a:rPr>
              <a:t> налогоплательщиков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Риск-ориентированный подход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5250" y="1109663"/>
            <a:ext cx="9048750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07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1520" y="739775"/>
            <a:ext cx="7978079" cy="8572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Судебная практика</a:t>
            </a:r>
          </a:p>
        </p:txBody>
      </p:sp>
      <p:sp>
        <p:nvSpPr>
          <p:cNvPr id="558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79512" y="1463675"/>
            <a:ext cx="8254876" cy="33940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500" b="1">
                <a:solidFill>
                  <a:srgbClr val="002060"/>
                </a:solidFill>
              </a:defRPr>
            </a:pPr>
            <a:r>
              <a:t>Определение Верховного Суда РФ от 06.04.2018 № 309-КГ18-2370 по делу </a:t>
            </a:r>
            <a:endParaRPr sz="1600"/>
          </a:p>
          <a:p>
            <a:pPr>
              <a:lnSpc>
                <a:spcPct val="80000"/>
              </a:lnSpc>
              <a:spcBef>
                <a:spcPts val="300"/>
              </a:spcBef>
              <a:buSzTx/>
              <a:buNone/>
              <a:defRPr sz="1500" b="1">
                <a:solidFill>
                  <a:srgbClr val="002060"/>
                </a:solidFill>
              </a:defRPr>
            </a:pPr>
            <a:r>
              <a:t>№ А50-9690/2017</a:t>
            </a:r>
            <a:endParaRPr sz="160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2000"/>
            </a:pPr>
            <a:endParaRPr sz="160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400"/>
            </a:pPr>
            <a:r>
              <a:t>       </a:t>
            </a:r>
            <a:r>
              <a:rPr sz="1500"/>
              <a:t>Суды пришли к выводу, что в действительности транспортные услуги не оказывались контрагентами, которые фактически не имели возможности исполнить свои обязательства по договорам с налогоплательщиком, а те контрагенты, которые действительно оказали услуги не являются плательщиками НДС, поэтому </a:t>
            </a:r>
            <a:r>
              <a:rPr sz="1500" b="1">
                <a:solidFill>
                  <a:srgbClr val="002060"/>
                </a:solidFill>
              </a:rPr>
              <a:t>вычеты НДС по транспортным расходам невозможны.</a:t>
            </a:r>
            <a:endParaRPr sz="2200" b="1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2200"/>
            </a:pPr>
            <a:endParaRPr sz="2200" b="1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500" b="1">
                <a:solidFill>
                  <a:srgbClr val="002060"/>
                </a:solidFill>
              </a:defRPr>
            </a:pPr>
            <a:r>
              <a:t>Постановление Арбитражного суда Западно-Сибирского округа от 06.07.2018 </a:t>
            </a:r>
            <a:endParaRPr sz="1600"/>
          </a:p>
          <a:p>
            <a:pPr>
              <a:lnSpc>
                <a:spcPct val="80000"/>
              </a:lnSpc>
              <a:spcBef>
                <a:spcPts val="300"/>
              </a:spcBef>
              <a:buSzTx/>
              <a:buNone/>
              <a:defRPr sz="1500" b="1">
                <a:solidFill>
                  <a:srgbClr val="002060"/>
                </a:solidFill>
              </a:defRPr>
            </a:pPr>
            <a:r>
              <a:t>№ Ф04-2448/2018 по делу № А46-16865/2017</a:t>
            </a:r>
            <a:endParaRPr sz="2200"/>
          </a:p>
          <a:p>
            <a:pPr>
              <a:lnSpc>
                <a:spcPct val="80000"/>
              </a:lnSpc>
              <a:spcBef>
                <a:spcPts val="300"/>
              </a:spcBef>
              <a:defRPr sz="2200"/>
            </a:pPr>
            <a:endParaRPr sz="220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       Налоговая инспекция учла расходы по «сомнительным» контрагентам, указав на их реальность, но «сняла» с вычетов НДС по этим же контрагентам.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1"/>
          <p:cNvSpPr txBox="1"/>
          <p:nvPr/>
        </p:nvSpPr>
        <p:spPr>
          <a:xfrm>
            <a:off x="323528" y="1055265"/>
            <a:ext cx="5077072" cy="251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C00000"/>
                </a:solidFill>
              </a:defRPr>
            </a:pPr>
            <a:r>
              <a:t>МНИМЫЕ СДЕЛКИ</a:t>
            </a:r>
          </a:p>
          <a:p>
            <a:pPr>
              <a:defRPr sz="2800" b="1"/>
            </a:pPr>
            <a:endParaRPr/>
          </a:p>
          <a:p>
            <a:pPr>
              <a:defRPr sz="2800" b="1"/>
            </a:pPr>
            <a:r>
              <a:t>СОМНИТЕЛЬНЫЕ КОНТРАГЕНТЫ</a:t>
            </a:r>
          </a:p>
          <a:p>
            <a:pPr>
              <a:defRPr sz="2800" b="1"/>
            </a:pPr>
            <a:endParaRPr/>
          </a:p>
          <a:p>
            <a:pPr>
              <a:defRPr sz="2800" b="1">
                <a:solidFill>
                  <a:srgbClr val="C00000"/>
                </a:solidFill>
              </a:defRPr>
            </a:pPr>
            <a:r>
              <a:t>ПОДКОНТРОЛЬНОСТЬ </a:t>
            </a:r>
          </a:p>
        </p:txBody>
      </p:sp>
      <p:pic>
        <p:nvPicPr>
          <p:cNvPr id="56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2271" y="835983"/>
            <a:ext cx="3911729" cy="4307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6407696" y="160356"/>
            <a:ext cx="2736304" cy="102687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5596" y="163564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ООО «Ромашка»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Учредитель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ИВАНОВ И.И.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163564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Завод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3435846"/>
            <a:ext cx="223224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Индивидуальный предприниматель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ИВАНОВ И.И.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5580112" y="2787774"/>
            <a:ext cx="1080120" cy="1224136"/>
          </a:xfrm>
          <a:prstGeom prst="leftUpArrow">
            <a:avLst>
              <a:gd name="adj1" fmla="val 7050"/>
              <a:gd name="adj2" fmla="val 20732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Двойная стрелка влево/вверх 7"/>
          <p:cNvSpPr/>
          <p:nvPr/>
        </p:nvSpPr>
        <p:spPr>
          <a:xfrm flipH="1">
            <a:off x="2051720" y="2787774"/>
            <a:ext cx="1080120" cy="1224136"/>
          </a:xfrm>
          <a:prstGeom prst="leftUpArrow">
            <a:avLst>
              <a:gd name="adj1" fmla="val 7442"/>
              <a:gd name="adj2" fmla="val 20053"/>
              <a:gd name="adj3" fmla="val 235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58" y="4619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Определение ВС РФ от 09.07.2018 № 306-КГ18-4329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2123728" y="987574"/>
            <a:ext cx="4104456" cy="432048"/>
          </a:xfrm>
          <a:prstGeom prst="curvedDownArrow">
            <a:avLst>
              <a:gd name="adj1" fmla="val 41714"/>
              <a:gd name="adj2" fmla="val 176966"/>
              <a:gd name="adj3" fmla="val 3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2035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Отгрузка товара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36383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Договор поставки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336383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Договор поставки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19278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доп.звена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в цепочке реализации товаров для снижение налоговых обязательств.</a:t>
            </a:r>
          </a:p>
          <a:p>
            <a:r>
              <a:rPr lang="ru-RU" sz="1200" b="1" dirty="0" smtClean="0"/>
              <a:t>ЗАВЫШЕНИЕ РАСХОДОВ НА СУММУ НАЦЕНКИ ИП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63693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51570"/>
            <a:ext cx="9144000" cy="419193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TextBox 5"/>
          <p:cNvSpPr txBox="1"/>
          <p:nvPr/>
        </p:nvSpPr>
        <p:spPr>
          <a:xfrm>
            <a:off x="442143" y="860201"/>
            <a:ext cx="755374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Судебная практика: новые «фишки»</a:t>
            </a:r>
          </a:p>
        </p:txBody>
      </p:sp>
      <p:sp>
        <p:nvSpPr>
          <p:cNvPr id="609" name="TextBox 7"/>
          <p:cNvSpPr txBox="1"/>
          <p:nvPr/>
        </p:nvSpPr>
        <p:spPr>
          <a:xfrm rot="847040">
            <a:off x="2270020" y="3551979"/>
            <a:ext cx="208823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Движение товара</a:t>
            </a:r>
          </a:p>
        </p:txBody>
      </p:sp>
      <p:sp>
        <p:nvSpPr>
          <p:cNvPr id="610" name="Двойная стрелка влево/вправо 10"/>
          <p:cNvSpPr/>
          <p:nvPr/>
        </p:nvSpPr>
        <p:spPr>
          <a:xfrm>
            <a:off x="5868144" y="2463737"/>
            <a:ext cx="792089" cy="16201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Скругленный прямоугольник 11"/>
          <p:cNvSpPr/>
          <p:nvPr/>
        </p:nvSpPr>
        <p:spPr>
          <a:xfrm>
            <a:off x="6786309" y="2193707"/>
            <a:ext cx="2016225" cy="702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444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TextBox 12"/>
          <p:cNvSpPr txBox="1"/>
          <p:nvPr/>
        </p:nvSpPr>
        <p:spPr>
          <a:xfrm>
            <a:off x="6894321" y="2221582"/>
            <a:ext cx="18002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Сомнительный контрагент</a:t>
            </a:r>
          </a:p>
        </p:txBody>
      </p:sp>
      <p:pic>
        <p:nvPicPr>
          <p:cNvPr id="613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519" y="3675272"/>
            <a:ext cx="2520282" cy="135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Picture 6" descr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45833" y="3015836"/>
            <a:ext cx="1094814" cy="821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Скругленный прямоугольник 7"/>
          <p:cNvGrpSpPr/>
          <p:nvPr/>
        </p:nvGrpSpPr>
        <p:grpSpPr>
          <a:xfrm>
            <a:off x="5148064" y="-906263"/>
            <a:ext cx="3672409" cy="4884562"/>
            <a:chOff x="0" y="0"/>
            <a:chExt cx="3672408" cy="4884561"/>
          </a:xfrm>
        </p:grpSpPr>
        <p:sp>
          <p:nvSpPr>
            <p:cNvPr id="583" name="Закругленный прямоугольник"/>
            <p:cNvSpPr/>
            <p:nvPr/>
          </p:nvSpPr>
          <p:spPr>
            <a:xfrm>
              <a:off x="0" y="2118244"/>
              <a:ext cx="3672409" cy="64807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62538"/>
                    <a:satOff val="-10095"/>
                    <a:lumOff val="13770"/>
                  </a:schemeClr>
                </a:gs>
                <a:gs pos="45000">
                  <a:srgbClr val="F1F7C4"/>
                </a:gs>
                <a:gs pos="100000">
                  <a:schemeClr val="accent3">
                    <a:hueOff val="78519"/>
                    <a:satOff val="20960"/>
                    <a:lumOff val="25971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4" name="Вывод деежных В"/>
            <p:cNvSpPr txBox="1"/>
            <p:nvPr/>
          </p:nvSpPr>
          <p:spPr>
            <a:xfrm>
              <a:off x="31636" y="0"/>
              <a:ext cx="3609136" cy="4884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                            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Вывод деежных В</a:t>
              </a:r>
            </a:p>
          </p:txBody>
        </p:sp>
      </p:grpSp>
      <p:grpSp>
        <p:nvGrpSpPr>
          <p:cNvPr id="588" name="Скругленный прямоугольник 6"/>
          <p:cNvGrpSpPr/>
          <p:nvPr/>
        </p:nvGrpSpPr>
        <p:grpSpPr>
          <a:xfrm>
            <a:off x="5148064" y="1171303"/>
            <a:ext cx="3672409" cy="4617862"/>
            <a:chOff x="0" y="0"/>
            <a:chExt cx="3672408" cy="4617861"/>
          </a:xfrm>
        </p:grpSpPr>
        <p:sp>
          <p:nvSpPr>
            <p:cNvPr id="586" name="Закругленный прямоугольник"/>
            <p:cNvSpPr/>
            <p:nvPr/>
          </p:nvSpPr>
          <p:spPr>
            <a:xfrm>
              <a:off x="0" y="976782"/>
              <a:ext cx="3672409" cy="266429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-178979"/>
                    <a:satOff val="-15591"/>
                    <a:lumOff val="10269"/>
                  </a:schemeClr>
                </a:gs>
                <a:gs pos="45000">
                  <a:srgbClr val="FFEFCA"/>
                </a:gs>
                <a:gs pos="100000">
                  <a:schemeClr val="accent4">
                    <a:hueOff val="-228788"/>
                    <a:satOff val="7246"/>
                    <a:lumOff val="21324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7" name="Канада"/>
            <p:cNvSpPr txBox="1"/>
            <p:nvPr/>
          </p:nvSpPr>
          <p:spPr>
            <a:xfrm>
              <a:off x="130059" y="0"/>
              <a:ext cx="3412290" cy="461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                     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</a:t>
              </a:r>
            </a:p>
            <a:p>
              <a:pPr algn="ctr"/>
              <a:r>
                <a:t>                                    Канада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</p:txBody>
        </p:sp>
      </p:grpSp>
      <p:grpSp>
        <p:nvGrpSpPr>
          <p:cNvPr id="591" name="Скругленный прямоугольник 5"/>
          <p:cNvGrpSpPr/>
          <p:nvPr/>
        </p:nvGrpSpPr>
        <p:grpSpPr>
          <a:xfrm>
            <a:off x="2267743" y="-1891741"/>
            <a:ext cx="2664298" cy="9951862"/>
            <a:chOff x="0" y="0"/>
            <a:chExt cx="2664296" cy="9951861"/>
          </a:xfrm>
        </p:grpSpPr>
        <p:sp>
          <p:nvSpPr>
            <p:cNvPr id="589" name="Закругленный прямоугольник"/>
            <p:cNvSpPr/>
            <p:nvPr/>
          </p:nvSpPr>
          <p:spPr>
            <a:xfrm>
              <a:off x="0" y="3103722"/>
              <a:ext cx="2664297" cy="37444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2">
                    <a:hueOff val="91643"/>
                    <a:satOff val="-6457"/>
                    <a:lumOff val="10132"/>
                  </a:schemeClr>
                </a:gs>
                <a:gs pos="45000">
                  <a:srgbClr val="D3E0ED"/>
                </a:gs>
                <a:gs pos="100000">
                  <a:schemeClr val="accent2">
                    <a:hueOff val="114167"/>
                    <a:satOff val="11440"/>
                    <a:lumOff val="21789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90" name="Россия"/>
            <p:cNvSpPr txBox="1"/>
            <p:nvPr/>
          </p:nvSpPr>
          <p:spPr>
            <a:xfrm>
              <a:off x="130059" y="0"/>
              <a:ext cx="2404178" cy="9951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r"/>
              <a:r>
                <a:t>                                                     Россия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</p:txBody>
        </p:sp>
      </p:grpSp>
      <p:sp>
        <p:nvSpPr>
          <p:cNvPr id="592" name="TextBox 1"/>
          <p:cNvSpPr txBox="1"/>
          <p:nvPr/>
        </p:nvSpPr>
        <p:spPr>
          <a:xfrm>
            <a:off x="179511" y="848276"/>
            <a:ext cx="88569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Определение ВС РФ от 21.11.2018 № 276-ПЭК-18 по делу № А50-16961/2017</a:t>
            </a:r>
          </a:p>
        </p:txBody>
      </p:sp>
      <p:grpSp>
        <p:nvGrpSpPr>
          <p:cNvPr id="595" name="Овал 2"/>
          <p:cNvGrpSpPr/>
          <p:nvPr/>
        </p:nvGrpSpPr>
        <p:grpSpPr>
          <a:xfrm>
            <a:off x="2627783" y="2292101"/>
            <a:ext cx="1800201" cy="1224137"/>
            <a:chOff x="0" y="0"/>
            <a:chExt cx="1800200" cy="1224136"/>
          </a:xfrm>
        </p:grpSpPr>
        <p:sp>
          <p:nvSpPr>
            <p:cNvPr id="593" name="Овал"/>
            <p:cNvSpPr/>
            <p:nvPr/>
          </p:nvSpPr>
          <p:spPr>
            <a:xfrm>
              <a:off x="-1" y="-1"/>
              <a:ext cx="1800202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4" name="Компания А"/>
            <p:cNvSpPr txBox="1"/>
            <p:nvPr/>
          </p:nvSpPr>
          <p:spPr>
            <a:xfrm>
              <a:off x="263632" y="303387"/>
              <a:ext cx="127293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Компания А</a:t>
              </a:r>
            </a:p>
          </p:txBody>
        </p:sp>
      </p:grpSp>
      <p:grpSp>
        <p:nvGrpSpPr>
          <p:cNvPr id="598" name="Овал 8"/>
          <p:cNvGrpSpPr/>
          <p:nvPr/>
        </p:nvGrpSpPr>
        <p:grpSpPr>
          <a:xfrm>
            <a:off x="6156176" y="2940174"/>
            <a:ext cx="2016225" cy="1224137"/>
            <a:chOff x="0" y="0"/>
            <a:chExt cx="2016224" cy="1224136"/>
          </a:xfrm>
        </p:grpSpPr>
        <p:sp>
          <p:nvSpPr>
            <p:cNvPr id="596" name="Овал"/>
            <p:cNvSpPr/>
            <p:nvPr/>
          </p:nvSpPr>
          <p:spPr>
            <a:xfrm>
              <a:off x="-1" y="-1"/>
              <a:ext cx="2016226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CE9AF"/>
                  </a:solidFill>
                </a:defRPr>
              </a:pPr>
              <a:endParaRPr/>
            </a:p>
          </p:txBody>
        </p:sp>
        <p:sp>
          <p:nvSpPr>
            <p:cNvPr id="597" name="Компания В…"/>
            <p:cNvSpPr txBox="1"/>
            <p:nvPr/>
          </p:nvSpPr>
          <p:spPr>
            <a:xfrm>
              <a:off x="295268" y="303387"/>
              <a:ext cx="142568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Компания В</a:t>
              </a:r>
            </a:p>
            <a:p>
              <a:pPr algn="ctr">
                <a:defRPr>
                  <a:solidFill>
                    <a:srgbClr val="FCE9AF"/>
                  </a:solidFill>
                </a:defRPr>
              </a:pPr>
              <a:r>
                <a:t>«техничка»</a:t>
              </a:r>
            </a:p>
          </p:txBody>
        </p:sp>
      </p:grpSp>
      <p:grpSp>
        <p:nvGrpSpPr>
          <p:cNvPr id="601" name="Штриховая стрелка вправо 15"/>
          <p:cNvGrpSpPr/>
          <p:nvPr/>
        </p:nvGrpSpPr>
        <p:grpSpPr>
          <a:xfrm>
            <a:off x="4427984" y="2868166"/>
            <a:ext cx="1732793" cy="1095288"/>
            <a:chOff x="0" y="0"/>
            <a:chExt cx="1732792" cy="1095287"/>
          </a:xfrm>
        </p:grpSpPr>
        <p:sp>
          <p:nvSpPr>
            <p:cNvPr id="599" name="Фигура"/>
            <p:cNvSpPr/>
            <p:nvPr/>
          </p:nvSpPr>
          <p:spPr>
            <a:xfrm>
              <a:off x="0" y="-1"/>
              <a:ext cx="1732793" cy="109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27" y="5400"/>
                  </a:lnTo>
                  <a:lnTo>
                    <a:pt x="427" y="16200"/>
                  </a:lnTo>
                  <a:lnTo>
                    <a:pt x="0" y="16200"/>
                  </a:lnTo>
                  <a:close/>
                  <a:moveTo>
                    <a:pt x="853" y="5400"/>
                  </a:moveTo>
                  <a:lnTo>
                    <a:pt x="1707" y="5400"/>
                  </a:lnTo>
                  <a:lnTo>
                    <a:pt x="1707" y="16200"/>
                  </a:lnTo>
                  <a:lnTo>
                    <a:pt x="853" y="16200"/>
                  </a:lnTo>
                  <a:close/>
                  <a:moveTo>
                    <a:pt x="2133" y="5400"/>
                  </a:moveTo>
                  <a:lnTo>
                    <a:pt x="14773" y="5400"/>
                  </a:lnTo>
                  <a:lnTo>
                    <a:pt x="14773" y="0"/>
                  </a:lnTo>
                  <a:lnTo>
                    <a:pt x="21600" y="10800"/>
                  </a:lnTo>
                  <a:lnTo>
                    <a:pt x="14773" y="21600"/>
                  </a:lnTo>
                  <a:lnTo>
                    <a:pt x="14773" y="16200"/>
                  </a:lnTo>
                  <a:lnTo>
                    <a:pt x="213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0" name="Оплата услуг"/>
            <p:cNvSpPr txBox="1"/>
            <p:nvPr/>
          </p:nvSpPr>
          <p:spPr>
            <a:xfrm>
              <a:off x="171139" y="238962"/>
              <a:ext cx="1287832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Оплата услуг</a:t>
              </a:r>
            </a:p>
          </p:txBody>
        </p:sp>
      </p:grpSp>
      <p:sp>
        <p:nvSpPr>
          <p:cNvPr id="602" name="TextBox 18"/>
          <p:cNvSpPr txBox="1"/>
          <p:nvPr/>
        </p:nvSpPr>
        <p:spPr>
          <a:xfrm>
            <a:off x="90791" y="1261573"/>
            <a:ext cx="2153056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>
                <a:solidFill>
                  <a:srgbClr val="C00000"/>
                </a:solidFill>
              </a:defRPr>
            </a:pPr>
            <a:r>
              <a:rPr dirty="0" err="1"/>
              <a:t>Доначисление</a:t>
            </a:r>
            <a:r>
              <a:rPr dirty="0"/>
              <a:t> -НП 26 </a:t>
            </a:r>
            <a:r>
              <a:rPr dirty="0" err="1"/>
              <a:t>млн.руб</a:t>
            </a:r>
            <a:r>
              <a:rPr dirty="0"/>
              <a:t>.</a:t>
            </a:r>
          </a:p>
          <a:p>
            <a:pPr>
              <a:defRPr sz="1600"/>
            </a:pPr>
            <a:r>
              <a:rPr dirty="0" err="1"/>
              <a:t>Сделки</a:t>
            </a:r>
            <a:r>
              <a:rPr dirty="0"/>
              <a:t> с </a:t>
            </a:r>
            <a:r>
              <a:rPr dirty="0" err="1"/>
              <a:t>Компанией</a:t>
            </a:r>
            <a:r>
              <a:rPr dirty="0"/>
              <a:t> В </a:t>
            </a:r>
            <a:r>
              <a:rPr b="1" dirty="0" err="1">
                <a:solidFill>
                  <a:srgbClr val="C00000"/>
                </a:solidFill>
              </a:rPr>
              <a:t>признаны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нереальными</a:t>
            </a:r>
            <a:r>
              <a:rPr dirty="0">
                <a:solidFill>
                  <a:srgbClr val="0070C0"/>
                </a:solidFill>
              </a:rPr>
              <a:t>.</a:t>
            </a:r>
          </a:p>
          <a:p>
            <a:pPr>
              <a:defRPr sz="1600"/>
            </a:pPr>
            <a:r>
              <a:rPr dirty="0" err="1"/>
              <a:t>Фактически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</a:t>
            </a:r>
            <a:r>
              <a:rPr dirty="0" err="1"/>
              <a:t>выполнены</a:t>
            </a:r>
            <a:r>
              <a:rPr dirty="0"/>
              <a:t> </a:t>
            </a:r>
            <a:r>
              <a:rPr dirty="0" err="1"/>
              <a:t>другими</a:t>
            </a:r>
            <a:endParaRPr dirty="0"/>
          </a:p>
          <a:p>
            <a:pPr>
              <a:defRPr sz="1600"/>
            </a:pPr>
            <a:r>
              <a:rPr dirty="0" err="1"/>
              <a:t>организациями</a:t>
            </a:r>
            <a:r>
              <a:rPr dirty="0"/>
              <a:t> и </a:t>
            </a:r>
            <a:r>
              <a:rPr dirty="0" err="1"/>
              <a:t>расходы</a:t>
            </a:r>
            <a:r>
              <a:rPr dirty="0"/>
              <a:t> </a:t>
            </a:r>
            <a:r>
              <a:rPr dirty="0" err="1"/>
              <a:t>учтены</a:t>
            </a:r>
            <a:r>
              <a:rPr dirty="0"/>
              <a:t> </a:t>
            </a:r>
            <a:r>
              <a:rPr dirty="0" err="1"/>
              <a:t>налогоплательщиком</a:t>
            </a:r>
            <a:r>
              <a:rPr dirty="0"/>
              <a:t>.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605" name="Штриховая стрелка вправо 19"/>
          <p:cNvGrpSpPr/>
          <p:nvPr/>
        </p:nvGrpSpPr>
        <p:grpSpPr>
          <a:xfrm>
            <a:off x="6084168" y="1355998"/>
            <a:ext cx="1944217" cy="1512169"/>
            <a:chOff x="0" y="0"/>
            <a:chExt cx="1944216" cy="1512168"/>
          </a:xfrm>
        </p:grpSpPr>
        <p:sp>
          <p:nvSpPr>
            <p:cNvPr id="603" name="Фигура"/>
            <p:cNvSpPr/>
            <p:nvPr/>
          </p:nvSpPr>
          <p:spPr>
            <a:xfrm rot="16200000">
              <a:off x="216024" y="-216025"/>
              <a:ext cx="1512169" cy="194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83"/>
                  </a:moveTo>
                  <a:lnTo>
                    <a:pt x="675" y="6083"/>
                  </a:lnTo>
                  <a:lnTo>
                    <a:pt x="675" y="15517"/>
                  </a:lnTo>
                  <a:lnTo>
                    <a:pt x="0" y="15517"/>
                  </a:lnTo>
                  <a:close/>
                  <a:moveTo>
                    <a:pt x="1350" y="6083"/>
                  </a:moveTo>
                  <a:lnTo>
                    <a:pt x="2700" y="6083"/>
                  </a:lnTo>
                  <a:lnTo>
                    <a:pt x="2700" y="15517"/>
                  </a:lnTo>
                  <a:lnTo>
                    <a:pt x="1350" y="15517"/>
                  </a:lnTo>
                  <a:close/>
                  <a:moveTo>
                    <a:pt x="3375" y="6083"/>
                  </a:moveTo>
                  <a:lnTo>
                    <a:pt x="10800" y="6083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10800" y="15517"/>
                  </a:lnTo>
                  <a:lnTo>
                    <a:pt x="3375" y="15517"/>
                  </a:lnTo>
                  <a:close/>
                </a:path>
              </a:pathLst>
            </a:custGeom>
            <a:solidFill>
              <a:schemeClr val="accent5"/>
            </a:solidFill>
            <a:ln w="444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вывод ден.ср."/>
            <p:cNvSpPr txBox="1"/>
            <p:nvPr/>
          </p:nvSpPr>
          <p:spPr>
            <a:xfrm rot="16200000">
              <a:off x="499279" y="494382"/>
              <a:ext cx="945658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вывод ден.ср.</a:t>
              </a:r>
            </a:p>
          </p:txBody>
        </p:sp>
      </p:grp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53" y="819004"/>
            <a:ext cx="681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Контроль за уровнем цен по неконтролируемым сделкам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02090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Нерыночные цены договора, выходящие за «нормативные» пределы.</a:t>
            </a:r>
          </a:p>
          <a:p>
            <a:pPr algn="just"/>
            <a:r>
              <a:rPr lang="ru-RU" dirty="0" smtClean="0"/>
              <a:t>Определение Верховного </a:t>
            </a:r>
            <a:r>
              <a:rPr lang="ru-RU" dirty="0"/>
              <a:t>Суда РФ от 29.03.2018 </a:t>
            </a:r>
            <a:r>
              <a:rPr lang="ru-RU" dirty="0" smtClean="0"/>
              <a:t>№ «отклонение </a:t>
            </a:r>
            <a:r>
              <a:rPr lang="ru-RU" dirty="0"/>
              <a:t>цен по спорным сделкам с взаимозависимым контрагентом </a:t>
            </a:r>
            <a:r>
              <a:rPr lang="ru-RU" b="1" dirty="0">
                <a:solidFill>
                  <a:srgbClr val="C00000"/>
                </a:solidFill>
              </a:rPr>
              <a:t>в диапазоне от 11 процентов до 52 процентов</a:t>
            </a:r>
            <a:r>
              <a:rPr lang="ru-RU" dirty="0"/>
              <a:t>, по сравнению с ценами на аналогичный товар по сделкам предпринимателя с другими контрагентами, </a:t>
            </a:r>
            <a:r>
              <a:rPr lang="ru-RU" b="1" dirty="0"/>
              <a:t>многократным не </a:t>
            </a:r>
            <a:r>
              <a:rPr lang="ru-RU" b="1" dirty="0" smtClean="0"/>
              <a:t>является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https://oprave.com/wp-content/uploads/2018/06/maxresdefault-28-e152882233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15430"/>
            <a:ext cx="4552756" cy="38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8349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Box 1"/>
          <p:cNvSpPr txBox="1"/>
          <p:nvPr/>
        </p:nvSpPr>
        <p:spPr>
          <a:xfrm>
            <a:off x="179511" y="923702"/>
            <a:ext cx="8712970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dirty="0" err="1"/>
              <a:t>Внутригрупповое</a:t>
            </a:r>
            <a:r>
              <a:rPr dirty="0"/>
              <a:t> </a:t>
            </a:r>
            <a:r>
              <a:rPr dirty="0" err="1"/>
              <a:t>финансирование</a:t>
            </a:r>
            <a:endParaRPr dirty="0"/>
          </a:p>
          <a:p>
            <a:pPr>
              <a:defRPr b="1">
                <a:solidFill>
                  <a:srgbClr val="7030A0"/>
                </a:solidFill>
              </a:defRPr>
            </a:pPr>
            <a:r>
              <a:rPr dirty="0" err="1"/>
              <a:t>Кредитование</a:t>
            </a:r>
            <a:r>
              <a:rPr dirty="0"/>
              <a:t> </a:t>
            </a:r>
            <a:r>
              <a:rPr dirty="0" err="1"/>
              <a:t>взаимозависимого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счет</a:t>
            </a:r>
            <a:r>
              <a:rPr dirty="0"/>
              <a:t> </a:t>
            </a:r>
            <a:r>
              <a:rPr dirty="0" err="1"/>
              <a:t>заемных</a:t>
            </a:r>
            <a:r>
              <a:rPr dirty="0"/>
              <a:t> </a:t>
            </a:r>
            <a:r>
              <a:rPr dirty="0" err="1"/>
              <a:t>средств</a:t>
            </a:r>
            <a:endParaRPr dirty="0"/>
          </a:p>
          <a:p>
            <a:pPr>
              <a:defRPr b="1">
                <a:solidFill>
                  <a:srgbClr val="7030A0"/>
                </a:solidFill>
              </a:defRPr>
            </a:pPr>
            <a:r>
              <a:rPr dirty="0"/>
              <a:t>     </a:t>
            </a:r>
            <a:r>
              <a:rPr dirty="0" err="1"/>
              <a:t>займ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«</a:t>
            </a:r>
            <a:r>
              <a:rPr dirty="0" err="1"/>
              <a:t>льготный</a:t>
            </a:r>
            <a:r>
              <a:rPr dirty="0"/>
              <a:t>» </a:t>
            </a:r>
            <a:r>
              <a:rPr dirty="0" err="1"/>
              <a:t>процент</a:t>
            </a:r>
            <a:r>
              <a:rPr dirty="0"/>
              <a:t>  </a:t>
            </a:r>
            <a:r>
              <a:rPr dirty="0" err="1"/>
              <a:t>взаимозависимым</a:t>
            </a:r>
            <a:r>
              <a:rPr dirty="0"/>
              <a:t> </a:t>
            </a:r>
            <a:r>
              <a:rPr dirty="0" err="1"/>
              <a:t>лицам</a:t>
            </a:r>
            <a:r>
              <a:rPr dirty="0"/>
              <a:t>:</a:t>
            </a:r>
          </a:p>
          <a:p>
            <a:pPr algn="just">
              <a:defRPr b="1"/>
            </a:pPr>
            <a:r>
              <a:rPr dirty="0"/>
              <a:t>-</a:t>
            </a:r>
            <a:r>
              <a:rPr dirty="0" err="1"/>
              <a:t>риск</a:t>
            </a:r>
            <a:r>
              <a:rPr dirty="0"/>
              <a:t> </a:t>
            </a:r>
            <a:r>
              <a:rPr dirty="0" err="1"/>
              <a:t>переквалификации</a:t>
            </a:r>
            <a:r>
              <a:rPr dirty="0"/>
              <a:t> </a:t>
            </a:r>
            <a:r>
              <a:rPr dirty="0" err="1"/>
              <a:t>выданного</a:t>
            </a:r>
            <a:r>
              <a:rPr dirty="0"/>
              <a:t> </a:t>
            </a:r>
            <a:r>
              <a:rPr dirty="0" err="1"/>
              <a:t>займа</a:t>
            </a:r>
            <a:r>
              <a:rPr dirty="0"/>
              <a:t> в </a:t>
            </a:r>
            <a:r>
              <a:rPr dirty="0" err="1"/>
              <a:t>выплату</a:t>
            </a:r>
            <a:r>
              <a:rPr dirty="0"/>
              <a:t> </a:t>
            </a:r>
            <a:r>
              <a:rPr dirty="0" err="1"/>
              <a:t>дивидендов</a:t>
            </a:r>
            <a:r>
              <a:rPr dirty="0"/>
              <a:t> </a:t>
            </a:r>
            <a:r>
              <a:rPr b="0" dirty="0"/>
              <a:t>(</a:t>
            </a:r>
            <a:r>
              <a:rPr b="0" dirty="0" err="1"/>
              <a:t>исключение</a:t>
            </a:r>
            <a:r>
              <a:rPr b="0" dirty="0"/>
              <a:t> % </a:t>
            </a:r>
            <a:r>
              <a:rPr b="0" dirty="0" err="1"/>
              <a:t>по</a:t>
            </a:r>
            <a:r>
              <a:rPr b="0" dirty="0"/>
              <a:t> </a:t>
            </a:r>
            <a:r>
              <a:rPr b="0" dirty="0" err="1"/>
              <a:t>кредиту</a:t>
            </a:r>
            <a:r>
              <a:rPr b="0" dirty="0"/>
              <a:t> </a:t>
            </a:r>
            <a:r>
              <a:rPr b="0" dirty="0" err="1"/>
              <a:t>из</a:t>
            </a:r>
            <a:r>
              <a:rPr b="0" dirty="0"/>
              <a:t> </a:t>
            </a:r>
            <a:r>
              <a:rPr b="0" dirty="0" err="1"/>
              <a:t>расходов</a:t>
            </a:r>
            <a:r>
              <a:rPr b="0" dirty="0"/>
              <a:t> </a:t>
            </a:r>
            <a:r>
              <a:rPr b="0" dirty="0" err="1"/>
              <a:t>Займодавца</a:t>
            </a:r>
            <a:r>
              <a:rPr b="0" dirty="0"/>
              <a:t>, </a:t>
            </a:r>
            <a:r>
              <a:rPr b="0" dirty="0" err="1"/>
              <a:t>доначисление</a:t>
            </a:r>
            <a:r>
              <a:rPr b="0" dirty="0"/>
              <a:t> НП с </a:t>
            </a:r>
            <a:r>
              <a:rPr b="0" dirty="0" err="1"/>
              <a:t>дивидендов</a:t>
            </a:r>
            <a:r>
              <a:rPr b="0" dirty="0"/>
              <a:t>, </a:t>
            </a:r>
            <a:r>
              <a:rPr b="0" dirty="0" err="1"/>
              <a:t>выплаченных</a:t>
            </a:r>
            <a:r>
              <a:rPr b="0" dirty="0"/>
              <a:t> </a:t>
            </a:r>
            <a:r>
              <a:rPr b="0" dirty="0" err="1"/>
              <a:t>под</a:t>
            </a:r>
            <a:r>
              <a:rPr b="0" dirty="0"/>
              <a:t> </a:t>
            </a:r>
            <a:r>
              <a:rPr b="0" dirty="0" err="1"/>
              <a:t>видом</a:t>
            </a:r>
            <a:r>
              <a:rPr b="0" dirty="0"/>
              <a:t> </a:t>
            </a:r>
            <a:r>
              <a:rPr b="0" dirty="0" err="1"/>
              <a:t>займа</a:t>
            </a:r>
            <a:r>
              <a:rPr b="0" dirty="0"/>
              <a:t>). </a:t>
            </a:r>
          </a:p>
          <a:p>
            <a:pPr algn="just"/>
            <a:r>
              <a:rPr dirty="0"/>
              <a:t>-</a:t>
            </a:r>
            <a:r>
              <a:rPr b="1" dirty="0" err="1"/>
              <a:t>риск</a:t>
            </a:r>
            <a:r>
              <a:rPr b="1" dirty="0"/>
              <a:t> </a:t>
            </a:r>
            <a:r>
              <a:rPr b="1" dirty="0" err="1"/>
              <a:t>доначисления</a:t>
            </a:r>
            <a:r>
              <a:rPr b="1" dirty="0"/>
              <a:t> </a:t>
            </a:r>
            <a:r>
              <a:rPr b="1" dirty="0" err="1"/>
              <a:t>российскому</a:t>
            </a:r>
            <a:r>
              <a:rPr b="1" dirty="0"/>
              <a:t> </a:t>
            </a:r>
            <a:r>
              <a:rPr b="1" dirty="0" err="1"/>
              <a:t>займодавцу</a:t>
            </a:r>
            <a:r>
              <a:rPr b="1" dirty="0"/>
              <a:t> НП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рыночного</a:t>
            </a:r>
            <a:r>
              <a:rPr b="1" dirty="0"/>
              <a:t> </a:t>
            </a:r>
            <a:r>
              <a:rPr b="1" dirty="0" err="1"/>
              <a:t>уровня</a:t>
            </a:r>
            <a:r>
              <a:rPr b="1" dirty="0"/>
              <a:t> %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льготному</a:t>
            </a:r>
            <a:r>
              <a:rPr b="1" dirty="0"/>
              <a:t> </a:t>
            </a:r>
            <a:r>
              <a:rPr b="1" dirty="0" err="1"/>
              <a:t>займу</a:t>
            </a:r>
            <a:r>
              <a:rPr b="1" dirty="0"/>
              <a:t>, </a:t>
            </a:r>
            <a:r>
              <a:rPr b="1" dirty="0" err="1"/>
              <a:t>если</a:t>
            </a:r>
            <a:r>
              <a:rPr b="1" dirty="0"/>
              <a:t> </a:t>
            </a:r>
            <a:r>
              <a:rPr b="1" dirty="0" err="1"/>
              <a:t>сделка</a:t>
            </a:r>
            <a:r>
              <a:rPr b="1" dirty="0"/>
              <a:t> </a:t>
            </a:r>
            <a:r>
              <a:rPr b="1" dirty="0" err="1"/>
              <a:t>контролируемая</a:t>
            </a:r>
            <a:r>
              <a:rPr b="1" dirty="0"/>
              <a:t> </a:t>
            </a:r>
            <a:r>
              <a:rPr dirty="0"/>
              <a:t>(</a:t>
            </a:r>
            <a:r>
              <a:rPr dirty="0" err="1"/>
              <a:t>заемщик</a:t>
            </a:r>
            <a:r>
              <a:rPr dirty="0"/>
              <a:t> - </a:t>
            </a:r>
            <a:r>
              <a:rPr dirty="0" err="1"/>
              <a:t>иностранное</a:t>
            </a:r>
            <a:r>
              <a:rPr dirty="0"/>
              <a:t> </a:t>
            </a:r>
            <a:r>
              <a:rPr dirty="0" err="1"/>
              <a:t>лицо</a:t>
            </a:r>
            <a:r>
              <a:rPr dirty="0"/>
              <a:t>).</a:t>
            </a:r>
          </a:p>
          <a:p>
            <a:pPr algn="just"/>
            <a:r>
              <a:rPr dirty="0"/>
              <a:t>      </a:t>
            </a: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использовании</a:t>
            </a:r>
            <a:r>
              <a:rPr b="1" dirty="0"/>
              <a:t> </a:t>
            </a:r>
            <a:r>
              <a:rPr b="1" dirty="0" err="1"/>
              <a:t>заемных</a:t>
            </a:r>
            <a:r>
              <a:rPr b="1" dirty="0"/>
              <a:t> </a:t>
            </a:r>
            <a:r>
              <a:rPr b="1" dirty="0" err="1"/>
              <a:t>средств</a:t>
            </a:r>
            <a:r>
              <a:rPr b="1" dirty="0"/>
              <a:t> </a:t>
            </a:r>
            <a:r>
              <a:rPr b="1" dirty="0" err="1"/>
              <a:t>для</a:t>
            </a:r>
            <a:r>
              <a:rPr b="1" dirty="0"/>
              <a:t> </a:t>
            </a:r>
            <a:r>
              <a:rPr b="1" dirty="0" err="1"/>
              <a:t>внутригруппового</a:t>
            </a:r>
            <a:r>
              <a:rPr b="1" dirty="0"/>
              <a:t> </a:t>
            </a:r>
            <a:r>
              <a:rPr b="1" dirty="0" err="1"/>
              <a:t>финансирования</a:t>
            </a:r>
            <a:r>
              <a:rPr b="1" dirty="0"/>
              <a:t> </a:t>
            </a:r>
            <a:r>
              <a:rPr b="1" u="sng" dirty="0" err="1">
                <a:solidFill>
                  <a:srgbClr val="00B050"/>
                </a:solidFill>
              </a:rPr>
              <a:t>безопаснее</a:t>
            </a:r>
            <a:r>
              <a:rPr b="1" u="sng" dirty="0">
                <a:solidFill>
                  <a:srgbClr val="00B050"/>
                </a:solidFill>
              </a:rPr>
              <a:t> </a:t>
            </a:r>
            <a:r>
              <a:rPr b="1" u="sng" dirty="0" err="1">
                <a:solidFill>
                  <a:srgbClr val="00B050"/>
                </a:solidFill>
              </a:rPr>
              <a:t>предоставлять</a:t>
            </a:r>
            <a:r>
              <a:rPr b="1" u="sng" dirty="0">
                <a:solidFill>
                  <a:srgbClr val="00B050"/>
                </a:solidFill>
              </a:rPr>
              <a:t> </a:t>
            </a:r>
            <a:r>
              <a:rPr b="1" u="sng" dirty="0" err="1">
                <a:solidFill>
                  <a:srgbClr val="00B050"/>
                </a:solidFill>
              </a:rPr>
              <a:t>займы</a:t>
            </a:r>
            <a:r>
              <a:rPr b="1" u="sng" dirty="0">
                <a:solidFill>
                  <a:srgbClr val="00B050"/>
                </a:solidFill>
              </a:rPr>
              <a:t> </a:t>
            </a:r>
            <a:r>
              <a:rPr b="1" u="sng" dirty="0" err="1">
                <a:solidFill>
                  <a:srgbClr val="00B050"/>
                </a:solidFill>
              </a:rPr>
              <a:t>под</a:t>
            </a:r>
            <a:r>
              <a:rPr b="1" u="sng" dirty="0">
                <a:solidFill>
                  <a:srgbClr val="00B050"/>
                </a:solidFill>
              </a:rPr>
              <a:t> %, </a:t>
            </a:r>
            <a:r>
              <a:rPr b="1" u="sng" dirty="0" err="1">
                <a:solidFill>
                  <a:srgbClr val="00B050"/>
                </a:solidFill>
              </a:rPr>
              <a:t>размер</a:t>
            </a:r>
            <a:r>
              <a:rPr b="1" u="sng" dirty="0">
                <a:solidFill>
                  <a:srgbClr val="00B050"/>
                </a:solidFill>
              </a:rPr>
              <a:t> </a:t>
            </a:r>
            <a:r>
              <a:rPr b="1" u="sng" dirty="0" err="1">
                <a:solidFill>
                  <a:srgbClr val="00B050"/>
                </a:solidFill>
              </a:rPr>
              <a:t>которого</a:t>
            </a:r>
            <a:r>
              <a:rPr b="1" u="sng" dirty="0">
                <a:solidFill>
                  <a:srgbClr val="00B050"/>
                </a:solidFill>
              </a:rPr>
              <a:t> </a:t>
            </a:r>
            <a:r>
              <a:rPr b="1" u="sng" dirty="0" err="1">
                <a:solidFill>
                  <a:srgbClr val="00B050"/>
                </a:solidFill>
              </a:rPr>
              <a:t>определяется</a:t>
            </a:r>
            <a:r>
              <a:rPr b="1" dirty="0">
                <a:solidFill>
                  <a:srgbClr val="00B050"/>
                </a:solidFill>
              </a:rPr>
              <a:t>:</a:t>
            </a:r>
          </a:p>
          <a:p>
            <a:pPr algn="just">
              <a:buSzPct val="100000"/>
              <a:buChar char="-"/>
              <a:defRPr b="1"/>
            </a:pPr>
            <a:r>
              <a:rPr dirty="0">
                <a:solidFill>
                  <a:srgbClr val="00B050"/>
                </a:solidFill>
              </a:rPr>
              <a:t>с </a:t>
            </a:r>
            <a:r>
              <a:rPr dirty="0" err="1">
                <a:solidFill>
                  <a:srgbClr val="00B050"/>
                </a:solidFill>
              </a:rPr>
              <a:t>учетом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ключевой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ставки</a:t>
            </a:r>
            <a:r>
              <a:rPr dirty="0">
                <a:solidFill>
                  <a:srgbClr val="00B050"/>
                </a:solidFill>
              </a:rPr>
              <a:t> ЦБ (</a:t>
            </a:r>
            <a:r>
              <a:rPr dirty="0" err="1">
                <a:solidFill>
                  <a:srgbClr val="00B050"/>
                </a:solidFill>
              </a:rPr>
              <a:t>коэффициент</a:t>
            </a:r>
            <a:r>
              <a:rPr dirty="0">
                <a:solidFill>
                  <a:srgbClr val="00B050"/>
                </a:solidFill>
              </a:rPr>
              <a:t> 0,75);</a:t>
            </a:r>
          </a:p>
          <a:p>
            <a:pPr algn="just">
              <a:buSzPct val="100000"/>
              <a:buChar char="-"/>
              <a:defRPr b="1"/>
            </a:pPr>
            <a:r>
              <a:rPr dirty="0">
                <a:solidFill>
                  <a:srgbClr val="00B050"/>
                </a:solidFill>
              </a:rPr>
              <a:t>с </a:t>
            </a:r>
            <a:r>
              <a:rPr dirty="0" err="1">
                <a:solidFill>
                  <a:srgbClr val="00B050"/>
                </a:solidFill>
              </a:rPr>
              <a:t>учетом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средних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значений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ставок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межбанковского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финансирования</a:t>
            </a:r>
            <a:r>
              <a:rPr dirty="0">
                <a:solidFill>
                  <a:srgbClr val="00B050"/>
                </a:solidFill>
              </a:rPr>
              <a:t> (</a:t>
            </a:r>
            <a:r>
              <a:rPr dirty="0" err="1">
                <a:solidFill>
                  <a:srgbClr val="00B050"/>
                </a:solidFill>
              </a:rPr>
              <a:t>сайт</a:t>
            </a:r>
            <a:r>
              <a:rPr dirty="0">
                <a:solidFill>
                  <a:srgbClr val="00B050"/>
                </a:solidFill>
              </a:rPr>
              <a:t> ЦБ)</a:t>
            </a:r>
          </a:p>
        </p:txBody>
      </p:sp>
      <p:pic>
        <p:nvPicPr>
          <p:cNvPr id="617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56376" y="1169566"/>
            <a:ext cx="709689" cy="504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179511" y="1529605"/>
            <a:ext cx="323529" cy="245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1519" y="3401814"/>
            <a:ext cx="216025" cy="216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Прямоугольник 1"/>
          <p:cNvSpPr txBox="1"/>
          <p:nvPr/>
        </p:nvSpPr>
        <p:spPr>
          <a:xfrm>
            <a:off x="395907" y="1419621"/>
            <a:ext cx="3142929" cy="203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Умысел</a:t>
            </a:r>
            <a:r>
              <a:rPr dirty="0">
                <a:solidFill>
                  <a:srgbClr val="002060"/>
                </a:solidFill>
              </a:rPr>
              <a:t> </a:t>
            </a:r>
          </a:p>
          <a:p>
            <a:pPr>
              <a:defRPr sz="4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в </a:t>
            </a:r>
            <a:r>
              <a:rPr dirty="0" err="1"/>
              <a:t>неуплате</a:t>
            </a:r>
            <a:r>
              <a:rPr dirty="0"/>
              <a:t> </a:t>
            </a:r>
            <a:r>
              <a:rPr dirty="0" err="1"/>
              <a:t>налогов</a:t>
            </a:r>
            <a:endParaRPr dirty="0"/>
          </a:p>
        </p:txBody>
      </p:sp>
      <p:pic>
        <p:nvPicPr>
          <p:cNvPr id="62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78853" y="837052"/>
            <a:ext cx="4165147" cy="4306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7951" y="1163712"/>
            <a:ext cx="5962850" cy="508001"/>
          </a:xfrm>
          <a:prstGeom prst="rect">
            <a:avLst/>
          </a:prstGeom>
        </p:spPr>
        <p:txBody>
          <a:bodyPr anchor="t"/>
          <a:lstStyle/>
          <a:p>
            <a:pPr defTabSz="402336">
              <a:lnSpc>
                <a:spcPts val="1600"/>
              </a:lnSpc>
              <a:defRPr sz="1408" b="1" spc="-44">
                <a:solidFill>
                  <a:srgbClr val="002060"/>
                </a:solidFill>
                <a:effectLst>
                  <a:outerShdw blurRad="16764" dist="16764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t>Методичка для инспекций </a:t>
            </a:r>
            <a:br/>
            <a:r>
              <a:t>и следователей</a:t>
            </a:r>
          </a:p>
        </p:txBody>
      </p:sp>
      <p:sp>
        <p:nvSpPr>
          <p:cNvPr id="625" name="Rectangle 1"/>
          <p:cNvSpPr txBox="1"/>
          <p:nvPr/>
        </p:nvSpPr>
        <p:spPr>
          <a:xfrm>
            <a:off x="467543" y="2498384"/>
            <a:ext cx="7848874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r>
              <a:t>Письмо ФНС России от 13.07.2017 № ЕД-4-2/13650@</a:t>
            </a:r>
          </a:p>
        </p:txBody>
      </p:sp>
      <p:pic>
        <p:nvPicPr>
          <p:cNvPr id="62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40152" y="1004218"/>
            <a:ext cx="1326803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80312" y="932210"/>
            <a:ext cx="1403649" cy="1403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74576" y="949325"/>
            <a:ext cx="5746825" cy="508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800"/>
              </a:lnSpc>
              <a:defRPr sz="24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Признаки умысла</a:t>
            </a:r>
          </a:p>
        </p:txBody>
      </p:sp>
      <p:sp>
        <p:nvSpPr>
          <p:cNvPr id="630" name="Rectangle 1"/>
          <p:cNvSpPr txBox="1"/>
          <p:nvPr/>
        </p:nvSpPr>
        <p:spPr>
          <a:xfrm>
            <a:off x="467543" y="1457598"/>
            <a:ext cx="7848874" cy="328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согласованность действий группы лиц;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доказанные </a:t>
            </a:r>
            <a:r>
              <a:rPr b="1"/>
              <a:t>факты подконтрольности фирмы-однодневки</a:t>
            </a:r>
            <a:r>
              <a:t>, в т. ч. выполнение работ/услуг собственными силами;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факты </a:t>
            </a:r>
            <a:r>
              <a:rPr b="1"/>
              <a:t>имитации</a:t>
            </a:r>
            <a:r>
              <a:t> налогоплательщиками </a:t>
            </a:r>
            <a:r>
              <a:rPr b="1"/>
              <a:t>хозяйственных связей </a:t>
            </a:r>
            <a:br>
              <a:rPr b="1"/>
            </a:br>
            <a:r>
              <a:t>с фирмами-однодневками;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сложный и запутанный, продолжающийся во времени, повторяющийся характер действий налогоплательщика;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прямые улики противоправной деятельности: например</a:t>
            </a:r>
            <a:r>
              <a:rPr b="1"/>
              <a:t>, наличие «черной бухгалтерии», обнаружение печатей и документации фирм-однодневок</a:t>
            </a:r>
            <a:r>
              <a:t>;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замена одних правоотношений другими</a:t>
            </a:r>
            <a:r>
              <a:rPr b="0"/>
              <a:t>(например, займы и авансы, купля-продажа и комиссия, продажа долей и пр.).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228701" y="1810158"/>
            <a:ext cx="8712968" cy="3240360"/>
          </a:xfrm>
          <a:prstGeom prst="foldedCorner">
            <a:avLst>
              <a:gd name="adj" fmla="val 93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072" y="84072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Побуждение налогоплательщика к «добровольному» уточнению налоговых обязательств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4" y="1956491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2629" y="143193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Выдержка из Протокола рабочей группы по легализации налоговой базы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2670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1343" y="988430"/>
            <a:ext cx="6034858" cy="508001"/>
          </a:xfrm>
          <a:prstGeom prst="rect">
            <a:avLst/>
          </a:prstGeom>
        </p:spPr>
        <p:txBody>
          <a:bodyPr anchor="t"/>
          <a:lstStyle>
            <a:lvl1pPr defTabSz="539495">
              <a:lnSpc>
                <a:spcPts val="1600"/>
              </a:lnSpc>
              <a:defRPr sz="1651" b="1" spc="-58">
                <a:solidFill>
                  <a:srgbClr val="002060"/>
                </a:solidFill>
                <a:effectLst>
                  <a:outerShdw blurRad="22479" dist="22479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Умысел в совершении налогового правонарушения</a:t>
            </a:r>
          </a:p>
        </p:txBody>
      </p:sp>
      <p:sp>
        <p:nvSpPr>
          <p:cNvPr id="633" name="Прямоугольник 10"/>
          <p:cNvSpPr/>
          <p:nvPr/>
        </p:nvSpPr>
        <p:spPr>
          <a:xfrm>
            <a:off x="6516216" y="87509"/>
            <a:ext cx="18001" cy="32400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4" name="Rectangle 1"/>
          <p:cNvSpPr txBox="1"/>
          <p:nvPr/>
        </p:nvSpPr>
        <p:spPr>
          <a:xfrm>
            <a:off x="467543" y="1648421"/>
            <a:ext cx="7848874" cy="239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Наличие умысла при совершении нарушения, влечет:</a:t>
            </a:r>
          </a:p>
          <a:p>
            <a:pPr>
              <a:lnSpc>
                <a:spcPts val="700"/>
              </a:lnSpc>
              <a:defRPr sz="2400"/>
            </a:pPr>
            <a:endParaRPr/>
          </a:p>
          <a:p>
            <a:pPr marL="342900" indent="-342900">
              <a:buSzPct val="100000"/>
              <a:buAutoNum type="arabicPeriod"/>
              <a:defRPr sz="2400" b="1"/>
            </a:pPr>
            <a:r>
              <a:t>Увеличение штрафа </a:t>
            </a:r>
            <a:r>
              <a:rPr b="0"/>
              <a:t>(с 20% до 40% от неуплаченной суммы налога)</a:t>
            </a:r>
          </a:p>
          <a:p>
            <a:pPr marL="342900" indent="-342900">
              <a:lnSpc>
                <a:spcPts val="700"/>
              </a:lnSpc>
              <a:buSzPct val="100000"/>
              <a:buAutoNum type="arabicPeriod"/>
              <a:defRPr sz="2400"/>
            </a:pPr>
            <a:endParaRPr b="0"/>
          </a:p>
          <a:p>
            <a:pPr marL="342900" indent="-342900">
              <a:buSzPct val="100000"/>
              <a:buAutoNum type="arabicPeriod" startAt="2"/>
              <a:defRPr sz="2400" b="1"/>
            </a:pPr>
            <a:r>
              <a:t>Улучшение уголовно-правовой перспективы </a:t>
            </a:r>
            <a:r>
              <a:rPr b="0"/>
              <a:t>материалов, которые направляются в следственные органы.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Box 4"/>
          <p:cNvSpPr txBox="1"/>
          <p:nvPr/>
        </p:nvSpPr>
        <p:spPr>
          <a:xfrm>
            <a:off x="1259632" y="1258590"/>
            <a:ext cx="7469486" cy="361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700" b="1">
                <a:solidFill>
                  <a:srgbClr val="2F5597"/>
                </a:solidFill>
              </a:defRPr>
            </a:pPr>
            <a:r>
              <a:t>КРУПНОЕ НАРУШЕНИЕ</a:t>
            </a:r>
          </a:p>
          <a:p>
            <a:pPr>
              <a:defRPr sz="2400" b="1"/>
            </a:pPr>
            <a:r>
              <a:t>– от 5 млн </a:t>
            </a:r>
            <a:r>
              <a:rPr b="0"/>
              <a:t>(более 25% от исчисленных налогов)</a:t>
            </a:r>
          </a:p>
          <a:p>
            <a:pPr>
              <a:defRPr sz="2400" b="1"/>
            </a:pPr>
            <a:r>
              <a:t>– от 15 млн </a:t>
            </a:r>
            <a:r>
              <a:rPr b="0"/>
              <a:t>(при любой сумме налога)</a:t>
            </a:r>
          </a:p>
          <a:p>
            <a:pPr>
              <a:defRPr sz="2200">
                <a:latin typeface="Gilroy Light"/>
                <a:ea typeface="Gilroy Light"/>
                <a:cs typeface="Gilroy Light"/>
                <a:sym typeface="Gilroy Light"/>
              </a:defRPr>
            </a:pPr>
            <a:endParaRPr b="0"/>
          </a:p>
          <a:p>
            <a:pPr>
              <a:defRPr sz="2200">
                <a:latin typeface="Gilroy Light"/>
                <a:ea typeface="Gilroy Light"/>
                <a:cs typeface="Gilroy Light"/>
                <a:sym typeface="Gilroy Light"/>
              </a:defRPr>
            </a:pPr>
            <a:endParaRPr b="0"/>
          </a:p>
          <a:p>
            <a:pPr>
              <a:defRPr sz="2700" b="1">
                <a:solidFill>
                  <a:srgbClr val="AA342B"/>
                </a:solidFill>
              </a:defRPr>
            </a:pPr>
            <a:r>
              <a:t>ОТВЕТСТВЕННОСТЬ</a:t>
            </a:r>
          </a:p>
          <a:p>
            <a:pPr>
              <a:defRPr sz="2400" b="1"/>
            </a:pPr>
            <a:r>
              <a:t>– штраф 100-300 тыс.руб.либо </a:t>
            </a:r>
            <a:r>
              <a:rPr sz="2100"/>
              <a:t>лишение свободы до 2 лет </a:t>
            </a:r>
          </a:p>
          <a:p>
            <a:pPr>
              <a:defRPr sz="2400"/>
            </a:pPr>
            <a:r>
              <a:t>    с запретом занимать определенные должности и др.</a:t>
            </a:r>
          </a:p>
        </p:txBody>
      </p:sp>
      <p:pic>
        <p:nvPicPr>
          <p:cNvPr id="637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2139" y="3140728"/>
            <a:ext cx="1534043" cy="657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Рисунок 2" descr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2672" y="1799696"/>
            <a:ext cx="1023403" cy="767552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TextBox 3"/>
          <p:cNvSpPr txBox="1"/>
          <p:nvPr/>
        </p:nvSpPr>
        <p:spPr>
          <a:xfrm>
            <a:off x="1280592" y="908676"/>
            <a:ext cx="626469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УГОЛОВНАЯ ОТВЕТСТВЕННОСТЬ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Box 4"/>
          <p:cNvSpPr txBox="1"/>
          <p:nvPr/>
        </p:nvSpPr>
        <p:spPr>
          <a:xfrm>
            <a:off x="1763687" y="987574"/>
            <a:ext cx="7122736" cy="350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700" b="1">
                <a:solidFill>
                  <a:srgbClr val="2F5597"/>
                </a:solidFill>
              </a:defRPr>
            </a:pPr>
            <a:r>
              <a:t>ОСОБО КРУПНОЕ НАРУШЕНИЕ</a:t>
            </a:r>
          </a:p>
          <a:p>
            <a:pPr>
              <a:defRPr sz="2400" b="1"/>
            </a:pPr>
            <a:r>
              <a:t>– 15 млн</a:t>
            </a:r>
            <a:r>
              <a:rPr b="0"/>
              <a:t> (более 50% от исчисленных налогов);</a:t>
            </a:r>
          </a:p>
          <a:p>
            <a:pPr>
              <a:defRPr sz="2400" b="1"/>
            </a:pPr>
            <a:r>
              <a:t>– 45 млн</a:t>
            </a:r>
            <a:r>
              <a:rPr b="0"/>
              <a:t> (при любой сумме налога)</a:t>
            </a:r>
          </a:p>
          <a:p>
            <a:pPr>
              <a:defRPr sz="2200">
                <a:solidFill>
                  <a:srgbClr val="AA342B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b="0"/>
          </a:p>
          <a:p>
            <a:pPr>
              <a:defRPr sz="2200">
                <a:solidFill>
                  <a:srgbClr val="AA342B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b="0"/>
          </a:p>
          <a:p>
            <a:pPr>
              <a:defRPr sz="2700" b="1">
                <a:solidFill>
                  <a:srgbClr val="AA342B"/>
                </a:solidFill>
              </a:defRPr>
            </a:pPr>
            <a:r>
              <a:t>ОТВЕТСТВЕННОСТЬ</a:t>
            </a:r>
          </a:p>
          <a:p>
            <a:pPr>
              <a:defRPr sz="2100" b="1"/>
            </a:pPr>
            <a:r>
              <a:t>– </a:t>
            </a:r>
            <a:r>
              <a:rPr sz="2400"/>
              <a:t>штраф 200-500 </a:t>
            </a:r>
            <a:r>
              <a:rPr sz="2400" b="0"/>
              <a:t>т.р. </a:t>
            </a:r>
            <a:r>
              <a:rPr b="0"/>
              <a:t>либо лишение свободы </a:t>
            </a:r>
            <a:r>
              <a:rPr sz="2400" b="0"/>
              <a:t>до 6 лет</a:t>
            </a:r>
          </a:p>
          <a:p>
            <a:pPr>
              <a:defRPr sz="2400"/>
            </a:pPr>
            <a:r>
              <a:t>   с запретом </a:t>
            </a:r>
            <a:r>
              <a:rPr sz="2100"/>
              <a:t>занимать определенные должности и др.</a:t>
            </a:r>
          </a:p>
          <a:p>
            <a:pPr>
              <a:defRPr sz="1300"/>
            </a:pPr>
            <a:r>
              <a:t> </a:t>
            </a:r>
          </a:p>
        </p:txBody>
      </p:sp>
      <p:pic>
        <p:nvPicPr>
          <p:cNvPr id="642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8313" y="1237928"/>
            <a:ext cx="866113" cy="897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Рисунок 5" descr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5694" y="3263444"/>
            <a:ext cx="1191351" cy="893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Прямоугольник 1"/>
          <p:cNvSpPr txBox="1"/>
          <p:nvPr/>
        </p:nvSpPr>
        <p:spPr>
          <a:xfrm>
            <a:off x="547812" y="1419621"/>
            <a:ext cx="4211960" cy="1672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Снижение налогов при помощи ИП</a:t>
            </a:r>
            <a:r>
              <a:rPr b="0"/>
              <a:t>:</a:t>
            </a:r>
          </a:p>
          <a:p>
            <a:pPr algn="ctr">
              <a:defRPr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мифы и реальность</a:t>
            </a:r>
          </a:p>
        </p:txBody>
      </p:sp>
      <p:pic>
        <p:nvPicPr>
          <p:cNvPr id="64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4094" y="837992"/>
            <a:ext cx="3909906" cy="4305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44500" y="887889"/>
            <a:ext cx="8483600" cy="646114"/>
          </a:xfrm>
          <a:prstGeom prst="rect">
            <a:avLst/>
          </a:prstGeom>
        </p:spPr>
        <p:txBody>
          <a:bodyPr/>
          <a:lstStyle/>
          <a:p>
            <a:pPr defTabSz="603504">
              <a:defRPr sz="1584" spc="-66">
                <a:solidFill>
                  <a:srgbClr val="002060"/>
                </a:solidFill>
                <a:effectLst>
                  <a:outerShdw blurRad="25146" dist="25146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Перевод штатных сотрудников</a:t>
            </a:r>
            <a:br/>
            <a:r>
              <a:t>или руководителя в ИП</a:t>
            </a:r>
          </a:p>
        </p:txBody>
      </p:sp>
      <p:pic>
        <p:nvPicPr>
          <p:cNvPr id="64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73263" y="1169111"/>
            <a:ext cx="1800201" cy="115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4953" y="2860768"/>
            <a:ext cx="2160241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93544" y="2860769"/>
            <a:ext cx="2253631" cy="1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TextBox 6"/>
          <p:cNvSpPr txBox="1"/>
          <p:nvPr/>
        </p:nvSpPr>
        <p:spPr>
          <a:xfrm>
            <a:off x="3373263" y="2104683"/>
            <a:ext cx="208823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КОМПАНИЯ</a:t>
            </a:r>
          </a:p>
        </p:txBody>
      </p:sp>
      <p:sp>
        <p:nvSpPr>
          <p:cNvPr id="653" name="Стрелка вниз 11"/>
          <p:cNvSpPr/>
          <p:nvPr/>
        </p:nvSpPr>
        <p:spPr>
          <a:xfrm rot="2256144">
            <a:off x="2247938" y="1694061"/>
            <a:ext cx="488957" cy="114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2"/>
                </a:moveTo>
                <a:lnTo>
                  <a:pt x="4507" y="16972"/>
                </a:lnTo>
                <a:lnTo>
                  <a:pt x="4507" y="0"/>
                </a:lnTo>
                <a:lnTo>
                  <a:pt x="17093" y="0"/>
                </a:lnTo>
                <a:lnTo>
                  <a:pt x="17093" y="16972"/>
                </a:lnTo>
                <a:lnTo>
                  <a:pt x="21600" y="16972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4" name="Стрелка вправо 12"/>
          <p:cNvSpPr/>
          <p:nvPr/>
        </p:nvSpPr>
        <p:spPr>
          <a:xfrm>
            <a:off x="3589287" y="3238810"/>
            <a:ext cx="1512169" cy="5940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Стрелка вверх 13"/>
          <p:cNvSpPr/>
          <p:nvPr/>
        </p:nvSpPr>
        <p:spPr>
          <a:xfrm rot="18305414">
            <a:off x="6090882" y="1582799"/>
            <a:ext cx="602313" cy="1182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02"/>
                </a:moveTo>
                <a:lnTo>
                  <a:pt x="10800" y="0"/>
                </a:lnTo>
                <a:lnTo>
                  <a:pt x="21600" y="5502"/>
                </a:lnTo>
                <a:lnTo>
                  <a:pt x="16200" y="550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02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TextBox 14"/>
          <p:cNvSpPr txBox="1"/>
          <p:nvPr/>
        </p:nvSpPr>
        <p:spPr>
          <a:xfrm>
            <a:off x="564951" y="4264926"/>
            <a:ext cx="2160242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/>
            </a:lvl1pPr>
          </a:lstStyle>
          <a:p>
            <a:r>
              <a:t>ШТАТНЫЕ СОТРУДНИКИ</a:t>
            </a:r>
          </a:p>
        </p:txBody>
      </p:sp>
      <p:sp>
        <p:nvSpPr>
          <p:cNvPr id="657" name="TextBox 15"/>
          <p:cNvSpPr txBox="1"/>
          <p:nvPr/>
        </p:nvSpPr>
        <p:spPr>
          <a:xfrm>
            <a:off x="5821536" y="4372936"/>
            <a:ext cx="2376265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/>
            </a:pPr>
            <a:r>
              <a:t>ИНДИВИДУАЛЬНЫЕ ПРЕДПРИНИМАТЕЛИ</a:t>
            </a:r>
          </a:p>
          <a:p>
            <a:pPr>
              <a:defRPr sz="1400"/>
            </a:pPr>
            <a:r>
              <a:t>(УСНО)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75804" y="1042318"/>
            <a:ext cx="8483601" cy="323851"/>
          </a:xfrm>
          <a:prstGeom prst="rect">
            <a:avLst/>
          </a:prstGeom>
        </p:spPr>
        <p:txBody>
          <a:bodyPr/>
          <a:lstStyle>
            <a:lvl1pPr defTabSz="713231">
              <a:defRPr sz="1403" spc="-78">
                <a:solidFill>
                  <a:srgbClr val="002060"/>
                </a:solidFill>
                <a:effectLst>
                  <a:outerShdw blurRad="29717" dist="29717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СУТЬ ЭКОНОМИИ</a:t>
            </a:r>
          </a:p>
        </p:txBody>
      </p:sp>
      <p:sp>
        <p:nvSpPr>
          <p:cNvPr id="660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8300" y="1008062"/>
            <a:ext cx="8483600" cy="2770189"/>
          </a:xfrm>
          <a:prstGeom prst="rect">
            <a:avLst/>
          </a:prstGeom>
        </p:spPr>
        <p:txBody>
          <a:bodyPr/>
          <a:lstStyle/>
          <a:p>
            <a:pPr marL="160934" indent="-160934" algn="just" defTabSz="804672">
              <a:lnSpc>
                <a:spcPct val="90000"/>
              </a:lnSpc>
              <a:spcBef>
                <a:spcPts val="400"/>
              </a:spcBef>
              <a:defRPr sz="2112">
                <a:latin typeface="Arial Black"/>
                <a:ea typeface="Arial Black"/>
                <a:cs typeface="Arial Black"/>
                <a:sym typeface="Arial Black"/>
              </a:defRPr>
            </a:pPr>
            <a:endParaRPr dirty="0"/>
          </a:p>
          <a:p>
            <a:pPr marL="160934" indent="-160934" algn="just" defTabSz="804672">
              <a:lnSpc>
                <a:spcPct val="90000"/>
              </a:lnSpc>
              <a:spcBef>
                <a:spcPts val="400"/>
              </a:spcBef>
              <a:defRPr sz="1936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Работник</a:t>
            </a:r>
            <a:r>
              <a:rPr dirty="0"/>
              <a:t> </a:t>
            </a:r>
            <a:r>
              <a:rPr dirty="0" err="1"/>
              <a:t>фирмы</a:t>
            </a:r>
            <a:r>
              <a:rPr dirty="0"/>
              <a:t> </a:t>
            </a:r>
            <a:r>
              <a:rPr dirty="0" err="1"/>
              <a:t>регистрируется</a:t>
            </a:r>
            <a:r>
              <a:rPr dirty="0"/>
              <a:t> в </a:t>
            </a:r>
            <a:r>
              <a:rPr dirty="0" err="1"/>
              <a:t>качестве</a:t>
            </a:r>
            <a:r>
              <a:rPr dirty="0"/>
              <a:t> ИП </a:t>
            </a:r>
            <a:r>
              <a:rPr dirty="0" err="1"/>
              <a:t>на</a:t>
            </a:r>
            <a:r>
              <a:rPr dirty="0"/>
              <a:t> УСН и </a:t>
            </a:r>
            <a:r>
              <a:rPr dirty="0" err="1"/>
              <a:t>выполняет</a:t>
            </a:r>
            <a:r>
              <a:rPr dirty="0"/>
              <a:t> </a:t>
            </a:r>
            <a:r>
              <a:rPr dirty="0" err="1"/>
              <a:t>ту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работу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зарплату</a:t>
            </a:r>
            <a:r>
              <a:rPr dirty="0"/>
              <a:t>, а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оказания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. </a:t>
            </a:r>
            <a:endParaRPr lang="ru-RU" dirty="0" smtClean="0"/>
          </a:p>
          <a:p>
            <a:pPr marL="160934" indent="-160934" algn="just" defTabSz="804672">
              <a:lnSpc>
                <a:spcPct val="90000"/>
              </a:lnSpc>
              <a:spcBef>
                <a:spcPts val="400"/>
              </a:spcBef>
              <a:defRPr sz="1936">
                <a:latin typeface="Arial Black"/>
                <a:ea typeface="Arial Black"/>
                <a:cs typeface="Arial Black"/>
                <a:sym typeface="Arial Black"/>
              </a:defRPr>
            </a:pPr>
            <a:endParaRPr dirty="0"/>
          </a:p>
          <a:p>
            <a:pPr marL="160934" indent="-160934" algn="just" defTabSz="804672">
              <a:lnSpc>
                <a:spcPct val="90000"/>
              </a:lnSpc>
              <a:spcBef>
                <a:spcPts val="400"/>
              </a:spcBef>
              <a:defRPr sz="1936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ИП </a:t>
            </a:r>
            <a:r>
              <a:rPr dirty="0" err="1"/>
              <a:t>на</a:t>
            </a:r>
            <a:r>
              <a:rPr dirty="0"/>
              <a:t> УСНО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свой</a:t>
            </a:r>
            <a:r>
              <a:rPr dirty="0"/>
              <a:t> </a:t>
            </a:r>
            <a:r>
              <a:rPr dirty="0" err="1"/>
              <a:t>счет</a:t>
            </a:r>
            <a:r>
              <a:rPr dirty="0"/>
              <a:t> </a:t>
            </a:r>
            <a:r>
              <a:rPr dirty="0" err="1"/>
              <a:t>уплачивает</a:t>
            </a:r>
            <a:r>
              <a:rPr dirty="0"/>
              <a:t> 6% </a:t>
            </a:r>
            <a:r>
              <a:rPr dirty="0" err="1"/>
              <a:t>налога</a:t>
            </a:r>
            <a:r>
              <a:rPr dirty="0"/>
              <a:t> </a:t>
            </a:r>
            <a:r>
              <a:rPr dirty="0" smtClean="0"/>
              <a:t>с</a:t>
            </a:r>
            <a:r>
              <a:rPr lang="ru-RU" dirty="0" smtClean="0"/>
              <a:t> </a:t>
            </a:r>
            <a:r>
              <a:rPr dirty="0" err="1" smtClean="0"/>
              <a:t>доходов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страховые</a:t>
            </a:r>
            <a:r>
              <a:rPr dirty="0"/>
              <a:t> </a:t>
            </a:r>
            <a:r>
              <a:rPr dirty="0" err="1"/>
              <a:t>взносы</a:t>
            </a:r>
            <a:r>
              <a:rPr dirty="0"/>
              <a:t>, в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трудовому</a:t>
            </a:r>
            <a:r>
              <a:rPr dirty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своего</a:t>
            </a:r>
            <a:r>
              <a:rPr dirty="0"/>
              <a:t> </a:t>
            </a:r>
            <a:r>
              <a:rPr dirty="0" err="1"/>
              <a:t>кармана</a:t>
            </a:r>
            <a:r>
              <a:rPr dirty="0"/>
              <a:t> </a:t>
            </a:r>
            <a:r>
              <a:rPr dirty="0" err="1"/>
              <a:t>платили</a:t>
            </a:r>
            <a:r>
              <a:rPr dirty="0"/>
              <a:t> </a:t>
            </a:r>
            <a:r>
              <a:rPr dirty="0" err="1"/>
              <a:t>бы</a:t>
            </a:r>
            <a:r>
              <a:rPr dirty="0"/>
              <a:t> </a:t>
            </a:r>
            <a:r>
              <a:rPr dirty="0" err="1"/>
              <a:t>страховые</a:t>
            </a:r>
            <a:r>
              <a:rPr dirty="0"/>
              <a:t> </a:t>
            </a:r>
            <a:r>
              <a:rPr dirty="0" err="1" smtClean="0"/>
              <a:t>взносы</a:t>
            </a:r>
            <a:r>
              <a:rPr lang="ru-RU" dirty="0" smtClean="0"/>
              <a:t> </a:t>
            </a:r>
            <a:r>
              <a:rPr dirty="0" smtClean="0"/>
              <a:t>и </a:t>
            </a:r>
            <a:r>
              <a:rPr dirty="0"/>
              <a:t>НДФЛ.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19100" y="911297"/>
            <a:ext cx="8483600" cy="323851"/>
          </a:xfrm>
          <a:prstGeom prst="rect">
            <a:avLst/>
          </a:prstGeom>
        </p:spPr>
        <p:txBody>
          <a:bodyPr/>
          <a:lstStyle>
            <a:lvl1pPr defTabSz="640079">
              <a:defRPr sz="1400" spc="-70">
                <a:solidFill>
                  <a:srgbClr val="002060"/>
                </a:solidFill>
                <a:effectLst>
                  <a:outerShdw blurRad="26669" dist="26669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УЯЗВИМОСТЬ и РИСК</a:t>
            </a:r>
          </a:p>
        </p:txBody>
      </p:sp>
      <p:sp>
        <p:nvSpPr>
          <p:cNvPr id="663" name="Прямоугольник 2"/>
          <p:cNvSpPr txBox="1"/>
          <p:nvPr/>
        </p:nvSpPr>
        <p:spPr>
          <a:xfrm>
            <a:off x="395535" y="1309141"/>
            <a:ext cx="8352930" cy="168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b="1"/>
            </a:lvl1pPr>
          </a:lstStyle>
          <a:p>
            <a:r>
              <a:t>Эта схема привлекает внимание, т.к. теперь ФНС администрирует и налоги, и взносы в фонды. Инспекторы опросят сотрудников, проанализируют документы, переписку, телефонные звонки и докажут, что фактически работники состояли в трудовых отношениях с организацией, а целью их перевода на ИП было уклонение от уплаты налогов и страховых платежей.</a:t>
            </a:r>
          </a:p>
        </p:txBody>
      </p:sp>
      <p:sp>
        <p:nvSpPr>
          <p:cNvPr id="664" name="Прямоугольник 5"/>
          <p:cNvSpPr txBox="1"/>
          <p:nvPr/>
        </p:nvSpPr>
        <p:spPr>
          <a:xfrm>
            <a:off x="395535" y="3067298"/>
            <a:ext cx="8136906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Риск:</a:t>
            </a:r>
          </a:p>
          <a:p>
            <a:pPr>
              <a:defRPr sz="2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Доначисление НДФЛ и страховых взносов, штрафы,</a:t>
            </a:r>
          </a:p>
          <a:p>
            <a:pPr>
              <a:defRPr sz="2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уголовная ответственность для «лиц, принимающих</a:t>
            </a:r>
          </a:p>
          <a:p>
            <a:pPr>
              <a:defRPr sz="2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решения» по статье 199.1 УК РФ (до 6 лет лишения</a:t>
            </a:r>
          </a:p>
          <a:p>
            <a:pPr>
              <a:defRPr sz="2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свободы).</a:t>
            </a:r>
          </a:p>
        </p:txBody>
      </p:sp>
      <p:pic>
        <p:nvPicPr>
          <p:cNvPr id="665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23248" y="4291434"/>
            <a:ext cx="1220756" cy="915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Овал 1"/>
          <p:cNvGrpSpPr/>
          <p:nvPr/>
        </p:nvGrpSpPr>
        <p:grpSpPr>
          <a:xfrm>
            <a:off x="971599" y="2139701"/>
            <a:ext cx="2088234" cy="1152129"/>
            <a:chOff x="0" y="0"/>
            <a:chExt cx="2088232" cy="1152128"/>
          </a:xfrm>
        </p:grpSpPr>
        <p:sp>
          <p:nvSpPr>
            <p:cNvPr id="667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8" name="ООО «Экспресс Ритейл»"/>
            <p:cNvSpPr txBox="1"/>
            <p:nvPr/>
          </p:nvSpPr>
          <p:spPr>
            <a:xfrm>
              <a:off x="305813" y="134033"/>
              <a:ext cx="1476606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ООО «Экспресс Ритейл»</a:t>
              </a:r>
            </a:p>
          </p:txBody>
        </p:sp>
      </p:grpSp>
      <p:sp>
        <p:nvSpPr>
          <p:cNvPr id="670" name="Овал 2"/>
          <p:cNvSpPr/>
          <p:nvPr/>
        </p:nvSpPr>
        <p:spPr>
          <a:xfrm>
            <a:off x="6372199" y="1995685"/>
            <a:ext cx="2088233" cy="1152129"/>
          </a:xfrm>
          <a:prstGeom prst="ellipse">
            <a:avLst/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1" name="Овал 3"/>
          <p:cNvSpPr/>
          <p:nvPr/>
        </p:nvSpPr>
        <p:spPr>
          <a:xfrm>
            <a:off x="6156176" y="2067693"/>
            <a:ext cx="2088233" cy="1152129"/>
          </a:xfrm>
          <a:prstGeom prst="ellipse">
            <a:avLst/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2" name="Овал 4"/>
          <p:cNvSpPr/>
          <p:nvPr/>
        </p:nvSpPr>
        <p:spPr>
          <a:xfrm>
            <a:off x="5940152" y="2139701"/>
            <a:ext cx="2088233" cy="1152129"/>
          </a:xfrm>
          <a:prstGeom prst="ellipse">
            <a:avLst/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75" name="Овал 5"/>
          <p:cNvGrpSpPr/>
          <p:nvPr/>
        </p:nvGrpSpPr>
        <p:grpSpPr>
          <a:xfrm>
            <a:off x="5724128" y="2211709"/>
            <a:ext cx="2088233" cy="1152129"/>
            <a:chOff x="0" y="0"/>
            <a:chExt cx="2088232" cy="1152128"/>
          </a:xfrm>
        </p:grpSpPr>
        <p:sp>
          <p:nvSpPr>
            <p:cNvPr id="673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4" name="ИП…"/>
            <p:cNvSpPr txBox="1"/>
            <p:nvPr/>
          </p:nvSpPr>
          <p:spPr>
            <a:xfrm>
              <a:off x="305813" y="132786"/>
              <a:ext cx="1476606" cy="886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ИП</a:t>
              </a:r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t>бывшие управляющие магазинов</a:t>
              </a:r>
            </a:p>
          </p:txBody>
        </p:sp>
      </p:grpSp>
      <p:grpSp>
        <p:nvGrpSpPr>
          <p:cNvPr id="678" name="Двойная стрелка влево/вправо 6"/>
          <p:cNvGrpSpPr/>
          <p:nvPr/>
        </p:nvGrpSpPr>
        <p:grpSpPr>
          <a:xfrm>
            <a:off x="3275855" y="2067693"/>
            <a:ext cx="2232249" cy="1296145"/>
            <a:chOff x="0" y="0"/>
            <a:chExt cx="2232248" cy="1296144"/>
          </a:xfrm>
        </p:grpSpPr>
        <p:sp>
          <p:nvSpPr>
            <p:cNvPr id="676" name="Двойная стрелка"/>
            <p:cNvSpPr/>
            <p:nvPr/>
          </p:nvSpPr>
          <p:spPr>
            <a:xfrm>
              <a:off x="0" y="0"/>
              <a:ext cx="2232249" cy="1296145"/>
            </a:xfrm>
            <a:prstGeom prst="leftRightArrow">
              <a:avLst>
                <a:gd name="adj1" fmla="val 73016"/>
                <a:gd name="adj2" fmla="val 29217"/>
              </a:avLst>
            </a:prstGeom>
            <a:solidFill>
              <a:schemeClr val="accent3"/>
            </a:solidFill>
            <a:ln w="26425" cap="flat">
              <a:solidFill>
                <a:srgbClr val="99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/>
              </a:pPr>
              <a:endParaRPr/>
            </a:p>
          </p:txBody>
        </p:sp>
        <p:sp>
          <p:nvSpPr>
            <p:cNvPr id="677" name="Услуги по обеспечению торгового процесса"/>
            <p:cNvSpPr txBox="1"/>
            <p:nvPr/>
          </p:nvSpPr>
          <p:spPr>
            <a:xfrm>
              <a:off x="276507" y="198860"/>
              <a:ext cx="1679234" cy="8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/>
              </a:lvl1pPr>
            </a:lstStyle>
            <a:p>
              <a:r>
                <a:t>Услуги по обеспечению торгового процесса</a:t>
              </a:r>
            </a:p>
          </p:txBody>
        </p:sp>
      </p:grpSp>
      <p:sp>
        <p:nvSpPr>
          <p:cNvPr id="679" name="TextBox 7"/>
          <p:cNvSpPr txBox="1"/>
          <p:nvPr/>
        </p:nvSpPr>
        <p:spPr>
          <a:xfrm>
            <a:off x="395535" y="895600"/>
            <a:ext cx="82809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dirty="0" err="1"/>
              <a:t>Перевод</a:t>
            </a:r>
            <a:r>
              <a:rPr dirty="0"/>
              <a:t> </a:t>
            </a:r>
            <a:r>
              <a:rPr dirty="0" err="1"/>
              <a:t>бывших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ТД в ИП – </a:t>
            </a:r>
            <a:r>
              <a:rPr dirty="0" err="1" smtClean="0"/>
              <a:t>положит</a:t>
            </a:r>
            <a:r>
              <a:rPr lang="ru-RU" dirty="0" smtClean="0"/>
              <a:t>е</a:t>
            </a:r>
            <a:r>
              <a:rPr dirty="0" err="1" smtClean="0"/>
              <a:t>льная</a:t>
            </a:r>
            <a:r>
              <a:rPr dirty="0" smtClean="0"/>
              <a:t> </a:t>
            </a:r>
            <a:r>
              <a:rPr dirty="0" err="1"/>
              <a:t>практика</a:t>
            </a:r>
            <a:endParaRPr dirty="0"/>
          </a:p>
          <a:p>
            <a:pPr>
              <a:defRPr b="1"/>
            </a:pPr>
            <a:endParaRPr dirty="0"/>
          </a:p>
          <a:p>
            <a:r>
              <a:rPr b="1" dirty="0" err="1"/>
              <a:t>Решение</a:t>
            </a:r>
            <a:r>
              <a:rPr b="1" dirty="0"/>
              <a:t> АС </a:t>
            </a:r>
            <a:r>
              <a:rPr b="1" dirty="0" err="1"/>
              <a:t>г.Москвы</a:t>
            </a:r>
            <a:r>
              <a:rPr b="1" dirty="0"/>
              <a:t> </a:t>
            </a:r>
            <a:r>
              <a:rPr b="1" dirty="0" err="1"/>
              <a:t>от</a:t>
            </a:r>
            <a:r>
              <a:rPr b="1" dirty="0"/>
              <a:t> 27.12.2018 </a:t>
            </a:r>
            <a:r>
              <a:rPr b="1" dirty="0" err="1"/>
              <a:t>года</a:t>
            </a:r>
            <a:r>
              <a:rPr b="1" dirty="0"/>
              <a:t> № А40-253112/17-20-5931</a:t>
            </a:r>
          </a:p>
        </p:txBody>
      </p:sp>
      <p:sp>
        <p:nvSpPr>
          <p:cNvPr id="680" name="TextBox 8"/>
          <p:cNvSpPr txBox="1"/>
          <p:nvPr/>
        </p:nvSpPr>
        <p:spPr>
          <a:xfrm>
            <a:off x="467543" y="3507854"/>
            <a:ext cx="7488834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400" dirty="0"/>
              <a:t>●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результаты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допросов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работники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сами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приняли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решение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перехода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ИП,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работники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магазинов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знали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они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работают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у ИП (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прием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работу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);</a:t>
            </a:r>
          </a:p>
          <a:p>
            <a:pPr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400" dirty="0"/>
              <a:t>●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увеличение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прибыльности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магазинов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перехода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ИП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400" dirty="0"/>
              <a:t>● 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Общества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Регламент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стимулирующей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работников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1" dirty="0" err="1">
                <a:latin typeface="Arial"/>
                <a:ea typeface="Arial"/>
                <a:cs typeface="Arial"/>
                <a:sym typeface="Arial"/>
              </a:rPr>
              <a:t>программой</a:t>
            </a:r>
            <a:r>
              <a:rPr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возможности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открытия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своего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b="0" dirty="0" err="1">
                <a:latin typeface="Arial"/>
                <a:ea typeface="Arial"/>
                <a:cs typeface="Arial"/>
                <a:sym typeface="Arial"/>
              </a:rPr>
              <a:t>бизнеса</a:t>
            </a:r>
            <a:r>
              <a:rPr sz="14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43500" y="169107"/>
            <a:ext cx="4500500" cy="403244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654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2" y="856034"/>
            <a:ext cx="4320480" cy="38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086" y="467155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7030A0"/>
                </a:solidFill>
                <a:latin typeface="Merriweather"/>
              </a:rPr>
              <a:t>ИП-бенефициар как </a:t>
            </a:r>
            <a:r>
              <a:rPr lang="ru-RU" b="1" dirty="0" smtClean="0">
                <a:solidFill>
                  <a:srgbClr val="7030A0"/>
                </a:solidFill>
                <a:latin typeface="Merriweather"/>
              </a:rPr>
              <a:t>«центр </a:t>
            </a:r>
            <a:r>
              <a:rPr lang="ru-RU" b="1" dirty="0" err="1" smtClean="0">
                <a:solidFill>
                  <a:srgbClr val="7030A0"/>
                </a:solidFill>
                <a:latin typeface="Merriweather"/>
              </a:rPr>
              <a:t>обналичивания</a:t>
            </a:r>
            <a:r>
              <a:rPr lang="ru-RU" b="1" dirty="0" smtClean="0">
                <a:solidFill>
                  <a:srgbClr val="7030A0"/>
                </a:solidFill>
                <a:latin typeface="Merriweather"/>
              </a:rPr>
              <a:t>» </a:t>
            </a:r>
            <a:r>
              <a:rPr lang="ru-RU" b="1" dirty="0">
                <a:solidFill>
                  <a:srgbClr val="7030A0"/>
                </a:solidFill>
                <a:latin typeface="Merriweather"/>
              </a:rPr>
              <a:t>денежных средств</a:t>
            </a:r>
            <a:endParaRPr lang="ru-RU" b="1" i="0" dirty="0">
              <a:solidFill>
                <a:srgbClr val="7030A0"/>
              </a:solidFill>
              <a:effectLst/>
              <a:latin typeface="Merriweath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4609" y="227473"/>
            <a:ext cx="43564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Для </a:t>
            </a:r>
            <a:r>
              <a:rPr lang="ru-RU" sz="1400" b="1" dirty="0">
                <a:solidFill>
                  <a:srgbClr val="C00000"/>
                </a:solidFill>
              </a:rPr>
              <a:t>избежание признаков </a:t>
            </a:r>
            <a:r>
              <a:rPr lang="ru-RU" sz="1400" b="1" dirty="0" err="1">
                <a:solidFill>
                  <a:srgbClr val="C00000"/>
                </a:solidFill>
              </a:rPr>
              <a:t>транзитности</a:t>
            </a:r>
            <a:r>
              <a:rPr lang="ru-RU" sz="1400" b="1" dirty="0">
                <a:solidFill>
                  <a:srgbClr val="C00000"/>
                </a:solidFill>
              </a:rPr>
              <a:t>, денежные средства ИП может снимать не ранее чем через 5 дней после их поступления на его счет, а само снятие не должно превышать 30% от всех оборотов по счету. </a:t>
            </a:r>
          </a:p>
          <a:p>
            <a:pPr algn="just"/>
            <a:r>
              <a:rPr lang="ru-RU" sz="1400" b="1" dirty="0" smtClean="0"/>
              <a:t>ИП-бенефициар </a:t>
            </a:r>
            <a:r>
              <a:rPr lang="ru-RU" sz="1400" b="1" dirty="0"/>
              <a:t>не должен быть обналичивающим звеном в группе компаний, его цель — получение подтвержденного дохода. </a:t>
            </a:r>
            <a:endParaRPr lang="ru-RU" sz="1400" b="1" dirty="0" smtClean="0"/>
          </a:p>
          <a:p>
            <a:endParaRPr lang="ru-RU" sz="1400" b="1" dirty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?</a:t>
            </a:r>
            <a:r>
              <a:rPr lang="ru-RU" sz="1400" b="1" dirty="0" smtClean="0"/>
              <a:t>на </a:t>
            </a:r>
            <a:r>
              <a:rPr lang="ru-RU" sz="1400" b="1" dirty="0"/>
              <a:t>каком основании ИП-бенефициар получает деньги. </a:t>
            </a:r>
            <a:endParaRPr lang="ru-RU" sz="1400" b="1" dirty="0" smtClean="0"/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C00000"/>
                </a:solidFill>
              </a:rPr>
              <a:t>?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/>
              <a:t>м</a:t>
            </a:r>
            <a:r>
              <a:rPr lang="ru-RU" sz="1400" b="1" dirty="0" smtClean="0"/>
              <a:t>ногократное отклонение от уровня рыночных цен (11-52</a:t>
            </a:r>
            <a:r>
              <a:rPr lang="en-US" sz="1400" b="1" dirty="0" smtClean="0"/>
              <a:t>%) </a:t>
            </a:r>
            <a:endParaRPr lang="ru-RU" sz="1400" b="1" dirty="0" smtClean="0"/>
          </a:p>
          <a:p>
            <a:r>
              <a:rPr lang="ru-RU" sz="1400" dirty="0" smtClean="0"/>
              <a:t>Определение ВС РФ от </a:t>
            </a:r>
            <a:r>
              <a:rPr lang="en-US" sz="1400" dirty="0" smtClean="0"/>
              <a:t>29/03/2018 </a:t>
            </a:r>
            <a:r>
              <a:rPr lang="ru-RU" sz="1400" dirty="0" smtClean="0"/>
              <a:t>№303-КГ17-19327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763335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Прямоугольник 1"/>
          <p:cNvSpPr txBox="1"/>
          <p:nvPr/>
        </p:nvSpPr>
        <p:spPr>
          <a:xfrm>
            <a:off x="179512" y="887636"/>
            <a:ext cx="422385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525B7E"/>
                </a:solidFill>
              </a:defRPr>
            </a:lvl1pPr>
          </a:lstStyle>
          <a:p>
            <a:r>
              <a:t>ИП-управляющий без деловой цели</a:t>
            </a:r>
          </a:p>
        </p:txBody>
      </p:sp>
      <p:pic>
        <p:nvPicPr>
          <p:cNvPr id="68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04" y="1289493"/>
            <a:ext cx="3744417" cy="3226473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Прямоугольник 3"/>
          <p:cNvSpPr txBox="1"/>
          <p:nvPr/>
        </p:nvSpPr>
        <p:spPr>
          <a:xfrm>
            <a:off x="3779911" y="1238693"/>
            <a:ext cx="5112569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/>
            </a:pPr>
            <a:r>
              <a:rPr dirty="0" err="1"/>
              <a:t>Пример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судебной</a:t>
            </a:r>
            <a:r>
              <a:rPr dirty="0"/>
              <a:t> </a:t>
            </a:r>
            <a:r>
              <a:rPr dirty="0" err="1"/>
              <a:t>практики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делать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надо</a:t>
            </a:r>
            <a:endParaRPr dirty="0"/>
          </a:p>
          <a:p>
            <a:pPr>
              <a:defRPr sz="1400"/>
            </a:pPr>
            <a:r>
              <a:rPr dirty="0" err="1"/>
              <a:t>Определение</a:t>
            </a:r>
            <a:r>
              <a:rPr dirty="0"/>
              <a:t> АС </a:t>
            </a:r>
            <a:r>
              <a:rPr dirty="0" err="1"/>
              <a:t>Северо-Западного</a:t>
            </a:r>
            <a:r>
              <a:rPr dirty="0"/>
              <a:t> </a:t>
            </a:r>
            <a:r>
              <a:rPr dirty="0" err="1"/>
              <a:t>округа</a:t>
            </a:r>
            <a:r>
              <a:rPr dirty="0"/>
              <a:t> 30.08.2018 А66-11895/2017</a:t>
            </a:r>
          </a:p>
          <a:p>
            <a:pPr>
              <a:defRPr sz="1400"/>
            </a:pPr>
            <a:endParaRPr dirty="0"/>
          </a:p>
          <a:p>
            <a:pPr algn="just">
              <a:defRPr sz="1400"/>
            </a:pPr>
            <a:r>
              <a:rPr dirty="0" err="1"/>
              <a:t>Учредитель</a:t>
            </a:r>
            <a:r>
              <a:rPr dirty="0"/>
              <a:t> ООО </a:t>
            </a:r>
            <a:r>
              <a:rPr dirty="0" err="1"/>
              <a:t>регистрируется</a:t>
            </a:r>
            <a:r>
              <a:rPr dirty="0"/>
              <a:t> в </a:t>
            </a:r>
            <a:r>
              <a:rPr dirty="0" err="1"/>
              <a:t>качестве</a:t>
            </a:r>
            <a:r>
              <a:rPr dirty="0"/>
              <a:t> ИП, </a:t>
            </a:r>
            <a:r>
              <a:rPr dirty="0" err="1"/>
              <a:t>своим</a:t>
            </a:r>
            <a:r>
              <a:rPr dirty="0"/>
              <a:t> </a:t>
            </a:r>
            <a:r>
              <a:rPr dirty="0" err="1"/>
              <a:t>решением</a:t>
            </a:r>
            <a:r>
              <a:rPr dirty="0"/>
              <a:t> </a:t>
            </a:r>
            <a:r>
              <a:rPr dirty="0" err="1"/>
              <a:t>досрочно</a:t>
            </a:r>
            <a:r>
              <a:rPr dirty="0"/>
              <a:t> </a:t>
            </a:r>
            <a:r>
              <a:rPr dirty="0" err="1"/>
              <a:t>прекращает</a:t>
            </a:r>
            <a:r>
              <a:rPr dirty="0"/>
              <a:t> </a:t>
            </a:r>
            <a:r>
              <a:rPr dirty="0" err="1"/>
              <a:t>полномочия</a:t>
            </a:r>
            <a:r>
              <a:rPr dirty="0"/>
              <a:t> </a:t>
            </a:r>
            <a:r>
              <a:rPr dirty="0" err="1"/>
              <a:t>генерального</a:t>
            </a:r>
            <a:r>
              <a:rPr dirty="0"/>
              <a:t> </a:t>
            </a:r>
            <a:r>
              <a:rPr dirty="0" err="1"/>
              <a:t>директора</a:t>
            </a:r>
            <a:r>
              <a:rPr dirty="0"/>
              <a:t> и </a:t>
            </a:r>
            <a:r>
              <a:rPr dirty="0" err="1"/>
              <a:t>полномочия</a:t>
            </a:r>
            <a:r>
              <a:rPr dirty="0"/>
              <a:t> </a:t>
            </a:r>
            <a:r>
              <a:rPr dirty="0" err="1"/>
              <a:t>единственного</a:t>
            </a:r>
            <a:r>
              <a:rPr dirty="0"/>
              <a:t> </a:t>
            </a:r>
            <a:r>
              <a:rPr dirty="0" err="1"/>
              <a:t>исполнительного</a:t>
            </a:r>
            <a:r>
              <a:rPr dirty="0"/>
              <a:t> </a:t>
            </a:r>
            <a:r>
              <a:rPr dirty="0" err="1"/>
              <a:t>органа</a:t>
            </a:r>
            <a:r>
              <a:rPr dirty="0"/>
              <a:t> </a:t>
            </a:r>
            <a:r>
              <a:rPr dirty="0" err="1"/>
              <a:t>передает</a:t>
            </a:r>
            <a:r>
              <a:rPr dirty="0"/>
              <a:t> </a:t>
            </a:r>
            <a:r>
              <a:rPr dirty="0" err="1"/>
              <a:t>себе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ИП-</a:t>
            </a:r>
            <a:r>
              <a:rPr dirty="0" err="1"/>
              <a:t>управляющему</a:t>
            </a:r>
            <a:r>
              <a:rPr dirty="0"/>
              <a:t>. </a:t>
            </a:r>
          </a:p>
          <a:p>
            <a:pPr algn="just">
              <a:defRPr sz="1400"/>
            </a:pPr>
            <a:r>
              <a:rPr b="1" dirty="0" err="1"/>
              <a:t>Обосновать</a:t>
            </a:r>
            <a:r>
              <a:rPr b="1" dirty="0"/>
              <a:t> </a:t>
            </a:r>
            <a:r>
              <a:rPr b="1" dirty="0" err="1"/>
              <a:t>деловую</a:t>
            </a:r>
            <a:r>
              <a:rPr b="1" dirty="0"/>
              <a:t> </a:t>
            </a:r>
            <a:r>
              <a:rPr b="1" dirty="0" err="1"/>
              <a:t>цель</a:t>
            </a:r>
            <a:r>
              <a:rPr b="1" dirty="0"/>
              <a:t> в </a:t>
            </a:r>
            <a:r>
              <a:rPr b="1" dirty="0" err="1"/>
              <a:t>суде</a:t>
            </a:r>
            <a:r>
              <a:rPr b="1" dirty="0"/>
              <a:t> </a:t>
            </a:r>
            <a:r>
              <a:rPr b="1" dirty="0" err="1"/>
              <a:t>он</a:t>
            </a:r>
            <a:r>
              <a:rPr b="1" dirty="0"/>
              <a:t> </a:t>
            </a:r>
            <a:r>
              <a:rPr b="1" dirty="0" err="1"/>
              <a:t>не</a:t>
            </a:r>
            <a:r>
              <a:rPr b="1" dirty="0"/>
              <a:t> </a:t>
            </a:r>
            <a:r>
              <a:rPr b="1" dirty="0" err="1"/>
              <a:t>смог</a:t>
            </a:r>
            <a:r>
              <a:rPr b="1" dirty="0"/>
              <a:t>,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, </a:t>
            </a:r>
            <a:r>
              <a:rPr b="1" dirty="0" err="1"/>
              <a:t>функции</a:t>
            </a:r>
            <a:r>
              <a:rPr b="1" dirty="0"/>
              <a:t> </a:t>
            </a:r>
            <a:r>
              <a:rPr b="1" dirty="0" err="1"/>
              <a:t>единственного</a:t>
            </a:r>
            <a:r>
              <a:rPr b="1" dirty="0"/>
              <a:t> </a:t>
            </a:r>
            <a:r>
              <a:rPr b="1" dirty="0" err="1"/>
              <a:t>участника</a:t>
            </a:r>
            <a:r>
              <a:rPr b="1" dirty="0"/>
              <a:t> и </a:t>
            </a:r>
            <a:r>
              <a:rPr b="1" dirty="0" err="1"/>
              <a:t>директора</a:t>
            </a:r>
            <a:r>
              <a:rPr b="1" dirty="0"/>
              <a:t> </a:t>
            </a:r>
            <a:r>
              <a:rPr b="1" dirty="0" err="1"/>
              <a:t>как</a:t>
            </a:r>
            <a:r>
              <a:rPr b="1" dirty="0"/>
              <a:t> </a:t>
            </a:r>
            <a:r>
              <a:rPr b="1" dirty="0" err="1"/>
              <a:t>управляющего</a:t>
            </a:r>
            <a:r>
              <a:rPr b="1" dirty="0"/>
              <a:t> </a:t>
            </a:r>
            <a:r>
              <a:rPr b="1" dirty="0" err="1"/>
              <a:t>не</a:t>
            </a:r>
            <a:r>
              <a:rPr b="1" dirty="0"/>
              <a:t> </a:t>
            </a:r>
            <a:r>
              <a:rPr b="1" dirty="0" err="1"/>
              <a:t>изменились</a:t>
            </a:r>
            <a:r>
              <a:rPr b="1" dirty="0"/>
              <a:t>. </a:t>
            </a:r>
          </a:p>
          <a:p>
            <a:pPr algn="just">
              <a:defRPr sz="1400"/>
            </a:pPr>
            <a:r>
              <a:rPr dirty="0" err="1"/>
              <a:t>Цена</a:t>
            </a:r>
            <a:r>
              <a:rPr dirty="0"/>
              <a:t> </a:t>
            </a:r>
            <a:r>
              <a:rPr dirty="0" err="1"/>
              <a:t>ошибки</a:t>
            </a:r>
            <a:r>
              <a:rPr dirty="0"/>
              <a:t> - 14,2 </a:t>
            </a:r>
            <a:r>
              <a:rPr dirty="0" err="1"/>
              <a:t>млн</a:t>
            </a:r>
            <a:r>
              <a:rPr dirty="0"/>
              <a:t>. </a:t>
            </a:r>
            <a:r>
              <a:rPr dirty="0" err="1"/>
              <a:t>рублей</a:t>
            </a:r>
            <a:r>
              <a:rPr dirty="0"/>
              <a:t>.</a:t>
            </a:r>
          </a:p>
          <a:p>
            <a:pPr>
              <a:defRPr sz="1400"/>
            </a:pPr>
            <a:endParaRPr dirty="0"/>
          </a:p>
          <a:p>
            <a:pPr algn="just">
              <a:defRPr sz="1400" b="1"/>
            </a:pPr>
            <a:r>
              <a:rPr dirty="0" err="1"/>
              <a:t>Помимо</a:t>
            </a:r>
            <a:r>
              <a:rPr dirty="0"/>
              <a:t> </a:t>
            </a:r>
            <a:r>
              <a:rPr dirty="0" err="1"/>
              <a:t>прямо</a:t>
            </a:r>
            <a:r>
              <a:rPr dirty="0"/>
              <a:t> </a:t>
            </a:r>
            <a:r>
              <a:rPr u="sng" dirty="0" err="1"/>
              <a:t>отсутствующей</a:t>
            </a:r>
            <a:r>
              <a:rPr u="sng" dirty="0"/>
              <a:t> </a:t>
            </a:r>
            <a:r>
              <a:rPr u="sng" dirty="0" err="1"/>
              <a:t>деловой</a:t>
            </a:r>
            <a:r>
              <a:rPr u="sng" dirty="0"/>
              <a:t> </a:t>
            </a:r>
            <a:r>
              <a:rPr u="sng" dirty="0" err="1"/>
              <a:t>цели</a:t>
            </a:r>
            <a:r>
              <a:rPr dirty="0"/>
              <a:t>, </a:t>
            </a:r>
            <a:r>
              <a:rPr dirty="0" err="1"/>
              <a:t>способ</a:t>
            </a:r>
            <a:r>
              <a:rPr dirty="0"/>
              <a:t> </a:t>
            </a:r>
            <a:r>
              <a:rPr dirty="0" err="1"/>
              <a:t>губит</a:t>
            </a:r>
            <a:r>
              <a:rPr dirty="0"/>
              <a:t> </a:t>
            </a:r>
            <a:r>
              <a:rPr dirty="0" err="1"/>
              <a:t>еще</a:t>
            </a:r>
            <a:r>
              <a:rPr dirty="0"/>
              <a:t> </a:t>
            </a:r>
            <a:r>
              <a:rPr dirty="0" err="1"/>
              <a:t>тот</a:t>
            </a:r>
            <a:r>
              <a:rPr dirty="0"/>
              <a:t> </a:t>
            </a:r>
            <a:r>
              <a:rPr dirty="0" err="1"/>
              <a:t>факт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зарплата</a:t>
            </a:r>
            <a:r>
              <a:rPr dirty="0"/>
              <a:t> </a:t>
            </a:r>
            <a:r>
              <a:rPr dirty="0" err="1"/>
              <a:t>генерального</a:t>
            </a:r>
            <a:r>
              <a:rPr dirty="0"/>
              <a:t> </a:t>
            </a:r>
            <a:r>
              <a:rPr dirty="0" err="1"/>
              <a:t>директора</a:t>
            </a:r>
            <a:r>
              <a:rPr dirty="0"/>
              <a:t> </a:t>
            </a:r>
            <a:r>
              <a:rPr dirty="0" err="1"/>
              <a:t>составляла</a:t>
            </a:r>
            <a:r>
              <a:rPr dirty="0"/>
              <a:t> 30 </a:t>
            </a:r>
            <a:r>
              <a:rPr dirty="0" err="1"/>
              <a:t>тыс</a:t>
            </a:r>
            <a:r>
              <a:rPr dirty="0"/>
              <a:t>. </a:t>
            </a:r>
            <a:r>
              <a:rPr dirty="0" err="1"/>
              <a:t>рублей</a:t>
            </a:r>
            <a:r>
              <a:rPr dirty="0"/>
              <a:t>, а </a:t>
            </a:r>
            <a:r>
              <a:rPr dirty="0">
                <a:solidFill>
                  <a:srgbClr val="525B7E"/>
                </a:solidFill>
              </a:rPr>
              <a:t>ИП-</a:t>
            </a:r>
            <a:r>
              <a:rPr dirty="0" err="1">
                <a:solidFill>
                  <a:srgbClr val="525B7E"/>
                </a:solidFill>
              </a:rPr>
              <a:t>управляющего</a:t>
            </a:r>
            <a:r>
              <a:rPr dirty="0">
                <a:solidFill>
                  <a:srgbClr val="525B7E"/>
                </a:solidFill>
              </a:rPr>
              <a:t> - 3 </a:t>
            </a:r>
            <a:r>
              <a:rPr dirty="0" err="1">
                <a:solidFill>
                  <a:srgbClr val="525B7E"/>
                </a:solidFill>
              </a:rPr>
              <a:t>млн</a:t>
            </a:r>
            <a:r>
              <a:rPr dirty="0"/>
              <a:t>.,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прибыль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выросла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4355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b="1" u="sng" dirty="0" smtClean="0"/>
          </a:p>
          <a:p>
            <a:pPr algn="just"/>
            <a:r>
              <a:rPr lang="ru-RU" sz="2800" b="1" dirty="0" smtClean="0"/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Непредставление контрагентами налогоплательщика отчетности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само по себе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вне связи с другими обстоятельствами дела,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не может служить объективным признаком недобросовестности налогоплательщика и служить основанием для отказа в принятии к вычету НДС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198" y="30971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ст. 54.1 НК РФ, п. 10 Постановления Пленума ВАС РФ от 12.10.2006 № 53 следует, что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нарушение контрагентом налогоплательщика законодательства о налогах и сборах, в частности непредставление контрагентом в установленный НК РФ срок декларации по НДС, само по себе не является основанием для отказа в вычете НДС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0319" y="149013"/>
            <a:ext cx="327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ли добровольн</a:t>
            </a:r>
            <a:r>
              <a:rPr lang="ru-RU" sz="1600" b="1" dirty="0" smtClean="0">
                <a:solidFill>
                  <a:srgbClr val="FFFFFF"/>
                </a:solidFill>
              </a:rPr>
              <a:t>о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уточняться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55432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Заголовок 1"/>
          <p:cNvSpPr txBox="1">
            <a:spLocks noGrp="1"/>
          </p:cNvSpPr>
          <p:nvPr>
            <p:ph type="title"/>
          </p:nvPr>
        </p:nvSpPr>
        <p:spPr>
          <a:xfrm>
            <a:off x="1331119" y="1383505"/>
            <a:ext cx="6362701" cy="166211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Работа с «техническими» компаниями» и «однодневками»</a:t>
            </a:r>
            <a:br>
              <a:rPr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  <p:sp>
        <p:nvSpPr>
          <p:cNvPr id="687" name="Текст 2"/>
          <p:cNvSpPr txBox="1">
            <a:spLocks noGrp="1"/>
          </p:cNvSpPr>
          <p:nvPr>
            <p:ph type="body" sz="quarter" idx="1"/>
          </p:nvPr>
        </p:nvSpPr>
        <p:spPr>
          <a:xfrm rot="10800000">
            <a:off x="1547812" y="1581150"/>
            <a:ext cx="6146008" cy="600075"/>
          </a:xfrm>
          <a:prstGeom prst="rect">
            <a:avLst/>
          </a:prstGeom>
        </p:spPr>
        <p:txBody>
          <a:bodyPr/>
          <a:lstStyle>
            <a:lvl1pPr algn="just">
              <a:spcBef>
                <a:spcPts val="0"/>
              </a:spcBef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 </a:t>
            </a:r>
          </a:p>
        </p:txBody>
      </p:sp>
      <p:sp>
        <p:nvSpPr>
          <p:cNvPr id="688" name="Прямоугольник 3"/>
          <p:cNvSpPr txBox="1"/>
          <p:nvPr/>
        </p:nvSpPr>
        <p:spPr>
          <a:xfrm>
            <a:off x="1522809" y="1977629"/>
            <a:ext cx="577929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b="1"/>
            </a:lvl1pPr>
          </a:lstStyle>
          <a:p>
            <a:r>
              <a:t> </a:t>
            </a:r>
            <a:endParaRPr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89" name="Artboard 2@4x-100.jpg" descr="Artboard 2@4x-10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84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Заголовок 1"/>
          <p:cNvSpPr txBox="1">
            <a:spLocks noGrp="1"/>
          </p:cNvSpPr>
          <p:nvPr>
            <p:ph type="title"/>
          </p:nvPr>
        </p:nvSpPr>
        <p:spPr>
          <a:xfrm>
            <a:off x="750627" y="1186259"/>
            <a:ext cx="7738280" cy="360098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Письмо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28.04.2018 N СА-4-9/8285 "О </a:t>
            </a:r>
            <a:r>
              <a:rPr dirty="0" err="1"/>
              <a:t>практике</a:t>
            </a:r>
            <a:r>
              <a:rPr dirty="0"/>
              <a:t> </a:t>
            </a:r>
            <a:r>
              <a:rPr dirty="0" err="1"/>
              <a:t>рассмотрения</a:t>
            </a:r>
            <a:r>
              <a:rPr dirty="0"/>
              <a:t> </a:t>
            </a:r>
            <a:r>
              <a:rPr dirty="0" err="1"/>
              <a:t>споров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применению</a:t>
            </a:r>
            <a:r>
              <a:rPr dirty="0"/>
              <a:t> </a:t>
            </a:r>
            <a:r>
              <a:rPr dirty="0" err="1"/>
              <a:t>концепции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, </a:t>
            </a:r>
            <a:r>
              <a:rPr dirty="0" err="1"/>
              <a:t>имеющего</a:t>
            </a:r>
            <a:r>
              <a:rPr dirty="0"/>
              <a:t> </a:t>
            </a:r>
            <a:r>
              <a:rPr dirty="0" err="1"/>
              <a:t>фактическое</a:t>
            </a:r>
            <a:r>
              <a:rPr dirty="0"/>
              <a:t> </a:t>
            </a:r>
            <a:r>
              <a:rPr dirty="0" err="1"/>
              <a:t>право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доход</a:t>
            </a:r>
            <a:r>
              <a:rPr dirty="0"/>
              <a:t> (</a:t>
            </a:r>
            <a:r>
              <a:rPr dirty="0" err="1"/>
              <a:t>бенефициарного</a:t>
            </a:r>
            <a:r>
              <a:rPr dirty="0"/>
              <a:t> </a:t>
            </a:r>
            <a:r>
              <a:rPr dirty="0" err="1"/>
              <a:t>собственника</a:t>
            </a:r>
            <a:r>
              <a:rPr dirty="0"/>
              <a:t>)«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b="0" dirty="0">
                <a:solidFill>
                  <a:srgbClr val="000000"/>
                </a:solidFill>
              </a:rPr>
              <a:t>(в </a:t>
            </a:r>
            <a:r>
              <a:rPr b="0" dirty="0" err="1">
                <a:solidFill>
                  <a:srgbClr val="000000"/>
                </a:solidFill>
              </a:rPr>
              <a:t>т.ч</a:t>
            </a:r>
            <a:r>
              <a:rPr b="0" dirty="0">
                <a:solidFill>
                  <a:srgbClr val="000000"/>
                </a:solidFill>
              </a:rPr>
              <a:t>. </a:t>
            </a:r>
            <a:r>
              <a:rPr b="0" dirty="0" err="1">
                <a:solidFill>
                  <a:srgbClr val="000000"/>
                </a:solidFill>
              </a:rPr>
              <a:t>Решение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Арбитражного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суда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Владимирской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области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от</a:t>
            </a:r>
            <a:r>
              <a:rPr b="0" dirty="0">
                <a:solidFill>
                  <a:srgbClr val="000000"/>
                </a:solidFill>
              </a:rPr>
              <a:t> 17 </a:t>
            </a:r>
            <a:r>
              <a:rPr b="0" dirty="0" err="1">
                <a:solidFill>
                  <a:srgbClr val="000000"/>
                </a:solidFill>
              </a:rPr>
              <a:t>ноября</a:t>
            </a:r>
            <a:r>
              <a:rPr b="0" dirty="0">
                <a:solidFill>
                  <a:srgbClr val="000000"/>
                </a:solidFill>
              </a:rPr>
              <a:t> 2017 </a:t>
            </a:r>
            <a:r>
              <a:rPr b="0" dirty="0" err="1">
                <a:solidFill>
                  <a:srgbClr val="000000"/>
                </a:solidFill>
              </a:rPr>
              <a:t>по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делу</a:t>
            </a:r>
            <a:r>
              <a:rPr b="0" dirty="0">
                <a:solidFill>
                  <a:srgbClr val="000000"/>
                </a:solidFill>
              </a:rPr>
              <a:t> N А11-9880/2016 (ООО "</a:t>
            </a:r>
            <a:r>
              <a:rPr b="0" dirty="0" err="1">
                <a:solidFill>
                  <a:srgbClr val="000000"/>
                </a:solidFill>
              </a:rPr>
              <a:t>Русджам</a:t>
            </a:r>
            <a:r>
              <a:rPr b="0" dirty="0">
                <a:solidFill>
                  <a:srgbClr val="000000"/>
                </a:solidFill>
              </a:rPr>
              <a:t>" (</a:t>
            </a:r>
            <a:r>
              <a:rPr b="0" dirty="0" err="1">
                <a:solidFill>
                  <a:srgbClr val="000000"/>
                </a:solidFill>
              </a:rPr>
              <a:t>правопреемник</a:t>
            </a:r>
            <a:r>
              <a:rPr b="0" dirty="0">
                <a:solidFill>
                  <a:srgbClr val="000000"/>
                </a:solidFill>
              </a:rPr>
              <a:t> - ООО "</a:t>
            </a:r>
            <a:r>
              <a:rPr b="0" dirty="0" err="1">
                <a:solidFill>
                  <a:srgbClr val="000000"/>
                </a:solidFill>
              </a:rPr>
              <a:t>Русджам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Стеклотара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Холдинг</a:t>
            </a:r>
            <a:r>
              <a:rPr b="0" dirty="0">
                <a:solidFill>
                  <a:srgbClr val="000000"/>
                </a:solidFill>
              </a:rPr>
              <a:t>") </a:t>
            </a:r>
            <a:r>
              <a:rPr b="1" dirty="0" err="1">
                <a:solidFill>
                  <a:srgbClr val="000000"/>
                </a:solidFill>
              </a:rPr>
              <a:t>выплаты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за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услуги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были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переквалифицированы</a:t>
            </a:r>
            <a:r>
              <a:rPr b="1" dirty="0">
                <a:solidFill>
                  <a:srgbClr val="000000"/>
                </a:solidFill>
              </a:rPr>
              <a:t> в </a:t>
            </a:r>
            <a:r>
              <a:rPr b="1" dirty="0" err="1">
                <a:solidFill>
                  <a:srgbClr val="000000"/>
                </a:solidFill>
              </a:rPr>
              <a:t>дивиденды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иностранной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организации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Anadolu</a:t>
            </a:r>
            <a:r>
              <a:rPr b="0" dirty="0">
                <a:solidFill>
                  <a:srgbClr val="000000"/>
                </a:solidFill>
              </a:rPr>
              <a:t> Cam Investment B.V. (</a:t>
            </a:r>
            <a:r>
              <a:rPr b="0" dirty="0" err="1">
                <a:solidFill>
                  <a:srgbClr val="000000"/>
                </a:solidFill>
              </a:rPr>
              <a:t>Нидерланды</a:t>
            </a:r>
            <a:r>
              <a:rPr b="0" dirty="0">
                <a:solidFill>
                  <a:srgbClr val="000000"/>
                </a:solidFill>
              </a:rPr>
              <a:t>), </a:t>
            </a:r>
            <a:r>
              <a:rPr b="0" dirty="0" err="1">
                <a:solidFill>
                  <a:srgbClr val="000000"/>
                </a:solidFill>
              </a:rPr>
              <a:t>которая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не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является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фактическим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получателем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дохода</a:t>
            </a:r>
            <a:r>
              <a:rPr b="0" dirty="0">
                <a:solidFill>
                  <a:srgbClr val="000000"/>
                </a:solidFill>
              </a:rPr>
              <a:t>, </a:t>
            </a:r>
            <a:r>
              <a:rPr b="0" dirty="0" err="1">
                <a:solidFill>
                  <a:srgbClr val="000000"/>
                </a:solidFill>
              </a:rPr>
              <a:t>бенефициаром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является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аффилированная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турецкая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компания</a:t>
            </a:r>
            <a:r>
              <a:rPr b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696" name="Текст 2"/>
          <p:cNvSpPr txBox="1">
            <a:spLocks noGrp="1"/>
          </p:cNvSpPr>
          <p:nvPr>
            <p:ph type="body" sz="quarter" idx="1"/>
          </p:nvPr>
        </p:nvSpPr>
        <p:spPr>
          <a:xfrm rot="10800000">
            <a:off x="1547812" y="1581150"/>
            <a:ext cx="6146008" cy="553999"/>
          </a:xfrm>
          <a:prstGeom prst="rect">
            <a:avLst/>
          </a:prstGeom>
        </p:spPr>
        <p:txBody>
          <a:bodyPr/>
          <a:lstStyle>
            <a:lvl1pPr algn="just">
              <a:spcBef>
                <a:spcPts val="0"/>
              </a:spcBef>
            </a:lvl1pPr>
          </a:lstStyle>
          <a:p>
            <a:r>
              <a:t> </a:t>
            </a:r>
          </a:p>
        </p:txBody>
      </p:sp>
      <p:sp>
        <p:nvSpPr>
          <p:cNvPr id="697" name="Прямоугольник 3"/>
          <p:cNvSpPr txBox="1"/>
          <p:nvPr/>
        </p:nvSpPr>
        <p:spPr>
          <a:xfrm>
            <a:off x="1522809" y="2536429"/>
            <a:ext cx="577929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b="1"/>
            </a:lvl1pPr>
          </a:lstStyle>
          <a:p>
            <a:r>
              <a:t> </a:t>
            </a:r>
            <a:endParaRPr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98" name="Artboard 2@4x-100.jpg" descr="Artboard 2@4x-10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673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Скругленный прямоугольник 7"/>
          <p:cNvGrpSpPr/>
          <p:nvPr/>
        </p:nvGrpSpPr>
        <p:grpSpPr>
          <a:xfrm>
            <a:off x="5148064" y="-385253"/>
            <a:ext cx="3672409" cy="5151262"/>
            <a:chOff x="0" y="0"/>
            <a:chExt cx="3672408" cy="5151261"/>
          </a:xfrm>
        </p:grpSpPr>
        <p:sp>
          <p:nvSpPr>
            <p:cNvPr id="700" name="Закругленный прямоугольник"/>
            <p:cNvSpPr/>
            <p:nvPr/>
          </p:nvSpPr>
          <p:spPr>
            <a:xfrm>
              <a:off x="0" y="1711534"/>
              <a:ext cx="3672409" cy="1728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62538"/>
                    <a:satOff val="-10095"/>
                    <a:lumOff val="13770"/>
                  </a:schemeClr>
                </a:gs>
                <a:gs pos="45000">
                  <a:srgbClr val="F1F7C4"/>
                </a:gs>
                <a:gs pos="100000">
                  <a:schemeClr val="accent3">
                    <a:hueOff val="78519"/>
                    <a:satOff val="20960"/>
                    <a:lumOff val="25971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1" name="Турция"/>
            <p:cNvSpPr txBox="1"/>
            <p:nvPr/>
          </p:nvSpPr>
          <p:spPr>
            <a:xfrm>
              <a:off x="84363" y="0"/>
              <a:ext cx="3503682" cy="5151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                            Турция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</p:txBody>
        </p:sp>
      </p:grpSp>
      <p:grpSp>
        <p:nvGrpSpPr>
          <p:cNvPr id="705" name="Скругленный прямоугольник 6"/>
          <p:cNvGrpSpPr/>
          <p:nvPr/>
        </p:nvGrpSpPr>
        <p:grpSpPr>
          <a:xfrm>
            <a:off x="5148064" y="2359063"/>
            <a:ext cx="3672409" cy="3551062"/>
            <a:chOff x="0" y="0"/>
            <a:chExt cx="3672408" cy="3551061"/>
          </a:xfrm>
        </p:grpSpPr>
        <p:sp>
          <p:nvSpPr>
            <p:cNvPr id="703" name="Закругленный прямоугольник"/>
            <p:cNvSpPr/>
            <p:nvPr/>
          </p:nvSpPr>
          <p:spPr>
            <a:xfrm>
              <a:off x="0" y="911434"/>
              <a:ext cx="3672409" cy="1728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-178979"/>
                    <a:satOff val="-15591"/>
                    <a:lumOff val="10269"/>
                  </a:schemeClr>
                </a:gs>
                <a:gs pos="45000">
                  <a:srgbClr val="FFEFCA"/>
                </a:gs>
                <a:gs pos="100000">
                  <a:schemeClr val="accent4">
                    <a:hueOff val="-228788"/>
                    <a:satOff val="7246"/>
                    <a:lumOff val="21324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4" name="Нидерланды"/>
            <p:cNvSpPr txBox="1"/>
            <p:nvPr/>
          </p:nvSpPr>
          <p:spPr>
            <a:xfrm>
              <a:off x="84363" y="0"/>
              <a:ext cx="3503682" cy="3551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                     Нидерланды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</p:txBody>
        </p:sp>
      </p:grpSp>
      <p:grpSp>
        <p:nvGrpSpPr>
          <p:cNvPr id="708" name="Скругленный прямоугольник 5"/>
          <p:cNvGrpSpPr/>
          <p:nvPr/>
        </p:nvGrpSpPr>
        <p:grpSpPr>
          <a:xfrm>
            <a:off x="2123727" y="-1849449"/>
            <a:ext cx="2808313" cy="9951862"/>
            <a:chOff x="0" y="0"/>
            <a:chExt cx="2808311" cy="9951861"/>
          </a:xfrm>
        </p:grpSpPr>
        <p:sp>
          <p:nvSpPr>
            <p:cNvPr id="706" name="Закругленный прямоугольник"/>
            <p:cNvSpPr/>
            <p:nvPr/>
          </p:nvSpPr>
          <p:spPr>
            <a:xfrm>
              <a:off x="0" y="3103722"/>
              <a:ext cx="2808312" cy="374441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2">
                    <a:hueOff val="91643"/>
                    <a:satOff val="-6457"/>
                    <a:lumOff val="10132"/>
                  </a:schemeClr>
                </a:gs>
                <a:gs pos="45000">
                  <a:srgbClr val="D3E0ED"/>
                </a:gs>
                <a:gs pos="100000">
                  <a:schemeClr val="accent2">
                    <a:hueOff val="114167"/>
                    <a:satOff val="11440"/>
                    <a:lumOff val="21789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7" name="Россия"/>
            <p:cNvSpPr txBox="1"/>
            <p:nvPr/>
          </p:nvSpPr>
          <p:spPr>
            <a:xfrm>
              <a:off x="137090" y="0"/>
              <a:ext cx="2534132" cy="9951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r>
                <a:t>                                                  Россия</a:t>
              </a:r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  <a:p>
              <a:pPr algn="ctr"/>
              <a:endParaRPr/>
            </a:p>
          </p:txBody>
        </p:sp>
      </p:grpSp>
      <p:sp>
        <p:nvSpPr>
          <p:cNvPr id="709" name="TextBox 1"/>
          <p:cNvSpPr txBox="1"/>
          <p:nvPr/>
        </p:nvSpPr>
        <p:spPr>
          <a:xfrm>
            <a:off x="395535" y="827842"/>
            <a:ext cx="84249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Постановление АС Волго-Вятского округа от 05.12.18 № А11-9880/2016</a:t>
            </a:r>
          </a:p>
        </p:txBody>
      </p:sp>
      <p:grpSp>
        <p:nvGrpSpPr>
          <p:cNvPr id="712" name="Овал 2"/>
          <p:cNvGrpSpPr/>
          <p:nvPr/>
        </p:nvGrpSpPr>
        <p:grpSpPr>
          <a:xfrm>
            <a:off x="2339751" y="2478409"/>
            <a:ext cx="1800201" cy="1224137"/>
            <a:chOff x="0" y="0"/>
            <a:chExt cx="1800200" cy="1224136"/>
          </a:xfrm>
        </p:grpSpPr>
        <p:sp>
          <p:nvSpPr>
            <p:cNvPr id="710" name="Овал"/>
            <p:cNvSpPr/>
            <p:nvPr/>
          </p:nvSpPr>
          <p:spPr>
            <a:xfrm>
              <a:off x="-1" y="-1"/>
              <a:ext cx="1800202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Компания А"/>
            <p:cNvSpPr txBox="1"/>
            <p:nvPr/>
          </p:nvSpPr>
          <p:spPr>
            <a:xfrm>
              <a:off x="263632" y="303387"/>
              <a:ext cx="127293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Компания А</a:t>
              </a:r>
            </a:p>
          </p:txBody>
        </p:sp>
      </p:grpSp>
      <p:grpSp>
        <p:nvGrpSpPr>
          <p:cNvPr id="715" name="Овал 4"/>
          <p:cNvGrpSpPr/>
          <p:nvPr/>
        </p:nvGrpSpPr>
        <p:grpSpPr>
          <a:xfrm>
            <a:off x="6012160" y="1398290"/>
            <a:ext cx="2016225" cy="1296145"/>
            <a:chOff x="0" y="0"/>
            <a:chExt cx="2016224" cy="1296144"/>
          </a:xfrm>
        </p:grpSpPr>
        <p:sp>
          <p:nvSpPr>
            <p:cNvPr id="713" name="Овал"/>
            <p:cNvSpPr/>
            <p:nvPr/>
          </p:nvSpPr>
          <p:spPr>
            <a:xfrm>
              <a:off x="-1" y="-1"/>
              <a:ext cx="2016226" cy="1296146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CE9AF"/>
                  </a:solidFill>
                </a:defRPr>
              </a:pPr>
              <a:endParaRPr/>
            </a:p>
          </p:txBody>
        </p:sp>
        <p:sp>
          <p:nvSpPr>
            <p:cNvPr id="714" name="Компания С…"/>
            <p:cNvSpPr txBox="1"/>
            <p:nvPr/>
          </p:nvSpPr>
          <p:spPr>
            <a:xfrm>
              <a:off x="295268" y="167110"/>
              <a:ext cx="1425688" cy="96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Компания С</a:t>
              </a:r>
            </a:p>
            <a:p>
              <a:pPr algn="ctr">
                <a:defRPr sz="1400">
                  <a:solidFill>
                    <a:srgbClr val="FCE9AF"/>
                  </a:solidFill>
                </a:defRPr>
              </a:pPr>
              <a:r>
                <a:t>фактический получатель дохода</a:t>
              </a:r>
            </a:p>
          </p:txBody>
        </p:sp>
      </p:grpSp>
      <p:grpSp>
        <p:nvGrpSpPr>
          <p:cNvPr id="718" name="Овал 8"/>
          <p:cNvGrpSpPr/>
          <p:nvPr/>
        </p:nvGrpSpPr>
        <p:grpSpPr>
          <a:xfrm>
            <a:off x="6084168" y="3342506"/>
            <a:ext cx="2016225" cy="1224137"/>
            <a:chOff x="0" y="0"/>
            <a:chExt cx="2016224" cy="1224136"/>
          </a:xfrm>
        </p:grpSpPr>
        <p:sp>
          <p:nvSpPr>
            <p:cNvPr id="716" name="Овал"/>
            <p:cNvSpPr/>
            <p:nvPr/>
          </p:nvSpPr>
          <p:spPr>
            <a:xfrm>
              <a:off x="-1" y="-1"/>
              <a:ext cx="2016226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CE9AF"/>
                  </a:solidFill>
                </a:defRPr>
              </a:pPr>
              <a:endParaRPr/>
            </a:p>
          </p:txBody>
        </p:sp>
        <p:sp>
          <p:nvSpPr>
            <p:cNvPr id="717" name="Компания В…"/>
            <p:cNvSpPr txBox="1"/>
            <p:nvPr/>
          </p:nvSpPr>
          <p:spPr>
            <a:xfrm>
              <a:off x="295268" y="303387"/>
              <a:ext cx="142568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Компания В</a:t>
              </a:r>
            </a:p>
            <a:p>
              <a:pPr algn="ctr">
                <a:defRPr>
                  <a:solidFill>
                    <a:srgbClr val="FCE9AF"/>
                  </a:solidFill>
                </a:defRPr>
              </a:pPr>
              <a:r>
                <a:t>«техничка»</a:t>
              </a:r>
            </a:p>
          </p:txBody>
        </p:sp>
      </p:grpSp>
      <p:grpSp>
        <p:nvGrpSpPr>
          <p:cNvPr id="721" name="Штриховая стрелка вправо 15"/>
          <p:cNvGrpSpPr/>
          <p:nvPr/>
        </p:nvGrpSpPr>
        <p:grpSpPr>
          <a:xfrm>
            <a:off x="4058637" y="3203008"/>
            <a:ext cx="1959956" cy="1052828"/>
            <a:chOff x="0" y="0"/>
            <a:chExt cx="1959954" cy="1052827"/>
          </a:xfrm>
        </p:grpSpPr>
        <p:sp>
          <p:nvSpPr>
            <p:cNvPr id="719" name="Фигура"/>
            <p:cNvSpPr/>
            <p:nvPr/>
          </p:nvSpPr>
          <p:spPr>
            <a:xfrm rot="708218">
              <a:off x="50629" y="182840"/>
              <a:ext cx="1858697" cy="68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50" y="5400"/>
                  </a:lnTo>
                  <a:lnTo>
                    <a:pt x="250" y="16200"/>
                  </a:lnTo>
                  <a:lnTo>
                    <a:pt x="0" y="16200"/>
                  </a:lnTo>
                  <a:close/>
                  <a:moveTo>
                    <a:pt x="499" y="5400"/>
                  </a:moveTo>
                  <a:lnTo>
                    <a:pt x="998" y="5400"/>
                  </a:lnTo>
                  <a:lnTo>
                    <a:pt x="998" y="16200"/>
                  </a:lnTo>
                  <a:lnTo>
                    <a:pt x="499" y="16200"/>
                  </a:lnTo>
                  <a:close/>
                  <a:moveTo>
                    <a:pt x="1248" y="5400"/>
                  </a:moveTo>
                  <a:lnTo>
                    <a:pt x="17607" y="5400"/>
                  </a:lnTo>
                  <a:lnTo>
                    <a:pt x="17607" y="0"/>
                  </a:lnTo>
                  <a:lnTo>
                    <a:pt x="21600" y="10800"/>
                  </a:lnTo>
                  <a:lnTo>
                    <a:pt x="17607" y="21600"/>
                  </a:lnTo>
                  <a:lnTo>
                    <a:pt x="17607" y="16200"/>
                  </a:lnTo>
                  <a:lnTo>
                    <a:pt x="1248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0" name="дивиденды"/>
            <p:cNvSpPr txBox="1"/>
            <p:nvPr/>
          </p:nvSpPr>
          <p:spPr>
            <a:xfrm rot="708218">
              <a:off x="158677" y="344494"/>
              <a:ext cx="1579544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дивиденды</a:t>
              </a:r>
            </a:p>
          </p:txBody>
        </p:sp>
      </p:grpSp>
      <p:grpSp>
        <p:nvGrpSpPr>
          <p:cNvPr id="724" name="Штриховая стрелка вправо 17"/>
          <p:cNvGrpSpPr/>
          <p:nvPr/>
        </p:nvGrpSpPr>
        <p:grpSpPr>
          <a:xfrm>
            <a:off x="3988012" y="1830338"/>
            <a:ext cx="2034429" cy="1150980"/>
            <a:chOff x="0" y="0"/>
            <a:chExt cx="2034428" cy="1150978"/>
          </a:xfrm>
        </p:grpSpPr>
        <p:sp>
          <p:nvSpPr>
            <p:cNvPr id="722" name="Фигура"/>
            <p:cNvSpPr/>
            <p:nvPr/>
          </p:nvSpPr>
          <p:spPr>
            <a:xfrm rot="20721465">
              <a:off x="55619" y="231916"/>
              <a:ext cx="1923190" cy="68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41" y="5400"/>
                  </a:lnTo>
                  <a:lnTo>
                    <a:pt x="241" y="16200"/>
                  </a:lnTo>
                  <a:lnTo>
                    <a:pt x="0" y="16200"/>
                  </a:lnTo>
                  <a:close/>
                  <a:moveTo>
                    <a:pt x="482" y="5400"/>
                  </a:moveTo>
                  <a:lnTo>
                    <a:pt x="965" y="5400"/>
                  </a:lnTo>
                  <a:lnTo>
                    <a:pt x="965" y="16200"/>
                  </a:lnTo>
                  <a:lnTo>
                    <a:pt x="482" y="16200"/>
                  </a:lnTo>
                  <a:close/>
                  <a:moveTo>
                    <a:pt x="1206" y="5400"/>
                  </a:moveTo>
                  <a:lnTo>
                    <a:pt x="17741" y="5400"/>
                  </a:lnTo>
                  <a:lnTo>
                    <a:pt x="17741" y="0"/>
                  </a:lnTo>
                  <a:lnTo>
                    <a:pt x="21600" y="10800"/>
                  </a:lnTo>
                  <a:lnTo>
                    <a:pt x="17741" y="21600"/>
                  </a:lnTo>
                  <a:lnTo>
                    <a:pt x="17741" y="16200"/>
                  </a:lnTo>
                  <a:lnTo>
                    <a:pt x="1206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-152106"/>
                    <a:satOff val="-6869"/>
                    <a:lumOff val="18972"/>
                  </a:schemeClr>
                </a:gs>
                <a:gs pos="45000">
                  <a:srgbClr val="E6CCC5"/>
                </a:gs>
                <a:gs pos="100000">
                  <a:schemeClr val="accent5">
                    <a:hueOff val="-173998"/>
                    <a:satOff val="6983"/>
                    <a:lumOff val="32508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3" name="оплата услуг"/>
            <p:cNvSpPr txBox="1"/>
            <p:nvPr/>
          </p:nvSpPr>
          <p:spPr>
            <a:xfrm rot="20721465">
              <a:off x="164032" y="408301"/>
              <a:ext cx="164403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оплата услуг</a:t>
              </a:r>
            </a:p>
          </p:txBody>
        </p:sp>
      </p:grpSp>
      <p:sp>
        <p:nvSpPr>
          <p:cNvPr id="725" name="TextBox 18"/>
          <p:cNvSpPr txBox="1"/>
          <p:nvPr/>
        </p:nvSpPr>
        <p:spPr>
          <a:xfrm>
            <a:off x="179511" y="1542305"/>
            <a:ext cx="1872210" cy="301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Доначисление -НП 11 млн.руб.</a:t>
            </a:r>
          </a:p>
          <a:p>
            <a:endParaRPr/>
          </a:p>
          <a:p>
            <a:pPr>
              <a:defRPr b="1">
                <a:solidFill>
                  <a:srgbClr val="7030A0"/>
                </a:solidFill>
              </a:defRPr>
            </a:pPr>
            <a:r>
              <a:t>Наличие «технического звена», фактически не являющегося конечным получателем дохода </a:t>
            </a:r>
          </a:p>
        </p:txBody>
      </p:sp>
      <p:sp>
        <p:nvSpPr>
          <p:cNvPr id="726" name="Штриховая стрелка вправо 19"/>
          <p:cNvSpPr/>
          <p:nvPr/>
        </p:nvSpPr>
        <p:spPr>
          <a:xfrm rot="16200000">
            <a:off x="6732240" y="2766441"/>
            <a:ext cx="540061" cy="540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close/>
              </a:path>
            </a:pathLst>
          </a:custGeom>
          <a:solidFill>
            <a:schemeClr val="accent5"/>
          </a:solidFill>
          <a:ln w="444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Скругленный прямоугольник 2"/>
          <p:cNvGrpSpPr/>
          <p:nvPr/>
        </p:nvGrpSpPr>
        <p:grpSpPr>
          <a:xfrm>
            <a:off x="4820816" y="339502"/>
            <a:ext cx="3096344" cy="432048"/>
            <a:chOff x="0" y="0"/>
            <a:chExt cx="3096343" cy="432047"/>
          </a:xfrm>
        </p:grpSpPr>
        <p:sp>
          <p:nvSpPr>
            <p:cNvPr id="728" name="Закругленный прямоугольник"/>
            <p:cNvSpPr/>
            <p:nvPr/>
          </p:nvSpPr>
          <p:spPr>
            <a:xfrm>
              <a:off x="0" y="0"/>
              <a:ext cx="3096344" cy="4320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62538"/>
                    <a:satOff val="-10095"/>
                    <a:lumOff val="13770"/>
                  </a:schemeClr>
                </a:gs>
                <a:gs pos="45000">
                  <a:srgbClr val="F1F7C4"/>
                </a:gs>
                <a:gs pos="100000">
                  <a:schemeClr val="accent3">
                    <a:hueOff val="78519"/>
                    <a:satOff val="20960"/>
                    <a:lumOff val="25971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9" name="Компания А (Россия)"/>
            <p:cNvSpPr txBox="1"/>
            <p:nvPr/>
          </p:nvSpPr>
          <p:spPr>
            <a:xfrm>
              <a:off x="21090" y="40693"/>
              <a:ext cx="305416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Компания А (Россия)</a:t>
              </a:r>
            </a:p>
          </p:txBody>
        </p:sp>
      </p:grpSp>
      <p:grpSp>
        <p:nvGrpSpPr>
          <p:cNvPr id="733" name="Скругленный прямоугольник 3"/>
          <p:cNvGrpSpPr/>
          <p:nvPr/>
        </p:nvGrpSpPr>
        <p:grpSpPr>
          <a:xfrm>
            <a:off x="179511" y="1635646"/>
            <a:ext cx="7488834" cy="1008113"/>
            <a:chOff x="0" y="0"/>
            <a:chExt cx="7488832" cy="1008112"/>
          </a:xfrm>
        </p:grpSpPr>
        <p:sp>
          <p:nvSpPr>
            <p:cNvPr id="731" name="Закругленный прямоугольник"/>
            <p:cNvSpPr/>
            <p:nvPr/>
          </p:nvSpPr>
          <p:spPr>
            <a:xfrm>
              <a:off x="0" y="0"/>
              <a:ext cx="7488833" cy="10081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64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200" b="1"/>
              </a:pPr>
              <a:endParaRPr/>
            </a:p>
          </p:txBody>
        </p:sp>
        <p:sp>
          <p:nvSpPr>
            <p:cNvPr id="732" name="Организации 1 звена перечисляли, полученные от Компании А денежные средства за минусом стоимости оказанных услуг, в качестве займов и оплаты векселей в организации 2 звена,…"/>
            <p:cNvSpPr txBox="1"/>
            <p:nvPr/>
          </p:nvSpPr>
          <p:spPr>
            <a:xfrm>
              <a:off x="49212" y="194128"/>
              <a:ext cx="7390408" cy="6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sz="1200"/>
              </a:pPr>
              <a:r>
                <a:t>Организации 1 звена перечисляли, полученные от Компании А денежные средства за минусом стоимости оказанных услуг, в качестве займов и оплаты векселей в организации 2 звена, </a:t>
              </a:r>
            </a:p>
            <a:p>
              <a:pPr algn="just">
                <a:defRPr sz="1200" b="1"/>
              </a:pPr>
              <a:r>
                <a:t>                    НЕ ведущие реальную деятельность-ТРАНЗИТ ДЕНЕЖНЫХ СРЕДСТВ</a:t>
              </a:r>
            </a:p>
          </p:txBody>
        </p:sp>
      </p:grpSp>
      <p:grpSp>
        <p:nvGrpSpPr>
          <p:cNvPr id="736" name="Скругленный прямоугольник 4"/>
          <p:cNvGrpSpPr/>
          <p:nvPr/>
        </p:nvGrpSpPr>
        <p:grpSpPr>
          <a:xfrm>
            <a:off x="971599" y="3698621"/>
            <a:ext cx="6408713" cy="770594"/>
            <a:chOff x="0" y="0"/>
            <a:chExt cx="6408711" cy="770592"/>
          </a:xfrm>
        </p:grpSpPr>
        <p:sp>
          <p:nvSpPr>
            <p:cNvPr id="734" name="Закругленный прямоугольник"/>
            <p:cNvSpPr/>
            <p:nvPr/>
          </p:nvSpPr>
          <p:spPr>
            <a:xfrm>
              <a:off x="0" y="25256"/>
              <a:ext cx="6408712" cy="72008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64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735" name="Денежные средства 2 звеном перечислялись на счета иностранных компаний,…"/>
            <p:cNvSpPr txBox="1"/>
            <p:nvPr/>
          </p:nvSpPr>
          <p:spPr>
            <a:xfrm>
              <a:off x="35150" y="0"/>
              <a:ext cx="6338412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Денежные средства 2 звеном перечислялись на счета иностранных компаний, </a:t>
              </a:r>
            </a:p>
            <a:p>
              <a:pPr algn="ctr">
                <a:defRPr sz="1600"/>
              </a:pPr>
              <a:r>
                <a:t>подконтрольных бенефициарам Компании А</a:t>
              </a:r>
            </a:p>
          </p:txBody>
        </p:sp>
      </p:grpSp>
      <p:grpSp>
        <p:nvGrpSpPr>
          <p:cNvPr id="739" name="Скругленный прямоугольник 5"/>
          <p:cNvGrpSpPr/>
          <p:nvPr/>
        </p:nvGrpSpPr>
        <p:grpSpPr>
          <a:xfrm>
            <a:off x="7884368" y="1347613"/>
            <a:ext cx="1088505" cy="432049"/>
            <a:chOff x="0" y="0"/>
            <a:chExt cx="1088504" cy="432047"/>
          </a:xfrm>
        </p:grpSpPr>
        <p:sp>
          <p:nvSpPr>
            <p:cNvPr id="737" name="Закругленный прямоугольник"/>
            <p:cNvSpPr/>
            <p:nvPr/>
          </p:nvSpPr>
          <p:spPr>
            <a:xfrm>
              <a:off x="0" y="0"/>
              <a:ext cx="1088505" cy="43204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444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8" name="1 звено"/>
            <p:cNvSpPr txBox="1"/>
            <p:nvPr/>
          </p:nvSpPr>
          <p:spPr>
            <a:xfrm>
              <a:off x="21091" y="40693"/>
              <a:ext cx="104632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1 звено</a:t>
              </a:r>
            </a:p>
          </p:txBody>
        </p:sp>
      </p:grpSp>
      <p:grpSp>
        <p:nvGrpSpPr>
          <p:cNvPr id="742" name="Скругленный прямоугольник 6"/>
          <p:cNvGrpSpPr/>
          <p:nvPr/>
        </p:nvGrpSpPr>
        <p:grpSpPr>
          <a:xfrm>
            <a:off x="7956376" y="3867894"/>
            <a:ext cx="1088505" cy="432049"/>
            <a:chOff x="0" y="0"/>
            <a:chExt cx="1088504" cy="432047"/>
          </a:xfrm>
        </p:grpSpPr>
        <p:sp>
          <p:nvSpPr>
            <p:cNvPr id="740" name="Закругленный прямоугольник"/>
            <p:cNvSpPr/>
            <p:nvPr/>
          </p:nvSpPr>
          <p:spPr>
            <a:xfrm>
              <a:off x="0" y="0"/>
              <a:ext cx="1088505" cy="4320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444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1" name="3 звено"/>
            <p:cNvSpPr txBox="1"/>
            <p:nvPr/>
          </p:nvSpPr>
          <p:spPr>
            <a:xfrm>
              <a:off x="21091" y="40693"/>
              <a:ext cx="104632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3 звено</a:t>
              </a:r>
            </a:p>
          </p:txBody>
        </p:sp>
      </p:grpSp>
      <p:grpSp>
        <p:nvGrpSpPr>
          <p:cNvPr id="745" name="Скругленный прямоугольник 7"/>
          <p:cNvGrpSpPr/>
          <p:nvPr/>
        </p:nvGrpSpPr>
        <p:grpSpPr>
          <a:xfrm>
            <a:off x="7956376" y="3003798"/>
            <a:ext cx="1088505" cy="432049"/>
            <a:chOff x="0" y="0"/>
            <a:chExt cx="1088504" cy="432047"/>
          </a:xfrm>
        </p:grpSpPr>
        <p:sp>
          <p:nvSpPr>
            <p:cNvPr id="743" name="Закругленный прямоугольник"/>
            <p:cNvSpPr/>
            <p:nvPr/>
          </p:nvSpPr>
          <p:spPr>
            <a:xfrm>
              <a:off x="0" y="0"/>
              <a:ext cx="1088505" cy="43204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444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4" name="2 звено"/>
            <p:cNvSpPr txBox="1"/>
            <p:nvPr/>
          </p:nvSpPr>
          <p:spPr>
            <a:xfrm>
              <a:off x="21091" y="40693"/>
              <a:ext cx="104632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2 звено</a:t>
              </a:r>
            </a:p>
          </p:txBody>
        </p:sp>
      </p:grpSp>
      <p:grpSp>
        <p:nvGrpSpPr>
          <p:cNvPr id="748" name="Овал 8"/>
          <p:cNvGrpSpPr/>
          <p:nvPr/>
        </p:nvGrpSpPr>
        <p:grpSpPr>
          <a:xfrm>
            <a:off x="251519" y="1131590"/>
            <a:ext cx="1008113" cy="432049"/>
            <a:chOff x="0" y="0"/>
            <a:chExt cx="1008112" cy="432047"/>
          </a:xfrm>
        </p:grpSpPr>
        <p:sp>
          <p:nvSpPr>
            <p:cNvPr id="746" name="Овал"/>
            <p:cNvSpPr/>
            <p:nvPr/>
          </p:nvSpPr>
          <p:spPr>
            <a:xfrm>
              <a:off x="-1" y="0"/>
              <a:ext cx="1008114" cy="432048"/>
            </a:xfrm>
            <a:prstGeom prst="ellipse">
              <a:avLst/>
            </a:prstGeom>
            <a:solidFill>
              <a:schemeClr val="accent4"/>
            </a:solidFill>
            <a:ln w="26425" cap="flat">
              <a:solidFill>
                <a:srgbClr val="B6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47" name="Аренда"/>
            <p:cNvSpPr txBox="1"/>
            <p:nvPr/>
          </p:nvSpPr>
          <p:spPr>
            <a:xfrm>
              <a:off x="147634" y="83896"/>
              <a:ext cx="712844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Аренда</a:t>
              </a:r>
            </a:p>
          </p:txBody>
        </p:sp>
      </p:grpSp>
      <p:grpSp>
        <p:nvGrpSpPr>
          <p:cNvPr id="751" name="Овал 9"/>
          <p:cNvGrpSpPr/>
          <p:nvPr/>
        </p:nvGrpSpPr>
        <p:grpSpPr>
          <a:xfrm>
            <a:off x="1691680" y="1131590"/>
            <a:ext cx="936105" cy="432049"/>
            <a:chOff x="0" y="0"/>
            <a:chExt cx="936104" cy="432047"/>
          </a:xfrm>
        </p:grpSpPr>
        <p:sp>
          <p:nvSpPr>
            <p:cNvPr id="749" name="Овал"/>
            <p:cNvSpPr/>
            <p:nvPr/>
          </p:nvSpPr>
          <p:spPr>
            <a:xfrm>
              <a:off x="-1" y="0"/>
              <a:ext cx="936106" cy="432048"/>
            </a:xfrm>
            <a:prstGeom prst="ellipse">
              <a:avLst/>
            </a:prstGeom>
            <a:solidFill>
              <a:schemeClr val="accent4"/>
            </a:solidFill>
            <a:ln w="26425" cap="flat">
              <a:solidFill>
                <a:srgbClr val="B6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0" name="Услуги"/>
            <p:cNvSpPr txBox="1"/>
            <p:nvPr/>
          </p:nvSpPr>
          <p:spPr>
            <a:xfrm>
              <a:off x="137088" y="83896"/>
              <a:ext cx="661928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Услуги</a:t>
              </a:r>
            </a:p>
          </p:txBody>
        </p:sp>
      </p:grpSp>
      <p:grpSp>
        <p:nvGrpSpPr>
          <p:cNvPr id="754" name="Овал 10"/>
          <p:cNvGrpSpPr/>
          <p:nvPr/>
        </p:nvGrpSpPr>
        <p:grpSpPr>
          <a:xfrm>
            <a:off x="3275855" y="1131590"/>
            <a:ext cx="936105" cy="432049"/>
            <a:chOff x="0" y="0"/>
            <a:chExt cx="936104" cy="432047"/>
          </a:xfrm>
        </p:grpSpPr>
        <p:sp>
          <p:nvSpPr>
            <p:cNvPr id="752" name="Овал"/>
            <p:cNvSpPr/>
            <p:nvPr/>
          </p:nvSpPr>
          <p:spPr>
            <a:xfrm>
              <a:off x="-1" y="0"/>
              <a:ext cx="936106" cy="432048"/>
            </a:xfrm>
            <a:prstGeom prst="ellipse">
              <a:avLst/>
            </a:prstGeom>
            <a:solidFill>
              <a:schemeClr val="accent4"/>
            </a:solidFill>
            <a:ln w="26425" cap="flat">
              <a:solidFill>
                <a:srgbClr val="B6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3" name="Услуги"/>
            <p:cNvSpPr txBox="1"/>
            <p:nvPr/>
          </p:nvSpPr>
          <p:spPr>
            <a:xfrm>
              <a:off x="137088" y="83896"/>
              <a:ext cx="661928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Услуги</a:t>
              </a:r>
            </a:p>
          </p:txBody>
        </p:sp>
      </p:grpSp>
      <p:grpSp>
        <p:nvGrpSpPr>
          <p:cNvPr id="757" name="Овал 11"/>
          <p:cNvGrpSpPr/>
          <p:nvPr/>
        </p:nvGrpSpPr>
        <p:grpSpPr>
          <a:xfrm>
            <a:off x="4788024" y="1131590"/>
            <a:ext cx="936105" cy="432049"/>
            <a:chOff x="0" y="0"/>
            <a:chExt cx="936104" cy="432047"/>
          </a:xfrm>
        </p:grpSpPr>
        <p:sp>
          <p:nvSpPr>
            <p:cNvPr id="755" name="Овал"/>
            <p:cNvSpPr/>
            <p:nvPr/>
          </p:nvSpPr>
          <p:spPr>
            <a:xfrm>
              <a:off x="-1" y="0"/>
              <a:ext cx="936106" cy="432048"/>
            </a:xfrm>
            <a:prstGeom prst="ellipse">
              <a:avLst/>
            </a:prstGeom>
            <a:solidFill>
              <a:schemeClr val="accent4"/>
            </a:solidFill>
            <a:ln w="26425" cap="flat">
              <a:solidFill>
                <a:srgbClr val="B6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6" name="Услуги"/>
            <p:cNvSpPr txBox="1"/>
            <p:nvPr/>
          </p:nvSpPr>
          <p:spPr>
            <a:xfrm>
              <a:off x="137088" y="83896"/>
              <a:ext cx="661928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Услуги</a:t>
              </a:r>
            </a:p>
          </p:txBody>
        </p:sp>
      </p:grpSp>
      <p:grpSp>
        <p:nvGrpSpPr>
          <p:cNvPr id="760" name="Овал 12"/>
          <p:cNvGrpSpPr/>
          <p:nvPr/>
        </p:nvGrpSpPr>
        <p:grpSpPr>
          <a:xfrm>
            <a:off x="6300192" y="1131590"/>
            <a:ext cx="936105" cy="432049"/>
            <a:chOff x="0" y="0"/>
            <a:chExt cx="936104" cy="432047"/>
          </a:xfrm>
        </p:grpSpPr>
        <p:sp>
          <p:nvSpPr>
            <p:cNvPr id="758" name="Овал"/>
            <p:cNvSpPr/>
            <p:nvPr/>
          </p:nvSpPr>
          <p:spPr>
            <a:xfrm>
              <a:off x="-1" y="0"/>
              <a:ext cx="936106" cy="432048"/>
            </a:xfrm>
            <a:prstGeom prst="ellipse">
              <a:avLst/>
            </a:prstGeom>
            <a:solidFill>
              <a:schemeClr val="accent4"/>
            </a:solidFill>
            <a:ln w="26425" cap="flat">
              <a:solidFill>
                <a:srgbClr val="B6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9" name="Услуги"/>
            <p:cNvSpPr txBox="1"/>
            <p:nvPr/>
          </p:nvSpPr>
          <p:spPr>
            <a:xfrm>
              <a:off x="137088" y="83896"/>
              <a:ext cx="661928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Услуги</a:t>
              </a:r>
            </a:p>
          </p:txBody>
        </p:sp>
      </p:grpSp>
      <p:sp>
        <p:nvSpPr>
          <p:cNvPr id="761" name="Прямая со стрелкой 14"/>
          <p:cNvSpPr/>
          <p:nvPr/>
        </p:nvSpPr>
        <p:spPr>
          <a:xfrm flipH="1">
            <a:off x="1115616" y="721519"/>
            <a:ext cx="4134346" cy="41007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2" name="Прямая со стрелкой 16"/>
          <p:cNvSpPr/>
          <p:nvPr/>
        </p:nvSpPr>
        <p:spPr>
          <a:xfrm flipH="1">
            <a:off x="2555776" y="747811"/>
            <a:ext cx="3095638" cy="45578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3" name="Прямая со стрелкой 18"/>
          <p:cNvSpPr/>
          <p:nvPr/>
        </p:nvSpPr>
        <p:spPr>
          <a:xfrm flipH="1">
            <a:off x="3995935" y="725832"/>
            <a:ext cx="2448940" cy="405759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4" name="Прямая со стрелкой 20"/>
          <p:cNvSpPr/>
          <p:nvPr/>
        </p:nvSpPr>
        <p:spPr>
          <a:xfrm flipH="1">
            <a:off x="5076056" y="727369"/>
            <a:ext cx="2159336" cy="40422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5" name="Прямая со стрелкой 22"/>
          <p:cNvSpPr/>
          <p:nvPr/>
        </p:nvSpPr>
        <p:spPr>
          <a:xfrm flipH="1">
            <a:off x="6516216" y="710658"/>
            <a:ext cx="934123" cy="420932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68" name="Скругленный прямоугольник 25"/>
          <p:cNvGrpSpPr/>
          <p:nvPr/>
        </p:nvGrpSpPr>
        <p:grpSpPr>
          <a:xfrm>
            <a:off x="251519" y="2931790"/>
            <a:ext cx="864097" cy="576065"/>
            <a:chOff x="0" y="0"/>
            <a:chExt cx="864095" cy="576064"/>
          </a:xfrm>
        </p:grpSpPr>
        <p:sp>
          <p:nvSpPr>
            <p:cNvPr id="766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67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71" name="Скругленный прямоугольник 26"/>
          <p:cNvGrpSpPr/>
          <p:nvPr/>
        </p:nvGrpSpPr>
        <p:grpSpPr>
          <a:xfrm>
            <a:off x="1331640" y="2931790"/>
            <a:ext cx="864097" cy="576065"/>
            <a:chOff x="0" y="0"/>
            <a:chExt cx="864095" cy="576064"/>
          </a:xfrm>
        </p:grpSpPr>
        <p:sp>
          <p:nvSpPr>
            <p:cNvPr id="769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0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74" name="Скругленный прямоугольник 27"/>
          <p:cNvGrpSpPr/>
          <p:nvPr/>
        </p:nvGrpSpPr>
        <p:grpSpPr>
          <a:xfrm>
            <a:off x="2411759" y="2931790"/>
            <a:ext cx="864097" cy="576065"/>
            <a:chOff x="0" y="0"/>
            <a:chExt cx="864095" cy="576064"/>
          </a:xfrm>
        </p:grpSpPr>
        <p:sp>
          <p:nvSpPr>
            <p:cNvPr id="772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3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77" name="Скругленный прямоугольник 28"/>
          <p:cNvGrpSpPr/>
          <p:nvPr/>
        </p:nvGrpSpPr>
        <p:grpSpPr>
          <a:xfrm>
            <a:off x="3491879" y="2931790"/>
            <a:ext cx="864097" cy="576065"/>
            <a:chOff x="0" y="0"/>
            <a:chExt cx="864095" cy="576064"/>
          </a:xfrm>
        </p:grpSpPr>
        <p:sp>
          <p:nvSpPr>
            <p:cNvPr id="775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6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80" name="Скругленный прямоугольник 29"/>
          <p:cNvGrpSpPr/>
          <p:nvPr/>
        </p:nvGrpSpPr>
        <p:grpSpPr>
          <a:xfrm>
            <a:off x="4572000" y="2931790"/>
            <a:ext cx="864096" cy="576065"/>
            <a:chOff x="0" y="0"/>
            <a:chExt cx="864095" cy="576064"/>
          </a:xfrm>
        </p:grpSpPr>
        <p:sp>
          <p:nvSpPr>
            <p:cNvPr id="778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9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83" name="Скругленный прямоугольник 30"/>
          <p:cNvGrpSpPr/>
          <p:nvPr/>
        </p:nvGrpSpPr>
        <p:grpSpPr>
          <a:xfrm>
            <a:off x="5724128" y="2931790"/>
            <a:ext cx="864097" cy="576065"/>
            <a:chOff x="0" y="0"/>
            <a:chExt cx="864095" cy="576064"/>
          </a:xfrm>
        </p:grpSpPr>
        <p:sp>
          <p:nvSpPr>
            <p:cNvPr id="781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82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grpSp>
        <p:nvGrpSpPr>
          <p:cNvPr id="786" name="Скругленный прямоугольник 31"/>
          <p:cNvGrpSpPr/>
          <p:nvPr/>
        </p:nvGrpSpPr>
        <p:grpSpPr>
          <a:xfrm>
            <a:off x="6804248" y="2931790"/>
            <a:ext cx="864097" cy="576065"/>
            <a:chOff x="0" y="0"/>
            <a:chExt cx="864095" cy="576064"/>
          </a:xfrm>
        </p:grpSpPr>
        <p:sp>
          <p:nvSpPr>
            <p:cNvPr id="784" name="Закругленный прямоугольник"/>
            <p:cNvSpPr/>
            <p:nvPr/>
          </p:nvSpPr>
          <p:spPr>
            <a:xfrm>
              <a:off x="0" y="0"/>
              <a:ext cx="864096" cy="57606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85" name="Займы"/>
            <p:cNvSpPr txBox="1"/>
            <p:nvPr/>
          </p:nvSpPr>
          <p:spPr>
            <a:xfrm>
              <a:off x="28120" y="155904"/>
              <a:ext cx="807856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Займы</a:t>
              </a:r>
            </a:p>
          </p:txBody>
        </p:sp>
      </p:grpSp>
      <p:sp>
        <p:nvSpPr>
          <p:cNvPr id="787" name="Прямая со стрелкой 33"/>
          <p:cNvSpPr/>
          <p:nvPr/>
        </p:nvSpPr>
        <p:spPr>
          <a:xfrm flipH="1">
            <a:off x="683568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8" name="Прямая со стрелкой 34"/>
          <p:cNvSpPr/>
          <p:nvPr/>
        </p:nvSpPr>
        <p:spPr>
          <a:xfrm>
            <a:off x="1763688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9" name="Прямая со стрелкой 35"/>
          <p:cNvSpPr/>
          <p:nvPr/>
        </p:nvSpPr>
        <p:spPr>
          <a:xfrm>
            <a:off x="2843808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0" name="Прямая со стрелкой 36"/>
          <p:cNvSpPr/>
          <p:nvPr/>
        </p:nvSpPr>
        <p:spPr>
          <a:xfrm>
            <a:off x="3923927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1" name="Прямая со стрелкой 37"/>
          <p:cNvSpPr/>
          <p:nvPr/>
        </p:nvSpPr>
        <p:spPr>
          <a:xfrm>
            <a:off x="5004048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2" name="Прямая со стрелкой 38"/>
          <p:cNvSpPr/>
          <p:nvPr/>
        </p:nvSpPr>
        <p:spPr>
          <a:xfrm>
            <a:off x="6156176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3" name="Прямая со стрелкой 39"/>
          <p:cNvSpPr/>
          <p:nvPr/>
        </p:nvSpPr>
        <p:spPr>
          <a:xfrm>
            <a:off x="7236296" y="2643758"/>
            <a:ext cx="1" cy="28803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96" name="Скругленный прямоугольник 46"/>
          <p:cNvGrpSpPr/>
          <p:nvPr/>
        </p:nvGrpSpPr>
        <p:grpSpPr>
          <a:xfrm>
            <a:off x="251519" y="4459313"/>
            <a:ext cx="2520282" cy="617362"/>
            <a:chOff x="0" y="0"/>
            <a:chExt cx="2520280" cy="617361"/>
          </a:xfrm>
        </p:grpSpPr>
        <p:sp>
          <p:nvSpPr>
            <p:cNvPr id="794" name="Закругленный прямоугольник"/>
            <p:cNvSpPr/>
            <p:nvPr/>
          </p:nvSpPr>
          <p:spPr>
            <a:xfrm>
              <a:off x="0" y="56652"/>
              <a:ext cx="2520281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5" name="Иностранная компания"/>
            <p:cNvSpPr txBox="1"/>
            <p:nvPr/>
          </p:nvSpPr>
          <p:spPr>
            <a:xfrm>
              <a:off x="24606" y="0"/>
              <a:ext cx="247106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Иностранная компания</a:t>
              </a:r>
            </a:p>
          </p:txBody>
        </p:sp>
      </p:grpSp>
      <p:grpSp>
        <p:nvGrpSpPr>
          <p:cNvPr id="799" name="Скругленный прямоугольник 47"/>
          <p:cNvGrpSpPr/>
          <p:nvPr/>
        </p:nvGrpSpPr>
        <p:grpSpPr>
          <a:xfrm>
            <a:off x="2987824" y="4459313"/>
            <a:ext cx="2520281" cy="617362"/>
            <a:chOff x="0" y="0"/>
            <a:chExt cx="2520280" cy="617361"/>
          </a:xfrm>
        </p:grpSpPr>
        <p:sp>
          <p:nvSpPr>
            <p:cNvPr id="797" name="Закругленный прямоугольник"/>
            <p:cNvSpPr/>
            <p:nvPr/>
          </p:nvSpPr>
          <p:spPr>
            <a:xfrm>
              <a:off x="0" y="56652"/>
              <a:ext cx="2520281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Иностранная компания"/>
            <p:cNvSpPr txBox="1"/>
            <p:nvPr/>
          </p:nvSpPr>
          <p:spPr>
            <a:xfrm>
              <a:off x="24606" y="0"/>
              <a:ext cx="247106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Иностранная компания</a:t>
              </a:r>
            </a:p>
          </p:txBody>
        </p:sp>
      </p:grpSp>
      <p:grpSp>
        <p:nvGrpSpPr>
          <p:cNvPr id="802" name="Скругленный прямоугольник 48"/>
          <p:cNvGrpSpPr/>
          <p:nvPr/>
        </p:nvGrpSpPr>
        <p:grpSpPr>
          <a:xfrm>
            <a:off x="5796136" y="4459313"/>
            <a:ext cx="2520281" cy="617362"/>
            <a:chOff x="0" y="0"/>
            <a:chExt cx="2520280" cy="617361"/>
          </a:xfrm>
        </p:grpSpPr>
        <p:sp>
          <p:nvSpPr>
            <p:cNvPr id="800" name="Закругленный прямоугольник"/>
            <p:cNvSpPr/>
            <p:nvPr/>
          </p:nvSpPr>
          <p:spPr>
            <a:xfrm>
              <a:off x="0" y="56652"/>
              <a:ext cx="2520281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1" name="Иностранная компания"/>
            <p:cNvSpPr txBox="1"/>
            <p:nvPr/>
          </p:nvSpPr>
          <p:spPr>
            <a:xfrm>
              <a:off x="24606" y="0"/>
              <a:ext cx="247106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Иностранная компания</a:t>
              </a:r>
            </a:p>
          </p:txBody>
        </p:sp>
      </p:grpSp>
      <p:sp>
        <p:nvSpPr>
          <p:cNvPr id="803" name="Стрелка вниз 49"/>
          <p:cNvSpPr/>
          <p:nvPr/>
        </p:nvSpPr>
        <p:spPr>
          <a:xfrm>
            <a:off x="611560" y="3579862"/>
            <a:ext cx="72009" cy="7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18"/>
                </a:moveTo>
                <a:lnTo>
                  <a:pt x="5400" y="20618"/>
                </a:lnTo>
                <a:lnTo>
                  <a:pt x="5400" y="0"/>
                </a:lnTo>
                <a:lnTo>
                  <a:pt x="16200" y="0"/>
                </a:lnTo>
                <a:lnTo>
                  <a:pt x="16200" y="20618"/>
                </a:lnTo>
                <a:lnTo>
                  <a:pt x="21600" y="20618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4" name="Стрелка вниз 50"/>
          <p:cNvSpPr/>
          <p:nvPr/>
        </p:nvSpPr>
        <p:spPr>
          <a:xfrm>
            <a:off x="7452320" y="3579862"/>
            <a:ext cx="72009" cy="7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18"/>
                </a:moveTo>
                <a:lnTo>
                  <a:pt x="5400" y="20618"/>
                </a:lnTo>
                <a:lnTo>
                  <a:pt x="5400" y="0"/>
                </a:lnTo>
                <a:lnTo>
                  <a:pt x="16200" y="0"/>
                </a:lnTo>
                <a:lnTo>
                  <a:pt x="16200" y="20618"/>
                </a:lnTo>
                <a:lnTo>
                  <a:pt x="21600" y="20618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5" name="Стрелка вниз 51"/>
          <p:cNvSpPr/>
          <p:nvPr/>
        </p:nvSpPr>
        <p:spPr>
          <a:xfrm>
            <a:off x="1691680" y="3579862"/>
            <a:ext cx="72009" cy="7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6" name="Стрелка вниз 54"/>
          <p:cNvSpPr/>
          <p:nvPr/>
        </p:nvSpPr>
        <p:spPr>
          <a:xfrm>
            <a:off x="2771799" y="3579862"/>
            <a:ext cx="72009" cy="7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7" name="Стрелка вниз 55"/>
          <p:cNvSpPr/>
          <p:nvPr/>
        </p:nvSpPr>
        <p:spPr>
          <a:xfrm>
            <a:off x="3851919" y="3579862"/>
            <a:ext cx="72009" cy="7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8" name="Стрелка вниз 57"/>
          <p:cNvSpPr/>
          <p:nvPr/>
        </p:nvSpPr>
        <p:spPr>
          <a:xfrm>
            <a:off x="5004048" y="3579862"/>
            <a:ext cx="72009" cy="7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9" name="Стрелка вниз 59"/>
          <p:cNvSpPr/>
          <p:nvPr/>
        </p:nvSpPr>
        <p:spPr>
          <a:xfrm>
            <a:off x="6084168" y="3579862"/>
            <a:ext cx="72009" cy="7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09687" y="1021953"/>
            <a:ext cx="6562726" cy="3655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Artboard 2@4x-100.jpg" descr="Artboard 2@4x-100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673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435"/>
          <p:cNvSpPr txBox="1"/>
          <p:nvPr/>
        </p:nvSpPr>
        <p:spPr>
          <a:xfrm>
            <a:off x="3588544" y="2090738"/>
            <a:ext cx="313491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257175">
              <a:lnSpc>
                <a:spcPct val="60000"/>
              </a:lnSpc>
              <a:spcBef>
                <a:spcPts val="400"/>
              </a:spcBef>
              <a:defRPr sz="3300" spc="-67">
                <a:solidFill>
                  <a:srgbClr val="751B15"/>
                </a:solidFill>
                <a:latin typeface="EanGnivc"/>
                <a:ea typeface="EanGnivc"/>
                <a:cs typeface="EanGnivc"/>
                <a:sym typeface="EanGnivc"/>
              </a:defRPr>
            </a:pPr>
            <a:r>
              <a:t>Системный комплексный</a:t>
            </a:r>
            <a:br/>
            <a:r>
              <a:t>аудит</a:t>
            </a:r>
          </a:p>
        </p:txBody>
      </p:sp>
      <p:sp>
        <p:nvSpPr>
          <p:cNvPr id="815" name="Shape 436"/>
          <p:cNvSpPr txBox="1"/>
          <p:nvPr/>
        </p:nvSpPr>
        <p:spPr>
          <a:xfrm>
            <a:off x="3599260" y="3369469"/>
            <a:ext cx="2388345" cy="37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257175">
              <a:lnSpc>
                <a:spcPct val="90000"/>
              </a:lnSpc>
              <a:spcBef>
                <a:spcPts val="400"/>
              </a:spcBef>
              <a:defRPr sz="1400">
                <a:solidFill>
                  <a:srgbClr val="751B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Помощь в моменте и страховка</a:t>
            </a:r>
            <a:br/>
            <a:r>
              <a:t>от налоговых претензий</a:t>
            </a:r>
          </a:p>
        </p:txBody>
      </p:sp>
      <p:pic>
        <p:nvPicPr>
          <p:cNvPr id="816" name="PA_law_logo_ (2).png" descr="PA_law_logo_ (2).png"/>
          <p:cNvPicPr>
            <a:picLocks noChangeAspect="1"/>
          </p:cNvPicPr>
          <p:nvPr/>
        </p:nvPicPr>
        <p:blipFill>
          <a:blip r:embed="rId2" cstate="print">
            <a:extLst/>
          </a:blip>
          <a:srcRect r="82504"/>
          <a:stretch>
            <a:fillRect/>
          </a:stretch>
        </p:blipFill>
        <p:spPr>
          <a:xfrm>
            <a:off x="2156222" y="2146698"/>
            <a:ext cx="895351" cy="1339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04988" y="1550194"/>
            <a:ext cx="1762126" cy="2043114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439"/>
          <p:cNvSpPr/>
          <p:nvPr/>
        </p:nvSpPr>
        <p:spPr>
          <a:xfrm>
            <a:off x="2695575" y="3548062"/>
            <a:ext cx="5105401" cy="1103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3" y="4099"/>
                  <a:pt x="1597" y="7088"/>
                  <a:pt x="2659" y="8516"/>
                </a:cubicBezTo>
                <a:cubicBezTo>
                  <a:pt x="4843" y="11451"/>
                  <a:pt x="7087" y="7484"/>
                  <a:pt x="9325" y="6043"/>
                </a:cubicBezTo>
                <a:cubicBezTo>
                  <a:pt x="11887" y="4393"/>
                  <a:pt x="14486" y="6116"/>
                  <a:pt x="16919" y="10169"/>
                </a:cubicBezTo>
                <a:cubicBezTo>
                  <a:pt x="18587" y="12948"/>
                  <a:pt x="20163" y="16796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9" name="Shape 440"/>
          <p:cNvSpPr/>
          <p:nvPr/>
        </p:nvSpPr>
        <p:spPr>
          <a:xfrm>
            <a:off x="2547788" y="364332"/>
            <a:ext cx="5103050" cy="171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2" h="20958" extrusionOk="0">
                <a:moveTo>
                  <a:pt x="583" y="19301"/>
                </a:moveTo>
                <a:cubicBezTo>
                  <a:pt x="1252" y="17787"/>
                  <a:pt x="1731" y="15647"/>
                  <a:pt x="1943" y="13224"/>
                </a:cubicBezTo>
                <a:cubicBezTo>
                  <a:pt x="2355" y="8520"/>
                  <a:pt x="448" y="5398"/>
                  <a:pt x="46" y="8381"/>
                </a:cubicBezTo>
                <a:cubicBezTo>
                  <a:pt x="-192" y="10152"/>
                  <a:pt x="542" y="11394"/>
                  <a:pt x="1304" y="11958"/>
                </a:cubicBezTo>
                <a:cubicBezTo>
                  <a:pt x="1415" y="12040"/>
                  <a:pt x="1524" y="12131"/>
                  <a:pt x="1634" y="12214"/>
                </a:cubicBezTo>
                <a:cubicBezTo>
                  <a:pt x="4368" y="14268"/>
                  <a:pt x="7116" y="11053"/>
                  <a:pt x="9752" y="8110"/>
                </a:cubicBezTo>
                <a:cubicBezTo>
                  <a:pt x="14646" y="2642"/>
                  <a:pt x="19204" y="9297"/>
                  <a:pt x="18165" y="18783"/>
                </a:cubicBezTo>
                <a:cubicBezTo>
                  <a:pt x="17926" y="20968"/>
                  <a:pt x="17160" y="21600"/>
                  <a:pt x="16909" y="20253"/>
                </a:cubicBezTo>
                <a:cubicBezTo>
                  <a:pt x="16689" y="19072"/>
                  <a:pt x="17149" y="17913"/>
                  <a:pt x="17699" y="17442"/>
                </a:cubicBezTo>
                <a:cubicBezTo>
                  <a:pt x="18376" y="16861"/>
                  <a:pt x="19057" y="16204"/>
                  <a:pt x="19617" y="14922"/>
                </a:cubicBezTo>
                <a:cubicBezTo>
                  <a:pt x="21201" y="11295"/>
                  <a:pt x="21408" y="4409"/>
                  <a:pt x="20066" y="0"/>
                </a:cubicBezTo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0" name="Shape 441"/>
          <p:cNvSpPr/>
          <p:nvPr/>
        </p:nvSpPr>
        <p:spPr>
          <a:xfrm>
            <a:off x="3599260" y="3303191"/>
            <a:ext cx="1418035" cy="1"/>
          </a:xfrm>
          <a:prstGeom prst="line">
            <a:avLst/>
          </a:prstGeom>
          <a:ln w="76200">
            <a:solidFill>
              <a:srgbClr val="751B15">
                <a:alpha val="34607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21" name="PA_law_logo_ (2).png" descr="PA_law_logo_ (2)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7233" t="33627" r="891"/>
          <a:stretch>
            <a:fillRect/>
          </a:stretch>
        </p:blipFill>
        <p:spPr>
          <a:xfrm>
            <a:off x="1422796" y="4015978"/>
            <a:ext cx="1132285" cy="239316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TextBox 1"/>
          <p:cNvSpPr txBox="1"/>
          <p:nvPr/>
        </p:nvSpPr>
        <p:spPr>
          <a:xfrm>
            <a:off x="4917792" y="2861859"/>
            <a:ext cx="2491191" cy="23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>
                <a:solidFill>
                  <a:srgbClr val="751B15"/>
                </a:solidFill>
                <a:latin typeface="Fedra Sans Pro Book"/>
                <a:ea typeface="Fedra Sans Pro Book"/>
                <a:cs typeface="Fedra Sans Pro Book"/>
                <a:sym typeface="Fedra Sans Pro Book"/>
              </a:defRPr>
            </a:lvl1pPr>
          </a:lstStyle>
          <a:p>
            <a:r>
              <a:t>от 150 тыс. руб./кв.</a:t>
            </a:r>
          </a:p>
        </p:txBody>
      </p:sp>
      <p:pic>
        <p:nvPicPr>
          <p:cNvPr id="823" name="Artboard 2@4x-100.jpg" descr="Artboard 2@4x-100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-6512"/>
            <a:ext cx="9144000" cy="84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3" y="1419498"/>
            <a:ext cx="7164290" cy="259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Скругленный прямоугольник 2"/>
          <p:cNvSpPr/>
          <p:nvPr/>
        </p:nvSpPr>
        <p:spPr>
          <a:xfrm>
            <a:off x="323526" y="1866530"/>
            <a:ext cx="8015255" cy="7221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2" y="913666"/>
            <a:ext cx="6610547" cy="414339"/>
          </a:xfrm>
          <a:prstGeom prst="rect">
            <a:avLst/>
          </a:prstGeom>
        </p:spPr>
        <p:txBody>
          <a:bodyPr anchor="t"/>
          <a:lstStyle>
            <a:lvl1pPr defTabSz="841247">
              <a:lnSpc>
                <a:spcPts val="2200"/>
              </a:lnSpc>
              <a:defRPr sz="2208" b="1" spc="-92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Условия обоснованной налоговой выгоды</a:t>
            </a:r>
          </a:p>
        </p:txBody>
      </p:sp>
      <p:sp>
        <p:nvSpPr>
          <p:cNvPr id="437" name="Rectangle 1"/>
          <p:cNvSpPr txBox="1"/>
          <p:nvPr/>
        </p:nvSpPr>
        <p:spPr>
          <a:xfrm>
            <a:off x="426759" y="1919227"/>
            <a:ext cx="7313594" cy="70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ts val="1900"/>
              </a:lnSpc>
              <a:buSzPct val="100000"/>
              <a:buAutoNum type="arabicPeriod"/>
              <a:defRPr b="1"/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допускать</a:t>
            </a:r>
            <a:r>
              <a:rPr dirty="0"/>
              <a:t> </a:t>
            </a:r>
            <a:r>
              <a:rPr dirty="0" err="1"/>
              <a:t>искажений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и </a:t>
            </a:r>
            <a:r>
              <a:rPr dirty="0" err="1"/>
              <a:t>отчетности</a:t>
            </a:r>
            <a:r>
              <a:rPr dirty="0"/>
              <a:t>, </a:t>
            </a:r>
            <a:r>
              <a:rPr dirty="0" err="1"/>
              <a:t>уменьшающих</a:t>
            </a:r>
            <a:r>
              <a:rPr dirty="0"/>
              <a:t> </a:t>
            </a:r>
            <a:r>
              <a:rPr dirty="0" err="1"/>
              <a:t>налоговую</a:t>
            </a:r>
            <a:r>
              <a:rPr dirty="0"/>
              <a:t> </a:t>
            </a:r>
            <a:r>
              <a:rPr dirty="0" err="1"/>
              <a:t>базу</a:t>
            </a:r>
            <a:r>
              <a:rPr dirty="0"/>
              <a:t> (</a:t>
            </a:r>
            <a:r>
              <a:rPr dirty="0">
                <a:solidFill>
                  <a:srgbClr val="00B050"/>
                </a:solidFill>
              </a:rPr>
              <a:t>УМЫСЕЛ</a:t>
            </a:r>
            <a:r>
              <a:rPr dirty="0"/>
              <a:t>)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  <p:sp>
        <p:nvSpPr>
          <p:cNvPr id="438" name="Скругленный прямоугольник 14"/>
          <p:cNvSpPr/>
          <p:nvPr/>
        </p:nvSpPr>
        <p:spPr>
          <a:xfrm>
            <a:off x="335497" y="2734398"/>
            <a:ext cx="8003283" cy="64633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1"/>
          <p:cNvSpPr txBox="1"/>
          <p:nvPr/>
        </p:nvSpPr>
        <p:spPr>
          <a:xfrm>
            <a:off x="438731" y="2734399"/>
            <a:ext cx="679756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2"/>
              <a:defRPr b="1"/>
            </a:pP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сделки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неуплата</a:t>
            </a:r>
            <a:r>
              <a:rPr dirty="0"/>
              <a:t> и (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зачет</a:t>
            </a:r>
            <a:r>
              <a:rPr dirty="0"/>
              <a:t> (</a:t>
            </a:r>
            <a:r>
              <a:rPr dirty="0" err="1"/>
              <a:t>возврат</a:t>
            </a:r>
            <a:r>
              <a:rPr dirty="0"/>
              <a:t>) </a:t>
            </a:r>
            <a:r>
              <a:rPr dirty="0" err="1"/>
              <a:t>сумм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(</a:t>
            </a:r>
            <a:r>
              <a:rPr dirty="0">
                <a:solidFill>
                  <a:srgbClr val="00B050"/>
                </a:solidFill>
              </a:rPr>
              <a:t>ДЕЛОВАЯ ЦЕЛЬ</a:t>
            </a:r>
            <a:r>
              <a:rPr dirty="0"/>
              <a:t>)</a:t>
            </a:r>
          </a:p>
        </p:txBody>
      </p:sp>
      <p:sp>
        <p:nvSpPr>
          <p:cNvPr id="440" name="Скругленный прямоугольник 16"/>
          <p:cNvSpPr/>
          <p:nvPr/>
        </p:nvSpPr>
        <p:spPr>
          <a:xfrm>
            <a:off x="335497" y="3537520"/>
            <a:ext cx="8003283" cy="135537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1"/>
          <p:cNvSpPr txBox="1"/>
          <p:nvPr/>
        </p:nvSpPr>
        <p:spPr>
          <a:xfrm>
            <a:off x="438731" y="3537520"/>
            <a:ext cx="6797569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3"/>
              <a:defRPr b="1"/>
            </a:pPr>
            <a:r>
              <a:rPr dirty="0" err="1"/>
              <a:t>Сделка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исполняться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заключен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</a:t>
            </a:r>
            <a:r>
              <a:rPr dirty="0" err="1"/>
              <a:t>которому</a:t>
            </a:r>
            <a:r>
              <a:rPr dirty="0"/>
              <a:t> </a:t>
            </a:r>
            <a:r>
              <a:rPr dirty="0" err="1"/>
              <a:t>обязательство</a:t>
            </a:r>
            <a:r>
              <a:rPr dirty="0"/>
              <a:t> </a:t>
            </a:r>
            <a:r>
              <a:rPr dirty="0" err="1"/>
              <a:t>передано</a:t>
            </a:r>
            <a:r>
              <a:rPr dirty="0"/>
              <a:t> </a:t>
            </a:r>
            <a:br>
              <a:rPr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закону</a:t>
            </a:r>
            <a:r>
              <a:rPr dirty="0"/>
              <a:t> (</a:t>
            </a:r>
            <a:r>
              <a:rPr dirty="0">
                <a:solidFill>
                  <a:srgbClr val="00B050"/>
                </a:solidFill>
              </a:rPr>
              <a:t>РЕАЛЬНОСТЬ</a:t>
            </a:r>
            <a:r>
              <a:rPr dirty="0"/>
              <a:t>)</a:t>
            </a:r>
          </a:p>
        </p:txBody>
      </p:sp>
      <p:sp>
        <p:nvSpPr>
          <p:cNvPr id="442" name="Rectangle 1"/>
          <p:cNvSpPr txBox="1"/>
          <p:nvPr/>
        </p:nvSpPr>
        <p:spPr>
          <a:xfrm>
            <a:off x="467543" y="1266840"/>
            <a:ext cx="7313594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900"/>
              </a:lnSpc>
            </a:pPr>
            <a:r>
              <a:t>Для учета расходов или применения вычетов важно соблюдать </a:t>
            </a:r>
            <a:br/>
            <a:r>
              <a:rPr b="1"/>
              <a:t>следующие условия</a:t>
            </a:r>
            <a:r>
              <a:t>:</a:t>
            </a:r>
            <a:endParaRPr b="1"/>
          </a:p>
          <a:p>
            <a:pPr>
              <a:lnSpc>
                <a:spcPts val="700"/>
              </a:lnSpc>
              <a:defRPr sz="2100" b="1"/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949102"/>
            <a:ext cx="8016055" cy="415926"/>
          </a:xfrm>
          <a:prstGeom prst="rect">
            <a:avLst/>
          </a:prstGeom>
        </p:spPr>
        <p:txBody>
          <a:bodyPr/>
          <a:lstStyle/>
          <a:p>
            <a:pPr defTabSz="466344">
              <a:defRPr sz="816" spc="-5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Судебная</a:t>
            </a:r>
            <a:r>
              <a:rPr sz="1836" spc="-51"/>
              <a:t> практика</a:t>
            </a:r>
          </a:p>
        </p:txBody>
      </p:sp>
      <p:sp>
        <p:nvSpPr>
          <p:cNvPr id="445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11560" y="1401762"/>
            <a:ext cx="7872039" cy="33004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2060"/>
                </a:solidFill>
              </a:defRPr>
            </a:pPr>
            <a:r>
              <a:t>ВС РФ против «посредников» в сделках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(Определение ВС РФ от 10.04.2018 № 301-КГ18-2526)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2060"/>
                </a:solidFill>
              </a:defRPr>
            </a:pPr>
            <a:r>
              <a:t>Целесообразно согласовывать сторонами договора участие третьего лица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Определение ВС РФ 06.04.2018 № 309-КГ18-2370)</a:t>
            </a:r>
          </a:p>
        </p:txBody>
      </p:sp>
      <p:grpSp>
        <p:nvGrpSpPr>
          <p:cNvPr id="448" name="Picture 2"/>
          <p:cNvGrpSpPr/>
          <p:nvPr/>
        </p:nvGrpSpPr>
        <p:grpSpPr>
          <a:xfrm>
            <a:off x="0" y="1318647"/>
            <a:ext cx="971600" cy="728701"/>
            <a:chOff x="0" y="0"/>
            <a:chExt cx="971599" cy="728699"/>
          </a:xfrm>
        </p:grpSpPr>
        <p:sp>
          <p:nvSpPr>
            <p:cNvPr id="446" name="Прямоугольник"/>
            <p:cNvSpPr/>
            <p:nvPr/>
          </p:nvSpPr>
          <p:spPr>
            <a:xfrm>
              <a:off x="0" y="0"/>
              <a:ext cx="971600" cy="728700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7" name="image10.jpeg" descr="image10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971600" cy="7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9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2821433"/>
            <a:ext cx="984110" cy="738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2869</Words>
  <Application>Microsoft Office PowerPoint</Application>
  <PresentationFormat>Экран (16:9)</PresentationFormat>
  <Paragraphs>527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Ясность</vt:lpstr>
      <vt:lpstr>                                                                      МаСТЕР-КЛАСС    ГРАНИ ОПТИМИЗАЦИИ </vt:lpstr>
      <vt:lpstr> контрольной среды</vt:lpstr>
      <vt:lpstr>12 важных критериев планирования выездных проверок</vt:lpstr>
      <vt:lpstr>Внешний скоринг налогоплательщиков Риск-ориентированный подход</vt:lpstr>
      <vt:lpstr>Презентация PowerPoint</vt:lpstr>
      <vt:lpstr>Презентация PowerPoint</vt:lpstr>
      <vt:lpstr>Презентация PowerPoint</vt:lpstr>
      <vt:lpstr>Условия обоснованной налоговой выгоды</vt:lpstr>
      <vt:lpstr>Судебная практика</vt:lpstr>
      <vt:lpstr>Ст. 54.1 НК РФ: положительные моменты</vt:lpstr>
      <vt:lpstr>Презентация PowerPoint</vt:lpstr>
      <vt:lpstr>Презентация PowerPoint</vt:lpstr>
      <vt:lpstr>          Риски у клиентов «раздробленного» бизнеса</vt:lpstr>
      <vt:lpstr>Судебная практика</vt:lpstr>
      <vt:lpstr>Презентация PowerPoint</vt:lpstr>
      <vt:lpstr>ФНС о проявлении должной ОСМОТРИТЕЛЬНОСТИ</vt:lpstr>
      <vt:lpstr>Презентация PowerPoint</vt:lpstr>
      <vt:lpstr>Должная осмотрительность  и осторожность</vt:lpstr>
      <vt:lpstr>Презентация PowerPoint</vt:lpstr>
      <vt:lpstr>Презентация PowerPoint</vt:lpstr>
      <vt:lpstr>ВОПРОСЫ СОТРУДНИКАМ (выдержка)  Письмо ФНС России от 13.07.2017 № ЕД-4-2/13650@ </vt:lpstr>
      <vt:lpstr>Чек-лист: что проверить перед подписанием договора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докажут формальное дробление? </vt:lpstr>
      <vt:lpstr>Презентация PowerPoint</vt:lpstr>
      <vt:lpstr> Выделение непрофильного бизнеса в отдельное ООО – законно </vt:lpstr>
      <vt:lpstr>Презентация PowerPoint</vt:lpstr>
      <vt:lpstr>ЕДИНЫЙ IP-адрес</vt:lpstr>
      <vt:lpstr>Судебная практика</vt:lpstr>
      <vt:lpstr>          Риски у клиентов «раздробленного» бизнеса</vt:lpstr>
      <vt:lpstr>Судебная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Методичка для инспекций  и следователей</vt:lpstr>
      <vt:lpstr>Признаки умысла</vt:lpstr>
      <vt:lpstr>Умысел в совершении налогового правонарушения</vt:lpstr>
      <vt:lpstr>Презентация PowerPoint</vt:lpstr>
      <vt:lpstr>Презентация PowerPoint</vt:lpstr>
      <vt:lpstr>Презентация PowerPoint</vt:lpstr>
      <vt:lpstr>Перевод штатных сотрудников или руководителя в ИП</vt:lpstr>
      <vt:lpstr>СУТЬ ЭКОНОМИИ</vt:lpstr>
      <vt:lpstr>УЯЗВИМОСТЬ и РИСК</vt:lpstr>
      <vt:lpstr>Презентация PowerPoint</vt:lpstr>
      <vt:lpstr>Презентация PowerPoint</vt:lpstr>
      <vt:lpstr>Презентация PowerPoint</vt:lpstr>
      <vt:lpstr> Работа с «техническими» компаниями» и «однодневками» </vt:lpstr>
      <vt:lpstr>Письмо ФНС России от 28.04.2018 N СА-4-9/8285 "О практике рассмотрения споров по применению концепции лица, имеющего фактическое право на доход (бенефициарного собственника)«  (в т.ч. Решение Арбитражного суда Владимирской области от 17 ноября 2017 по делу N А11-9880/2016 (ООО "Русджам" (правопреемник - ООО "Русджам Стеклотара Холдинг") выплаты за услуги были переквалифицированы в дивиденды иностранной организации Anadolu Cam Investment B.V. (Нидерланды), которая не является фактическим получателем дохода, бенефициаром является аффилированная турецкая компания).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Наталюк Наталья</cp:lastModifiedBy>
  <cp:revision>33</cp:revision>
  <cp:lastPrinted>2019-02-26T11:15:55Z</cp:lastPrinted>
  <dcterms:modified xsi:type="dcterms:W3CDTF">2019-02-26T11:51:18Z</dcterms:modified>
</cp:coreProperties>
</file>