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1" r:id="rId4"/>
    <p:sldId id="258" r:id="rId5"/>
    <p:sldId id="261" r:id="rId6"/>
    <p:sldId id="274" r:id="rId7"/>
    <p:sldId id="259" r:id="rId8"/>
    <p:sldId id="257" r:id="rId9"/>
    <p:sldId id="270" r:id="rId10"/>
    <p:sldId id="264" r:id="rId11"/>
    <p:sldId id="263" r:id="rId12"/>
    <p:sldId id="265" r:id="rId13"/>
    <p:sldId id="260" r:id="rId14"/>
    <p:sldId id="269" r:id="rId15"/>
    <p:sldId id="267" r:id="rId16"/>
    <p:sldId id="268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6DE0-CBC0-4459-A777-1E0CF3AD58FC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6B3-015D-4300-90C6-1CBCC8F98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83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6DE0-CBC0-4459-A777-1E0CF3AD58FC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6B3-015D-4300-90C6-1CBCC8F98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47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6DE0-CBC0-4459-A777-1E0CF3AD58FC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6B3-015D-4300-90C6-1CBCC8F98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4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6DE0-CBC0-4459-A777-1E0CF3AD58FC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6B3-015D-4300-90C6-1CBCC8F98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20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6DE0-CBC0-4459-A777-1E0CF3AD58FC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6B3-015D-4300-90C6-1CBCC8F98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3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6DE0-CBC0-4459-A777-1E0CF3AD58FC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6B3-015D-4300-90C6-1CBCC8F98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58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6DE0-CBC0-4459-A777-1E0CF3AD58FC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6B3-015D-4300-90C6-1CBCC8F98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1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6DE0-CBC0-4459-A777-1E0CF3AD58FC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6B3-015D-4300-90C6-1CBCC8F98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17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6DE0-CBC0-4459-A777-1E0CF3AD58FC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6B3-015D-4300-90C6-1CBCC8F98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19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6DE0-CBC0-4459-A777-1E0CF3AD58FC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6B3-015D-4300-90C6-1CBCC8F98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76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6DE0-CBC0-4459-A777-1E0CF3AD58FC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6B3-015D-4300-90C6-1CBCC8F98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24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26DE0-CBC0-4459-A777-1E0CF3AD58FC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1A6B3-015D-4300-90C6-1CBCC8F98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54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2EED2B5512BD3DB6696A7E1919EBB192197057D43F5BC4B0C7D69E2E1899DB676D350F6265C3E89C76eC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9768CDD60D9E30DF9FC9008E28C1801080CB866237C5EC1D634BA574C0E5F6517A12380910AwEK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НАЛОГ НА ИМУЩЕСТВО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783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695400" y="274639"/>
            <a:ext cx="10534389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недвижимым вещам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(недвижимое имущество, недвижимость) относятся земельные участки, участки недр 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все, что прочно связано с землей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есть объекты, перемещение которых без несоразмерного ущерба их назначению невозможно, в том числе здания, сооружения, объекты незавершенного строительства. Также являются объектами недвижимости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подлежащие государственной регистрации воздушные и морские суда, суда внутреннего плавания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Законом к недвижимым вещам может быть отнесено и иное имущество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/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недвижимым вещам также относятся жилые и нежилые помещения и предназначенные для размещения транспортных средств части зданий или сооружений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-места), если границы таких помещений, частей зданий или сооружений описаны в установленном порядке.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 ст.130 ГК РФ).</a:t>
            </a:r>
          </a:p>
        </p:txBody>
      </p:sp>
    </p:spTree>
    <p:extLst>
      <p:ext uri="{BB962C8B-B14F-4D97-AF65-F5344CB8AC3E}">
        <p14:creationId xmlns:p14="http://schemas.microsoft.com/office/powerpoint/2010/main" val="120179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917706" y="2038154"/>
            <a:ext cx="105343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ru-RU" sz="2400" b="0" i="0" u="sng" strike="noStrike" baseline="0" dirty="0" smtClean="0">
              <a:solidFill>
                <a:srgbClr val="0000FF"/>
              </a:solidFill>
              <a:latin typeface="Times New Roman" panose="02020603050405020304" pitchFamily="18" charset="0"/>
              <a:hlinkClick r:id="rId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5869" y="390100"/>
            <a:ext cx="11098061" cy="597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ФНС России от 23.04.2018 N БС-4-21/7770 (о заполнении разд.2.1. декларации)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объекты инженерного оборудования не предназначены для выполнения своих функций отдельно от основного объекта, являются конструктивно связанными с ним и не могут быть изъяты или заменены без нарушения конструктивных связей, то стоимость таких объектов инженерного оборудования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учитывается в общей стоимости основного объекта.</a:t>
            </a: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в качестве налоговой базы по налогу на имущество организаций определяется кадастровая стоимость объекта недвижимого имущества в соответствии со статьей 378.2 НК, то являющиеся неотъемлемой частью здания сети и системы инженерно-технического обеспечения (в том числе учитываемые как отдельные инвентарные объекты в соответствии с правилами бухгалтерского учета) подлежат налогообложению в составе этого здания.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816106" y="1222823"/>
            <a:ext cx="10534389" cy="4439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Минфина России от 26.05.2016 N 03-05-05-01/30114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в качестве налоговой базы по налогу на имущество организаций применяется кадастровая стоимость объектов недвижимого имущества, указанных в статье 378.2 НК РФ, то являющиеся неотъемлемой частью здания сети и системы инженерно-технического обеспечения (в том числе учитываемые как отдельные инвентарные объекты в соответствии с правилами бухгалтерского учета),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указанные в составе проектной документации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предусмотренной Федеральным законом N 384-ФЗ,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подлежат налогообложению в составе этого здания исходя из кадастровой стоимости здания, за исключением самостоятельных объектов кадастрового учета.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3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816106" y="551657"/>
            <a:ext cx="10534389" cy="5444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Судебная практика по квалификации имущества в </a:t>
            </a:r>
          </a:p>
          <a:p>
            <a:pPr algn="ctr">
              <a:lnSpc>
                <a:spcPts val="1800"/>
              </a:lnSpc>
              <a:spcAft>
                <a:spcPts val="0"/>
              </a:spcAft>
            </a:pP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качестве недвижимости</a:t>
            </a: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0"/>
              </a:spcAft>
            </a:pPr>
            <a:endParaRPr lang="ru-RU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0"/>
              </a:spcAft>
            </a:pPr>
            <a:endParaRPr lang="ru-RU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Письмо ФНС России от 18.10.2018 г. N БС-4-21/20327@</a:t>
            </a: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Объекты типа "технологические трубопроводы" и "газоходы", "самоподъемная плавучая буровая установка" и "палубные краны" на ней, "трансформаторная подстанция с установкой новой модульной КТП" были квалифицированы судами в качестве недвижимости.  </a:t>
            </a: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alt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816106" y="551657"/>
            <a:ext cx="10534389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sz="3200" b="1" i="0" u="none" strike="noStrike" baseline="0" dirty="0" smtClean="0">
                <a:latin typeface="Times New Roman" panose="02020603050405020304" pitchFamily="18" charset="0"/>
              </a:rPr>
              <a:t>Постановление Президиума ВАС РФ от 24.09.2013 N 1160/13 по делу N А76-1598/2012</a:t>
            </a:r>
          </a:p>
          <a:p>
            <a:pPr algn="just"/>
            <a:endParaRPr lang="ru-RU" sz="3200" i="1" u="none" strike="noStrike" baseline="0" dirty="0" smtClean="0">
              <a:latin typeface="Times New Roman" panose="02020603050405020304" pitchFamily="18" charset="0"/>
            </a:endParaRPr>
          </a:p>
          <a:p>
            <a:pPr algn="just"/>
            <a:r>
              <a:rPr lang="ru-RU" sz="3200" i="1" u="none" strike="noStrike" baseline="0" dirty="0" smtClean="0">
                <a:latin typeface="Times New Roman" panose="02020603050405020304" pitchFamily="18" charset="0"/>
              </a:rPr>
              <a:t>У ограждения отсутствуют качества самостоятельного объекта недвижимости, в связи с чем право собственности на указанный объект не подлежит регистрации независимо от его физических характеристик и наличия отдельных элементов.</a:t>
            </a:r>
          </a:p>
          <a:p>
            <a:endParaRPr lang="ru-RU" alt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2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816106" y="551657"/>
            <a:ext cx="10534389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ru-RU" sz="3200" b="1" i="0" u="none" strike="noStrike" baseline="0" dirty="0" smtClean="0">
              <a:latin typeface="Times New Roman" panose="02020603050405020304" pitchFamily="18" charset="0"/>
            </a:endParaRPr>
          </a:p>
          <a:p>
            <a:pPr algn="just"/>
            <a:r>
              <a:rPr lang="ru-RU" sz="3200" b="1" i="0" u="none" strike="noStrike" baseline="0" dirty="0" smtClean="0">
                <a:latin typeface="Times New Roman" panose="02020603050405020304" pitchFamily="18" charset="0"/>
              </a:rPr>
              <a:t>П.38 Постановления Пленума Верховного Суда РФ от 23.06.2015 N 25</a:t>
            </a:r>
          </a:p>
          <a:p>
            <a:pPr algn="just"/>
            <a:r>
              <a:rPr lang="ru-RU" sz="3200" i="0" u="none" strike="noStrike" baseline="0" dirty="0" smtClean="0">
                <a:latin typeface="Times New Roman" panose="02020603050405020304" pitchFamily="18" charset="0"/>
              </a:rPr>
              <a:t>"О применении судами некоторых положений раздела I части первой Гражданского кодекса Российской Федерации"</a:t>
            </a:r>
          </a:p>
          <a:p>
            <a:pPr algn="just"/>
            <a:endParaRPr lang="ru-RU" sz="3200" b="1" dirty="0">
              <a:latin typeface="Times New Roman" panose="02020603050405020304" pitchFamily="18" charset="0"/>
            </a:endParaRPr>
          </a:p>
          <a:p>
            <a:pPr algn="just"/>
            <a:r>
              <a:rPr lang="ru-RU" sz="3200" b="1" i="0" u="none" strike="noStrike" baseline="0" dirty="0" smtClean="0">
                <a:latin typeface="Times New Roman" panose="02020603050405020304" pitchFamily="18" charset="0"/>
              </a:rPr>
              <a:t>Замощение земельного участка, не отвечающее признакам сооружения, является его частью и не может быть признано самостоятельной недвижимой вещью</a:t>
            </a:r>
            <a:r>
              <a:rPr lang="ru-RU" sz="3200" b="1" i="0" u="none" strike="noStrike" dirty="0" smtClean="0">
                <a:latin typeface="Times New Roman" panose="02020603050405020304" pitchFamily="18" charset="0"/>
              </a:rPr>
              <a:t> (п.1 ст.133 ГК РФ)</a:t>
            </a:r>
            <a:endParaRPr lang="ru-RU" sz="3200" b="1" i="0" u="none" strike="noStrike" baseline="0" dirty="0" smtClean="0">
              <a:solidFill>
                <a:srgbClr val="0000FF"/>
              </a:solidFill>
              <a:latin typeface="Times New Roman" panose="02020603050405020304" pitchFamily="18" charset="0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57250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816106" y="551657"/>
            <a:ext cx="10534389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Письмо ФНС России от 27.11.2018 N БС-4-21/22899@ 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"О применении для налогообложения сведений о кадастровой стоимости, установленной решениями комиссии или суда с 01.01.2019"</a:t>
            </a:r>
          </a:p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решение об изменении кадастровой стоимости объекта недвижимости принято комиссией или судом после 1 января 2019 года </a:t>
            </a:r>
            <a:r>
              <a:rPr lang="ru-RU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 </a:t>
            </a:r>
            <a:r>
              <a:rPr lang="ru-RU" sz="32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т.ч</a:t>
            </a:r>
            <a:r>
              <a:rPr lang="ru-RU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 искам, заявленным до 01.01.2019)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 налог на имущество и земельный налог будет пересчитываться в порядке, установленном с 1 января 2019.  </a:t>
            </a:r>
            <a:endParaRPr lang="ru-RU" sz="32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17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816106" y="591193"/>
            <a:ext cx="1053438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СТРАХОВЫЕ ВЗНОСЫ</a:t>
            </a:r>
            <a:endParaRPr lang="ru-RU" sz="3200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i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83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816106" y="591193"/>
            <a:ext cx="10534389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Предельные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базы по страховым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взносам на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2019 год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endParaRPr lang="ru-RU" sz="3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Постановление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Правительства РФ от 28 ноября 2018 г. N 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1426</a:t>
            </a:r>
          </a:p>
          <a:p>
            <a:pPr fontAlgn="base"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fontAlgn="base">
              <a:spcAft>
                <a:spcPts val="0"/>
              </a:spcAft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ОПС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-1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150 000 рублей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fontAlgn="base">
              <a:spcAft>
                <a:spcPts val="0"/>
              </a:spcAft>
              <a:buFontTx/>
              <a:buChar char="-"/>
            </a:pP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fontAlgn="base">
              <a:spcAft>
                <a:spcPts val="0"/>
              </a:spcAft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ФСС -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865 000 рублей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10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816106" y="591193"/>
            <a:ext cx="10534389" cy="63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Тарифы при </a:t>
            </a:r>
            <a:r>
              <a:rPr lang="ru-RU" sz="32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УСН -2019</a:t>
            </a:r>
            <a:endParaRPr lang="ru-RU" sz="32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Льготные тарифы при применении УСН остались в 2019 году только у (</a:t>
            </a:r>
            <a:r>
              <a:rPr lang="ru-RU" sz="3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пп</a:t>
            </a: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3 п. 2 ст. 427 НК РФ):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-некоммерческих организаций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(за исключением государственных (муниципальных) учреждений), осуществляющих в соответствии с учредительными документами деятельность в области социального обслуживания граждан, научных исследований и разработок, образования, здравоохранения, культуры и искусства (деятельность театров, библиотек, музеев и архивов) и массового спорта (за исключением профессионального)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-благотворительных организаций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i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54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629674" y="1708020"/>
            <a:ext cx="11110453" cy="307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 – только недвижимое имущество </a:t>
            </a:r>
            <a:endParaRPr lang="ru-RU" sz="36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С 1 января 2019 г. движимое имущество исключено из объекта обложения налогом на имущество организаций (п.1 ст.374 НК РФ в ред. Федерального закона от 03.08.2018 № 302-ФЗ). </a:t>
            </a:r>
            <a:endParaRPr lang="ru-RU" alt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02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1066626" y="1392859"/>
            <a:ext cx="10534389" cy="4037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ФНС разъяснила, как заполнять РСВ за первый квартал 2019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«упрощенцам» без льгот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ФНС России от 26.12.2018 N БС-4-11/25633@ «О порядке заполнения расчета по страховым взносам»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i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32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1066626" y="1392859"/>
            <a:ext cx="10534389" cy="4174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Тарифы взносов на травматизм не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изменились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Федеральный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</a:t>
            </a:r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от 25.12.2018 N 477-ФЗ  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i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52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658747" y="293428"/>
            <a:ext cx="10534389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Новые </a:t>
            </a:r>
            <a:r>
              <a:rPr lang="ru-RU" sz="3200" b="1" dirty="0">
                <a:solidFill>
                  <a:srgbClr val="C00000"/>
                </a:solidFill>
              </a:rPr>
              <a:t>формы персонифицированной отчетности (СЗВ-СТАЖ, </a:t>
            </a:r>
            <a:r>
              <a:rPr lang="ru-RU" sz="3200" b="1" dirty="0" smtClean="0">
                <a:solidFill>
                  <a:srgbClr val="C00000"/>
                </a:solidFill>
              </a:rPr>
              <a:t>ОДВ-1, </a:t>
            </a:r>
            <a:r>
              <a:rPr lang="ru-RU" sz="3200" b="1" dirty="0">
                <a:solidFill>
                  <a:srgbClr val="C00000"/>
                </a:solidFill>
              </a:rPr>
              <a:t>СЗВ-КОРР и </a:t>
            </a:r>
            <a:r>
              <a:rPr lang="ru-RU" sz="3200" b="1" dirty="0" smtClean="0">
                <a:solidFill>
                  <a:srgbClr val="C00000"/>
                </a:solidFill>
              </a:rPr>
              <a:t>СЗВ-ИСХ)</a:t>
            </a:r>
            <a:endParaRPr lang="ru-RU" sz="3200" b="1" dirty="0">
              <a:solidFill>
                <a:srgbClr val="C00000"/>
              </a:solidFill>
            </a:endParaRPr>
          </a:p>
          <a:p>
            <a:pPr fontAlgn="base"/>
            <a:r>
              <a:rPr lang="ru-RU" sz="3200" b="1" dirty="0"/>
              <a:t> </a:t>
            </a:r>
            <a:endParaRPr lang="ru-RU" sz="3200" dirty="0"/>
          </a:p>
          <a:p>
            <a:pPr fontAlgn="base"/>
            <a:r>
              <a:rPr lang="ru-RU" sz="3200" b="1" dirty="0"/>
              <a:t>Постановление Правления ПФР от 06.12.2018 №507п</a:t>
            </a:r>
            <a:endParaRPr lang="ru-RU" sz="3200" dirty="0"/>
          </a:p>
          <a:p>
            <a:pPr fontAlgn="base"/>
            <a:r>
              <a:rPr lang="ru-RU" sz="3200" dirty="0"/>
              <a:t> </a:t>
            </a:r>
          </a:p>
          <a:p>
            <a:pPr fontAlgn="base"/>
            <a:r>
              <a:rPr lang="ru-RU" sz="3200" dirty="0" smtClean="0"/>
              <a:t> Изменения </a:t>
            </a:r>
            <a:r>
              <a:rPr lang="ru-RU" sz="3200" dirty="0"/>
              <a:t>не значительны. Например, в форме СЗВ-СТАЖ изменилось наименование графы 14 «Сведения об увольнении застрахованного лица». </a:t>
            </a:r>
            <a:endParaRPr lang="ru-RU" sz="3200" dirty="0" smtClean="0"/>
          </a:p>
          <a:p>
            <a:pPr fontAlgn="base"/>
            <a:endParaRPr lang="ru-RU" sz="3200" dirty="0" smtClean="0"/>
          </a:p>
          <a:p>
            <a:pPr fontAlgn="base"/>
            <a:r>
              <a:rPr lang="ru-RU" sz="3200" dirty="0" smtClean="0"/>
              <a:t>Применяются с </a:t>
            </a:r>
            <a:r>
              <a:rPr lang="ru-RU" sz="3200" dirty="0"/>
              <a:t>1 января 2019 года </a:t>
            </a:r>
            <a:r>
              <a:rPr lang="ru-RU" sz="3200" dirty="0" smtClean="0"/>
              <a:t> 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i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31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964504" y="696913"/>
            <a:ext cx="10636511" cy="546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1 января 2019 года новая форма 2-НДФЛ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ФНС РФ от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октября 2018 г. N ММВ-7-11/566@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i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1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964504" y="696913"/>
            <a:ext cx="10636511" cy="5609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28 января 2019 г. </a:t>
            </a:r>
            <a:r>
              <a:rPr lang="x-none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агентов освободили от ответственности за  несвоевременное перечисление налогов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(ст.123 НК РФ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27.12.2018 № 546-ФЗ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одновременном выполнении следующих условий: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  налоговый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расчет представлен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своевременно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нем нет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ошибок и искажений, приводящих к занижению суммы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налога</a:t>
            </a:r>
          </a:p>
          <a:p>
            <a:pPr marL="457200" indent="-457200">
              <a:spcAft>
                <a:spcPts val="0"/>
              </a:spcAft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налоговый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агент самостоятельно перечислил налог и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пени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бюджет до того, как узнал об обнаружении налоговым органом факта несвоевременного перечисления суммы налога или о назначении выездной налоговой проверки.  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70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816106" y="551657"/>
            <a:ext cx="10534389" cy="5558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342900" algn="just">
              <a:lnSpc>
                <a:spcPct val="115000"/>
              </a:lnSpc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ОТЧЕТНОСТЬ</a:t>
            </a:r>
          </a:p>
          <a:p>
            <a:pPr indent="342900" algn="just">
              <a:lnSpc>
                <a:spcPct val="115000"/>
              </a:lnSpc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Начиная с отчетных периодов 2019 года отчетность представляется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месту нахождения недвижимости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(или) по месту нахождения имущества, входящего в состав Единой системы газоснабжения.  </a:t>
            </a:r>
            <a:endParaRPr lang="ru-RU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5000"/>
              </a:lnSpc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Налогоплательщики, отнесенные к категории крупнейших - в налоговый орган по месту учета в качестве крупнейших налогоплательщиков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(ст.386 НК РФ в ред. Федерального закона от 03.08.2018 № 302-ФЗ).</a:t>
            </a:r>
            <a: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ru-RU" alt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04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695400" y="570763"/>
            <a:ext cx="10534389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Утверждены новые формы отчетности по налогу на имущество</a:t>
            </a:r>
            <a:endParaRPr lang="ru-RU" sz="3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Федеральной налоговой службы от 04.10.2018 № ММВ-7-21/575@ "О внесении изменений в приложения к приказу Федеральной налоговой службы от 31.03.2017 № ММВ-7-21/271@"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Новые формы применяются начиная с отчетности за 1-й квартал 2019 года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72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917706" y="2038154"/>
            <a:ext cx="10534389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2400" b="1" dirty="0">
                <a:solidFill>
                  <a:srgbClr val="C00000"/>
                </a:solidFill>
              </a:rPr>
              <a:t>Разработаны контрольные соотношения показателей для новой налоговой декларации (расчета) по налогу на имущество</a:t>
            </a:r>
            <a:endParaRPr lang="ru-RU" sz="2400" dirty="0">
              <a:solidFill>
                <a:srgbClr val="C00000"/>
              </a:solidFill>
            </a:endParaRPr>
          </a:p>
          <a:p>
            <a:pPr fontAlgn="t"/>
            <a:r>
              <a:rPr lang="ru-RU" sz="2400" dirty="0">
                <a:solidFill>
                  <a:prstClr val="black"/>
                </a:solidFill>
              </a:rPr>
              <a:t> </a:t>
            </a:r>
          </a:p>
          <a:p>
            <a:r>
              <a:rPr lang="ru-RU" sz="2400" dirty="0">
                <a:solidFill>
                  <a:prstClr val="black"/>
                </a:solidFill>
              </a:rPr>
              <a:t> </a:t>
            </a:r>
            <a:r>
              <a:rPr lang="ru-RU" sz="2400" b="1" dirty="0">
                <a:solidFill>
                  <a:prstClr val="black"/>
                </a:solidFill>
              </a:rPr>
              <a:t>Письмо ФНС России от 05.12.2018 N БС-4-21/23605@ "О направлении контрольных соотношений показателей форм налоговой отчетности по налогу на имущество организаций"</a:t>
            </a:r>
            <a:endParaRPr lang="ru-RU" sz="2400" dirty="0">
              <a:solidFill>
                <a:prstClr val="black"/>
              </a:solidFill>
            </a:endParaRPr>
          </a:p>
          <a:p>
            <a:endParaRPr lang="ru-RU" alt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7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816106" y="551657"/>
            <a:ext cx="10534389" cy="98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342900" algn="just">
              <a:lnSpc>
                <a:spcPct val="107000"/>
              </a:lnSpc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Неотделимые улучшения в арендованную недвижимость</a:t>
            </a:r>
            <a:endParaRPr lang="ru-RU" alt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3267" y="1896269"/>
            <a:ext cx="10860066" cy="2858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Минфина России от 09.01.2019 N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03-05-05-01/52</a:t>
            </a:r>
          </a:p>
          <a:p>
            <a:pPr marL="342900" algn="just">
              <a:lnSpc>
                <a:spcPct val="107000"/>
              </a:lnSpc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«…полагаем, что уплата налога на имущество организаций и представление налоговой декларации (расчета) осуществляются по месту учета на балансе капитальных вложений в арендованный объект недвижимого имущества в качестве основных средств…»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02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917706" y="1484784"/>
            <a:ext cx="1053438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2400" b="1" dirty="0">
                <a:solidFill>
                  <a:srgbClr val="C00000"/>
                </a:solidFill>
              </a:rPr>
              <a:t>ФНС разъяснила, как представлять отчетность по налогу на имущество в 2019 году.</a:t>
            </a:r>
            <a:br>
              <a:rPr lang="ru-RU" sz="2400" b="1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  <a:p>
            <a:r>
              <a:rPr lang="ru-RU" sz="2400" b="1" dirty="0"/>
              <a:t>Письмо ФНС России от 21.11.2018 N БС-4-21/22551@ </a:t>
            </a:r>
            <a:r>
              <a:rPr lang="ru-RU" sz="2400" dirty="0"/>
              <a:t>"О рекомендациях по вопросам представления налоговой отчетности по налогу на имущество организаций начиная с налогового периода 2019 года" (вместе с  Письмом  Минфина России от 19.11.2018 N 03-05-04-01/83286 "О согласовании разъяснений (рекомендаций) ФНС России")</a:t>
            </a:r>
          </a:p>
          <a:p>
            <a:endParaRPr lang="ru-RU" sz="2400" u="sng" dirty="0" smtClean="0"/>
          </a:p>
          <a:p>
            <a:r>
              <a:rPr lang="ru-RU" sz="2400" dirty="0" smtClean="0">
                <a:solidFill>
                  <a:srgbClr val="C00000"/>
                </a:solidFill>
              </a:rPr>
              <a:t>(форма Уведомления о единой отчетности, коды 214 и 281)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5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520961" y="551657"/>
            <a:ext cx="10534389" cy="5558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spc="10" dirty="0" smtClean="0">
                <a:effectLst/>
                <a:latin typeface="PTSansRegular"/>
                <a:ea typeface="Calibri" panose="020F0502020204030204" pitchFamily="34" charset="0"/>
                <a:cs typeface="Times New Roman" panose="02020603050405020304" pitchFamily="18" charset="0"/>
              </a:rPr>
              <a:t>Письмо ФНС России от 03.12.2018 N БС-4-21/23363@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spc="10" dirty="0" smtClean="0">
                <a:solidFill>
                  <a:srgbClr val="C00000"/>
                </a:solidFill>
                <a:effectLst/>
                <a:latin typeface="PTSansRegular"/>
                <a:ea typeface="Calibri" panose="020F0502020204030204" pitchFamily="34" charset="0"/>
                <a:cs typeface="Times New Roman" panose="02020603050405020304" pitchFamily="18" charset="0"/>
              </a:rPr>
              <a:t>Причины для отказа в представлении единой отчетности по налогу на имущество </a:t>
            </a:r>
            <a:r>
              <a:rPr lang="ru-RU" sz="2400" spc="10" dirty="0" smtClean="0">
                <a:effectLst/>
                <a:latin typeface="PTSansRegular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PTSansRegular"/>
                <a:ea typeface="Calibri" panose="020F0502020204030204" pitchFamily="34" charset="0"/>
                <a:cs typeface="PTSansRegular"/>
              </a:rPr>
              <a:t>- представление Уведомления после окончания срока представления отчетности за первый квартал 2019 года;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400" dirty="0" smtClean="0">
                <a:effectLst/>
                <a:latin typeface="PTSansRegular"/>
                <a:ea typeface="Calibri" panose="020F0502020204030204" pitchFamily="34" charset="0"/>
                <a:cs typeface="PTSansRegular"/>
              </a:rPr>
              <a:t>ошибки в заполнении Уведомления 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400" dirty="0" smtClean="0">
                <a:effectLst/>
                <a:latin typeface="PTSansRegular"/>
                <a:ea typeface="Calibri" panose="020F0502020204030204" pitchFamily="34" charset="0"/>
                <a:cs typeface="PTSansRegular"/>
              </a:rPr>
              <a:t>отсутствие постановки на учет налогоплательщика в налоговом органе, куда направлено Уведомление;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PTSansRegular"/>
                <a:ea typeface="Calibri" panose="020F0502020204030204" pitchFamily="34" charset="0"/>
                <a:cs typeface="PTSansRegular"/>
              </a:rPr>
              <a:t>- в субъекте РФ установлены нормативы отчислений от налога в местные бюджеты;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PTSansRegular"/>
                <a:ea typeface="Calibri" panose="020F0502020204030204" pitchFamily="34" charset="0"/>
                <a:cs typeface="PTSansRegular"/>
              </a:rPr>
              <a:t>- у налогоплательщика имеются только объекты, облагаемые по кадастровой стоимости 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(налоговый орган направит Уведомление об отказе)</a:t>
            </a:r>
            <a:endParaRPr lang="ru-RU" alt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2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2109789" y="274639"/>
            <a:ext cx="7947025" cy="5540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211389" y="696913"/>
            <a:ext cx="79470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32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altLang="ru-RU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2" name="Прямоугольник 2"/>
          <p:cNvSpPr>
            <a:spLocks noChangeArrowheads="1"/>
          </p:cNvSpPr>
          <p:nvPr/>
        </p:nvSpPr>
        <p:spPr bwMode="auto">
          <a:xfrm>
            <a:off x="2584450" y="2720976"/>
            <a:ext cx="847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8373" name="Прямоугольник 1"/>
          <p:cNvSpPr>
            <a:spLocks noChangeArrowheads="1"/>
          </p:cNvSpPr>
          <p:nvPr/>
        </p:nvSpPr>
        <p:spPr bwMode="auto">
          <a:xfrm>
            <a:off x="816106" y="551657"/>
            <a:ext cx="10534389" cy="5358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342900"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Статья 383. Порядок и сроки уплаты налога и авансовых платежей по налогу</a:t>
            </a:r>
            <a:endParaRPr lang="ru-RU" sz="28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……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«3. В отношении имущества, находящегося на балансе российской организации, налог и авансовые 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платежи по налогу подлежат уплате в бюджет по местонахождению указанной организации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особенностей, предусмотренных статьями 384, 385 и 385.2 настоящего Кодекса.»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ru-RU" alt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42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984</Words>
  <Application>Microsoft Office PowerPoint</Application>
  <PresentationFormat>Широкоэкранный</PresentationFormat>
  <Paragraphs>215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PTSansRegular</vt:lpstr>
      <vt:lpstr>Times New Roman</vt:lpstr>
      <vt:lpstr>Тема Office</vt:lpstr>
      <vt:lpstr>НАЛОГ НА ИМУЩЕСТВО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 НА ИМУЩЕСТВО</dc:title>
  <dc:creator>Варламова Виктория</dc:creator>
  <cp:lastModifiedBy>Варламова Виктория</cp:lastModifiedBy>
  <cp:revision>16</cp:revision>
  <dcterms:created xsi:type="dcterms:W3CDTF">2018-12-25T07:27:28Z</dcterms:created>
  <dcterms:modified xsi:type="dcterms:W3CDTF">2019-02-26T11:27:19Z</dcterms:modified>
</cp:coreProperties>
</file>