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9" r:id="rId3"/>
    <p:sldId id="296" r:id="rId4"/>
    <p:sldId id="302" r:id="rId5"/>
    <p:sldId id="297" r:id="rId6"/>
    <p:sldId id="298" r:id="rId7"/>
    <p:sldId id="299" r:id="rId8"/>
    <p:sldId id="304" r:id="rId9"/>
    <p:sldId id="295" r:id="rId10"/>
    <p:sldId id="280" r:id="rId11"/>
    <p:sldId id="279" r:id="rId12"/>
    <p:sldId id="281" r:id="rId13"/>
    <p:sldId id="285" r:id="rId14"/>
    <p:sldId id="286" r:id="rId15"/>
    <p:sldId id="288" r:id="rId16"/>
    <p:sldId id="29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43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58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18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23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14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73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72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6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40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94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74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00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7754FDE86B8FBD9117571CA71C5D3401B96E9BEE632980590419C7B9CD03F9DD77C351E0FACAAAfE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8D20D41306CEEB023F5C685FF0DFF2E9973B8C037C676CC1BA6FAE30Df3sE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E6827F810E831F233327C39B2015EEDED630CCA21251F01E130FD7EFF262A5D7EE167827E7D2016H96AM" TargetMode="External"/><Relationship Id="rId2" Type="http://schemas.openxmlformats.org/officeDocument/2006/relationships/hyperlink" Target="consultantplus://offline/ref=DE6827F810E831F233327C39B2015EEDED630CCA21251F01E130FD7EFF262A5D7EE167827E7D2014H96D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77A47185F1295490BD0F1B7615408BFF9FEB6F68D6A6F01964D9E8C0FDA7B1ACB777CD872E7B5AEP7D2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tic.consultant.ru/obj/file/doc/fz_290319-4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3F1730E0BA18940A97EB28A5BCB0AA3273E40FF9AB5E694F32840AE6E2DA577A7D3DFCD20BA8192N8G2L" TargetMode="External"/><Relationship Id="rId2" Type="http://schemas.openxmlformats.org/officeDocument/2006/relationships/hyperlink" Target="consultantplus://offline/ref=E05854CF0B277716304FE31D56FFBAE401EF86090D2E6D37483236015930D3432220821A40895B5Bm2F0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B1B41704076FF82E6626A49DB47FDC48F7A7CDF7559C686E54603A28FFB13FE577195EF9F980311A1G0G" TargetMode="External"/><Relationship Id="rId2" Type="http://schemas.openxmlformats.org/officeDocument/2006/relationships/hyperlink" Target="http://www.consultant.ru/document/cons_doc_LAW_314677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8B1B41704076FF82E6626A49DB47FDC48E7271DD705FC686E54603A28FFB13FE577195AEG8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67484E8D3BF28FE12DC574DD2D5E8432CAC6E60C5E58DFCABD242428C5F7B83FC825242FA0B86u4F6M" TargetMode="External"/><Relationship Id="rId2" Type="http://schemas.openxmlformats.org/officeDocument/2006/relationships/hyperlink" Target="consultantplus://offline/ref=567484E8D3BF28FE12DC574DD2D5E8432CAC6E60C5E58DFCABD242428C5F7B83FC82524BFC09u8F7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/>
              <a:t>Новые и важные моменты при  расчете и выплате заработной платы и социальных пособий в 2019 году</a:t>
            </a:r>
            <a:r>
              <a:rPr lang="ru-RU" sz="3100" b="1" dirty="0" smtClean="0"/>
              <a:t>. </a:t>
            </a:r>
            <a:r>
              <a:rPr lang="ru-RU" sz="3100" b="1" dirty="0"/>
              <a:t>НДФЛ и страховые взносы: новые моменты при исчислении и уплате в 2019 году, особенности сдачи отчетности.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Тарасова Татьяна - ведущий эксперт-консультант и лектор компании «</a:t>
            </a:r>
            <a:r>
              <a:rPr lang="ru-RU" i="1" dirty="0" err="1">
                <a:solidFill>
                  <a:schemeClr val="tx1"/>
                </a:solidFill>
              </a:rPr>
              <a:t>Правовест</a:t>
            </a:r>
            <a:r>
              <a:rPr lang="ru-RU" i="1" dirty="0">
                <a:solidFill>
                  <a:schemeClr val="tx1"/>
                </a:solidFill>
              </a:rPr>
              <a:t> Аудит», </a:t>
            </a:r>
            <a:r>
              <a:rPr lang="ru-RU" i="1" dirty="0" err="1">
                <a:solidFill>
                  <a:schemeClr val="tx1"/>
                </a:solidFill>
              </a:rPr>
              <a:t>Wise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ru-RU" i="1" dirty="0" err="1">
                <a:solidFill>
                  <a:schemeClr val="tx1"/>
                </a:solidFill>
              </a:rPr>
              <a:t>dvice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Consulting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Group</a:t>
            </a:r>
            <a:r>
              <a:rPr lang="ru-RU" i="1" dirty="0">
                <a:solidFill>
                  <a:schemeClr val="tx1"/>
                </a:solidFill>
              </a:rPr>
              <a:t>. Автор семинаров и многочисленных публикаций в СМИ по вопросам исчисления и уплаты «зарплатных налогов».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79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Порядок </a:t>
            </a:r>
            <a:r>
              <a:rPr lang="ru-RU" sz="2400" b="1" dirty="0"/>
              <a:t>предоставления увеличенного социального вычета</a:t>
            </a:r>
            <a:r>
              <a:rPr lang="ru-RU" sz="22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27.11.2018 N 426-ФЗ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внесении изменений в статьи 219 и 286.1 части второй Налогового кодекса Российской Федерации"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Абзац седьмой подпункта 1 пункта 1 статьи 219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дополнить предложениями следующего содержания: "Если получателями пожертвований являются государственные и муниципальные учреждения, осуществляющие деятельность в области культуры, а также некоммерческие организации (фонды) в случае перечисления им пожертвований на формирование целевого капитала в целях поддержки указанных учреждений, предельный размер вычета, установленный настоящим абзацем, может быть увеличен законом субъекта Российской Федерации до 30 процентов суммы дохода, полученного в налоговом периоде и подлежащего налогообложению.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44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/>
              <a:t>Новое с 2018 года в страховых взносах.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03.07.2018 N 179-ФЗ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внесении изменения в статью 217 части второй Налогового кодекса Российской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17.3) доходы, получаемые от реализации макулатуры, образующейся у физических лиц в быту и принадлежащей им на праве собственности.</a:t>
            </a:r>
          </a:p>
          <a:p>
            <a:pPr marL="0" lv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2618" y="415636"/>
            <a:ext cx="8184526" cy="936058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/>
              <a:t>Расширен </a:t>
            </a:r>
            <a:r>
              <a:rPr lang="ru-RU" sz="2400" b="1" dirty="0"/>
              <a:t>перечень доходов, освобождаемых от обложения НДФЛ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7214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/>
              <a:t>Увеличен </a:t>
            </a:r>
            <a:r>
              <a:rPr lang="ru-RU" sz="2200" b="1" dirty="0"/>
              <a:t>предельный размер вознаграждения при исчислении страховых взносов.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28.11.2018 N 1426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предельной величине базы для исчисления страховых взносов на обязательное социальное страхование на случай временной нетрудоспособности и в связи с материнством и на обязательное пенсионное страхование с 1 января 2019 г."</a:t>
            </a:r>
          </a:p>
          <a:p>
            <a:pPr marL="0" indent="0" algn="just">
              <a:buNone/>
            </a:pPr>
            <a:r>
              <a:rPr lang="ru-RU" dirty="0"/>
              <a:t>Предельная база по взносам </a:t>
            </a:r>
            <a:r>
              <a:rPr lang="ru-RU" dirty="0" smtClean="0"/>
              <a:t>на:</a:t>
            </a:r>
          </a:p>
          <a:p>
            <a:pPr algn="just">
              <a:buFontTx/>
              <a:buChar char="-"/>
            </a:pPr>
            <a:r>
              <a:rPr lang="ru-RU" dirty="0" smtClean="0"/>
              <a:t>ОПС </a:t>
            </a:r>
            <a:r>
              <a:rPr lang="ru-RU" dirty="0"/>
              <a:t>- 1 150 000 руб.,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 </a:t>
            </a:r>
            <a:r>
              <a:rPr lang="ru-RU" dirty="0" err="1"/>
              <a:t>ВНиМ</a:t>
            </a:r>
            <a:r>
              <a:rPr lang="ru-RU" dirty="0"/>
              <a:t> - 865 000 руб.</a:t>
            </a:r>
          </a:p>
          <a:p>
            <a:pPr marL="0" indent="0" algn="just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376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smtClean="0"/>
              <a:t>О</a:t>
            </a:r>
            <a:r>
              <a:rPr lang="ru-RU" sz="2200" b="1" dirty="0" smtClean="0"/>
              <a:t>тмена </a:t>
            </a:r>
            <a:r>
              <a:rPr lang="ru-RU" sz="2200" b="1" dirty="0"/>
              <a:t>льготных тарифов по страховым взносам.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03.08.2018 N 303-ФЗ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внесении изменений в отдельные законодательные акты Российской Федерации о налогах и сборах"</a:t>
            </a:r>
          </a:p>
          <a:p>
            <a:pPr marL="0" indent="0" algn="just">
              <a:buNone/>
            </a:pPr>
            <a:r>
              <a:rPr lang="ru-RU" dirty="0"/>
              <a:t>С 2019 г. </a:t>
            </a:r>
            <a:r>
              <a:rPr lang="ru-RU" dirty="0" smtClean="0"/>
              <a:t>отменены пониженные тарифы для коммерческих организаций и ИП на УСНО, кроме благотворительных и некоммерческих.</a:t>
            </a:r>
            <a:endParaRPr lang="ru-RU" dirty="0">
              <a:hlinkClick r:id="rId2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616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Новый </a:t>
            </a:r>
            <a:r>
              <a:rPr lang="ru-RU" sz="2200" b="1" dirty="0"/>
              <a:t>порядок заполнения Расчета по страховым взносам</a:t>
            </a:r>
            <a:r>
              <a:rPr lang="ru-RU" sz="22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ФНС России от 26.12.2018 N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БС-4-11/25633@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по страховым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взносам»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6 "Расчет соответствия условиям применения пониженного тарифа страховых взносов плательщиками, указанными в подпункте 5 пункта 1 статьи 427 Налогового кодекса Российской Федерации" к разделу 1 расчета по страховым взносам не заполняется.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Приложение 8 "Сведения, необходимые для применения пониженного тарифа страховых взносов плательщиками, указанными в подпункте 9 пункта 1 статьи 427 Налогового кодекса Российской Федерации" к разделу 1 расчета по страховым взносам не заполняется.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67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33955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Порядок применения дополнительных тарифов при неполной занятости.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ФНС России от 01.10.2018 N БС-4-11/19048@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частичной занятости работника, оформленной надлежащим образом, в течение месяца как на работах, поименованных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 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18 ч. 1 ст. 30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Федерального закона N 400-ФЗ, так и на работах, не поименованных в указанных подпунктах, взносы на ОПС по дополнительным тарифам плательщик рассчитывает со всех начисленных в этом месяце в пользу данного работника выплат и вознаграждений пропорционально количеству фактически отработанных дней (часов) на видах работ с вредными, тяжелыми и опасными условиями труда.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838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33955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Обновленные контрольные соотношения 6-НДФЛ и РСВ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Письмо Минфина РФ от </a:t>
            </a:r>
            <a:r>
              <a:rPr lang="ru-RU" b="1" dirty="0"/>
              <a:t>20 марта 2019 г. N БС-4-11/4943@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816015"/>
              </p:ext>
            </p:extLst>
          </p:nvPr>
        </p:nvGraphicFramePr>
        <p:xfrm>
          <a:off x="755578" y="2780927"/>
          <a:ext cx="7759771" cy="349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5652">
                  <a:extLst>
                    <a:ext uri="{9D8B030D-6E8A-4147-A177-3AD203B41FA5}">
                      <a16:colId xmlns:a16="http://schemas.microsoft.com/office/drawing/2014/main" xmlns="" val="3233994585"/>
                    </a:ext>
                  </a:extLst>
                </a:gridCol>
                <a:gridCol w="470793">
                  <a:extLst>
                    <a:ext uri="{9D8B030D-6E8A-4147-A177-3AD203B41FA5}">
                      <a16:colId xmlns:a16="http://schemas.microsoft.com/office/drawing/2014/main" xmlns="" val="2071791454"/>
                    </a:ext>
                  </a:extLst>
                </a:gridCol>
                <a:gridCol w="1687930">
                  <a:extLst>
                    <a:ext uri="{9D8B030D-6E8A-4147-A177-3AD203B41FA5}">
                      <a16:colId xmlns:a16="http://schemas.microsoft.com/office/drawing/2014/main" xmlns="" val="3292018781"/>
                    </a:ext>
                  </a:extLst>
                </a:gridCol>
                <a:gridCol w="1048206">
                  <a:extLst>
                    <a:ext uri="{9D8B030D-6E8A-4147-A177-3AD203B41FA5}">
                      <a16:colId xmlns:a16="http://schemas.microsoft.com/office/drawing/2014/main" xmlns="" val="2923068107"/>
                    </a:ext>
                  </a:extLst>
                </a:gridCol>
                <a:gridCol w="1766165">
                  <a:extLst>
                    <a:ext uri="{9D8B030D-6E8A-4147-A177-3AD203B41FA5}">
                      <a16:colId xmlns:a16="http://schemas.microsoft.com/office/drawing/2014/main" xmlns="" val="1710520275"/>
                    </a:ext>
                  </a:extLst>
                </a:gridCol>
                <a:gridCol w="2041025">
                  <a:extLst>
                    <a:ext uri="{9D8B030D-6E8A-4147-A177-3AD203B41FA5}">
                      <a16:colId xmlns:a16="http://schemas.microsoft.com/office/drawing/2014/main" xmlns="" val="3871413088"/>
                    </a:ext>
                  </a:extLst>
                </a:gridCol>
              </a:tblGrid>
              <a:tr h="200222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 междокументные КС (налоговая отчетность-налоговая отчетность)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32" marR="31932" marT="52534" marB="52534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2610169"/>
                  </a:ext>
                </a:extLst>
              </a:tr>
              <a:tr h="200222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32" marR="31932" marT="52534" marB="52534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9042979"/>
                  </a:ext>
                </a:extLst>
              </a:tr>
              <a:tr h="2962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6НДФЛ, РСВ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32" marR="31932" marT="52534" marB="5253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32" marR="31932" marT="52534" marB="525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строка 020 - строка 025 &gt; = строка 030 Приложения 1 к разделу 1 РСВ (соотношение применяется к отчетному периоду по налоговому агенту в целом, с учетом обособленных подразделений).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РСВ - расчет по страховым взносам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32" marR="31932" marT="52534" marB="525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ст. 126.1, ст. 226, ст. 226.1, ст. 230, ст. 420, ст. 23, ст. 24 НК РФ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32" marR="31932" marT="52534" marB="525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если строка 020 - строка 025 &lt; строка 030 Приложения 1 к разделу 1 РСВ, то занижена сумма начисленного дохода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32" marR="31932" marT="52534" marB="525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соответствии с п. 3 ст. 88 НК РФ направить письменное уведомление НП о выявленных ошибках, противоречиях, несоответствиях с требованием представить в течение пяти дней необходимые пояснения или внести соответствующие исправления в установленный срок. Если после рассмотрения представленных пояснений и документов либо при отсутствии пояснений НП установлен факт нарушения законодательства о налогах и сборах, составить акт проверки согласно ст. 100 НК РФ.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32" marR="31932" marT="52534" marB="52534"/>
                </a:tc>
                <a:extLst>
                  <a:ext uri="{0D108BD9-81ED-4DB2-BD59-A6C34878D82A}">
                    <a16:rowId xmlns:a16="http://schemas.microsoft.com/office/drawing/2014/main" xmlns="" val="3042754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52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МРОТ с 1 января 2019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 algn="just">
              <a:buNone/>
            </a:pPr>
            <a:r>
              <a:rPr lang="ru-RU" sz="6400" b="1" dirty="0">
                <a:cs typeface="Times New Roman" panose="02020603050405020304" pitchFamily="18" charset="0"/>
              </a:rPr>
              <a:t>Федеральный закон от 19.06.2000 N </a:t>
            </a:r>
            <a:r>
              <a:rPr lang="ru-RU" sz="6400" b="1" dirty="0" smtClean="0">
                <a:cs typeface="Times New Roman" panose="02020603050405020304" pitchFamily="18" charset="0"/>
              </a:rPr>
              <a:t>82-ФЗ «О </a:t>
            </a:r>
            <a:r>
              <a:rPr lang="ru-RU" sz="6400" b="1" dirty="0">
                <a:cs typeface="Times New Roman" panose="02020603050405020304" pitchFamily="18" charset="0"/>
              </a:rPr>
              <a:t>минимальном размере оплаты </a:t>
            </a:r>
            <a:r>
              <a:rPr lang="ru-RU" sz="6400" b="1" dirty="0" smtClean="0">
                <a:cs typeface="Times New Roman" panose="02020603050405020304" pitchFamily="18" charset="0"/>
              </a:rPr>
              <a:t>труда»</a:t>
            </a:r>
          </a:p>
          <a:p>
            <a:pPr marL="0" indent="0" algn="just">
              <a:buNone/>
            </a:pPr>
            <a:r>
              <a:rPr lang="ru-RU" sz="6400" dirty="0">
                <a:cs typeface="Times New Roman" panose="02020603050405020304" pitchFamily="18" charset="0"/>
              </a:rPr>
              <a:t>Начиная с 1 января 2019 года и далее ежегодно с 1 января соответствующего года минимальный размер оплаты труда устанавливается федеральным законом в размере величины прожиточного минимума трудоспособного населения в целом по Российской Федерации за второй квартал предыдущего года.</a:t>
            </a:r>
          </a:p>
          <a:p>
            <a:pPr marL="0" indent="0" algn="just">
              <a:buNone/>
            </a:pPr>
            <a:r>
              <a:rPr lang="ru-RU" sz="6400" b="1" dirty="0">
                <a:cs typeface="Times New Roman" panose="02020603050405020304" pitchFamily="18" charset="0"/>
              </a:rPr>
              <a:t>Приказ Минтруда России от 24.08.2018 N 550н</a:t>
            </a:r>
          </a:p>
          <a:p>
            <a:pPr marL="0" indent="0" algn="just">
              <a:buNone/>
            </a:pPr>
            <a:r>
              <a:rPr lang="ru-RU" sz="6400" dirty="0">
                <a:cs typeface="Times New Roman" panose="02020603050405020304" pitchFamily="18" charset="0"/>
              </a:rPr>
              <a:t>Установить по согласованию с Министерством экономического развития Российской Федерации и Министерством финансов Российской Федерации величину прожиточного минимума в целом по Российской Федерации за II квартал 2018 года на душу населения 10444 рубля, </a:t>
            </a:r>
            <a:r>
              <a:rPr lang="ru-RU" sz="6400" b="1" dirty="0">
                <a:cs typeface="Times New Roman" panose="02020603050405020304" pitchFamily="18" charset="0"/>
              </a:rPr>
              <a:t>для трудоспособного населения - 11280 рублей</a:t>
            </a:r>
            <a:r>
              <a:rPr lang="ru-RU" sz="6400" dirty="0">
                <a:cs typeface="Times New Roman" panose="02020603050405020304" pitchFamily="18" charset="0"/>
              </a:rPr>
              <a:t>, пенсионеров - 8583 рубля, детей - 10390 рублей</a:t>
            </a:r>
            <a:r>
              <a:rPr lang="ru-RU" sz="6400" dirty="0" smtClean="0"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6400" b="1" dirty="0" smtClean="0"/>
              <a:t>Письмо Минтруда России от </a:t>
            </a:r>
            <a:r>
              <a:rPr lang="ru-RU" sz="6400" b="1" dirty="0"/>
              <a:t>4 сентября 2018 г. N 14-1/ООГ-7353</a:t>
            </a:r>
            <a:endParaRPr lang="ru-RU" sz="640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400" dirty="0"/>
              <a:t>При заключении трудового договора с работником ему необходимо предусмотреть заработную плату не ниже МРОТ.</a:t>
            </a:r>
          </a:p>
          <a:p>
            <a:pPr marL="0" indent="0" algn="just">
              <a:buNone/>
            </a:pPr>
            <a:r>
              <a:rPr lang="ru-RU" sz="6400" dirty="0"/>
              <a:t>Учитывая, что сверхурочная работа осуществляется за пределами нормальной продолжительности рабочего времени, ее оплата также не включается в МРОТ. Аналогичного подхода, по нашему мнению, следует придерживаться при учете иных выплат компенсационного характера. Так, если работа в выходные и нерабочие праздничные дни, в ночное время осуществлялась в пределах рабочего времени, то оплата за нее учитывается в составе МРОТ.</a:t>
            </a:r>
          </a:p>
          <a:p>
            <a:pPr marL="0" lv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5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4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4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160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Размер заработной платы за 1-ю половину месяца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Ст.136 ТК РФ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выплачивается не реже чем каждые полмесяца.</a:t>
            </a:r>
          </a:p>
          <a:p>
            <a:pPr marL="0" indent="0" algn="just">
              <a:buNone/>
            </a:pPr>
            <a:r>
              <a:rPr lang="ru-RU" b="1" dirty="0"/>
              <a:t>Письмо Минтруда России от 10.08.2017 N 14-1/В-725</a:t>
            </a:r>
          </a:p>
          <a:p>
            <a:pPr marL="0" indent="0" algn="just">
              <a:buNone/>
            </a:pPr>
            <a:r>
              <a:rPr lang="ru-RU" dirty="0"/>
              <a:t>П</a:t>
            </a:r>
            <a:r>
              <a:rPr lang="ru-RU" dirty="0" smtClean="0"/>
              <a:t>ри </a:t>
            </a:r>
            <a:r>
              <a:rPr lang="ru-RU" dirty="0"/>
              <a:t>определении размера выплаты заработной платы за первую половину месяца необходимо учитывать оклад (тарифную ставку) работника за отработанное время, а также надбавки за отработанное время, расчет которых не зависит от оценки итогов работы за месяц в целом, а также от выполнения месячной нормы рабочего времени и норм труда (трудовых обязанностей) (например, компенсационная выплата за работу в ночное время в соответствии со </a:t>
            </a:r>
            <a:r>
              <a:rPr lang="ru-RU" dirty="0">
                <a:hlinkClick r:id="rId2"/>
              </a:rPr>
              <a:t>статьей 154 ТК РФ, надбавки за совмещение должностей, за профессиональное мастерство, за стаж работы и другие).</a:t>
            </a:r>
          </a:p>
          <a:p>
            <a:pPr marL="0" lv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4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4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17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Порядок выплаты заработной платы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88840"/>
            <a:ext cx="78867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Ст.136 ТК РФ - </a:t>
            </a:r>
            <a:r>
              <a:rPr lang="ru-RU" b="1" dirty="0"/>
              <a:t>з</a:t>
            </a:r>
            <a:r>
              <a:rPr lang="ru-RU" b="1" dirty="0" smtClean="0"/>
              <a:t>аработная </a:t>
            </a:r>
            <a:r>
              <a:rPr lang="ru-RU" b="1" dirty="0"/>
              <a:t>плата выплачивается работнику, как правило, в месте выполнения им работы либо переводится в кредитную организацию, указанную в заявлении </a:t>
            </a:r>
            <a:r>
              <a:rPr lang="ru-RU" b="1" dirty="0" smtClean="0"/>
              <a:t>работника.</a:t>
            </a:r>
            <a:endParaRPr lang="ru-RU" b="1" dirty="0"/>
          </a:p>
          <a:p>
            <a:pPr marL="0" indent="0" algn="just">
              <a:buNone/>
            </a:pPr>
            <a:r>
              <a:rPr lang="ru-RU" dirty="0"/>
              <a:t>Работник вправе заменить кредитную организацию, в которую должна быть переведена заработная плата, сообщив в письменной форме работодателю об изменении реквизитов для перевода заработной платы не позднее чем за пять рабочих дней до дня выплаты заработной платы.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u="sng" dirty="0">
                <a:hlinkClick r:id="rId2"/>
              </a:rPr>
              <a:t>Проект Федерального закона N 677255-7 "О внесении изменения в часть третью статьи 136 Трудового кодекса Российской Федерации"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Внести в часть третью статьи 136 Трудового кодекса Российской Федерации </a:t>
            </a:r>
            <a:r>
              <a:rPr lang="ru-RU" dirty="0" smtClean="0"/>
              <a:t> </a:t>
            </a:r>
            <a:r>
              <a:rPr lang="ru-RU" dirty="0"/>
              <a:t>изменение, заменив слова "пять рабочих дней" словами "пятнадцать календарных дней".</a:t>
            </a:r>
          </a:p>
          <a:p>
            <a:pPr marL="0" indent="0">
              <a:buNone/>
            </a:pPr>
            <a:endParaRPr lang="ru-RU" dirty="0"/>
          </a:p>
          <a:p>
            <a:pPr marL="0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4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4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838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заработной платы.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Ст.134 ТК РФ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повышения уровня реального содержания заработной платы</a:t>
            </a:r>
          </a:p>
          <a:p>
            <a:pPr marL="0" lv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/>
              <a:t>Письмо Минтруда России от 26.12.2017 N 14-3/В-1135</a:t>
            </a:r>
          </a:p>
          <a:p>
            <a:pPr marL="0" indent="0" algn="just">
              <a:buNone/>
            </a:pPr>
            <a:r>
              <a:rPr lang="ru-RU" dirty="0"/>
              <a:t>Об административной ответственности в случае </a:t>
            </a:r>
            <a:r>
              <a:rPr lang="ru-RU" dirty="0" err="1"/>
              <a:t>непроведения</a:t>
            </a:r>
            <a:r>
              <a:rPr lang="ru-RU" dirty="0"/>
              <a:t> индексации зарплаты работников.</a:t>
            </a:r>
          </a:p>
          <a:p>
            <a:pPr marL="0" lv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5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4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4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65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оплаты работы в выходные и праздничные дни.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 algn="just">
              <a:buNone/>
            </a:pPr>
            <a:r>
              <a:rPr lang="ru-RU" sz="9600" b="1" dirty="0" smtClean="0">
                <a:cs typeface="Times New Roman" panose="02020603050405020304" pitchFamily="18" charset="0"/>
              </a:rPr>
              <a:t>Ст.153 ТК РФ </a:t>
            </a:r>
            <a:r>
              <a:rPr lang="ru-RU" sz="9600" dirty="0" smtClean="0">
                <a:cs typeface="Times New Roman" panose="02020603050405020304" pitchFamily="18" charset="0"/>
              </a:rPr>
              <a:t>- </a:t>
            </a:r>
            <a:r>
              <a:rPr lang="ru-RU" sz="9600" dirty="0"/>
              <a:t>р</a:t>
            </a:r>
            <a:r>
              <a:rPr lang="ru-RU" sz="9600" dirty="0" smtClean="0"/>
              <a:t>абота </a:t>
            </a:r>
            <a:r>
              <a:rPr lang="ru-RU" sz="9600" dirty="0"/>
              <a:t>в выходной или </a:t>
            </a:r>
            <a:r>
              <a:rPr lang="ru-RU" sz="9600" dirty="0">
                <a:hlinkClick r:id="rId2"/>
              </a:rPr>
              <a:t>нерабочий праздничный день оплачивается не менее чем в двойном </a:t>
            </a:r>
            <a:r>
              <a:rPr lang="ru-RU" sz="9600" dirty="0" smtClean="0">
                <a:hlinkClick r:id="rId2"/>
              </a:rPr>
              <a:t>размере.</a:t>
            </a:r>
          </a:p>
          <a:p>
            <a:pPr marL="0" indent="0" algn="just">
              <a:buNone/>
            </a:pPr>
            <a:endParaRPr lang="ru-RU" sz="9600" dirty="0" smtClean="0">
              <a:hlinkClick r:id="rId2"/>
            </a:endParaRPr>
          </a:p>
          <a:p>
            <a:pPr marL="0" indent="0" algn="just">
              <a:buNone/>
            </a:pPr>
            <a:r>
              <a:rPr lang="ru-RU" sz="9600" b="1" dirty="0">
                <a:hlinkClick r:id="rId3"/>
              </a:rPr>
              <a:t>Постановление КС РФ от 28.06.2018 N </a:t>
            </a:r>
            <a:r>
              <a:rPr lang="ru-RU" sz="9600" b="1" dirty="0" smtClean="0">
                <a:hlinkClick r:id="rId3"/>
              </a:rPr>
              <a:t>26-П.</a:t>
            </a:r>
          </a:p>
          <a:p>
            <a:pPr marL="0" indent="0" algn="just">
              <a:buNone/>
            </a:pPr>
            <a:endParaRPr lang="ru-RU" sz="9600" b="1" dirty="0">
              <a:hlinkClick r:id="rId3"/>
            </a:endParaRPr>
          </a:p>
          <a:p>
            <a:pPr marL="0" indent="0" algn="just">
              <a:buNone/>
            </a:pPr>
            <a:r>
              <a:rPr lang="ru-RU" sz="9600" b="1" dirty="0"/>
              <a:t>Письмо Минтруда России от 04.09.2018 N </a:t>
            </a:r>
            <a:r>
              <a:rPr lang="ru-RU" sz="9600" b="1" dirty="0" smtClean="0"/>
              <a:t>14-1/ООГ-7353</a:t>
            </a:r>
          </a:p>
          <a:p>
            <a:pPr marL="0" indent="0" algn="just">
              <a:buNone/>
            </a:pPr>
            <a:r>
              <a:rPr lang="ru-RU" sz="9600" dirty="0"/>
              <a:t>Об оплате работы в условиях, отклоняющихся от нормальных, в том числе сверхурочной работы в ночное время, и об учете оплаты такой работы при сравнении зарплаты с МРОТ.</a:t>
            </a:r>
          </a:p>
          <a:p>
            <a:pPr marL="0" indent="0" algn="just">
              <a:buNone/>
            </a:pPr>
            <a:endParaRPr lang="ru-RU" sz="9600" b="1" dirty="0"/>
          </a:p>
          <a:p>
            <a:pPr marL="0" indent="0" algn="just">
              <a:buNone/>
            </a:pPr>
            <a:endParaRPr lang="ru-RU" dirty="0">
              <a:hlinkClick r:id="rId2"/>
            </a:endParaRPr>
          </a:p>
          <a:p>
            <a:pPr marL="0" lv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5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4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4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507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Пособия и расчетные данные в 2019 году.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lvl="0" indent="0" algn="just">
              <a:buNone/>
            </a:pPr>
            <a:endParaRPr lang="ru-RU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5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4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4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325414"/>
              </p:ext>
            </p:extLst>
          </p:nvPr>
        </p:nvGraphicFramePr>
        <p:xfrm>
          <a:off x="628650" y="1809920"/>
          <a:ext cx="7886700" cy="4359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2087">
                  <a:extLst>
                    <a:ext uri="{9D8B030D-6E8A-4147-A177-3AD203B41FA5}">
                      <a16:colId xmlns:a16="http://schemas.microsoft.com/office/drawing/2014/main" xmlns="" val="667036458"/>
                    </a:ext>
                  </a:extLst>
                </a:gridCol>
                <a:gridCol w="2734613">
                  <a:extLst>
                    <a:ext uri="{9D8B030D-6E8A-4147-A177-3AD203B41FA5}">
                      <a16:colId xmlns:a16="http://schemas.microsoft.com/office/drawing/2014/main" xmlns="" val="316751552"/>
                    </a:ext>
                  </a:extLst>
                </a:gridCol>
              </a:tblGrid>
              <a:tr h="2415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Наименование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 2019 году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extLst>
                  <a:ext uri="{0D108BD9-81ED-4DB2-BD59-A6C34878D82A}">
                    <a16:rowId xmlns:a16="http://schemas.microsoft.com/office/drawing/2014/main" xmlns="" val="3235005137"/>
                  </a:ext>
                </a:extLst>
              </a:tr>
              <a:tr h="241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МРОТ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 01.01 - 11280 руб.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extLst>
                  <a:ext uri="{0D108BD9-81ED-4DB2-BD59-A6C34878D82A}">
                    <a16:rowId xmlns:a16="http://schemas.microsoft.com/office/drawing/2014/main" xmlns="" val="3489030499"/>
                  </a:ext>
                </a:extLst>
              </a:tr>
              <a:tr h="386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Предельная величина базы для начисления страховых взносов в ФСС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865000 руб.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extLst>
                  <a:ext uri="{0D108BD9-81ED-4DB2-BD59-A6C34878D82A}">
                    <a16:rowId xmlns:a16="http://schemas.microsoft.com/office/drawing/2014/main" xmlns="" val="3827660884"/>
                  </a:ext>
                </a:extLst>
              </a:tr>
              <a:tr h="386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Предельная величина среднего дневного заработка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2150,68 руб. ((755000+815000)/730)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extLst>
                  <a:ext uri="{0D108BD9-81ED-4DB2-BD59-A6C34878D82A}">
                    <a16:rowId xmlns:a16="http://schemas.microsoft.com/office/drawing/2014/main" xmlns="" val="2003290618"/>
                  </a:ext>
                </a:extLst>
              </a:tr>
              <a:tr h="386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Размер минимального среднего дневного заработка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370,85 руб. ((11280 х 24)/730)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extLst>
                  <a:ext uri="{0D108BD9-81ED-4DB2-BD59-A6C34878D82A}">
                    <a16:rowId xmlns:a16="http://schemas.microsoft.com/office/drawing/2014/main" xmlns="" val="2722759360"/>
                  </a:ext>
                </a:extLst>
              </a:tr>
              <a:tr h="386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Единовременное пособие женщинам, вставшим на учет в ранние сроки беременности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 01.02.19 - 655,49 руб.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extLst>
                  <a:ext uri="{0D108BD9-81ED-4DB2-BD59-A6C34878D82A}">
                    <a16:rowId xmlns:a16="http://schemas.microsoft.com/office/drawing/2014/main" xmlns="" val="2664392095"/>
                  </a:ext>
                </a:extLst>
              </a:tr>
              <a:tr h="386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Минимальный размер пособия пособия по беременности и родам (140 дней)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 01.01.19 - 51919 руб.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extLst>
                  <a:ext uri="{0D108BD9-81ED-4DB2-BD59-A6C34878D82A}">
                    <a16:rowId xmlns:a16="http://schemas.microsoft.com/office/drawing/2014/main" xmlns="" val="3372766311"/>
                  </a:ext>
                </a:extLst>
              </a:tr>
              <a:tr h="386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Максимальный размер пособия пособия по беременности и родам (140 дней)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301095,20 руб.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extLst>
                  <a:ext uri="{0D108BD9-81ED-4DB2-BD59-A6C34878D82A}">
                    <a16:rowId xmlns:a16="http://schemas.microsoft.com/office/drawing/2014/main" xmlns="" val="3814474733"/>
                  </a:ext>
                </a:extLst>
              </a:tr>
              <a:tr h="386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Единовременное пособие при рождении ребенка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 01.02.19 – </a:t>
                      </a:r>
                      <a:r>
                        <a:rPr lang="ru-RU" sz="700">
                          <a:effectLst/>
                        </a:rPr>
                        <a:t>17479,73 руб.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extLst>
                  <a:ext uri="{0D108BD9-81ED-4DB2-BD59-A6C34878D82A}">
                    <a16:rowId xmlns:a16="http://schemas.microsoft.com/office/drawing/2014/main" xmlns="" val="2405472848"/>
                  </a:ext>
                </a:extLst>
              </a:tr>
              <a:tr h="386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Минимальный размер ежемесячного пособия по уходу за ребенком, рассчитанный из МРОТ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 01.01 - 4512 руб.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extLst>
                  <a:ext uri="{0D108BD9-81ED-4DB2-BD59-A6C34878D82A}">
                    <a16:rowId xmlns:a16="http://schemas.microsoft.com/office/drawing/2014/main" xmlns="" val="3158244348"/>
                  </a:ext>
                </a:extLst>
              </a:tr>
              <a:tr h="386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Максимальный размер ежемесячного пособия по уходу за ребенком до 1,5 лет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26152,27 руб.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extLst>
                  <a:ext uri="{0D108BD9-81ED-4DB2-BD59-A6C34878D82A}">
                    <a16:rowId xmlns:a16="http://schemas.microsoft.com/office/drawing/2014/main" xmlns="" val="105720072"/>
                  </a:ext>
                </a:extLst>
              </a:tr>
              <a:tr h="386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Социальное пособие на погребение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4" marR="29234" marT="48095" marB="480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С</a:t>
                      </a:r>
                      <a:r>
                        <a:rPr lang="ru-RU" sz="900" baseline="0" dirty="0" smtClean="0">
                          <a:effectLst/>
                        </a:rPr>
                        <a:t> 01.02.19 г – 5946,47 руб.</a:t>
                      </a:r>
                      <a:endParaRPr lang="ru-RU" sz="900" dirty="0">
                        <a:effectLst/>
                      </a:endParaRPr>
                    </a:p>
                  </a:txBody>
                  <a:tcPr marL="29234" marR="29234" marT="48095" marB="48095"/>
                </a:tc>
                <a:extLst>
                  <a:ext uri="{0D108BD9-81ED-4DB2-BD59-A6C34878D82A}">
                    <a16:rowId xmlns:a16="http://schemas.microsoft.com/office/drawing/2014/main" xmlns="" val="68118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060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 smtClean="0"/>
              <a:t>Случаи </a:t>
            </a:r>
            <a:r>
              <a:rPr lang="ru-RU" sz="2200" b="1" dirty="0"/>
              <a:t>освобождения от ответственности за несвоевременное перечисление НДФЛ.</a:t>
            </a:r>
            <a:br>
              <a:rPr lang="ru-RU" sz="2200" b="1" dirty="0"/>
            </a:b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u="sng" dirty="0">
                <a:hlinkClick r:id="rId2"/>
              </a:rPr>
              <a:t>Федеральный закон от 27.12.2018 N 546-ФЗ "О внесении изменений в часть первую Налогового кодекса Российской Федерации"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Закон принят в целях реализации Постановления Конституционного Суда РФ от 06.02.2018 N 6-П.</a:t>
            </a:r>
          </a:p>
          <a:p>
            <a:pPr marL="0" indent="0" algn="just"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агенты смогут избежать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ответственности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несвоевременную уплату НДФЛ, если: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6-НДФЛ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представили вовремя;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расчете достоверные, полные, в нем нет ошибок, которые ведут к занижению налога;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недоимку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пени перечислили до того, как налоговики узнали о просрочке или назначили выездную проверку.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944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accent6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ru-RU" sz="2000" dirty="0"/>
              <a:t/>
            </a:r>
            <a:br>
              <a:rPr lang="ru-RU" sz="2000" dirty="0"/>
            </a:br>
            <a:r>
              <a:rPr lang="ru-RU" sz="2700" b="1" dirty="0" smtClean="0"/>
              <a:t>Имущественные </a:t>
            </a:r>
            <a:r>
              <a:rPr lang="ru-RU" sz="2700" b="1" dirty="0"/>
              <a:t>вычеты нерезидентам при продаже имущества. Порядок определения статуса налогоплательщика.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27.11.2018 N 424-ФЗ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внесении изменений в части первую и вторую Налогового кодекса Российской Федерации и отдельные законодательные акты Российской Федерации о налогах и сборах"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п. 17.1 т.217 НК РФ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получаемые физическими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лицами,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за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соответствующий налоговый период: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от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продажи объектов недвижимого имущества, а также долей в указанном имуществе с учетом особенностей, установленных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статьей 217.1 настоящего Кодекса;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от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продажи иного имущества, находившегося в собственности налогоплательщика три года и более.</a:t>
            </a:r>
          </a:p>
          <a:p>
            <a:pPr marL="0" lvl="0" indent="0" algn="just"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5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4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4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433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1414</TotalTime>
  <Words>1560</Words>
  <Application>Microsoft Office PowerPoint</Application>
  <PresentationFormat>Экран (4:3)</PresentationFormat>
  <Paragraphs>146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  Новые и важные моменты при  расчете и выплате заработной платы и социальных пособий в 2019 году. НДФЛ и страховые взносы: новые моменты при исчислении и уплате в 2019 году, особенности сдачи отчетности. </vt:lpstr>
      <vt:lpstr>МРОТ с 1 января 2019 </vt:lpstr>
      <vt:lpstr>Размер заработной платы за 1-ю половину месяца</vt:lpstr>
      <vt:lpstr>Порядок выплаты заработной платы</vt:lpstr>
      <vt:lpstr>Индексация заработной платы.</vt:lpstr>
      <vt:lpstr>Порядок оплаты работы в выходные и праздничные дни.</vt:lpstr>
      <vt:lpstr>Пособия и расчетные данные в 2019 году.</vt:lpstr>
      <vt:lpstr>Случаи освобождения от ответственности за несвоевременное перечисление НДФЛ. .</vt:lpstr>
      <vt:lpstr> Имущественные вычеты нерезидентам при продаже имущества. Порядок определения статуса налогоплательщика.</vt:lpstr>
      <vt:lpstr> Порядок предоставления увеличенного социального вычета. </vt:lpstr>
      <vt:lpstr>Новое с 2018 года в страховых взносах.</vt:lpstr>
      <vt:lpstr> Увеличен предельный размер вознаграждения при исчислении страховых взносов.</vt:lpstr>
      <vt:lpstr> Отмена льготных тарифов по страховым взносам.</vt:lpstr>
      <vt:lpstr> Новый порядок заполнения Расчета по страховым взносам.</vt:lpstr>
      <vt:lpstr> Порядок применения дополнительных тарифов при неполной занятости.</vt:lpstr>
      <vt:lpstr> Обновленные контрольные соотношения 6-НДФЛ и РСВ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Аудитор</dc:creator>
  <cp:lastModifiedBy>Цыганкова Елена</cp:lastModifiedBy>
  <cp:revision>109</cp:revision>
  <dcterms:created xsi:type="dcterms:W3CDTF">2017-02-20T12:11:01Z</dcterms:created>
  <dcterms:modified xsi:type="dcterms:W3CDTF">2019-04-12T02:08:41Z</dcterms:modified>
</cp:coreProperties>
</file>