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30" r:id="rId2"/>
  </p:sldMasterIdLst>
  <p:notesMasterIdLst>
    <p:notesMasterId r:id="rId18"/>
  </p:notesMasterIdLst>
  <p:sldIdLst>
    <p:sldId id="315" r:id="rId3"/>
    <p:sldId id="428" r:id="rId4"/>
    <p:sldId id="429" r:id="rId5"/>
    <p:sldId id="416" r:id="rId6"/>
    <p:sldId id="430" r:id="rId7"/>
    <p:sldId id="421" r:id="rId8"/>
    <p:sldId id="422" r:id="rId9"/>
    <p:sldId id="424" r:id="rId10"/>
    <p:sldId id="427" r:id="rId11"/>
    <p:sldId id="426" r:id="rId12"/>
    <p:sldId id="431" r:id="rId13"/>
    <p:sldId id="435" r:id="rId14"/>
    <p:sldId id="434" r:id="rId15"/>
    <p:sldId id="433" r:id="rId16"/>
    <p:sldId id="411" r:id="rId17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убач Александр А" initials="ЗАА" lastIdx="1" clrIdx="0"/>
  <p:cmAuthor id="1" name="Кордюкова Наталья В" initials="КНВ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  <a:srgbClr val="003300"/>
    <a:srgbClr val="FF0000"/>
    <a:srgbClr val="0000CC"/>
    <a:srgbClr val="0099FF"/>
    <a:srgbClr val="CCFF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295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96213C0-4256-4E7A-8F6F-53BF9BAD3DE1}" type="datetimeFigureOut">
              <a:rPr lang="ru-RU" altLang="ru-RU"/>
              <a:pPr>
                <a:defRPr/>
              </a:pPr>
              <a:t>11.04.2019</a:t>
            </a:fld>
            <a:endParaRPr lang="ru-RU" altLang="ru-RU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E4027C5-FBCC-4B39-9E5A-E9185BF4754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74309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86775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895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98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4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61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39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01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68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76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47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30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8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367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21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74B67-CE6D-4B14-81B9-A3532EE418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53EE-CFC2-4F31-9EEB-7346B623CA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28C7-3A87-4E5A-9EAD-65A5E4E109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50BC9-C4D2-4394-9205-9D585053C5DC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5C2FC-0F85-400A-B05A-709AC6C533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09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11AD-99E8-455B-9342-61F9422470BA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408BE-D32A-451C-8EB0-18DC6128E1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79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1B5C5-8326-4EF8-9DCD-F28A681CF24D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D9B3B-9722-4328-88C5-0E20680AB5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158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B0BD2-CA8B-48FF-9393-B67312BF1D5F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28A7A-BB18-4F1C-90B5-869199EEC3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291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A3730-7854-4A4F-BB48-E035492497C8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1D65-84F6-40CE-8D1C-4D3DEE0F21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92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0ABC-47AB-45A4-A366-2E74972BC39C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40B5F-3415-4061-B5CE-AEE8EF489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1296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0BAF0-D670-4710-83A5-F489E59CAA4F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3535-38DF-4704-9323-70086955E7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701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A6EC8-2017-4477-ABFF-2646BD4BF1C1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94B64-C8D5-4B24-B26E-09D633D27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2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455C-A668-4F23-89C9-4B0B3B9089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C2C89-4F59-454F-8781-A61D04C752F7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B1622-9E22-4B07-9AA9-9D008DFC26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638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12717-7058-49CE-A025-664228C1E5A1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10E2C-7B9C-479B-9AD0-66E2FC356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169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6435-0F87-4C72-B302-4B6C2109E97A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F627-9BAE-46A9-90B9-2D267F6C24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0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67D5-9C07-4DD4-8409-54AD790F14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F0A34-B9E6-406A-812D-14B1707B53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4780-A76A-4513-816A-19B24B629C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8375A-BA2E-478A-BEB6-74CEAFB73E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A2E5-C182-43D9-B334-42ECCE1B65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A262-0E11-4F96-A592-37DB183DB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93D6-7BD5-4017-8BE1-02A03790F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07FC6C1-6CAD-4ADA-A631-9218C6D762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CDE9BE-5571-4F84-9104-C012A62F61F5}" type="datetimeFigureOut">
              <a:rPr lang="ru-RU"/>
              <a:pPr>
                <a:defRPr/>
              </a:pPr>
              <a:t>11.04.2019</a:t>
            </a:fld>
            <a:endParaRPr lang="ru-RU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dirty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E0B8FB-B7A5-465B-98C9-44E8312508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4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ea@cliff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blinova.e\Desktop\Титульник.png"/>
          <p:cNvPicPr>
            <a:picLocks noChangeAspect="1" noChangeArrowheads="1"/>
          </p:cNvPicPr>
          <p:nvPr/>
        </p:nvPicPr>
        <p:blipFill>
          <a:blip r:embed="rId3" cstate="print"/>
          <a:srcRect r="2602"/>
          <a:stretch>
            <a:fillRect/>
          </a:stretch>
        </p:blipFill>
        <p:spPr bwMode="auto">
          <a:xfrm>
            <a:off x="-1" y="-27384"/>
            <a:ext cx="9144001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5589240"/>
            <a:ext cx="7488238" cy="962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Руководитель налоговой практики, Заместитель директора департамента международного налогового планирования</a:t>
            </a:r>
            <a:r>
              <a:rPr lang="en-US" altLang="ru-RU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юридической фирмы Клифф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Кордюкова Наталья Владимировна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835150" y="6346825"/>
            <a:ext cx="6400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endParaRPr lang="ru-RU" altLang="ru-RU" sz="1200" dirty="0">
              <a:solidFill>
                <a:srgbClr val="2145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4282" y="3929066"/>
            <a:ext cx="8713787" cy="1296145"/>
          </a:xfrm>
        </p:spPr>
        <p:txBody>
          <a:bodyPr/>
          <a:lstStyle/>
          <a:p>
            <a:r>
              <a:rPr lang="ru-RU" sz="45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КОРПОРАТИВНОЕ РЕЗИДЕНСТВО В РФ</a:t>
            </a:r>
            <a:endParaRPr lang="ru-RU" altLang="ru-RU" sz="2800" b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572140"/>
            <a:ext cx="7620000" cy="95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ТРАНЗИТНЫЕ ДИВИДЕНДЫ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00" y="1206293"/>
            <a:ext cx="7380000" cy="3744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656" y="5291756"/>
            <a:ext cx="749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* Ст. 284 НК РФ , п. 5 ст. 275 НК РФ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(ИК рез. – налоговый агент. Альтернатива - процедура признания ФЛ фактическим получателем) </a:t>
            </a:r>
          </a:p>
        </p:txBody>
      </p:sp>
    </p:spTree>
    <p:extLst>
      <p:ext uri="{BB962C8B-B14F-4D97-AF65-F5344CB8AC3E}">
        <p14:creationId xmlns:p14="http://schemas.microsoft.com/office/powerpoint/2010/main" val="4676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ОСОБЕННОСТИ ДЕЯТЕЛЬНОСТИ РЕЗИДЕНТА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60728"/>
              </p:ext>
            </p:extLst>
          </p:nvPr>
        </p:nvGraphicFramePr>
        <p:xfrm>
          <a:off x="611560" y="908720"/>
          <a:ext cx="8209161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9">
                  <a:extLst>
                    <a:ext uri="{9D8B030D-6E8A-4147-A177-3AD203B41FA5}">
                      <a16:colId xmlns:a16="http://schemas.microsoft.com/office/drawing/2014/main" val="230151559"/>
                    </a:ext>
                  </a:extLst>
                </a:gridCol>
                <a:gridCol w="5256832">
                  <a:extLst>
                    <a:ext uri="{9D8B030D-6E8A-4147-A177-3AD203B41FA5}">
                      <a16:colId xmlns:a16="http://schemas.microsoft.com/office/drawing/2014/main" val="338653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НО! </a:t>
                      </a:r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1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Может НЕ вести</a:t>
                      </a:r>
                      <a:r>
                        <a:rPr lang="ru-RU" baseline="0" dirty="0" smtClean="0"/>
                        <a:t> БУ,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НО! </a:t>
                      </a:r>
                      <a:r>
                        <a:rPr lang="ru-RU" dirty="0" smtClean="0"/>
                        <a:t>Обязан вести НУ</a:t>
                      </a:r>
                      <a:r>
                        <a:rPr lang="ru-RU" baseline="0" dirty="0" smtClean="0"/>
                        <a:t> (дивиденды, остатки, вычет по НСД = риски).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51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Может оперировать валютой,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НО! </a:t>
                      </a:r>
                      <a:r>
                        <a:rPr lang="ru-RU" dirty="0" smtClean="0"/>
                        <a:t>Для банка и контрагентов является валютным нерезидентом («паспорт сделки»);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04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Может ссылаться</a:t>
                      </a:r>
                      <a:r>
                        <a:rPr lang="ru-RU" baseline="0" dirty="0" smtClean="0"/>
                        <a:t> на иностранное право (акционерные соглашения),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НО! </a:t>
                      </a:r>
                      <a:r>
                        <a:rPr lang="ru-RU" dirty="0" smtClean="0"/>
                        <a:t>Должен иметь первичные документы по правилам РФ. Не имеет НЕналогового</a:t>
                      </a:r>
                      <a:r>
                        <a:rPr lang="ru-RU" baseline="0" dirty="0" smtClean="0"/>
                        <a:t> статуса, не является</a:t>
                      </a:r>
                      <a:r>
                        <a:rPr lang="ru-RU" dirty="0" smtClean="0"/>
                        <a:t> участником коммерческой</a:t>
                      </a:r>
                      <a:r>
                        <a:rPr lang="ru-RU" baseline="0" dirty="0" smtClean="0"/>
                        <a:t> деятельности в РФ (искл.: филиал).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94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Может выйти из старого резиденства по СОИДН,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НО! </a:t>
                      </a:r>
                      <a:r>
                        <a:rPr lang="ru-RU" dirty="0" smtClean="0"/>
                        <a:t>Только</a:t>
                      </a:r>
                      <a:r>
                        <a:rPr lang="ru-RU" baseline="0" dirty="0" smtClean="0"/>
                        <a:t> по СОИДН, в рамках взаимосогласительной процедуры (не освобождён от обязанностей в стране регистрации: учет, аудит и проч.).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24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dirty="0" smtClean="0"/>
                        <a:t>Может</a:t>
                      </a:r>
                      <a:r>
                        <a:rPr lang="ru-RU" baseline="0" dirty="0" smtClean="0"/>
                        <a:t> выбрать отчетный период,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НО! </a:t>
                      </a:r>
                      <a:r>
                        <a:rPr lang="ru-RU" dirty="0" smtClean="0"/>
                        <a:t>Вопрос передачи остатков</a:t>
                      </a:r>
                      <a:r>
                        <a:rPr lang="ru-RU" baseline="0" dirty="0" smtClean="0"/>
                        <a:t> (дебиторская задолженность, амортизация) – не регулируется.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643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8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1084263" y="110778"/>
            <a:ext cx="7664450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РЕЗИДЕНТНОСТЬ И КИК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572395" y="6357958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1115452"/>
            <a:ext cx="77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CFC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03648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РЕЗИДЕНТ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900" y="1490802"/>
            <a:ext cx="329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УПРАВЛЕНИЕ (ДИРЕКТОР) 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6488" y="1490802"/>
            <a:ext cx="401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003399"/>
                </a:solidFill>
              </a:defRPr>
            </a:lvl1pPr>
          </a:lstStyle>
          <a:p>
            <a:r>
              <a:rPr lang="ru-RU" dirty="0"/>
              <a:t>ВЛАДЕНИЕ (ЧИСТАЯ ПРИБЫЛЬ) 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2538798" y="2598003"/>
            <a:ext cx="41283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188" indent="-268288">
              <a:spcBef>
                <a:spcPct val="20000"/>
              </a:spcBef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9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7188" algn="l"/>
              </a:tabLst>
              <a:defRPr/>
            </a:pPr>
            <a:r>
              <a:rPr lang="ru-RU" altLang="ru-RU" sz="1600" b="1" dirty="0" smtClean="0">
                <a:solidFill>
                  <a:srgbClr val="C00000"/>
                </a:solidFill>
              </a:rPr>
              <a:t>Фидуциарная ответственность</a:t>
            </a:r>
          </a:p>
          <a:p>
            <a:pPr marL="8890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57188" algn="l"/>
              </a:tabLst>
              <a:defRPr/>
            </a:pPr>
            <a:r>
              <a:rPr lang="ru-RU" altLang="ru-RU" sz="1600" b="1" dirty="0" smtClean="0">
                <a:solidFill>
                  <a:srgbClr val="C00000"/>
                </a:solidFill>
              </a:rPr>
              <a:t> директора перед бенефициаром и юрисдикцией компании? </a:t>
            </a:r>
            <a:endParaRPr lang="ru-RU" altLang="ru-RU" sz="1600" b="1" dirty="0">
              <a:solidFill>
                <a:srgbClr val="C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536831" y="3444872"/>
            <a:ext cx="20797" cy="2648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667" y="3504707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Операционное управление;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Принятие ежедневных решений;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Ответственность за процедуры компании;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Ответственность за документы и реестры компании.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715894" y="3460743"/>
            <a:ext cx="41305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Продажа и ликвидация компании;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Стратегия и видение;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Распоряжение прибылью;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Выбор директора и менеджеров;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Наблюдение и консультации (не снимающие с директора ответственности). 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57428" y="565353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20% прибыль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01521" y="56719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13% доход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20633" r="13798"/>
          <a:stretch/>
        </p:blipFill>
        <p:spPr>
          <a:xfrm>
            <a:off x="7596336" y="1897581"/>
            <a:ext cx="1008112" cy="1537460"/>
          </a:xfrm>
          <a:prstGeom prst="rect">
            <a:avLst/>
          </a:prstGeom>
        </p:spPr>
      </p:pic>
      <p:cxnSp>
        <p:nvCxnSpPr>
          <p:cNvPr id="30" name="Прямая со стрелкой 29"/>
          <p:cNvCxnSpPr/>
          <p:nvPr/>
        </p:nvCxnSpPr>
        <p:spPr>
          <a:xfrm flipV="1">
            <a:off x="3059832" y="1291182"/>
            <a:ext cx="3456384" cy="92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6" idx="2"/>
            <a:endCxn id="6" idx="2"/>
          </p:cNvCxnSpPr>
          <p:nvPr/>
        </p:nvCxnSpPr>
        <p:spPr>
          <a:xfrm rot="5400000">
            <a:off x="4596640" y="-468761"/>
            <a:ext cx="12700" cy="465779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319972" y="1080056"/>
            <a:ext cx="432048" cy="37862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319972" y="1058248"/>
            <a:ext cx="395922" cy="42653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76245" y="1703944"/>
            <a:ext cx="483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?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6"/>
          <a:srcRect l="16426" r="13897" b="15724"/>
          <a:stretch/>
        </p:blipFill>
        <p:spPr>
          <a:xfrm>
            <a:off x="750491" y="1951248"/>
            <a:ext cx="1068355" cy="15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1084263" y="110778"/>
            <a:ext cx="7664450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УПРАВЛЕНИЕ </a:t>
            </a:r>
            <a:r>
              <a:rPr lang="ru-RU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ИЗ РОССИИ</a:t>
            </a:r>
            <a:br>
              <a:rPr lang="ru-RU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CASE</a:t>
            </a:r>
            <a:r>
              <a:rPr lang="ru-RU" altLang="ru-RU" sz="2400" b="1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: «Группа </a:t>
            </a:r>
            <a:r>
              <a:rPr lang="ru-RU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ПОЛИМЕРТЕПЛО»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572395" y="6357958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20700" y="1052736"/>
            <a:ext cx="8299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268288">
              <a:spcBef>
                <a:spcPct val="20000"/>
              </a:spcBef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Дело: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№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А40-66788/18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(Постановление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9ААС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от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04 марта 2019 года)</a:t>
            </a:r>
          </a:p>
          <a:p>
            <a:pPr marL="3571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НЕ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взыскано налогов: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480 819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104 </a:t>
            </a:r>
            <a:r>
              <a:rPr kumimoji="0" lang="en-US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RUR</a:t>
            </a:r>
            <a:endParaRPr kumimoji="0" lang="en-US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3571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Период: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2012</a:t>
            </a:r>
            <a:r>
              <a:rPr kumimoji="0" lang="en-US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год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Основной вывод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: </a:t>
            </a:r>
            <a:r>
              <a:rPr lang="ru-RU" altLang="ru-RU" sz="1400" dirty="0">
                <a:solidFill>
                  <a:srgbClr val="000000"/>
                </a:solidFill>
              </a:rPr>
              <a:t>Бенефициар не является критерием. 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2395" y="1410462"/>
            <a:ext cx="1296144" cy="972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238004"/>
              </p:ext>
            </p:extLst>
          </p:nvPr>
        </p:nvGraphicFramePr>
        <p:xfrm>
          <a:off x="733227" y="4069912"/>
          <a:ext cx="7654926" cy="204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Положительно</a:t>
                      </a:r>
                      <a:endParaRPr lang="ru-RU" sz="1400" dirty="0"/>
                    </a:p>
                  </a:txBody>
                  <a:tcPr marL="91434" marR="91434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Негативно</a:t>
                      </a:r>
                      <a:endParaRPr lang="ru-RU" sz="1400" dirty="0"/>
                    </a:p>
                  </a:txBody>
                  <a:tcPr marL="91434" marR="91434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Отсутствие дивидендов первые 4 года после покупки РосКо.</a:t>
                      </a:r>
                      <a:endParaRPr lang="ru-RU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Связь по российскому</a:t>
                      </a:r>
                      <a:r>
                        <a:rPr lang="ru-RU" sz="1400" baseline="0" dirty="0" smtClean="0"/>
                        <a:t> директору – бенефициару. Покупка Кипром Рос общества за вексель по нерыночной цене. </a:t>
                      </a:r>
                      <a:endParaRPr lang="ru-RU" sz="1400" dirty="0"/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Регулярность</a:t>
                      </a:r>
                      <a:r>
                        <a:rPr lang="ru-RU" sz="1400" baseline="0" dirty="0" smtClean="0"/>
                        <a:t> управления и т</a:t>
                      </a:r>
                      <a:r>
                        <a:rPr lang="ru-RU" sz="1400" dirty="0" smtClean="0"/>
                        <a:t>раты «на себя»:</a:t>
                      </a:r>
                      <a:r>
                        <a:rPr lang="ru-RU" sz="1400" baseline="0" dirty="0" smtClean="0"/>
                        <a:t> юр услуги, исследования (фин. результат), зарплата (6 человек – Конс. Совет +1), аудит, налоги. </a:t>
                      </a:r>
                      <a:endParaRPr lang="ru-RU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Детализация счета консультантов</a:t>
                      </a:r>
                      <a:r>
                        <a:rPr lang="ru-RU" sz="1400" baseline="0" dirty="0" smtClean="0"/>
                        <a:t> (контактные лица – РФ). </a:t>
                      </a:r>
                      <a:endParaRPr lang="ru-RU" sz="1400" dirty="0"/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690" y="2107929"/>
            <a:ext cx="6972000" cy="18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1084263" y="110778"/>
            <a:ext cx="7664450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ВМЕНЕНИЕ НДС</a:t>
            </a:r>
            <a:br>
              <a:rPr lang="ru-RU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</a:br>
            <a:r>
              <a:rPr lang="en-US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CASE</a:t>
            </a:r>
            <a:r>
              <a:rPr lang="ru-RU" altLang="ru-RU" sz="2400" b="1" dirty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: </a:t>
            </a:r>
            <a:r>
              <a:rPr lang="ru-RU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ООО «Группа </a:t>
            </a:r>
            <a:r>
              <a:rPr lang="ru-RU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Онэксим</a:t>
            </a:r>
            <a:r>
              <a:rPr lang="ru-RU" alt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572395" y="6357958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20700" y="1052736"/>
            <a:ext cx="8299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268288">
              <a:spcBef>
                <a:spcPct val="20000"/>
              </a:spcBef>
              <a:buChar char="•"/>
              <a:tabLst>
                <a:tab pos="3571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71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71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marR="0" lvl="0" indent="-2682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7188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Дело: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А40-142855</a:t>
            </a:r>
            <a:r>
              <a:rPr kumimoji="0" lang="en-US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/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18-115-4029 (АС Москвы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от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06 марта 2019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)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3571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Взыскано налогов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: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332 709 066 </a:t>
            </a:r>
            <a:r>
              <a:rPr kumimoji="0" lang="en-US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RUR</a:t>
            </a:r>
          </a:p>
          <a:p>
            <a:pPr marL="3571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Период</a:t>
            </a: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: </a:t>
            </a:r>
            <a:r>
              <a:rPr kumimoji="0" lang="en-US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20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13</a:t>
            </a:r>
            <a:r>
              <a:rPr kumimoji="0" lang="en-US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-201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5</a:t>
            </a:r>
            <a:r>
              <a:rPr kumimoji="0" lang="en-US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гг. </a:t>
            </a:r>
          </a:p>
          <a:p>
            <a:pPr marL="357188" marR="0" lvl="0" indent="-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357188" algn="l"/>
              </a:tabLst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Основной вывод: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Вменение присутствия 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КипрКо</a:t>
            </a: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в РФ.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10147"/>
              </p:ext>
            </p:extLst>
          </p:nvPr>
        </p:nvGraphicFramePr>
        <p:xfrm>
          <a:off x="877514" y="4254088"/>
          <a:ext cx="7654926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принято во внимание </a:t>
                      </a:r>
                      <a:endParaRPr lang="ru-RU" sz="1400" dirty="0"/>
                    </a:p>
                  </a:txBody>
                  <a:tcPr marL="91434" marR="91434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Сказалось</a:t>
                      </a:r>
                      <a:r>
                        <a:rPr lang="ru-RU" sz="1400" baseline="0" dirty="0" smtClean="0"/>
                        <a:t> негативно</a:t>
                      </a:r>
                      <a:endParaRPr lang="ru-RU" sz="1400" dirty="0"/>
                    </a:p>
                  </a:txBody>
                  <a:tcPr marL="91434" marR="91434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Процессуальные нарушения (выемка и экспертиза).</a:t>
                      </a:r>
                      <a:endParaRPr lang="ru-RU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Малочисленность</a:t>
                      </a:r>
                      <a:r>
                        <a:rPr lang="ru-RU" sz="1400" baseline="0" dirty="0" smtClean="0"/>
                        <a:t> сотрудников на Кипре (2-3), поверенные в РФ, зависимость, </a:t>
                      </a:r>
                      <a:endParaRPr lang="ru-RU" sz="1400" dirty="0"/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Проблематика расчётного метода доначисления.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 marL="91434" marR="91434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РФ обнаружены печати и</a:t>
                      </a:r>
                      <a:r>
                        <a:rPr lang="ru-RU" sz="1400" baseline="0" dirty="0" smtClean="0"/>
                        <a:t> документы </a:t>
                      </a:r>
                      <a:r>
                        <a:rPr lang="ru-RU" sz="1400" dirty="0" smtClean="0"/>
                        <a:t>КипрКо,</a:t>
                      </a:r>
                      <a:r>
                        <a:rPr lang="ru-RU" sz="1400" baseline="0" dirty="0" smtClean="0"/>
                        <a:t> счета КипрКо открыты в РФ (</a:t>
                      </a:r>
                      <a:r>
                        <a:rPr lang="en-US" sz="1400" baseline="0" dirty="0" smtClean="0"/>
                        <a:t>IP </a:t>
                      </a:r>
                      <a:r>
                        <a:rPr lang="ru-RU" sz="1400" baseline="0" dirty="0" smtClean="0"/>
                        <a:t>адрес). . </a:t>
                      </a:r>
                      <a:endParaRPr lang="ru-RU" sz="1400" dirty="0"/>
                    </a:p>
                  </a:txBody>
                  <a:tcPr marL="91434" marR="914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131162"/>
            <a:ext cx="6291243" cy="20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4071934" y="2214554"/>
            <a:ext cx="4857784" cy="110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3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Кордюкова Наталья Владимировна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700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8229600" cy="576064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43372" y="4000504"/>
            <a:ext cx="4857784" cy="110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Руководитель налоговой практики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департамента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международного налогового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планирования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юридической </a:t>
            </a:r>
            <a:r>
              <a:rPr lang="ru-RU" altLang="ru-RU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фирмы </a:t>
            </a:r>
            <a:r>
              <a:rPr lang="ru-RU" altLang="ru-RU" sz="2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Клифф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altLang="ru-RU" sz="24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hlinkClick r:id="rId3"/>
              </a:rPr>
              <a:t>kordyukova.n@cliff.ru</a:t>
            </a:r>
            <a:endParaRPr lang="en-US" altLang="ru-RU" sz="24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572395" y="6357958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www.cliff.ru</a:t>
            </a:r>
            <a:endParaRPr lang="ru-RU" altLang="ru-RU" sz="1800" b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32251"/>
            <a:ext cx="3024336" cy="453650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278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ПОНЯТИЕ НАЛОГОВОГО РЕЗИДЕНСТВА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836712"/>
            <a:ext cx="6756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7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МОДЕЛИ ПРИСУТСВИЯ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928" y="992188"/>
            <a:ext cx="4962184" cy="157601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76257" y="2708920"/>
            <a:ext cx="8109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3928" y="2849943"/>
            <a:ext cx="4962184" cy="158716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38858" y="4509120"/>
            <a:ext cx="81098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4312" y="4710821"/>
            <a:ext cx="4746160" cy="1526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6257" y="1108497"/>
            <a:ext cx="3413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1. Налоговая </a:t>
            </a:r>
            <a:r>
              <a:rPr lang="ru-RU" b="1" dirty="0" smtClean="0">
                <a:solidFill>
                  <a:srgbClr val="003399"/>
                </a:solidFill>
              </a:rPr>
              <a:t>резидентность</a:t>
            </a:r>
            <a:r>
              <a:rPr lang="ru-RU" b="1" dirty="0" smtClean="0">
                <a:solidFill>
                  <a:srgbClr val="003399"/>
                </a:solidFill>
              </a:rPr>
              <a:t> 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858" y="2843644"/>
            <a:ext cx="422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2. Постоянное представительство 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857" y="4581128"/>
            <a:ext cx="341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</a:rPr>
              <a:t>3. </a:t>
            </a:r>
            <a:r>
              <a:rPr lang="ru-RU" b="1" dirty="0" smtClean="0">
                <a:solidFill>
                  <a:srgbClr val="003399"/>
                </a:solidFill>
              </a:rPr>
              <a:t>Редомициляция</a:t>
            </a:r>
            <a:r>
              <a:rPr lang="ru-RU" b="1" dirty="0" smtClean="0">
                <a:solidFill>
                  <a:srgbClr val="003399"/>
                </a:solidFill>
              </a:rPr>
              <a:t> (международные компании)</a:t>
            </a:r>
            <a:endParaRPr lang="ru-RU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РЕЗИДЕНТНОСТЬ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96" y="692696"/>
            <a:ext cx="8726346" cy="53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ПОСТОЯННОЕ ПРЕДСТАВИТЕЛЬСТВО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193711"/>
            <a:ext cx="8064896" cy="43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ПРИЗНАКИ РЕЗИДЕНТА В РФ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611560" y="1052736"/>
          <a:ext cx="8064896" cy="4959057"/>
        </p:xfrm>
        <a:graphic>
          <a:graphicData uri="http://schemas.openxmlformats.org/drawingml/2006/table">
            <a:tbl>
              <a:tblPr firstRow="1" bandRow="1"/>
              <a:tblGrid>
                <a:gridCol w="3960440">
                  <a:extLst>
                    <a:ext uri="{9D8B030D-6E8A-4147-A177-3AD203B41FA5}">
                      <a16:colId xmlns:a16="http://schemas.microsoft.com/office/drawing/2014/main" val="238939506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4013413212"/>
                    </a:ext>
                  </a:extLst>
                </a:gridCol>
              </a:tblGrid>
              <a:tr h="478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Резидент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dirty="0" smtClean="0"/>
                        <a:t>Нерезидент 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134058"/>
                  </a:ext>
                </a:extLst>
              </a:tr>
              <a:tr h="478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Органы:</a:t>
                      </a:r>
                      <a:r>
                        <a:rPr lang="ru-RU" baseline="0" dirty="0" smtClean="0"/>
                        <a:t> Директор, совет директоров и иные должностные лица, их аналоги.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Органы: С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обрание акционеров (кроме текущих вопросов) и их обслуживание.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029301"/>
                  </a:ext>
                </a:extLst>
              </a:tr>
              <a:tr h="73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 smtClean="0"/>
                        <a:t>Деятельность: текущее</a:t>
                      </a:r>
                      <a:r>
                        <a:rPr lang="ru-RU" baseline="0" dirty="0" smtClean="0"/>
                        <a:t> управление (договоры, сделки, контрагенты, цены, банковский счет, трудовые решения).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Деятельность: стратегическое планирование, бюджетирование, внутренний аудит, согласование 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260135"/>
                  </a:ext>
                </a:extLst>
              </a:tr>
              <a:tr h="4784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Временной критерий: относительный – «чаще, чем в иных странах». 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Гарантия: СОИДН + офис, активы, персонал в «своей юрисдикции» (документы).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940099"/>
                  </a:ext>
                </a:extLst>
              </a:tr>
              <a:tr h="47849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b="1" dirty="0" smtClean="0">
                          <a:solidFill>
                            <a:srgbClr val="003399"/>
                          </a:solidFill>
                        </a:rPr>
                        <a:t>(?)</a:t>
                      </a:r>
                      <a:r>
                        <a:rPr lang="ru-RU" dirty="0" smtClean="0"/>
                        <a:t> В случае сомнения: бухгалтерский учет, делопроизводство,</a:t>
                      </a:r>
                      <a:r>
                        <a:rPr lang="ru-RU" baseline="0" dirty="0" smtClean="0"/>
                        <a:t> менеджер по кадровым решениям (документы)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18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1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ДОБРОВОЛЬНОЕ ПРИЗНАНИЕ РЕЗИДЕНТОМ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992188"/>
            <a:ext cx="50280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Право на признание имеют: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	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?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Только некоторые компании 	(Письмо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Минфина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от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	01.04.2016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N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03-01-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11/18675)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;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=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&gt;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Нет,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л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юбые компании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(Письмо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ФНС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России от 20.09.2017 N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СД-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4-	3/18804@);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Форма заявления: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Приказ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ФНС России от 23.12.2015 N ММВ-7-17/595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@;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Налоговый орган: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по месту нахождения отделения (необходимо отделение и его регистрация);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Дата / период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резидентности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с 01.01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или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на дату постановки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02" y="1184935"/>
            <a:ext cx="194400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СТАВКИ НАЛОГА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999311"/>
            <a:ext cx="6972000" cy="476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5482504" y="3105322"/>
            <a:ext cx="5439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* Конфликт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резидентности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 решается по ст. 4 СОИДН (центр управления) и/или по согласованию заинтересованных сторон.</a:t>
            </a:r>
          </a:p>
        </p:txBody>
      </p:sp>
    </p:spTree>
    <p:extLst>
      <p:ext uri="{BB962C8B-B14F-4D97-AF65-F5344CB8AC3E}">
        <p14:creationId xmlns:p14="http://schemas.microsoft.com/office/powerpoint/2010/main" val="6599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0"/>
            <a:ext cx="9144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286520"/>
            <a:ext cx="561975" cy="431007"/>
          </a:xfrm>
          <a:prstGeom prst="rect">
            <a:avLst/>
          </a:prstGeom>
          <a:noFill/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572395" y="641725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9603" name="Rectangle 35"/>
          <p:cNvSpPr>
            <a:spLocks noGrp="1" noChangeArrowheads="1"/>
          </p:cNvSpPr>
          <p:nvPr>
            <p:ph type="title"/>
          </p:nvPr>
        </p:nvSpPr>
        <p:spPr>
          <a:xfrm>
            <a:off x="214282" y="122238"/>
            <a:ext cx="8534431" cy="86995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ea typeface="+mn-ea"/>
                <a:cs typeface="Times New Roman" panose="02020603050405020304" pitchFamily="18" charset="0"/>
              </a:rPr>
              <a:t>ПРЕДПРОДАЖНАЯ ПОДГОТОВКА</a:t>
            </a:r>
            <a:endParaRPr lang="ru-RU" sz="2400" b="1" dirty="0">
              <a:solidFill>
                <a:srgbClr val="002060"/>
              </a:solidFill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368" y="1124744"/>
            <a:ext cx="6756000" cy="481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5638684" y="3243822"/>
            <a:ext cx="543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rPr>
              <a:t>* Ст. 284.2 НК РФ (п. 1), но при начале владения с 01.01.2011 года (продажа не ранее 2016 года)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202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10896</TotalTime>
  <Words>692</Words>
  <Application>Microsoft Office PowerPoint</Application>
  <PresentationFormat>Экран (4:3)</PresentationFormat>
  <Paragraphs>124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shablon</vt:lpstr>
      <vt:lpstr>3_Оформление по умолчанию</vt:lpstr>
      <vt:lpstr>КОРПОРАТИВНОЕ РЕЗИДЕНСТВО В РФ</vt:lpstr>
      <vt:lpstr>ПОНЯТИЕ НАЛОГОВОГО РЕЗИДЕНСТВА</vt:lpstr>
      <vt:lpstr>МОДЕЛИ ПРИСУТСВИЯ</vt:lpstr>
      <vt:lpstr>РЕЗИДЕНТНОСТЬ</vt:lpstr>
      <vt:lpstr>ПОСТОЯННОЕ ПРЕДСТАВИТЕЛЬСТВО</vt:lpstr>
      <vt:lpstr>ПРИЗНАКИ РЕЗИДЕНТА В РФ</vt:lpstr>
      <vt:lpstr>ДОБРОВОЛЬНОЕ ПРИЗНАНИЕ РЕЗИДЕНТОМ</vt:lpstr>
      <vt:lpstr>СТАВКИ НАЛОГА</vt:lpstr>
      <vt:lpstr>ПРЕДПРОДАЖНАЯ ПОДГОТОВКА</vt:lpstr>
      <vt:lpstr>ТРАНЗИТНЫЕ ДИВИДЕНДЫ</vt:lpstr>
      <vt:lpstr>ОСОБЕННОСТИ ДЕЯТЕЛЬНОСТИ РЕЗИДЕНТА</vt:lpstr>
      <vt:lpstr>РЕЗИДЕНТНОСТЬ И КИК</vt:lpstr>
      <vt:lpstr>УПРАВЛЕНИЕ ИЗ РОССИИ CASE: «Группа ПОЛИМЕРТЕПЛО»</vt:lpstr>
      <vt:lpstr>ВМЕНЕНИЕ НДС CASE: ООО «Группа Онэксим»</vt:lpstr>
      <vt:lpstr>Спасибо за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«Деоффшоризация» российской экономики: оффшоры, иностранные зависимые лица</dc:title>
  <dc:creator>savelyevae</dc:creator>
  <cp:lastModifiedBy>Кордюкова Наталья В</cp:lastModifiedBy>
  <cp:revision>562</cp:revision>
  <cp:lastPrinted>2016-02-16T11:35:00Z</cp:lastPrinted>
  <dcterms:created xsi:type="dcterms:W3CDTF">2008-01-30T11:31:40Z</dcterms:created>
  <dcterms:modified xsi:type="dcterms:W3CDTF">2019-04-11T16:01:22Z</dcterms:modified>
</cp:coreProperties>
</file>