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46" r:id="rId1"/>
  </p:sldMasterIdLst>
  <p:notesMasterIdLst>
    <p:notesMasterId r:id="rId5"/>
  </p:notesMasterIdLst>
  <p:sldIdLst>
    <p:sldId id="323" r:id="rId2"/>
    <p:sldId id="415" r:id="rId3"/>
    <p:sldId id="360" r:id="rId4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D6E0"/>
          </a:solidFill>
        </a:fill>
      </a:tcStyle>
    </a:wholeTbl>
    <a:band2H>
      <a:tcTxStyle/>
      <a:tcStyle>
        <a:tcBdr/>
        <a:fill>
          <a:solidFill>
            <a:srgbClr val="EBECF0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EF1D6"/>
          </a:solidFill>
        </a:fill>
      </a:tcStyle>
    </a:wholeTbl>
    <a:band2H>
      <a:tcTxStyle/>
      <a:tcStyle>
        <a:tcBdr/>
        <a:fill>
          <a:solidFill>
            <a:srgbClr val="F7F8EC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4D3"/>
          </a:solidFill>
        </a:fill>
      </a:tcStyle>
    </a:wholeTbl>
    <a:band2H>
      <a:tcTxStyle/>
      <a:tcStyle>
        <a:tcBdr/>
        <a:fill>
          <a:solidFill>
            <a:srgbClr val="EDEBE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1" d="100"/>
          <a:sy n="121" d="100"/>
        </p:scale>
        <p:origin x="-1392" y="-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12" name="Shape 41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564017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389F004-E4F0-4B8B-8435-BA1307B510FA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F004-E4F0-4B8B-8435-BA1307B510FA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6389F004-E4F0-4B8B-8435-BA1307B510FA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lIns="68580" tIns="34290" rIns="68580" bIns="3429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02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DD9B-3E61-4FDA-AA49-42F42388FC11}" type="datetimeFigureOut">
              <a:rPr lang="ru-RU" smtClean="0"/>
              <a:pPr/>
              <a:t>11.04.2019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916B41-317A-41BC-B585-171B54A986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F004-E4F0-4B8B-8435-BA1307B510FA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89F004-E4F0-4B8B-8435-BA1307B510FA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89F004-E4F0-4B8B-8435-BA1307B510FA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F004-E4F0-4B8B-8435-BA1307B510FA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F004-E4F0-4B8B-8435-BA1307B510FA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F004-E4F0-4B8B-8435-BA1307B510FA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6389F004-E4F0-4B8B-8435-BA1307B510FA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89F004-E4F0-4B8B-8435-BA1307B510FA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60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"/>
            <a:ext cx="9144000" cy="1655708"/>
          </a:xfrm>
          <a:prstGeom prst="rect">
            <a:avLst/>
          </a:prstGeom>
          <a:solidFill>
            <a:srgbClr val="9A1C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3290054"/>
            <a:ext cx="9144000" cy="1853446"/>
          </a:xfrm>
          <a:prstGeom prst="rect">
            <a:avLst/>
          </a:prstGeom>
          <a:solidFill>
            <a:srgbClr val="9A1C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дзаголовок 7"/>
          <p:cNvSpPr txBox="1">
            <a:spLocks/>
          </p:cNvSpPr>
          <p:nvPr/>
        </p:nvSpPr>
        <p:spPr>
          <a:xfrm>
            <a:off x="5580112" y="1059582"/>
            <a:ext cx="3024336" cy="540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2100"/>
              </a:lnSpc>
            </a:pPr>
            <a:endParaRPr lang="ru-RU" sz="2700" b="1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650220" y="3435858"/>
            <a:ext cx="8242260" cy="1102519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ВОЗМЕЩЕНИЕ НДС ПРИ </a:t>
            </a:r>
            <a:r>
              <a:rPr lang="ru-RU" sz="2800" b="1" dirty="0" smtClean="0">
                <a:solidFill>
                  <a:schemeClr val="tx1"/>
                </a:solidFill>
              </a:rPr>
              <a:t>ВЭД: интересные кейсы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5720"/>
            <a:ext cx="9144000" cy="1634347"/>
          </a:xfrm>
          <a:prstGeom prst="rect">
            <a:avLst/>
          </a:prstGeom>
        </p:spPr>
      </p:pic>
      <p:sp>
        <p:nvSpPr>
          <p:cNvPr id="13" name="Подзаголовок 7"/>
          <p:cNvSpPr txBox="1">
            <a:spLocks/>
          </p:cNvSpPr>
          <p:nvPr/>
        </p:nvSpPr>
        <p:spPr>
          <a:xfrm>
            <a:off x="5732512" y="735546"/>
            <a:ext cx="3024336" cy="540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ts val="21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700" b="1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19 апреля 2019 года</a:t>
            </a:r>
            <a:endParaRPr kumimoji="0" lang="en-US" sz="2700" b="1" i="0" u="none" strike="noStrike" kern="1200" cap="none" spc="0" normalizeH="0" baseline="3000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ts val="21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700" b="1" i="0" u="none" strike="noStrike" kern="1200" cap="none" spc="0" normalizeH="0" baseline="3000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434" y="472966"/>
            <a:ext cx="316886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Тематическая встреча</a:t>
            </a:r>
            <a:endParaRPr kumimoji="0" lang="ru-RU" sz="1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1655708"/>
          </a:xfrm>
          <a:prstGeom prst="rect">
            <a:avLst/>
          </a:prstGeom>
          <a:solidFill>
            <a:srgbClr val="9A1C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014545" y="961697"/>
            <a:ext cx="2538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 апреля 2019 года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896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0"/>
            <a:ext cx="9144000" cy="961697"/>
          </a:xfrm>
          <a:prstGeom prst="rect">
            <a:avLst/>
          </a:prstGeom>
          <a:solidFill>
            <a:srgbClr val="9A1C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alibri" panose="020F0502020204030204" pitchFamily="34" charset="0"/>
                <a:cs typeface="Times New Roman" pitchFamily="18" charset="0"/>
              </a:rPr>
              <a:t>НАЛОГОВЫЙ ОРГАН «ПЕРЕКВАЛИФИЦИРОВАЛ» ЭКСПОРТ В РЕЭКСПОРТ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331" y="1325909"/>
            <a:ext cx="1093213" cy="975857"/>
          </a:xfrm>
          <a:prstGeom prst="roundRect">
            <a:avLst/>
          </a:prstGeom>
          <a:solidFill>
            <a:schemeClr val="lt1">
              <a:alpha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 anchorCtr="1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Иностранная организация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701454" y="1325907"/>
            <a:ext cx="1072055" cy="975859"/>
          </a:xfrm>
          <a:prstGeom prst="roundRect">
            <a:avLst/>
          </a:prstGeom>
          <a:solidFill>
            <a:sysClr val="window" lastClr="FFFFFF">
              <a:alpha val="50000"/>
            </a:sys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68580" tIns="34290" rIns="68580" bIns="34290" rtlCol="0" anchor="ctr" anchorCtr="1"/>
          <a:lstStyle/>
          <a:p>
            <a:pPr algn="ctr">
              <a:defRPr/>
            </a:pPr>
            <a:r>
              <a:rPr lang="ru-RU" sz="1200" dirty="0" smtClean="0">
                <a:solidFill>
                  <a:prstClr val="black"/>
                </a:solidFill>
                <a:latin typeface="+mn-lt"/>
              </a:rPr>
              <a:t>Российская организация</a:t>
            </a:r>
            <a:endParaRPr lang="ru-RU" sz="1200" dirty="0" smtClean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1568669" y="1190286"/>
            <a:ext cx="5967248" cy="63536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Ввоз товаров в РФ в таможенной процедуре выпуска для внутреннего потребления</a:t>
            </a:r>
          </a:p>
        </p:txBody>
      </p:sp>
      <p:sp>
        <p:nvSpPr>
          <p:cNvPr id="23" name="Стрелка вправо 22"/>
          <p:cNvSpPr/>
          <p:nvPr/>
        </p:nvSpPr>
        <p:spPr>
          <a:xfrm rot="10800000" flipV="1">
            <a:off x="1505607" y="1852432"/>
            <a:ext cx="5967248" cy="60697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Вывоз товаров из РФ в таможенной процедуре экспорта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9332" y="2498830"/>
            <a:ext cx="84241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+mn-lt"/>
              </a:rPr>
              <a:t>Акт налогового органа:</a:t>
            </a:r>
          </a:p>
          <a:p>
            <a:endParaRPr lang="ru-RU" sz="1000" b="1" dirty="0" smtClean="0">
              <a:latin typeface="+mn-lt"/>
            </a:endParaRPr>
          </a:p>
          <a:p>
            <a:r>
              <a:rPr lang="ru-RU" sz="1000" dirty="0" smtClean="0">
                <a:latin typeface="+mn-lt"/>
              </a:rPr>
              <a:t>- реализация иностранной организации товаров, ранее поставленных ею же, подпадает под действие таможенной процедуры реэкспорта, поэтому НДС, уплаченный при их ввозе в РФ, должен возвращаться таможенным органом;</a:t>
            </a:r>
          </a:p>
          <a:p>
            <a:endParaRPr lang="ru-RU" sz="1000" dirty="0" smtClean="0">
              <a:latin typeface="+mn-lt"/>
            </a:endParaRPr>
          </a:p>
          <a:p>
            <a:r>
              <a:rPr lang="ru-RU" sz="1000" dirty="0" smtClean="0">
                <a:latin typeface="+mn-lt"/>
              </a:rPr>
              <a:t>- поскольку применение «нулевой» ставки по НДС при реэкспорте не предусмотрено, стоимость реэкспортированных товаров должна облагаться по общей ставке.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9911" y="3713039"/>
            <a:ext cx="84241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+mj-lt"/>
              </a:rPr>
              <a:t>Возражения налогоплательщика:</a:t>
            </a:r>
          </a:p>
          <a:p>
            <a:endParaRPr lang="ru-RU" sz="1000" b="1" dirty="0" smtClean="0">
              <a:latin typeface="+mj-lt"/>
            </a:endParaRPr>
          </a:p>
          <a:p>
            <a:r>
              <a:rPr lang="ru-RU" sz="1000" dirty="0" smtClean="0">
                <a:latin typeface="+mj-lt"/>
              </a:rPr>
              <a:t>- по общему правилу таможенная процедура реэкспорта не применяется в отношении товаров Таможенного союза, статус которых они приобретают после их выпуска для внутреннего потребления;</a:t>
            </a:r>
          </a:p>
          <a:p>
            <a:endParaRPr lang="ru-RU" sz="1000" dirty="0" smtClean="0">
              <a:latin typeface="+mj-lt"/>
            </a:endParaRPr>
          </a:p>
          <a:p>
            <a:r>
              <a:rPr lang="ru-RU" sz="1000" dirty="0" smtClean="0">
                <a:latin typeface="+mj-lt"/>
              </a:rPr>
              <a:t>- право выбора таможенной процедуры принадлежит декларанту;</a:t>
            </a:r>
          </a:p>
          <a:p>
            <a:endParaRPr lang="ru-RU" sz="1000" dirty="0" smtClean="0">
              <a:latin typeface="+mj-lt"/>
            </a:endParaRPr>
          </a:p>
          <a:p>
            <a:r>
              <a:rPr lang="ru-RU" sz="1000" dirty="0" smtClean="0">
                <a:latin typeface="+mj-lt"/>
              </a:rPr>
              <a:t>- вывоз товаров в таможенной процедуре реэкспорта не является объектом налогообложения по НДС.</a:t>
            </a:r>
            <a:endParaRPr lang="ru-RU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639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961697"/>
          </a:xfrm>
          <a:prstGeom prst="rect">
            <a:avLst/>
          </a:prstGeom>
          <a:solidFill>
            <a:srgbClr val="9A1C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ШТРАФ И ПЕНЯ ПРИ НАРУШЕНИИ СРОКА ПОДТВЕРЖДЕНИЯ ПРАВА НА «НУЛЕВУЮ» СТАВКУ ПО НДС</a:t>
            </a:r>
            <a:endParaRPr lang="ru-RU" sz="1600" b="1" dirty="0"/>
          </a:p>
        </p:txBody>
      </p:sp>
      <p:sp>
        <p:nvSpPr>
          <p:cNvPr id="459" name="TextBox 16"/>
          <p:cNvSpPr txBox="1"/>
          <p:nvPr/>
        </p:nvSpPr>
        <p:spPr>
          <a:xfrm>
            <a:off x="293685" y="149548"/>
            <a:ext cx="8503473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endParaRPr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4952" y="1087815"/>
            <a:ext cx="87262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+mn-lt"/>
              </a:rPr>
              <a:t>Постановление Президиума ВАС РФ от 11.11.2008 №6031/08 по делу №А08-1393/06-13:</a:t>
            </a:r>
          </a:p>
          <a:p>
            <a:endParaRPr lang="ru-RU" sz="1000" b="1" dirty="0">
              <a:latin typeface="+mn-lt"/>
            </a:endParaRPr>
          </a:p>
          <a:p>
            <a:r>
              <a:rPr lang="ru-RU" sz="1000" dirty="0" smtClean="0">
                <a:solidFill>
                  <a:schemeClr val="tx1"/>
                </a:solidFill>
                <a:latin typeface="+mn-lt"/>
              </a:rPr>
              <a:t>Налогоплательщика 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нельзя привлечь к ответственности, если он по истечении 180 дней подтвердил экспорт, но налог при этом не уплатил. В данном случае документальное подтверждение экспорта дает право на применение ставки 0 процентов, поэтому не действуют условия, при которых можно привлечь налогоплательщика к ответственности на основании </a:t>
            </a:r>
            <a:r>
              <a:rPr lang="ru-RU" sz="1000" dirty="0" smtClean="0">
                <a:solidFill>
                  <a:schemeClr val="tx1"/>
                </a:solidFill>
                <a:latin typeface="+mn-lt"/>
              </a:rPr>
              <a:t>статьи 122 НК РФ за неуплату налога, подлежавшего исчислению по общей ставке на дату отгрузки.</a:t>
            </a:r>
            <a:endParaRPr lang="ru-RU" sz="1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4953" y="2167742"/>
            <a:ext cx="87262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+mn-lt"/>
              </a:rPr>
              <a:t>Постановление Президиума ВАС РФ от </a:t>
            </a:r>
            <a:r>
              <a:rPr lang="ru-RU" sz="1000" b="1" dirty="0" smtClean="0">
                <a:latin typeface="+mn-lt"/>
              </a:rPr>
              <a:t>16.05.2006 №15326/05 </a:t>
            </a:r>
            <a:r>
              <a:rPr lang="ru-RU" sz="1000" b="1" dirty="0">
                <a:latin typeface="+mn-lt"/>
              </a:rPr>
              <a:t>по делу №</a:t>
            </a:r>
            <a:r>
              <a:rPr lang="ru-RU" sz="1000" b="1" dirty="0" smtClean="0">
                <a:latin typeface="+mn-lt"/>
              </a:rPr>
              <a:t>А73-865/2005-10:</a:t>
            </a:r>
          </a:p>
          <a:p>
            <a:endParaRPr lang="ru-RU" sz="1000" dirty="0">
              <a:latin typeface="+mn-lt"/>
            </a:endParaRPr>
          </a:p>
          <a:p>
            <a:r>
              <a:rPr lang="ru-RU" sz="1000" dirty="0" smtClean="0">
                <a:latin typeface="+mn-lt"/>
              </a:rPr>
              <a:t>Обязанность </a:t>
            </a:r>
            <a:r>
              <a:rPr lang="ru-RU" sz="1000" dirty="0">
                <a:latin typeface="+mn-lt"/>
              </a:rPr>
              <a:t>по уплате </a:t>
            </a:r>
            <a:r>
              <a:rPr lang="ru-RU" sz="1000" dirty="0" smtClean="0">
                <a:latin typeface="+mn-lt"/>
              </a:rPr>
              <a:t>НДС в случае </a:t>
            </a:r>
            <a:r>
              <a:rPr lang="ru-RU" sz="1000" dirty="0" err="1" smtClean="0">
                <a:latin typeface="+mn-lt"/>
              </a:rPr>
              <a:t>неподтверждения</a:t>
            </a:r>
            <a:r>
              <a:rPr lang="ru-RU" sz="1000" dirty="0" smtClean="0">
                <a:latin typeface="+mn-lt"/>
              </a:rPr>
              <a:t> права на применение ставки 0 процентов возникает на 181-й день считая с даты выпуска товаров в режиме экспорта, поэтому пени в отношении подлежащей исчислению суммы НДС должны начисляться с этой же даты и до дня подачи налоговой декларации вместе с документами, подтверждающими такое право.</a:t>
            </a:r>
            <a:endParaRPr lang="ru-RU" sz="10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953" y="3105796"/>
            <a:ext cx="87262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+mn-lt"/>
              </a:rPr>
              <a:t>Письмо Минфина РФ от 04.02.2013 №03-02-07/1/2279:</a:t>
            </a:r>
          </a:p>
          <a:p>
            <a:endParaRPr lang="ru-RU" sz="1000" b="1" dirty="0">
              <a:latin typeface="+mn-lt"/>
            </a:endParaRPr>
          </a:p>
          <a:p>
            <a:r>
              <a:rPr lang="ru-RU" sz="1000" dirty="0" smtClean="0">
                <a:latin typeface="+mn-lt"/>
              </a:rPr>
              <a:t>Представление </a:t>
            </a:r>
            <a:r>
              <a:rPr lang="ru-RU" sz="1000" dirty="0">
                <a:latin typeface="+mn-lt"/>
              </a:rPr>
              <a:t>уточненной налоговой декларации </a:t>
            </a:r>
            <a:r>
              <a:rPr lang="ru-RU" sz="1000" dirty="0" smtClean="0">
                <a:latin typeface="+mn-lt"/>
              </a:rPr>
              <a:t>к доплате налога без уплаты недостающей суммы </a:t>
            </a:r>
            <a:r>
              <a:rPr lang="ru-RU" sz="1000" dirty="0">
                <a:latin typeface="+mn-lt"/>
              </a:rPr>
              <a:t>налога и соответствующие ей пени, не является основанием для привлечения указанного </a:t>
            </a:r>
            <a:r>
              <a:rPr lang="ru-RU" sz="1000" dirty="0" smtClean="0">
                <a:latin typeface="+mn-lt"/>
              </a:rPr>
              <a:t>к </a:t>
            </a:r>
            <a:r>
              <a:rPr lang="ru-RU" sz="1000" dirty="0">
                <a:latin typeface="+mn-lt"/>
              </a:rPr>
              <a:t>ответственности за совершение налогового правонарушения без установления соответствующего состава налогового правонарушения, в том числе с учетом имеющихся у налоговых органов сведений о наличии сумм излишне уплаченных этим налогоплательщиком налогов, подлежащих зачету (возврату</a:t>
            </a:r>
            <a:r>
              <a:rPr lang="ru-RU" sz="1000" dirty="0" smtClean="0">
                <a:latin typeface="+mn-lt"/>
              </a:rPr>
              <a:t>).</a:t>
            </a:r>
            <a:endParaRPr lang="ru-RU" sz="10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4953" y="4177856"/>
            <a:ext cx="87262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+mn-lt"/>
              </a:rPr>
              <a:t>Постановление Президиума ВАС РФ от </a:t>
            </a:r>
            <a:r>
              <a:rPr lang="ru-RU" sz="1000" b="1" dirty="0" smtClean="0">
                <a:latin typeface="+mn-lt"/>
              </a:rPr>
              <a:t>28.01.2008 </a:t>
            </a:r>
            <a:r>
              <a:rPr lang="ru-RU" sz="1000" b="1" dirty="0">
                <a:latin typeface="+mn-lt"/>
              </a:rPr>
              <a:t>№</a:t>
            </a:r>
            <a:r>
              <a:rPr lang="ru-RU" sz="1000" b="1" dirty="0" smtClean="0">
                <a:latin typeface="+mn-lt"/>
              </a:rPr>
              <a:t>11538/07 </a:t>
            </a:r>
            <a:r>
              <a:rPr lang="ru-RU" sz="1000" b="1" dirty="0">
                <a:latin typeface="+mn-lt"/>
              </a:rPr>
              <a:t>по делу №</a:t>
            </a:r>
            <a:r>
              <a:rPr lang="ru-RU" sz="1000" b="1" dirty="0" smtClean="0">
                <a:latin typeface="+mn-lt"/>
              </a:rPr>
              <a:t>А19-37127/05-52-40:</a:t>
            </a:r>
          </a:p>
          <a:p>
            <a:endParaRPr lang="ru-RU" sz="1000" b="1" dirty="0">
              <a:latin typeface="+mn-lt"/>
            </a:endParaRPr>
          </a:p>
          <a:p>
            <a:r>
              <a:rPr lang="ru-RU" sz="1000" dirty="0" smtClean="0">
                <a:latin typeface="+mn-lt"/>
              </a:rPr>
              <a:t>Уточненные </a:t>
            </a:r>
            <a:r>
              <a:rPr lang="ru-RU" sz="1000" dirty="0">
                <a:latin typeface="+mn-lt"/>
              </a:rPr>
              <a:t>декларации были представлены в один день, при этом сумма налога к уплате по одной декларации была равна излишне уплаченной сумме налога по другой декларации за последующий период. Поэтому </a:t>
            </a:r>
            <a:r>
              <a:rPr lang="ru-RU" sz="1000" dirty="0" smtClean="0">
                <a:latin typeface="+mn-lt"/>
              </a:rPr>
              <a:t>на </a:t>
            </a:r>
            <a:r>
              <a:rPr lang="ru-RU" sz="1000" dirty="0">
                <a:latin typeface="+mn-lt"/>
              </a:rPr>
              <a:t>момент представления уточненных деклараций у налогоплательщика не было обязанности по уплате налога. Привлечение к ответственности в данном случае неправомерно</a:t>
            </a:r>
            <a:r>
              <a:rPr lang="ru-RU" sz="1000" dirty="0" smtClean="0">
                <a:latin typeface="+mn-lt"/>
              </a:rPr>
              <a:t>.</a:t>
            </a:r>
            <a:endParaRPr lang="ru-RU" sz="1000" dirty="0">
              <a:latin typeface="+mn-lt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сность">
  <a:themeElements>
    <a:clrScheme name="Ясност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0000FF"/>
      </a:hlink>
      <a:folHlink>
        <a:srgbClr val="FF00FF"/>
      </a:folHlink>
    </a:clrScheme>
    <a:fontScheme name="Ясность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6425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64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5116</TotalTime>
  <Words>456</Words>
  <Application>Microsoft Office PowerPoint</Application>
  <PresentationFormat>Экран (16:9)</PresentationFormat>
  <Paragraphs>34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Обычная</vt:lpstr>
      <vt:lpstr>ВОЗМЕЩЕНИЕ НДС ПРИ ВЭД: интересные кейсы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  ГРАНИ ОПТИМИЗАЦИИ</dc:title>
  <dc:creator>Natali Natalyuk</dc:creator>
  <cp:lastModifiedBy>Чимидов</cp:lastModifiedBy>
  <cp:revision>334</cp:revision>
  <dcterms:modified xsi:type="dcterms:W3CDTF">2019-04-11T08:24:01Z</dcterms:modified>
</cp:coreProperties>
</file>