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0.jpe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744" y="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9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 descr="Freeform 79"/>
          <p:cNvSpPr/>
          <p:nvPr/>
        </p:nvSpPr>
        <p:spPr>
          <a:xfrm>
            <a:off x="15921037" y="11070290"/>
            <a:ext cx="6943725" cy="28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3" extrusionOk="0">
                <a:moveTo>
                  <a:pt x="0" y="20229"/>
                </a:moveTo>
                <a:cubicBezTo>
                  <a:pt x="442" y="10022"/>
                  <a:pt x="884" y="-185"/>
                  <a:pt x="1333" y="2"/>
                </a:cubicBezTo>
                <a:cubicBezTo>
                  <a:pt x="1783" y="190"/>
                  <a:pt x="2242" y="21290"/>
                  <a:pt x="2696" y="21353"/>
                </a:cubicBezTo>
                <a:cubicBezTo>
                  <a:pt x="3151" y="21415"/>
                  <a:pt x="3610" y="439"/>
                  <a:pt x="4059" y="377"/>
                </a:cubicBezTo>
                <a:cubicBezTo>
                  <a:pt x="4509" y="314"/>
                  <a:pt x="4953" y="20978"/>
                  <a:pt x="5393" y="20978"/>
                </a:cubicBezTo>
                <a:cubicBezTo>
                  <a:pt x="5832" y="20978"/>
                  <a:pt x="6247" y="314"/>
                  <a:pt x="6696" y="377"/>
                </a:cubicBezTo>
                <a:cubicBezTo>
                  <a:pt x="7146" y="439"/>
                  <a:pt x="7635" y="21353"/>
                  <a:pt x="8089" y="21353"/>
                </a:cubicBezTo>
                <a:cubicBezTo>
                  <a:pt x="8543" y="21353"/>
                  <a:pt x="8973" y="439"/>
                  <a:pt x="9422" y="377"/>
                </a:cubicBezTo>
                <a:cubicBezTo>
                  <a:pt x="9872" y="314"/>
                  <a:pt x="10336" y="21040"/>
                  <a:pt x="10785" y="20978"/>
                </a:cubicBezTo>
                <a:cubicBezTo>
                  <a:pt x="11235" y="20915"/>
                  <a:pt x="11664" y="65"/>
                  <a:pt x="12119" y="2"/>
                </a:cubicBezTo>
                <a:cubicBezTo>
                  <a:pt x="12573" y="-60"/>
                  <a:pt x="13057" y="20541"/>
                  <a:pt x="13511" y="20603"/>
                </a:cubicBezTo>
                <a:cubicBezTo>
                  <a:pt x="13965" y="20666"/>
                  <a:pt x="14400" y="252"/>
                  <a:pt x="14844" y="377"/>
                </a:cubicBezTo>
                <a:cubicBezTo>
                  <a:pt x="15289" y="502"/>
                  <a:pt x="15738" y="21353"/>
                  <a:pt x="16178" y="21353"/>
                </a:cubicBezTo>
                <a:cubicBezTo>
                  <a:pt x="16617" y="21353"/>
                  <a:pt x="17032" y="377"/>
                  <a:pt x="17481" y="377"/>
                </a:cubicBezTo>
                <a:cubicBezTo>
                  <a:pt x="17931" y="377"/>
                  <a:pt x="18420" y="21415"/>
                  <a:pt x="18874" y="21353"/>
                </a:cubicBezTo>
                <a:cubicBezTo>
                  <a:pt x="19328" y="21290"/>
                  <a:pt x="19753" y="65"/>
                  <a:pt x="20207" y="2"/>
                </a:cubicBezTo>
                <a:cubicBezTo>
                  <a:pt x="20662" y="-60"/>
                  <a:pt x="21131" y="10459"/>
                  <a:pt x="21600" y="20978"/>
                </a:cubicBezTo>
              </a:path>
            </a:pathLst>
          </a:custGeom>
          <a:ln w="101600" cap="rnd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0" name="Group 150" descr="Group 80"/>
          <p:cNvGrpSpPr/>
          <p:nvPr/>
        </p:nvGrpSpPr>
        <p:grpSpPr>
          <a:xfrm>
            <a:off x="4540438" y="7247238"/>
            <a:ext cx="6229247" cy="2008169"/>
            <a:chOff x="10403" y="0"/>
            <a:chExt cx="6229246" cy="2008167"/>
          </a:xfrm>
        </p:grpSpPr>
        <p:sp>
          <p:nvSpPr>
            <p:cNvPr id="118" name="Shape 118" descr="Triangle 81"/>
            <p:cNvSpPr/>
            <p:nvPr/>
          </p:nvSpPr>
          <p:spPr>
            <a:xfrm>
              <a:off x="219068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 119" descr="Triangle 82"/>
            <p:cNvSpPr/>
            <p:nvPr/>
          </p:nvSpPr>
          <p:spPr>
            <a:xfrm>
              <a:off x="2918346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 120" descr="Triangle 83"/>
            <p:cNvSpPr/>
            <p:nvPr/>
          </p:nvSpPr>
          <p:spPr>
            <a:xfrm>
              <a:off x="3646011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 121" descr="Triangle 84"/>
            <p:cNvSpPr/>
            <p:nvPr/>
          </p:nvSpPr>
          <p:spPr>
            <a:xfrm>
              <a:off x="4373674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 122" descr="Triangle 85"/>
            <p:cNvSpPr/>
            <p:nvPr/>
          </p:nvSpPr>
          <p:spPr>
            <a:xfrm>
              <a:off x="5101340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 123" descr="Triangle 86"/>
            <p:cNvSpPr/>
            <p:nvPr/>
          </p:nvSpPr>
          <p:spPr>
            <a:xfrm>
              <a:off x="697815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Shape 124" descr="Triangle 87"/>
            <p:cNvSpPr/>
            <p:nvPr/>
          </p:nvSpPr>
          <p:spPr>
            <a:xfrm>
              <a:off x="1425481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 125" descr="Triangle 88"/>
            <p:cNvSpPr/>
            <p:nvPr/>
          </p:nvSpPr>
          <p:spPr>
            <a:xfrm>
              <a:off x="2538327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Shape 126" descr="Triangle 89"/>
            <p:cNvSpPr/>
            <p:nvPr/>
          </p:nvSpPr>
          <p:spPr>
            <a:xfrm>
              <a:off x="3265990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Shape 127" descr="Triangle 90"/>
            <p:cNvSpPr/>
            <p:nvPr/>
          </p:nvSpPr>
          <p:spPr>
            <a:xfrm>
              <a:off x="3993655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 128" descr="Triangle 91"/>
            <p:cNvSpPr/>
            <p:nvPr/>
          </p:nvSpPr>
          <p:spPr>
            <a:xfrm>
              <a:off x="4721318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 129" descr="Triangle 92"/>
            <p:cNvSpPr/>
            <p:nvPr/>
          </p:nvSpPr>
          <p:spPr>
            <a:xfrm>
              <a:off x="5448984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Shape 130" descr="Triangle 93"/>
            <p:cNvSpPr/>
            <p:nvPr/>
          </p:nvSpPr>
          <p:spPr>
            <a:xfrm>
              <a:off x="1045459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 131" descr="Triangle 94"/>
            <p:cNvSpPr/>
            <p:nvPr/>
          </p:nvSpPr>
          <p:spPr>
            <a:xfrm>
              <a:off x="1810664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 132" descr="Triangle 95"/>
            <p:cNvSpPr/>
            <p:nvPr/>
          </p:nvSpPr>
          <p:spPr>
            <a:xfrm>
              <a:off x="2190683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Shape 133" descr="Triangle 96"/>
            <p:cNvSpPr/>
            <p:nvPr/>
          </p:nvSpPr>
          <p:spPr>
            <a:xfrm>
              <a:off x="2918346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Shape 134" descr="Triangle 97"/>
            <p:cNvSpPr/>
            <p:nvPr/>
          </p:nvSpPr>
          <p:spPr>
            <a:xfrm>
              <a:off x="3646011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Shape 135" descr="Triangle 98"/>
            <p:cNvSpPr/>
            <p:nvPr/>
          </p:nvSpPr>
          <p:spPr>
            <a:xfrm>
              <a:off x="4373674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Shape 136" descr="Triangle 99"/>
            <p:cNvSpPr/>
            <p:nvPr/>
          </p:nvSpPr>
          <p:spPr>
            <a:xfrm>
              <a:off x="5080510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Shape 137" descr="Triangle 100"/>
            <p:cNvSpPr/>
            <p:nvPr/>
          </p:nvSpPr>
          <p:spPr>
            <a:xfrm>
              <a:off x="697815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Shape 138" descr="Triangle 101"/>
            <p:cNvSpPr/>
            <p:nvPr/>
          </p:nvSpPr>
          <p:spPr>
            <a:xfrm>
              <a:off x="1425481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Shape 139" descr="Triangle 102"/>
            <p:cNvSpPr/>
            <p:nvPr/>
          </p:nvSpPr>
          <p:spPr>
            <a:xfrm>
              <a:off x="2538327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Shape 140" descr="Triangle 103"/>
            <p:cNvSpPr/>
            <p:nvPr/>
          </p:nvSpPr>
          <p:spPr>
            <a:xfrm>
              <a:off x="3265990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 141" descr="Triangle 104"/>
            <p:cNvSpPr/>
            <p:nvPr/>
          </p:nvSpPr>
          <p:spPr>
            <a:xfrm>
              <a:off x="3993655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Shape 142" descr="Triangle 105"/>
            <p:cNvSpPr/>
            <p:nvPr/>
          </p:nvSpPr>
          <p:spPr>
            <a:xfrm>
              <a:off x="4721318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Shape 143" descr="Triangle 106"/>
            <p:cNvSpPr/>
            <p:nvPr/>
          </p:nvSpPr>
          <p:spPr>
            <a:xfrm>
              <a:off x="5428154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 144" descr="Triangle 107"/>
            <p:cNvSpPr/>
            <p:nvPr/>
          </p:nvSpPr>
          <p:spPr>
            <a:xfrm>
              <a:off x="1045459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 145" descr="Triangle 108"/>
            <p:cNvSpPr/>
            <p:nvPr/>
          </p:nvSpPr>
          <p:spPr>
            <a:xfrm>
              <a:off x="1810664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Shape 146" descr="Triangle 109"/>
            <p:cNvSpPr/>
            <p:nvPr/>
          </p:nvSpPr>
          <p:spPr>
            <a:xfrm>
              <a:off x="5757507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Shape 147" descr="Triangle 110"/>
            <p:cNvSpPr/>
            <p:nvPr/>
          </p:nvSpPr>
          <p:spPr>
            <a:xfrm>
              <a:off x="6105151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Shape 148" descr="Triangle 111"/>
            <p:cNvSpPr/>
            <p:nvPr/>
          </p:nvSpPr>
          <p:spPr>
            <a:xfrm>
              <a:off x="1040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Shape 149" descr="Triangle 112"/>
            <p:cNvSpPr/>
            <p:nvPr/>
          </p:nvSpPr>
          <p:spPr>
            <a:xfrm>
              <a:off x="358047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51" name="Shape 151" descr="Oval 113"/>
          <p:cNvSpPr/>
          <p:nvPr/>
        </p:nvSpPr>
        <p:spPr>
          <a:xfrm>
            <a:off x="6827835" y="1013246"/>
            <a:ext cx="10728330" cy="10728329"/>
          </a:xfrm>
          <a:prstGeom prst="ellipse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Shape 152" descr="Triangle 115"/>
          <p:cNvSpPr/>
          <p:nvPr/>
        </p:nvSpPr>
        <p:spPr>
          <a:xfrm>
            <a:off x="14727456" y="7121521"/>
            <a:ext cx="3585943" cy="3091331"/>
          </a:xfrm>
          <a:prstGeom prst="triangle">
            <a:avLst/>
          </a:prstGeom>
          <a:ln w="63500">
            <a:solidFill>
              <a:srgbClr val="D768FF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" name="Group 185" descr="Group 116"/>
          <p:cNvGrpSpPr/>
          <p:nvPr/>
        </p:nvGrpSpPr>
        <p:grpSpPr>
          <a:xfrm>
            <a:off x="2357486" y="4781339"/>
            <a:ext cx="6229247" cy="2008169"/>
            <a:chOff x="10403" y="0"/>
            <a:chExt cx="6229246" cy="2008167"/>
          </a:xfrm>
        </p:grpSpPr>
        <p:sp>
          <p:nvSpPr>
            <p:cNvPr id="153" name="Shape 153" descr="Triangle 117"/>
            <p:cNvSpPr/>
            <p:nvPr/>
          </p:nvSpPr>
          <p:spPr>
            <a:xfrm>
              <a:off x="219068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 descr="Triangle 118"/>
            <p:cNvSpPr/>
            <p:nvPr/>
          </p:nvSpPr>
          <p:spPr>
            <a:xfrm>
              <a:off x="2918346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 descr="Triangle 119"/>
            <p:cNvSpPr/>
            <p:nvPr/>
          </p:nvSpPr>
          <p:spPr>
            <a:xfrm>
              <a:off x="3646012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 descr="Triangle 120"/>
            <p:cNvSpPr/>
            <p:nvPr/>
          </p:nvSpPr>
          <p:spPr>
            <a:xfrm>
              <a:off x="4373674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 157" descr="Triangle 121"/>
            <p:cNvSpPr/>
            <p:nvPr/>
          </p:nvSpPr>
          <p:spPr>
            <a:xfrm>
              <a:off x="5101340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 158" descr="Triangle 122"/>
            <p:cNvSpPr/>
            <p:nvPr/>
          </p:nvSpPr>
          <p:spPr>
            <a:xfrm>
              <a:off x="697815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Shape 159" descr="Triangle 123"/>
            <p:cNvSpPr/>
            <p:nvPr/>
          </p:nvSpPr>
          <p:spPr>
            <a:xfrm>
              <a:off x="1425481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Shape 160" descr="Triangle 124"/>
            <p:cNvSpPr/>
            <p:nvPr/>
          </p:nvSpPr>
          <p:spPr>
            <a:xfrm>
              <a:off x="2538327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Shape 161" descr="Triangle 125"/>
            <p:cNvSpPr/>
            <p:nvPr/>
          </p:nvSpPr>
          <p:spPr>
            <a:xfrm>
              <a:off x="3265990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Shape 162" descr="Triangle 126"/>
            <p:cNvSpPr/>
            <p:nvPr/>
          </p:nvSpPr>
          <p:spPr>
            <a:xfrm>
              <a:off x="3993656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 163" descr="Triangle 127"/>
            <p:cNvSpPr/>
            <p:nvPr/>
          </p:nvSpPr>
          <p:spPr>
            <a:xfrm>
              <a:off x="4721318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Shape 164" descr="Triangle 128"/>
            <p:cNvSpPr/>
            <p:nvPr/>
          </p:nvSpPr>
          <p:spPr>
            <a:xfrm>
              <a:off x="5448984" y="624556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" name="Shape 165" descr="Triangle 129"/>
            <p:cNvSpPr/>
            <p:nvPr/>
          </p:nvSpPr>
          <p:spPr>
            <a:xfrm>
              <a:off x="1045459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Shape 166" descr="Triangle 130"/>
            <p:cNvSpPr/>
            <p:nvPr/>
          </p:nvSpPr>
          <p:spPr>
            <a:xfrm>
              <a:off x="1810664" y="624556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Shape 167" descr="Triangle 131"/>
            <p:cNvSpPr/>
            <p:nvPr/>
          </p:nvSpPr>
          <p:spPr>
            <a:xfrm>
              <a:off x="2190683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Shape 168" descr="Triangle 132"/>
            <p:cNvSpPr/>
            <p:nvPr/>
          </p:nvSpPr>
          <p:spPr>
            <a:xfrm>
              <a:off x="2918346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Shape 169" descr="Triangle 133"/>
            <p:cNvSpPr/>
            <p:nvPr/>
          </p:nvSpPr>
          <p:spPr>
            <a:xfrm>
              <a:off x="3646012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Shape 170" descr="Triangle 134"/>
            <p:cNvSpPr/>
            <p:nvPr/>
          </p:nvSpPr>
          <p:spPr>
            <a:xfrm>
              <a:off x="4373674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Shape 171" descr="Triangle 135"/>
            <p:cNvSpPr/>
            <p:nvPr/>
          </p:nvSpPr>
          <p:spPr>
            <a:xfrm>
              <a:off x="5080510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Shape 172" descr="Triangle 136"/>
            <p:cNvSpPr/>
            <p:nvPr/>
          </p:nvSpPr>
          <p:spPr>
            <a:xfrm>
              <a:off x="697815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 173" descr="Triangle 137"/>
            <p:cNvSpPr/>
            <p:nvPr/>
          </p:nvSpPr>
          <p:spPr>
            <a:xfrm>
              <a:off x="1425481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Shape 174" descr="Triangle 138"/>
            <p:cNvSpPr/>
            <p:nvPr/>
          </p:nvSpPr>
          <p:spPr>
            <a:xfrm>
              <a:off x="2538327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Shape 175" descr="Triangle 139"/>
            <p:cNvSpPr/>
            <p:nvPr/>
          </p:nvSpPr>
          <p:spPr>
            <a:xfrm>
              <a:off x="3265990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 176" descr="Triangle 140"/>
            <p:cNvSpPr/>
            <p:nvPr/>
          </p:nvSpPr>
          <p:spPr>
            <a:xfrm>
              <a:off x="3993656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 177" descr="Triangle 141"/>
            <p:cNvSpPr/>
            <p:nvPr/>
          </p:nvSpPr>
          <p:spPr>
            <a:xfrm>
              <a:off x="4721318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Shape 178" descr="Triangle 142"/>
            <p:cNvSpPr/>
            <p:nvPr/>
          </p:nvSpPr>
          <p:spPr>
            <a:xfrm>
              <a:off x="5428154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 179" descr="Triangle 143"/>
            <p:cNvSpPr/>
            <p:nvPr/>
          </p:nvSpPr>
          <p:spPr>
            <a:xfrm>
              <a:off x="1045459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Shape 180" descr="Triangle 144"/>
            <p:cNvSpPr/>
            <p:nvPr/>
          </p:nvSpPr>
          <p:spPr>
            <a:xfrm>
              <a:off x="1810664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Shape 181" descr="Triangle 145"/>
            <p:cNvSpPr/>
            <p:nvPr/>
          </p:nvSpPr>
          <p:spPr>
            <a:xfrm>
              <a:off x="5757507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 182" descr="Triangle 146"/>
            <p:cNvSpPr/>
            <p:nvPr/>
          </p:nvSpPr>
          <p:spPr>
            <a:xfrm>
              <a:off x="6105151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 183" descr="Triangle 147"/>
            <p:cNvSpPr/>
            <p:nvPr/>
          </p:nvSpPr>
          <p:spPr>
            <a:xfrm>
              <a:off x="1040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 184" descr="Triangle 148"/>
            <p:cNvSpPr/>
            <p:nvPr/>
          </p:nvSpPr>
          <p:spPr>
            <a:xfrm>
              <a:off x="358047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2" name="Group 192" descr="Group 149"/>
          <p:cNvGrpSpPr/>
          <p:nvPr/>
        </p:nvGrpSpPr>
        <p:grpSpPr>
          <a:xfrm>
            <a:off x="18313400" y="1135690"/>
            <a:ext cx="3093910" cy="3186363"/>
            <a:chOff x="0" y="0"/>
            <a:chExt cx="3093909" cy="3186362"/>
          </a:xfrm>
        </p:grpSpPr>
        <p:sp>
          <p:nvSpPr>
            <p:cNvPr id="186" name="Shape 186" descr="Rectangle 150"/>
            <p:cNvSpPr/>
            <p:nvPr/>
          </p:nvSpPr>
          <p:spPr>
            <a:xfrm>
              <a:off x="2161" y="12671"/>
              <a:ext cx="2114109" cy="211411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hape 187" descr="Rectangle 151"/>
            <p:cNvSpPr/>
            <p:nvPr/>
          </p:nvSpPr>
          <p:spPr>
            <a:xfrm>
              <a:off x="979803" y="1071820"/>
              <a:ext cx="2114107" cy="2114112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 188" descr="Straight Connector 152"/>
            <p:cNvSpPr/>
            <p:nvPr/>
          </p:nvSpPr>
          <p:spPr>
            <a:xfrm>
              <a:off x="2116633" y="-1"/>
              <a:ext cx="974525" cy="105705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Shape 189" descr="Straight Connector 153"/>
            <p:cNvSpPr/>
            <p:nvPr/>
          </p:nvSpPr>
          <p:spPr>
            <a:xfrm>
              <a:off x="0" y="2129307"/>
              <a:ext cx="974524" cy="105705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Shape 190" descr="Straight Connector 154"/>
            <p:cNvSpPr/>
            <p:nvPr/>
          </p:nvSpPr>
          <p:spPr>
            <a:xfrm>
              <a:off x="2116641" y="2116271"/>
              <a:ext cx="974524" cy="10570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Shape 191" descr="Straight Connector 155"/>
            <p:cNvSpPr/>
            <p:nvPr/>
          </p:nvSpPr>
          <p:spPr>
            <a:xfrm>
              <a:off x="12669" y="12671"/>
              <a:ext cx="974524" cy="10570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9687663" y="3860015"/>
            <a:ext cx="5758323" cy="672357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101725" y="726521"/>
            <a:ext cx="20091401" cy="2327127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2" name="Shape 202" descr="Rectangle 2"/>
          <p:cNvSpPr/>
          <p:nvPr/>
        </p:nvSpPr>
        <p:spPr>
          <a:xfrm>
            <a:off x="-3" y="3053647"/>
            <a:ext cx="4245828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Shape 203" descr="Rectangle 4"/>
          <p:cNvSpPr/>
          <p:nvPr/>
        </p:nvSpPr>
        <p:spPr>
          <a:xfrm>
            <a:off x="1101725" y="2698418"/>
            <a:ext cx="5030560" cy="648001"/>
          </a:xfrm>
          <a:prstGeom prst="rect">
            <a:avLst/>
          </a:prstGeom>
          <a:solidFill>
            <a:srgbClr val="AF4B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3" descr="Group 5"/>
          <p:cNvGrpSpPr/>
          <p:nvPr/>
        </p:nvGrpSpPr>
        <p:grpSpPr>
          <a:xfrm>
            <a:off x="6861832" y="9385745"/>
            <a:ext cx="586931" cy="586931"/>
            <a:chOff x="0" y="0"/>
            <a:chExt cx="586930" cy="586930"/>
          </a:xfrm>
        </p:grpSpPr>
        <p:sp>
          <p:nvSpPr>
            <p:cNvPr id="211" name="Shape 211" descr="Straight Connector 6"/>
            <p:cNvSpPr/>
            <p:nvPr/>
          </p:nvSpPr>
          <p:spPr>
            <a:xfrm>
              <a:off x="-1" y="-1"/>
              <a:ext cx="586932" cy="586931"/>
            </a:xfrm>
            <a:prstGeom prst="line">
              <a:avLst/>
            </a:prstGeom>
            <a:noFill/>
            <a:ln w="762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Shape 212" descr="Straight Connector 7"/>
            <p:cNvSpPr/>
            <p:nvPr/>
          </p:nvSpPr>
          <p:spPr>
            <a:xfrm flipV="1">
              <a:off x="-1" y="0"/>
              <a:ext cx="586932" cy="586931"/>
            </a:xfrm>
            <a:prstGeom prst="line">
              <a:avLst/>
            </a:prstGeom>
            <a:noFill/>
            <a:ln w="762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2" name="Group 222" descr="Group 8"/>
          <p:cNvGrpSpPr/>
          <p:nvPr/>
        </p:nvGrpSpPr>
        <p:grpSpPr>
          <a:xfrm>
            <a:off x="1384950" y="9591503"/>
            <a:ext cx="4967999" cy="127865"/>
            <a:chOff x="0" y="0"/>
            <a:chExt cx="4967998" cy="127863"/>
          </a:xfrm>
        </p:grpSpPr>
        <p:sp>
          <p:nvSpPr>
            <p:cNvPr id="214" name="Shape 214" descr="Frame 13"/>
            <p:cNvSpPr/>
            <p:nvPr/>
          </p:nvSpPr>
          <p:spPr>
            <a:xfrm>
              <a:off x="2072866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Shape 215" descr="Frame 14"/>
            <p:cNvSpPr/>
            <p:nvPr/>
          </p:nvSpPr>
          <p:spPr>
            <a:xfrm>
              <a:off x="2764681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Shape 216" descr="Frame 15"/>
            <p:cNvSpPr/>
            <p:nvPr/>
          </p:nvSpPr>
          <p:spPr>
            <a:xfrm>
              <a:off x="3456498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Shape 217" descr="Frame 16"/>
            <p:cNvSpPr/>
            <p:nvPr/>
          </p:nvSpPr>
          <p:spPr>
            <a:xfrm>
              <a:off x="4148311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Shape 218" descr="Frame 17"/>
            <p:cNvSpPr/>
            <p:nvPr/>
          </p:nvSpPr>
          <p:spPr>
            <a:xfrm>
              <a:off x="4840128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 219" descr="Frame 18"/>
            <p:cNvSpPr/>
            <p:nvPr/>
          </p:nvSpPr>
          <p:spPr>
            <a:xfrm>
              <a:off x="653546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" name="Shape 220" descr="Frame 19"/>
            <p:cNvSpPr/>
            <p:nvPr/>
          </p:nvSpPr>
          <p:spPr>
            <a:xfrm>
              <a:off x="1345364" y="0"/>
              <a:ext cx="127873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" name="Shape 221" descr="Frame 20"/>
            <p:cNvSpPr/>
            <p:nvPr/>
          </p:nvSpPr>
          <p:spPr>
            <a:xfrm>
              <a:off x="0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062190" y="6597232"/>
            <a:ext cx="6386570" cy="2651127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90000"/>
              </a:lnSpc>
              <a:defRPr sz="88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4" name="Shape 224" descr="Freeform 22"/>
          <p:cNvSpPr>
            <a:spLocks noGrp="1"/>
          </p:cNvSpPr>
          <p:nvPr>
            <p:ph type="pic" idx="13"/>
          </p:nvPr>
        </p:nvSpPr>
        <p:spPr>
          <a:xfrm>
            <a:off x="12550775" y="0"/>
            <a:ext cx="11833225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5" name="Shape 225" descr="Freeform 21"/>
          <p:cNvSpPr>
            <a:spLocks noGrp="1"/>
          </p:cNvSpPr>
          <p:nvPr>
            <p:ph type="pic" sz="quarter" idx="14"/>
          </p:nvPr>
        </p:nvSpPr>
        <p:spPr>
          <a:xfrm>
            <a:off x="8201697" y="2990141"/>
            <a:ext cx="4293309" cy="8392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6" name="Shape 226" descr="Chord 23"/>
          <p:cNvSpPr/>
          <p:nvPr/>
        </p:nvSpPr>
        <p:spPr>
          <a:xfrm>
            <a:off x="12297316" y="2990007"/>
            <a:ext cx="4450071" cy="839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7" h="21259" extrusionOk="0">
                <a:moveTo>
                  <a:pt x="0" y="20"/>
                </a:moveTo>
                <a:lnTo>
                  <a:pt x="0" y="20"/>
                </a:lnTo>
                <a:cubicBezTo>
                  <a:pt x="10905" y="-335"/>
                  <a:pt x="20280" y="4128"/>
                  <a:pt x="20940" y="9987"/>
                </a:cubicBezTo>
                <a:cubicBezTo>
                  <a:pt x="21600" y="15847"/>
                  <a:pt x="13295" y="20885"/>
                  <a:pt x="2390" y="21239"/>
                </a:cubicBezTo>
                <a:cubicBezTo>
                  <a:pt x="1598" y="21265"/>
                  <a:pt x="803" y="21265"/>
                  <a:pt x="11" y="21239"/>
                </a:cubicBezTo>
                <a:close/>
              </a:path>
            </a:pathLst>
          </a:cu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3263896" y="563061"/>
            <a:ext cx="17929233" cy="2049513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72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24.jpeg"/><Relationship Id="rId9" Type="http://schemas.openxmlformats.org/officeDocument/2006/relationships/image" Target="../media/image2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 descr="Title 1"/>
          <p:cNvSpPr>
            <a:spLocks noGrp="1"/>
          </p:cNvSpPr>
          <p:nvPr>
            <p:ph type="title"/>
          </p:nvPr>
        </p:nvSpPr>
        <p:spPr>
          <a:xfrm>
            <a:off x="7887783" y="2833354"/>
            <a:ext cx="13068134" cy="6723573"/>
          </a:xfrm>
          <a:prstGeom prst="rect">
            <a:avLst/>
          </a:prstGeom>
        </p:spPr>
        <p:txBody>
          <a:bodyPr/>
          <a:lstStyle/>
          <a:p>
            <a:r>
              <a:t>Этапы развития управленческого учёта</a:t>
            </a:r>
          </a:p>
        </p:txBody>
      </p:sp>
      <p:sp>
        <p:nvSpPr>
          <p:cNvPr id="245" name="Shape 245"/>
          <p:cNvSpPr/>
          <p:nvPr/>
        </p:nvSpPr>
        <p:spPr>
          <a:xfrm flipV="1">
            <a:off x="3161124" y="120351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6" name="Shape 246"/>
          <p:cNvSpPr/>
          <p:nvPr/>
        </p:nvSpPr>
        <p:spPr>
          <a:xfrm flipV="1">
            <a:off x="3288124" y="121621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833356" y="12183979"/>
            <a:ext cx="1671728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на примере 20 летнего опыта «Торговой Сети ТехноНИКОЛЬ» </a:t>
            </a:r>
          </a:p>
        </p:txBody>
      </p:sp>
      <p:sp>
        <p:nvSpPr>
          <p:cNvPr id="248" name="Shape 248"/>
          <p:cNvSpPr/>
          <p:nvPr/>
        </p:nvSpPr>
        <p:spPr>
          <a:xfrm flipV="1">
            <a:off x="20638920" y="119716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V="1">
            <a:off x="20765920" y="120986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25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5906" y="2220400"/>
            <a:ext cx="2098318" cy="209831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887783" y="8843786"/>
            <a:ext cx="649097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E52F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094716" y="1804064"/>
            <a:ext cx="5105401" cy="51054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4" name="web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554" y="10344627"/>
            <a:ext cx="564357" cy="564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nstagram-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0554" y="9217101"/>
            <a:ext cx="564220" cy="56422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898971" y="7637833"/>
            <a:ext cx="649097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  <p:sp>
        <p:nvSpPr>
          <p:cNvPr id="257" name="Shape 257"/>
          <p:cNvSpPr/>
          <p:nvPr/>
        </p:nvSpPr>
        <p:spPr>
          <a:xfrm>
            <a:off x="9428067" y="2294334"/>
            <a:ext cx="1199377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1995</a:t>
            </a:r>
            <a:r>
              <a:t> — начало работы в «ТехноНИКОЛЬ»</a:t>
            </a:r>
          </a:p>
        </p:txBody>
      </p:sp>
      <p:sp>
        <p:nvSpPr>
          <p:cNvPr id="258" name="Shape 258"/>
          <p:cNvSpPr/>
          <p:nvPr/>
        </p:nvSpPr>
        <p:spPr>
          <a:xfrm>
            <a:off x="9428067" y="3251998"/>
            <a:ext cx="1483301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2000-2010</a:t>
            </a:r>
            <a:r>
              <a:t> — финансовый директор «Торговой Сети ТехноНИКОЛЬ»</a:t>
            </a:r>
          </a:p>
        </p:txBody>
      </p:sp>
      <p:sp>
        <p:nvSpPr>
          <p:cNvPr id="259" name="Shape 259"/>
          <p:cNvSpPr/>
          <p:nvPr/>
        </p:nvSpPr>
        <p:spPr>
          <a:xfrm>
            <a:off x="9428067" y="5070841"/>
            <a:ext cx="1483301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2014-2017</a:t>
            </a:r>
            <a:r>
              <a:t> — генеральный директор «Торговой Сети ТехноНИКОЛЬ»</a:t>
            </a:r>
          </a:p>
        </p:txBody>
      </p:sp>
      <p:sp>
        <p:nvSpPr>
          <p:cNvPr id="260" name="Shape 260"/>
          <p:cNvSpPr/>
          <p:nvPr/>
        </p:nvSpPr>
        <p:spPr>
          <a:xfrm>
            <a:off x="9428067" y="7652006"/>
            <a:ext cx="37990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Проекты 2019:</a:t>
            </a:r>
          </a:p>
        </p:txBody>
      </p:sp>
      <p:sp>
        <p:nvSpPr>
          <p:cNvPr id="261" name="Shape 261"/>
          <p:cNvSpPr/>
          <p:nvPr/>
        </p:nvSpPr>
        <p:spPr>
          <a:xfrm>
            <a:off x="9428067" y="8814259"/>
            <a:ext cx="921762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«Финансовый директор на аутсорсе»</a:t>
            </a:r>
          </a:p>
        </p:txBody>
      </p:sp>
      <p:sp>
        <p:nvSpPr>
          <p:cNvPr id="262" name="Shape 262"/>
          <p:cNvSpPr/>
          <p:nvPr/>
        </p:nvSpPr>
        <p:spPr>
          <a:xfrm>
            <a:off x="9428067" y="9811641"/>
            <a:ext cx="67676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«Финансы в стиле коучинг»</a:t>
            </a:r>
          </a:p>
        </p:txBody>
      </p:sp>
      <p:pic>
        <p:nvPicPr>
          <p:cNvPr id="263" name="IMG_2216.png"/>
          <p:cNvPicPr>
            <a:picLocks noChangeAspect="1"/>
          </p:cNvPicPr>
          <p:nvPr/>
        </p:nvPicPr>
        <p:blipFill>
          <a:blip r:embed="rId5">
            <a:extLst/>
          </a:blip>
          <a:srcRect l="12413" t="2043" r="12413" b="10601"/>
          <a:stretch>
            <a:fillRect/>
          </a:stretch>
        </p:blipFill>
        <p:spPr>
          <a:xfrm>
            <a:off x="1094760" y="1804064"/>
            <a:ext cx="5105313" cy="510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1803258" y="10277486"/>
            <a:ext cx="660257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https://www.klyuchnikova.com</a:t>
            </a:r>
          </a:p>
        </p:txBody>
      </p:sp>
      <p:sp>
        <p:nvSpPr>
          <p:cNvPr id="265" name="Shape 265"/>
          <p:cNvSpPr/>
          <p:nvPr/>
        </p:nvSpPr>
        <p:spPr>
          <a:xfrm>
            <a:off x="9428067" y="1023757"/>
            <a:ext cx="3579818" cy="56422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803258" y="9149961"/>
            <a:ext cx="427280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3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@klyuchnikova_com</a:t>
            </a:r>
          </a:p>
        </p:txBody>
      </p:sp>
      <p:grpSp>
        <p:nvGrpSpPr>
          <p:cNvPr id="315" name="Group 315" descr="Group 185"/>
          <p:cNvGrpSpPr/>
          <p:nvPr/>
        </p:nvGrpSpPr>
        <p:grpSpPr>
          <a:xfrm>
            <a:off x="7896985" y="12348872"/>
            <a:ext cx="16545502" cy="731021"/>
            <a:chOff x="0" y="0"/>
            <a:chExt cx="16545500" cy="731019"/>
          </a:xfrm>
        </p:grpSpPr>
        <p:sp>
          <p:nvSpPr>
            <p:cNvPr id="267" name="Shape 267" descr="Oval 85"/>
            <p:cNvSpPr/>
            <p:nvPr/>
          </p:nvSpPr>
          <p:spPr>
            <a:xfrm>
              <a:off x="13278014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Shape 268" descr="Oval 86"/>
            <p:cNvSpPr/>
            <p:nvPr/>
          </p:nvSpPr>
          <p:spPr>
            <a:xfrm>
              <a:off x="1397880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Shape 269" descr="Oval 87"/>
            <p:cNvSpPr/>
            <p:nvPr/>
          </p:nvSpPr>
          <p:spPr>
            <a:xfrm>
              <a:off x="14679592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Shape 270" descr="Oval 88"/>
            <p:cNvSpPr/>
            <p:nvPr/>
          </p:nvSpPr>
          <p:spPr>
            <a:xfrm>
              <a:off x="15380375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Shape 271" descr="Oval 89"/>
            <p:cNvSpPr/>
            <p:nvPr/>
          </p:nvSpPr>
          <p:spPr>
            <a:xfrm>
              <a:off x="16081164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Shape 272" descr="Oval 90"/>
            <p:cNvSpPr/>
            <p:nvPr/>
          </p:nvSpPr>
          <p:spPr>
            <a:xfrm>
              <a:off x="1184028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 273" descr="Oval 91"/>
            <p:cNvSpPr/>
            <p:nvPr/>
          </p:nvSpPr>
          <p:spPr>
            <a:xfrm>
              <a:off x="125410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Shape 274" descr="Oval 92"/>
            <p:cNvSpPr/>
            <p:nvPr/>
          </p:nvSpPr>
          <p:spPr>
            <a:xfrm>
              <a:off x="1361281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Shape 275" descr="Oval 93"/>
            <p:cNvSpPr/>
            <p:nvPr/>
          </p:nvSpPr>
          <p:spPr>
            <a:xfrm>
              <a:off x="143136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Shape 276" descr="Oval 94"/>
            <p:cNvSpPr/>
            <p:nvPr/>
          </p:nvSpPr>
          <p:spPr>
            <a:xfrm>
              <a:off x="15014392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Shape 277" descr="Oval 95"/>
            <p:cNvSpPr/>
            <p:nvPr/>
          </p:nvSpPr>
          <p:spPr>
            <a:xfrm>
              <a:off x="1571517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 278" descr="Oval 96"/>
            <p:cNvSpPr/>
            <p:nvPr/>
          </p:nvSpPr>
          <p:spPr>
            <a:xfrm>
              <a:off x="1641596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Shape 279" descr="Oval 97"/>
            <p:cNvSpPr/>
            <p:nvPr/>
          </p:nvSpPr>
          <p:spPr>
            <a:xfrm>
              <a:off x="12175090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Shape 280" descr="Oval 98"/>
            <p:cNvSpPr/>
            <p:nvPr/>
          </p:nvSpPr>
          <p:spPr>
            <a:xfrm>
              <a:off x="1291203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Shape 281" descr="Oval 115"/>
            <p:cNvSpPr/>
            <p:nvPr/>
          </p:nvSpPr>
          <p:spPr>
            <a:xfrm>
              <a:off x="11178264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Shape 282" descr="Oval 116"/>
            <p:cNvSpPr/>
            <p:nvPr/>
          </p:nvSpPr>
          <p:spPr>
            <a:xfrm>
              <a:off x="1151306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Shape 283" descr="Oval 118"/>
            <p:cNvSpPr/>
            <p:nvPr/>
          </p:nvSpPr>
          <p:spPr>
            <a:xfrm>
              <a:off x="767462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Shape 284" descr="Oval 119"/>
            <p:cNvSpPr/>
            <p:nvPr/>
          </p:nvSpPr>
          <p:spPr>
            <a:xfrm>
              <a:off x="8375413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 285" descr="Oval 120"/>
            <p:cNvSpPr/>
            <p:nvPr/>
          </p:nvSpPr>
          <p:spPr>
            <a:xfrm>
              <a:off x="907620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Shape 286" descr="Oval 121"/>
            <p:cNvSpPr/>
            <p:nvPr/>
          </p:nvSpPr>
          <p:spPr>
            <a:xfrm>
              <a:off x="9776986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Shape 287" descr="Oval 122"/>
            <p:cNvSpPr/>
            <p:nvPr/>
          </p:nvSpPr>
          <p:spPr>
            <a:xfrm>
              <a:off x="104777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Shape 288" descr="Oval 123"/>
            <p:cNvSpPr/>
            <p:nvPr/>
          </p:nvSpPr>
          <p:spPr>
            <a:xfrm>
              <a:off x="6236898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Shape 289" descr="Oval 124"/>
            <p:cNvSpPr/>
            <p:nvPr/>
          </p:nvSpPr>
          <p:spPr>
            <a:xfrm>
              <a:off x="6937687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Shape 290" descr="Oval 125"/>
            <p:cNvSpPr/>
            <p:nvPr/>
          </p:nvSpPr>
          <p:spPr>
            <a:xfrm>
              <a:off x="8009429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Shape 291" descr="Oval 126"/>
            <p:cNvSpPr/>
            <p:nvPr/>
          </p:nvSpPr>
          <p:spPr>
            <a:xfrm>
              <a:off x="871021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Shape 292" descr="Oval 127"/>
            <p:cNvSpPr/>
            <p:nvPr/>
          </p:nvSpPr>
          <p:spPr>
            <a:xfrm>
              <a:off x="94110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Shape 293" descr="Oval 128"/>
            <p:cNvSpPr/>
            <p:nvPr/>
          </p:nvSpPr>
          <p:spPr>
            <a:xfrm>
              <a:off x="10111791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Shape 294" descr="Oval 129"/>
            <p:cNvSpPr/>
            <p:nvPr/>
          </p:nvSpPr>
          <p:spPr>
            <a:xfrm>
              <a:off x="10812580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 295" descr="Oval 130"/>
            <p:cNvSpPr/>
            <p:nvPr/>
          </p:nvSpPr>
          <p:spPr>
            <a:xfrm>
              <a:off x="6571701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Shape 296" descr="Oval 131"/>
            <p:cNvSpPr/>
            <p:nvPr/>
          </p:nvSpPr>
          <p:spPr>
            <a:xfrm>
              <a:off x="730864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Shape 297" descr="Oval 148"/>
            <p:cNvSpPr/>
            <p:nvPr/>
          </p:nvSpPr>
          <p:spPr>
            <a:xfrm>
              <a:off x="55748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 298" descr="Oval 149"/>
            <p:cNvSpPr/>
            <p:nvPr/>
          </p:nvSpPr>
          <p:spPr>
            <a:xfrm>
              <a:off x="5909679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 299" descr="Oval 151"/>
            <p:cNvSpPr/>
            <p:nvPr/>
          </p:nvSpPr>
          <p:spPr>
            <a:xfrm>
              <a:off x="2099749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 300" descr="Oval 152"/>
            <p:cNvSpPr/>
            <p:nvPr/>
          </p:nvSpPr>
          <p:spPr>
            <a:xfrm>
              <a:off x="280053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Shape 301" descr="Oval 153"/>
            <p:cNvSpPr/>
            <p:nvPr/>
          </p:nvSpPr>
          <p:spPr>
            <a:xfrm>
              <a:off x="350132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 302" descr="Oval 154"/>
            <p:cNvSpPr/>
            <p:nvPr/>
          </p:nvSpPr>
          <p:spPr>
            <a:xfrm>
              <a:off x="4202110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hape 303" descr="Oval 155"/>
            <p:cNvSpPr/>
            <p:nvPr/>
          </p:nvSpPr>
          <p:spPr>
            <a:xfrm>
              <a:off x="4902900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Shape 304" descr="Oval 156"/>
            <p:cNvSpPr/>
            <p:nvPr/>
          </p:nvSpPr>
          <p:spPr>
            <a:xfrm>
              <a:off x="662021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Shape 305" descr="Oval 157"/>
            <p:cNvSpPr/>
            <p:nvPr/>
          </p:nvSpPr>
          <p:spPr>
            <a:xfrm>
              <a:off x="136281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Shape 306" descr="Oval 158"/>
            <p:cNvSpPr/>
            <p:nvPr/>
          </p:nvSpPr>
          <p:spPr>
            <a:xfrm>
              <a:off x="243455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Shape 307" descr="Oval 159"/>
            <p:cNvSpPr/>
            <p:nvPr/>
          </p:nvSpPr>
          <p:spPr>
            <a:xfrm>
              <a:off x="313533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Shape 308" descr="Oval 160"/>
            <p:cNvSpPr/>
            <p:nvPr/>
          </p:nvSpPr>
          <p:spPr>
            <a:xfrm>
              <a:off x="383612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Shape 309" descr="Oval 161"/>
            <p:cNvSpPr/>
            <p:nvPr/>
          </p:nvSpPr>
          <p:spPr>
            <a:xfrm>
              <a:off x="453691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Shape 310" descr="Oval 162"/>
            <p:cNvSpPr/>
            <p:nvPr/>
          </p:nvSpPr>
          <p:spPr>
            <a:xfrm>
              <a:off x="52377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Shape 311" descr="Oval 163"/>
            <p:cNvSpPr/>
            <p:nvPr/>
          </p:nvSpPr>
          <p:spPr>
            <a:xfrm>
              <a:off x="996825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Shape 312" descr="Oval 164"/>
            <p:cNvSpPr/>
            <p:nvPr/>
          </p:nvSpPr>
          <p:spPr>
            <a:xfrm>
              <a:off x="173376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Shape 313" descr="Oval 181"/>
            <p:cNvSpPr/>
            <p:nvPr/>
          </p:nvSpPr>
          <p:spPr>
            <a:xfrm>
              <a:off x="0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Shape 314" descr="Oval 182"/>
            <p:cNvSpPr/>
            <p:nvPr/>
          </p:nvSpPr>
          <p:spPr>
            <a:xfrm>
              <a:off x="3348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julian-zett-64314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468942" y="-119333"/>
            <a:ext cx="25575884" cy="17052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Снимок экрана 2019-04-08 в 11.15.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58660" y="-21636627"/>
            <a:ext cx="24692902" cy="1794074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1662193" y="7658973"/>
            <a:ext cx="3940175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&gt;25 лет </a:t>
            </a:r>
          </a:p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на рынке</a:t>
            </a:r>
          </a:p>
        </p:txBody>
      </p:sp>
      <p:sp>
        <p:nvSpPr>
          <p:cNvPr id="324" name="Shape 324"/>
          <p:cNvSpPr/>
          <p:nvPr/>
        </p:nvSpPr>
        <p:spPr>
          <a:xfrm>
            <a:off x="5991047" y="8704736"/>
            <a:ext cx="4569490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20 млрд оборот/год</a:t>
            </a:r>
          </a:p>
        </p:txBody>
      </p:sp>
      <p:sp>
        <p:nvSpPr>
          <p:cNvPr id="325" name="Shape 325"/>
          <p:cNvSpPr/>
          <p:nvPr/>
        </p:nvSpPr>
        <p:spPr>
          <a:xfrm>
            <a:off x="10752786" y="7169533"/>
            <a:ext cx="4029996" cy="211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&gt;100</a:t>
            </a:r>
          </a:p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торговых отделений </a:t>
            </a:r>
          </a:p>
        </p:txBody>
      </p:sp>
      <p:sp>
        <p:nvSpPr>
          <p:cNvPr id="326" name="Shape 326"/>
          <p:cNvSpPr/>
          <p:nvPr/>
        </p:nvSpPr>
        <p:spPr>
          <a:xfrm>
            <a:off x="14461523" y="8961442"/>
            <a:ext cx="4029996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&gt; 100.000 клиентов</a:t>
            </a:r>
          </a:p>
        </p:txBody>
      </p:sp>
      <p:sp>
        <p:nvSpPr>
          <p:cNvPr id="327" name="Shape 327" descr="Rectangle 3"/>
          <p:cNvSpPr/>
          <p:nvPr/>
        </p:nvSpPr>
        <p:spPr>
          <a:xfrm>
            <a:off x="-99388" y="-84284"/>
            <a:ext cx="24582776" cy="2216336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7140736" y="597389"/>
            <a:ext cx="101025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dirty="0" err="1"/>
              <a:t>Торговая</a:t>
            </a:r>
            <a:r>
              <a:rPr dirty="0"/>
              <a:t>  </a:t>
            </a:r>
            <a:r>
              <a:rPr dirty="0" err="1"/>
              <a:t>Сети</a:t>
            </a:r>
            <a:r>
              <a:rPr dirty="0"/>
              <a:t> </a:t>
            </a:r>
            <a:r>
              <a:rPr dirty="0" err="1"/>
              <a:t>ТехноНИКОЛЬ</a:t>
            </a:r>
            <a:endParaRPr dirty="0"/>
          </a:p>
        </p:txBody>
      </p:sp>
      <p:sp>
        <p:nvSpPr>
          <p:cNvPr id="330" name="Shape 330"/>
          <p:cNvSpPr/>
          <p:nvPr/>
        </p:nvSpPr>
        <p:spPr>
          <a:xfrm>
            <a:off x="19754584" y="5910716"/>
            <a:ext cx="4029996" cy="151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&gt;1500</a:t>
            </a:r>
          </a:p>
          <a:p>
            <a:pPr>
              <a:lnSpc>
                <a:spcPct val="80000"/>
              </a:lnSpc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сотрудников</a:t>
            </a:r>
          </a:p>
        </p:txBody>
      </p:sp>
      <p:pic>
        <p:nvPicPr>
          <p:cNvPr id="16" name="pasted-image.tiff"/>
          <p:cNvPicPr>
            <a:picLocks noChangeAspect="1"/>
          </p:cNvPicPr>
          <p:nvPr/>
        </p:nvPicPr>
        <p:blipFill>
          <a:blip r:embed="rId5">
            <a:extLst/>
          </a:blip>
          <a:srcRect l="10724" t="7762" r="10877" b="820"/>
          <a:stretch>
            <a:fillRect/>
          </a:stretch>
        </p:blipFill>
        <p:spPr>
          <a:xfrm>
            <a:off x="3263008" y="9709472"/>
            <a:ext cx="1223997" cy="134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59" y="0"/>
                  <a:pt x="14" y="136"/>
                  <a:pt x="13" y="565"/>
                </a:cubicBezTo>
                <a:cubicBezTo>
                  <a:pt x="-29" y="12520"/>
                  <a:pt x="31" y="21462"/>
                  <a:pt x="159" y="21534"/>
                </a:cubicBezTo>
                <a:cubicBezTo>
                  <a:pt x="275" y="21600"/>
                  <a:pt x="321" y="20709"/>
                  <a:pt x="368" y="17292"/>
                </a:cubicBezTo>
                <a:lnTo>
                  <a:pt x="424" y="12961"/>
                </a:lnTo>
                <a:lnTo>
                  <a:pt x="897" y="12815"/>
                </a:lnTo>
                <a:cubicBezTo>
                  <a:pt x="1190" y="12721"/>
                  <a:pt x="1886" y="12656"/>
                  <a:pt x="2728" y="12650"/>
                </a:cubicBezTo>
                <a:cubicBezTo>
                  <a:pt x="4277" y="12640"/>
                  <a:pt x="5074" y="12838"/>
                  <a:pt x="6321" y="13539"/>
                </a:cubicBezTo>
                <a:cubicBezTo>
                  <a:pt x="6910" y="13870"/>
                  <a:pt x="7105" y="13926"/>
                  <a:pt x="7560" y="13895"/>
                </a:cubicBezTo>
                <a:cubicBezTo>
                  <a:pt x="8896" y="13804"/>
                  <a:pt x="8918" y="13808"/>
                  <a:pt x="9864" y="14390"/>
                </a:cubicBezTo>
                <a:cubicBezTo>
                  <a:pt x="11172" y="15195"/>
                  <a:pt x="11346" y="15228"/>
                  <a:pt x="14292" y="15190"/>
                </a:cubicBezTo>
                <a:cubicBezTo>
                  <a:pt x="17243" y="15152"/>
                  <a:pt x="17992" y="15238"/>
                  <a:pt x="19715" y="15825"/>
                </a:cubicBezTo>
                <a:cubicBezTo>
                  <a:pt x="21037" y="16276"/>
                  <a:pt x="21571" y="16353"/>
                  <a:pt x="21456" y="16079"/>
                </a:cubicBezTo>
                <a:cubicBezTo>
                  <a:pt x="21418" y="15990"/>
                  <a:pt x="21323" y="15595"/>
                  <a:pt x="21247" y="15197"/>
                </a:cubicBezTo>
                <a:cubicBezTo>
                  <a:pt x="21119" y="14529"/>
                  <a:pt x="21057" y="14424"/>
                  <a:pt x="20419" y="13819"/>
                </a:cubicBezTo>
                <a:cubicBezTo>
                  <a:pt x="19908" y="13334"/>
                  <a:pt x="19729" y="13079"/>
                  <a:pt x="19729" y="12853"/>
                </a:cubicBezTo>
                <a:cubicBezTo>
                  <a:pt x="19729" y="12686"/>
                  <a:pt x="20004" y="12017"/>
                  <a:pt x="20342" y="11361"/>
                </a:cubicBezTo>
                <a:cubicBezTo>
                  <a:pt x="20887" y="10306"/>
                  <a:pt x="20962" y="10088"/>
                  <a:pt x="20962" y="9469"/>
                </a:cubicBezTo>
                <a:cubicBezTo>
                  <a:pt x="20961" y="8829"/>
                  <a:pt x="20904" y="8675"/>
                  <a:pt x="20314" y="7659"/>
                </a:cubicBezTo>
                <a:cubicBezTo>
                  <a:pt x="19763" y="6708"/>
                  <a:pt x="19667" y="6462"/>
                  <a:pt x="19667" y="5963"/>
                </a:cubicBezTo>
                <a:cubicBezTo>
                  <a:pt x="19667" y="5643"/>
                  <a:pt x="19661" y="5379"/>
                  <a:pt x="19653" y="5379"/>
                </a:cubicBezTo>
                <a:cubicBezTo>
                  <a:pt x="19645" y="5379"/>
                  <a:pt x="19414" y="5449"/>
                  <a:pt x="19138" y="5538"/>
                </a:cubicBezTo>
                <a:cubicBezTo>
                  <a:pt x="18476" y="5750"/>
                  <a:pt x="16728" y="5748"/>
                  <a:pt x="15476" y="5531"/>
                </a:cubicBezTo>
                <a:cubicBezTo>
                  <a:pt x="14121" y="5297"/>
                  <a:pt x="12892" y="4869"/>
                  <a:pt x="11062" y="3988"/>
                </a:cubicBezTo>
                <a:cubicBezTo>
                  <a:pt x="9257" y="3120"/>
                  <a:pt x="8346" y="2867"/>
                  <a:pt x="6209" y="2635"/>
                </a:cubicBezTo>
                <a:cubicBezTo>
                  <a:pt x="5365" y="2544"/>
                  <a:pt x="4387" y="2419"/>
                  <a:pt x="4030" y="2356"/>
                </a:cubicBezTo>
                <a:cubicBezTo>
                  <a:pt x="3099" y="2192"/>
                  <a:pt x="821" y="1505"/>
                  <a:pt x="577" y="1315"/>
                </a:cubicBezTo>
                <a:cubicBezTo>
                  <a:pt x="428" y="1198"/>
                  <a:pt x="368" y="992"/>
                  <a:pt x="368" y="578"/>
                </a:cubicBezTo>
                <a:cubicBezTo>
                  <a:pt x="368" y="138"/>
                  <a:pt x="329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" name="pasted-image.tiff"/>
          <p:cNvPicPr>
            <a:picLocks noChangeAspect="1"/>
          </p:cNvPicPr>
          <p:nvPr/>
        </p:nvPicPr>
        <p:blipFill>
          <a:blip r:embed="rId5">
            <a:extLst/>
          </a:blip>
          <a:srcRect l="10724" t="7762" r="10877" b="820"/>
          <a:stretch>
            <a:fillRect/>
          </a:stretch>
        </p:blipFill>
        <p:spPr>
          <a:xfrm>
            <a:off x="7871520" y="10859682"/>
            <a:ext cx="1223997" cy="134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59" y="0"/>
                  <a:pt x="14" y="136"/>
                  <a:pt x="13" y="565"/>
                </a:cubicBezTo>
                <a:cubicBezTo>
                  <a:pt x="-29" y="12520"/>
                  <a:pt x="31" y="21462"/>
                  <a:pt x="159" y="21534"/>
                </a:cubicBezTo>
                <a:cubicBezTo>
                  <a:pt x="275" y="21600"/>
                  <a:pt x="321" y="20709"/>
                  <a:pt x="368" y="17292"/>
                </a:cubicBezTo>
                <a:lnTo>
                  <a:pt x="424" y="12961"/>
                </a:lnTo>
                <a:lnTo>
                  <a:pt x="897" y="12815"/>
                </a:lnTo>
                <a:cubicBezTo>
                  <a:pt x="1190" y="12721"/>
                  <a:pt x="1886" y="12656"/>
                  <a:pt x="2728" y="12650"/>
                </a:cubicBezTo>
                <a:cubicBezTo>
                  <a:pt x="4277" y="12640"/>
                  <a:pt x="5074" y="12838"/>
                  <a:pt x="6321" y="13539"/>
                </a:cubicBezTo>
                <a:cubicBezTo>
                  <a:pt x="6910" y="13870"/>
                  <a:pt x="7105" y="13926"/>
                  <a:pt x="7560" y="13895"/>
                </a:cubicBezTo>
                <a:cubicBezTo>
                  <a:pt x="8896" y="13804"/>
                  <a:pt x="8918" y="13808"/>
                  <a:pt x="9864" y="14390"/>
                </a:cubicBezTo>
                <a:cubicBezTo>
                  <a:pt x="11172" y="15195"/>
                  <a:pt x="11346" y="15228"/>
                  <a:pt x="14292" y="15190"/>
                </a:cubicBezTo>
                <a:cubicBezTo>
                  <a:pt x="17243" y="15152"/>
                  <a:pt x="17992" y="15238"/>
                  <a:pt x="19715" y="15825"/>
                </a:cubicBezTo>
                <a:cubicBezTo>
                  <a:pt x="21037" y="16276"/>
                  <a:pt x="21571" y="16353"/>
                  <a:pt x="21456" y="16079"/>
                </a:cubicBezTo>
                <a:cubicBezTo>
                  <a:pt x="21418" y="15990"/>
                  <a:pt x="21323" y="15595"/>
                  <a:pt x="21247" y="15197"/>
                </a:cubicBezTo>
                <a:cubicBezTo>
                  <a:pt x="21119" y="14529"/>
                  <a:pt x="21057" y="14424"/>
                  <a:pt x="20419" y="13819"/>
                </a:cubicBezTo>
                <a:cubicBezTo>
                  <a:pt x="19908" y="13334"/>
                  <a:pt x="19729" y="13079"/>
                  <a:pt x="19729" y="12853"/>
                </a:cubicBezTo>
                <a:cubicBezTo>
                  <a:pt x="19729" y="12686"/>
                  <a:pt x="20004" y="12017"/>
                  <a:pt x="20342" y="11361"/>
                </a:cubicBezTo>
                <a:cubicBezTo>
                  <a:pt x="20887" y="10306"/>
                  <a:pt x="20962" y="10088"/>
                  <a:pt x="20962" y="9469"/>
                </a:cubicBezTo>
                <a:cubicBezTo>
                  <a:pt x="20961" y="8829"/>
                  <a:pt x="20904" y="8675"/>
                  <a:pt x="20314" y="7659"/>
                </a:cubicBezTo>
                <a:cubicBezTo>
                  <a:pt x="19763" y="6708"/>
                  <a:pt x="19667" y="6462"/>
                  <a:pt x="19667" y="5963"/>
                </a:cubicBezTo>
                <a:cubicBezTo>
                  <a:pt x="19667" y="5643"/>
                  <a:pt x="19661" y="5379"/>
                  <a:pt x="19653" y="5379"/>
                </a:cubicBezTo>
                <a:cubicBezTo>
                  <a:pt x="19645" y="5379"/>
                  <a:pt x="19414" y="5449"/>
                  <a:pt x="19138" y="5538"/>
                </a:cubicBezTo>
                <a:cubicBezTo>
                  <a:pt x="18476" y="5750"/>
                  <a:pt x="16728" y="5748"/>
                  <a:pt x="15476" y="5531"/>
                </a:cubicBezTo>
                <a:cubicBezTo>
                  <a:pt x="14121" y="5297"/>
                  <a:pt x="12892" y="4869"/>
                  <a:pt x="11062" y="3988"/>
                </a:cubicBezTo>
                <a:cubicBezTo>
                  <a:pt x="9257" y="3120"/>
                  <a:pt x="8346" y="2867"/>
                  <a:pt x="6209" y="2635"/>
                </a:cubicBezTo>
                <a:cubicBezTo>
                  <a:pt x="5365" y="2544"/>
                  <a:pt x="4387" y="2419"/>
                  <a:pt x="4030" y="2356"/>
                </a:cubicBezTo>
                <a:cubicBezTo>
                  <a:pt x="3099" y="2192"/>
                  <a:pt x="821" y="1505"/>
                  <a:pt x="577" y="1315"/>
                </a:cubicBezTo>
                <a:cubicBezTo>
                  <a:pt x="428" y="1198"/>
                  <a:pt x="368" y="992"/>
                  <a:pt x="368" y="578"/>
                </a:cubicBezTo>
                <a:cubicBezTo>
                  <a:pt x="368" y="138"/>
                  <a:pt x="329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" name="pasted-image.tiff"/>
          <p:cNvPicPr>
            <a:picLocks/>
          </p:cNvPicPr>
          <p:nvPr/>
        </p:nvPicPr>
        <p:blipFill>
          <a:blip r:embed="rId5">
            <a:extLst/>
          </a:blip>
          <a:srcRect l="10716" t="7762" r="10872" b="818"/>
          <a:stretch>
            <a:fillRect/>
          </a:stretch>
        </p:blipFill>
        <p:spPr>
          <a:xfrm>
            <a:off x="12767784" y="9690564"/>
            <a:ext cx="780066" cy="134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38" extrusionOk="0">
                <a:moveTo>
                  <a:pt x="199" y="0"/>
                </a:moveTo>
                <a:cubicBezTo>
                  <a:pt x="64" y="0"/>
                  <a:pt x="14" y="136"/>
                  <a:pt x="13" y="565"/>
                </a:cubicBezTo>
                <a:cubicBezTo>
                  <a:pt x="-29" y="12520"/>
                  <a:pt x="38" y="21462"/>
                  <a:pt x="166" y="21534"/>
                </a:cubicBezTo>
                <a:cubicBezTo>
                  <a:pt x="282" y="21600"/>
                  <a:pt x="327" y="20709"/>
                  <a:pt x="373" y="17292"/>
                </a:cubicBezTo>
                <a:lnTo>
                  <a:pt x="428" y="12961"/>
                </a:lnTo>
                <a:lnTo>
                  <a:pt x="898" y="12809"/>
                </a:lnTo>
                <a:cubicBezTo>
                  <a:pt x="1191" y="12715"/>
                  <a:pt x="1891" y="12656"/>
                  <a:pt x="2733" y="12650"/>
                </a:cubicBezTo>
                <a:cubicBezTo>
                  <a:pt x="4281" y="12640"/>
                  <a:pt x="5081" y="12838"/>
                  <a:pt x="6327" y="13539"/>
                </a:cubicBezTo>
                <a:cubicBezTo>
                  <a:pt x="6916" y="13870"/>
                  <a:pt x="7106" y="13926"/>
                  <a:pt x="7561" y="13895"/>
                </a:cubicBezTo>
                <a:cubicBezTo>
                  <a:pt x="8897" y="13804"/>
                  <a:pt x="8920" y="13808"/>
                  <a:pt x="9866" y="14390"/>
                </a:cubicBezTo>
                <a:cubicBezTo>
                  <a:pt x="11173" y="15195"/>
                  <a:pt x="11344" y="15228"/>
                  <a:pt x="14290" y="15190"/>
                </a:cubicBezTo>
                <a:cubicBezTo>
                  <a:pt x="17241" y="15152"/>
                  <a:pt x="17985" y="15238"/>
                  <a:pt x="19708" y="15825"/>
                </a:cubicBezTo>
                <a:cubicBezTo>
                  <a:pt x="21029" y="16276"/>
                  <a:pt x="21571" y="16353"/>
                  <a:pt x="21456" y="16079"/>
                </a:cubicBezTo>
                <a:cubicBezTo>
                  <a:pt x="21418" y="15990"/>
                  <a:pt x="21324" y="15595"/>
                  <a:pt x="21248" y="15197"/>
                </a:cubicBezTo>
                <a:cubicBezTo>
                  <a:pt x="21121" y="14529"/>
                  <a:pt x="21056" y="14424"/>
                  <a:pt x="20418" y="13819"/>
                </a:cubicBezTo>
                <a:cubicBezTo>
                  <a:pt x="19907" y="13334"/>
                  <a:pt x="19730" y="13079"/>
                  <a:pt x="19730" y="12853"/>
                </a:cubicBezTo>
                <a:cubicBezTo>
                  <a:pt x="19730" y="12686"/>
                  <a:pt x="20003" y="12017"/>
                  <a:pt x="20342" y="11361"/>
                </a:cubicBezTo>
                <a:cubicBezTo>
                  <a:pt x="20886" y="10306"/>
                  <a:pt x="20954" y="10088"/>
                  <a:pt x="20953" y="9469"/>
                </a:cubicBezTo>
                <a:cubicBezTo>
                  <a:pt x="20953" y="8829"/>
                  <a:pt x="20898" y="8675"/>
                  <a:pt x="20309" y="7659"/>
                </a:cubicBezTo>
                <a:cubicBezTo>
                  <a:pt x="19758" y="6708"/>
                  <a:pt x="19664" y="6462"/>
                  <a:pt x="19664" y="5963"/>
                </a:cubicBezTo>
                <a:cubicBezTo>
                  <a:pt x="19664" y="5643"/>
                  <a:pt x="19662" y="5379"/>
                  <a:pt x="19654" y="5379"/>
                </a:cubicBezTo>
                <a:cubicBezTo>
                  <a:pt x="19645" y="5379"/>
                  <a:pt x="19416" y="5449"/>
                  <a:pt x="19140" y="5538"/>
                </a:cubicBezTo>
                <a:cubicBezTo>
                  <a:pt x="18479" y="5750"/>
                  <a:pt x="16722" y="5748"/>
                  <a:pt x="15470" y="5531"/>
                </a:cubicBezTo>
                <a:cubicBezTo>
                  <a:pt x="14115" y="5297"/>
                  <a:pt x="12898" y="4869"/>
                  <a:pt x="11068" y="3988"/>
                </a:cubicBezTo>
                <a:cubicBezTo>
                  <a:pt x="9263" y="3120"/>
                  <a:pt x="8353" y="2867"/>
                  <a:pt x="6218" y="2635"/>
                </a:cubicBezTo>
                <a:cubicBezTo>
                  <a:pt x="5374" y="2544"/>
                  <a:pt x="4390" y="2419"/>
                  <a:pt x="4033" y="2356"/>
                </a:cubicBezTo>
                <a:cubicBezTo>
                  <a:pt x="3102" y="2192"/>
                  <a:pt x="825" y="1505"/>
                  <a:pt x="581" y="1315"/>
                </a:cubicBezTo>
                <a:cubicBezTo>
                  <a:pt x="432" y="1198"/>
                  <a:pt x="373" y="992"/>
                  <a:pt x="373" y="578"/>
                </a:cubicBezTo>
                <a:cubicBezTo>
                  <a:pt x="373" y="139"/>
                  <a:pt x="334" y="0"/>
                  <a:pt x="19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" name="pasted-image.tiff"/>
          <p:cNvPicPr>
            <a:picLocks noChangeAspect="1"/>
          </p:cNvPicPr>
          <p:nvPr/>
        </p:nvPicPr>
        <p:blipFill>
          <a:blip r:embed="rId5">
            <a:extLst/>
          </a:blip>
          <a:srcRect l="10715" t="7762" r="10895" b="837"/>
          <a:stretch>
            <a:fillRect/>
          </a:stretch>
        </p:blipFill>
        <p:spPr>
          <a:xfrm>
            <a:off x="16476521" y="10709777"/>
            <a:ext cx="752284" cy="827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60" y="0"/>
                  <a:pt x="14" y="139"/>
                  <a:pt x="13" y="568"/>
                </a:cubicBezTo>
                <a:cubicBezTo>
                  <a:pt x="-29" y="12526"/>
                  <a:pt x="32" y="21462"/>
                  <a:pt x="160" y="21534"/>
                </a:cubicBezTo>
                <a:cubicBezTo>
                  <a:pt x="276" y="21600"/>
                  <a:pt x="329" y="20715"/>
                  <a:pt x="375" y="17298"/>
                </a:cubicBezTo>
                <a:lnTo>
                  <a:pt x="432" y="12968"/>
                </a:lnTo>
                <a:lnTo>
                  <a:pt x="897" y="12813"/>
                </a:lnTo>
                <a:cubicBezTo>
                  <a:pt x="1190" y="12719"/>
                  <a:pt x="1889" y="12664"/>
                  <a:pt x="2732" y="12658"/>
                </a:cubicBezTo>
                <a:cubicBezTo>
                  <a:pt x="4280" y="12648"/>
                  <a:pt x="5076" y="12836"/>
                  <a:pt x="6322" y="13537"/>
                </a:cubicBezTo>
                <a:cubicBezTo>
                  <a:pt x="6912" y="13868"/>
                  <a:pt x="7114" y="13929"/>
                  <a:pt x="7568" y="13898"/>
                </a:cubicBezTo>
                <a:cubicBezTo>
                  <a:pt x="8904" y="13807"/>
                  <a:pt x="8922" y="13812"/>
                  <a:pt x="9868" y="14394"/>
                </a:cubicBezTo>
                <a:cubicBezTo>
                  <a:pt x="11176" y="15199"/>
                  <a:pt x="11350" y="15228"/>
                  <a:pt x="14297" y="15190"/>
                </a:cubicBezTo>
                <a:cubicBezTo>
                  <a:pt x="17248" y="15152"/>
                  <a:pt x="17999" y="15243"/>
                  <a:pt x="19723" y="15831"/>
                </a:cubicBezTo>
                <a:cubicBezTo>
                  <a:pt x="21044" y="16281"/>
                  <a:pt x="21571" y="16362"/>
                  <a:pt x="21456" y="16089"/>
                </a:cubicBezTo>
                <a:cubicBezTo>
                  <a:pt x="21418" y="15999"/>
                  <a:pt x="21328" y="15598"/>
                  <a:pt x="21252" y="15200"/>
                </a:cubicBezTo>
                <a:cubicBezTo>
                  <a:pt x="21124" y="14532"/>
                  <a:pt x="21063" y="14421"/>
                  <a:pt x="20425" y="13816"/>
                </a:cubicBezTo>
                <a:cubicBezTo>
                  <a:pt x="19914" y="13331"/>
                  <a:pt x="19734" y="13080"/>
                  <a:pt x="19734" y="12855"/>
                </a:cubicBezTo>
                <a:cubicBezTo>
                  <a:pt x="19734" y="12687"/>
                  <a:pt x="20007" y="12012"/>
                  <a:pt x="20346" y="11356"/>
                </a:cubicBezTo>
                <a:cubicBezTo>
                  <a:pt x="20891" y="10301"/>
                  <a:pt x="20969" y="10084"/>
                  <a:pt x="20969" y="9465"/>
                </a:cubicBezTo>
                <a:cubicBezTo>
                  <a:pt x="20969" y="8826"/>
                  <a:pt x="20913" y="8673"/>
                  <a:pt x="20323" y="7657"/>
                </a:cubicBezTo>
                <a:cubicBezTo>
                  <a:pt x="19772" y="6706"/>
                  <a:pt x="19677" y="6461"/>
                  <a:pt x="19677" y="5962"/>
                </a:cubicBezTo>
                <a:cubicBezTo>
                  <a:pt x="19677" y="5642"/>
                  <a:pt x="19663" y="5384"/>
                  <a:pt x="19655" y="5384"/>
                </a:cubicBezTo>
                <a:cubicBezTo>
                  <a:pt x="19647" y="5383"/>
                  <a:pt x="19421" y="5450"/>
                  <a:pt x="19145" y="5539"/>
                </a:cubicBezTo>
                <a:cubicBezTo>
                  <a:pt x="18484" y="5751"/>
                  <a:pt x="16727" y="5755"/>
                  <a:pt x="15475" y="5539"/>
                </a:cubicBezTo>
                <a:cubicBezTo>
                  <a:pt x="14120" y="5304"/>
                  <a:pt x="12900" y="4869"/>
                  <a:pt x="11069" y="3989"/>
                </a:cubicBezTo>
                <a:cubicBezTo>
                  <a:pt x="9263" y="3120"/>
                  <a:pt x="8357" y="2867"/>
                  <a:pt x="6220" y="2635"/>
                </a:cubicBezTo>
                <a:cubicBezTo>
                  <a:pt x="5376" y="2543"/>
                  <a:pt x="4391" y="2419"/>
                  <a:pt x="4034" y="2356"/>
                </a:cubicBezTo>
                <a:cubicBezTo>
                  <a:pt x="3103" y="2192"/>
                  <a:pt x="823" y="1503"/>
                  <a:pt x="579" y="1312"/>
                </a:cubicBezTo>
                <a:cubicBezTo>
                  <a:pt x="430" y="1196"/>
                  <a:pt x="375" y="993"/>
                  <a:pt x="375" y="579"/>
                </a:cubicBezTo>
                <a:cubicBezTo>
                  <a:pt x="375" y="139"/>
                  <a:pt x="330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" name="pasted-image.tiff"/>
          <p:cNvPicPr>
            <a:picLocks noChangeAspect="1"/>
          </p:cNvPicPr>
          <p:nvPr/>
        </p:nvPicPr>
        <p:blipFill>
          <a:blip r:embed="rId5">
            <a:extLst/>
          </a:blip>
          <a:srcRect l="10715" t="7762" r="10895" b="837"/>
          <a:stretch>
            <a:fillRect/>
          </a:stretch>
        </p:blipFill>
        <p:spPr>
          <a:xfrm>
            <a:off x="21769582" y="7699239"/>
            <a:ext cx="752283" cy="827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60" y="0"/>
                  <a:pt x="14" y="139"/>
                  <a:pt x="13" y="568"/>
                </a:cubicBezTo>
                <a:cubicBezTo>
                  <a:pt x="-29" y="12526"/>
                  <a:pt x="32" y="21462"/>
                  <a:pt x="160" y="21534"/>
                </a:cubicBezTo>
                <a:cubicBezTo>
                  <a:pt x="276" y="21600"/>
                  <a:pt x="329" y="20715"/>
                  <a:pt x="375" y="17298"/>
                </a:cubicBezTo>
                <a:lnTo>
                  <a:pt x="432" y="12968"/>
                </a:lnTo>
                <a:lnTo>
                  <a:pt x="897" y="12813"/>
                </a:lnTo>
                <a:cubicBezTo>
                  <a:pt x="1190" y="12719"/>
                  <a:pt x="1889" y="12664"/>
                  <a:pt x="2732" y="12658"/>
                </a:cubicBezTo>
                <a:cubicBezTo>
                  <a:pt x="4280" y="12648"/>
                  <a:pt x="5076" y="12836"/>
                  <a:pt x="6322" y="13537"/>
                </a:cubicBezTo>
                <a:cubicBezTo>
                  <a:pt x="6912" y="13868"/>
                  <a:pt x="7114" y="13929"/>
                  <a:pt x="7568" y="13898"/>
                </a:cubicBezTo>
                <a:cubicBezTo>
                  <a:pt x="8904" y="13807"/>
                  <a:pt x="8922" y="13812"/>
                  <a:pt x="9868" y="14394"/>
                </a:cubicBezTo>
                <a:cubicBezTo>
                  <a:pt x="11176" y="15199"/>
                  <a:pt x="11350" y="15228"/>
                  <a:pt x="14297" y="15190"/>
                </a:cubicBezTo>
                <a:cubicBezTo>
                  <a:pt x="17248" y="15152"/>
                  <a:pt x="17999" y="15243"/>
                  <a:pt x="19723" y="15831"/>
                </a:cubicBezTo>
                <a:cubicBezTo>
                  <a:pt x="21044" y="16281"/>
                  <a:pt x="21571" y="16362"/>
                  <a:pt x="21456" y="16089"/>
                </a:cubicBezTo>
                <a:cubicBezTo>
                  <a:pt x="21418" y="15999"/>
                  <a:pt x="21328" y="15598"/>
                  <a:pt x="21252" y="15200"/>
                </a:cubicBezTo>
                <a:cubicBezTo>
                  <a:pt x="21124" y="14532"/>
                  <a:pt x="21063" y="14421"/>
                  <a:pt x="20425" y="13816"/>
                </a:cubicBezTo>
                <a:cubicBezTo>
                  <a:pt x="19914" y="13331"/>
                  <a:pt x="19734" y="13080"/>
                  <a:pt x="19734" y="12855"/>
                </a:cubicBezTo>
                <a:cubicBezTo>
                  <a:pt x="19734" y="12687"/>
                  <a:pt x="20007" y="12012"/>
                  <a:pt x="20346" y="11356"/>
                </a:cubicBezTo>
                <a:cubicBezTo>
                  <a:pt x="20891" y="10301"/>
                  <a:pt x="20969" y="10084"/>
                  <a:pt x="20969" y="9465"/>
                </a:cubicBezTo>
                <a:cubicBezTo>
                  <a:pt x="20969" y="8826"/>
                  <a:pt x="20913" y="8673"/>
                  <a:pt x="20323" y="7657"/>
                </a:cubicBezTo>
                <a:cubicBezTo>
                  <a:pt x="19772" y="6706"/>
                  <a:pt x="19677" y="6461"/>
                  <a:pt x="19677" y="5962"/>
                </a:cubicBezTo>
                <a:cubicBezTo>
                  <a:pt x="19677" y="5642"/>
                  <a:pt x="19663" y="5384"/>
                  <a:pt x="19655" y="5384"/>
                </a:cubicBezTo>
                <a:cubicBezTo>
                  <a:pt x="19647" y="5383"/>
                  <a:pt x="19421" y="5450"/>
                  <a:pt x="19145" y="5539"/>
                </a:cubicBezTo>
                <a:cubicBezTo>
                  <a:pt x="18484" y="5751"/>
                  <a:pt x="16727" y="5755"/>
                  <a:pt x="15475" y="5539"/>
                </a:cubicBezTo>
                <a:cubicBezTo>
                  <a:pt x="14120" y="5304"/>
                  <a:pt x="12900" y="4869"/>
                  <a:pt x="11069" y="3989"/>
                </a:cubicBezTo>
                <a:cubicBezTo>
                  <a:pt x="9263" y="3120"/>
                  <a:pt x="8357" y="2867"/>
                  <a:pt x="6220" y="2635"/>
                </a:cubicBezTo>
                <a:cubicBezTo>
                  <a:pt x="5376" y="2543"/>
                  <a:pt x="4391" y="2419"/>
                  <a:pt x="4034" y="2356"/>
                </a:cubicBezTo>
                <a:cubicBezTo>
                  <a:pt x="3103" y="2192"/>
                  <a:pt x="823" y="1503"/>
                  <a:pt x="579" y="1312"/>
                </a:cubicBezTo>
                <a:cubicBezTo>
                  <a:pt x="430" y="1196"/>
                  <a:pt x="375" y="993"/>
                  <a:pt x="375" y="579"/>
                </a:cubicBezTo>
                <a:cubicBezTo>
                  <a:pt x="375" y="139"/>
                  <a:pt x="330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3" animBg="1" advAuto="0"/>
      <p:bldP spid="324" grpId="5" animBg="1" advAuto="0"/>
      <p:bldP spid="325" grpId="7" animBg="1" advAuto="0"/>
      <p:bldP spid="326" grpId="9" animBg="1" advAuto="0"/>
      <p:bldP spid="327" grpId="1" animBg="1" advAuto="0"/>
      <p:bldP spid="330" grpId="11" animBg="1" advAuto="0"/>
      <p:bldP spid="16" grpId="0" animBg="1" advAuto="0"/>
      <p:bldP spid="18" grpId="0" animBg="1" advAuto="0"/>
      <p:bldP spid="19" grpId="0" animBg="1" advAuto="0"/>
      <p:bldP spid="20" grpId="0" animBg="1" advAuto="0"/>
      <p:bldP spid="2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60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332" name="Shape 332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Shape 333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Shape 335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Shape 336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Shape 337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Shape 338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Shape 339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Shape 340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Shape 341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Shape 342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Shape 343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Shape 344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Shape 345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 346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Shape 347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Shape 348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Shape 349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Shape 350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Shape 351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 352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Shape 353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Shape 354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Shape 355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 356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Shape 357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 358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Shape 359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89" name="Group 389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361" name="Shape 361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Shape 362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Shape 363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Shape 364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Shape 365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hape 366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Shape 367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Shape 368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 369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Shape 370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Shape 371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Shape 372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 373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 374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 375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 376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Shape 377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Shape 378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Shape 379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Shape 380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Shape 381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Shape 382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3" name="Shape 383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Shape 384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Shape 385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6" name="Shape 386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7" name="Shape 387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Shape 388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90" name="Shape 390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1" name="Shape 391" descr="Straight Arrow Connector 6"/>
          <p:cNvSpPr/>
          <p:nvPr/>
        </p:nvSpPr>
        <p:spPr>
          <a:xfrm>
            <a:off x="2668885" y="6649653"/>
            <a:ext cx="4245827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2" name="Shape 392" descr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1101725" y="5591142"/>
            <a:ext cx="4870812" cy="6084567"/>
            <a:chOff x="0" y="0"/>
            <a:chExt cx="4870810" cy="6084566"/>
          </a:xfrm>
        </p:grpSpPr>
        <p:sp>
          <p:nvSpPr>
            <p:cNvPr id="393" name="Shape 393" descr="Oval 4"/>
            <p:cNvSpPr/>
            <p:nvPr/>
          </p:nvSpPr>
          <p:spPr>
            <a:xfrm>
              <a:off x="43666" y="0"/>
              <a:ext cx="2045485" cy="2045485"/>
            </a:xfrm>
            <a:prstGeom prst="ellipse">
              <a:avLst/>
            </a:prstGeom>
            <a:solidFill>
              <a:srgbClr val="FFF4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Shape 394" descr="Content Placeholder 6"/>
            <p:cNvSpPr/>
            <p:nvPr/>
          </p:nvSpPr>
          <p:spPr>
            <a:xfrm>
              <a:off x="0" y="3559806"/>
              <a:ext cx="4870811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2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отделения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Отсутствие учетной политики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Зарождение ТСТН </a:t>
              </a:r>
            </a:p>
          </p:txBody>
        </p:sp>
        <p:sp>
          <p:nvSpPr>
            <p:cNvPr id="395" name="Shape 395" descr="Rectangle 8"/>
            <p:cNvSpPr/>
            <p:nvPr/>
          </p:nvSpPr>
          <p:spPr>
            <a:xfrm>
              <a:off x="414206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2000</a:t>
              </a:r>
            </a:p>
          </p:txBody>
        </p:sp>
        <p:pic>
          <p:nvPicPr>
            <p:cNvPr id="396" name="bird-in-broken-eg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0072" y="383552"/>
              <a:ext cx="1212672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2" name="Group 402"/>
          <p:cNvGrpSpPr/>
          <p:nvPr/>
        </p:nvGrpSpPr>
        <p:grpSpPr>
          <a:xfrm>
            <a:off x="5106561" y="5558287"/>
            <a:ext cx="6497711" cy="7468702"/>
            <a:chOff x="0" y="0"/>
            <a:chExt cx="6497709" cy="7468700"/>
          </a:xfrm>
        </p:grpSpPr>
        <p:sp>
          <p:nvSpPr>
            <p:cNvPr id="398" name="Shape 398" descr="Oval 11"/>
            <p:cNvSpPr/>
            <p:nvPr/>
          </p:nvSpPr>
          <p:spPr>
            <a:xfrm>
              <a:off x="1106223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9" name="Shape 399" descr="Rectangle 13"/>
            <p:cNvSpPr/>
            <p:nvPr/>
          </p:nvSpPr>
          <p:spPr>
            <a:xfrm>
              <a:off x="1449812" y="2319339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2003</a:t>
              </a:r>
            </a:p>
          </p:txBody>
        </p:sp>
        <p:sp>
          <p:nvSpPr>
            <p:cNvPr id="400" name="Shape 400" descr="Content Placeholder 6"/>
            <p:cNvSpPr/>
            <p:nvPr/>
          </p:nvSpPr>
          <p:spPr>
            <a:xfrm>
              <a:off x="0" y="3592660"/>
              <a:ext cx="6497710" cy="38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50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В каждой торговой точке свой бухгалтер, свой директор, учет по движению денег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ежемесячный отчет с большим количеством ошибок к середине месяца</a:t>
              </a:r>
            </a:p>
          </p:txBody>
        </p:sp>
        <p:pic>
          <p:nvPicPr>
            <p:cNvPr id="401" name="strategy-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49812" y="449260"/>
              <a:ext cx="1212672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3" name="Shape 403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4" name="Shape 404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1146314" y="1432885"/>
            <a:ext cx="1087364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Бурный рост. Географическая экспансия</a:t>
            </a:r>
          </a:p>
        </p:txBody>
      </p:sp>
      <p:sp>
        <p:nvSpPr>
          <p:cNvPr id="406" name="Shape 406"/>
          <p:cNvSpPr/>
          <p:nvPr/>
        </p:nvSpPr>
        <p:spPr>
          <a:xfrm flipV="1">
            <a:off x="22238717" y="13411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flipV="1">
            <a:off x="22365717" y="14681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8" name="Shape 408" descr="Straight Arrow Connector 6"/>
          <p:cNvSpPr/>
          <p:nvPr/>
        </p:nvSpPr>
        <p:spPr>
          <a:xfrm>
            <a:off x="8230195" y="6613883"/>
            <a:ext cx="487081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3" name="Group 413"/>
          <p:cNvGrpSpPr/>
          <p:nvPr/>
        </p:nvGrpSpPr>
        <p:grpSpPr>
          <a:xfrm>
            <a:off x="11774682" y="5591142"/>
            <a:ext cx="5628848" cy="7049767"/>
            <a:chOff x="0" y="0"/>
            <a:chExt cx="5628847" cy="7049766"/>
          </a:xfrm>
        </p:grpSpPr>
        <p:sp>
          <p:nvSpPr>
            <p:cNvPr id="409" name="Shape 409" descr="Rectangle 19"/>
            <p:cNvSpPr/>
            <p:nvPr/>
          </p:nvSpPr>
          <p:spPr>
            <a:xfrm>
              <a:off x="1006192" y="2248385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2005</a:t>
              </a:r>
            </a:p>
          </p:txBody>
        </p:sp>
        <p:sp>
          <p:nvSpPr>
            <p:cNvPr id="410" name="Shape 410" descr="Content Placeholder 6"/>
            <p:cNvSpPr/>
            <p:nvPr/>
          </p:nvSpPr>
          <p:spPr>
            <a:xfrm>
              <a:off x="0" y="3559806"/>
              <a:ext cx="5628848" cy="3489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80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Единая учетная политика, ОПУ, ДДС, Элементы баланса, Единая конфигурация 1С, 12 баз 1С, Единый справочник номенклатур и клиентов</a:t>
              </a:r>
            </a:p>
          </p:txBody>
        </p:sp>
        <p:sp>
          <p:nvSpPr>
            <p:cNvPr id="411" name="Shape 411" descr="Oval 17"/>
            <p:cNvSpPr/>
            <p:nvPr/>
          </p:nvSpPr>
          <p:spPr>
            <a:xfrm>
              <a:off x="617021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2" name="analysis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4289" y="503037"/>
              <a:ext cx="1110949" cy="111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4" name="Shape 414" descr="Straight Arrow Connector 6"/>
          <p:cNvSpPr/>
          <p:nvPr/>
        </p:nvSpPr>
        <p:spPr>
          <a:xfrm>
            <a:off x="14416489" y="6613883"/>
            <a:ext cx="487081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9" name="Group 419"/>
          <p:cNvGrpSpPr/>
          <p:nvPr/>
        </p:nvGrpSpPr>
        <p:grpSpPr>
          <a:xfrm>
            <a:off x="17801294" y="5591142"/>
            <a:ext cx="5829006" cy="8014967"/>
            <a:chOff x="0" y="0"/>
            <a:chExt cx="5829005" cy="8014966"/>
          </a:xfrm>
        </p:grpSpPr>
        <p:sp>
          <p:nvSpPr>
            <p:cNvPr id="415" name="Shape 415" descr="Rectangle 19"/>
            <p:cNvSpPr/>
            <p:nvPr/>
          </p:nvSpPr>
          <p:spPr>
            <a:xfrm>
              <a:off x="939609" y="2286485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2006</a:t>
              </a:r>
            </a:p>
          </p:txBody>
        </p:sp>
        <p:sp>
          <p:nvSpPr>
            <p:cNvPr id="416" name="Shape 416" descr="Content Placeholder 6"/>
            <p:cNvSpPr/>
            <p:nvPr/>
          </p:nvSpPr>
          <p:spPr>
            <a:xfrm>
              <a:off x="0" y="3559806"/>
              <a:ext cx="5829006" cy="4455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Консолидация в OLAP -кубах , возможность создания "Гонка за лидером" Norton-Kaplan.</a:t>
              </a:r>
            </a:p>
            <a:p>
              <a:pPr algn="l" defTabSz="457200"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Гонка за лидером , больше 1000 продавцов , ежедневный рейтинг, дивизионально порегиональное управление </a:t>
              </a:r>
            </a:p>
          </p:txBody>
        </p:sp>
        <p:sp>
          <p:nvSpPr>
            <p:cNvPr id="417" name="Shape 417" descr="Oval 21"/>
            <p:cNvSpPr/>
            <p:nvPr/>
          </p:nvSpPr>
          <p:spPr>
            <a:xfrm>
              <a:off x="550439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8" name="prof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7906" y="416406"/>
              <a:ext cx="1212673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1" animBg="1" advAuto="0"/>
      <p:bldP spid="391" grpId="3" animBg="1" advAuto="0"/>
      <p:bldP spid="397" grpId="2" animBg="1" advAuto="0"/>
      <p:bldP spid="402" grpId="4" animBg="1" advAuto="0"/>
      <p:bldP spid="408" grpId="5" animBg="1" advAuto="0"/>
      <p:bldP spid="413" grpId="6" animBg="1" advAuto="0"/>
      <p:bldP spid="414" grpId="7" animBg="1" advAuto="0"/>
      <p:bldP spid="419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 descr="Rectangle 4"/>
          <p:cNvSpPr/>
          <p:nvPr/>
        </p:nvSpPr>
        <p:spPr>
          <a:xfrm>
            <a:off x="9777876" y="2586458"/>
            <a:ext cx="5030559" cy="648279"/>
          </a:xfrm>
          <a:prstGeom prst="rect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2" name="Shape 422" descr="Rectangle 5"/>
          <p:cNvSpPr/>
          <p:nvPr/>
        </p:nvSpPr>
        <p:spPr>
          <a:xfrm>
            <a:off x="10872261" y="2886672"/>
            <a:ext cx="5030559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3" name="Shape 423" descr="Title 2"/>
          <p:cNvSpPr>
            <a:spLocks noGrp="1"/>
          </p:cNvSpPr>
          <p:nvPr>
            <p:ph type="title"/>
          </p:nvPr>
        </p:nvSpPr>
        <p:spPr>
          <a:xfrm>
            <a:off x="3293966" y="222902"/>
            <a:ext cx="17929234" cy="2049511"/>
          </a:xfrm>
          <a:prstGeom prst="rect">
            <a:avLst/>
          </a:prstGeom>
        </p:spPr>
        <p:txBody>
          <a:bodyPr/>
          <a:lstStyle/>
          <a:p>
            <a:r>
              <a:t>РОСТ ВЫРУЧКИ</a:t>
            </a:r>
          </a:p>
        </p:txBody>
      </p:sp>
      <p:sp>
        <p:nvSpPr>
          <p:cNvPr id="424" name="Shape 424"/>
          <p:cNvSpPr/>
          <p:nvPr/>
        </p:nvSpPr>
        <p:spPr>
          <a:xfrm>
            <a:off x="2576627" y="4862222"/>
            <a:ext cx="19366101" cy="5945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068" y="19993"/>
                </a:lnTo>
                <a:lnTo>
                  <a:pt x="5420" y="18346"/>
                </a:lnTo>
                <a:lnTo>
                  <a:pt x="10503" y="11367"/>
                </a:lnTo>
                <a:lnTo>
                  <a:pt x="15305" y="6393"/>
                </a:lnTo>
                <a:lnTo>
                  <a:pt x="18134" y="496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V="1">
            <a:off x="2582828" y="10798459"/>
            <a:ext cx="1" cy="59085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V="1">
            <a:off x="5330333" y="10385943"/>
            <a:ext cx="1" cy="99198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V="1">
            <a:off x="7447492" y="9905592"/>
            <a:ext cx="1" cy="148320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V="1">
            <a:off x="12005554" y="7989669"/>
            <a:ext cx="1" cy="338883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V="1">
            <a:off x="16290643" y="6610695"/>
            <a:ext cx="1" cy="4776848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0" name="Shape 430"/>
          <p:cNvSpPr/>
          <p:nvPr/>
        </p:nvSpPr>
        <p:spPr>
          <a:xfrm flipV="1">
            <a:off x="18831465" y="4989099"/>
            <a:ext cx="1" cy="639536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1" name="Shape 431"/>
          <p:cNvSpPr/>
          <p:nvPr/>
        </p:nvSpPr>
        <p:spPr>
          <a:xfrm flipV="1">
            <a:off x="21943340" y="4862459"/>
            <a:ext cx="1" cy="6522733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2" name="Shape 432" descr="Rectangle 8"/>
          <p:cNvSpPr/>
          <p:nvPr/>
        </p:nvSpPr>
        <p:spPr>
          <a:xfrm>
            <a:off x="1949257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2001</a:t>
            </a:r>
          </a:p>
        </p:txBody>
      </p:sp>
      <p:sp>
        <p:nvSpPr>
          <p:cNvPr id="433" name="Shape 433" descr="Rectangle 8"/>
          <p:cNvSpPr/>
          <p:nvPr/>
        </p:nvSpPr>
        <p:spPr>
          <a:xfrm>
            <a:off x="4696761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2002</a:t>
            </a:r>
          </a:p>
        </p:txBody>
      </p:sp>
      <p:sp>
        <p:nvSpPr>
          <p:cNvPr id="434" name="Shape 434" descr="Rectangle 8"/>
          <p:cNvSpPr/>
          <p:nvPr/>
        </p:nvSpPr>
        <p:spPr>
          <a:xfrm>
            <a:off x="6813921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2003</a:t>
            </a:r>
          </a:p>
        </p:txBody>
      </p:sp>
      <p:sp>
        <p:nvSpPr>
          <p:cNvPr id="435" name="Shape 435" descr="Rectangle 8"/>
          <p:cNvSpPr/>
          <p:nvPr/>
        </p:nvSpPr>
        <p:spPr>
          <a:xfrm>
            <a:off x="11371983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2004</a:t>
            </a:r>
          </a:p>
        </p:txBody>
      </p:sp>
      <p:sp>
        <p:nvSpPr>
          <p:cNvPr id="436" name="Shape 436" descr="Rectangle 8"/>
          <p:cNvSpPr/>
          <p:nvPr/>
        </p:nvSpPr>
        <p:spPr>
          <a:xfrm>
            <a:off x="15657070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2005</a:t>
            </a:r>
          </a:p>
        </p:txBody>
      </p:sp>
      <p:sp>
        <p:nvSpPr>
          <p:cNvPr id="437" name="Shape 437" descr="Rectangle 8"/>
          <p:cNvSpPr/>
          <p:nvPr/>
        </p:nvSpPr>
        <p:spPr>
          <a:xfrm>
            <a:off x="18197895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2006</a:t>
            </a:r>
          </a:p>
        </p:txBody>
      </p:sp>
      <p:sp>
        <p:nvSpPr>
          <p:cNvPr id="438" name="Shape 438" descr="Rectangle 8"/>
          <p:cNvSpPr/>
          <p:nvPr/>
        </p:nvSpPr>
        <p:spPr>
          <a:xfrm>
            <a:off x="21309769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2007</a:t>
            </a:r>
          </a:p>
        </p:txBody>
      </p:sp>
      <p:sp>
        <p:nvSpPr>
          <p:cNvPr id="439" name="Shape 439"/>
          <p:cNvSpPr/>
          <p:nvPr/>
        </p:nvSpPr>
        <p:spPr>
          <a:xfrm>
            <a:off x="9480410" y="7746000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44%</a:t>
            </a:r>
          </a:p>
        </p:txBody>
      </p:sp>
      <p:sp>
        <p:nvSpPr>
          <p:cNvPr id="440" name="Shape 440"/>
          <p:cNvSpPr/>
          <p:nvPr/>
        </p:nvSpPr>
        <p:spPr>
          <a:xfrm flipV="1">
            <a:off x="19734601" y="4133436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19540227" y="4335430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3765942" y="9487621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31%</a:t>
            </a:r>
          </a:p>
        </p:txBody>
      </p:sp>
      <p:sp>
        <p:nvSpPr>
          <p:cNvPr id="443" name="Shape 443"/>
          <p:cNvSpPr/>
          <p:nvPr/>
        </p:nvSpPr>
        <p:spPr>
          <a:xfrm>
            <a:off x="5904496" y="9042377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37%</a:t>
            </a:r>
          </a:p>
        </p:txBody>
      </p:sp>
      <p:sp>
        <p:nvSpPr>
          <p:cNvPr id="444" name="Shape 444"/>
          <p:cNvSpPr/>
          <p:nvPr/>
        </p:nvSpPr>
        <p:spPr>
          <a:xfrm>
            <a:off x="13671894" y="6364494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55%</a:t>
            </a:r>
          </a:p>
        </p:txBody>
      </p:sp>
      <p:sp>
        <p:nvSpPr>
          <p:cNvPr id="445" name="Shape 445"/>
          <p:cNvSpPr/>
          <p:nvPr/>
        </p:nvSpPr>
        <p:spPr>
          <a:xfrm>
            <a:off x="16980196" y="4681285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65%</a:t>
            </a:r>
          </a:p>
        </p:txBody>
      </p:sp>
      <p:sp>
        <p:nvSpPr>
          <p:cNvPr id="446" name="Shape 446"/>
          <p:cNvSpPr/>
          <p:nvPr/>
        </p:nvSpPr>
        <p:spPr>
          <a:xfrm>
            <a:off x="20135206" y="3929030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31%</a:t>
            </a:r>
          </a:p>
        </p:txBody>
      </p:sp>
      <p:sp>
        <p:nvSpPr>
          <p:cNvPr id="447" name="Shape 447"/>
          <p:cNvSpPr/>
          <p:nvPr/>
        </p:nvSpPr>
        <p:spPr>
          <a:xfrm flipV="1">
            <a:off x="16678496" y="4885691"/>
            <a:ext cx="1" cy="403989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6484122" y="5087685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9" name="Shape 449"/>
          <p:cNvSpPr/>
          <p:nvPr/>
        </p:nvSpPr>
        <p:spPr>
          <a:xfrm flipV="1">
            <a:off x="13361072" y="656890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3166698" y="6770893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1" name="Shape 451"/>
          <p:cNvSpPr/>
          <p:nvPr/>
        </p:nvSpPr>
        <p:spPr>
          <a:xfrm flipV="1">
            <a:off x="9150256" y="801336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8955882" y="8215354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V="1">
            <a:off x="5584515" y="9246783"/>
            <a:ext cx="1" cy="403989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390141" y="9448777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V="1">
            <a:off x="3448754" y="9692028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3254380" y="9894021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1803561" y="778508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245498" y="9692028"/>
            <a:ext cx="403989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5113593" y="10174539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2380835" y="1058080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6088650" y="6405974"/>
            <a:ext cx="403988" cy="40398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18629472" y="481338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21741347" y="4646085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493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465" name="Shape 465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6" name="Shape 466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7" name="Shape 467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8" name="Shape 468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9" name="Shape 469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0" name="Shape 470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Shape 471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Shape 472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Shape 473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4" name="Shape 474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5" name="Shape 475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6" name="Shape 476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Shape 477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8" name="Shape 478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9" name="Shape 479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Shape 480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1" name="Shape 481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2" name="Shape 482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3" name="Shape 483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4" name="Shape 484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5" name="Shape 485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7" name="Shape 487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8" name="Shape 488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9" name="Shape 489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0" name="Shape 490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1" name="Shape 491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2" name="Shape 492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522" name="Group 522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494" name="Shape 494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Shape 495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Shape 496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7" name="Shape 497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9" name="Shape 499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0" name="Shape 500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Shape 501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2" name="Shape 502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3" name="Shape 503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4" name="Shape 504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5" name="Shape 505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6" name="Shape 506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7" name="Shape 507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8" name="Shape 508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9" name="Shape 509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0" name="Shape 510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1" name="Shape 511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2" name="Shape 512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3" name="Shape 513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4" name="Shape 514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5" name="Shape 515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6" name="Shape 516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7" name="Shape 517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8" name="Shape 518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9" name="Shape 519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Shape 520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1" name="Shape 521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23" name="Shape 523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4" name="Shape 524" descr="Straight Arrow Connector 6"/>
          <p:cNvSpPr/>
          <p:nvPr/>
        </p:nvSpPr>
        <p:spPr>
          <a:xfrm>
            <a:off x="-95740" y="6753173"/>
            <a:ext cx="3471739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5" name="Shape 525" descr="Title 2"/>
          <p:cNvSpPr>
            <a:spLocks noGrp="1"/>
          </p:cNvSpPr>
          <p:nvPr>
            <p:ph type="title"/>
          </p:nvPr>
        </p:nvSpPr>
        <p:spPr>
          <a:xfrm>
            <a:off x="1101725" y="726521"/>
            <a:ext cx="8717890" cy="2327127"/>
          </a:xfrm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530" name="Group 530"/>
          <p:cNvGrpSpPr/>
          <p:nvPr/>
        </p:nvGrpSpPr>
        <p:grpSpPr>
          <a:xfrm>
            <a:off x="2039884" y="5730430"/>
            <a:ext cx="4870811" cy="6765699"/>
            <a:chOff x="0" y="0"/>
            <a:chExt cx="4870810" cy="6765697"/>
          </a:xfrm>
        </p:grpSpPr>
        <p:sp>
          <p:nvSpPr>
            <p:cNvPr id="526" name="Shape 526" descr="Content Placeholder 6"/>
            <p:cNvSpPr/>
            <p:nvPr/>
          </p:nvSpPr>
          <p:spPr>
            <a:xfrm>
              <a:off x="0" y="3420517"/>
              <a:ext cx="4870811" cy="334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отделения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Академия Директоров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Мы обучали финансовой грамотности и процессам бюджетирования менеджмент</a:t>
              </a:r>
            </a:p>
          </p:txBody>
        </p:sp>
        <p:sp>
          <p:nvSpPr>
            <p:cNvPr id="527" name="Shape 527" descr="Rectangle 8"/>
            <p:cNvSpPr/>
            <p:nvPr/>
          </p:nvSpPr>
          <p:spPr>
            <a:xfrm>
              <a:off x="580908" y="2109096"/>
              <a:ext cx="2484037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2006-2007</a:t>
              </a:r>
            </a:p>
          </p:txBody>
        </p:sp>
        <p:sp>
          <p:nvSpPr>
            <p:cNvPr id="528" name="Shape 528" descr="Oval 11"/>
            <p:cNvSpPr/>
            <p:nvPr/>
          </p:nvSpPr>
          <p:spPr>
            <a:xfrm>
              <a:off x="800184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29" name="businessman-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05763" y="505578"/>
              <a:ext cx="1034327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1" name="Shape 531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2" name="Shape 532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1156184" y="1432885"/>
            <a:ext cx="439184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Эффективность</a:t>
            </a:r>
          </a:p>
        </p:txBody>
      </p:sp>
      <p:sp>
        <p:nvSpPr>
          <p:cNvPr id="534" name="Shape 534"/>
          <p:cNvSpPr/>
          <p:nvPr/>
        </p:nvSpPr>
        <p:spPr>
          <a:xfrm flipV="1">
            <a:off x="15776652" y="1245895"/>
            <a:ext cx="456957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5" name="Shape 535"/>
          <p:cNvSpPr/>
          <p:nvPr/>
        </p:nvSpPr>
        <p:spPr>
          <a:xfrm flipV="1">
            <a:off x="15903652" y="1372895"/>
            <a:ext cx="456957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6" name="Shape 536" descr="Straight Arrow Connector 6"/>
          <p:cNvSpPr/>
          <p:nvPr/>
        </p:nvSpPr>
        <p:spPr>
          <a:xfrm>
            <a:off x="4884023" y="6753173"/>
            <a:ext cx="525918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1" name="Group 541"/>
          <p:cNvGrpSpPr/>
          <p:nvPr/>
        </p:nvGrpSpPr>
        <p:grpSpPr>
          <a:xfrm>
            <a:off x="6963783" y="5730430"/>
            <a:ext cx="8717890" cy="6813959"/>
            <a:chOff x="0" y="0"/>
            <a:chExt cx="8717888" cy="6813957"/>
          </a:xfrm>
        </p:grpSpPr>
        <p:sp>
          <p:nvSpPr>
            <p:cNvPr id="537" name="Shape 537" descr="Rectangle 13"/>
            <p:cNvSpPr/>
            <p:nvPr/>
          </p:nvSpPr>
          <p:spPr>
            <a:xfrm>
              <a:off x="2333362" y="2109096"/>
              <a:ext cx="2721566" cy="1109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2007-2009 </a:t>
              </a:r>
            </a:p>
            <a:p>
              <a:pPr defTabSz="1828800">
                <a:defRPr sz="18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(кризис)</a:t>
              </a:r>
            </a:p>
          </p:txBody>
        </p:sp>
        <p:sp>
          <p:nvSpPr>
            <p:cNvPr id="538" name="Shape 538" descr="Content Placeholder 6"/>
            <p:cNvSpPr/>
            <p:nvPr/>
          </p:nvSpPr>
          <p:spPr>
            <a:xfrm>
              <a:off x="0" y="3420517"/>
              <a:ext cx="8717889" cy="339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Создание кредитного отдела, как структурного подразделения финансовой службы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Собственный скоринг клиентов и разработка процедуры управления дебиторской задолжности клиентов.</a:t>
              </a:r>
            </a:p>
          </p:txBody>
        </p:sp>
        <p:sp>
          <p:nvSpPr>
            <p:cNvPr id="539" name="Shape 539" descr="Oval 11"/>
            <p:cNvSpPr/>
            <p:nvPr/>
          </p:nvSpPr>
          <p:spPr>
            <a:xfrm>
              <a:off x="2671402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40" name="purchas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63373" y="329810"/>
              <a:ext cx="1110949" cy="111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2" name="Shape 542" descr="Straight Arrow Connector 6"/>
          <p:cNvSpPr/>
          <p:nvPr/>
        </p:nvSpPr>
        <p:spPr>
          <a:xfrm>
            <a:off x="11651229" y="6753173"/>
            <a:ext cx="525918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7" name="Group 547"/>
          <p:cNvGrpSpPr/>
          <p:nvPr/>
        </p:nvGrpSpPr>
        <p:grpSpPr>
          <a:xfrm>
            <a:off x="16004807" y="5591142"/>
            <a:ext cx="8209036" cy="5855967"/>
            <a:chOff x="0" y="0"/>
            <a:chExt cx="8209034" cy="5855966"/>
          </a:xfrm>
        </p:grpSpPr>
        <p:sp>
          <p:nvSpPr>
            <p:cNvPr id="543" name="Shape 543" descr="Rectangle 19"/>
            <p:cNvSpPr/>
            <p:nvPr/>
          </p:nvSpPr>
          <p:spPr>
            <a:xfrm>
              <a:off x="814666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2010</a:t>
              </a:r>
            </a:p>
          </p:txBody>
        </p:sp>
        <p:sp>
          <p:nvSpPr>
            <p:cNvPr id="544" name="Shape 544" descr="Content Placeholder 6"/>
            <p:cNvSpPr/>
            <p:nvPr/>
          </p:nvSpPr>
          <p:spPr>
            <a:xfrm>
              <a:off x="0" y="3559806"/>
              <a:ext cx="8209035" cy="2296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Переход на единую базу 1С В РФ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 (2 000 пользователей)</a:t>
              </a:r>
            </a:p>
          </p:txBody>
        </p:sp>
        <p:sp>
          <p:nvSpPr>
            <p:cNvPr id="545" name="Shape 545" descr="Oval 17"/>
            <p:cNvSpPr/>
            <p:nvPr/>
          </p:nvSpPr>
          <p:spPr>
            <a:xfrm>
              <a:off x="425494" y="0"/>
              <a:ext cx="2045486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46" name="invoic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1074" y="541348"/>
              <a:ext cx="1034328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1" animBg="1" advAuto="0"/>
      <p:bldP spid="524" grpId="2" animBg="1" advAuto="0"/>
      <p:bldP spid="530" grpId="3" animBg="1" advAuto="0"/>
      <p:bldP spid="536" grpId="4" animBg="1" advAuto="0"/>
      <p:bldP spid="541" grpId="5" animBg="1" advAuto="0"/>
      <p:bldP spid="542" grpId="6" animBg="1" advAuto="0"/>
      <p:bldP spid="547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 descr="Rectangle 4"/>
          <p:cNvSpPr/>
          <p:nvPr/>
        </p:nvSpPr>
        <p:spPr>
          <a:xfrm>
            <a:off x="9490275" y="3527506"/>
            <a:ext cx="5030559" cy="648279"/>
          </a:xfrm>
          <a:prstGeom prst="rect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0" name="Shape 550" descr="Rectangle 5"/>
          <p:cNvSpPr/>
          <p:nvPr/>
        </p:nvSpPr>
        <p:spPr>
          <a:xfrm>
            <a:off x="10677561" y="3860170"/>
            <a:ext cx="5030559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1" name="Shape 551" descr="Title 2"/>
          <p:cNvSpPr>
            <a:spLocks noGrp="1"/>
          </p:cNvSpPr>
          <p:nvPr>
            <p:ph type="title"/>
          </p:nvPr>
        </p:nvSpPr>
        <p:spPr>
          <a:xfrm>
            <a:off x="3293966" y="287802"/>
            <a:ext cx="17929234" cy="2049511"/>
          </a:xfrm>
          <a:prstGeom prst="rect">
            <a:avLst/>
          </a:prstGeom>
        </p:spPr>
        <p:txBody>
          <a:bodyPr/>
          <a:lstStyle>
            <a:lvl1pPr defTabSz="1627632">
              <a:defRPr sz="6408" spc="1068"/>
            </a:lvl1pPr>
          </a:lstStyle>
          <a:p>
            <a:r>
              <a:t>РОСТ ПРОИЗВОДИТЕЛЬНОСТИ ТРУДА</a:t>
            </a:r>
          </a:p>
        </p:txBody>
      </p:sp>
      <p:sp>
        <p:nvSpPr>
          <p:cNvPr id="552" name="Shape 552"/>
          <p:cNvSpPr/>
          <p:nvPr/>
        </p:nvSpPr>
        <p:spPr>
          <a:xfrm flipV="1">
            <a:off x="7255318" y="22322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3" name="Shape 553"/>
          <p:cNvSpPr/>
          <p:nvPr/>
        </p:nvSpPr>
        <p:spPr>
          <a:xfrm flipV="1">
            <a:off x="7382318" y="23592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8067902" y="2387538"/>
            <a:ext cx="889832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выручка на одного сотрудника</a:t>
            </a:r>
          </a:p>
        </p:txBody>
      </p:sp>
      <p:sp>
        <p:nvSpPr>
          <p:cNvPr id="555" name="Shape 555"/>
          <p:cNvSpPr/>
          <p:nvPr/>
        </p:nvSpPr>
        <p:spPr>
          <a:xfrm flipV="1">
            <a:off x="16544727" y="21687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6" name="Shape 556"/>
          <p:cNvSpPr/>
          <p:nvPr/>
        </p:nvSpPr>
        <p:spPr>
          <a:xfrm flipV="1">
            <a:off x="16671727" y="22957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2558438" y="5501009"/>
            <a:ext cx="18904438" cy="2483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18" y="17297"/>
                </a:lnTo>
                <a:lnTo>
                  <a:pt x="11336" y="11561"/>
                </a:lnTo>
                <a:lnTo>
                  <a:pt x="17320" y="7446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8" name="Shape 558"/>
          <p:cNvSpPr/>
          <p:nvPr/>
        </p:nvSpPr>
        <p:spPr>
          <a:xfrm flipV="1">
            <a:off x="2555472" y="7973561"/>
            <a:ext cx="1" cy="278377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V="1">
            <a:off x="7477082" y="7503660"/>
            <a:ext cx="1" cy="3244617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V="1">
            <a:off x="12398693" y="6871794"/>
            <a:ext cx="1" cy="388987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1" name="Shape 561"/>
          <p:cNvSpPr/>
          <p:nvPr/>
        </p:nvSpPr>
        <p:spPr>
          <a:xfrm flipV="1">
            <a:off x="17703840" y="6373846"/>
            <a:ext cx="1" cy="436580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2" name="Shape 562"/>
          <p:cNvSpPr/>
          <p:nvPr/>
        </p:nvSpPr>
        <p:spPr>
          <a:xfrm flipV="1">
            <a:off x="21455637" y="5497370"/>
            <a:ext cx="1" cy="525226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2353478" y="776348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7275089" y="7265572"/>
            <a:ext cx="403988" cy="40398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2196699" y="666876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7501846" y="613536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1253643" y="5284460"/>
            <a:ext cx="403989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Shape 568" descr="Rectangle 8"/>
          <p:cNvSpPr/>
          <p:nvPr/>
        </p:nvSpPr>
        <p:spPr>
          <a:xfrm>
            <a:off x="1921901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2007</a:t>
            </a:r>
          </a:p>
        </p:txBody>
      </p:sp>
      <p:sp>
        <p:nvSpPr>
          <p:cNvPr id="569" name="Shape 569" descr="Rectangle 8"/>
          <p:cNvSpPr/>
          <p:nvPr/>
        </p:nvSpPr>
        <p:spPr>
          <a:xfrm>
            <a:off x="6843511" y="10921629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2008</a:t>
            </a:r>
          </a:p>
        </p:txBody>
      </p:sp>
      <p:sp>
        <p:nvSpPr>
          <p:cNvPr id="570" name="Shape 570" descr="Rectangle 8"/>
          <p:cNvSpPr/>
          <p:nvPr/>
        </p:nvSpPr>
        <p:spPr>
          <a:xfrm>
            <a:off x="11765122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2009</a:t>
            </a:r>
          </a:p>
        </p:txBody>
      </p:sp>
      <p:sp>
        <p:nvSpPr>
          <p:cNvPr id="571" name="Shape 571" descr="Rectangle 8"/>
          <p:cNvSpPr/>
          <p:nvPr/>
        </p:nvSpPr>
        <p:spPr>
          <a:xfrm>
            <a:off x="17070269" y="10921629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2010</a:t>
            </a:r>
          </a:p>
        </p:txBody>
      </p:sp>
      <p:sp>
        <p:nvSpPr>
          <p:cNvPr id="572" name="Shape 572" descr="Rectangle 8"/>
          <p:cNvSpPr/>
          <p:nvPr/>
        </p:nvSpPr>
        <p:spPr>
          <a:xfrm>
            <a:off x="20822067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2011</a:t>
            </a:r>
          </a:p>
        </p:txBody>
      </p:sp>
      <p:sp>
        <p:nvSpPr>
          <p:cNvPr id="573" name="Shape 573"/>
          <p:cNvSpPr/>
          <p:nvPr/>
        </p:nvSpPr>
        <p:spPr>
          <a:xfrm>
            <a:off x="4306138" y="6464354"/>
            <a:ext cx="8602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5%</a:t>
            </a:r>
          </a:p>
        </p:txBody>
      </p:sp>
      <p:sp>
        <p:nvSpPr>
          <p:cNvPr id="574" name="Shape 574"/>
          <p:cNvSpPr/>
          <p:nvPr/>
        </p:nvSpPr>
        <p:spPr>
          <a:xfrm flipV="1">
            <a:off x="3988950" y="666876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3794576" y="6870754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451828" y="6171186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15%</a:t>
            </a:r>
          </a:p>
        </p:txBody>
      </p:sp>
      <p:sp>
        <p:nvSpPr>
          <p:cNvPr id="577" name="Shape 577"/>
          <p:cNvSpPr/>
          <p:nvPr/>
        </p:nvSpPr>
        <p:spPr>
          <a:xfrm flipV="1">
            <a:off x="9134640" y="6375593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8940266" y="6577586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14404491" y="5612468"/>
            <a:ext cx="8602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8%</a:t>
            </a:r>
          </a:p>
        </p:txBody>
      </p:sp>
      <p:sp>
        <p:nvSpPr>
          <p:cNvPr id="580" name="Shape 580"/>
          <p:cNvSpPr/>
          <p:nvPr/>
        </p:nvSpPr>
        <p:spPr>
          <a:xfrm flipV="1">
            <a:off x="14087304" y="5816875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13892930" y="6018868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19292813" y="4838678"/>
            <a:ext cx="115849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10</a:t>
            </a: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%</a:t>
            </a:r>
          </a:p>
        </p:txBody>
      </p:sp>
      <p:sp>
        <p:nvSpPr>
          <p:cNvPr id="583" name="Shape 583"/>
          <p:cNvSpPr/>
          <p:nvPr/>
        </p:nvSpPr>
        <p:spPr>
          <a:xfrm flipV="1">
            <a:off x="18975626" y="5043084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8781252" y="5245078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roup 614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586" name="Shape 586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7" name="Shape 587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8" name="Shape 588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9" name="Shape 589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0" name="Shape 590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1" name="Shape 591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2" name="Shape 592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3" name="Shape 593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4" name="Shape 594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5" name="Shape 595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Shape 596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7" name="Shape 597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Shape 598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Shape 599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Shape 600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1" name="Shape 601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Shape 602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3" name="Shape 603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4" name="Shape 604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Shape 605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6" name="Shape 606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7" name="Shape 607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8" name="Shape 608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9" name="Shape 609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0" name="Shape 610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Shape 611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Shape 612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Shape 613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643" name="Group 643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615" name="Shape 615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6" name="Shape 616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7" name="Shape 617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8" name="Shape 618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9" name="Shape 619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0" name="Shape 620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1" name="Shape 621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2" name="Shape 622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3" name="Shape 623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4" name="Shape 624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5" name="Shape 625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6" name="Shape 626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7" name="Shape 627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8" name="Shape 628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9" name="Shape 629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0" name="Shape 630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1" name="Shape 631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2" name="Shape 632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3" name="Shape 633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4" name="Shape 634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5" name="Shape 635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6" name="Shape 636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7" name="Shape 637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8" name="Shape 638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9" name="Shape 639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0" name="Shape 640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1" name="Shape 641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2" name="Shape 642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44" name="Shape 644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5" name="Shape 645" descr="Straight Arrow Connector 6"/>
          <p:cNvSpPr/>
          <p:nvPr/>
        </p:nvSpPr>
        <p:spPr>
          <a:xfrm>
            <a:off x="-95740" y="6753173"/>
            <a:ext cx="272889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6" name="Shape 646" descr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651" name="Group 651"/>
          <p:cNvGrpSpPr/>
          <p:nvPr/>
        </p:nvGrpSpPr>
        <p:grpSpPr>
          <a:xfrm>
            <a:off x="1372664" y="5730430"/>
            <a:ext cx="3788856" cy="5945279"/>
            <a:chOff x="0" y="0"/>
            <a:chExt cx="3788855" cy="5945277"/>
          </a:xfrm>
        </p:grpSpPr>
        <p:sp>
          <p:nvSpPr>
            <p:cNvPr id="647" name="Shape 647" descr="Rectangle 8"/>
            <p:cNvSpPr/>
            <p:nvPr/>
          </p:nvSpPr>
          <p:spPr>
            <a:xfrm>
              <a:off x="827875" y="2109096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2013</a:t>
              </a:r>
            </a:p>
          </p:txBody>
        </p:sp>
        <p:sp>
          <p:nvSpPr>
            <p:cNvPr id="648" name="Shape 648" descr="Oval 11"/>
            <p:cNvSpPr/>
            <p:nvPr/>
          </p:nvSpPr>
          <p:spPr>
            <a:xfrm>
              <a:off x="438704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9" name="Shape 649" descr="Content Placeholder 6"/>
            <p:cNvSpPr/>
            <p:nvPr/>
          </p:nvSpPr>
          <p:spPr>
            <a:xfrm>
              <a:off x="0" y="3420517"/>
              <a:ext cx="3788856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Первое применение МСФО, разница в Учетной политике </a:t>
              </a:r>
            </a:p>
          </p:txBody>
        </p:sp>
        <p:pic>
          <p:nvPicPr>
            <p:cNvPr id="650" name="accountin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5972" y="467268"/>
              <a:ext cx="1110949" cy="1110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2" name="Shape 652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11156184" y="1058235"/>
            <a:ext cx="1123325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Выполнение стратегической задачи корпорации</a:t>
            </a:r>
          </a:p>
        </p:txBody>
      </p:sp>
      <p:sp>
        <p:nvSpPr>
          <p:cNvPr id="655" name="Shape 655"/>
          <p:cNvSpPr/>
          <p:nvPr/>
        </p:nvSpPr>
        <p:spPr>
          <a:xfrm flipV="1">
            <a:off x="21016260" y="124589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 flipV="1">
            <a:off x="21143260" y="137289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7" name="Shape 657" descr="Straight Arrow Connector 6"/>
          <p:cNvSpPr/>
          <p:nvPr/>
        </p:nvSpPr>
        <p:spPr>
          <a:xfrm>
            <a:off x="3841260" y="6753173"/>
            <a:ext cx="3500217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62" name="Group 662"/>
          <p:cNvGrpSpPr/>
          <p:nvPr/>
        </p:nvGrpSpPr>
        <p:grpSpPr>
          <a:xfrm>
            <a:off x="5935083" y="5730430"/>
            <a:ext cx="6497710" cy="5945279"/>
            <a:chOff x="0" y="0"/>
            <a:chExt cx="6497709" cy="5945277"/>
          </a:xfrm>
        </p:grpSpPr>
        <p:sp>
          <p:nvSpPr>
            <p:cNvPr id="658" name="Shape 658" descr="Rectangle 13"/>
            <p:cNvSpPr/>
            <p:nvPr/>
          </p:nvSpPr>
          <p:spPr>
            <a:xfrm>
              <a:off x="1180552" y="2109096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2014</a:t>
              </a:r>
            </a:p>
          </p:txBody>
        </p:sp>
        <p:sp>
          <p:nvSpPr>
            <p:cNvPr id="659" name="Shape 659" descr="Content Placeholder 6"/>
            <p:cNvSpPr/>
            <p:nvPr/>
          </p:nvSpPr>
          <p:spPr>
            <a:xfrm>
              <a:off x="0" y="3420517"/>
              <a:ext cx="6497710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ОЦО в Ярославле для работы по РФ , сближение учетных политик по МСФО и Управленческому учету</a:t>
              </a:r>
            </a:p>
          </p:txBody>
        </p:sp>
        <p:sp>
          <p:nvSpPr>
            <p:cNvPr id="660" name="Shape 660" descr="Oval 11"/>
            <p:cNvSpPr/>
            <p:nvPr/>
          </p:nvSpPr>
          <p:spPr>
            <a:xfrm>
              <a:off x="791381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61" name="relationship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96961" y="505578"/>
              <a:ext cx="1034327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3" name="Shape 663" descr="Straight Arrow Connector 6"/>
          <p:cNvSpPr/>
          <p:nvPr/>
        </p:nvSpPr>
        <p:spPr>
          <a:xfrm>
            <a:off x="8771170" y="6753173"/>
            <a:ext cx="4752513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68" name="Group 668"/>
          <p:cNvGrpSpPr/>
          <p:nvPr/>
        </p:nvGrpSpPr>
        <p:grpSpPr>
          <a:xfrm>
            <a:off x="13102902" y="5591142"/>
            <a:ext cx="6735658" cy="5601967"/>
            <a:chOff x="0" y="0"/>
            <a:chExt cx="6735657" cy="5601966"/>
          </a:xfrm>
        </p:grpSpPr>
        <p:sp>
          <p:nvSpPr>
            <p:cNvPr id="664" name="Shape 664" descr="Rectangle 19"/>
            <p:cNvSpPr/>
            <p:nvPr/>
          </p:nvSpPr>
          <p:spPr>
            <a:xfrm>
              <a:off x="389171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2017</a:t>
              </a:r>
            </a:p>
          </p:txBody>
        </p:sp>
        <p:sp>
          <p:nvSpPr>
            <p:cNvPr id="665" name="Shape 665" descr="Content Placeholder 6"/>
            <p:cNvSpPr/>
            <p:nvPr/>
          </p:nvSpPr>
          <p:spPr>
            <a:xfrm>
              <a:off x="103454" y="3559806"/>
              <a:ext cx="6632204" cy="2042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Закрытие Управленческого учета на 7 рабочих дней </a:t>
              </a:r>
            </a:p>
          </p:txBody>
        </p:sp>
        <p:sp>
          <p:nvSpPr>
            <p:cNvPr id="666" name="Shape 666" descr="Oval 17"/>
            <p:cNvSpPr/>
            <p:nvPr/>
          </p:nvSpPr>
          <p:spPr>
            <a:xfrm>
              <a:off x="0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67" name="clock-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5550" y="335550"/>
              <a:ext cx="1374383" cy="137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9" name="Shape 669" descr="Straight Arrow Connector 6"/>
          <p:cNvSpPr/>
          <p:nvPr/>
        </p:nvSpPr>
        <p:spPr>
          <a:xfrm>
            <a:off x="15150853" y="6753173"/>
            <a:ext cx="140607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1" animBg="1" advAuto="0"/>
      <p:bldP spid="645" grpId="2" animBg="1" advAuto="0"/>
      <p:bldP spid="651" grpId="3" animBg="1" advAuto="0"/>
      <p:bldP spid="657" grpId="4" animBg="1" advAuto="0"/>
      <p:bldP spid="662" grpId="5" animBg="1" advAuto="0"/>
      <p:bldP spid="663" grpId="6" animBg="1" advAuto="0"/>
      <p:bldP spid="668" grpId="7" animBg="1" advAuto="0"/>
      <p:bldP spid="669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 descr="Title 2"/>
          <p:cNvSpPr>
            <a:spLocks noGrp="1"/>
          </p:cNvSpPr>
          <p:nvPr>
            <p:ph type="title"/>
          </p:nvPr>
        </p:nvSpPr>
        <p:spPr>
          <a:xfrm>
            <a:off x="1062189" y="6445181"/>
            <a:ext cx="6386572" cy="2651126"/>
          </a:xfrm>
          <a:prstGeom prst="rect">
            <a:avLst/>
          </a:prstGeom>
        </p:spPr>
        <p:txBody>
          <a:bodyPr/>
          <a:lstStyle>
            <a:lvl1pPr defTabSz="1188719">
              <a:defRPr sz="5719" spc="780"/>
            </a:lvl1pPr>
          </a:lstStyle>
          <a:p>
            <a:r>
              <a:t>БЛАГОДАРЮ ЗА ВНИМАНИЕ</a:t>
            </a:r>
          </a:p>
        </p:txBody>
      </p:sp>
      <p:pic>
        <p:nvPicPr>
          <p:cNvPr id="672" name="image47.jpg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8432" r="28431"/>
          <a:stretch>
            <a:fillRect/>
          </a:stretch>
        </p:blipFill>
        <p:spPr>
          <a:xfrm>
            <a:off x="16055975" y="1676400"/>
            <a:ext cx="11833225" cy="13716000"/>
          </a:xfrm>
          <a:prstGeom prst="rect">
            <a:avLst/>
          </a:prstGeom>
        </p:spPr>
      </p:pic>
      <p:grpSp>
        <p:nvGrpSpPr>
          <p:cNvPr id="679" name="Group 679" descr="Group 9"/>
          <p:cNvGrpSpPr/>
          <p:nvPr/>
        </p:nvGrpSpPr>
        <p:grpSpPr>
          <a:xfrm>
            <a:off x="1185034" y="1520777"/>
            <a:ext cx="4300693" cy="4429207"/>
            <a:chOff x="0" y="0"/>
            <a:chExt cx="4300691" cy="4429206"/>
          </a:xfrm>
        </p:grpSpPr>
        <p:sp>
          <p:nvSpPr>
            <p:cNvPr id="673" name="Shape 673" descr="Rectangle 10"/>
            <p:cNvSpPr/>
            <p:nvPr/>
          </p:nvSpPr>
          <p:spPr>
            <a:xfrm>
              <a:off x="3004" y="17614"/>
              <a:ext cx="2938721" cy="2938722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Shape 674" descr="Rectangle 11"/>
            <p:cNvSpPr/>
            <p:nvPr/>
          </p:nvSpPr>
          <p:spPr>
            <a:xfrm>
              <a:off x="1361976" y="1489884"/>
              <a:ext cx="2938717" cy="2938723"/>
            </a:xfrm>
            <a:prstGeom prst="rect">
              <a:avLst/>
            </a:prstGeom>
            <a:noFill/>
            <a:ln w="25400" cap="flat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5" name="Shape 675" descr="Straight Connector 12"/>
            <p:cNvSpPr/>
            <p:nvPr/>
          </p:nvSpPr>
          <p:spPr>
            <a:xfrm>
              <a:off x="2942228" y="-1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6" name="Shape 676" descr="Straight Connector 13"/>
            <p:cNvSpPr/>
            <p:nvPr/>
          </p:nvSpPr>
          <p:spPr>
            <a:xfrm>
              <a:off x="0" y="2959843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7" name="Shape 677" descr="Straight Connector 14"/>
            <p:cNvSpPr/>
            <p:nvPr/>
          </p:nvSpPr>
          <p:spPr>
            <a:xfrm>
              <a:off x="2942238" y="2941723"/>
              <a:ext cx="1354637" cy="1469364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8" name="Shape 678" descr="Straight Connector 15"/>
            <p:cNvSpPr/>
            <p:nvPr/>
          </p:nvSpPr>
          <p:spPr>
            <a:xfrm>
              <a:off x="17610" y="17613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680" name="joanna-kosinska-129039-unsplash.jpg"/>
          <p:cNvPicPr>
            <a:picLocks noChangeAspect="1"/>
          </p:cNvPicPr>
          <p:nvPr/>
        </p:nvPicPr>
        <p:blipFill>
          <a:blip r:embed="rId4">
            <a:extLst/>
          </a:blip>
          <a:srcRect l="28952"/>
          <a:stretch>
            <a:fillRect/>
          </a:stretch>
        </p:blipFill>
        <p:spPr>
          <a:xfrm>
            <a:off x="12888215" y="0"/>
            <a:ext cx="14594082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joanna-kosinska-129039-unsplash.jpg"/>
          <p:cNvPicPr>
            <a:picLocks noChangeAspect="1"/>
          </p:cNvPicPr>
          <p:nvPr/>
        </p:nvPicPr>
        <p:blipFill>
          <a:blip r:embed="rId4">
            <a:extLst/>
          </a:blip>
          <a:srcRect r="70542"/>
          <a:stretch>
            <a:fillRect/>
          </a:stretch>
        </p:blipFill>
        <p:spPr>
          <a:xfrm>
            <a:off x="8919627" y="2989991"/>
            <a:ext cx="3702622" cy="839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Logo_Эквиум_Mai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32081" y="11863541"/>
            <a:ext cx="3829854" cy="126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pasted-image.tiff"/>
          <p:cNvPicPr>
            <a:picLocks noChangeAspect="1"/>
          </p:cNvPicPr>
          <p:nvPr/>
        </p:nvPicPr>
        <p:blipFill>
          <a:blip r:embed="rId6">
            <a:extLst/>
          </a:blip>
          <a:srcRect t="40933" r="360" b="40852"/>
          <a:stretch>
            <a:fillRect/>
          </a:stretch>
        </p:blipFill>
        <p:spPr>
          <a:xfrm>
            <a:off x="20074711" y="9767352"/>
            <a:ext cx="3795713" cy="46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63" extrusionOk="0">
                <a:moveTo>
                  <a:pt x="190" y="0"/>
                </a:moveTo>
                <a:cubicBezTo>
                  <a:pt x="9" y="0"/>
                  <a:pt x="0" y="576"/>
                  <a:pt x="0" y="10526"/>
                </a:cubicBezTo>
                <a:lnTo>
                  <a:pt x="0" y="21071"/>
                </a:lnTo>
                <a:lnTo>
                  <a:pt x="924" y="21071"/>
                </a:lnTo>
                <a:cubicBezTo>
                  <a:pt x="1667" y="21071"/>
                  <a:pt x="1847" y="20840"/>
                  <a:pt x="1847" y="19926"/>
                </a:cubicBezTo>
                <a:cubicBezTo>
                  <a:pt x="1847" y="19057"/>
                  <a:pt x="1682" y="18737"/>
                  <a:pt x="1143" y="18562"/>
                </a:cubicBezTo>
                <a:lnTo>
                  <a:pt x="436" y="18326"/>
                </a:lnTo>
                <a:lnTo>
                  <a:pt x="411" y="9163"/>
                </a:lnTo>
                <a:cubicBezTo>
                  <a:pt x="386" y="644"/>
                  <a:pt x="368" y="0"/>
                  <a:pt x="190" y="0"/>
                </a:cubicBezTo>
                <a:close/>
                <a:moveTo>
                  <a:pt x="8404" y="0"/>
                </a:moveTo>
                <a:cubicBezTo>
                  <a:pt x="7825" y="0"/>
                  <a:pt x="7681" y="246"/>
                  <a:pt x="7681" y="1181"/>
                </a:cubicBezTo>
                <a:cubicBezTo>
                  <a:pt x="7681" y="2095"/>
                  <a:pt x="7814" y="2336"/>
                  <a:pt x="8289" y="2345"/>
                </a:cubicBezTo>
                <a:cubicBezTo>
                  <a:pt x="9072" y="2360"/>
                  <a:pt x="9382" y="3588"/>
                  <a:pt x="9382" y="6636"/>
                </a:cubicBezTo>
                <a:cubicBezTo>
                  <a:pt x="9382" y="9683"/>
                  <a:pt x="9072" y="10893"/>
                  <a:pt x="8289" y="10908"/>
                </a:cubicBezTo>
                <a:lnTo>
                  <a:pt x="7681" y="10926"/>
                </a:lnTo>
                <a:lnTo>
                  <a:pt x="7681" y="15981"/>
                </a:lnTo>
                <a:cubicBezTo>
                  <a:pt x="7681" y="19881"/>
                  <a:pt x="7713" y="21071"/>
                  <a:pt x="7821" y="21071"/>
                </a:cubicBezTo>
                <a:cubicBezTo>
                  <a:pt x="7920" y="21071"/>
                  <a:pt x="7970" y="19945"/>
                  <a:pt x="7990" y="17344"/>
                </a:cubicBezTo>
                <a:cubicBezTo>
                  <a:pt x="8019" y="13727"/>
                  <a:pt x="8028" y="13642"/>
                  <a:pt x="8361" y="13417"/>
                </a:cubicBezTo>
                <a:cubicBezTo>
                  <a:pt x="8670" y="13208"/>
                  <a:pt x="8736" y="13558"/>
                  <a:pt x="9068" y="17126"/>
                </a:cubicBezTo>
                <a:cubicBezTo>
                  <a:pt x="9292" y="19539"/>
                  <a:pt x="9508" y="21071"/>
                  <a:pt x="9626" y="21071"/>
                </a:cubicBezTo>
                <a:cubicBezTo>
                  <a:pt x="9881" y="21071"/>
                  <a:pt x="9870" y="20644"/>
                  <a:pt x="9526" y="17162"/>
                </a:cubicBezTo>
                <a:cubicBezTo>
                  <a:pt x="9174" y="13598"/>
                  <a:pt x="9170" y="13018"/>
                  <a:pt x="9468" y="11453"/>
                </a:cubicBezTo>
                <a:cubicBezTo>
                  <a:pt x="9927" y="9037"/>
                  <a:pt x="9869" y="2712"/>
                  <a:pt x="9370" y="890"/>
                </a:cubicBezTo>
                <a:cubicBezTo>
                  <a:pt x="9238" y="406"/>
                  <a:pt x="8802" y="0"/>
                  <a:pt x="8404" y="0"/>
                </a:cubicBezTo>
                <a:close/>
                <a:moveTo>
                  <a:pt x="11715" y="0"/>
                </a:moveTo>
                <a:cubicBezTo>
                  <a:pt x="11592" y="0"/>
                  <a:pt x="11568" y="1689"/>
                  <a:pt x="11568" y="10526"/>
                </a:cubicBezTo>
                <a:cubicBezTo>
                  <a:pt x="11568" y="19364"/>
                  <a:pt x="11592" y="21071"/>
                  <a:pt x="11715" y="21071"/>
                </a:cubicBezTo>
                <a:cubicBezTo>
                  <a:pt x="11837" y="21071"/>
                  <a:pt x="11861" y="19364"/>
                  <a:pt x="11861" y="10526"/>
                </a:cubicBezTo>
                <a:cubicBezTo>
                  <a:pt x="11861" y="1689"/>
                  <a:pt x="11837" y="0"/>
                  <a:pt x="11715" y="0"/>
                </a:cubicBezTo>
                <a:close/>
                <a:moveTo>
                  <a:pt x="15757" y="0"/>
                </a:moveTo>
                <a:cubicBezTo>
                  <a:pt x="15629" y="0"/>
                  <a:pt x="15424" y="1431"/>
                  <a:pt x="15190" y="3945"/>
                </a:cubicBezTo>
                <a:lnTo>
                  <a:pt x="14825" y="7890"/>
                </a:lnTo>
                <a:lnTo>
                  <a:pt x="14578" y="5690"/>
                </a:lnTo>
                <a:cubicBezTo>
                  <a:pt x="14443" y="4474"/>
                  <a:pt x="14260" y="2660"/>
                  <a:pt x="14174" y="1672"/>
                </a:cubicBezTo>
                <a:cubicBezTo>
                  <a:pt x="14073" y="512"/>
                  <a:pt x="13942" y="-22"/>
                  <a:pt x="13804" y="145"/>
                </a:cubicBezTo>
                <a:cubicBezTo>
                  <a:pt x="13605" y="385"/>
                  <a:pt x="13624" y="763"/>
                  <a:pt x="14082" y="5345"/>
                </a:cubicBezTo>
                <a:lnTo>
                  <a:pt x="14576" y="10272"/>
                </a:lnTo>
                <a:lnTo>
                  <a:pt x="14174" y="14690"/>
                </a:lnTo>
                <a:cubicBezTo>
                  <a:pt x="13954" y="17119"/>
                  <a:pt x="13734" y="19553"/>
                  <a:pt x="13682" y="20089"/>
                </a:cubicBezTo>
                <a:cubicBezTo>
                  <a:pt x="13612" y="20809"/>
                  <a:pt x="13647" y="21046"/>
                  <a:pt x="13817" y="21017"/>
                </a:cubicBezTo>
                <a:cubicBezTo>
                  <a:pt x="13997" y="20986"/>
                  <a:pt x="14251" y="18808"/>
                  <a:pt x="14969" y="11144"/>
                </a:cubicBezTo>
                <a:cubicBezTo>
                  <a:pt x="15477" y="5727"/>
                  <a:pt x="15909" y="1005"/>
                  <a:pt x="15927" y="654"/>
                </a:cubicBezTo>
                <a:cubicBezTo>
                  <a:pt x="15945" y="303"/>
                  <a:pt x="15868" y="0"/>
                  <a:pt x="15757" y="0"/>
                </a:cubicBezTo>
                <a:close/>
                <a:moveTo>
                  <a:pt x="4589" y="127"/>
                </a:moveTo>
                <a:cubicBezTo>
                  <a:pt x="4513" y="264"/>
                  <a:pt x="4447" y="974"/>
                  <a:pt x="4379" y="2145"/>
                </a:cubicBezTo>
                <a:cubicBezTo>
                  <a:pt x="4310" y="3324"/>
                  <a:pt x="4040" y="8087"/>
                  <a:pt x="3781" y="12726"/>
                </a:cubicBezTo>
                <a:cubicBezTo>
                  <a:pt x="3357" y="20302"/>
                  <a:pt x="3330" y="21148"/>
                  <a:pt x="3507" y="20926"/>
                </a:cubicBezTo>
                <a:cubicBezTo>
                  <a:pt x="3652" y="20744"/>
                  <a:pt x="3813" y="18696"/>
                  <a:pt x="4117" y="13253"/>
                </a:cubicBezTo>
                <a:cubicBezTo>
                  <a:pt x="4358" y="8940"/>
                  <a:pt x="4588" y="5854"/>
                  <a:pt x="4668" y="5854"/>
                </a:cubicBezTo>
                <a:cubicBezTo>
                  <a:pt x="4749" y="5854"/>
                  <a:pt x="4973" y="8902"/>
                  <a:pt x="5210" y="13253"/>
                </a:cubicBezTo>
                <a:cubicBezTo>
                  <a:pt x="5518" y="18905"/>
                  <a:pt x="5663" y="20736"/>
                  <a:pt x="5820" y="20926"/>
                </a:cubicBezTo>
                <a:lnTo>
                  <a:pt x="6026" y="21162"/>
                </a:lnTo>
                <a:lnTo>
                  <a:pt x="5836" y="17580"/>
                </a:lnTo>
                <a:cubicBezTo>
                  <a:pt x="5136" y="4483"/>
                  <a:pt x="4819" y="-284"/>
                  <a:pt x="4589" y="127"/>
                </a:cubicBezTo>
                <a:close/>
                <a:moveTo>
                  <a:pt x="21024" y="9090"/>
                </a:moveTo>
                <a:cubicBezTo>
                  <a:pt x="20830" y="9163"/>
                  <a:pt x="20634" y="9630"/>
                  <a:pt x="20520" y="10454"/>
                </a:cubicBezTo>
                <a:cubicBezTo>
                  <a:pt x="20162" y="13059"/>
                  <a:pt x="20178" y="18479"/>
                  <a:pt x="20550" y="20471"/>
                </a:cubicBezTo>
                <a:cubicBezTo>
                  <a:pt x="20708" y="21316"/>
                  <a:pt x="21275" y="21182"/>
                  <a:pt x="21492" y="20253"/>
                </a:cubicBezTo>
                <a:cubicBezTo>
                  <a:pt x="21522" y="20123"/>
                  <a:pt x="21547" y="19881"/>
                  <a:pt x="21571" y="19580"/>
                </a:cubicBezTo>
                <a:cubicBezTo>
                  <a:pt x="21523" y="18512"/>
                  <a:pt x="21456" y="18630"/>
                  <a:pt x="21358" y="19417"/>
                </a:cubicBezTo>
                <a:cubicBezTo>
                  <a:pt x="21188" y="20785"/>
                  <a:pt x="20883" y="20427"/>
                  <a:pt x="20638" y="18580"/>
                </a:cubicBezTo>
                <a:cubicBezTo>
                  <a:pt x="20345" y="16375"/>
                  <a:pt x="20354" y="14000"/>
                  <a:pt x="20660" y="11690"/>
                </a:cubicBezTo>
                <a:cubicBezTo>
                  <a:pt x="20881" y="10031"/>
                  <a:pt x="20939" y="9908"/>
                  <a:pt x="21209" y="10726"/>
                </a:cubicBezTo>
                <a:cubicBezTo>
                  <a:pt x="21376" y="11230"/>
                  <a:pt x="21550" y="11462"/>
                  <a:pt x="21595" y="11235"/>
                </a:cubicBezTo>
                <a:cubicBezTo>
                  <a:pt x="21597" y="11228"/>
                  <a:pt x="21598" y="10945"/>
                  <a:pt x="21600" y="10908"/>
                </a:cubicBezTo>
                <a:cubicBezTo>
                  <a:pt x="21579" y="10563"/>
                  <a:pt x="21552" y="10283"/>
                  <a:pt x="21523" y="10090"/>
                </a:cubicBezTo>
                <a:cubicBezTo>
                  <a:pt x="21412" y="9351"/>
                  <a:pt x="21218" y="9017"/>
                  <a:pt x="21024" y="9090"/>
                </a:cubicBezTo>
                <a:close/>
                <a:moveTo>
                  <a:pt x="19346" y="9308"/>
                </a:moveTo>
                <a:cubicBezTo>
                  <a:pt x="19296" y="9371"/>
                  <a:pt x="19232" y="10372"/>
                  <a:pt x="19039" y="13653"/>
                </a:cubicBezTo>
                <a:cubicBezTo>
                  <a:pt x="18912" y="15798"/>
                  <a:pt x="18764" y="17433"/>
                  <a:pt x="18711" y="17290"/>
                </a:cubicBezTo>
                <a:cubicBezTo>
                  <a:pt x="18659" y="17147"/>
                  <a:pt x="18527" y="15307"/>
                  <a:pt x="18420" y="13199"/>
                </a:cubicBezTo>
                <a:cubicBezTo>
                  <a:pt x="18313" y="11091"/>
                  <a:pt x="18194" y="9363"/>
                  <a:pt x="18154" y="9363"/>
                </a:cubicBezTo>
                <a:cubicBezTo>
                  <a:pt x="18030" y="9361"/>
                  <a:pt x="18072" y="10576"/>
                  <a:pt x="18370" y="15908"/>
                </a:cubicBezTo>
                <a:cubicBezTo>
                  <a:pt x="18529" y="18736"/>
                  <a:pt x="18695" y="21071"/>
                  <a:pt x="18743" y="21071"/>
                </a:cubicBezTo>
                <a:cubicBezTo>
                  <a:pt x="18847" y="21071"/>
                  <a:pt x="19465" y="10082"/>
                  <a:pt x="19393" y="9508"/>
                </a:cubicBezTo>
                <a:cubicBezTo>
                  <a:pt x="19376" y="9367"/>
                  <a:pt x="19363" y="9287"/>
                  <a:pt x="19346" y="9308"/>
                </a:cubicBezTo>
                <a:close/>
                <a:moveTo>
                  <a:pt x="15238" y="13962"/>
                </a:moveTo>
                <a:cubicBezTo>
                  <a:pt x="15213" y="14024"/>
                  <a:pt x="15189" y="14187"/>
                  <a:pt x="15163" y="14435"/>
                </a:cubicBezTo>
                <a:cubicBezTo>
                  <a:pt x="15065" y="15385"/>
                  <a:pt x="15093" y="16093"/>
                  <a:pt x="15306" y="18326"/>
                </a:cubicBezTo>
                <a:cubicBezTo>
                  <a:pt x="15448" y="19828"/>
                  <a:pt x="15649" y="21071"/>
                  <a:pt x="15753" y="21071"/>
                </a:cubicBezTo>
                <a:cubicBezTo>
                  <a:pt x="16006" y="21071"/>
                  <a:pt x="15996" y="20748"/>
                  <a:pt x="15613" y="16726"/>
                </a:cubicBezTo>
                <a:cubicBezTo>
                  <a:pt x="15402" y="14512"/>
                  <a:pt x="15313" y="13776"/>
                  <a:pt x="15238" y="13962"/>
                </a:cubicBezTo>
                <a:close/>
                <a:moveTo>
                  <a:pt x="17304" y="19508"/>
                </a:moveTo>
                <a:cubicBezTo>
                  <a:pt x="17251" y="19508"/>
                  <a:pt x="17207" y="19842"/>
                  <a:pt x="17207" y="20271"/>
                </a:cubicBezTo>
                <a:cubicBezTo>
                  <a:pt x="17207" y="20700"/>
                  <a:pt x="17251" y="21071"/>
                  <a:pt x="17304" y="21071"/>
                </a:cubicBezTo>
                <a:cubicBezTo>
                  <a:pt x="17358" y="21071"/>
                  <a:pt x="17402" y="20700"/>
                  <a:pt x="17402" y="20271"/>
                </a:cubicBezTo>
                <a:cubicBezTo>
                  <a:pt x="17402" y="19842"/>
                  <a:pt x="17358" y="19508"/>
                  <a:pt x="17304" y="1950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4" name="Тортольяно_Лого (1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699197" y="9365974"/>
            <a:ext cx="3205632" cy="126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SF LOFT.001.jpeg"/>
          <p:cNvPicPr>
            <a:picLocks noChangeAspect="1"/>
          </p:cNvPicPr>
          <p:nvPr/>
        </p:nvPicPr>
        <p:blipFill>
          <a:blip r:embed="rId8">
            <a:extLst/>
          </a:blip>
          <a:srcRect l="22435" t="22249" r="21803" b="7953"/>
          <a:stretch>
            <a:fillRect/>
          </a:stretch>
        </p:blipFill>
        <p:spPr>
          <a:xfrm>
            <a:off x="20055960" y="11243759"/>
            <a:ext cx="3024730" cy="212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99" extrusionOk="0">
                <a:moveTo>
                  <a:pt x="634" y="1"/>
                </a:moveTo>
                <a:cubicBezTo>
                  <a:pt x="631" y="-1"/>
                  <a:pt x="629" y="5"/>
                  <a:pt x="631" y="17"/>
                </a:cubicBezTo>
                <a:cubicBezTo>
                  <a:pt x="646" y="114"/>
                  <a:pt x="722" y="856"/>
                  <a:pt x="798" y="1667"/>
                </a:cubicBezTo>
                <a:cubicBezTo>
                  <a:pt x="964" y="3441"/>
                  <a:pt x="921" y="3636"/>
                  <a:pt x="569" y="2730"/>
                </a:cubicBezTo>
                <a:cubicBezTo>
                  <a:pt x="210" y="1806"/>
                  <a:pt x="-29" y="1231"/>
                  <a:pt x="3" y="1377"/>
                </a:cubicBezTo>
                <a:cubicBezTo>
                  <a:pt x="19" y="1450"/>
                  <a:pt x="206" y="2282"/>
                  <a:pt x="419" y="3225"/>
                </a:cubicBezTo>
                <a:cubicBezTo>
                  <a:pt x="631" y="4168"/>
                  <a:pt x="807" y="4980"/>
                  <a:pt x="812" y="5028"/>
                </a:cubicBezTo>
                <a:cubicBezTo>
                  <a:pt x="817" y="5076"/>
                  <a:pt x="735" y="5111"/>
                  <a:pt x="628" y="5104"/>
                </a:cubicBezTo>
                <a:cubicBezTo>
                  <a:pt x="434" y="5093"/>
                  <a:pt x="433" y="5093"/>
                  <a:pt x="1137" y="6453"/>
                </a:cubicBezTo>
                <a:cubicBezTo>
                  <a:pt x="1525" y="7201"/>
                  <a:pt x="1826" y="7850"/>
                  <a:pt x="1807" y="7894"/>
                </a:cubicBezTo>
                <a:cubicBezTo>
                  <a:pt x="1789" y="7937"/>
                  <a:pt x="1722" y="7974"/>
                  <a:pt x="1658" y="7974"/>
                </a:cubicBezTo>
                <a:cubicBezTo>
                  <a:pt x="1594" y="7974"/>
                  <a:pt x="1526" y="8008"/>
                  <a:pt x="1508" y="8051"/>
                </a:cubicBezTo>
                <a:cubicBezTo>
                  <a:pt x="1465" y="8150"/>
                  <a:pt x="1956" y="9070"/>
                  <a:pt x="2486" y="9882"/>
                </a:cubicBezTo>
                <a:cubicBezTo>
                  <a:pt x="2715" y="10232"/>
                  <a:pt x="2886" y="10555"/>
                  <a:pt x="2865" y="10603"/>
                </a:cubicBezTo>
                <a:cubicBezTo>
                  <a:pt x="2845" y="10650"/>
                  <a:pt x="3107" y="10952"/>
                  <a:pt x="3448" y="11271"/>
                </a:cubicBezTo>
                <a:cubicBezTo>
                  <a:pt x="3789" y="11589"/>
                  <a:pt x="4061" y="11894"/>
                  <a:pt x="4053" y="11947"/>
                </a:cubicBezTo>
                <a:cubicBezTo>
                  <a:pt x="4045" y="12000"/>
                  <a:pt x="4183" y="12129"/>
                  <a:pt x="4362" y="12233"/>
                </a:cubicBezTo>
                <a:cubicBezTo>
                  <a:pt x="4869" y="12529"/>
                  <a:pt x="4885" y="12594"/>
                  <a:pt x="4497" y="12841"/>
                </a:cubicBezTo>
                <a:cubicBezTo>
                  <a:pt x="4129" y="13075"/>
                  <a:pt x="4136" y="13088"/>
                  <a:pt x="4718" y="13267"/>
                </a:cubicBezTo>
                <a:lnTo>
                  <a:pt x="5088" y="13384"/>
                </a:lnTo>
                <a:lnTo>
                  <a:pt x="5151" y="13927"/>
                </a:lnTo>
                <a:lnTo>
                  <a:pt x="5213" y="14475"/>
                </a:lnTo>
                <a:lnTo>
                  <a:pt x="5818" y="15002"/>
                </a:lnTo>
                <a:cubicBezTo>
                  <a:pt x="6396" y="15507"/>
                  <a:pt x="6443" y="15531"/>
                  <a:pt x="6839" y="15537"/>
                </a:cubicBezTo>
                <a:cubicBezTo>
                  <a:pt x="7067" y="15541"/>
                  <a:pt x="7308" y="15577"/>
                  <a:pt x="7374" y="15614"/>
                </a:cubicBezTo>
                <a:cubicBezTo>
                  <a:pt x="7440" y="15651"/>
                  <a:pt x="7606" y="15648"/>
                  <a:pt x="7744" y="15610"/>
                </a:cubicBezTo>
                <a:cubicBezTo>
                  <a:pt x="7882" y="15572"/>
                  <a:pt x="8197" y="15539"/>
                  <a:pt x="8443" y="15537"/>
                </a:cubicBezTo>
                <a:cubicBezTo>
                  <a:pt x="8858" y="15534"/>
                  <a:pt x="8918" y="15506"/>
                  <a:pt x="9314" y="15159"/>
                </a:cubicBezTo>
                <a:cubicBezTo>
                  <a:pt x="9641" y="14872"/>
                  <a:pt x="9801" y="14659"/>
                  <a:pt x="9998" y="14237"/>
                </a:cubicBezTo>
                <a:cubicBezTo>
                  <a:pt x="10139" y="13935"/>
                  <a:pt x="10252" y="13638"/>
                  <a:pt x="10250" y="13577"/>
                </a:cubicBezTo>
                <a:cubicBezTo>
                  <a:pt x="10249" y="13516"/>
                  <a:pt x="10167" y="13330"/>
                  <a:pt x="10066" y="13163"/>
                </a:cubicBezTo>
                <a:cubicBezTo>
                  <a:pt x="9906" y="12896"/>
                  <a:pt x="9882" y="12791"/>
                  <a:pt x="9882" y="12313"/>
                </a:cubicBezTo>
                <a:lnTo>
                  <a:pt x="9882" y="11766"/>
                </a:lnTo>
                <a:lnTo>
                  <a:pt x="9433" y="11955"/>
                </a:lnTo>
                <a:cubicBezTo>
                  <a:pt x="8621" y="12294"/>
                  <a:pt x="8638" y="12303"/>
                  <a:pt x="8135" y="11138"/>
                </a:cubicBezTo>
                <a:cubicBezTo>
                  <a:pt x="7218" y="9017"/>
                  <a:pt x="6898" y="8132"/>
                  <a:pt x="6890" y="7709"/>
                </a:cubicBezTo>
                <a:cubicBezTo>
                  <a:pt x="6884" y="7366"/>
                  <a:pt x="6830" y="7213"/>
                  <a:pt x="6494" y="6586"/>
                </a:cubicBezTo>
                <a:cubicBezTo>
                  <a:pt x="6280" y="6187"/>
                  <a:pt x="6090" y="5861"/>
                  <a:pt x="6073" y="5861"/>
                </a:cubicBezTo>
                <a:cubicBezTo>
                  <a:pt x="6055" y="5861"/>
                  <a:pt x="6059" y="5903"/>
                  <a:pt x="6081" y="5954"/>
                </a:cubicBezTo>
                <a:cubicBezTo>
                  <a:pt x="6103" y="6004"/>
                  <a:pt x="6103" y="6112"/>
                  <a:pt x="6081" y="6191"/>
                </a:cubicBezTo>
                <a:cubicBezTo>
                  <a:pt x="6051" y="6303"/>
                  <a:pt x="5886" y="6118"/>
                  <a:pt x="5349" y="5362"/>
                </a:cubicBezTo>
                <a:lnTo>
                  <a:pt x="4656" y="4384"/>
                </a:lnTo>
                <a:lnTo>
                  <a:pt x="3171" y="3269"/>
                </a:lnTo>
                <a:cubicBezTo>
                  <a:pt x="1130" y="1733"/>
                  <a:pt x="1339" y="1960"/>
                  <a:pt x="945" y="822"/>
                </a:cubicBezTo>
                <a:cubicBezTo>
                  <a:pt x="781" y="349"/>
                  <a:pt x="653" y="13"/>
                  <a:pt x="634" y="1"/>
                </a:cubicBezTo>
                <a:close/>
                <a:moveTo>
                  <a:pt x="20865" y="158"/>
                </a:moveTo>
                <a:cubicBezTo>
                  <a:pt x="20848" y="121"/>
                  <a:pt x="20720" y="408"/>
                  <a:pt x="20540" y="894"/>
                </a:cubicBezTo>
                <a:cubicBezTo>
                  <a:pt x="20129" y="2005"/>
                  <a:pt x="20380" y="1745"/>
                  <a:pt x="18113" y="3430"/>
                </a:cubicBezTo>
                <a:cubicBezTo>
                  <a:pt x="16927" y="4311"/>
                  <a:pt x="16897" y="4339"/>
                  <a:pt x="16184" y="5318"/>
                </a:cubicBezTo>
                <a:cubicBezTo>
                  <a:pt x="15518" y="6232"/>
                  <a:pt x="15324" y="6405"/>
                  <a:pt x="15429" y="5982"/>
                </a:cubicBezTo>
                <a:cubicBezTo>
                  <a:pt x="15489" y="5740"/>
                  <a:pt x="15384" y="5896"/>
                  <a:pt x="14957" y="6698"/>
                </a:cubicBezTo>
                <a:cubicBezTo>
                  <a:pt x="14649" y="7275"/>
                  <a:pt x="14588" y="7446"/>
                  <a:pt x="14617" y="7640"/>
                </a:cubicBezTo>
                <a:cubicBezTo>
                  <a:pt x="14639" y="7787"/>
                  <a:pt x="14606" y="8029"/>
                  <a:pt x="14529" y="8276"/>
                </a:cubicBezTo>
                <a:cubicBezTo>
                  <a:pt x="14356" y="8833"/>
                  <a:pt x="13055" y="11976"/>
                  <a:pt x="12943" y="12108"/>
                </a:cubicBezTo>
                <a:cubicBezTo>
                  <a:pt x="12838" y="12232"/>
                  <a:pt x="12644" y="12193"/>
                  <a:pt x="12026" y="11935"/>
                </a:cubicBezTo>
                <a:lnTo>
                  <a:pt x="11602" y="11758"/>
                </a:lnTo>
                <a:lnTo>
                  <a:pt x="11642" y="12237"/>
                </a:lnTo>
                <a:cubicBezTo>
                  <a:pt x="11682" y="12691"/>
                  <a:pt x="11673" y="12736"/>
                  <a:pt x="11461" y="13130"/>
                </a:cubicBezTo>
                <a:cubicBezTo>
                  <a:pt x="11338" y="13359"/>
                  <a:pt x="11247" y="13586"/>
                  <a:pt x="11257" y="13637"/>
                </a:cubicBezTo>
                <a:cubicBezTo>
                  <a:pt x="11267" y="13689"/>
                  <a:pt x="11387" y="13969"/>
                  <a:pt x="11523" y="14261"/>
                </a:cubicBezTo>
                <a:cubicBezTo>
                  <a:pt x="11712" y="14668"/>
                  <a:pt x="11869" y="14881"/>
                  <a:pt x="12193" y="15163"/>
                </a:cubicBezTo>
                <a:cubicBezTo>
                  <a:pt x="12564" y="15486"/>
                  <a:pt x="12665" y="15534"/>
                  <a:pt x="12996" y="15541"/>
                </a:cubicBezTo>
                <a:cubicBezTo>
                  <a:pt x="13205" y="15546"/>
                  <a:pt x="13531" y="15577"/>
                  <a:pt x="13718" y="15610"/>
                </a:cubicBezTo>
                <a:cubicBezTo>
                  <a:pt x="13905" y="15643"/>
                  <a:pt x="14156" y="15638"/>
                  <a:pt x="14275" y="15602"/>
                </a:cubicBezTo>
                <a:cubicBezTo>
                  <a:pt x="14394" y="15565"/>
                  <a:pt x="14626" y="15534"/>
                  <a:pt x="14793" y="15533"/>
                </a:cubicBezTo>
                <a:cubicBezTo>
                  <a:pt x="15054" y="15531"/>
                  <a:pt x="15179" y="15460"/>
                  <a:pt x="15700" y="15002"/>
                </a:cubicBezTo>
                <a:lnTo>
                  <a:pt x="16306" y="14471"/>
                </a:lnTo>
                <a:lnTo>
                  <a:pt x="16357" y="13927"/>
                </a:lnTo>
                <a:lnTo>
                  <a:pt x="16408" y="13384"/>
                </a:lnTo>
                <a:lnTo>
                  <a:pt x="16823" y="13251"/>
                </a:lnTo>
                <a:cubicBezTo>
                  <a:pt x="17051" y="13178"/>
                  <a:pt x="17253" y="13092"/>
                  <a:pt x="17273" y="13062"/>
                </a:cubicBezTo>
                <a:cubicBezTo>
                  <a:pt x="17293" y="13032"/>
                  <a:pt x="17165" y="12920"/>
                  <a:pt x="16990" y="12812"/>
                </a:cubicBezTo>
                <a:cubicBezTo>
                  <a:pt x="16615" y="12583"/>
                  <a:pt x="16638" y="12507"/>
                  <a:pt x="17168" y="12225"/>
                </a:cubicBezTo>
                <a:cubicBezTo>
                  <a:pt x="17362" y="12121"/>
                  <a:pt x="17522" y="11984"/>
                  <a:pt x="17522" y="11919"/>
                </a:cubicBezTo>
                <a:cubicBezTo>
                  <a:pt x="17522" y="11853"/>
                  <a:pt x="17778" y="11561"/>
                  <a:pt x="18090" y="11271"/>
                </a:cubicBezTo>
                <a:cubicBezTo>
                  <a:pt x="18403" y="10980"/>
                  <a:pt x="18651" y="10696"/>
                  <a:pt x="18645" y="10639"/>
                </a:cubicBezTo>
                <a:cubicBezTo>
                  <a:pt x="18638" y="10582"/>
                  <a:pt x="18804" y="10264"/>
                  <a:pt x="19010" y="9934"/>
                </a:cubicBezTo>
                <a:cubicBezTo>
                  <a:pt x="19215" y="9605"/>
                  <a:pt x="19541" y="9053"/>
                  <a:pt x="19734" y="8707"/>
                </a:cubicBezTo>
                <a:lnTo>
                  <a:pt x="20084" y="8075"/>
                </a:lnTo>
                <a:lnTo>
                  <a:pt x="19901" y="7982"/>
                </a:lnTo>
                <a:cubicBezTo>
                  <a:pt x="19799" y="7932"/>
                  <a:pt x="19717" y="7855"/>
                  <a:pt x="19717" y="7809"/>
                </a:cubicBezTo>
                <a:cubicBezTo>
                  <a:pt x="19717" y="7743"/>
                  <a:pt x="20749" y="5681"/>
                  <a:pt x="21035" y="5177"/>
                </a:cubicBezTo>
                <a:cubicBezTo>
                  <a:pt x="21087" y="5085"/>
                  <a:pt x="21067" y="5074"/>
                  <a:pt x="20936" y="5121"/>
                </a:cubicBezTo>
                <a:cubicBezTo>
                  <a:pt x="20820" y="5162"/>
                  <a:pt x="20759" y="5138"/>
                  <a:pt x="20735" y="5048"/>
                </a:cubicBezTo>
                <a:cubicBezTo>
                  <a:pt x="20716" y="4978"/>
                  <a:pt x="20887" y="4115"/>
                  <a:pt x="21114" y="3128"/>
                </a:cubicBezTo>
                <a:cubicBezTo>
                  <a:pt x="21341" y="2142"/>
                  <a:pt x="21539" y="1277"/>
                  <a:pt x="21555" y="1204"/>
                </a:cubicBezTo>
                <a:cubicBezTo>
                  <a:pt x="21571" y="1132"/>
                  <a:pt x="21395" y="1562"/>
                  <a:pt x="21162" y="2162"/>
                </a:cubicBezTo>
                <a:cubicBezTo>
                  <a:pt x="20929" y="2762"/>
                  <a:pt x="20710" y="3237"/>
                  <a:pt x="20676" y="3217"/>
                </a:cubicBezTo>
                <a:cubicBezTo>
                  <a:pt x="20584" y="3162"/>
                  <a:pt x="20669" y="1810"/>
                  <a:pt x="20865" y="194"/>
                </a:cubicBezTo>
                <a:cubicBezTo>
                  <a:pt x="20867" y="175"/>
                  <a:pt x="20867" y="163"/>
                  <a:pt x="20865" y="158"/>
                </a:cubicBezTo>
                <a:close/>
                <a:moveTo>
                  <a:pt x="12666" y="17027"/>
                </a:moveTo>
                <a:cubicBezTo>
                  <a:pt x="12545" y="17027"/>
                  <a:pt x="12541" y="17088"/>
                  <a:pt x="12541" y="19051"/>
                </a:cubicBezTo>
                <a:cubicBezTo>
                  <a:pt x="12541" y="21015"/>
                  <a:pt x="12545" y="21072"/>
                  <a:pt x="12666" y="21072"/>
                </a:cubicBezTo>
                <a:cubicBezTo>
                  <a:pt x="12786" y="21072"/>
                  <a:pt x="12790" y="21015"/>
                  <a:pt x="12790" y="19051"/>
                </a:cubicBezTo>
                <a:cubicBezTo>
                  <a:pt x="12790" y="17088"/>
                  <a:pt x="12786" y="17027"/>
                  <a:pt x="12666" y="17027"/>
                </a:cubicBezTo>
                <a:close/>
                <a:moveTo>
                  <a:pt x="14060" y="17027"/>
                </a:moveTo>
                <a:cubicBezTo>
                  <a:pt x="13779" y="17027"/>
                  <a:pt x="13718" y="17202"/>
                  <a:pt x="13718" y="17997"/>
                </a:cubicBezTo>
                <a:cubicBezTo>
                  <a:pt x="13718" y="18552"/>
                  <a:pt x="13702" y="18632"/>
                  <a:pt x="13593" y="18673"/>
                </a:cubicBezTo>
                <a:cubicBezTo>
                  <a:pt x="13525" y="18698"/>
                  <a:pt x="13469" y="18769"/>
                  <a:pt x="13469" y="18830"/>
                </a:cubicBezTo>
                <a:cubicBezTo>
                  <a:pt x="13469" y="18891"/>
                  <a:pt x="13525" y="18961"/>
                  <a:pt x="13593" y="18987"/>
                </a:cubicBezTo>
                <a:cubicBezTo>
                  <a:pt x="13708" y="19029"/>
                  <a:pt x="13718" y="19108"/>
                  <a:pt x="13718" y="20053"/>
                </a:cubicBezTo>
                <a:cubicBezTo>
                  <a:pt x="13718" y="20891"/>
                  <a:pt x="13734" y="21072"/>
                  <a:pt x="13808" y="21072"/>
                </a:cubicBezTo>
                <a:cubicBezTo>
                  <a:pt x="13882" y="21072"/>
                  <a:pt x="13902" y="20876"/>
                  <a:pt x="13916" y="20037"/>
                </a:cubicBezTo>
                <a:lnTo>
                  <a:pt x="13933" y="19007"/>
                </a:lnTo>
                <a:lnTo>
                  <a:pt x="14105" y="18979"/>
                </a:lnTo>
                <a:cubicBezTo>
                  <a:pt x="14199" y="18963"/>
                  <a:pt x="14275" y="18896"/>
                  <a:pt x="14275" y="18830"/>
                </a:cubicBezTo>
                <a:cubicBezTo>
                  <a:pt x="14275" y="18764"/>
                  <a:pt x="14199" y="18696"/>
                  <a:pt x="14105" y="18681"/>
                </a:cubicBezTo>
                <a:cubicBezTo>
                  <a:pt x="13944" y="18655"/>
                  <a:pt x="13933" y="18626"/>
                  <a:pt x="13916" y="18150"/>
                </a:cubicBezTo>
                <a:cubicBezTo>
                  <a:pt x="13895" y="17580"/>
                  <a:pt x="13975" y="17292"/>
                  <a:pt x="14153" y="17292"/>
                </a:cubicBezTo>
                <a:cubicBezTo>
                  <a:pt x="14220" y="17292"/>
                  <a:pt x="14275" y="17232"/>
                  <a:pt x="14275" y="17159"/>
                </a:cubicBezTo>
                <a:cubicBezTo>
                  <a:pt x="14275" y="17068"/>
                  <a:pt x="14209" y="17027"/>
                  <a:pt x="14060" y="17027"/>
                </a:cubicBezTo>
                <a:close/>
                <a:moveTo>
                  <a:pt x="17273" y="17027"/>
                </a:moveTo>
                <a:cubicBezTo>
                  <a:pt x="17193" y="17027"/>
                  <a:pt x="17182" y="17312"/>
                  <a:pt x="17182" y="19051"/>
                </a:cubicBezTo>
                <a:cubicBezTo>
                  <a:pt x="17182" y="20790"/>
                  <a:pt x="17193" y="21072"/>
                  <a:pt x="17273" y="21072"/>
                </a:cubicBezTo>
                <a:cubicBezTo>
                  <a:pt x="17353" y="21072"/>
                  <a:pt x="17366" y="20790"/>
                  <a:pt x="17366" y="19051"/>
                </a:cubicBezTo>
                <a:cubicBezTo>
                  <a:pt x="17366" y="17312"/>
                  <a:pt x="17353" y="17027"/>
                  <a:pt x="17273" y="17027"/>
                </a:cubicBezTo>
                <a:close/>
                <a:moveTo>
                  <a:pt x="4543" y="18170"/>
                </a:moveTo>
                <a:cubicBezTo>
                  <a:pt x="4481" y="18170"/>
                  <a:pt x="4438" y="18330"/>
                  <a:pt x="4401" y="18677"/>
                </a:cubicBezTo>
                <a:cubicBezTo>
                  <a:pt x="4352" y="19141"/>
                  <a:pt x="4334" y="19183"/>
                  <a:pt x="4178" y="19208"/>
                </a:cubicBezTo>
                <a:cubicBezTo>
                  <a:pt x="3973" y="19242"/>
                  <a:pt x="3950" y="19466"/>
                  <a:pt x="4147" y="19506"/>
                </a:cubicBezTo>
                <a:cubicBezTo>
                  <a:pt x="4405" y="19558"/>
                  <a:pt x="4331" y="20279"/>
                  <a:pt x="4067" y="20279"/>
                </a:cubicBezTo>
                <a:cubicBezTo>
                  <a:pt x="3906" y="20279"/>
                  <a:pt x="3911" y="20511"/>
                  <a:pt x="4076" y="20637"/>
                </a:cubicBezTo>
                <a:cubicBezTo>
                  <a:pt x="4191" y="20725"/>
                  <a:pt x="4203" y="20791"/>
                  <a:pt x="4172" y="21168"/>
                </a:cubicBezTo>
                <a:cubicBezTo>
                  <a:pt x="4145" y="21494"/>
                  <a:pt x="4157" y="21599"/>
                  <a:pt x="4220" y="21599"/>
                </a:cubicBezTo>
                <a:cubicBezTo>
                  <a:pt x="4310" y="21599"/>
                  <a:pt x="4377" y="21334"/>
                  <a:pt x="4378" y="20971"/>
                </a:cubicBezTo>
                <a:cubicBezTo>
                  <a:pt x="4380" y="20666"/>
                  <a:pt x="4491" y="20545"/>
                  <a:pt x="4678" y="20645"/>
                </a:cubicBezTo>
                <a:cubicBezTo>
                  <a:pt x="4812" y="20717"/>
                  <a:pt x="4824" y="20761"/>
                  <a:pt x="4797" y="21160"/>
                </a:cubicBezTo>
                <a:cubicBezTo>
                  <a:pt x="4776" y="21474"/>
                  <a:pt x="4790" y="21599"/>
                  <a:pt x="4845" y="21599"/>
                </a:cubicBezTo>
                <a:cubicBezTo>
                  <a:pt x="4944" y="21599"/>
                  <a:pt x="4995" y="21396"/>
                  <a:pt x="4995" y="21023"/>
                </a:cubicBezTo>
                <a:cubicBezTo>
                  <a:pt x="4995" y="20727"/>
                  <a:pt x="5074" y="20593"/>
                  <a:pt x="5244" y="20589"/>
                </a:cubicBezTo>
                <a:cubicBezTo>
                  <a:pt x="5391" y="20585"/>
                  <a:pt x="5400" y="20279"/>
                  <a:pt x="5252" y="20279"/>
                </a:cubicBezTo>
                <a:cubicBezTo>
                  <a:pt x="5086" y="20279"/>
                  <a:pt x="5059" y="20202"/>
                  <a:pt x="5111" y="19840"/>
                </a:cubicBezTo>
                <a:cubicBezTo>
                  <a:pt x="5143" y="19616"/>
                  <a:pt x="5192" y="19527"/>
                  <a:pt x="5292" y="19506"/>
                </a:cubicBezTo>
                <a:cubicBezTo>
                  <a:pt x="5466" y="19470"/>
                  <a:pt x="5470" y="19260"/>
                  <a:pt x="5298" y="19196"/>
                </a:cubicBezTo>
                <a:cubicBezTo>
                  <a:pt x="5177" y="19151"/>
                  <a:pt x="5170" y="19111"/>
                  <a:pt x="5210" y="18661"/>
                </a:cubicBezTo>
                <a:cubicBezTo>
                  <a:pt x="5244" y="18270"/>
                  <a:pt x="5235" y="18170"/>
                  <a:pt x="5165" y="18170"/>
                </a:cubicBezTo>
                <a:cubicBezTo>
                  <a:pt x="5106" y="18170"/>
                  <a:pt x="5061" y="18338"/>
                  <a:pt x="5023" y="18677"/>
                </a:cubicBezTo>
                <a:cubicBezTo>
                  <a:pt x="4969" y="19162"/>
                  <a:pt x="4958" y="19180"/>
                  <a:pt x="4780" y="19180"/>
                </a:cubicBezTo>
                <a:lnTo>
                  <a:pt x="4593" y="19180"/>
                </a:lnTo>
                <a:lnTo>
                  <a:pt x="4613" y="18677"/>
                </a:lnTo>
                <a:cubicBezTo>
                  <a:pt x="4628" y="18283"/>
                  <a:pt x="4612" y="18170"/>
                  <a:pt x="4543" y="18170"/>
                </a:cubicBezTo>
                <a:close/>
                <a:moveTo>
                  <a:pt x="6624" y="18608"/>
                </a:moveTo>
                <a:cubicBezTo>
                  <a:pt x="6492" y="18616"/>
                  <a:pt x="6358" y="18689"/>
                  <a:pt x="6262" y="18826"/>
                </a:cubicBezTo>
                <a:cubicBezTo>
                  <a:pt x="5974" y="19235"/>
                  <a:pt x="6089" y="19664"/>
                  <a:pt x="6568" y="19965"/>
                </a:cubicBezTo>
                <a:cubicBezTo>
                  <a:pt x="6939" y="20198"/>
                  <a:pt x="7020" y="20389"/>
                  <a:pt x="6882" y="20689"/>
                </a:cubicBezTo>
                <a:cubicBezTo>
                  <a:pt x="6750" y="20974"/>
                  <a:pt x="6467" y="20968"/>
                  <a:pt x="6316" y="20677"/>
                </a:cubicBezTo>
                <a:cubicBezTo>
                  <a:pt x="6236" y="20523"/>
                  <a:pt x="6177" y="20481"/>
                  <a:pt x="6115" y="20536"/>
                </a:cubicBezTo>
                <a:cubicBezTo>
                  <a:pt x="6040" y="20603"/>
                  <a:pt x="6044" y="20653"/>
                  <a:pt x="6135" y="20850"/>
                </a:cubicBezTo>
                <a:cubicBezTo>
                  <a:pt x="6194" y="20978"/>
                  <a:pt x="6301" y="21118"/>
                  <a:pt x="6375" y="21160"/>
                </a:cubicBezTo>
                <a:cubicBezTo>
                  <a:pt x="6559" y="21266"/>
                  <a:pt x="6617" y="21265"/>
                  <a:pt x="6845" y="21152"/>
                </a:cubicBezTo>
                <a:cubicBezTo>
                  <a:pt x="7073" y="21039"/>
                  <a:pt x="7162" y="20841"/>
                  <a:pt x="7162" y="20456"/>
                </a:cubicBezTo>
                <a:cubicBezTo>
                  <a:pt x="7162" y="20054"/>
                  <a:pt x="7067" y="19867"/>
                  <a:pt x="6805" y="19747"/>
                </a:cubicBezTo>
                <a:cubicBezTo>
                  <a:pt x="6405" y="19565"/>
                  <a:pt x="6248" y="19240"/>
                  <a:pt x="6432" y="18979"/>
                </a:cubicBezTo>
                <a:cubicBezTo>
                  <a:pt x="6541" y="18823"/>
                  <a:pt x="6672" y="18851"/>
                  <a:pt x="6828" y="19059"/>
                </a:cubicBezTo>
                <a:cubicBezTo>
                  <a:pt x="7060" y="19370"/>
                  <a:pt x="7201" y="19107"/>
                  <a:pt x="6975" y="18786"/>
                </a:cubicBezTo>
                <a:cubicBezTo>
                  <a:pt x="6886" y="18659"/>
                  <a:pt x="6756" y="18601"/>
                  <a:pt x="6624" y="18608"/>
                </a:cubicBezTo>
                <a:close/>
                <a:moveTo>
                  <a:pt x="8712" y="18608"/>
                </a:moveTo>
                <a:cubicBezTo>
                  <a:pt x="8572" y="18608"/>
                  <a:pt x="8423" y="18659"/>
                  <a:pt x="8273" y="18765"/>
                </a:cubicBezTo>
                <a:cubicBezTo>
                  <a:pt x="7622" y="19228"/>
                  <a:pt x="7734" y="20857"/>
                  <a:pt x="8437" y="21156"/>
                </a:cubicBezTo>
                <a:cubicBezTo>
                  <a:pt x="8701" y="21269"/>
                  <a:pt x="8775" y="21259"/>
                  <a:pt x="9065" y="21072"/>
                </a:cubicBezTo>
                <a:cubicBezTo>
                  <a:pt x="9276" y="20936"/>
                  <a:pt x="9357" y="20817"/>
                  <a:pt x="9458" y="20492"/>
                </a:cubicBezTo>
                <a:cubicBezTo>
                  <a:pt x="9759" y="19524"/>
                  <a:pt x="9317" y="18611"/>
                  <a:pt x="8712" y="18608"/>
                </a:cubicBezTo>
                <a:close/>
                <a:moveTo>
                  <a:pt x="10440" y="18697"/>
                </a:moveTo>
                <a:cubicBezTo>
                  <a:pt x="10325" y="18697"/>
                  <a:pt x="10315" y="18754"/>
                  <a:pt x="10318" y="19510"/>
                </a:cubicBezTo>
                <a:cubicBezTo>
                  <a:pt x="10322" y="20543"/>
                  <a:pt x="10403" y="20890"/>
                  <a:pt x="10686" y="21096"/>
                </a:cubicBezTo>
                <a:cubicBezTo>
                  <a:pt x="11069" y="21375"/>
                  <a:pt x="11501" y="21126"/>
                  <a:pt x="11611" y="20565"/>
                </a:cubicBezTo>
                <a:cubicBezTo>
                  <a:pt x="11646" y="20383"/>
                  <a:pt x="11675" y="19889"/>
                  <a:pt x="11676" y="19466"/>
                </a:cubicBezTo>
                <a:cubicBezTo>
                  <a:pt x="11676" y="18755"/>
                  <a:pt x="11666" y="18697"/>
                  <a:pt x="11551" y="18697"/>
                </a:cubicBezTo>
                <a:cubicBezTo>
                  <a:pt x="11436" y="18697"/>
                  <a:pt x="11428" y="18756"/>
                  <a:pt x="11427" y="19554"/>
                </a:cubicBezTo>
                <a:cubicBezTo>
                  <a:pt x="11426" y="20667"/>
                  <a:pt x="11366" y="20850"/>
                  <a:pt x="10997" y="20850"/>
                </a:cubicBezTo>
                <a:cubicBezTo>
                  <a:pt x="10627" y="20850"/>
                  <a:pt x="10565" y="20667"/>
                  <a:pt x="10564" y="19554"/>
                </a:cubicBezTo>
                <a:cubicBezTo>
                  <a:pt x="10563" y="18756"/>
                  <a:pt x="10555" y="18697"/>
                  <a:pt x="10440" y="18697"/>
                </a:cubicBezTo>
                <a:close/>
                <a:moveTo>
                  <a:pt x="15078" y="18697"/>
                </a:moveTo>
                <a:cubicBezTo>
                  <a:pt x="14962" y="18697"/>
                  <a:pt x="14956" y="18756"/>
                  <a:pt x="14957" y="19599"/>
                </a:cubicBezTo>
                <a:cubicBezTo>
                  <a:pt x="14958" y="20631"/>
                  <a:pt x="15017" y="20871"/>
                  <a:pt x="15327" y="21092"/>
                </a:cubicBezTo>
                <a:cubicBezTo>
                  <a:pt x="15446" y="21176"/>
                  <a:pt x="15578" y="21249"/>
                  <a:pt x="15621" y="21249"/>
                </a:cubicBezTo>
                <a:cubicBezTo>
                  <a:pt x="15784" y="21249"/>
                  <a:pt x="16122" y="20994"/>
                  <a:pt x="16187" y="20822"/>
                </a:cubicBezTo>
                <a:cubicBezTo>
                  <a:pt x="16224" y="20725"/>
                  <a:pt x="16255" y="20206"/>
                  <a:pt x="16255" y="19671"/>
                </a:cubicBezTo>
                <a:cubicBezTo>
                  <a:pt x="16255" y="18893"/>
                  <a:pt x="16237" y="18697"/>
                  <a:pt x="16167" y="18697"/>
                </a:cubicBezTo>
                <a:cubicBezTo>
                  <a:pt x="16099" y="18697"/>
                  <a:pt x="16073" y="18897"/>
                  <a:pt x="16057" y="19611"/>
                </a:cubicBezTo>
                <a:cubicBezTo>
                  <a:pt x="16032" y="20663"/>
                  <a:pt x="15952" y="20895"/>
                  <a:pt x="15599" y="20895"/>
                </a:cubicBezTo>
                <a:cubicBezTo>
                  <a:pt x="15274" y="20895"/>
                  <a:pt x="15203" y="20665"/>
                  <a:pt x="15203" y="19603"/>
                </a:cubicBezTo>
                <a:cubicBezTo>
                  <a:pt x="15203" y="18758"/>
                  <a:pt x="15194" y="18697"/>
                  <a:pt x="15078" y="18697"/>
                </a:cubicBezTo>
                <a:close/>
                <a:moveTo>
                  <a:pt x="8638" y="18890"/>
                </a:moveTo>
                <a:cubicBezTo>
                  <a:pt x="8672" y="18889"/>
                  <a:pt x="8709" y="18896"/>
                  <a:pt x="8754" y="18906"/>
                </a:cubicBezTo>
                <a:cubicBezTo>
                  <a:pt x="9031" y="18970"/>
                  <a:pt x="9185" y="19170"/>
                  <a:pt x="9272" y="19582"/>
                </a:cubicBezTo>
                <a:cubicBezTo>
                  <a:pt x="9357" y="19988"/>
                  <a:pt x="9313" y="20273"/>
                  <a:pt x="9105" y="20625"/>
                </a:cubicBezTo>
                <a:cubicBezTo>
                  <a:pt x="8977" y="20840"/>
                  <a:pt x="8896" y="20895"/>
                  <a:pt x="8709" y="20895"/>
                </a:cubicBezTo>
                <a:cubicBezTo>
                  <a:pt x="8515" y="20895"/>
                  <a:pt x="8437" y="20837"/>
                  <a:pt x="8273" y="20573"/>
                </a:cubicBezTo>
                <a:cubicBezTo>
                  <a:pt x="8092" y="20280"/>
                  <a:pt x="8079" y="20210"/>
                  <a:pt x="8106" y="19808"/>
                </a:cubicBezTo>
                <a:cubicBezTo>
                  <a:pt x="8131" y="19448"/>
                  <a:pt x="8171" y="19320"/>
                  <a:pt x="8335" y="19112"/>
                </a:cubicBezTo>
                <a:cubicBezTo>
                  <a:pt x="8461" y="18952"/>
                  <a:pt x="8535" y="18893"/>
                  <a:pt x="8638" y="18890"/>
                </a:cubicBezTo>
                <a:close/>
                <a:moveTo>
                  <a:pt x="4721" y="19534"/>
                </a:moveTo>
                <a:cubicBezTo>
                  <a:pt x="4862" y="19534"/>
                  <a:pt x="4907" y="19578"/>
                  <a:pt x="4922" y="19727"/>
                </a:cubicBezTo>
                <a:cubicBezTo>
                  <a:pt x="4932" y="19834"/>
                  <a:pt x="4911" y="20002"/>
                  <a:pt x="4873" y="20102"/>
                </a:cubicBezTo>
                <a:cubicBezTo>
                  <a:pt x="4807" y="20278"/>
                  <a:pt x="4541" y="20351"/>
                  <a:pt x="4480" y="20210"/>
                </a:cubicBezTo>
                <a:cubicBezTo>
                  <a:pt x="4464" y="20173"/>
                  <a:pt x="4470" y="20008"/>
                  <a:pt x="4494" y="19840"/>
                </a:cubicBezTo>
                <a:cubicBezTo>
                  <a:pt x="4533" y="19574"/>
                  <a:pt x="4561" y="19534"/>
                  <a:pt x="4721" y="1953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6" name="pasted-image.tiff"/>
          <p:cNvPicPr>
            <a:picLocks noChangeAspect="1"/>
          </p:cNvPicPr>
          <p:nvPr/>
        </p:nvPicPr>
        <p:blipFill>
          <a:blip r:embed="rId9">
            <a:extLst/>
          </a:blip>
          <a:srcRect l="166" t="180" r="157" b="205"/>
          <a:stretch>
            <a:fillRect/>
          </a:stretch>
        </p:blipFill>
        <p:spPr>
          <a:xfrm>
            <a:off x="17857151" y="9389888"/>
            <a:ext cx="1265238" cy="126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079" y="13"/>
                  <a:pt x="9365" y="30"/>
                  <a:pt x="9330" y="47"/>
                </a:cubicBezTo>
                <a:cubicBezTo>
                  <a:pt x="9238" y="93"/>
                  <a:pt x="8695" y="242"/>
                  <a:pt x="8124" y="380"/>
                </a:cubicBezTo>
                <a:cubicBezTo>
                  <a:pt x="6984" y="654"/>
                  <a:pt x="5627" y="1249"/>
                  <a:pt x="4682" y="1892"/>
                </a:cubicBezTo>
                <a:cubicBezTo>
                  <a:pt x="3889" y="2430"/>
                  <a:pt x="2769" y="3503"/>
                  <a:pt x="2175" y="4292"/>
                </a:cubicBezTo>
                <a:cubicBezTo>
                  <a:pt x="1261" y="5505"/>
                  <a:pt x="384" y="7517"/>
                  <a:pt x="210" y="8800"/>
                </a:cubicBezTo>
                <a:cubicBezTo>
                  <a:pt x="172" y="9078"/>
                  <a:pt x="102" y="9333"/>
                  <a:pt x="54" y="9363"/>
                </a:cubicBezTo>
                <a:cubicBezTo>
                  <a:pt x="34" y="9375"/>
                  <a:pt x="14" y="10045"/>
                  <a:pt x="0" y="10800"/>
                </a:cubicBezTo>
                <a:cubicBezTo>
                  <a:pt x="14" y="11555"/>
                  <a:pt x="34" y="12231"/>
                  <a:pt x="54" y="12244"/>
                </a:cubicBezTo>
                <a:cubicBezTo>
                  <a:pt x="102" y="12274"/>
                  <a:pt x="172" y="12522"/>
                  <a:pt x="210" y="12800"/>
                </a:cubicBezTo>
                <a:cubicBezTo>
                  <a:pt x="314" y="13562"/>
                  <a:pt x="781" y="14908"/>
                  <a:pt x="1267" y="15844"/>
                </a:cubicBezTo>
                <a:cubicBezTo>
                  <a:pt x="2668" y="18544"/>
                  <a:pt x="5213" y="20543"/>
                  <a:pt x="8130" y="21227"/>
                </a:cubicBezTo>
                <a:cubicBezTo>
                  <a:pt x="8697" y="21360"/>
                  <a:pt x="9230" y="21508"/>
                  <a:pt x="9309" y="21553"/>
                </a:cubicBezTo>
                <a:cubicBezTo>
                  <a:pt x="9343" y="21572"/>
                  <a:pt x="10062" y="21585"/>
                  <a:pt x="10922" y="21600"/>
                </a:cubicBezTo>
                <a:cubicBezTo>
                  <a:pt x="11545" y="21586"/>
                  <a:pt x="12236" y="21577"/>
                  <a:pt x="12270" y="21559"/>
                </a:cubicBezTo>
                <a:cubicBezTo>
                  <a:pt x="12362" y="21512"/>
                  <a:pt x="12897" y="21360"/>
                  <a:pt x="13463" y="21227"/>
                </a:cubicBezTo>
                <a:cubicBezTo>
                  <a:pt x="14595" y="20962"/>
                  <a:pt x="15954" y="20366"/>
                  <a:pt x="16911" y="19715"/>
                </a:cubicBezTo>
                <a:cubicBezTo>
                  <a:pt x="17699" y="19180"/>
                  <a:pt x="18822" y="18109"/>
                  <a:pt x="19425" y="17315"/>
                </a:cubicBezTo>
                <a:cubicBezTo>
                  <a:pt x="20171" y="16333"/>
                  <a:pt x="20924" y="14734"/>
                  <a:pt x="21214" y="13498"/>
                </a:cubicBezTo>
                <a:cubicBezTo>
                  <a:pt x="21350" y="12919"/>
                  <a:pt x="21498" y="12363"/>
                  <a:pt x="21546" y="12271"/>
                </a:cubicBezTo>
                <a:cubicBezTo>
                  <a:pt x="21565" y="12234"/>
                  <a:pt x="21586" y="11527"/>
                  <a:pt x="21600" y="10773"/>
                </a:cubicBezTo>
                <a:cubicBezTo>
                  <a:pt x="21586" y="10044"/>
                  <a:pt x="21566" y="9375"/>
                  <a:pt x="21546" y="9363"/>
                </a:cubicBezTo>
                <a:cubicBezTo>
                  <a:pt x="21498" y="9333"/>
                  <a:pt x="21428" y="9078"/>
                  <a:pt x="21390" y="8800"/>
                </a:cubicBezTo>
                <a:cubicBezTo>
                  <a:pt x="21286" y="8038"/>
                  <a:pt x="20819" y="6692"/>
                  <a:pt x="20333" y="5756"/>
                </a:cubicBezTo>
                <a:cubicBezTo>
                  <a:pt x="18932" y="3056"/>
                  <a:pt x="16380" y="1064"/>
                  <a:pt x="13463" y="380"/>
                </a:cubicBezTo>
                <a:cubicBezTo>
                  <a:pt x="12897" y="247"/>
                  <a:pt x="12362" y="95"/>
                  <a:pt x="12270" y="47"/>
                </a:cubicBezTo>
                <a:cubicBezTo>
                  <a:pt x="12233" y="28"/>
                  <a:pt x="11530" y="14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>
            <a:off x="14280363" y="455636"/>
            <a:ext cx="841881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  <p:pic>
        <p:nvPicPr>
          <p:cNvPr id="688" name="web-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911672" y="2470209"/>
            <a:ext cx="902194" cy="902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instagram-5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084303" y="2470257"/>
            <a:ext cx="902104" cy="902104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>
            <a:off x="18920984" y="2629206"/>
            <a:ext cx="66025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https://www.klyuchnikova.com</a:t>
            </a:r>
          </a:p>
        </p:txBody>
      </p:sp>
      <p:sp>
        <p:nvSpPr>
          <p:cNvPr id="691" name="Shape 691"/>
          <p:cNvSpPr/>
          <p:nvPr/>
        </p:nvSpPr>
        <p:spPr>
          <a:xfrm>
            <a:off x="14163340" y="2629206"/>
            <a:ext cx="356785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@klyuchnikova_com</a:t>
            </a:r>
          </a:p>
        </p:txBody>
      </p:sp>
      <p:pic>
        <p:nvPicPr>
          <p:cNvPr id="692" name="qr-cod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264734" y="4265343"/>
            <a:ext cx="4450072" cy="4450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340</Words>
  <Application>Microsoft Office PowerPoint</Application>
  <PresentationFormat>Произвольный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Этапы развития управленческого учёта</vt:lpstr>
      <vt:lpstr>Презентация PowerPoint</vt:lpstr>
      <vt:lpstr>Презентация PowerPoint</vt:lpstr>
      <vt:lpstr>Вехи развития </vt:lpstr>
      <vt:lpstr>РОСТ ВЫРУЧКИ</vt:lpstr>
      <vt:lpstr>Вехи развития </vt:lpstr>
      <vt:lpstr>РОСТ ПРОИЗВОДИТЕЛЬНОСТИ ТРУДА</vt:lpstr>
      <vt:lpstr>Вехи развития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управленческого учёта</dc:title>
  <cp:lastModifiedBy>Пользователь Windows</cp:lastModifiedBy>
  <cp:revision>1</cp:revision>
  <dcterms:modified xsi:type="dcterms:W3CDTF">2019-04-16T14:03:34Z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4838404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