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9" r:id="rId3"/>
    <p:sldId id="296" r:id="rId4"/>
    <p:sldId id="295" r:id="rId5"/>
    <p:sldId id="297" r:id="rId6"/>
    <p:sldId id="290" r:id="rId7"/>
    <p:sldId id="291" r:id="rId8"/>
    <p:sldId id="292" r:id="rId9"/>
    <p:sldId id="300" r:id="rId10"/>
    <p:sldId id="269" r:id="rId11"/>
    <p:sldId id="280" r:id="rId12"/>
    <p:sldId id="298" r:id="rId13"/>
    <p:sldId id="281" r:id="rId14"/>
    <p:sldId id="285" r:id="rId15"/>
    <p:sldId id="286" r:id="rId16"/>
    <p:sldId id="299" r:id="rId17"/>
    <p:sldId id="288" r:id="rId18"/>
    <p:sldId id="30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9" autoAdjust="0"/>
    <p:restoredTop sz="94660"/>
  </p:normalViewPr>
  <p:slideViewPr>
    <p:cSldViewPr>
      <p:cViewPr varScale="1">
        <p:scale>
          <a:sx n="102" d="100"/>
          <a:sy n="102" d="100"/>
        </p:scale>
        <p:origin x="12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EDF88-851A-4E4B-8A28-07F016869B01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80FA2-6333-4CFC-B3B0-3DE5DBC8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789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80FA2-6333-4CFC-B3B0-3DE5DBC81AD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092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80FA2-6333-4CFC-B3B0-3DE5DBC81AD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765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67484E8D3BF28FE12DC574DD2D5E8432CAC6E60C5E58DFCABD242428C5F7B83FC825242FA0B86u4F6M" TargetMode="External"/><Relationship Id="rId2" Type="http://schemas.openxmlformats.org/officeDocument/2006/relationships/hyperlink" Target="consultantplus://offline/ref=567484E8D3BF28FE12DC574DD2D5E8432CAC6E60C5E58DFCABD242428C5F7B83FC82524BFC09u8F7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consultantplus://offline/ref=7754FDE86B8FBD9117571CA71C5D3401B96E9BEE632980590419C7B9CD03F9DD77C351E0FACAAAfE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consultantplus://offline/ref=88D20D41306CEEB023F5C685FF0DFF2E9973B8C037C676CC1BA6FAE30Df3sE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E6827F810E831F233327C39B2015EEDED630CCA21251F01E130FD7EFF262A5D7EE167827E7D2016H96AM" TargetMode="External"/><Relationship Id="rId2" Type="http://schemas.openxmlformats.org/officeDocument/2006/relationships/hyperlink" Target="consultantplus://offline/ref=DE6827F810E831F233327C39B2015EEDED630CCA21251F01E130FD7EFF262A5D7EE167827E7D2014H96D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04665"/>
            <a:ext cx="7558608" cy="2232248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НДФЛ и страховые взносы в 2019 году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140968"/>
            <a:ext cx="7558608" cy="2497832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>
                <a:solidFill>
                  <a:schemeClr val="tx1"/>
                </a:solidFill>
              </a:rPr>
              <a:t>Тарасова Татьяна - ведущий эксперт-консультант и лектор компании «</a:t>
            </a:r>
            <a:r>
              <a:rPr lang="ru-RU" i="1" dirty="0" err="1">
                <a:solidFill>
                  <a:schemeClr val="tx1"/>
                </a:solidFill>
              </a:rPr>
              <a:t>Правовест</a:t>
            </a:r>
            <a:r>
              <a:rPr lang="ru-RU" i="1" dirty="0">
                <a:solidFill>
                  <a:schemeClr val="tx1"/>
                </a:solidFill>
              </a:rPr>
              <a:t> Аудит», </a:t>
            </a:r>
            <a:r>
              <a:rPr lang="ru-RU" i="1" dirty="0" err="1">
                <a:solidFill>
                  <a:schemeClr val="tx1"/>
                </a:solidFill>
              </a:rPr>
              <a:t>Wise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ru-RU" i="1" dirty="0" err="1">
                <a:solidFill>
                  <a:schemeClr val="tx1"/>
                </a:solidFill>
              </a:rPr>
              <a:t>dvice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Consulting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Group</a:t>
            </a:r>
            <a:r>
              <a:rPr lang="ru-RU" i="1" dirty="0">
                <a:solidFill>
                  <a:schemeClr val="tx1"/>
                </a:solidFill>
              </a:rPr>
              <a:t>. Автор семинаров и многочисленных публикаций в СМИ по вопросам исчисления и уплаты «зарплатных налогов».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805264"/>
            <a:ext cx="3599695" cy="94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579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Имущественные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вычеты нерезидентам при продаже имущества.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27.11.2018 N 424-ФЗ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 внесении изменений в части первую и вторую Налогового кодекса Российской Федерации и отдельные законодательные акты Российской Федерации о налогах и сборах"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п. 17.1 т.217 НК РФ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доходы, получаемые физическими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лицами,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за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соответствующий налоговый период: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от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продажи объектов недвижимого имущества, а также долей в указанном имуществе с учетом особенностей, установленных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статьей 217.1 настоящего Кодекса;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от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продажи иного имущества, находившегося в собственности налогоплательщика три года и более.</a:t>
            </a:r>
          </a:p>
          <a:p>
            <a:pPr marL="0" lvl="0" indent="0" algn="just">
              <a:buNone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5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4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4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152" y="5589240"/>
            <a:ext cx="3599695" cy="94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160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увеличенного социального вычета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27.11.2018 N 426-ФЗ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 внесении изменений в статьи 219 и 286.1 части второй Налогового кодекса Российской Федерации"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Абзац седьмой подпункта 1 пункта 1 статьи 219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дополнить предложениями следующего содержания: "Если получателями пожертвований являются государственные и муниципальные учреждения, осуществляющие деятельность в области культуры, а также некоммерческие организации (фонды) в случае перечисления им пожертвований на формирование целевого капитала в целях поддержки указанных учреждений, предельный размер вычета, установленный настоящим абзацем, может быть увеличен законом субъекта Российской Федерации до 30 процентов суммы дохода, полученного в налоговом периоде и подлежащего налогообложению. 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152" y="5779790"/>
            <a:ext cx="3599695" cy="94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444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Квартальная отчетность 6-НДФЛ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ФНС России от 14.10.2015 N ММВ-7-11/450@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сдачи - за первый квартал, полугодие, девять месяцев - не позднее последнего дня месяца, следующего за соответствующим периодом, за год - не позднее 1 апреля года, следующего за истекшим налоговым периодом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численности физических лиц, получивших доходы в налоговом периоде, до 25 человек налоговые агенты могут представлять указанный расчет сумм налога на бумажных носителях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152" y="5733256"/>
            <a:ext cx="3599695" cy="94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763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предельный размер вознаграждения при исчислении страховых взносов.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28.11.2018 N 1426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 предельной величине базы для исчисления страховых взносов на обязательное социальное страхование на случай временной нетрудоспособности и в связи с материнством и на обязательное пенсионное страхование с 1 января 2019 г."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Предельная база по взносам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на: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- 1 150 000 руб.,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- 865 000 руб.</a:t>
            </a:r>
          </a:p>
          <a:p>
            <a:pPr marL="0" indent="0" algn="just">
              <a:buNone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152" y="5805264"/>
            <a:ext cx="3599695" cy="94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376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Отмена льготных и пониженных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тарифов по страховым взносам.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03.08.2018 N 303-ФЗ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 внесении изменений в отдельные законодательные акты Российской Федерации о налогах и сборах"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2019 г.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отменены пониженные тарифы для коммерческих организаций и ИП на УСНО, кроме благотворительных и некоммерческих.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от 30.10.2018 N 394-ФЗ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статью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426 признать утратившей силу</a:t>
            </a:r>
          </a:p>
          <a:p>
            <a:pPr marL="0" indent="0" algn="just">
              <a:buNone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152" y="5733256"/>
            <a:ext cx="3599695" cy="94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616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Приказом ФНС России от 10.10.2016 N ММВ-7-11/551@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сдачи - не позднее 30-го числа месяца, следующего за расчетным (отчетным) периодом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Плательщики, у которых среднесписочная численность физических лиц, в пользу которых производятся выплаты и иные вознаграждения, за предшествующий расчетный (отчетный) период превышает 25 человек, а также вновь созданные (в том числе при реорганизации) организации, у которых численность указанных физических лиц превышает 25 человек, представляют расчеты в электронной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форме.</a:t>
            </a:r>
          </a:p>
          <a:p>
            <a:pPr marL="0" indent="0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ФСС РФ от 26.09.2016 N 381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- ежеквартально, на бумажном носителе не позднее 20-го числа месяца, следующего за отчетным периодом, а в форме электронного документа - не позднее 25-го числа месяца, следующего за отчетным периодом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 РСВ и 4-ФСС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504" y="5851798"/>
            <a:ext cx="3599695" cy="94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367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Письмо ФНС России от 24.11.2017 N ГД-4-11/23829@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Суммы выплат и иных вознаграждений, не подлежащие обложению страховыми взносами в соответствии со статьей 422 Кодекса, в частности, суточные в пределах сумм, установленных Кодексом, также в соответствии с Порядком подлежат отражению в Расчете.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плательщиками в Расчете отражается база для исчисления страховых взносов, рассчитанная в соответствии со статьей 421 Кодекса как разность между начисленными суммами выплат и иных вознаграждений, которые включаются в объект обложения страховыми взносами в соответствии с пунктами 1 и 2 статьи 420 Кодекса, и суммами, не подлежащими обложению страховыми взносами в соответствии со статьей 422 Кодекса.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плательщиком суточные в пределах сумм, установленных Кодексом, не были учтены в ранее представленных расчетах, необходимо представить уточненные расчеты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ФНС России от 31.07.2018 N БС-4-11/14783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получающие вознаграждения в рамках гражданско-правовых договоров, не являются застрахованными лицами, по данным физическим лицам показатели строк 010 - 070 приложения N 2 к разделу 1 расчета по страховым взносам не заполняются.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Суточные и ГПХ в РСВ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504" y="5860941"/>
            <a:ext cx="3599695" cy="94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099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ФНС России от 01.10.2018 N БС-4-11/19048@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частичной занятости работника, оформленной надлежащим образом, в течение месяца как на работах, поименованных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 1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18 ч. 1 ст. 30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Федерального закона N 400-ФЗ, так и на работах, не поименованных в указанных подпунктах, взносы на ОПС по дополнительным тарифам плательщик рассчитывает со всех начисленных в этом месяце в пользу данного работника выплат и вознаграждений пропорционально количеству фактически отработанных дней (часов) на видах работ с вредными, тяжелыми и опасными условиями труда.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11952" cy="1483568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применения дополнительных тарифов при неполной занятости.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152" y="5916166"/>
            <a:ext cx="3599695" cy="94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838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062192"/>
            <a:ext cx="8229600" cy="95157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717061"/>
            <a:ext cx="8407846" cy="3944187"/>
          </a:xfrm>
        </p:spPr>
        <p:txBody>
          <a:bodyPr>
            <a:normAutofit fontScale="25000" lnSpcReduction="20000"/>
          </a:bodyPr>
          <a:lstStyle/>
          <a:p>
            <a:pPr lvl="0"/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Учетную политику нужно обновлять ежегодно.</a:t>
            </a:r>
            <a:r>
              <a:rPr lang="ru-RU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Тогда она будет служить целям бизнеса и обеспечивать его безопасность при налоговом контроле.</a:t>
            </a:r>
          </a:p>
          <a:p>
            <a:pPr marL="0" lvl="0" indent="0">
              <a:buNone/>
            </a:pPr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Учетная политика помогает:</a:t>
            </a:r>
          </a:p>
          <a:p>
            <a:pPr marL="0" lv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 привлекать лишнее внимание налоговых органов через управление доходами и расходами: не допускает «выпадение в убыток»;</a:t>
            </a:r>
          </a:p>
          <a:p>
            <a:pPr marL="0" lv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-снизить трудозатраты через сближение бухгалтерского и налогового учета;</a:t>
            </a:r>
          </a:p>
          <a:p>
            <a:pPr marL="0" lv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-снизить налоги, применяя возможные преференции НК РФ;</a:t>
            </a:r>
          </a:p>
          <a:p>
            <a:pPr marL="0" lv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-организовать учет, служащий основой для принятия управленческих решений (т.е. для управленческого учета).</a:t>
            </a:r>
          </a:p>
          <a:p>
            <a:pPr marL="0" indent="0">
              <a:buNone/>
            </a:pPr>
            <a:endParaRPr lang="ru-RU" sz="48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лето </a:t>
            </a:r>
            <a:r>
              <a:rPr lang="ru-RU" sz="4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Правовест Аудит дарит: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4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Аудит учетной политики: </a:t>
            </a:r>
            <a:r>
              <a:rPr lang="ru-RU" sz="4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заполните анкету и мы найдем в Вашей учетной политике слабые места и скрытые резервы.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4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Актуализацию учетной политики -  </a:t>
            </a:r>
            <a:r>
              <a:rPr lang="ru-RU" sz="4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заключите договор на комплексный аудит и получите дополнительный бонус -– рекомендации по изменению (оптимизации) учета и внесению дополнений, учитывающих изменения законодательства, а также отражение выбранных вариантов.</a:t>
            </a:r>
            <a:endParaRPr lang="ru-RU" sz="4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600" dirty="0"/>
          </a:p>
          <a:p>
            <a:pPr marL="0" indent="0" algn="ctr">
              <a:buNone/>
              <a:defRPr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Контакты: </a:t>
            </a:r>
          </a:p>
          <a:p>
            <a:pPr marL="0" indent="0" algn="ctr">
              <a:buNone/>
              <a:defRPr/>
            </a:pPr>
            <a:r>
              <a:rPr lang="en-US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 pravovest-audit.ru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+7-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495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134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833" y="5661248"/>
            <a:ext cx="3599695" cy="941834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4705" y="162763"/>
            <a:ext cx="8311952" cy="148356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chemeClr val="bg1"/>
                </a:solidFill>
              </a:rPr>
              <a:t>Внимание к учетной политике!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84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568952" cy="1368152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 НДФЛ и налоговые агенты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496944" cy="46805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207 НК РФ Налогоплательщиками налога на доходы физических лиц признаются физические лица, являющиеся налоговыми резидентами Российской Федерации, а также физические лица, получающие доходы от источников, в Российской Федерации, не являющиеся налоговыми резидентами Российской Федерации.</a:t>
            </a:r>
          </a:p>
          <a:p>
            <a:pPr algn="just"/>
            <a:endParaRPr lang="ru-RU" sz="2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Ст.226 НК РФ Российские организации, индивидуальные предприниматели от которых или в результате отношений с которыми налогоплательщик получил доходы обязаны исчислить, удержать у налогоплательщика и уплатить сумму налога.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916166"/>
            <a:ext cx="3599695" cy="94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772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424936" cy="1584176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уплаты НДФЛ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640960" cy="336192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226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НК РФ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агенты обязаны перечислять суммы исчисленного и удержанного налога не позднее дня, следующего за днем выплаты налогоплательщику дохода.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выплате налогоплательщику доходов в виде пособий по временной нетрудоспособности (включая пособие по уходу за больным ребенком) и в виде оплаты отпусков налоговые агенты обязаны перечислять суммы исчисленного и удержанного налога не позднее последнего числа месяца, в котором производились такие выплаты.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156" y="5733256"/>
            <a:ext cx="3599695" cy="94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688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496944" cy="1728192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Освобождение от штрафа для добросовестных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агентов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закрепили в НК РФ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7" y="2132856"/>
            <a:ext cx="8640960" cy="4032448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28 января налоговых агентов нельзя привлечь к ответственности за несвоевременное перечисление налога, если выполнены все следующие условия: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- 6-НДФЛ представлен вовремя;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нем в полном объеме отражено все, что требуется, нет ошибок, которые ведут к занижению налога;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налог и пени перечислены до того, как налоговики узнали о просрочке или назначили выездную проверку.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сути, в Налоговом кодексе отразили позицию КС РФ о том, что налоговых агентов нельзя штрафовать за непреднамеренную техническую ошибку.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27.12.2018 N 546-ФЗ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911349"/>
            <a:ext cx="3599695" cy="94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49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08556" cy="1008112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НДФЛ авансом не повод для штрафа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640960" cy="4824536"/>
          </a:xfrm>
        </p:spPr>
        <p:txBody>
          <a:bodyPr>
            <a:normAutofit fontScale="92500" lnSpcReduction="20000"/>
          </a:bodyPr>
          <a:lstStyle/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 установлен ч. 1 ст. 123 НК РФ, устанавливающей ответственность налогового агента: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неудержание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налога или неполное удержание налога;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неперечисление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налога (удержали, но не перечислили налог);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несвоевременное перечисление налога (удержали, но не перечислили налог в срок);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неполное перечисление налога (удержали, но перечислили не всю сумму налога).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штрафа - 20% от суммы налога, которую вы не удержали и (или) не перечислили в бюджет.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Судьи с таким подходом не согласны. Считают, что нет оснований для доначислений и пеней в досрочной уплате НДФЛ (Постановление Арбитражного суда Московского округа от 27.06.2018 по делу N А40-157252/2017). В Определении от 21.12.2017 N 305-КГ17-15396 Верховный Суд РФ также отметил, что досрочное перечисление налога и последующий зачет излишков в счет уплаты удержанных у налогоплательщиков сумм не являются нарушением.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152" y="5799534"/>
            <a:ext cx="3599695" cy="94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26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2064" y="116632"/>
            <a:ext cx="7772400" cy="1584176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Налоговая база по НДФЛ и объект.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6957" y="1722852"/>
            <a:ext cx="7556376" cy="439248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Ст.210 НК РФ 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определении налоговой базы учитываются все доходы налогоплательщика, полученные им как в денежной, так и в натуральной 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формах.</a:t>
            </a:r>
          </a:p>
          <a:p>
            <a:pPr algn="just"/>
            <a:r>
              <a:rPr lang="ru-RU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Ст.209 </a:t>
            </a:r>
            <a:r>
              <a:rPr lang="ru-RU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 РФ 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 налогообложения признается доход, полученный налогоплательщиками:</a:t>
            </a:r>
          </a:p>
          <a:p>
            <a:pPr algn="just"/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от источников в Российской Федерации и (или) от источников за пределами Российской Федерации - для физических лиц, являющихся налоговыми резидентами Российской Федерации;</a:t>
            </a:r>
          </a:p>
          <a:p>
            <a:pPr algn="just"/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от источников в Российской Федерации - для физических лиц, не являющихся налоговыми резидентами Российской Федерации.</a:t>
            </a:r>
          </a:p>
          <a:p>
            <a:pPr algn="just"/>
            <a:r>
              <a:rPr lang="ru-RU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208 НК РФ 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источников в Российской Федерации и доходы от источников за пределами Российской Федерации</a:t>
            </a:r>
          </a:p>
          <a:p>
            <a:pPr algn="just"/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Для целей настоящей главы к доходам, полученным от источников за пределами Российской Федерации, относятся:</a:t>
            </a:r>
          </a:p>
          <a:p>
            <a:pPr algn="just"/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вознаграждение за выполнение трудовых или иных обязанностей, выполненную работу, оказанную услугу, совершение действия за пределами Российской Федерации.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416" y="5949280"/>
            <a:ext cx="3599695" cy="94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480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8557" y="116632"/>
            <a:ext cx="7772400" cy="1728192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для НДФЛ у дистанционного работника - нерезидента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1981" y="1916832"/>
            <a:ext cx="7751471" cy="417646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7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ФИНАНСОВ РОССИЙСКОЙ </a:t>
            </a:r>
            <a:r>
              <a:rPr lang="ru-RU" sz="7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</a:t>
            </a:r>
            <a:endParaRPr lang="ru-RU" sz="7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</a:t>
            </a:r>
          </a:p>
          <a:p>
            <a:pPr algn="just"/>
            <a:r>
              <a:rPr lang="ru-RU" sz="7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14 июня 2018 г. N 03-04-06/40744</a:t>
            </a:r>
          </a:p>
          <a:p>
            <a:pPr algn="just"/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если трудовой договор о дистанционной работе предусматривает определение места работы сотрудника как место нахождения его рабочего места в иностранном государстве, вознаграждение за выполнение трудовых обязанностей за пределами Российской Федерации по такому договору, согласно подпункту 6 пункта 3 статьи 208 Кодекса, относится к доходам от источников за пределами Российской Федерации.</a:t>
            </a:r>
          </a:p>
          <a:p>
            <a:pPr algn="just"/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 доходы сотрудника организации, не признаваемого налоговым резидентом Российской Федерации в соответствии со статьей 207 Кодекса, полученные от источников за пределами Российской Федерации, с учетом положений статьи 209 Кодекса не являются объектом обложения налогом на доходы физических лиц в Российской Федерации.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868" y="5908498"/>
            <a:ext cx="3599695" cy="94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04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152128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подтверждения статуса налогоплательщика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523653"/>
            <a:ext cx="7704856" cy="4968552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ФИНАНСОВ РОССИЙСКОЙ ФЕДЕРАЦИИ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от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мая 2018 г. N 03-04-06/34676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пункту 2 статьи 207 Кодекса налоговыми резидентами Российской Федерации признаются физические лица, фактически находящиеся в Российской Федерации не менее 183 календарных дней в течение 12 следующих подряд месяцев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документов, подтверждающих фактическое нахождение физического лица на территории Российской Федерации, Кодексом не установлен.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фактического нахождения физического лица на территории Российской Федерации может производиться на основании любых документов, оформленных в установленном порядке, позволяющих установить количество дней его фактического пребывания на территории Российской Федерации.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мнению Департамента, свидетельство о регистрации по месту временного пребывания, документы о регистрации по месту жительства (пребывания), оформленные в порядке, установленном законодательством Российской Федерации, подтверждают право нахождения физического лица в Российской Федерации, но не являются документами, подтверждающими фактическое время его нахождения на территории Российской Федерации.</a:t>
            </a:r>
          </a:p>
          <a:p>
            <a:pPr algn="just"/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916166"/>
            <a:ext cx="3599695" cy="94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887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152128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отношения с дистанционным работником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920880" cy="4824536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ТРУДА И СОЦИАЛЬНОЙ ЗАЩИТЫ</a:t>
            </a:r>
          </a:p>
          <a:p>
            <a:pPr algn="just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ПИСЬМО от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января 2017 г. N 14-2/ООГ-245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кодекс Российской Федерации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 возможность заключения трудового договора о дистанционной работе с гражданином Российской Федерации, с иностранным гражданином или лицом без гражданства, осуществляющими трудовую деятельность за пределами территории Российской Федерации, так как, учитывая положения статьи 312.3 Кодекса об обязанности работодателя обеспечить безопасные условия и охрану труда дистанционных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работников.</a:t>
            </a:r>
          </a:p>
          <a:p>
            <a:pPr algn="just"/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Письме Минтруда России от 07.12.2016 N 14-2/ООГ-10811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уточняется, что сотрудничество с такими гражданами следует осуществлять в рамках гражданско-правовых отношений.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04" y="5661248"/>
            <a:ext cx="3599695" cy="94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601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1947</Words>
  <Application>Microsoft Office PowerPoint</Application>
  <PresentationFormat>Экран (4:3)</PresentationFormat>
  <Paragraphs>125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Тема Office</vt:lpstr>
      <vt:lpstr>НДФЛ и страховые взносы в 2019 году</vt:lpstr>
      <vt:lpstr>Плательщики НДФЛ и налоговые агенты</vt:lpstr>
      <vt:lpstr>Сроки уплаты НДФЛ</vt:lpstr>
      <vt:lpstr>Освобождение от штрафа для добросовестных налоговых агентов закрепили в НК РФ</vt:lpstr>
      <vt:lpstr>НДФЛ авансом не повод для штрафа</vt:lpstr>
      <vt:lpstr>Налоговая база по НДФЛ и объект.</vt:lpstr>
      <vt:lpstr>Объект для НДФЛ у дистанционного работника - нерезидента</vt:lpstr>
      <vt:lpstr>Порядок подтверждения статуса налогоплательщика</vt:lpstr>
      <vt:lpstr>Трудовые отношения с дистанционным работником</vt:lpstr>
      <vt:lpstr>Имущественные вычеты нерезидентам при продаже имущества. </vt:lpstr>
      <vt:lpstr>Порядок предоставления увеличенного социального вычета.</vt:lpstr>
      <vt:lpstr>Квартальная отчетность 6-НДФЛ</vt:lpstr>
      <vt:lpstr>Увеличен предельный размер вознаграждения при исчислении страховых взносов.</vt:lpstr>
      <vt:lpstr>Отмена льготных и пониженных тарифов по страховым взносам.</vt:lpstr>
      <vt:lpstr>Отчетность РСВ и 4-ФСС</vt:lpstr>
      <vt:lpstr>Суточные и ГПХ в РСВ</vt:lpstr>
      <vt:lpstr>Порядок применения дополнительных тарифов при неполной занятости.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Аудитор</dc:creator>
  <cp:lastModifiedBy>Ефанова Анна</cp:lastModifiedBy>
  <cp:revision>113</cp:revision>
  <dcterms:created xsi:type="dcterms:W3CDTF">2017-02-20T12:11:01Z</dcterms:created>
  <dcterms:modified xsi:type="dcterms:W3CDTF">2019-06-05T08:52:01Z</dcterms:modified>
</cp:coreProperties>
</file>