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322" r:id="rId2"/>
    <p:sldId id="326" r:id="rId3"/>
    <p:sldId id="327" r:id="rId4"/>
    <p:sldId id="318" r:id="rId5"/>
    <p:sldId id="323" r:id="rId6"/>
    <p:sldId id="319" r:id="rId7"/>
    <p:sldId id="320" r:id="rId8"/>
    <p:sldId id="297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F0EAC2-BAA2-4447-9060-9E6B186BCB04}">
          <p14:sldIdLst>
            <p14:sldId id="322"/>
            <p14:sldId id="326"/>
            <p14:sldId id="327"/>
            <p14:sldId id="318"/>
            <p14:sldId id="323"/>
            <p14:sldId id="319"/>
            <p14:sldId id="32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9" autoAdjust="0"/>
    <p:restoredTop sz="95411" autoAdjust="0"/>
  </p:normalViewPr>
  <p:slideViewPr>
    <p:cSldViewPr>
      <p:cViewPr varScale="1">
        <p:scale>
          <a:sx n="111" d="100"/>
          <a:sy n="111" d="100"/>
        </p:scale>
        <p:origin x="120" y="22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AA37-46F9-41B3-9C7A-25ACCE0E3210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CEA78-5A0A-4502-85CB-F19231149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9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CEA78-5A0A-4502-85CB-F19231149E4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8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CEA78-5A0A-4502-85CB-F19231149E4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6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CEA78-5A0A-4502-85CB-F19231149E4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3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2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1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2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7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7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0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5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C54B-1659-4C24-9E84-BD9B6419EDD7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81E9-B9D0-4CDF-948A-70CEDBCBDA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fin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11246"/>
          <a:stretch/>
        </p:blipFill>
        <p:spPr>
          <a:xfrm>
            <a:off x="0" y="-27384"/>
            <a:ext cx="12196010" cy="6870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7"/>
          <a:stretch/>
        </p:blipFill>
        <p:spPr>
          <a:xfrm>
            <a:off x="4858909" y="2121870"/>
            <a:ext cx="2257143" cy="127610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97925" y="5227019"/>
            <a:ext cx="2049638" cy="1472721"/>
            <a:chOff x="10415" y="5227019"/>
            <a:chExt cx="2049638" cy="147272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415" y="5556933"/>
              <a:ext cx="2049638" cy="1142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55600"/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Лауреат Гран-при премии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355600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«Финансовая 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Элита </a:t>
              </a:r>
              <a:endPara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355600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России</a:t>
              </a:r>
              <a:r>
                <a:rPr lang="ru-RU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— </a:t>
              </a:r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2017»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64" y="5227019"/>
              <a:ext cx="578339" cy="578339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923503" y="5227019"/>
            <a:ext cx="3016442" cy="1210616"/>
            <a:chOff x="1502677" y="5227019"/>
            <a:chExt cx="3016442" cy="12106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02677" y="5883637"/>
              <a:ext cx="3016442" cy="55399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«Лучший брокер»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 версии журнала 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</a:t>
              </a:r>
              <a:r>
                <a:rPr lang="en-US" sz="1000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One</a:t>
              </a:r>
              <a:r>
                <a:rPr lang="ru-RU" sz="1000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ru-RU" sz="1000" dirty="0" smtClean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r>
                <a:rPr lang="en-US" sz="1000" dirty="0" smtClean="0">
                  <a:solidFill>
                    <a:schemeClr val="bg1"/>
                  </a:solidFill>
                </a:rPr>
                <a:t>–</a:t>
              </a:r>
              <a:r>
                <a:rPr lang="ru-RU" sz="1000" dirty="0" smtClean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r>
                <a:rPr lang="ru-RU" sz="1000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728" y="5227019"/>
              <a:ext cx="578339" cy="57833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637476" y="5227018"/>
            <a:ext cx="3323166" cy="1450616"/>
            <a:chOff x="3440245" y="5227018"/>
            <a:chExt cx="3323166" cy="145061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40245" y="5516189"/>
              <a:ext cx="3323166" cy="1161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55600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Лауреат 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премии </a:t>
              </a:r>
              <a:endParaRPr lang="ru-RU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355600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Время инноваций — 2016</a:t>
              </a:r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58" y="5227018"/>
              <a:ext cx="578339" cy="5783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527832" y="5227018"/>
            <a:ext cx="3054127" cy="1370334"/>
            <a:chOff x="5543006" y="5227018"/>
            <a:chExt cx="3054127" cy="137033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543006" y="5889466"/>
              <a:ext cx="3054127" cy="70788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«Лучший брокер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Восточной Европы»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 версии </a:t>
              </a:r>
              <a:endPara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IAIR </a:t>
              </a:r>
              <a:r>
                <a:rPr lang="en-US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Awards 2014</a:t>
              </a:r>
              <a:endPara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10" y="5227018"/>
              <a:ext cx="578339" cy="57833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351205" y="5229200"/>
            <a:ext cx="3121110" cy="1260610"/>
            <a:chOff x="7490755" y="5229200"/>
            <a:chExt cx="3121110" cy="126061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490755" y="5935812"/>
              <a:ext cx="3121110" cy="55399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«Компания года» </a:t>
              </a:r>
              <a:b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 рамках премии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«Элита фондового 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рынка —</a:t>
              </a:r>
              <a:r>
                <a:rPr lang="en-US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140" y="5229200"/>
              <a:ext cx="578339" cy="57833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9525557" y="5229200"/>
            <a:ext cx="2608706" cy="1274078"/>
            <a:chOff x="9791964" y="5229200"/>
            <a:chExt cx="2608706" cy="127407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9791964" y="5949280"/>
              <a:ext cx="260870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Гран-при премии </a:t>
              </a:r>
              <a:endPara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«Финансовая Элита </a:t>
              </a: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России </a:t>
              </a:r>
              <a:r>
                <a:rPr lang="ru-RU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—</a:t>
              </a:r>
              <a:r>
                <a:rPr lang="en-US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10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 и 2017»</a:t>
              </a:r>
              <a:endPara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147" y="5229200"/>
              <a:ext cx="578339" cy="578339"/>
            </a:xfrm>
            <a:prstGeom prst="rect">
              <a:avLst/>
            </a:prstGeom>
          </p:spPr>
        </p:pic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1415480" y="27442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компаний</a:t>
            </a: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hape 144"/>
          <p:cNvSpPr txBox="1">
            <a:spLocks/>
          </p:cNvSpPr>
          <p:nvPr/>
        </p:nvSpPr>
        <p:spPr>
          <a:xfrm>
            <a:off x="3359696" y="3554648"/>
            <a:ext cx="8784976" cy="95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38798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6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914400"/>
            <a:endParaRPr lang="mr-IN" sz="2800" baseline="8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0328" y="371746"/>
            <a:ext cx="4581925" cy="96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Бикташев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Расим,</a:t>
            </a:r>
          </a:p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инвестиционный консультант АО «Финам» </a:t>
            </a:r>
          </a:p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+ 7 (495) 796-93-88 (доб.4003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rbiktashev@corp.finam.ru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2" y="-9095"/>
            <a:ext cx="12209524" cy="6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4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1254"/>
          <a:stretch/>
        </p:blipFill>
        <p:spPr>
          <a:xfrm>
            <a:off x="0" y="0"/>
            <a:ext cx="12233820" cy="686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2" t="81913" r="-1052" b="-1568"/>
          <a:stretch/>
        </p:blipFill>
        <p:spPr>
          <a:xfrm>
            <a:off x="369786" y="267870"/>
            <a:ext cx="2242784" cy="7151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8784" y="982977"/>
            <a:ext cx="99990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86580" y="1817877"/>
            <a:ext cx="1013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buClr>
                <a:schemeClr val="bg1"/>
              </a:buClr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предлагаем вам защитить средства от неблагоприятного движения валютных курсов, зафиксировав нужный курс покупки валюты на дату в будущем. </a:t>
            </a:r>
            <a:endParaRPr lang="ru-RU" alt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2711624" y="4366419"/>
            <a:ext cx="5960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страховки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6580" y="2964494"/>
            <a:ext cx="44671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колебания курса доллара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2016 году — </a:t>
            </a: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40% 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6 месяцев 2017 года — </a:t>
            </a: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10%  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251760" y="3060596"/>
            <a:ext cx="5388856" cy="954107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страховка от роста или падения курса доллара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страховки </a:t>
            </a:r>
            <a:r>
              <a:rPr lang="ru-RU" altLang="ru-RU" sz="1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 год </a:t>
            </a:r>
            <a:r>
              <a:rPr lang="ru-RU" alt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ru-RU" altLang="ru-RU" sz="16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6%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страховки </a:t>
            </a:r>
            <a:r>
              <a:rPr lang="ru-RU" altLang="ru-RU" sz="1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месяцев </a:t>
            </a:r>
            <a:r>
              <a:rPr lang="ru-RU" alt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ru-RU" altLang="ru-RU" sz="16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4,5%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306177" y="4766529"/>
            <a:ext cx="448428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Экспортерам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Страховка от падения курса доллара </a:t>
            </a: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позволит избежать увеличения издержек</a:t>
            </a: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221886" y="4766529"/>
            <a:ext cx="539807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Импортерам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Страховка от роста курса доллара позволит </a:t>
            </a: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зафиксировать нужный курс </a:t>
            </a: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оплаты продукции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3592" y="2556709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ПРОБЛЕМА: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1010" y="2564904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РЕШЕНИЕ: 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352" y="6402814"/>
            <a:ext cx="11447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</a:t>
            </a:r>
            <a:r>
              <a:rPr lang="ru-RU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открытие сделок на одном рынке для компенсации воздействия ценовых рисков равной, но противоположной позиции на другом рынке. Предложение не связано с оказанием страховых услуг и не предполагает заключения договоров страхования. </a:t>
            </a:r>
          </a:p>
        </p:txBody>
      </p:sp>
      <p:sp>
        <p:nvSpPr>
          <p:cNvPr id="20" name="Shape 144"/>
          <p:cNvSpPr txBox="1">
            <a:spLocks/>
          </p:cNvSpPr>
          <p:nvPr/>
        </p:nvSpPr>
        <p:spPr>
          <a:xfrm>
            <a:off x="1236233" y="884328"/>
            <a:ext cx="9701607" cy="95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38798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6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валютных рисков</a:t>
            </a:r>
            <a:endParaRPr lang="mr-IN" sz="1400" baseline="8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1254"/>
          <a:stretch/>
        </p:blipFill>
        <p:spPr>
          <a:xfrm>
            <a:off x="0" y="0"/>
            <a:ext cx="12233820" cy="686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2" t="81913" r="-1052" b="-1568"/>
          <a:stretch/>
        </p:blipFill>
        <p:spPr>
          <a:xfrm>
            <a:off x="369786" y="267870"/>
            <a:ext cx="2242784" cy="7151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8784" y="982977"/>
            <a:ext cx="99990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86580" y="1817877"/>
            <a:ext cx="101303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Clr>
                <a:schemeClr val="bg1"/>
              </a:buClr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Опционы </a:t>
            </a:r>
            <a:r>
              <a:rPr lang="ru-RU" alt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стандартизированный контракт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дает право, но не обязанность купить или продать какой-либо актив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(акцию, фьючерс, товар и т.д.) по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фиксированной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цене (</a:t>
            </a:r>
            <a:r>
              <a:rPr lang="ru-R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страйк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течении жизни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опциона до даты погашения (экспирации).</a:t>
            </a:r>
            <a:endParaRPr lang="ru-RU" alt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352" y="6402814"/>
            <a:ext cx="11447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</a:t>
            </a:r>
            <a:r>
              <a:rPr lang="ru-RU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открытие сделок на одном рынке для компенсации воздействия ценовых рисков равной, но противоположной позиции на другом рынке. Предложение не связано с оказанием страховых услуг и не предполагает заключения договоров страхования. </a:t>
            </a:r>
          </a:p>
        </p:txBody>
      </p:sp>
      <p:sp>
        <p:nvSpPr>
          <p:cNvPr id="20" name="Shape 144"/>
          <p:cNvSpPr txBox="1">
            <a:spLocks/>
          </p:cNvSpPr>
          <p:nvPr/>
        </p:nvSpPr>
        <p:spPr>
          <a:xfrm>
            <a:off x="1236233" y="884328"/>
            <a:ext cx="9701607" cy="95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38798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6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 хеджирования – биржевые опционы</a:t>
            </a:r>
            <a:endParaRPr lang="mr-IN" sz="1400" baseline="8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1254"/>
          <a:stretch/>
        </p:blipFill>
        <p:spPr>
          <a:xfrm>
            <a:off x="0" y="0"/>
            <a:ext cx="12233820" cy="686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2" t="81913" r="-1052" b="-1568"/>
          <a:stretch/>
        </p:blipFill>
        <p:spPr>
          <a:xfrm>
            <a:off x="369786" y="267870"/>
            <a:ext cx="2242784" cy="7151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8784" y="982977"/>
            <a:ext cx="99990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87888" y="1656265"/>
            <a:ext cx="6912768" cy="24776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экспортеров.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ример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контракта стоимостью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тыс. $:</a:t>
            </a: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                                      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Т1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                       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Т2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(+ 6 месяцев)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$/₽:                                             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1 $ =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              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1 $ 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контракта в ₽   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100 000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6 500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₽            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100 000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5 500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000 ₽ </a:t>
            </a: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страховки: 2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хеджированной суммы 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130 000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 </a:t>
            </a: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 по опционам в рублях на конец периода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100 000* 10 = 1 000 000₽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Деньги не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застрахованы: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Деньги застрахованы: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100 000 $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5 500 000  ₽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100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000 $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6 370 000₽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(5 500 000 +1 000 000 - 130 000) </a:t>
            </a: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</a:t>
            </a:r>
            <a:endParaRPr lang="ru-RU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1080" y="4279155"/>
            <a:ext cx="6889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импортеров. Пример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контракта стоимостью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тыс. </a:t>
            </a:r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8572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  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Т1                        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Т2 (+ 6 месяцев)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$/₽:         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1$ = 55 ₽                      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1$ = 65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 </a:t>
            </a:r>
            <a:endParaRPr lang="ru-RU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 в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100 000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=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5 500 000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100 000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 =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500 000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₽ (-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Р.)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 страховки: 2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хеджированной суммы =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200 000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₽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Прибыль по опционам = 1 000 000 Р.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Деньги не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застрахованы: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Деньги застрахованы: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+ 1 000 000 к затратам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  Компенсация по опционам = 800 000 Р.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покупку валюты     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800 000 Р. (1 000 000 -200 000 Р.)</a:t>
            </a: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Итого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покупку валюты = 200 000 руб.</a:t>
            </a:r>
            <a:endParaRPr lang="ru-RU" sz="10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0" y="2264824"/>
            <a:ext cx="3840094" cy="1274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4" y="4802624"/>
            <a:ext cx="3910679" cy="1319854"/>
          </a:xfrm>
          <a:prstGeom prst="rect">
            <a:avLst/>
          </a:prstGeom>
        </p:spPr>
      </p:pic>
      <p:sp>
        <p:nvSpPr>
          <p:cNvPr id="13" name="Shape 144"/>
          <p:cNvSpPr txBox="1">
            <a:spLocks/>
          </p:cNvSpPr>
          <p:nvPr/>
        </p:nvSpPr>
        <p:spPr>
          <a:xfrm>
            <a:off x="1236233" y="884328"/>
            <a:ext cx="9701607" cy="95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38798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6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валютных рисков</a:t>
            </a:r>
            <a:endParaRPr lang="mr-IN" sz="1400" baseline="8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1254"/>
          <a:stretch/>
        </p:blipFill>
        <p:spPr>
          <a:xfrm>
            <a:off x="0" y="0"/>
            <a:ext cx="12233820" cy="686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2" t="81913" r="-1052" b="-1568"/>
          <a:stretch/>
        </p:blipFill>
        <p:spPr>
          <a:xfrm>
            <a:off x="369786" y="267870"/>
            <a:ext cx="2242784" cy="7151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8784" y="982977"/>
            <a:ext cx="99990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682120" y="908720"/>
            <a:ext cx="9152351" cy="1227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 Semibold"/>
              </a:rPr>
              <a:t>Преимущества страховки от изменения курса доллара</a:t>
            </a:r>
            <a:endParaRPr lang="ru-RU" altLang="ru-RU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 Semibold"/>
            </a:endParaRPr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1241708" y="2244641"/>
            <a:ext cx="1032272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Юридическая чистота и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стандартизированный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контракт, биржевая сделка, невозможность признания сделки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ничтожной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Простота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совершения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сделки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без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длительных согласований, сделка в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клик 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Гарантии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центрального контрагента: исполнение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сделки гарантируется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законом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Ликвидность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возможность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продать страховку в любой момент до истечения ее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2980895" y="3933056"/>
            <a:ext cx="6787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простых шага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1847528" y="4414156"/>
            <a:ext cx="9718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Открыть счет в АО «ФИНАМ».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происходит в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обращения, счет и торговые терминалы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предоставляются бесплатно. </a:t>
            </a:r>
            <a:endParaRPr lang="ru-RU" alt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847528" y="5023522"/>
            <a:ext cx="97185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Внести необходимую сумму для приобретения соответствующей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страховки.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Персональный инвестиционный консультант сориентирует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стоимости страховки, исходя из необходимого вам срока, </a:t>
            </a:r>
          </a:p>
          <a:p>
            <a:pPr marL="0" indent="0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порекомендует наиболее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выгодный, с финансовой точки зрения, вариант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хеджирования.</a:t>
            </a:r>
            <a:endParaRPr lang="ru-RU" alt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847528" y="5815070"/>
            <a:ext cx="9718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Совершить сделку.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Сделку можно совершить по телефону, через терминал на персональном компьютере </a:t>
            </a:r>
            <a:endPara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любом мобильном устройстве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52799" y="4291045"/>
            <a:ext cx="6787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en-US" alt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altLang="ru-RU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46814" y="4977080"/>
            <a:ext cx="6787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en-US" alt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58784" y="5697160"/>
            <a:ext cx="6787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defRPr/>
            </a:pPr>
            <a:r>
              <a:rPr lang="en-US" alt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altLang="ru-RU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hape 144"/>
          <p:cNvSpPr txBox="1">
            <a:spLocks/>
          </p:cNvSpPr>
          <p:nvPr/>
        </p:nvSpPr>
        <p:spPr>
          <a:xfrm>
            <a:off x="1236233" y="884328"/>
            <a:ext cx="9701607" cy="95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38798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6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валютных рисков</a:t>
            </a:r>
            <a:endParaRPr lang="mr-IN" sz="1400" baseline="8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11246"/>
          <a:stretch/>
        </p:blipFill>
        <p:spPr>
          <a:xfrm>
            <a:off x="2391" y="-35052"/>
            <a:ext cx="12196010" cy="6870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360" y="6425332"/>
            <a:ext cx="11449272" cy="271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ru-RU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Брокерские и консультационные услуги оказывает АО «ФИНАМ» – г. Москва, пер. Настасьинский, д. 7, стр. 2, т. +7 (495) 796-93-88. Доходность не гарантируется.</a:t>
            </a:r>
          </a:p>
          <a:p>
            <a:pPr lvl="0" algn="just"/>
            <a:endParaRPr lang="ru-RU" sz="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044" y="3627601"/>
            <a:ext cx="652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инвестиционного консультирования АО «ФИНАМ»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796-93-88 (доб. 4000)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Москва, Настасьинский пер., д. 7, стр. 2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_InvestmentConsulting@corp.finam.ru</a:t>
            </a:r>
            <a:endParaRPr lang="en-US" sz="1400" u="sng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4376" y="54452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www.finam.ru </a:t>
            </a:r>
            <a:endParaRPr lang="de-DE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7"/>
          <a:stretch/>
        </p:blipFill>
        <p:spPr>
          <a:xfrm>
            <a:off x="5135001" y="2121870"/>
            <a:ext cx="2257143" cy="12761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0328" y="371746"/>
            <a:ext cx="4581925" cy="96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Бикташев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Расим,</a:t>
            </a:r>
          </a:p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инвестиционный консультант АО «Финам» </a:t>
            </a:r>
          </a:p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+ 7 (495) 796-93-88 (доб.4003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rbiktashev@corp.finam.ru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4956</TotalTime>
  <Words>440</Words>
  <Application>Microsoft Office PowerPoint</Application>
  <PresentationFormat>Широкоэкранный</PresentationFormat>
  <Paragraphs>102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Semibold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ведущий брокер России</dc:title>
  <dc:creator>elisetskaya</dc:creator>
  <cp:lastModifiedBy>Бикташев Расим Ринатович</cp:lastModifiedBy>
  <cp:revision>487</cp:revision>
  <cp:lastPrinted>2016-08-24T06:31:28Z</cp:lastPrinted>
  <dcterms:created xsi:type="dcterms:W3CDTF">2014-07-04T14:07:20Z</dcterms:created>
  <dcterms:modified xsi:type="dcterms:W3CDTF">2019-07-03T13:58:49Z</dcterms:modified>
</cp:coreProperties>
</file>