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7" r:id="rId2"/>
    <p:sldId id="1260" r:id="rId3"/>
    <p:sldId id="1263" r:id="rId4"/>
    <p:sldId id="1264" r:id="rId5"/>
    <p:sldId id="1265" r:id="rId6"/>
    <p:sldId id="1266" r:id="rId7"/>
    <p:sldId id="1267" r:id="rId8"/>
    <p:sldId id="1268" r:id="rId9"/>
    <p:sldId id="1273" r:id="rId10"/>
    <p:sldId id="1269" r:id="rId11"/>
    <p:sldId id="1270" r:id="rId12"/>
    <p:sldId id="1271" r:id="rId13"/>
    <p:sldId id="1272" r:id="rId14"/>
    <p:sldId id="372" r:id="rId15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8667" autoAdjust="0"/>
  </p:normalViewPr>
  <p:slideViewPr>
    <p:cSldViewPr>
      <p:cViewPr varScale="1">
        <p:scale>
          <a:sx n="105" d="100"/>
          <a:sy n="105" d="100"/>
        </p:scale>
        <p:origin x="2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8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6346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386"/>
            <a:ext cx="2946347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28386"/>
            <a:ext cx="2946346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81FD6C-38EE-4600-8D73-CBD304FDC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150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6346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3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8" y="4714993"/>
            <a:ext cx="5437822" cy="44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86"/>
            <a:ext cx="2946347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28386"/>
            <a:ext cx="2946346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E97D21-73AB-4086-AA32-96CF43C0E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5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5922" indent="-286893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7572" indent="-229514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6601" indent="-229514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65630" indent="-229514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24658" indent="-22951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83687" indent="-22951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42716" indent="-22951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901745" indent="-22951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AAE746F-9609-4DC5-A1F5-8D5A2F4671C8}" type="slidenum">
              <a:rPr lang="ru-RU" sz="1200"/>
              <a:pPr eaLnBrk="1" hangingPunct="1"/>
              <a:t>1</a:t>
            </a:fld>
            <a:endParaRPr lang="ru-RU" sz="120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5876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C03E7C5-125B-4C77-A3C0-B704F8587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32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1D0DF-9566-4DF5-8152-CEBD96EB4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74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DDEFD-4305-4E80-A17B-FB3B3A47C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8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D4D12-6589-4C46-8016-D8109B16A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788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64E9D-FB13-42FA-951E-BE7A49438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8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02E30-72B4-4F17-BC9A-7C43BDC46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33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88D2B-702A-45A4-AA1E-40ABA41E1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59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9B738-95BF-4434-A023-1362529D1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0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1570-01BB-4C54-A09C-77EA10E76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1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F770B-D230-4585-891E-1666AF250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1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4F813-9AA4-4A03-8663-37A072DD2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78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E05BF-696C-4A90-A2DC-283C4ABDB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26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51387-58F2-420B-A585-6706B2623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80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09EC5216-C26B-4425-AC0F-BDE6A3399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8070850" cy="1943621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Контроль за бизнесом в 2019 году: от ККТ к маркировке и </a:t>
            </a:r>
            <a:r>
              <a:rPr lang="ru-RU" sz="3200" b="1" dirty="0" err="1" smtClean="0"/>
              <a:t>прослеживаемости</a:t>
            </a:r>
            <a:r>
              <a:rPr lang="ru-RU" sz="3200" b="1" dirty="0" smtClean="0"/>
              <a:t> товаров</a:t>
            </a:r>
            <a:endParaRPr lang="ru-RU" sz="3200" b="1" dirty="0" smtClean="0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5B209-6C7F-4659-B2B4-B45764CA72B8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11629" y="3501008"/>
            <a:ext cx="842530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>
              <a:spcBef>
                <a:spcPts val="900"/>
              </a:spcBef>
              <a:buNone/>
              <a:tabLst>
                <a:tab pos="171450" algn="l"/>
                <a:tab pos="257175" algn="l"/>
                <a:tab pos="4902518" algn="l"/>
              </a:tabLst>
            </a:pPr>
            <a:r>
              <a:rPr lang="ru-RU" sz="2000" b="1" cap="all" dirty="0">
                <a:solidFill>
                  <a:schemeClr val="accent4">
                    <a:lumMod val="10000"/>
                  </a:schemeClr>
                </a:solidFill>
              </a:rPr>
              <a:t>Мамина Ирина Леонидовна </a:t>
            </a:r>
            <a:r>
              <a:rPr lang="ru-RU" sz="2000" b="1" cap="all" dirty="0" smtClean="0">
                <a:solidFill>
                  <a:schemeClr val="accent4">
                    <a:lumMod val="10000"/>
                  </a:schemeClr>
                </a:solidFill>
              </a:rPr>
              <a:t>– </a:t>
            </a:r>
            <a:r>
              <a:rPr lang="ru-RU" sz="2000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генеральный </a:t>
            </a:r>
            <a:r>
              <a:rPr lang="ru-RU" sz="2000" dirty="0">
                <a:solidFill>
                  <a:srgbClr val="000000"/>
                </a:solidFill>
                <a:ea typeface="Arial Unicode MS" panose="020B0604020202020204" pitchFamily="34" charset="-128"/>
              </a:rPr>
              <a:t>директор ООО «АКП Маминой» и ООО «АКП-КОНСАЛТИНГ-ГРУПП», аттестованный аудитор с единым аттестатом (профессиональный стаж – </a:t>
            </a:r>
            <a:r>
              <a:rPr lang="ru-RU" sz="2000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28 </a:t>
            </a:r>
            <a:r>
              <a:rPr lang="ru-RU" sz="2000" dirty="0">
                <a:solidFill>
                  <a:srgbClr val="000000"/>
                </a:solidFill>
                <a:ea typeface="Arial Unicode MS" panose="020B0604020202020204" pitchFamily="34" charset="-128"/>
              </a:rPr>
              <a:t>лет), председатель Комиссии по региональному развитию,  член Совета и Комиссии по обязательному аудиту Уральского отделения СРО РСА, председатель Комиссии независимых экспертов при Общественном совете при УФНС по Свердловской области, председатель Комиссии по бухучету, аудиту, налогам и правовой защите предпринимателей Уральской ТПП, налоговый консультант, </a:t>
            </a:r>
            <a:r>
              <a:rPr lang="ru-RU" sz="2000" dirty="0" err="1">
                <a:solidFill>
                  <a:srgbClr val="000000"/>
                </a:solidFill>
                <a:ea typeface="Arial Unicode MS" panose="020B0604020202020204" pitchFamily="34" charset="-128"/>
              </a:rPr>
              <a:t>ДипИФР</a:t>
            </a:r>
            <a:r>
              <a:rPr lang="ru-RU" sz="2000" dirty="0">
                <a:solidFill>
                  <a:srgbClr val="000000"/>
                </a:solidFill>
                <a:ea typeface="Arial Unicode MS" panose="020B0604020202020204" pitchFamily="34" charset="-128"/>
              </a:rPr>
              <a:t> (рус), IFA, </a:t>
            </a:r>
            <a:r>
              <a:rPr lang="ru-RU" sz="2000" dirty="0" err="1">
                <a:solidFill>
                  <a:srgbClr val="000000"/>
                </a:solidFill>
                <a:ea typeface="Arial Unicode MS" panose="020B0604020202020204" pitchFamily="34" charset="-128"/>
              </a:rPr>
              <a:t>ДипНРФ</a:t>
            </a:r>
            <a:r>
              <a:rPr lang="ru-RU" sz="2000" dirty="0">
                <a:solidFill>
                  <a:srgbClr val="000000"/>
                </a:solidFill>
                <a:ea typeface="Arial Unicode MS" panose="020B0604020202020204" pitchFamily="34" charset="-128"/>
              </a:rPr>
              <a:t> АССА.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256184"/>
            <a:ext cx="7992888" cy="544465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300" b="0" cap="none" dirty="0" smtClean="0">
                <a:solidFill>
                  <a:schemeClr val="tx1"/>
                </a:solidFill>
              </a:rPr>
              <a:t>     - Установление ответственности и обязанности всех участников реформы, в частности, изготовителей ККТ за корректную настройку, доработку, модификацию ККТ для исполнения бизнесом всех требований закона (с учётом  всех его последующих изменений); закон содержит требования к пользователям касс (ст.5), ОФД (ст.4.5), экспертным организациям (ст. 3.1) , но обязанности у изготовителей ККТ отсутствуют.  </a:t>
            </a:r>
            <a:r>
              <a:rPr lang="ru-RU" sz="3300" b="0" cap="none" dirty="0" smtClean="0">
                <a:solidFill>
                  <a:schemeClr val="bg1"/>
                </a:solidFill>
              </a:rPr>
              <a:t>АААА</a:t>
            </a:r>
            <a:r>
              <a:rPr lang="ru-RU" sz="3300" b="0" cap="none" dirty="0" smtClean="0">
                <a:solidFill>
                  <a:schemeClr val="tx1"/>
                </a:solidFill>
              </a:rPr>
              <a:t> </a:t>
            </a:r>
            <a:r>
              <a:rPr lang="ru-RU" sz="2800" b="0" cap="none" dirty="0" smtClean="0">
                <a:solidFill>
                  <a:schemeClr val="tx1"/>
                </a:solidFill>
              </a:rPr>
              <a:t/>
            </a:r>
            <a:br>
              <a:rPr lang="ru-RU" sz="2800" b="0" cap="none" dirty="0" smtClean="0">
                <a:solidFill>
                  <a:schemeClr val="tx1"/>
                </a:solidFill>
              </a:rPr>
            </a:br>
            <a:r>
              <a:rPr lang="ru-RU" sz="3600" b="0" cap="none" dirty="0" smtClean="0">
                <a:solidFill>
                  <a:schemeClr val="tx1"/>
                </a:solidFill>
              </a:rPr>
              <a:t/>
            </a:r>
            <a:br>
              <a:rPr lang="ru-RU" sz="3600" b="0" cap="none" dirty="0" smtClean="0">
                <a:solidFill>
                  <a:schemeClr val="tx1"/>
                </a:solidFill>
              </a:rPr>
            </a:br>
            <a:r>
              <a:rPr lang="ru-RU" sz="3200" b="0" cap="none" dirty="0">
                <a:solidFill>
                  <a:schemeClr val="tx1"/>
                </a:solidFill>
              </a:rPr>
              <a:t/>
            </a:r>
            <a:br>
              <a:rPr lang="ru-RU" sz="3200" b="0" cap="none" dirty="0">
                <a:solidFill>
                  <a:schemeClr val="tx1"/>
                </a:solidFill>
              </a:rPr>
            </a:br>
            <a:r>
              <a:rPr lang="ru-RU" sz="3200" b="0" cap="none" dirty="0">
                <a:solidFill>
                  <a:schemeClr val="tx1"/>
                </a:solidFill>
              </a:rPr>
              <a:t/>
            </a:r>
            <a:br>
              <a:rPr lang="ru-RU" sz="3200" b="0" cap="none" dirty="0">
                <a:solidFill>
                  <a:schemeClr val="tx1"/>
                </a:solidFill>
              </a:rPr>
            </a:br>
            <a:r>
              <a:rPr lang="ru-RU" sz="3200" b="0" cap="none" dirty="0" smtClean="0">
                <a:solidFill>
                  <a:schemeClr val="tx1"/>
                </a:solidFill>
              </a:rPr>
              <a:t/>
            </a:r>
            <a:br>
              <a:rPr lang="ru-RU" sz="3200" b="0" cap="none" dirty="0" smtClean="0">
                <a:solidFill>
                  <a:schemeClr val="tx1"/>
                </a:solidFill>
              </a:rPr>
            </a:br>
            <a:r>
              <a:rPr lang="ru-RU" sz="2000" b="0" cap="none" dirty="0" smtClean="0">
                <a:solidFill>
                  <a:schemeClr val="tx1"/>
                </a:solidFill>
              </a:rPr>
              <a:t/>
            </a:r>
            <a:br>
              <a:rPr lang="ru-RU" sz="2000" b="0" cap="none" dirty="0" smtClean="0">
                <a:solidFill>
                  <a:schemeClr val="tx1"/>
                </a:solidFill>
              </a:rPr>
            </a:br>
            <a:endParaRPr lang="ru-RU" sz="2000" b="0" cap="none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8283"/>
            <a:ext cx="8335590" cy="914453"/>
          </a:xfrm>
        </p:spPr>
        <p:txBody>
          <a:bodyPr/>
          <a:lstStyle/>
          <a:p>
            <a:pPr algn="ctr"/>
            <a:r>
              <a:rPr lang="ru-RU" sz="4000" b="1" dirty="0" smtClean="0"/>
              <a:t>Предложения</a:t>
            </a:r>
            <a:endParaRPr lang="ru-RU" sz="4000" b="1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8D2B-702A-45A4-AA1E-40ABA41E1A3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06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4313"/>
            <a:ext cx="8692455" cy="1462087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Маркировка и </a:t>
            </a:r>
            <a:r>
              <a:rPr lang="ru-RU" sz="3200" b="1" dirty="0" err="1">
                <a:solidFill>
                  <a:schemeClr val="tx1"/>
                </a:solidFill>
              </a:rPr>
              <a:t>прослеживаемость</a:t>
            </a:r>
            <a:r>
              <a:rPr lang="ru-RU" sz="3200" b="1" dirty="0">
                <a:solidFill>
                  <a:schemeClr val="tx1"/>
                </a:solidFill>
              </a:rPr>
              <a:t> товаров – одновременные и параллельные </a:t>
            </a:r>
            <a:r>
              <a:rPr lang="ru-RU" sz="3200" b="1" dirty="0" smtClean="0">
                <a:solidFill>
                  <a:schemeClr val="tx1"/>
                </a:solidFill>
              </a:rPr>
              <a:t>системы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04358" y="6400800"/>
            <a:ext cx="1905000" cy="457200"/>
          </a:xfrm>
        </p:spPr>
        <p:txBody>
          <a:bodyPr/>
          <a:lstStyle/>
          <a:p>
            <a:pPr>
              <a:defRPr/>
            </a:pPr>
            <a:fld id="{E6B02E30-72B4-4F17-BC9A-7C43BDC46BA5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/>
          <a:srcRect l="22127" t="28732" r="2191" b="16881"/>
          <a:stretch/>
        </p:blipFill>
        <p:spPr bwMode="auto">
          <a:xfrm>
            <a:off x="107504" y="1931166"/>
            <a:ext cx="8836471" cy="468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032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208912" cy="447082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600" b="0" cap="none" dirty="0" smtClean="0">
                <a:solidFill>
                  <a:schemeClr val="tx1"/>
                </a:solidFill>
              </a:rPr>
              <a:t>   </a:t>
            </a:r>
            <a:r>
              <a:rPr lang="ru-RU" sz="2800" b="0" cap="none" dirty="0" smtClean="0">
                <a:solidFill>
                  <a:schemeClr val="tx1"/>
                </a:solidFill>
              </a:rPr>
              <a:t>- чрезмерное увеличение операционных расходов и издержек у участников оборота продукции;</a:t>
            </a:r>
            <a:br>
              <a:rPr lang="ru-RU" sz="2800" b="0" cap="none" dirty="0" smtClean="0">
                <a:solidFill>
                  <a:schemeClr val="tx1"/>
                </a:solidFill>
              </a:rPr>
            </a:br>
            <a:r>
              <a:rPr lang="ru-RU" sz="2800" b="0" cap="none" dirty="0" smtClean="0">
                <a:solidFill>
                  <a:schemeClr val="tx1"/>
                </a:solidFill>
              </a:rPr>
              <a:t>   - необходимость изменений и усложнений в учете, дополнительные требования по автоматизации управленческого и складского учета; новые </a:t>
            </a:r>
            <a:r>
              <a:rPr lang="en-US" sz="2800" b="0" cap="none" dirty="0" smtClean="0">
                <a:solidFill>
                  <a:schemeClr val="tx1"/>
                </a:solidFill>
              </a:rPr>
              <a:t>it</a:t>
            </a:r>
            <a:r>
              <a:rPr lang="ru-RU" sz="2800" b="0" cap="none" dirty="0" smtClean="0">
                <a:solidFill>
                  <a:schemeClr val="tx1"/>
                </a:solidFill>
              </a:rPr>
              <a:t>-затраты; затраты на переподготовку кадров;</a:t>
            </a:r>
            <a:br>
              <a:rPr lang="ru-RU" sz="2800" b="0" cap="none" dirty="0" smtClean="0">
                <a:solidFill>
                  <a:schemeClr val="tx1"/>
                </a:solidFill>
              </a:rPr>
            </a:br>
            <a:r>
              <a:rPr lang="ru-RU" sz="2800" b="0" cap="none" dirty="0" smtClean="0">
                <a:solidFill>
                  <a:schemeClr val="tx1"/>
                </a:solidFill>
              </a:rPr>
              <a:t>   - значительное усложнение бизнес-процессов;</a:t>
            </a:r>
            <a:br>
              <a:rPr lang="ru-RU" sz="2800" b="0" cap="none" dirty="0" smtClean="0">
                <a:solidFill>
                  <a:schemeClr val="tx1"/>
                </a:solidFill>
              </a:rPr>
            </a:br>
            <a:r>
              <a:rPr lang="ru-RU" sz="2800" b="0" cap="none" dirty="0" smtClean="0">
                <a:solidFill>
                  <a:schemeClr val="tx1"/>
                </a:solidFill>
              </a:rPr>
              <a:t>   - множественность нормативной базы в отношении разных видов товаров; </a:t>
            </a:r>
            <a:r>
              <a:rPr lang="ru-RU" sz="2800" b="0" cap="none" dirty="0" smtClean="0">
                <a:solidFill>
                  <a:schemeClr val="bg1"/>
                </a:solidFill>
              </a:rPr>
              <a:t>АААААААААААААААААААА</a:t>
            </a:r>
            <a:r>
              <a:rPr lang="ru-RU" sz="2800" b="0" cap="none" dirty="0" smtClean="0">
                <a:solidFill>
                  <a:schemeClr val="tx1"/>
                </a:solidFill>
              </a:rPr>
              <a:t/>
            </a:r>
            <a:br>
              <a:rPr lang="ru-RU" sz="2800" b="0" cap="none" dirty="0" smtClean="0">
                <a:solidFill>
                  <a:schemeClr val="tx1"/>
                </a:solidFill>
              </a:rPr>
            </a:br>
            <a:r>
              <a:rPr lang="ru-RU" sz="2800" b="0" cap="none" dirty="0" smtClean="0">
                <a:solidFill>
                  <a:schemeClr val="tx1"/>
                </a:solidFill>
              </a:rPr>
              <a:t>   - стремительные реформы без необходимого переходного периода. </a:t>
            </a:r>
            <a:r>
              <a:rPr lang="ru-RU" sz="2800" b="0" cap="none" dirty="0" smtClean="0">
                <a:solidFill>
                  <a:schemeClr val="bg1"/>
                </a:solidFill>
              </a:rPr>
              <a:t>ААААААААААААААААААААААА</a:t>
            </a:r>
            <a:br>
              <a:rPr lang="ru-RU" sz="2800" b="0" cap="none" dirty="0" smtClean="0">
                <a:solidFill>
                  <a:schemeClr val="bg1"/>
                </a:solidFill>
              </a:rPr>
            </a:br>
            <a:r>
              <a:rPr lang="ru-RU" sz="2800" b="0" cap="none" dirty="0" smtClean="0">
                <a:solidFill>
                  <a:schemeClr val="tx1"/>
                </a:solidFill>
              </a:rPr>
              <a:t/>
            </a:r>
            <a:br>
              <a:rPr lang="ru-RU" sz="2800" b="0" cap="none" dirty="0" smtClean="0">
                <a:solidFill>
                  <a:schemeClr val="tx1"/>
                </a:solidFill>
              </a:rPr>
            </a:br>
            <a:endParaRPr lang="ru-RU" sz="2800" b="0" cap="none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8283"/>
            <a:ext cx="8335590" cy="1202485"/>
          </a:xfrm>
        </p:spPr>
        <p:txBody>
          <a:bodyPr/>
          <a:lstStyle/>
          <a:p>
            <a:pPr algn="ctr"/>
            <a:r>
              <a:rPr lang="ru-RU" sz="4000" b="1" dirty="0" smtClean="0"/>
              <a:t>Риски и проблемы внедрения одновременно 2 систем</a:t>
            </a:r>
            <a:endParaRPr lang="ru-RU" sz="4000" b="1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8D2B-702A-45A4-AA1E-40ABA41E1A3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4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776864" cy="492802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b="0" cap="none" dirty="0" smtClean="0">
                <a:solidFill>
                  <a:schemeClr val="tx1"/>
                </a:solidFill>
              </a:rPr>
              <a:t>   -  выбор единой и универсальной системы </a:t>
            </a:r>
            <a:r>
              <a:rPr lang="ru-RU" sz="3100" b="0" cap="none" dirty="0" err="1" smtClean="0">
                <a:solidFill>
                  <a:schemeClr val="tx1"/>
                </a:solidFill>
              </a:rPr>
              <a:t>прослеживаемости</a:t>
            </a:r>
            <a:r>
              <a:rPr lang="ru-RU" sz="3100" b="0" cap="none" dirty="0" smtClean="0">
                <a:solidFill>
                  <a:schemeClr val="tx1"/>
                </a:solidFill>
              </a:rPr>
              <a:t> товаров взамен 2 параллельных систем;    </a:t>
            </a:r>
            <a:r>
              <a:rPr lang="ru-RU" sz="3100" b="0" cap="none" dirty="0" smtClean="0">
                <a:solidFill>
                  <a:schemeClr val="bg1"/>
                </a:solidFill>
              </a:rPr>
              <a:t>АААААААААААААААА</a:t>
            </a:r>
            <a:r>
              <a:rPr lang="ru-RU" sz="3100" b="0" cap="none" dirty="0" smtClean="0">
                <a:solidFill>
                  <a:schemeClr val="tx1"/>
                </a:solidFill>
              </a:rPr>
              <a:t> </a:t>
            </a:r>
            <a:br>
              <a:rPr lang="ru-RU" sz="3100" b="0" cap="none" dirty="0" smtClean="0">
                <a:solidFill>
                  <a:schemeClr val="tx1"/>
                </a:solidFill>
              </a:rPr>
            </a:br>
            <a:r>
              <a:rPr lang="ru-RU" sz="3100" b="0" cap="none" dirty="0" smtClean="0">
                <a:solidFill>
                  <a:schemeClr val="tx1"/>
                </a:solidFill>
              </a:rPr>
              <a:t>   -  установление разумных переходных сроков для введения; </a:t>
            </a:r>
            <a:r>
              <a:rPr lang="ru-RU" sz="3100" b="0" cap="none" dirty="0" smtClean="0">
                <a:solidFill>
                  <a:schemeClr val="bg1"/>
                </a:solidFill>
              </a:rPr>
              <a:t>АААААААААААААААА</a:t>
            </a:r>
            <a:r>
              <a:rPr lang="ru-RU" sz="3100" b="0" cap="none" dirty="0" smtClean="0">
                <a:solidFill>
                  <a:schemeClr val="tx1"/>
                </a:solidFill>
              </a:rPr>
              <a:t/>
            </a:r>
            <a:br>
              <a:rPr lang="ru-RU" sz="3100" b="0" cap="none" dirty="0" smtClean="0">
                <a:solidFill>
                  <a:schemeClr val="tx1"/>
                </a:solidFill>
              </a:rPr>
            </a:br>
            <a:r>
              <a:rPr lang="ru-RU" sz="3100" b="0" cap="none" dirty="0" smtClean="0">
                <a:solidFill>
                  <a:schemeClr val="tx1"/>
                </a:solidFill>
              </a:rPr>
              <a:t>   -  установление моратория на штрафы в течение 3 лет внедрения системы; </a:t>
            </a:r>
            <a:br>
              <a:rPr lang="ru-RU" sz="3100" b="0" cap="none" dirty="0" smtClean="0">
                <a:solidFill>
                  <a:schemeClr val="tx1"/>
                </a:solidFill>
              </a:rPr>
            </a:br>
            <a:r>
              <a:rPr lang="ru-RU" sz="3100" b="0" cap="none" dirty="0" smtClean="0">
                <a:solidFill>
                  <a:schemeClr val="tx1"/>
                </a:solidFill>
              </a:rPr>
              <a:t>   -</a:t>
            </a:r>
            <a:r>
              <a:rPr lang="ru-RU" sz="3100" b="0" cap="none" dirty="0" err="1" smtClean="0">
                <a:solidFill>
                  <a:schemeClr val="bg1"/>
                </a:solidFill>
              </a:rPr>
              <a:t>А</a:t>
            </a:r>
            <a:r>
              <a:rPr lang="ru-RU" sz="3100" b="0" cap="none" dirty="0" err="1" smtClean="0">
                <a:solidFill>
                  <a:schemeClr val="tx1"/>
                </a:solidFill>
              </a:rPr>
              <a:t>установление</a:t>
            </a:r>
            <a:r>
              <a:rPr lang="ru-RU" sz="3100" b="0" cap="none" dirty="0" smtClean="0">
                <a:solidFill>
                  <a:schemeClr val="tx1"/>
                </a:solidFill>
              </a:rPr>
              <a:t> ответственного государственного органа, компетентного в предоставлении официальных консультаций бизнесу по вопросам реформы маркировки.  </a:t>
            </a:r>
            <a:br>
              <a:rPr lang="ru-RU" sz="3100" b="0" cap="none" dirty="0" smtClean="0">
                <a:solidFill>
                  <a:schemeClr val="tx1"/>
                </a:solidFill>
              </a:rPr>
            </a:br>
            <a:r>
              <a:rPr lang="ru-RU" sz="2800" b="0" cap="none" dirty="0" smtClean="0">
                <a:solidFill>
                  <a:schemeClr val="tx1"/>
                </a:solidFill>
              </a:rPr>
              <a:t/>
            </a:r>
            <a:br>
              <a:rPr lang="ru-RU" sz="2800" b="0" cap="none" dirty="0" smtClean="0">
                <a:solidFill>
                  <a:schemeClr val="tx1"/>
                </a:solidFill>
              </a:rPr>
            </a:br>
            <a:r>
              <a:rPr lang="ru-RU" sz="2800" b="0" cap="none" dirty="0" smtClean="0">
                <a:solidFill>
                  <a:schemeClr val="tx1"/>
                </a:solidFill>
              </a:rPr>
              <a:t/>
            </a:r>
            <a:br>
              <a:rPr lang="ru-RU" sz="2800" b="0" cap="none" dirty="0" smtClean="0">
                <a:solidFill>
                  <a:schemeClr val="tx1"/>
                </a:solidFill>
              </a:rPr>
            </a:br>
            <a:endParaRPr lang="ru-RU" sz="2800" b="0" cap="none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8283"/>
            <a:ext cx="8335590" cy="986461"/>
          </a:xfrm>
        </p:spPr>
        <p:txBody>
          <a:bodyPr/>
          <a:lstStyle/>
          <a:p>
            <a:pPr algn="ctr"/>
            <a:r>
              <a:rPr lang="ru-RU" sz="4000" b="1" dirty="0" smtClean="0"/>
              <a:t>Предложения</a:t>
            </a:r>
            <a:endParaRPr lang="ru-RU" sz="4000" b="1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8D2B-702A-45A4-AA1E-40ABA41E1A3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4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88640"/>
            <a:ext cx="8964612" cy="633670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6600" i="1" u="sng" dirty="0" smtClean="0">
                <a:latin typeface="Monotype Corsiva" pitchFamily="66" charset="0"/>
              </a:rPr>
              <a:t>Спасибо за внимание!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6600" i="1" u="sng" dirty="0" smtClean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</a:t>
            </a:r>
            <a:r>
              <a:rPr lang="ru-RU" sz="4800" dirty="0" smtClean="0"/>
              <a:t>Мамина Ирина Леонидовна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48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800" dirty="0" smtClean="0"/>
              <a:t>Е-</a:t>
            </a:r>
            <a:r>
              <a:rPr lang="en-US" sz="4800" dirty="0" smtClean="0"/>
              <a:t>mail</a:t>
            </a:r>
            <a:r>
              <a:rPr lang="ru-RU" sz="4800" dirty="0" smtClean="0"/>
              <a:t>: </a:t>
            </a:r>
            <a:r>
              <a:rPr lang="en-US" sz="4800" dirty="0" smtClean="0"/>
              <a:t>mamina@auditpart.ru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800" dirty="0" smtClean="0"/>
              <a:t>Тел.: 8-922-181-02-67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1FA4A-7958-4D2E-BE18-FAD7C5DFA91B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060848"/>
            <a:ext cx="7560840" cy="4392488"/>
          </a:xfrm>
        </p:spPr>
        <p:txBody>
          <a:bodyPr>
            <a:normAutofit fontScale="90000"/>
          </a:bodyPr>
          <a:lstStyle/>
          <a:p>
            <a:pPr algn="just">
              <a:tabLst>
                <a:tab pos="990600" algn="l"/>
              </a:tabLst>
            </a:pPr>
            <a:r>
              <a:rPr lang="ru-RU" sz="3100" b="0" cap="none" dirty="0" smtClean="0">
                <a:solidFill>
                  <a:schemeClr val="tx1"/>
                </a:solidFill>
              </a:rPr>
              <a:t>   - онлайн-кассы (54-ФЗ и подзаконные нормативные акты);</a:t>
            </a:r>
            <a:r>
              <a:rPr lang="ru-RU" sz="3100" b="0" cap="none" dirty="0" smtClean="0">
                <a:solidFill>
                  <a:schemeClr val="bg1"/>
                </a:solidFill>
              </a:rPr>
              <a:t>АААААААААААААААААА</a:t>
            </a:r>
            <a:r>
              <a:rPr lang="ru-RU" sz="3100" b="0" cap="none" dirty="0" smtClean="0">
                <a:solidFill>
                  <a:schemeClr val="tx1"/>
                </a:solidFill>
              </a:rPr>
              <a:t/>
            </a:r>
            <a:br>
              <a:rPr lang="ru-RU" sz="3100" b="0" cap="none" dirty="0" smtClean="0">
                <a:solidFill>
                  <a:schemeClr val="tx1"/>
                </a:solidFill>
              </a:rPr>
            </a:br>
            <a:r>
              <a:rPr lang="ru-RU" sz="3100" b="0" cap="none" dirty="0" smtClean="0">
                <a:solidFill>
                  <a:schemeClr val="tx1"/>
                </a:solidFill>
              </a:rPr>
              <a:t>   - маркировка товаров (488-ФЗ, соглашение о маркировке товаров в </a:t>
            </a:r>
            <a:r>
              <a:rPr lang="ru-RU" sz="3100" b="0" cap="none" dirty="0" err="1" smtClean="0">
                <a:solidFill>
                  <a:schemeClr val="tx1"/>
                </a:solidFill>
              </a:rPr>
              <a:t>ЕвраЗЭС</a:t>
            </a:r>
            <a:r>
              <a:rPr lang="ru-RU" sz="3100" b="0" cap="none" dirty="0" smtClean="0">
                <a:solidFill>
                  <a:schemeClr val="tx1"/>
                </a:solidFill>
              </a:rPr>
              <a:t>, многочисленные распоряжения и Постановления Правительства, другие подзаконные нормативные акты); </a:t>
            </a:r>
            <a:br>
              <a:rPr lang="ru-RU" sz="3100" b="0" cap="none" dirty="0" smtClean="0">
                <a:solidFill>
                  <a:schemeClr val="tx1"/>
                </a:solidFill>
              </a:rPr>
            </a:br>
            <a:r>
              <a:rPr lang="ru-RU" sz="3100" b="0" cap="none" dirty="0" smtClean="0">
                <a:solidFill>
                  <a:schemeClr val="tx1"/>
                </a:solidFill>
              </a:rPr>
              <a:t>   - готовящаяся </a:t>
            </a:r>
            <a:r>
              <a:rPr lang="ru-RU" sz="3100" b="0" cap="none" dirty="0" err="1" smtClean="0">
                <a:solidFill>
                  <a:schemeClr val="tx1"/>
                </a:solidFill>
              </a:rPr>
              <a:t>прослеживаемость</a:t>
            </a:r>
            <a:r>
              <a:rPr lang="ru-RU" sz="3100" b="0" cap="none" dirty="0" smtClean="0">
                <a:solidFill>
                  <a:schemeClr val="tx1"/>
                </a:solidFill>
              </a:rPr>
              <a:t> товаров (текст законопроекта: ID проекта</a:t>
            </a:r>
            <a:br>
              <a:rPr lang="ru-RU" sz="3100" b="0" cap="none" dirty="0" smtClean="0">
                <a:solidFill>
                  <a:schemeClr val="tx1"/>
                </a:solidFill>
              </a:rPr>
            </a:br>
            <a:r>
              <a:rPr lang="ru-RU" sz="3100" b="0" cap="none" dirty="0" smtClean="0">
                <a:solidFill>
                  <a:schemeClr val="tx1"/>
                </a:solidFill>
              </a:rPr>
              <a:t>02/04/06-19/00092613).</a:t>
            </a:r>
            <a:r>
              <a:rPr lang="ru-RU" sz="3100" b="0" cap="none" dirty="0" smtClean="0">
                <a:solidFill>
                  <a:schemeClr val="bg1"/>
                </a:solidFill>
              </a:rPr>
              <a:t>ААААААААААААААА</a:t>
            </a:r>
            <a:r>
              <a:rPr lang="ru-RU" sz="3100" b="0" cap="none" dirty="0" smtClean="0">
                <a:solidFill>
                  <a:schemeClr val="tx1"/>
                </a:solidFill>
              </a:rPr>
              <a:t> </a:t>
            </a:r>
            <a:r>
              <a:rPr lang="ru-RU" sz="2800" b="0" cap="none" dirty="0" smtClean="0">
                <a:solidFill>
                  <a:schemeClr val="tx1"/>
                </a:solidFill>
              </a:rPr>
              <a:t/>
            </a:r>
            <a:br>
              <a:rPr lang="ru-RU" sz="2800" b="0" cap="none" dirty="0" smtClean="0">
                <a:solidFill>
                  <a:schemeClr val="tx1"/>
                </a:solidFill>
              </a:rPr>
            </a:br>
            <a:r>
              <a:rPr lang="ru-RU" sz="2800" b="0" cap="none" dirty="0" smtClean="0">
                <a:solidFill>
                  <a:schemeClr val="tx1"/>
                </a:solidFill>
              </a:rPr>
              <a:t/>
            </a:r>
            <a:br>
              <a:rPr lang="ru-RU" sz="2800" b="0" cap="none" dirty="0" smtClean="0">
                <a:solidFill>
                  <a:schemeClr val="tx1"/>
                </a:solidFill>
              </a:rPr>
            </a:br>
            <a:endParaRPr lang="ru-RU" sz="2800" b="0" cap="none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38283"/>
            <a:ext cx="8712968" cy="1706541"/>
          </a:xfrm>
        </p:spPr>
        <p:txBody>
          <a:bodyPr/>
          <a:lstStyle/>
          <a:p>
            <a:pPr algn="ctr"/>
            <a:r>
              <a:rPr lang="ru-RU" sz="2800" b="1" dirty="0"/>
              <a:t>Расширяется диапазон и количество обязательных для бизнеса норм и требований не только налогового, но и неналогового </a:t>
            </a:r>
            <a:r>
              <a:rPr lang="ru-RU" sz="2800" b="1" dirty="0" smtClean="0"/>
              <a:t>регулирования 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8D2B-702A-45A4-AA1E-40ABA41E1A3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07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1700809"/>
            <a:ext cx="7704855" cy="4824535"/>
          </a:xfrm>
        </p:spPr>
        <p:txBody>
          <a:bodyPr/>
          <a:lstStyle/>
          <a:p>
            <a:pPr algn="just"/>
            <a:r>
              <a:rPr lang="ru-RU" sz="2600" b="0" cap="none" dirty="0" smtClean="0">
                <a:solidFill>
                  <a:schemeClr val="tx1"/>
                </a:solidFill>
              </a:rPr>
              <a:t>- неопределенность правовых норм, размытость формулировок и, в связи с этим, неоправданная сложность для практического применения;</a:t>
            </a:r>
            <a:br>
              <a:rPr lang="ru-RU" sz="2600" b="0" cap="none" dirty="0" smtClean="0">
                <a:solidFill>
                  <a:schemeClr val="tx1"/>
                </a:solidFill>
              </a:rPr>
            </a:br>
            <a:r>
              <a:rPr lang="ru-RU" sz="2600" b="0" cap="none" dirty="0" smtClean="0">
                <a:solidFill>
                  <a:schemeClr val="tx1"/>
                </a:solidFill>
              </a:rPr>
              <a:t/>
            </a:r>
            <a:br>
              <a:rPr lang="ru-RU" sz="2600" b="0" cap="none" dirty="0" smtClean="0">
                <a:solidFill>
                  <a:schemeClr val="tx1"/>
                </a:solidFill>
              </a:rPr>
            </a:br>
            <a:r>
              <a:rPr lang="ru-RU" sz="2600" b="0" cap="none" dirty="0" smtClean="0">
                <a:solidFill>
                  <a:schemeClr val="tx1"/>
                </a:solidFill>
              </a:rPr>
              <a:t>- в целом невозможность применения отдельных положений закона после его принятия и вступления в силу для целых отраслей: при безналичных расчетах и ЭСП (потребовало поправок 192-ФЗ от 03.07.2018 – добавлен п.5.4 ст.1.2), ЖКХ, общественный транспорт (поправки 129-ФЗ от 06.06.2019, </a:t>
            </a:r>
            <a:br>
              <a:rPr lang="ru-RU" sz="2600" b="0" cap="none" dirty="0" smtClean="0">
                <a:solidFill>
                  <a:schemeClr val="tx1"/>
                </a:solidFill>
              </a:rPr>
            </a:br>
            <a:r>
              <a:rPr lang="ru-RU" sz="2600" b="0" cap="none" dirty="0" smtClean="0">
                <a:solidFill>
                  <a:schemeClr val="tx1"/>
                </a:solidFill>
              </a:rPr>
              <a:t>171-ФЗ от 03.07.2019).</a:t>
            </a:r>
            <a:r>
              <a:rPr lang="ru-RU" sz="2600" b="0" cap="none" dirty="0" smtClean="0">
                <a:solidFill>
                  <a:schemeClr val="bg1"/>
                </a:solidFill>
              </a:rPr>
              <a:t>АААААААААААААААААААА</a:t>
            </a:r>
            <a:r>
              <a:rPr lang="ru-RU" sz="2600" b="0" cap="none" dirty="0" smtClean="0">
                <a:solidFill>
                  <a:schemeClr val="tx1"/>
                </a:solidFill>
              </a:rPr>
              <a:t>                           </a:t>
            </a:r>
            <a:br>
              <a:rPr lang="ru-RU" sz="2600" b="0" cap="none" dirty="0" smtClean="0">
                <a:solidFill>
                  <a:schemeClr val="tx1"/>
                </a:solidFill>
              </a:rPr>
            </a:br>
            <a:r>
              <a:rPr lang="ru-RU" sz="2600" b="0" cap="none" dirty="0" smtClean="0">
                <a:solidFill>
                  <a:schemeClr val="tx1"/>
                </a:solidFill>
              </a:rPr>
              <a:t/>
            </a:r>
            <a:br>
              <a:rPr lang="ru-RU" sz="2600" b="0" cap="none" dirty="0" smtClean="0">
                <a:solidFill>
                  <a:schemeClr val="tx1"/>
                </a:solidFill>
              </a:rPr>
            </a:br>
            <a:r>
              <a:rPr lang="ru-RU" sz="2600" b="0" cap="none" dirty="0" smtClean="0">
                <a:solidFill>
                  <a:schemeClr val="tx1"/>
                </a:solidFill>
              </a:rPr>
              <a:t/>
            </a:r>
            <a:br>
              <a:rPr lang="ru-RU" sz="2600" b="0" cap="none" dirty="0" smtClean="0">
                <a:solidFill>
                  <a:schemeClr val="tx1"/>
                </a:solidFill>
              </a:rPr>
            </a:br>
            <a:r>
              <a:rPr lang="ru-RU" sz="2700" b="0" cap="none" dirty="0" smtClean="0">
                <a:solidFill>
                  <a:schemeClr val="tx1"/>
                </a:solidFill>
              </a:rPr>
              <a:t>    </a:t>
            </a:r>
            <a:r>
              <a:rPr lang="ru-RU" sz="2800" b="0" cap="none" dirty="0" smtClean="0">
                <a:solidFill>
                  <a:schemeClr val="tx1"/>
                </a:solidFill>
              </a:rPr>
              <a:t/>
            </a:r>
            <a:br>
              <a:rPr lang="ru-RU" sz="2800" b="0" cap="none" dirty="0" smtClean="0">
                <a:solidFill>
                  <a:schemeClr val="tx1"/>
                </a:solidFill>
              </a:rPr>
            </a:br>
            <a:r>
              <a:rPr lang="ru-RU" sz="2000" b="0" cap="none" dirty="0" smtClean="0">
                <a:solidFill>
                  <a:schemeClr val="tx1"/>
                </a:solidFill>
              </a:rPr>
              <a:t> </a:t>
            </a:r>
            <a:br>
              <a:rPr lang="ru-RU" sz="2000" b="0" cap="none" dirty="0" smtClean="0">
                <a:solidFill>
                  <a:schemeClr val="tx1"/>
                </a:solidFill>
              </a:rPr>
            </a:br>
            <a:r>
              <a:rPr lang="ru-RU" sz="2000" b="0" cap="none" dirty="0">
                <a:solidFill>
                  <a:schemeClr val="tx1"/>
                </a:solidFill>
              </a:rPr>
              <a:t/>
            </a:r>
            <a:br>
              <a:rPr lang="ru-RU" sz="2000" b="0" cap="none" dirty="0">
                <a:solidFill>
                  <a:schemeClr val="tx1"/>
                </a:solidFill>
              </a:rPr>
            </a:br>
            <a:r>
              <a:rPr lang="ru-RU" sz="2000" b="0" cap="none" dirty="0">
                <a:solidFill>
                  <a:schemeClr val="tx1"/>
                </a:solidFill>
              </a:rPr>
              <a:t/>
            </a:r>
            <a:br>
              <a:rPr lang="ru-RU" sz="2000" b="0" cap="none" dirty="0">
                <a:solidFill>
                  <a:schemeClr val="tx1"/>
                </a:solidFill>
              </a:rPr>
            </a:br>
            <a:endParaRPr lang="ru-RU" sz="2000" b="0" cap="none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38283"/>
            <a:ext cx="8119566" cy="1346501"/>
          </a:xfrm>
        </p:spPr>
        <p:txBody>
          <a:bodyPr/>
          <a:lstStyle/>
          <a:p>
            <a:pPr algn="ctr"/>
            <a:r>
              <a:rPr lang="ru-RU" sz="3600" b="1" dirty="0"/>
              <a:t>На примере законодательства о ККТ налицо: </a:t>
            </a:r>
            <a:endParaRPr lang="ru-RU" sz="3600" b="1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8D2B-702A-45A4-AA1E-40ABA41E1A3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01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42102"/>
            <a:ext cx="8136903" cy="5758736"/>
          </a:xfrm>
        </p:spPr>
        <p:txBody>
          <a:bodyPr/>
          <a:lstStyle/>
          <a:p>
            <a:pPr algn="just"/>
            <a:r>
              <a:rPr lang="ru-RU" sz="2000" b="0" cap="none" dirty="0" smtClean="0">
                <a:solidFill>
                  <a:schemeClr val="tx1"/>
                </a:solidFill>
              </a:rPr>
              <a:t/>
            </a:r>
            <a:br>
              <a:rPr lang="ru-RU" sz="2000" b="0" cap="none" dirty="0" smtClean="0">
                <a:solidFill>
                  <a:schemeClr val="tx1"/>
                </a:solidFill>
              </a:rPr>
            </a:br>
            <a:r>
              <a:rPr lang="ru-RU" b="0" dirty="0"/>
              <a:t/>
            </a:r>
            <a:br>
              <a:rPr lang="ru-RU" b="0" dirty="0"/>
            </a:br>
            <a:r>
              <a:rPr lang="ru-RU" b="0" cap="none" dirty="0" smtClean="0"/>
              <a:t>•	</a:t>
            </a:r>
            <a:r>
              <a:rPr lang="ru-RU" sz="3200" b="0" cap="none" dirty="0" smtClean="0">
                <a:solidFill>
                  <a:schemeClr val="tx1"/>
                </a:solidFill>
              </a:rPr>
              <a:t>Кто применяет ККТ – продавец или покупатель? Ст.1.1 закона «Основные понятия…» не даёт ответа на этот вопрос. В разъяснениях ведомства предлагают разные варианты: </a:t>
            </a:r>
            <a:br>
              <a:rPr lang="ru-RU" sz="3200" b="0" cap="none" dirty="0" smtClean="0">
                <a:solidFill>
                  <a:schemeClr val="tx1"/>
                </a:solidFill>
              </a:rPr>
            </a:br>
            <a:r>
              <a:rPr lang="ru-RU" sz="3200" b="0" cap="none" dirty="0" smtClean="0">
                <a:solidFill>
                  <a:schemeClr val="tx1"/>
                </a:solidFill>
              </a:rPr>
              <a:t>      - продавец (письмо МФ и ФНС РФ от 10.08.2018 № АС-4-20/15566, ссылаясь на «взаимосвязанные положения закона» и п.2 ст.1.2);</a:t>
            </a:r>
            <a:r>
              <a:rPr lang="ru-RU" sz="3200" b="0" cap="none" dirty="0" smtClean="0">
                <a:solidFill>
                  <a:schemeClr val="bg1"/>
                </a:solidFill>
              </a:rPr>
              <a:t>АААААААААААААААААААААА</a:t>
            </a:r>
            <a:r>
              <a:rPr lang="ru-RU" sz="3200" b="0" cap="none" dirty="0" smtClean="0">
                <a:solidFill>
                  <a:schemeClr val="tx1"/>
                </a:solidFill>
              </a:rPr>
              <a:t>                      </a:t>
            </a:r>
            <a:br>
              <a:rPr lang="ru-RU" sz="3200" b="0" cap="none" dirty="0" smtClean="0">
                <a:solidFill>
                  <a:schemeClr val="tx1"/>
                </a:solidFill>
              </a:rPr>
            </a:br>
            <a:r>
              <a:rPr lang="ru-RU" sz="3200" b="0" dirty="0">
                <a:solidFill>
                  <a:schemeClr val="tx1"/>
                </a:solidFill>
              </a:rPr>
              <a:t/>
            </a:r>
            <a:br>
              <a:rPr lang="ru-RU" sz="3200" b="0" dirty="0">
                <a:solidFill>
                  <a:schemeClr val="tx1"/>
                </a:solidFill>
              </a:rPr>
            </a:br>
            <a:r>
              <a:rPr lang="ru-RU" sz="3200" b="0" dirty="0">
                <a:solidFill>
                  <a:schemeClr val="tx1"/>
                </a:solidFill>
              </a:rPr>
              <a:t/>
            </a:r>
            <a:br>
              <a:rPr lang="ru-RU" sz="3200" b="0" dirty="0">
                <a:solidFill>
                  <a:schemeClr val="tx1"/>
                </a:solidFill>
              </a:rPr>
            </a:br>
            <a:r>
              <a:rPr lang="ru-RU" sz="3200" b="0" cap="none" dirty="0" smtClean="0">
                <a:solidFill>
                  <a:schemeClr val="tx1"/>
                </a:solidFill>
              </a:rPr>
              <a:t/>
            </a:r>
            <a:br>
              <a:rPr lang="ru-RU" sz="3200" b="0" cap="none" dirty="0" smtClean="0">
                <a:solidFill>
                  <a:schemeClr val="tx1"/>
                </a:solidFill>
              </a:rPr>
            </a:br>
            <a:r>
              <a:rPr lang="ru-RU" sz="2000" b="0" cap="none" dirty="0" smtClean="0">
                <a:solidFill>
                  <a:schemeClr val="tx1"/>
                </a:solidFill>
              </a:rPr>
              <a:t/>
            </a:r>
            <a:br>
              <a:rPr lang="ru-RU" sz="2000" b="0" cap="none" dirty="0" smtClean="0">
                <a:solidFill>
                  <a:schemeClr val="tx1"/>
                </a:solidFill>
              </a:rPr>
            </a:br>
            <a:endParaRPr lang="ru-RU" sz="2000" b="0" cap="none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8283"/>
            <a:ext cx="8335590" cy="1346501"/>
          </a:xfrm>
        </p:spPr>
        <p:txBody>
          <a:bodyPr/>
          <a:lstStyle/>
          <a:p>
            <a:pPr algn="ctr"/>
            <a:r>
              <a:rPr lang="ru-RU" sz="4000" b="1" dirty="0"/>
              <a:t>До сегодняшнего дня не решены следующие </a:t>
            </a:r>
            <a:r>
              <a:rPr lang="ru-RU" sz="4000" b="1" dirty="0" smtClean="0"/>
              <a:t>вопросы</a:t>
            </a:r>
            <a:endParaRPr lang="ru-RU" sz="4000" b="1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8D2B-702A-45A4-AA1E-40ABA41E1A3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4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247" y="1768054"/>
            <a:ext cx="8136903" cy="4928022"/>
          </a:xfrm>
        </p:spPr>
        <p:txBody>
          <a:bodyPr/>
          <a:lstStyle/>
          <a:p>
            <a:pPr algn="just"/>
            <a:r>
              <a:rPr lang="ru-RU" sz="2000" b="0" cap="none" dirty="0">
                <a:solidFill>
                  <a:schemeClr val="tx1"/>
                </a:solidFill>
              </a:rPr>
              <a:t> </a:t>
            </a:r>
            <a:r>
              <a:rPr lang="ru-RU" sz="2000" b="0" cap="none" dirty="0" smtClean="0">
                <a:solidFill>
                  <a:schemeClr val="tx1"/>
                </a:solidFill>
              </a:rPr>
              <a:t>    </a:t>
            </a:r>
            <a:r>
              <a:rPr lang="ru-RU" sz="2800" b="0" cap="none" dirty="0" smtClean="0">
                <a:solidFill>
                  <a:schemeClr val="tx1"/>
                </a:solidFill>
              </a:rPr>
              <a:t>- в </a:t>
            </a:r>
            <a:r>
              <a:rPr lang="ru-RU" sz="2800" b="0" cap="none" dirty="0">
                <a:solidFill>
                  <a:schemeClr val="tx1"/>
                </a:solidFill>
              </a:rPr>
              <a:t>одних случаях  – продавец, в других случаях – покупатель (письмо МФ и ФНС от 14.08.2018 </a:t>
            </a:r>
            <a:r>
              <a:rPr lang="ru-RU" sz="2800" b="0" cap="none" dirty="0" smtClean="0">
                <a:solidFill>
                  <a:schemeClr val="tx1"/>
                </a:solidFill>
              </a:rPr>
              <a:t>№ АС-4-20/15707</a:t>
            </a:r>
            <a:r>
              <a:rPr lang="ru-RU" sz="2800" b="0" cap="none" dirty="0">
                <a:solidFill>
                  <a:schemeClr val="tx1"/>
                </a:solidFill>
              </a:rPr>
              <a:t>: при продаже товаров, работ, услуг – </a:t>
            </a:r>
            <a:r>
              <a:rPr lang="ru-RU" sz="2800" b="0" cap="none" dirty="0" smtClean="0">
                <a:solidFill>
                  <a:schemeClr val="tx1"/>
                </a:solidFill>
              </a:rPr>
              <a:t>продавец, </a:t>
            </a:r>
            <a:r>
              <a:rPr lang="ru-RU" sz="2800" b="0" cap="none" dirty="0">
                <a:solidFill>
                  <a:schemeClr val="tx1"/>
                </a:solidFill>
              </a:rPr>
              <a:t>а при покупке товаров у физлиц с целью перепродажи – </a:t>
            </a:r>
            <a:r>
              <a:rPr lang="ru-RU" sz="2800" b="0" cap="none" dirty="0" smtClean="0">
                <a:solidFill>
                  <a:schemeClr val="tx1"/>
                </a:solidFill>
              </a:rPr>
              <a:t>покупатель); </a:t>
            </a:r>
            <a:r>
              <a:rPr lang="ru-RU" sz="2800" b="0" cap="none" dirty="0" smtClean="0">
                <a:solidFill>
                  <a:schemeClr val="bg1"/>
                </a:solidFill>
              </a:rPr>
              <a:t>ААААААААААААА</a:t>
            </a:r>
            <a:r>
              <a:rPr lang="ru-RU" sz="2800" b="0" cap="none" dirty="0" smtClean="0">
                <a:solidFill>
                  <a:schemeClr val="tx1"/>
                </a:solidFill>
              </a:rPr>
              <a:t> </a:t>
            </a:r>
            <a:r>
              <a:rPr lang="ru-RU" sz="2800" b="0" cap="none" dirty="0">
                <a:solidFill>
                  <a:schemeClr val="tx1"/>
                </a:solidFill>
              </a:rPr>
              <a:t/>
            </a:r>
            <a:br>
              <a:rPr lang="ru-RU" sz="2800" b="0" cap="none" dirty="0">
                <a:solidFill>
                  <a:schemeClr val="tx1"/>
                </a:solidFill>
              </a:rPr>
            </a:br>
            <a:r>
              <a:rPr lang="ru-RU" sz="2800" b="0" cap="none" dirty="0" smtClean="0">
                <a:solidFill>
                  <a:schemeClr val="tx1"/>
                </a:solidFill>
              </a:rPr>
              <a:t>     - </a:t>
            </a:r>
            <a:r>
              <a:rPr lang="ru-RU" sz="2800" b="0" cap="none" dirty="0">
                <a:solidFill>
                  <a:schemeClr val="tx1"/>
                </a:solidFill>
              </a:rPr>
              <a:t>и продавец, и покупатель одновременно (письмо УФНС РФ по г. Москва от 01.08.2019 </a:t>
            </a:r>
            <a:r>
              <a:rPr lang="ru-RU" sz="2800" b="0" cap="none" dirty="0" smtClean="0">
                <a:solidFill>
                  <a:schemeClr val="tx1"/>
                </a:solidFill>
              </a:rPr>
              <a:t/>
            </a:r>
            <a:br>
              <a:rPr lang="ru-RU" sz="2800" b="0" cap="none" dirty="0" smtClean="0">
                <a:solidFill>
                  <a:schemeClr val="tx1"/>
                </a:solidFill>
              </a:rPr>
            </a:br>
            <a:r>
              <a:rPr lang="ru-RU" sz="2800" b="0" cap="none" dirty="0" smtClean="0">
                <a:solidFill>
                  <a:schemeClr val="tx1"/>
                </a:solidFill>
              </a:rPr>
              <a:t>№ 17-15/138092 </a:t>
            </a:r>
            <a:r>
              <a:rPr lang="ru-RU" sz="2800" b="0" cap="none" dirty="0">
                <a:solidFill>
                  <a:schemeClr val="tx1"/>
                </a:solidFill>
              </a:rPr>
              <a:t>о встречном предоставлении). ФНС РФ спорит – только продавец: письмо от 21.08.2019 </a:t>
            </a:r>
            <a:r>
              <a:rPr lang="ru-RU" sz="2800" b="0" cap="none" dirty="0" smtClean="0">
                <a:solidFill>
                  <a:schemeClr val="tx1"/>
                </a:solidFill>
              </a:rPr>
              <a:t>№ АС-4-20/16571.</a:t>
            </a:r>
            <a:r>
              <a:rPr lang="ru-RU" sz="2800" b="0" cap="none" dirty="0" smtClean="0">
                <a:solidFill>
                  <a:schemeClr val="bg1"/>
                </a:solidFill>
              </a:rPr>
              <a:t>ААААААААААААА</a:t>
            </a:r>
            <a:r>
              <a:rPr lang="ru-RU" sz="2800" b="0" cap="none" dirty="0" smtClean="0">
                <a:solidFill>
                  <a:schemeClr val="tx1"/>
                </a:solidFill>
              </a:rPr>
              <a:t> </a:t>
            </a:r>
            <a:r>
              <a:rPr lang="ru-RU" sz="2800" b="0" cap="none" dirty="0">
                <a:solidFill>
                  <a:schemeClr val="tx1"/>
                </a:solidFill>
              </a:rPr>
              <a:t/>
            </a:r>
            <a:br>
              <a:rPr lang="ru-RU" sz="2800" b="0" cap="none" dirty="0">
                <a:solidFill>
                  <a:schemeClr val="tx1"/>
                </a:solidFill>
              </a:rPr>
            </a:br>
            <a:r>
              <a:rPr lang="ru-RU" sz="3200" b="0" cap="none" dirty="0">
                <a:solidFill>
                  <a:schemeClr val="tx1"/>
                </a:solidFill>
              </a:rPr>
              <a:t/>
            </a:r>
            <a:br>
              <a:rPr lang="ru-RU" sz="3200" b="0" cap="none" dirty="0">
                <a:solidFill>
                  <a:schemeClr val="tx1"/>
                </a:solidFill>
              </a:rPr>
            </a:br>
            <a:r>
              <a:rPr lang="ru-RU" sz="3200" b="0" cap="none" dirty="0">
                <a:solidFill>
                  <a:schemeClr val="tx1"/>
                </a:solidFill>
              </a:rPr>
              <a:t/>
            </a:r>
            <a:br>
              <a:rPr lang="ru-RU" sz="3200" b="0" cap="none" dirty="0">
                <a:solidFill>
                  <a:schemeClr val="tx1"/>
                </a:solidFill>
              </a:rPr>
            </a:br>
            <a:r>
              <a:rPr lang="ru-RU" sz="3200" b="0" cap="none" dirty="0">
                <a:solidFill>
                  <a:schemeClr val="tx1"/>
                </a:solidFill>
              </a:rPr>
              <a:t/>
            </a:r>
            <a:br>
              <a:rPr lang="ru-RU" sz="3200" b="0" cap="none" dirty="0">
                <a:solidFill>
                  <a:schemeClr val="tx1"/>
                </a:solidFill>
              </a:rPr>
            </a:br>
            <a:r>
              <a:rPr lang="ru-RU" sz="3200" b="0" cap="none" dirty="0" smtClean="0">
                <a:solidFill>
                  <a:schemeClr val="tx1"/>
                </a:solidFill>
              </a:rPr>
              <a:t/>
            </a:r>
            <a:br>
              <a:rPr lang="ru-RU" sz="3200" b="0" cap="none" dirty="0" smtClean="0">
                <a:solidFill>
                  <a:schemeClr val="tx1"/>
                </a:solidFill>
              </a:rPr>
            </a:br>
            <a:r>
              <a:rPr lang="ru-RU" sz="2000" b="0" cap="none" dirty="0" smtClean="0">
                <a:solidFill>
                  <a:schemeClr val="tx1"/>
                </a:solidFill>
              </a:rPr>
              <a:t/>
            </a:r>
            <a:br>
              <a:rPr lang="ru-RU" sz="2000" b="0" cap="none" dirty="0" smtClean="0">
                <a:solidFill>
                  <a:schemeClr val="tx1"/>
                </a:solidFill>
              </a:rPr>
            </a:br>
            <a:endParaRPr lang="ru-RU" sz="2000" b="0" cap="none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8283"/>
            <a:ext cx="8335590" cy="1346501"/>
          </a:xfrm>
        </p:spPr>
        <p:txBody>
          <a:bodyPr/>
          <a:lstStyle/>
          <a:p>
            <a:pPr algn="ctr"/>
            <a:r>
              <a:rPr lang="ru-RU" sz="4000" b="1" dirty="0" smtClean="0"/>
              <a:t>Кто применяет ККТ?</a:t>
            </a:r>
            <a:endParaRPr lang="ru-RU" sz="4000" b="1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8D2B-702A-45A4-AA1E-40ABA41E1A3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1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963" y="1793032"/>
            <a:ext cx="7056783" cy="4928022"/>
          </a:xfrm>
        </p:spPr>
        <p:txBody>
          <a:bodyPr/>
          <a:lstStyle/>
          <a:p>
            <a:pPr algn="just"/>
            <a:r>
              <a:rPr lang="ru-RU" sz="3200" b="0" cap="none" dirty="0"/>
              <a:t>• </a:t>
            </a:r>
            <a:r>
              <a:rPr lang="ru-RU" sz="3200" b="0" cap="none" dirty="0" smtClean="0"/>
              <a:t> </a:t>
            </a:r>
            <a:r>
              <a:rPr lang="ru-RU" sz="3200" b="0" cap="none" dirty="0" smtClean="0">
                <a:solidFill>
                  <a:schemeClr val="tx1"/>
                </a:solidFill>
              </a:rPr>
              <a:t>Отсутствие </a:t>
            </a:r>
            <a:r>
              <a:rPr lang="ru-RU" sz="3200" b="0" cap="none" dirty="0">
                <a:solidFill>
                  <a:schemeClr val="tx1"/>
                </a:solidFill>
              </a:rPr>
              <a:t>в законе ключевых терминов, определяющих зону применения ККТ: «безналичные расчёты», «ЭСП», «встречное предоставление» при том, что </a:t>
            </a:r>
            <a:r>
              <a:rPr lang="ru-RU" sz="3200" b="0" cap="none" dirty="0" smtClean="0">
                <a:solidFill>
                  <a:schemeClr val="tx1"/>
                </a:solidFill>
              </a:rPr>
              <a:t/>
            </a:r>
            <a:br>
              <a:rPr lang="ru-RU" sz="3200" b="0" cap="none" dirty="0" smtClean="0">
                <a:solidFill>
                  <a:schemeClr val="tx1"/>
                </a:solidFill>
              </a:rPr>
            </a:br>
            <a:r>
              <a:rPr lang="ru-RU" sz="3200" b="0" cap="none" dirty="0" smtClean="0">
                <a:solidFill>
                  <a:schemeClr val="tx1"/>
                </a:solidFill>
              </a:rPr>
              <a:t>ст.54-ФЗ </a:t>
            </a:r>
            <a:r>
              <a:rPr lang="ru-RU" sz="3200" b="0" cap="none" dirty="0">
                <a:solidFill>
                  <a:schemeClr val="tx1"/>
                </a:solidFill>
              </a:rPr>
              <a:t>ограничивает сферу законодательства о ККТ исключительно самим 54-ФЗ и принятыми в соответствии с ним нормативно-правовыми актами. </a:t>
            </a:r>
            <a:br>
              <a:rPr lang="ru-RU" sz="3200" b="0" cap="none" dirty="0">
                <a:solidFill>
                  <a:schemeClr val="tx1"/>
                </a:solidFill>
              </a:rPr>
            </a:br>
            <a:r>
              <a:rPr lang="ru-RU" sz="2800" b="0" cap="none" dirty="0">
                <a:solidFill>
                  <a:schemeClr val="tx1"/>
                </a:solidFill>
              </a:rPr>
              <a:t/>
            </a:r>
            <a:br>
              <a:rPr lang="ru-RU" sz="2800" b="0" cap="none" dirty="0">
                <a:solidFill>
                  <a:schemeClr val="tx1"/>
                </a:solidFill>
              </a:rPr>
            </a:br>
            <a:r>
              <a:rPr lang="ru-RU" sz="3200" b="0" cap="none" dirty="0">
                <a:solidFill>
                  <a:schemeClr val="tx1"/>
                </a:solidFill>
              </a:rPr>
              <a:t/>
            </a:r>
            <a:br>
              <a:rPr lang="ru-RU" sz="3200" b="0" cap="none" dirty="0">
                <a:solidFill>
                  <a:schemeClr val="tx1"/>
                </a:solidFill>
              </a:rPr>
            </a:br>
            <a:r>
              <a:rPr lang="ru-RU" sz="3200" b="0" cap="none" dirty="0">
                <a:solidFill>
                  <a:schemeClr val="tx1"/>
                </a:solidFill>
              </a:rPr>
              <a:t/>
            </a:r>
            <a:br>
              <a:rPr lang="ru-RU" sz="3200" b="0" cap="none" dirty="0">
                <a:solidFill>
                  <a:schemeClr val="tx1"/>
                </a:solidFill>
              </a:rPr>
            </a:br>
            <a:r>
              <a:rPr lang="ru-RU" sz="3200" b="0" cap="none" dirty="0">
                <a:solidFill>
                  <a:schemeClr val="tx1"/>
                </a:solidFill>
              </a:rPr>
              <a:t/>
            </a:r>
            <a:br>
              <a:rPr lang="ru-RU" sz="3200" b="0" cap="none" dirty="0">
                <a:solidFill>
                  <a:schemeClr val="tx1"/>
                </a:solidFill>
              </a:rPr>
            </a:br>
            <a:r>
              <a:rPr lang="ru-RU" sz="3200" b="0" cap="none" dirty="0" smtClean="0">
                <a:solidFill>
                  <a:schemeClr val="tx1"/>
                </a:solidFill>
              </a:rPr>
              <a:t/>
            </a:r>
            <a:br>
              <a:rPr lang="ru-RU" sz="3200" b="0" cap="none" dirty="0" smtClean="0">
                <a:solidFill>
                  <a:schemeClr val="tx1"/>
                </a:solidFill>
              </a:rPr>
            </a:br>
            <a:r>
              <a:rPr lang="ru-RU" sz="2000" b="0" cap="none" dirty="0" smtClean="0">
                <a:solidFill>
                  <a:schemeClr val="tx1"/>
                </a:solidFill>
              </a:rPr>
              <a:t/>
            </a:r>
            <a:br>
              <a:rPr lang="ru-RU" sz="2000" b="0" cap="none" dirty="0" smtClean="0">
                <a:solidFill>
                  <a:schemeClr val="tx1"/>
                </a:solidFill>
              </a:rPr>
            </a:br>
            <a:endParaRPr lang="ru-RU" sz="2000" b="0" cap="none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8283"/>
            <a:ext cx="8335590" cy="1346501"/>
          </a:xfrm>
        </p:spPr>
        <p:txBody>
          <a:bodyPr/>
          <a:lstStyle/>
          <a:p>
            <a:pPr algn="ctr"/>
            <a:r>
              <a:rPr lang="ru-RU" sz="4000" b="1" dirty="0"/>
              <a:t>До сегодняшнего дня не решены следующие </a:t>
            </a:r>
            <a:r>
              <a:rPr lang="ru-RU" sz="4000" b="1" dirty="0" smtClean="0"/>
              <a:t>вопросы</a:t>
            </a:r>
            <a:endParaRPr lang="ru-RU" sz="4000" b="1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8D2B-702A-45A4-AA1E-40ABA41E1A3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90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1734" y="1986105"/>
            <a:ext cx="7848871" cy="4680520"/>
          </a:xfrm>
        </p:spPr>
        <p:txBody>
          <a:bodyPr/>
          <a:lstStyle/>
          <a:p>
            <a:pPr lvl="0" algn="just"/>
            <a:r>
              <a:rPr lang="ru-RU" sz="3600" b="0" cap="none" dirty="0"/>
              <a:t>• </a:t>
            </a:r>
            <a:r>
              <a:rPr lang="ru-RU" sz="3600" b="0" cap="none" dirty="0" smtClean="0">
                <a:solidFill>
                  <a:schemeClr val="tx1"/>
                </a:solidFill>
              </a:rPr>
              <a:t>Использование формулировок, расширяющих термин «расчеты» на бухгалтерские проводки (зачеты авансов), </a:t>
            </a:r>
            <a:r>
              <a:rPr lang="ru-RU" sz="3600" b="0" cap="none" dirty="0" err="1" smtClean="0">
                <a:solidFill>
                  <a:schemeClr val="tx1"/>
                </a:solidFill>
              </a:rPr>
              <a:t>неденежные</a:t>
            </a:r>
            <a:r>
              <a:rPr lang="ru-RU" sz="3600" b="0" cap="none" dirty="0" smtClean="0">
                <a:solidFill>
                  <a:schemeClr val="tx1"/>
                </a:solidFill>
              </a:rPr>
              <a:t> расчеты (встречные предоставления), расчеты вне сделок реализации (выдача и погашение займов). </a:t>
            </a:r>
            <a:br>
              <a:rPr lang="ru-RU" sz="3600" b="0" cap="none" dirty="0" smtClean="0">
                <a:solidFill>
                  <a:schemeClr val="tx1"/>
                </a:solidFill>
              </a:rPr>
            </a:br>
            <a:r>
              <a:rPr lang="ru-RU" sz="3200" b="0" cap="none" dirty="0">
                <a:solidFill>
                  <a:schemeClr val="tx1"/>
                </a:solidFill>
              </a:rPr>
              <a:t/>
            </a:r>
            <a:br>
              <a:rPr lang="ru-RU" sz="3200" b="0" cap="none" dirty="0">
                <a:solidFill>
                  <a:schemeClr val="tx1"/>
                </a:solidFill>
              </a:rPr>
            </a:br>
            <a:r>
              <a:rPr lang="ru-RU" sz="3200" b="0" cap="none" dirty="0">
                <a:solidFill>
                  <a:schemeClr val="tx1"/>
                </a:solidFill>
              </a:rPr>
              <a:t/>
            </a:r>
            <a:br>
              <a:rPr lang="ru-RU" sz="3200" b="0" cap="none" dirty="0">
                <a:solidFill>
                  <a:schemeClr val="tx1"/>
                </a:solidFill>
              </a:rPr>
            </a:br>
            <a:r>
              <a:rPr lang="ru-RU" sz="3200" b="0" cap="none" dirty="0" smtClean="0">
                <a:solidFill>
                  <a:schemeClr val="tx1"/>
                </a:solidFill>
              </a:rPr>
              <a:t/>
            </a:r>
            <a:br>
              <a:rPr lang="ru-RU" sz="3200" b="0" cap="none" dirty="0" smtClean="0">
                <a:solidFill>
                  <a:schemeClr val="tx1"/>
                </a:solidFill>
              </a:rPr>
            </a:br>
            <a:r>
              <a:rPr lang="ru-RU" sz="2000" b="0" cap="none" dirty="0" smtClean="0">
                <a:solidFill>
                  <a:schemeClr val="tx1"/>
                </a:solidFill>
              </a:rPr>
              <a:t/>
            </a:r>
            <a:br>
              <a:rPr lang="ru-RU" sz="2000" b="0" cap="none" dirty="0" smtClean="0">
                <a:solidFill>
                  <a:schemeClr val="tx1"/>
                </a:solidFill>
              </a:rPr>
            </a:br>
            <a:endParaRPr lang="ru-RU" sz="2000" b="0" cap="none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8283"/>
            <a:ext cx="8335590" cy="1346501"/>
          </a:xfrm>
        </p:spPr>
        <p:txBody>
          <a:bodyPr/>
          <a:lstStyle/>
          <a:p>
            <a:pPr algn="ctr"/>
            <a:r>
              <a:rPr lang="ru-RU" sz="4000" b="1" dirty="0"/>
              <a:t>До сегодняшнего дня не решены следующие </a:t>
            </a:r>
            <a:r>
              <a:rPr lang="ru-RU" sz="4000" b="1" dirty="0" smtClean="0"/>
              <a:t>вопросы</a:t>
            </a:r>
            <a:endParaRPr lang="ru-RU" sz="4000" b="1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8D2B-702A-45A4-AA1E-40ABA41E1A3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91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975550" cy="500003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b="0" cap="none" dirty="0" smtClean="0">
                <a:solidFill>
                  <a:schemeClr val="tx1"/>
                </a:solidFill>
              </a:rPr>
              <a:t>     - Проводить общественные обсуждения законопроектов с привлечением специалистов, СРО, отраслевых и общественных объединений, представителей бизнеса и получать на тексты профессиональные экспертные заключения специалистов; учет и включение в текст закона необходимых уточнений и поправок;</a:t>
            </a:r>
            <a:br>
              <a:rPr lang="ru-RU" sz="3600" b="0" cap="none" dirty="0" smtClean="0">
                <a:solidFill>
                  <a:schemeClr val="tx1"/>
                </a:solidFill>
              </a:rPr>
            </a:br>
            <a:r>
              <a:rPr lang="ru-RU" sz="2700" b="0" cap="none" dirty="0">
                <a:solidFill>
                  <a:schemeClr val="tx1"/>
                </a:solidFill>
              </a:rPr>
              <a:t/>
            </a:r>
            <a:br>
              <a:rPr lang="ru-RU" sz="2700" b="0" cap="none" dirty="0">
                <a:solidFill>
                  <a:schemeClr val="tx1"/>
                </a:solidFill>
              </a:rPr>
            </a:br>
            <a:r>
              <a:rPr lang="ru-RU" sz="3200" b="0" cap="none" dirty="0">
                <a:solidFill>
                  <a:schemeClr val="tx1"/>
                </a:solidFill>
              </a:rPr>
              <a:t/>
            </a:r>
            <a:br>
              <a:rPr lang="ru-RU" sz="3200" b="0" cap="none" dirty="0">
                <a:solidFill>
                  <a:schemeClr val="tx1"/>
                </a:solidFill>
              </a:rPr>
            </a:br>
            <a:r>
              <a:rPr lang="ru-RU" sz="3200" b="0" cap="none" dirty="0" smtClean="0">
                <a:solidFill>
                  <a:schemeClr val="tx1"/>
                </a:solidFill>
              </a:rPr>
              <a:t/>
            </a:r>
            <a:br>
              <a:rPr lang="ru-RU" sz="3200" b="0" cap="none" dirty="0" smtClean="0">
                <a:solidFill>
                  <a:schemeClr val="tx1"/>
                </a:solidFill>
              </a:rPr>
            </a:br>
            <a:r>
              <a:rPr lang="ru-RU" sz="2000" b="0" cap="none" dirty="0" smtClean="0">
                <a:solidFill>
                  <a:schemeClr val="tx1"/>
                </a:solidFill>
              </a:rPr>
              <a:t/>
            </a:r>
            <a:br>
              <a:rPr lang="ru-RU" sz="2000" b="0" cap="none" dirty="0" smtClean="0">
                <a:solidFill>
                  <a:schemeClr val="tx1"/>
                </a:solidFill>
              </a:rPr>
            </a:br>
            <a:endParaRPr lang="ru-RU" sz="2000" b="0" cap="none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8283"/>
            <a:ext cx="8335590" cy="914453"/>
          </a:xfrm>
        </p:spPr>
        <p:txBody>
          <a:bodyPr/>
          <a:lstStyle/>
          <a:p>
            <a:pPr algn="ctr"/>
            <a:r>
              <a:rPr lang="ru-RU" sz="4000" b="1" dirty="0" smtClean="0"/>
              <a:t>Предложения</a:t>
            </a:r>
            <a:endParaRPr lang="ru-RU" sz="4000" b="1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8D2B-702A-45A4-AA1E-40ABA41E1A3B}" type="slidenum">
              <a:rPr lang="ru-RU" smtClean="0"/>
              <a:pPr>
                <a:defRPr/>
              </a:pPr>
              <a:t>8</a:t>
            </a:fld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335590" cy="528806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b="0" cap="none" dirty="0" smtClean="0">
                <a:solidFill>
                  <a:schemeClr val="tx1"/>
                </a:solidFill>
              </a:rPr>
              <a:t>     </a:t>
            </a:r>
            <a:r>
              <a:rPr lang="ru-RU" sz="2600" b="0" cap="none" dirty="0" smtClean="0">
                <a:solidFill>
                  <a:schemeClr val="tx1"/>
                </a:solidFill>
              </a:rPr>
              <a:t/>
            </a:r>
            <a:br>
              <a:rPr lang="ru-RU" sz="2600" b="0" cap="none" dirty="0" smtClean="0">
                <a:solidFill>
                  <a:schemeClr val="tx1"/>
                </a:solidFill>
              </a:rPr>
            </a:br>
            <a:r>
              <a:rPr lang="ru-RU" sz="3600" b="0" cap="none" dirty="0" smtClean="0">
                <a:solidFill>
                  <a:schemeClr val="tx1"/>
                </a:solidFill>
              </a:rPr>
              <a:t>    - </a:t>
            </a:r>
            <a:r>
              <a:rPr lang="ru-RU" sz="3600" b="0" cap="none" dirty="0">
                <a:solidFill>
                  <a:schemeClr val="tx1"/>
                </a:solidFill>
              </a:rPr>
              <a:t>В</a:t>
            </a:r>
            <a:r>
              <a:rPr lang="ru-RU" sz="3600" b="0" cap="none" dirty="0" smtClean="0">
                <a:solidFill>
                  <a:schemeClr val="tx1"/>
                </a:solidFill>
              </a:rPr>
              <a:t> процессе подготовки закона (новых редакций закона) осуществлять расчет бюджета затрат (расходов) бизнеса на исполнение нового закона (редакций закона), проработки вопроса о компенсациях для широкого круга налогоплательщиков через льготы, вычеты, установление необходимых переходных периодов без </a:t>
            </a:r>
            <a:r>
              <a:rPr lang="ru-RU" sz="3600" b="0" cap="none" dirty="0" err="1" smtClean="0">
                <a:solidFill>
                  <a:schemeClr val="tx1"/>
                </a:solidFill>
              </a:rPr>
              <a:t>штрафов;</a:t>
            </a:r>
            <a:r>
              <a:rPr lang="ru-RU" sz="3600" b="0" cap="none" dirty="0" err="1" smtClean="0">
                <a:solidFill>
                  <a:schemeClr val="bg1"/>
                </a:solidFill>
              </a:rPr>
              <a:t>ААААА</a:t>
            </a:r>
            <a:r>
              <a:rPr lang="ru-RU" sz="3600" b="0" cap="none" dirty="0" smtClean="0">
                <a:solidFill>
                  <a:schemeClr val="tx1"/>
                </a:solidFill>
              </a:rPr>
              <a:t> </a:t>
            </a:r>
            <a:r>
              <a:rPr lang="ru-RU" sz="2600" b="0" cap="none" dirty="0" smtClean="0">
                <a:solidFill>
                  <a:schemeClr val="tx1"/>
                </a:solidFill>
              </a:rPr>
              <a:t/>
            </a:r>
            <a:br>
              <a:rPr lang="ru-RU" sz="2600" b="0" cap="none" dirty="0" smtClean="0">
                <a:solidFill>
                  <a:schemeClr val="tx1"/>
                </a:solidFill>
              </a:rPr>
            </a:br>
            <a:r>
              <a:rPr lang="ru-RU" sz="2700" b="0" cap="none" dirty="0">
                <a:solidFill>
                  <a:schemeClr val="tx1"/>
                </a:solidFill>
              </a:rPr>
              <a:t/>
            </a:r>
            <a:br>
              <a:rPr lang="ru-RU" sz="2700" b="0" cap="none" dirty="0">
                <a:solidFill>
                  <a:schemeClr val="tx1"/>
                </a:solidFill>
              </a:rPr>
            </a:br>
            <a:r>
              <a:rPr lang="ru-RU" sz="3200" b="0" cap="none" dirty="0">
                <a:solidFill>
                  <a:schemeClr val="tx1"/>
                </a:solidFill>
              </a:rPr>
              <a:t/>
            </a:r>
            <a:br>
              <a:rPr lang="ru-RU" sz="3200" b="0" cap="none" dirty="0">
                <a:solidFill>
                  <a:schemeClr val="tx1"/>
                </a:solidFill>
              </a:rPr>
            </a:br>
            <a:r>
              <a:rPr lang="ru-RU" sz="3200" b="0" cap="none" dirty="0" smtClean="0">
                <a:solidFill>
                  <a:schemeClr val="tx1"/>
                </a:solidFill>
              </a:rPr>
              <a:t/>
            </a:r>
            <a:br>
              <a:rPr lang="ru-RU" sz="3200" b="0" cap="none" dirty="0" smtClean="0">
                <a:solidFill>
                  <a:schemeClr val="tx1"/>
                </a:solidFill>
              </a:rPr>
            </a:br>
            <a:r>
              <a:rPr lang="ru-RU" sz="2000" b="0" cap="none" dirty="0" smtClean="0">
                <a:solidFill>
                  <a:schemeClr val="tx1"/>
                </a:solidFill>
              </a:rPr>
              <a:t/>
            </a:r>
            <a:br>
              <a:rPr lang="ru-RU" sz="2000" b="0" cap="none" dirty="0" smtClean="0">
                <a:solidFill>
                  <a:schemeClr val="tx1"/>
                </a:solidFill>
              </a:rPr>
            </a:br>
            <a:endParaRPr lang="ru-RU" sz="2000" b="0" cap="none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8283"/>
            <a:ext cx="8335590" cy="914453"/>
          </a:xfrm>
        </p:spPr>
        <p:txBody>
          <a:bodyPr/>
          <a:lstStyle/>
          <a:p>
            <a:pPr algn="ctr"/>
            <a:r>
              <a:rPr lang="ru-RU" sz="4000" b="1" dirty="0" smtClean="0"/>
              <a:t>Предложения</a:t>
            </a:r>
            <a:endParaRPr lang="ru-RU" sz="4000" b="1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8D2B-702A-45A4-AA1E-40ABA41E1A3B}" type="slidenum">
              <a:rPr lang="ru-RU" smtClean="0"/>
              <a:pPr>
                <a:defRPr/>
              </a:pPr>
              <a:t>9</a:t>
            </a:fld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80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12860</TotalTime>
  <Words>462</Words>
  <Application>Microsoft Office PowerPoint</Application>
  <PresentationFormat>Экран (4:3)</PresentationFormat>
  <Paragraphs>51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Monotype Corsiva</vt:lpstr>
      <vt:lpstr>Tahoma</vt:lpstr>
      <vt:lpstr>Times New Roman</vt:lpstr>
      <vt:lpstr>Wingdings</vt:lpstr>
      <vt:lpstr>Палитра</vt:lpstr>
      <vt:lpstr>Контроль за бизнесом в 2019 году: от ККТ к маркировке и прослеживаемости товаров</vt:lpstr>
      <vt:lpstr>   - онлайн-кассы (54-ФЗ и подзаконные нормативные акты);АААААААААААААААААА    - маркировка товаров (488-ФЗ, соглашение о маркировке товаров в ЕвраЗЭС, многочисленные распоряжения и Постановления Правительства, другие подзаконные нормативные акты);     - готовящаяся прослеживаемость товаров (текст законопроекта: ID проекта 02/04/06-19/00092613).ААААААААААААААА   </vt:lpstr>
      <vt:lpstr>- неопределенность правовых норм, размытость формулировок и, в связи с этим, неоправданная сложность для практического применения;  - в целом невозможность применения отдельных положений закона после его принятия и вступления в силу для целых отраслей: при безналичных расчетах и ЭСП (потребовало поправок 192-ФЗ от 03.07.2018 – добавлен п.5.4 ст.1.2), ЖКХ, общественный транспорт (поправки 129-ФЗ от 06.06.2019,  171-ФЗ от 03.07.2019).АААААААААААААААААААА                                       </vt:lpstr>
      <vt:lpstr>  • Кто применяет ККТ – продавец или покупатель? Ст.1.1 закона «Основные понятия…» не даёт ответа на этот вопрос. В разъяснениях ведомства предлагают разные варианты:        - продавец (письмо МФ и ФНС РФ от 10.08.2018 № АС-4-20/15566, ссылаясь на «взаимосвязанные положения закона» и п.2 ст.1.2);АААААААААААААААААААААА                           </vt:lpstr>
      <vt:lpstr>     - в одних случаях  – продавец, в других случаях – покупатель (письмо МФ и ФНС от 14.08.2018 № АС-4-20/15707: при продаже товаров, работ, услуг – продавец, а при покупке товаров у физлиц с целью перепродажи – покупатель); ААААААААААААА       - и продавец, и покупатель одновременно (письмо УФНС РФ по г. Москва от 01.08.2019  № 17-15/138092 о встречном предоставлении). ФНС РФ спорит – только продавец: письмо от 21.08.2019 № АС-4-20/16571.ААААААААААААА       </vt:lpstr>
      <vt:lpstr>•  Отсутствие в законе ключевых терминов, определяющих зону применения ККТ: «безналичные расчёты», «ЭСП», «встречное предоставление» при том, что  ст.54-ФЗ ограничивает сферу законодательства о ККТ исключительно самим 54-ФЗ и принятыми в соответствии с ним нормативно-правовыми актами.        </vt:lpstr>
      <vt:lpstr>• Использование формулировок, расширяющих термин «расчеты» на бухгалтерские проводки (зачеты авансов), неденежные расчеты (встречные предоставления), расчеты вне сделок реализации (выдача и погашение займов).      </vt:lpstr>
      <vt:lpstr>     - Проводить общественные обсуждения законопроектов с привлечением специалистов, СРО, отраслевых и общественных объединений, представителей бизнеса и получать на тексты профессиональные экспертные заключения специалистов; учет и включение в текст закона необходимых уточнений и поправок;     </vt:lpstr>
      <vt:lpstr>          - В процессе подготовки закона (новых редакций закона) осуществлять расчет бюджета затрат (расходов) бизнеса на исполнение нового закона (редакций закона), проработки вопроса о компенсациях для широкого круга налогоплательщиков через льготы, вычеты, установление необходимых переходных периодов без штрафов;ААААА      </vt:lpstr>
      <vt:lpstr>     - Установление ответственности и обязанности всех участников реформы, в частности, изготовителей ККТ за корректную настройку, доработку, модификацию ККТ для исполнения бизнесом всех требований закона (с учётом  всех его последующих изменений); закон содержит требования к пользователям касс (ст.5), ОФД (ст.4.5), экспертным организациям (ст. 3.1) , но обязанности у изготовителей ККТ отсутствуют.  АААА       </vt:lpstr>
      <vt:lpstr>Маркировка и прослеживаемость товаров – одновременные и параллельные системы</vt:lpstr>
      <vt:lpstr>   - чрезмерное увеличение операционных расходов и издержек у участников оборота продукции;    - необходимость изменений и усложнений в учете, дополнительные требования по автоматизации управленческого и складского учета; новые it-затраты; затраты на переподготовку кадров;    - значительное усложнение бизнес-процессов;    - множественность нормативной базы в отношении разных видов товаров; АААААААААААААААААААА    - стремительные реформы без необходимого переходного периода. ААААААААААААААААААААААА  </vt:lpstr>
      <vt:lpstr>   -  выбор единой и универсальной системы прослеживаемости товаров взамен 2 параллельных систем;    АААААААААААААААА     -  установление разумных переходных сроков для введения; АААААААААААААААА    -  установление моратория на штрафы в течение 3 лет внедрения системы;     -Аустановление ответственного государственного органа, компетентного в предоставлении официальных консультаций бизнесу по вопросам реформы маркировки.    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Берсенева Галина</dc:creator>
  <cp:lastModifiedBy>Аудитор</cp:lastModifiedBy>
  <cp:revision>522</cp:revision>
  <cp:lastPrinted>2019-09-13T08:26:30Z</cp:lastPrinted>
  <dcterms:created xsi:type="dcterms:W3CDTF">1601-01-01T00:00:00Z</dcterms:created>
  <dcterms:modified xsi:type="dcterms:W3CDTF">2019-09-18T10:09:04Z</dcterms:modified>
</cp:coreProperties>
</file>