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341" r:id="rId4"/>
    <p:sldId id="340" r:id="rId5"/>
    <p:sldId id="343" r:id="rId6"/>
    <p:sldId id="298" r:id="rId7"/>
    <p:sldId id="325" r:id="rId8"/>
    <p:sldId id="345" r:id="rId9"/>
    <p:sldId id="311" r:id="rId10"/>
    <p:sldId id="336" r:id="rId11"/>
    <p:sldId id="318" r:id="rId12"/>
    <p:sldId id="328" r:id="rId13"/>
    <p:sldId id="329" r:id="rId14"/>
    <p:sldId id="315" r:id="rId15"/>
    <p:sldId id="344" r:id="rId16"/>
    <p:sldId id="346" r:id="rId17"/>
    <p:sldId id="316" r:id="rId18"/>
    <p:sldId id="310" r:id="rId19"/>
    <p:sldId id="307" r:id="rId20"/>
    <p:sldId id="347" r:id="rId21"/>
    <p:sldId id="286" r:id="rId22"/>
    <p:sldId id="299" r:id="rId23"/>
    <p:sldId id="321" r:id="rId24"/>
    <p:sldId id="327" r:id="rId25"/>
    <p:sldId id="319" r:id="rId26"/>
    <p:sldId id="320" r:id="rId27"/>
    <p:sldId id="339" r:id="rId28"/>
    <p:sldId id="322" r:id="rId29"/>
    <p:sldId id="338" r:id="rId30"/>
    <p:sldId id="333" r:id="rId31"/>
    <p:sldId id="348" r:id="rId32"/>
    <p:sldId id="323" r:id="rId33"/>
    <p:sldId id="349" r:id="rId34"/>
    <p:sldId id="32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48175" autoAdjust="0"/>
  </p:normalViewPr>
  <p:slideViewPr>
    <p:cSldViewPr>
      <p:cViewPr varScale="1">
        <p:scale>
          <a:sx n="88" d="100"/>
          <a:sy n="88" d="100"/>
        </p:scale>
        <p:origin x="74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70464-2E6B-4A9C-A5EB-8516384F987A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947E-28CA-4743-B3BF-9CCBAB339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4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55670"/>
            <a:ext cx="7558608" cy="2232248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Страховые взносы и НДФЛ: закрываем 2019 год. Новые формы отчетов с 2020 года.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558608" cy="249783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Тарасова Татьяна - ведущий эксперт-консультант и лектор компании «</a:t>
            </a:r>
            <a:r>
              <a:rPr lang="ru-RU" i="1" dirty="0" err="1">
                <a:solidFill>
                  <a:schemeClr val="tx1"/>
                </a:solidFill>
              </a:rPr>
              <a:t>Правовест</a:t>
            </a:r>
            <a:r>
              <a:rPr lang="ru-RU" i="1" dirty="0">
                <a:solidFill>
                  <a:schemeClr val="tx1"/>
                </a:solidFill>
              </a:rPr>
              <a:t> Аудит», </a:t>
            </a:r>
            <a:r>
              <a:rPr lang="ru-RU" i="1" dirty="0" err="1">
                <a:solidFill>
                  <a:schemeClr val="tx1"/>
                </a:solidFill>
              </a:rPr>
              <a:t>Wise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ru-RU" i="1" dirty="0" err="1">
                <a:solidFill>
                  <a:schemeClr val="tx1"/>
                </a:solidFill>
              </a:rPr>
              <a:t>dvice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Consulting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Group</a:t>
            </a:r>
            <a:r>
              <a:rPr lang="ru-RU" i="1" dirty="0">
                <a:solidFill>
                  <a:schemeClr val="tx1"/>
                </a:solidFill>
              </a:rPr>
              <a:t>. Автор семинаров и многочисленных публикаций в СМИ по вопросам исчисления и уплаты «зарплатных налогов».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2089" y="0"/>
            <a:ext cx="9144000" cy="1268760"/>
          </a:xfrm>
          <a:prstGeom prst="rect">
            <a:avLst/>
          </a:prstGeom>
          <a:solidFill>
            <a:srgbClr val="9A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3538738" cy="7496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7798"/>
            <a:ext cx="26670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7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не облагаемые 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39"/>
            <a:ext cx="81575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23.03.2016 N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БС-4-11/4901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не подлежащие налогообложению (освобождаемые от налогообложения), перечисленные в статье 217 Кодекса, не отражаются в расчете по форме 6-НДФЛ.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453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отражения ежемесячных премий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14.09.2017 N БС-4-11/18391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работнику доход в виде премии за производственные результаты по итогам работы за февраль 2017 года на основании соответствующего приказа выплачен 28.04.2017, то данная операция отражается в расчете по форме 6-НДФЛ за первый квартал 2017 года по строкам 020, 040, 060. По строке 070 данная операция отражается в расчете по форме 6-НДФЛ за полугодие 2017 года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РОССИЙСКОЙ ФЕДЕРАЦИИ  ФЕДЕРАЛЬНАЯ НАЛОГОВАЯ СЛУЖБА ПИСЬМО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января 2017 г. N БС-4-11/1139@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Датой фактического получения дохода работника в виде премии за выполнение трудовых обязанностей по итогам работы за месяц с учетом пункта 2 статьи 223 Кодекса признается последний день месяца, за который налогоплательщику был начислен указанный доход.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датой фактического получения дохода работника в виде премии за выполнение трудовых обязанностей по итогам работы за квартал (год), по мнению ФНС России, признается последний день месяца, которым датирован приказ о выплате работникам премии по итогам работы за квартал (год).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9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Перерасчет заработной платы и отпускных в случае временной нетрудоспособности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РФ и ФНС РФ 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2019 г. N БС-4-11/17598@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Уточненный расчет по форме 6-НДФЛ, согласно пункту 6 статьи 81 Кодекса, представляется налоговым агентом в налоговый орган при обнаружении в поданном им в налоговый орган расчете факта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неотражения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неполноты отражения сведений, а также ошибок, приводящих к занижению или завышению суммы налога, подлежащей перечислению.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изложенное, если организация в связи с представлением сотрудником листа нетрудоспособности производит в апреле 2019 года перерасчет сумм заработной платы за март 2019 года и налога на доходы физических лиц, то итоговые суммы с учетом произведенного перерасчета отражаются по строкам 020, 040 и 070 раздела 1 уточненного расчета по форме 6-НДФЛ за первый квартал 2019 года. При этом заработная плата за март 2019 года и сумма налога с учетом произведенного перерасчета подлежат отражению по строкам 100 - 140 раздела 2 расчета по форме 6-НДФЛ за полугодие 2019 года.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организация в связи с представлением сотрудником листа нетрудоспособности производит в январе 2019 года перерасчет сумм заработной платы за декабрь 2018 года и налога на доходы физических лиц, то итоговые суммы с учетом произведенного перерасчета отражаются по строкам 020, 040 и 070 раздела 1 уточненного расчета по форме 6-НДФЛ за 2018 года. При этом заработная плата за декабрь 2019 года и сумма налога с учетом произведенного перерасчета подлежат отражению по строкам 100 - 140 раздела 2 расчета по форме 6-НДФЛ за первый квартал 2019 года.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когда организация производит перерасчет суммы отпускных и, соответственно, суммы налога на доходы физических лиц, то в разделе 1 расчета по форме 6-НДФЛ отражаются итоговые суммы с учетом уменьшенной суммы отпускных.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1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15.12.2016 N БС-4-11/24062@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обнаружения налоговым агентом после представления в налоговый орган расчета по форме 6-НДФЛ за девять месяцев 2016 года ошибки в части завышения суммы налога в расчете по форме 6-НДФЛ за первый квартал 2016 года налоговому агенту следует представить в налоговый орган уточненный расчет за соответствующий период. Поскольку расчет по форме 6-НДФЛ составляется нарастающим итогом за первый квартал, полугодие, девять месяцев и год, то в данной ситуации уточненный расчет по форме 6-НДФЛ следует представить за первый квартал, полугодие и девять месяцев 2016 года.</a:t>
            </a:r>
          </a:p>
        </p:txBody>
      </p:sp>
    </p:spTree>
    <p:extLst>
      <p:ext uri="{BB962C8B-B14F-4D97-AF65-F5344CB8AC3E}">
        <p14:creationId xmlns:p14="http://schemas.microsoft.com/office/powerpoint/2010/main" val="3687239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сдавать в налоговый орган по месту своего учета расчет по форме 6-НДФЛ возникает в случае, если налогоплательщик признается налоговым агентом, то есть осуществляет выплаты в пользу физических лиц. Если в течение года доходы работникам не начисляются и не выплачиваются, представлять отчет не нужно. Об этом ФНС проинформировала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 от 23.03.2016 № БС-4-11/4901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1686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ФНС России от 02.10.2018 N ММВ-7-11/566@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формы сведений о доходах физических лиц и суммах налога на доходы физических лиц, порядка заполнения и формата ее представления в электронной форме, а также порядка представления в налоговые органы сведений о доходах физических лиц и суммах налога на доходы физических лиц и сообщения о невозможности удержания налога, о суммах дохода, с которого не удержан налог, и сумме неудержанного налога на доходы физических лиц"</a:t>
            </a:r>
          </a:p>
        </p:txBody>
      </p:sp>
    </p:spTree>
    <p:extLst>
      <p:ext uri="{BB962C8B-B14F-4D97-AF65-F5344CB8AC3E}">
        <p14:creationId xmlns:p14="http://schemas.microsoft.com/office/powerpoint/2010/main" val="2272783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6-НДФЛ и 2-НДФЛ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29.09.2019 N 325-ФЗ</a:t>
            </a:r>
          </a:p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части первую и вторую Налогового кодекса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Федерации«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отчета за 2021 год сведения о доходах физлица будут подаваться в составе расчета 6-НДФЛ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содержащий сведения о доходах физических лиц истекшего налогового периода и суммах налога, исчисленных, удержанных и перечисленных в бюджетную систему Российской Федерации, за 2021 год и последующие налоговые периоды, представляется в составе расчета сумм налога на доходы физических лиц, исчисленных и удержанных налоговым агентом.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45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 за несвоевременно сданную отчетность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несоблюдение сроков сдачи отчета предусмотрен штраф. Каждый месяц опоздания обойдется в 1000 рублей по нормам п. 1.2 статьи 126 НК РФ. Должностное лицо, отвечающее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срок отчетности по НДФЛ, могут оштрафовать от 300 до 500 рублей (ч. 1 ст. 15.6 КоАП РФ).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установления недостоверности сведений в отчете 6-НДФЛ организацию оштрафуют на 500 рублей (п. 1 ст. 126.1 НК РФ). Поэтому о том, как заполнить 6 НДФЛ-2019, главбух каждой организации должен знать досконально.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сдача отчета 6-НДФЛ на бумажном носителе грозит штрафом 200 рублей (ст. 119.1 НК РФ).</a:t>
            </a:r>
          </a:p>
        </p:txBody>
      </p:sp>
    </p:spTree>
    <p:extLst>
      <p:ext uri="{BB962C8B-B14F-4D97-AF65-F5344CB8AC3E}">
        <p14:creationId xmlns:p14="http://schemas.microsoft.com/office/powerpoint/2010/main" val="708999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1728192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штрафа для добросовестных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агентов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закрепили в НК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640960" cy="40324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27.12.2018 N 546-ФЗ</a:t>
            </a:r>
          </a:p>
          <a:p>
            <a:pPr algn="just"/>
            <a:endPara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января налоговых агентов нельзя привлечь к ответственности за несвоевременное перечисление налога, если выполнены все следующие условия: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- 6-НДФЛ представлен вовремя;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нем в полном объеме отражено все, что требуется, нет ошибок, которые ведут к занижению налога;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и пени перечислены до того, как налоговики узнали о просрочке или назначили выездную проверку.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сути, в Налоговом кодексе отразили позицию КС РФ о том, что налоговых агентов нельзя штрафовать за непреднамеренную техническую ошибку.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53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A1C1F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представления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п.7 ст.431 НК РФ Плательщики, указанные в подпункте 1 пункта 1 статьи 419 настоящего Кодекса (за исключением физических лиц, производящих выплаты, указанные в подпункте 3 пункта 3 статьи 422 настоящего Кодекса), представляют расчет по страховым взносам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30-го числа месяца, следующего за расчетным (отчетным) периодом,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налоговый орган по месту нахождения организации и по месту нахождения обособленных подразделений организаций, которые начисляют выплаты и иные вознаграждения в пользу физических лиц, по месту жительства физического лица, производящего выплаты и иные вознаграждения физическим лицам.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1152128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НДФЛ и объект налогообложения.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589" y="1340768"/>
            <a:ext cx="8496944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Ст.207 НК РФ 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налогоплательщиками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на доходы физических лиц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признаются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являющиеся налоговыми резидентами Российской Федерации, а также физические лица, получающие доходы от источников, в Российской Федерации, не являющиеся налоговыми резидентами Российской Федерации.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резидентами признаются физические лица, фактически находящиеся в Российской Федерации не менее 183 календарных дней в течение 12 следующих подряд месяцев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России от 27.09.2019 N 03-04-05/74504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статус физического лица определяется на каждую дату получения им дохода исходя из фактического времени его нахождения на территории Российской Федерации.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окончательный налоговый статус налогоплательщика, определяющий порядок налогообложения его доходов, полученных за налоговый период, определяется по его итогам. Такой порядок не противоречит Постановлению Конституционного Суда Российской Федерации от 25.06.2015 N 16-П.</a:t>
            </a:r>
          </a:p>
          <a:p>
            <a:pPr algn="just"/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72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с 2020 – наделение полномочиями.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23.10.2019 N БС-4-11/21726@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2020 года плательщики страховых взносов обязаны сообщать в налоговый орган о наделении обособленного подразделения полномочиями (либо о лишении полномочий) начислять и производить выплаты и вознаграждения в пользу физлиц. С указанной даты наделить соответствующими полномочиями плательщик может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те обособленные подразделения, которым открыт счет в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банке.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6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ФНС России от 10.10.2016 N ММВ-7-11/551@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сдачи - не позднее 30-го числа месяца, следующего за расчетным (отчетным) периодом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Плательщики, у которых среднесписочная численность физических лиц, в пользу которых производятся выплаты и иные вознаграждения, за предшествующий расчетный (отчетный) период превышает 25 человек, а также вновь созданные (в том числе при реорганизации) организации, у которых численность указанных физических лиц превышает 25 человек, представляют расчеты в электронной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форме.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РСВ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67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ФНС России от 24.11.2017 N ГД-4-11/23829@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выплат и иных вознаграждений, не подлежащие обложению страховыми взносами в соответствии со статьей 422 Кодекса, в частности, суточные в пределах сумм, установленных Кодексом, также в соответствии с Порядком подлежат отражению в Расчете.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плательщиками в Расчете отражается база для исчисления страховых взносов, рассчитанная в соответствии со статьей 421 Кодекса как разность между начисленными суммами выплат и иных вознаграждений, которые включаются в объект обложения страховыми взносами в соответствии с пунктами 1 и 2 статьи 420 Кодекса, и суммами, не подлежащими обложению страховыми взносами в соответствии со статьей 422 Кодекса.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плательщиком суточные в пределах сумм, установленных Кодексом, не были учтены в ранее представленных расчетах, необходимо представить уточненные расчеты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31.07.2018 N БС-4-11/14783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получающие вознаграждения в рамках гражданско-правовых договоров, не являются застрахованными лицами, по данным физическим лицам показатели строк 010 - 070 приложения N 2 к разделу 1 расчета по страховым взносам не заполняются.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Суточные и ГПХ в РСВ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99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России от 05.03.2019 N 03-15-05/14369)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7 статьи 431 Налогового кодекса предусмотрена обязанность плательщиков страховых взносов, производящих выплаты и иные вознаграждения физическим лицам, представлять в установленном порядке не позднее 30-го числа месяца, следующего за расчетным (отчетным) периодом, в налоговый орган по месту учета расчет по страховым взносам (далее - Расчет).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Налоговым кодексом не предусмотрено освобождение от исполнения обязанности плательщика страховых взносов по представлению Расчетов в случае неосуществления организацией выплат в пользу работников.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расчет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70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8003232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06.12.2018 N БС-4-11/23682@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заполнения раздела 3 "Персонифицированные сведения о застрахованных лицах" расчета установлено, что персональные данные физического лица - получателя дохода (в частности, фамилия, имя, отчество, сведения о документе, удостоверяющем личность) указываются в соответствии с документом, удостоверяющим личность.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заполнении расчета по страховым взносам за расчетный (отчетный) период в разделе 3 расчета следует указывать актуальные персонифицированные сведения о застрахованных лицах по состоянию на дату формирования отчетности.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отметить, что согласно пункту 1 статьи 11.1 Федерального закона от 01.04.1996 N 27-ФЗ "Об индивидуальном (персонифицированном) учете в системе обязательного пенсионного страхования" налоговые органы направляют в Пенсионный фонд Российской Федерации (далее - ПФР) сведения из расчетов о начисленных суммах страховых взносов на обязательное пенсионное страхование, содержащиеся в разделе 3 Расчета "Персонифицированные сведения о застрахованных лицах", для их отражения на индивидуальных лицевых счетах застрахованных лиц.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в представленных налоговыми органами сведениях, указанных плательщиками в расчетах, ошибок и (или) противоречий с данными, имеющимися в ПФР, указанные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не могут быть отражены на индивидуальных лицевых счетах застрахованных лиц в системе обязательного пенсионного страхования.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854968"/>
          </a:xfrm>
          <a:solidFill>
            <a:srgbClr val="9A1C1F"/>
          </a:solidFill>
        </p:spPr>
        <p:txBody>
          <a:bodyPr anchor="ctr"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данные в расчете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41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Федеральным законом от 29.07.2018 N 232-ФЗ внесены изменения в пункт 3.2 статьи 76 НК РФ. 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30 августа 2018 года в случае непредставления плательщиком страховых взносов расчета по страховым взносам, в налоговый орган в течение 10 дней по истечении установленного срока представления такого расчета налоговым органом может быть вынесено решение о приостановлении операций плательщика страховых взносов по его счетам в банке и переводов его электронных денежных средств.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решение налогового органа о приостановлении операций плательщика страховых взносов по его счетам в банке и переводов его электронных денежных средств отменяется решением этого налогового органа не позднее одного дня, следующего за днем представления указанным плательщиком страховых взносов расчета по страховым взносам).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не предоставления или представления не в установленные сроки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26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ФНС России от 28.06.2017 N БС-4-11/12446@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представлении уточненных расчетов"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 каждому застрахованному физическому лицу, по которому выявлены несоответствия, в соответствующих строках подраздела 3.1 расчета указываются персональные данные, отраженные в первоначальном расчете, при этом в строках 190 - 300 подраздела 3.2 расчета во всех знакоместах указывается "0";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Одновременно по указанному застрахованному физическому лицу заполняются подраздел 3.1 расчета с указанием корректных (актуальных) персональных данных и строки 190 - 300 подраздела 3.2 расчета согласно установленному порядку, при необходимости корректировки отдельных показателей подраздела 3.2 расчета - с учетом разъяснений, содержащихся в пункте 2.3 настоящего письма.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3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ФНС России от 18.09.2019 N ММВ-7-11/470@ "Об утверждении формы расчета по страховым взносам, порядка ее заполнения, а также формата представления расчета по страховым взносам в электронной форме и о признании утратившим силу Приказа Федеральной налоговой службы от 10.10.2016 N ММВ-7-11/551@"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в частности, следующие изменения: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титульном листе добавлены поля для указания информации об обособленном подразделении, лишенном полномочий (закрытом);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исключен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со сведениями о физлице, не являющемся ИП;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I "Сводные данные об обязательствах плательщика страховых взносов" введено поле для указания кода типа плательщика и исключены строки, в которых указывались итоговые суммы страховых взносов, подлежащие уплате за расчетный (отчетный) период (т.е. в расчете будут отражаться только суммы взносов за последние три месяца расчетного (отчетного) периода);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начиная с представления расчета по страховым взносам за первый расчетный (отчетный) период 2020 года, но не ранее чем через два месяца после его официального опубликования.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расчет по страховым взносам с отчетности за 2020 год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24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29.12.2017 N ГД-4-11/27043@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Контрольных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соотношений»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соотношения расчета по страховым взносам и 6-НДФЛ - общая сумма дохода за вычетом дивидендов в 6-НДФЛ (строка 020 разд. 1 минус строка 025) должна быть больше или равна: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базе по взносам на ОПС (строка 050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1.1 Приложения 1 к разд. 1 РСВ);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общей сумме выплат (строка 030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1.1 Приложения 1 к разд. 1 РСВ). Это соотношение не всегда соблюдается: полностью необлагаемые выплаты, например суточные в пределах норматива и детские пособия, в 6-НДФЛ не указывают, а в РСВ в общую сумму выплат включают. В этом случае ИФНС может затребовать пояснения.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соотношения 6-НДФЛ и расчета по страховым взносам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7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06.11.2019 N 1407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предельной величине базы для исчисления страховых взносов на обязательное социальное страхование на случай временной нетрудоспособности и в связи с материнством и на обязательное пенсионное страхование с 1 января 2020 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базы для исчисления страховых взносов на обязательное социальное страхование на случай временной нетрудоспособности и в связи с материнством с учетом предлагаемой индексации в 1,054 раза составит сумму, не превышающую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912 000 рубле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нарастающим итогом с 1 января 2020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базы для исчисления страховых взносов на обязательное пенсионное страхование с учетом увеличенного в 12 раз размера средней заработной платы на 2020 год и применяемого к нему повышающего коэффициента в размере 2,2 составит сумму, не превышающую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1 292 000 рублей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 с 1 января 2020 г.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предельной величины для начисления страховых взносов с 2020 года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0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1152128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удерживаем и возвращаем НДФЛ в связи со сменой статуса.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589" y="1340768"/>
            <a:ext cx="8496944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Минфина России от 27.09.2019 N 03-04-05/74504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налогового периода сотрудник организации теряет статус налогового резидента Российской Федерации (находился в Российской Федерации менее 183 дней), суммы налога на доходы физических лиц, удержанные налоговым агентом с его доходов в данном налоговом периоде по ставке 13 процентов, пересчитываются по ставке в размере 30 процентов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п.1.1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ст.231 НК РФ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налога налогоплательщику в связи с перерасчетом по итогу налогового периода в соответствии с приобретенным им статусом налогового резидента Российской Федерации производится налоговым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органом.</a:t>
            </a:r>
          </a:p>
          <a:p>
            <a:pPr algn="just"/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России от 26.09.2017 N 03-04-06/62126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месяца, в котором число дней пребывания работника в Российской Федерации в текущем налоговом периоде превысило 183 дня, суммы налога, удержанные налоговым агентом с его доходов до получения им статуса налогового резидента по ставке 30 процентов, подлежат зачету при определении налоговой базы нарастающим итогом по суммам доходов работника, включая доходы, с которых налог удерживался по ставке 30 процентов.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суммы налога на доходы физических лиц, удержанные с доходов сотрудника по ставке 30 процентов, по итогам налогового периода были зачтены не полностью и после проведения указанного зачета осталась сумма налога на доходы физических лиц, подлежащая возврату, возврат налогоплательщику указанной суммы осуществляется налоговым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35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июля 1998 г. N 125-ФЗ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Ст.24 п.1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Страхователи ежеквартально представляют в установленном порядке территориальному органу страховщика по месту их регистрации расчет по начисленным и уплаченным страховым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от 26.09.2016 N 381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- ежеквартально, на бумажном носителе не позднее 20-го числа месяца, следующего за отчетным периодом, а в форме электронного документа - не позднее 25-го числа месяца, следующего за отчетным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4-ФСС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28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Правления ПФ РФ от 01.02.2016 N 83п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формы "Сведения о застрахованных лицах"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Страхователь ежемесячно не позднее 15-го числа месяца, следующего за отчетным периодом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месяцем.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Правления ПФ РФ от 06.12.2018 N 507п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формы "Сведения о страховом стаже застрахованных лиц (СЗВ-СТАЖ)"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сдачи - по общему правилу - не позднее 1 марта года, следующего за отчетным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годом.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 не позднее 2 марта.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СЗВ-М и СЗВ-СТАЖ.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82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2020 года работодатели ежемесячно будут подавать сведения о трудовой деятельности работников. ПФР для подачи этих сведений разработал специальную форму СЗВ-ТД. Предполагается, что данная форма будет подаваться не позднее 15 числа месяца, следующего за отчетным, а с 2021 года в случаях приема на работу или увольнения надо будет сдавать не позднее рабочего дня, следующего за днем издания документа, являющегося основанием для приема на работу или увольнения. Форма СЗВ-ТД разрабатывается с целью добавления сведений в электронную трудовую книжку.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новой формы отчетности СЗВ-ТД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15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15" y="836712"/>
            <a:ext cx="9217023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783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9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364" y="188640"/>
            <a:ext cx="8568952" cy="1152128"/>
          </a:xfrm>
          <a:solidFill>
            <a:srgbClr val="9A1C1F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налоговых агентов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589" y="1916832"/>
            <a:ext cx="8496944" cy="46805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.2. ст.230 НК РФ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агенты представляют в налоговый орган по месту своего учета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содержащий сведения о доходах физических лиц истекшего налогового периода и суммах налога, исчисленного, удержанного и перечисленного в бюджетную систему Российской Федерации за этот налоговый период по каждому физическому лицу, ежегодно не позднее 1 апреля года, следующего за истекшим налоговым периодом, по форме, форматам и в порядке, которые утверждены федеральным органом исполнительной власти, уполномоченным по контролю и надзору в области налогов и сборов, если иное не предусмотрено пунктом 4 настоящей статьи;</a:t>
            </a:r>
          </a:p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расчет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 налога на доходы физических лиц, исчисленных и удержанных налоговым агентом, за первый квартал, полугодие, девять месяцев - не позднее последнего дня месяца, следующего за соответствующим периодом, за год - не позднее 1 апреля года, следующего за истекшим налоговым периодом, по форме, форматам и в порядке, которые утверждены федеральным органом исполнительной власти, уполномоченным по контролю и надзору в области налогов и сборов.</a:t>
            </a:r>
          </a:p>
          <a:p>
            <a:pPr algn="just"/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7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29.09.2019 N 325-ФЗ "О внесении изменений в части первую и вторую Налогового кодекса Российской Федерации"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до 10 человек снижена минимальная численность работников, при которой отчетность налогового агента по НДФЛ и расчеты страховых взносов должны представляться в налоговые органы в электронной форме;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представления налоговыми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агентами расчета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6-НДФЛ и справки 2-НДФЛ перенесен с 1 апреля на 1 марта года, следующего за истекшим налоговым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Т.к. 1 марта в 2020 году воскресенье, то срок сдачи не позднее 2 марта 2020 года.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9A1C1F"/>
          </a:solidFill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и срок представления отчетности с 2020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5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Квартальная отчетность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ФНС России от 14.10.2015 N ММВ-7-11/450@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6-НДФЛ нужно направить в налоговую инспекцию не позже последнего дня месяца, идущего за отчетным кварталом. Годовой расчет предоставляется до 1 апреля следующего года (ст. 230 НК РФ). 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2019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нужно отчитаться не позднее 31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6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6-НДФЛ обособленных подразделений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России от 13.08.2018 N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03-04-06/57140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имеющая обособленные подразделения, поставленные на учет в налоговых органах по месту нахождения каждого обособленного подразделения, обязана перечислять исчисленные и удержанные суммы налога в бюджет по месту учета каждого своего обособленного подразделения исходя из суммы дохода, подлежащего налогообложению, начисляемого и выплачиваемого работникам этого обособленного подразделения, а также представлять сведения о доходах физических лиц и расчет сумм налога на доходы физических лиц в отношении работников этих обособленных подразделений в налоговый орган по месту учета таких обособленных подразделений.</a:t>
            </a: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04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6-НДФЛ ОП с 2020 года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29.09.2019 N 325-ФЗ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лицам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головная организация которых расположена в одном муниципалитете, а обособленные подразделения - в другом, предоставлено право выбрать одну инспекцию в муниципальном образовании, куда они будут сдавать отчетность по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обособкам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Если же и головное, и обособленные подразделения находятся в одном муниципалитете, то отчитываться можно по месту учета головного. Чтобы воспользоваться таким правом, нужно будет уведомить все налоговые органы, где стоят на учете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о своем выборе не позднее 1-го числа налогового периода. Передумать в течение года нельзя.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самое касается уплаты НДФЛ.</a:t>
            </a: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2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229600" cy="1143000"/>
          </a:xfrm>
          <a:solidFill>
            <a:srgbClr val="9A1C1F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состоит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следующих разделов: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 (сведения формируются нарастающим итогом).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(отражается информация только за указанный квартал, без учета предшествующих периодов).</a:t>
            </a:r>
          </a:p>
        </p:txBody>
      </p:sp>
    </p:spTree>
    <p:extLst>
      <p:ext uri="{BB962C8B-B14F-4D97-AF65-F5344CB8AC3E}">
        <p14:creationId xmlns:p14="http://schemas.microsoft.com/office/powerpoint/2010/main" val="1525081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3701</Words>
  <Application>Microsoft Office PowerPoint</Application>
  <PresentationFormat>Экран (4:3)</PresentationFormat>
  <Paragraphs>200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Тема Office</vt:lpstr>
      <vt:lpstr>Страховые взносы и НДФЛ: закрываем 2019 год. Новые формы отчетов с 2020 года.</vt:lpstr>
      <vt:lpstr>Налогоплательщики НДФЛ и объект налогообложения.</vt:lpstr>
      <vt:lpstr>До удерживаем и возвращаем НДФЛ в связи со сменой статуса.</vt:lpstr>
      <vt:lpstr>Обязанности налоговых агентов</vt:lpstr>
      <vt:lpstr>Новый порядок и срок представления отчетности с 2020</vt:lpstr>
      <vt:lpstr>Квартальная отчетность 6-НДФЛ</vt:lpstr>
      <vt:lpstr>6-НДФЛ обособленных подразделений</vt:lpstr>
      <vt:lpstr>6-НДФЛ ОП с 2020 года</vt:lpstr>
      <vt:lpstr>Из чего состоит 6-НДФЛ</vt:lpstr>
      <vt:lpstr>Доходы не облагаемые НДФЛ</vt:lpstr>
      <vt:lpstr>Порядок отражения ежемесячных премий</vt:lpstr>
      <vt:lpstr>Перерасчет заработной платы и отпускных в случае временной нетрудоспособности</vt:lpstr>
      <vt:lpstr>Уточнение 6-НДФЛ</vt:lpstr>
      <vt:lpstr>Нулевой 6-НДФЛ</vt:lpstr>
      <vt:lpstr>2-НДФЛ</vt:lpstr>
      <vt:lpstr>Объединение 6-НДФЛ и 2-НДФЛ</vt:lpstr>
      <vt:lpstr>Штрафы за несвоевременно сданную отчетность</vt:lpstr>
      <vt:lpstr>Освобождение от штрафа для добросовестных налоговых агентов закрепили в НК РФ</vt:lpstr>
      <vt:lpstr>Порядок представления расчета по страховым взносам</vt:lpstr>
      <vt:lpstr>ОП с 2020 – наделение полномочиями.</vt:lpstr>
      <vt:lpstr>Отчетность РСВ</vt:lpstr>
      <vt:lpstr>Суточные и ГПХ в РСВ</vt:lpstr>
      <vt:lpstr>Нулевой расчет по страховым взносам</vt:lpstr>
      <vt:lpstr>Персональные данные в расчете по страховым взносам</vt:lpstr>
      <vt:lpstr>Ответственность за не предоставления или представления не в установленные сроки расчета по страховым взносам</vt:lpstr>
      <vt:lpstr>Уточнение расчета по страховым взносам</vt:lpstr>
      <vt:lpstr>Новый расчет по страховым взносам с отчетности за 2020 год</vt:lpstr>
      <vt:lpstr>Контрольные соотношения 6-НДФЛ и расчета по страховым взносам</vt:lpstr>
      <vt:lpstr>Размер предельной величины для начисления страховых взносов с 2020 года</vt:lpstr>
      <vt:lpstr>4-ФСС</vt:lpstr>
      <vt:lpstr>СЗВ-М и СЗВ-СТАЖ.</vt:lpstr>
      <vt:lpstr>Проект новой формы отчетности СЗВ-ТД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Аудитор</dc:creator>
  <cp:lastModifiedBy>Рева Анастасия</cp:lastModifiedBy>
  <cp:revision>161</cp:revision>
  <dcterms:created xsi:type="dcterms:W3CDTF">2017-02-20T12:11:01Z</dcterms:created>
  <dcterms:modified xsi:type="dcterms:W3CDTF">2019-11-27T15:01:28Z</dcterms:modified>
</cp:coreProperties>
</file>