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  <p:sldMasterId id="2147483862" r:id="rId2"/>
  </p:sldMasterIdLst>
  <p:notesMasterIdLst>
    <p:notesMasterId r:id="rId90"/>
  </p:notesMasterIdLst>
  <p:sldIdLst>
    <p:sldId id="323" r:id="rId3"/>
    <p:sldId id="324" r:id="rId4"/>
    <p:sldId id="605" r:id="rId5"/>
    <p:sldId id="457" r:id="rId6"/>
    <p:sldId id="617" r:id="rId7"/>
    <p:sldId id="325" r:id="rId8"/>
    <p:sldId id="413" r:id="rId9"/>
    <p:sldId id="417" r:id="rId10"/>
    <p:sldId id="576" r:id="rId11"/>
    <p:sldId id="577" r:id="rId12"/>
    <p:sldId id="578" r:id="rId13"/>
    <p:sldId id="575" r:id="rId14"/>
    <p:sldId id="579" r:id="rId15"/>
    <p:sldId id="629" r:id="rId16"/>
    <p:sldId id="637" r:id="rId17"/>
    <p:sldId id="632" r:id="rId18"/>
    <p:sldId id="633" r:id="rId19"/>
    <p:sldId id="634" r:id="rId20"/>
    <p:sldId id="636" r:id="rId21"/>
    <p:sldId id="580" r:id="rId22"/>
    <p:sldId id="327" r:id="rId23"/>
    <p:sldId id="606" r:id="rId24"/>
    <p:sldId id="529" r:id="rId25"/>
    <p:sldId id="260" r:id="rId26"/>
    <p:sldId id="261" r:id="rId27"/>
    <p:sldId id="334" r:id="rId28"/>
    <p:sldId id="366" r:id="rId29"/>
    <p:sldId id="335" r:id="rId30"/>
    <p:sldId id="620" r:id="rId31"/>
    <p:sldId id="349" r:id="rId32"/>
    <p:sldId id="336" r:id="rId33"/>
    <p:sldId id="530" r:id="rId34"/>
    <p:sldId id="531" r:id="rId35"/>
    <p:sldId id="533" r:id="rId36"/>
    <p:sldId id="535" r:id="rId37"/>
    <p:sldId id="466" r:id="rId38"/>
    <p:sldId id="338" r:id="rId39"/>
    <p:sldId id="351" r:id="rId40"/>
    <p:sldId id="461" r:id="rId41"/>
    <p:sldId id="608" r:id="rId42"/>
    <p:sldId id="609" r:id="rId43"/>
    <p:sldId id="611" r:id="rId44"/>
    <p:sldId id="462" r:id="rId45"/>
    <p:sldId id="614" r:id="rId46"/>
    <p:sldId id="506" r:id="rId47"/>
    <p:sldId id="463" r:id="rId48"/>
    <p:sldId id="619" r:id="rId49"/>
    <p:sldId id="616" r:id="rId50"/>
    <p:sldId id="581" r:id="rId51"/>
    <p:sldId id="582" r:id="rId52"/>
    <p:sldId id="587" r:id="rId53"/>
    <p:sldId id="588" r:id="rId54"/>
    <p:sldId id="621" r:id="rId55"/>
    <p:sldId id="510" r:id="rId56"/>
    <p:sldId id="585" r:id="rId57"/>
    <p:sldId id="622" r:id="rId58"/>
    <p:sldId id="623" r:id="rId59"/>
    <p:sldId id="360" r:id="rId60"/>
    <p:sldId id="590" r:id="rId61"/>
    <p:sldId id="592" r:id="rId62"/>
    <p:sldId id="594" r:id="rId63"/>
    <p:sldId id="603" r:id="rId64"/>
    <p:sldId id="465" r:id="rId65"/>
    <p:sldId id="596" r:id="rId66"/>
    <p:sldId id="384" r:id="rId67"/>
    <p:sldId id="568" r:id="rId68"/>
    <p:sldId id="445" r:id="rId69"/>
    <p:sldId id="499" r:id="rId70"/>
    <p:sldId id="500" r:id="rId71"/>
    <p:sldId id="432" r:id="rId72"/>
    <p:sldId id="468" r:id="rId73"/>
    <p:sldId id="426" r:id="rId74"/>
    <p:sldId id="638" r:id="rId75"/>
    <p:sldId id="546" r:id="rId76"/>
    <p:sldId id="548" r:id="rId77"/>
    <p:sldId id="549" r:id="rId78"/>
    <p:sldId id="427" r:id="rId79"/>
    <p:sldId id="491" r:id="rId80"/>
    <p:sldId id="554" r:id="rId81"/>
    <p:sldId id="558" r:id="rId82"/>
    <p:sldId id="436" r:id="rId83"/>
    <p:sldId id="561" r:id="rId84"/>
    <p:sldId id="639" r:id="rId85"/>
    <p:sldId id="435" r:id="rId86"/>
    <p:sldId id="474" r:id="rId87"/>
    <p:sldId id="476" r:id="rId88"/>
    <p:sldId id="473" r:id="rId8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48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5172790901153"/>
          <c:y val="1.8750000000000024E-2"/>
          <c:w val="0.41388888888888969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cat>
            <c:strRef>
              <c:f>Лист1!$A$2:$A$6</c:f>
              <c:strCache>
                <c:ptCount val="5"/>
                <c:pt idx="0">
                  <c:v>НЕОБОСНОВАННАЯ НАЛОГОВАЯ ВЫГОДА</c:v>
                </c:pt>
                <c:pt idx="1">
                  <c:v>СДЕЛКИ С ИНОСТРАННЫМИ КОНТРАГЕНТАМИ</c:v>
                </c:pt>
                <c:pt idx="2">
                  <c:v>Сделки с взаимозависимыми лицами и внутригрупповые расходы</c:v>
                </c:pt>
                <c:pt idx="3">
                  <c:v>Любые крупные сделки</c:v>
                </c:pt>
                <c:pt idx="4">
                  <c:v>Отраслевые споры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0.6000000000000002</c:v>
                </c:pt>
                <c:pt idx="1">
                  <c:v>0.15000000000000005</c:v>
                </c:pt>
                <c:pt idx="2">
                  <c:v>0.1</c:v>
                </c:pt>
                <c:pt idx="3">
                  <c:v>0.14000000000000001</c:v>
                </c:pt>
                <c:pt idx="4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15-4B35-90D1-B5D5CB705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396959755030649"/>
          <c:y val="0"/>
          <c:w val="0.46603040244969385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C97FD-5558-4527-9D53-2FB221F997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37B9EC-76EC-4E47-9AEC-7F16AD79AA74}" type="pres">
      <dgm:prSet presAssocID="{4D9C97FD-5558-4527-9D53-2FB221F997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A73AB-7396-4FF1-B105-3FA7860302BF}" type="presOf" srcId="{4D9C97FD-5558-4527-9D53-2FB221F99794}" destId="{4637B9EC-76EC-4E47-9AEC-7F16AD79AA7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0D48F-D7EC-4003-B1A3-8B4D2E4754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1D3401-2623-4886-9454-98B90CAA4ED3}">
      <dgm:prSet phldrT="[Текст]" custT="1"/>
      <dgm:spPr>
        <a:xfrm>
          <a:off x="818573" y="2188382"/>
          <a:ext cx="6638736" cy="625205"/>
        </a:xfrm>
        <a:solidFill>
          <a:srgbClr val="4F81BD">
            <a:shade val="80000"/>
            <a:hueOff val="204164"/>
            <a:satOff val="-2928"/>
            <a:lumOff val="170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Работа с расхождениями в зависимости от уровня риска налогоплательщика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D14CB2-0DE3-40D4-8676-C3513570947D}" type="parTrans" cxnId="{9FE02B8E-0212-4916-8DB8-2DDAA8E15D14}">
      <dgm:prSet/>
      <dgm:spPr/>
      <dgm:t>
        <a:bodyPr/>
        <a:lstStyle/>
        <a:p>
          <a:endParaRPr lang="ru-RU"/>
        </a:p>
      </dgm:t>
    </dgm:pt>
    <dgm:pt modelId="{6D56A40E-DE55-4136-9BFE-8304E445FC0A}" type="sibTrans" cxnId="{9FE02B8E-0212-4916-8DB8-2DDAA8E15D14}">
      <dgm:prSet/>
      <dgm:spPr/>
      <dgm:t>
        <a:bodyPr/>
        <a:lstStyle/>
        <a:p>
          <a:endParaRPr lang="ru-RU"/>
        </a:p>
      </dgm:t>
    </dgm:pt>
    <dgm:pt modelId="{AE173420-A38B-4072-AD1A-D44575E866DE}">
      <dgm:prSet phldrT="[Текст]" custT="1"/>
      <dgm:spPr>
        <a:xfrm>
          <a:off x="460128" y="312440"/>
          <a:ext cx="6997180" cy="625205"/>
        </a:xfr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8900000" algn="bl" rotWithShape="0">
            <a:schemeClr val="tx2">
              <a:lumMod val="40000"/>
              <a:lumOff val="60000"/>
              <a:alpha val="40000"/>
            </a:scheme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Инструментарий для определения недобросовестных налогоплательщиков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E638B4-8CE5-4A5A-9E11-E1229B742D9D}" type="parTrans" cxnId="{C7884066-4D44-4B67-B0B9-8D75B51E900F}">
      <dgm:prSet/>
      <dgm:spPr/>
      <dgm:t>
        <a:bodyPr/>
        <a:lstStyle/>
        <a:p>
          <a:endParaRPr lang="ru-RU"/>
        </a:p>
      </dgm:t>
    </dgm:pt>
    <dgm:pt modelId="{3AF7D08D-C9C2-4E69-AC58-6A66D9EF4E0A}" type="sibTrans" cxnId="{C7884066-4D44-4B67-B0B9-8D75B51E900F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4F81B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C4400DB-B587-40E8-9F0D-37D272EFB54A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Оценка бизнес-периметра налогоплательщика. Отказ от использования «фиктивных» компаний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E985D66-FAE8-498C-A930-9D0FEDB69D5A}" type="parTrans" cxnId="{0B81E8B8-D878-4E31-8379-D75F45B73C94}">
      <dgm:prSet/>
      <dgm:spPr/>
      <dgm:t>
        <a:bodyPr/>
        <a:lstStyle/>
        <a:p>
          <a:endParaRPr lang="ru-RU"/>
        </a:p>
      </dgm:t>
    </dgm:pt>
    <dgm:pt modelId="{808C1181-4571-4FEC-AE3C-65E00B979D50}" type="sibTrans" cxnId="{0B81E8B8-D878-4E31-8379-D75F45B73C94}">
      <dgm:prSet/>
      <dgm:spPr/>
      <dgm:t>
        <a:bodyPr/>
        <a:lstStyle/>
        <a:p>
          <a:endParaRPr lang="ru-RU"/>
        </a:p>
      </dgm:t>
    </dgm:pt>
    <dgm:pt modelId="{BF436311-BE54-44A0-B028-5A9FA22C7001}" type="pres">
      <dgm:prSet presAssocID="{AAA0D48F-D7EC-4003-B1A3-8B4D2E4754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D809E3-6751-4A6D-B960-0C93EB51BC3F}" type="pres">
      <dgm:prSet presAssocID="{AAA0D48F-D7EC-4003-B1A3-8B4D2E475400}" presName="Name1" presStyleCnt="0"/>
      <dgm:spPr/>
    </dgm:pt>
    <dgm:pt modelId="{9ECCDDD9-0895-453A-90A4-E31EFD824C65}" type="pres">
      <dgm:prSet presAssocID="{AAA0D48F-D7EC-4003-B1A3-8B4D2E475400}" presName="cycle" presStyleCnt="0"/>
      <dgm:spPr/>
    </dgm:pt>
    <dgm:pt modelId="{FEC10F60-3A71-44DE-BD37-D4FEDA030B20}" type="pres">
      <dgm:prSet presAssocID="{AAA0D48F-D7EC-4003-B1A3-8B4D2E475400}" presName="srcNode" presStyleLbl="node1" presStyleIdx="0" presStyleCnt="3"/>
      <dgm:spPr/>
    </dgm:pt>
    <dgm:pt modelId="{56A4D669-ED7B-4810-837D-B1A36985887D}" type="pres">
      <dgm:prSet presAssocID="{AAA0D48F-D7EC-4003-B1A3-8B4D2E475400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ru-RU"/>
        </a:p>
      </dgm:t>
    </dgm:pt>
    <dgm:pt modelId="{8AFD09E6-EECC-4D13-A051-010526D264D2}" type="pres">
      <dgm:prSet presAssocID="{AAA0D48F-D7EC-4003-B1A3-8B4D2E475400}" presName="extraNode" presStyleLbl="node1" presStyleIdx="0" presStyleCnt="3"/>
      <dgm:spPr/>
    </dgm:pt>
    <dgm:pt modelId="{B9CD1581-AC50-4A1B-818C-EEFC1CCADA05}" type="pres">
      <dgm:prSet presAssocID="{AAA0D48F-D7EC-4003-B1A3-8B4D2E475400}" presName="dstNode" presStyleLbl="node1" presStyleIdx="0" presStyleCnt="3"/>
      <dgm:spPr/>
    </dgm:pt>
    <dgm:pt modelId="{2E99FDE7-35AD-4138-9EC6-D2FB63E52036}" type="pres">
      <dgm:prSet presAssocID="{AE173420-A38B-4072-AD1A-D44575E866DE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9095A88-E3F9-478F-8BD6-3C2F75CBBD81}" type="pres">
      <dgm:prSet presAssocID="{AE173420-A38B-4072-AD1A-D44575E866DE}" presName="accent_1" presStyleCnt="0"/>
      <dgm:spPr/>
    </dgm:pt>
    <dgm:pt modelId="{D45A209B-4DBB-47F4-B2E2-BDD43AAA7F6A}" type="pres">
      <dgm:prSet presAssocID="{AE173420-A38B-4072-AD1A-D44575E866DE}" presName="accentRepeatNode" presStyleLbl="solidFgAcc1" presStyleIdx="0" presStyleCnt="3"/>
      <dgm:spPr>
        <a:xfrm>
          <a:off x="69375" y="234289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7A6A735-0694-4387-93DF-A249A3D366D8}" type="pres">
      <dgm:prSet presAssocID="{4C4400DB-B587-40E8-9F0D-37D272EFB54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48A2D-35D1-4B68-AB28-C883E7E48412}" type="pres">
      <dgm:prSet presAssocID="{4C4400DB-B587-40E8-9F0D-37D272EFB54A}" presName="accent_2" presStyleCnt="0"/>
      <dgm:spPr/>
    </dgm:pt>
    <dgm:pt modelId="{3554B5C4-1C84-4F9A-999D-43F039E73DF0}" type="pres">
      <dgm:prSet presAssocID="{4C4400DB-B587-40E8-9F0D-37D272EFB54A}" presName="accentRepeatNode" presStyleLbl="solidFgAcc1" presStyleIdx="1" presStyleCnt="3"/>
      <dgm:spPr/>
    </dgm:pt>
    <dgm:pt modelId="{0A0D256B-4524-45FC-8078-7D4FA16293D5}" type="pres">
      <dgm:prSet presAssocID="{711D3401-2623-4886-9454-98B90CAA4E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5A363-803B-4B66-A718-5C686058943C}" type="pres">
      <dgm:prSet presAssocID="{711D3401-2623-4886-9454-98B90CAA4ED3}" presName="accent_3" presStyleCnt="0"/>
      <dgm:spPr/>
    </dgm:pt>
    <dgm:pt modelId="{93F1F20C-95F6-4EBC-BF19-A61EFE442A49}" type="pres">
      <dgm:prSet presAssocID="{711D3401-2623-4886-9454-98B90CAA4ED3}" presName="accentRepeatNode" presStyleLbl="solidFgAcc1" presStyleIdx="2" presStyleCnt="3"/>
      <dgm:spPr>
        <a:xfrm>
          <a:off x="427819" y="2110232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204164"/>
              <a:satOff val="-2928"/>
              <a:lumOff val="1707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C7884066-4D44-4B67-B0B9-8D75B51E900F}" srcId="{AAA0D48F-D7EC-4003-B1A3-8B4D2E475400}" destId="{AE173420-A38B-4072-AD1A-D44575E866DE}" srcOrd="0" destOrd="0" parTransId="{EBE638B4-8CE5-4A5A-9E11-E1229B742D9D}" sibTransId="{3AF7D08D-C9C2-4E69-AC58-6A66D9EF4E0A}"/>
    <dgm:cxn modelId="{3B6FE43D-F634-4941-B10A-062094B934CC}" type="presOf" srcId="{711D3401-2623-4886-9454-98B90CAA4ED3}" destId="{0A0D256B-4524-45FC-8078-7D4FA16293D5}" srcOrd="0" destOrd="0" presId="urn:microsoft.com/office/officeart/2008/layout/VerticalCurvedList"/>
    <dgm:cxn modelId="{A0DC734F-A73D-41BB-AB41-FA73EADD93A4}" type="presOf" srcId="{AE173420-A38B-4072-AD1A-D44575E866DE}" destId="{2E99FDE7-35AD-4138-9EC6-D2FB63E52036}" srcOrd="0" destOrd="0" presId="urn:microsoft.com/office/officeart/2008/layout/VerticalCurvedList"/>
    <dgm:cxn modelId="{0B81E8B8-D878-4E31-8379-D75F45B73C94}" srcId="{AAA0D48F-D7EC-4003-B1A3-8B4D2E475400}" destId="{4C4400DB-B587-40E8-9F0D-37D272EFB54A}" srcOrd="1" destOrd="0" parTransId="{CE985D66-FAE8-498C-A930-9D0FEDB69D5A}" sibTransId="{808C1181-4571-4FEC-AE3C-65E00B979D50}"/>
    <dgm:cxn modelId="{22C63854-CEDC-4099-9C23-83D89B0BBAA2}" type="presOf" srcId="{AAA0D48F-D7EC-4003-B1A3-8B4D2E475400}" destId="{BF436311-BE54-44A0-B028-5A9FA22C7001}" srcOrd="0" destOrd="0" presId="urn:microsoft.com/office/officeart/2008/layout/VerticalCurvedList"/>
    <dgm:cxn modelId="{5A1A71B0-51BC-4FCC-9658-4AF4AFA7874F}" type="presOf" srcId="{3AF7D08D-C9C2-4E69-AC58-6A66D9EF4E0A}" destId="{56A4D669-ED7B-4810-837D-B1A36985887D}" srcOrd="0" destOrd="0" presId="urn:microsoft.com/office/officeart/2008/layout/VerticalCurvedList"/>
    <dgm:cxn modelId="{9FE02B8E-0212-4916-8DB8-2DDAA8E15D14}" srcId="{AAA0D48F-D7EC-4003-B1A3-8B4D2E475400}" destId="{711D3401-2623-4886-9454-98B90CAA4ED3}" srcOrd="2" destOrd="0" parTransId="{6ED14CB2-0DE3-40D4-8676-C3513570947D}" sibTransId="{6D56A40E-DE55-4136-9BFE-8304E445FC0A}"/>
    <dgm:cxn modelId="{5D254D92-F54B-4437-BF2B-2B4164B28491}" type="presOf" srcId="{4C4400DB-B587-40E8-9F0D-37D272EFB54A}" destId="{27A6A735-0694-4387-93DF-A249A3D366D8}" srcOrd="0" destOrd="0" presId="urn:microsoft.com/office/officeart/2008/layout/VerticalCurvedList"/>
    <dgm:cxn modelId="{8D3656ED-C267-4F95-B382-76F9059328BB}" type="presParOf" srcId="{BF436311-BE54-44A0-B028-5A9FA22C7001}" destId="{0FD809E3-6751-4A6D-B960-0C93EB51BC3F}" srcOrd="0" destOrd="0" presId="urn:microsoft.com/office/officeart/2008/layout/VerticalCurvedList"/>
    <dgm:cxn modelId="{DAB0B453-C75F-490D-94A0-F3289CE0F95A}" type="presParOf" srcId="{0FD809E3-6751-4A6D-B960-0C93EB51BC3F}" destId="{9ECCDDD9-0895-453A-90A4-E31EFD824C65}" srcOrd="0" destOrd="0" presId="urn:microsoft.com/office/officeart/2008/layout/VerticalCurvedList"/>
    <dgm:cxn modelId="{4C22A557-3C7D-4AF2-B260-3CF04B75803B}" type="presParOf" srcId="{9ECCDDD9-0895-453A-90A4-E31EFD824C65}" destId="{FEC10F60-3A71-44DE-BD37-D4FEDA030B20}" srcOrd="0" destOrd="0" presId="urn:microsoft.com/office/officeart/2008/layout/VerticalCurvedList"/>
    <dgm:cxn modelId="{327E5860-AFB1-4053-B472-D172575C3594}" type="presParOf" srcId="{9ECCDDD9-0895-453A-90A4-E31EFD824C65}" destId="{56A4D669-ED7B-4810-837D-B1A36985887D}" srcOrd="1" destOrd="0" presId="urn:microsoft.com/office/officeart/2008/layout/VerticalCurvedList"/>
    <dgm:cxn modelId="{8BF92A29-C869-4003-8DFA-B89219B11746}" type="presParOf" srcId="{9ECCDDD9-0895-453A-90A4-E31EFD824C65}" destId="{8AFD09E6-EECC-4D13-A051-010526D264D2}" srcOrd="2" destOrd="0" presId="urn:microsoft.com/office/officeart/2008/layout/VerticalCurvedList"/>
    <dgm:cxn modelId="{900DE92C-9F8E-4DF8-879C-0A9D2CA4FA7A}" type="presParOf" srcId="{9ECCDDD9-0895-453A-90A4-E31EFD824C65}" destId="{B9CD1581-AC50-4A1B-818C-EEFC1CCADA05}" srcOrd="3" destOrd="0" presId="urn:microsoft.com/office/officeart/2008/layout/VerticalCurvedList"/>
    <dgm:cxn modelId="{DA2799C4-9293-4412-B723-012FEF6100E1}" type="presParOf" srcId="{0FD809E3-6751-4A6D-B960-0C93EB51BC3F}" destId="{2E99FDE7-35AD-4138-9EC6-D2FB63E52036}" srcOrd="1" destOrd="0" presId="urn:microsoft.com/office/officeart/2008/layout/VerticalCurvedList"/>
    <dgm:cxn modelId="{23B2A826-E946-4AC1-97D8-497B331D72B0}" type="presParOf" srcId="{0FD809E3-6751-4A6D-B960-0C93EB51BC3F}" destId="{69095A88-E3F9-478F-8BD6-3C2F75CBBD81}" srcOrd="2" destOrd="0" presId="urn:microsoft.com/office/officeart/2008/layout/VerticalCurvedList"/>
    <dgm:cxn modelId="{DE2496E3-CCB9-45D2-AA7C-4D5E6CB055AE}" type="presParOf" srcId="{69095A88-E3F9-478F-8BD6-3C2F75CBBD81}" destId="{D45A209B-4DBB-47F4-B2E2-BDD43AAA7F6A}" srcOrd="0" destOrd="0" presId="urn:microsoft.com/office/officeart/2008/layout/VerticalCurvedList"/>
    <dgm:cxn modelId="{01304815-AA7F-4179-BA4A-6FD920A04402}" type="presParOf" srcId="{0FD809E3-6751-4A6D-B960-0C93EB51BC3F}" destId="{27A6A735-0694-4387-93DF-A249A3D366D8}" srcOrd="3" destOrd="0" presId="urn:microsoft.com/office/officeart/2008/layout/VerticalCurvedList"/>
    <dgm:cxn modelId="{C99940A5-4458-4AA3-9281-BDB8F45F45CF}" type="presParOf" srcId="{0FD809E3-6751-4A6D-B960-0C93EB51BC3F}" destId="{04448A2D-35D1-4B68-AB28-C883E7E48412}" srcOrd="4" destOrd="0" presId="urn:microsoft.com/office/officeart/2008/layout/VerticalCurvedList"/>
    <dgm:cxn modelId="{FB9BC86C-3BF5-47B5-B726-8CAA82F15441}" type="presParOf" srcId="{04448A2D-35D1-4B68-AB28-C883E7E48412}" destId="{3554B5C4-1C84-4F9A-999D-43F039E73DF0}" srcOrd="0" destOrd="0" presId="urn:microsoft.com/office/officeart/2008/layout/VerticalCurvedList"/>
    <dgm:cxn modelId="{6BBC65A5-1545-4344-A509-F1372EE226F5}" type="presParOf" srcId="{0FD809E3-6751-4A6D-B960-0C93EB51BC3F}" destId="{0A0D256B-4524-45FC-8078-7D4FA16293D5}" srcOrd="5" destOrd="0" presId="urn:microsoft.com/office/officeart/2008/layout/VerticalCurvedList"/>
    <dgm:cxn modelId="{76E7E447-08D5-46CB-B47A-64F95A4DE097}" type="presParOf" srcId="{0FD809E3-6751-4A6D-B960-0C93EB51BC3F}" destId="{66D5A363-803B-4B66-A718-5C686058943C}" srcOrd="6" destOrd="0" presId="urn:microsoft.com/office/officeart/2008/layout/VerticalCurvedList"/>
    <dgm:cxn modelId="{A4E1F998-4ECE-454C-BCEB-ECF67AA5BD78}" type="presParOf" srcId="{66D5A363-803B-4B66-A718-5C686058943C}" destId="{93F1F20C-95F6-4EBC-BF19-A61EFE442A49}" srcOrd="0" destOrd="0" presId="urn:microsoft.com/office/officeart/2008/layout/VerticalCurvedList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4D669-ED7B-4810-837D-B1A36985887D}">
      <dsp:nvSpPr>
        <dsp:cNvPr id="0" name=""/>
        <dsp:cNvSpPr/>
      </dsp:nvSpPr>
      <dsp:spPr>
        <a:xfrm>
          <a:off x="-3299584" y="-507571"/>
          <a:ext cx="3934745" cy="3934745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4F81B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9FDE7-35AD-4138-9EC6-D2FB63E52036}">
      <dsp:nvSpPr>
        <dsp:cNvPr id="0" name=""/>
        <dsp:cNvSpPr/>
      </dsp:nvSpPr>
      <dsp:spPr>
        <a:xfrm>
          <a:off x="408419" y="291960"/>
          <a:ext cx="7282819" cy="583920"/>
        </a:xfrm>
        <a:prstGeom prst="rect">
          <a:avLst/>
        </a:prstGeo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8900000" algn="bl" rotWithShape="0">
            <a:schemeClr val="tx2">
              <a:lumMod val="40000"/>
              <a:lumOff val="60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48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Инструментарий для определения недобросовестных налогоплательщиков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8419" y="291960"/>
        <a:ext cx="7282819" cy="583920"/>
      </dsp:txXfrm>
    </dsp:sp>
    <dsp:sp modelId="{D45A209B-4DBB-47F4-B2E2-BDD43AAA7F6A}">
      <dsp:nvSpPr>
        <dsp:cNvPr id="0" name=""/>
        <dsp:cNvSpPr/>
      </dsp:nvSpPr>
      <dsp:spPr>
        <a:xfrm>
          <a:off x="43468" y="218970"/>
          <a:ext cx="729900" cy="729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6A735-0694-4387-93DF-A249A3D366D8}">
      <dsp:nvSpPr>
        <dsp:cNvPr id="0" name=""/>
        <dsp:cNvSpPr/>
      </dsp:nvSpPr>
      <dsp:spPr>
        <a:xfrm>
          <a:off x="620674" y="1167840"/>
          <a:ext cx="7070564" cy="583920"/>
        </a:xfrm>
        <a:prstGeom prst="rect">
          <a:avLst/>
        </a:prstGeom>
        <a:solidFill>
          <a:schemeClr val="accent1">
            <a:shade val="80000"/>
            <a:hueOff val="48839"/>
            <a:satOff val="3500"/>
            <a:lumOff val="8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48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Оценка бизнес-периметра налогоплательщика. Отказ от использования «фиктивных» компаний</a:t>
          </a:r>
          <a:endParaRPr lang="ru-R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0674" y="1167840"/>
        <a:ext cx="7070564" cy="583920"/>
      </dsp:txXfrm>
    </dsp:sp>
    <dsp:sp modelId="{3554B5C4-1C84-4F9A-999D-43F039E73DF0}">
      <dsp:nvSpPr>
        <dsp:cNvPr id="0" name=""/>
        <dsp:cNvSpPr/>
      </dsp:nvSpPr>
      <dsp:spPr>
        <a:xfrm>
          <a:off x="255724" y="1094850"/>
          <a:ext cx="729900" cy="729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48839"/>
              <a:satOff val="3500"/>
              <a:lumOff val="8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D256B-4524-45FC-8078-7D4FA16293D5}">
      <dsp:nvSpPr>
        <dsp:cNvPr id="0" name=""/>
        <dsp:cNvSpPr/>
      </dsp:nvSpPr>
      <dsp:spPr>
        <a:xfrm>
          <a:off x="408419" y="2043721"/>
          <a:ext cx="7282819" cy="583920"/>
        </a:xfrm>
        <a:prstGeom prst="rect">
          <a:avLst/>
        </a:prstGeom>
        <a:solidFill>
          <a:srgbClr val="4F81BD">
            <a:shade val="80000"/>
            <a:hueOff val="204164"/>
            <a:satOff val="-2928"/>
            <a:lumOff val="170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48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Работа с расхождениями в зависимости от уровня риска налогоплательщика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8419" y="2043721"/>
        <a:ext cx="7282819" cy="583920"/>
      </dsp:txXfrm>
    </dsp:sp>
    <dsp:sp modelId="{93F1F20C-95F6-4EBC-BF19-A61EFE442A49}">
      <dsp:nvSpPr>
        <dsp:cNvPr id="0" name=""/>
        <dsp:cNvSpPr/>
      </dsp:nvSpPr>
      <dsp:spPr>
        <a:xfrm>
          <a:off x="43468" y="1970731"/>
          <a:ext cx="729900" cy="729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204164"/>
              <a:satOff val="-2928"/>
              <a:lumOff val="1707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0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  <p:txBody>
          <a:bodyPr tIns="34290" bIns="3429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37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2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69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6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38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5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0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0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1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5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0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11.10.2019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3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57312" y="810373"/>
            <a:ext cx="6429376" cy="381745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308074">
              <a:lnSpc>
                <a:spcPct val="80000"/>
              </a:lnSpc>
              <a:spcBef>
                <a:spcPts val="1425"/>
              </a:spcBef>
              <a:defRPr sz="3000" cap="all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574712" y="227707"/>
            <a:ext cx="209402" cy="23455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defTabSz="308074">
              <a:lnSpc>
                <a:spcPct val="80000"/>
              </a:lnSpc>
              <a:defRPr sz="1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hangingPunct="1"/>
            <a:fld id="{86CB4B4D-7CA3-9044-876B-883B54F8677D}" type="slidenum">
              <a:rPr kern="1200"/>
              <a:pPr hangingPunct="1"/>
              <a:t>‹#›</a:t>
            </a:fld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084884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jur.ru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3568" y="3560520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Налоговый контроль на новый лад: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важное </a:t>
            </a:r>
            <a:r>
              <a:rPr lang="ru-RU" sz="2800" b="1" dirty="0">
                <a:solidFill>
                  <a:schemeClr val="tx1"/>
                </a:solidFill>
              </a:rPr>
              <a:t>для бизнеса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187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36353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9872" y="4681871"/>
            <a:ext cx="31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10 октября 2019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0105" y="3357022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ЭКСПЕРТНАЯ ГОСТИНАЯ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2" y="546023"/>
            <a:ext cx="2080130" cy="566504"/>
          </a:xfrm>
          <a:prstGeom prst="rect">
            <a:avLst/>
          </a:prstGeom>
        </p:spPr>
      </p:pic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1619009" y="546023"/>
            <a:ext cx="1737318" cy="350516"/>
            <a:chOff x="0" y="0"/>
            <a:chExt cx="1630" cy="355"/>
          </a:xfrm>
        </p:grpSpPr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144" y="1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auto">
            <a:xfrm>
              <a:off x="124" y="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34" y="1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14" y="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85" y="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94" y="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04" y="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183" y="2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7 h 20"/>
                <a:gd name="T6" fmla="*/ 5 w 20"/>
                <a:gd name="T7" fmla="*/ 7 h 20"/>
                <a:gd name="T8" fmla="*/ 7 w 20"/>
                <a:gd name="T9" fmla="*/ 8 h 20"/>
                <a:gd name="T10" fmla="*/ 7 w 20"/>
                <a:gd name="T11" fmla="*/ 1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03" y="2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3 w 20"/>
                <a:gd name="T5" fmla="*/ 9 h 20"/>
                <a:gd name="T6" fmla="*/ 5 w 20"/>
                <a:gd name="T7" fmla="*/ 10 h 20"/>
                <a:gd name="T8" fmla="*/ 7 w 20"/>
                <a:gd name="T9" fmla="*/ 12 h 20"/>
                <a:gd name="T10" fmla="*/ 7 w 20"/>
                <a:gd name="T11" fmla="*/ 3 h 20"/>
                <a:gd name="T12" fmla="*/ 5 w 20"/>
                <a:gd name="T13" fmla="*/ 2 h 20"/>
                <a:gd name="T14" fmla="*/ 3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3" y="9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13" y="3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4 w 20"/>
                <a:gd name="T5" fmla="*/ 12 h 20"/>
                <a:gd name="T6" fmla="*/ 6 w 20"/>
                <a:gd name="T7" fmla="*/ 15 h 20"/>
                <a:gd name="T8" fmla="*/ 7 w 20"/>
                <a:gd name="T9" fmla="*/ 18 h 20"/>
                <a:gd name="T10" fmla="*/ 9 w 20"/>
                <a:gd name="T11" fmla="*/ 9 h 20"/>
                <a:gd name="T12" fmla="*/ 5 w 20"/>
                <a:gd name="T13" fmla="*/ 5 h 20"/>
                <a:gd name="T14" fmla="*/ 3 w 20"/>
                <a:gd name="T15" fmla="*/ 2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9" y="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75" y="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63" y="1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154" y="1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173" y="1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8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8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193" y="2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7 h 20"/>
                <a:gd name="T6" fmla="*/ 5 w 20"/>
                <a:gd name="T7" fmla="*/ 8 h 20"/>
                <a:gd name="T8" fmla="*/ 7 w 20"/>
                <a:gd name="T9" fmla="*/ 9 h 20"/>
                <a:gd name="T10" fmla="*/ 7 w 20"/>
                <a:gd name="T11" fmla="*/ 2 h 20"/>
                <a:gd name="T12" fmla="*/ 5 w 20"/>
                <a:gd name="T13" fmla="*/ 1 h 20"/>
                <a:gd name="T14" fmla="*/ 3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63" y="2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94" y="1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3" y="3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2 w 20"/>
                <a:gd name="T5" fmla="*/ 7 h 20"/>
                <a:gd name="T6" fmla="*/ 5 w 20"/>
                <a:gd name="T7" fmla="*/ 7 h 20"/>
                <a:gd name="T8" fmla="*/ 7 w 20"/>
                <a:gd name="T9" fmla="*/ 8 h 20"/>
                <a:gd name="T10" fmla="*/ 7 w 20"/>
                <a:gd name="T11" fmla="*/ 1 h 20"/>
                <a:gd name="T12" fmla="*/ 6 w 20"/>
                <a:gd name="T13" fmla="*/ 1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7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173" y="2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8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8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04" y="1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54" y="2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203" y="3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3 w 20"/>
                <a:gd name="T5" fmla="*/ 9 h 20"/>
                <a:gd name="T6" fmla="*/ 5 w 20"/>
                <a:gd name="T7" fmla="*/ 11 h 20"/>
                <a:gd name="T8" fmla="*/ 7 w 20"/>
                <a:gd name="T9" fmla="*/ 12 h 20"/>
                <a:gd name="T10" fmla="*/ 7 w 20"/>
                <a:gd name="T11" fmla="*/ 4 h 20"/>
                <a:gd name="T12" fmla="*/ 5 w 20"/>
                <a:gd name="T13" fmla="*/ 2 h 20"/>
                <a:gd name="T14" fmla="*/ 3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75" y="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213" y="4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6 w 20"/>
                <a:gd name="T5" fmla="*/ 14 h 20"/>
                <a:gd name="T6" fmla="*/ 6 w 20"/>
                <a:gd name="T7" fmla="*/ 15 h 20"/>
                <a:gd name="T8" fmla="*/ 5 w 20"/>
                <a:gd name="T9" fmla="*/ 17 h 20"/>
                <a:gd name="T10" fmla="*/ 6 w 20"/>
                <a:gd name="T11" fmla="*/ 14 h 20"/>
                <a:gd name="T12" fmla="*/ 6 w 20"/>
                <a:gd name="T13" fmla="*/ 7 h 20"/>
                <a:gd name="T14" fmla="*/ 5 w 20"/>
                <a:gd name="T15" fmla="*/ 5 h 20"/>
                <a:gd name="T16" fmla="*/ 4 w 20"/>
                <a:gd name="T17" fmla="*/ 3 h 20"/>
                <a:gd name="T18" fmla="*/ 0 w 2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93" y="3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8 h 20"/>
                <a:gd name="T6" fmla="*/ 5 w 20"/>
                <a:gd name="T7" fmla="*/ 9 h 20"/>
                <a:gd name="T8" fmla="*/ 7 w 20"/>
                <a:gd name="T9" fmla="*/ 10 h 20"/>
                <a:gd name="T10" fmla="*/ 7 w 20"/>
                <a:gd name="T11" fmla="*/ 2 h 20"/>
                <a:gd name="T12" fmla="*/ 5 w 20"/>
                <a:gd name="T13" fmla="*/ 1 h 20"/>
                <a:gd name="T14" fmla="*/ 2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85" y="1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34" y="2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24" y="1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14" y="1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44" y="2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73" y="4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8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8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134" y="3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44" y="3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63" y="3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54" y="3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75" y="1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94" y="2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24" y="2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114" y="2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85" y="2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04" y="2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203" y="4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3 w 20"/>
                <a:gd name="T5" fmla="*/ 10 h 20"/>
                <a:gd name="T6" fmla="*/ 5 w 20"/>
                <a:gd name="T7" fmla="*/ 12 h 20"/>
                <a:gd name="T8" fmla="*/ 7 w 20"/>
                <a:gd name="T9" fmla="*/ 14 h 20"/>
                <a:gd name="T10" fmla="*/ 7 w 20"/>
                <a:gd name="T11" fmla="*/ 5 h 20"/>
                <a:gd name="T12" fmla="*/ 5 w 20"/>
                <a:gd name="T13" fmla="*/ 3 h 20"/>
                <a:gd name="T14" fmla="*/ 3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83" y="4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7 h 20"/>
                <a:gd name="T6" fmla="*/ 5 w 20"/>
                <a:gd name="T7" fmla="*/ 8 h 20"/>
                <a:gd name="T8" fmla="*/ 7 w 20"/>
                <a:gd name="T9" fmla="*/ 8 h 20"/>
                <a:gd name="T10" fmla="*/ 7 w 20"/>
                <a:gd name="T11" fmla="*/ 1 h 20"/>
                <a:gd name="T12" fmla="*/ 7 w 20"/>
                <a:gd name="T13" fmla="*/ 1 h 20"/>
                <a:gd name="T14" fmla="*/ 6 w 20"/>
                <a:gd name="T15" fmla="*/ 1 h 20"/>
                <a:gd name="T16" fmla="*/ 2 w 20"/>
                <a:gd name="T17" fmla="*/ 0 h 20"/>
                <a:gd name="T18" fmla="*/ 0 w 2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193" y="4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8 h 20"/>
                <a:gd name="T6" fmla="*/ 5 w 20"/>
                <a:gd name="T7" fmla="*/ 9 h 20"/>
                <a:gd name="T8" fmla="*/ 7 w 20"/>
                <a:gd name="T9" fmla="*/ 11 h 20"/>
                <a:gd name="T10" fmla="*/ 7 w 20"/>
                <a:gd name="T11" fmla="*/ 3 h 20"/>
                <a:gd name="T12" fmla="*/ 5 w 20"/>
                <a:gd name="T13" fmla="*/ 2 h 20"/>
                <a:gd name="T14" fmla="*/ 2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37" y="7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19" y="6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128" y="6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109" y="6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82" y="6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91" y="6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00" y="6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174" y="7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6 h 20"/>
                <a:gd name="T6" fmla="*/ 5 w 20"/>
                <a:gd name="T7" fmla="*/ 7 h 20"/>
                <a:gd name="T8" fmla="*/ 7 w 20"/>
                <a:gd name="T9" fmla="*/ 8 h 20"/>
                <a:gd name="T10" fmla="*/ 7 w 20"/>
                <a:gd name="T11" fmla="*/ 1 h 20"/>
                <a:gd name="T12" fmla="*/ 2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7" y="8"/>
                  </a:lnTo>
                  <a:lnTo>
                    <a:pt x="7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193" y="8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8 h 20"/>
                <a:gd name="T6" fmla="*/ 5 w 20"/>
                <a:gd name="T7" fmla="*/ 10 h 20"/>
                <a:gd name="T8" fmla="*/ 7 w 20"/>
                <a:gd name="T9" fmla="*/ 11 h 20"/>
                <a:gd name="T10" fmla="*/ 7 w 20"/>
                <a:gd name="T11" fmla="*/ 3 h 20"/>
                <a:gd name="T12" fmla="*/ 5 w 20"/>
                <a:gd name="T13" fmla="*/ 2 h 20"/>
                <a:gd name="T14" fmla="*/ 2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202" y="8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4 w 20"/>
                <a:gd name="T5" fmla="*/ 11 h 20"/>
                <a:gd name="T6" fmla="*/ 5 w 20"/>
                <a:gd name="T7" fmla="*/ 13 h 20"/>
                <a:gd name="T8" fmla="*/ 6 w 20"/>
                <a:gd name="T9" fmla="*/ 15 h 20"/>
                <a:gd name="T10" fmla="*/ 8 w 20"/>
                <a:gd name="T11" fmla="*/ 8 h 20"/>
                <a:gd name="T12" fmla="*/ 6 w 20"/>
                <a:gd name="T13" fmla="*/ 5 h 20"/>
                <a:gd name="T14" fmla="*/ 3 w 20"/>
                <a:gd name="T15" fmla="*/ 2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72" y="5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156" y="7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146" y="7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165" y="7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184" y="7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2 w 20"/>
                <a:gd name="T5" fmla="*/ 7 h 20"/>
                <a:gd name="T6" fmla="*/ 5 w 20"/>
                <a:gd name="T7" fmla="*/ 8 h 20"/>
                <a:gd name="T8" fmla="*/ 7 w 20"/>
                <a:gd name="T9" fmla="*/ 9 h 20"/>
                <a:gd name="T10" fmla="*/ 7 w 20"/>
                <a:gd name="T11" fmla="*/ 2 h 20"/>
                <a:gd name="T12" fmla="*/ 5 w 20"/>
                <a:gd name="T13" fmla="*/ 1 h 20"/>
                <a:gd name="T14" fmla="*/ 3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156" y="8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91" y="7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174" y="8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2 w 20"/>
                <a:gd name="T5" fmla="*/ 6 h 20"/>
                <a:gd name="T6" fmla="*/ 5 w 20"/>
                <a:gd name="T7" fmla="*/ 7 h 20"/>
                <a:gd name="T8" fmla="*/ 7 w 20"/>
                <a:gd name="T9" fmla="*/ 8 h 20"/>
                <a:gd name="T10" fmla="*/ 7 w 20"/>
                <a:gd name="T11" fmla="*/ 1 h 20"/>
                <a:gd name="T12" fmla="*/ 6 w 20"/>
                <a:gd name="T13" fmla="*/ 1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7" y="8"/>
                  </a:lnTo>
                  <a:lnTo>
                    <a:pt x="7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165" y="8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5 w 20"/>
                <a:gd name="T5" fmla="*/ 7 h 20"/>
                <a:gd name="T6" fmla="*/ 7 w 20"/>
                <a:gd name="T7" fmla="*/ 7 h 20"/>
                <a:gd name="T8" fmla="*/ 7 w 20"/>
                <a:gd name="T9" fmla="*/ 1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100" y="7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146" y="8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193" y="9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9 h 20"/>
                <a:gd name="T6" fmla="*/ 5 w 20"/>
                <a:gd name="T7" fmla="*/ 10 h 20"/>
                <a:gd name="T8" fmla="*/ 7 w 20"/>
                <a:gd name="T9" fmla="*/ 12 h 20"/>
                <a:gd name="T10" fmla="*/ 7 w 20"/>
                <a:gd name="T11" fmla="*/ 4 h 20"/>
                <a:gd name="T12" fmla="*/ 5 w 20"/>
                <a:gd name="T13" fmla="*/ 2 h 20"/>
                <a:gd name="T14" fmla="*/ 2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72" y="6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202" y="9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8 h 20"/>
                <a:gd name="T4" fmla="*/ 1 w 20"/>
                <a:gd name="T5" fmla="*/ 9 h 20"/>
                <a:gd name="T6" fmla="*/ 2 w 20"/>
                <a:gd name="T7" fmla="*/ 11 h 20"/>
                <a:gd name="T8" fmla="*/ 5 w 20"/>
                <a:gd name="T9" fmla="*/ 14 h 20"/>
                <a:gd name="T10" fmla="*/ 5 w 20"/>
                <a:gd name="T11" fmla="*/ 6 h 20"/>
                <a:gd name="T12" fmla="*/ 4 w 20"/>
                <a:gd name="T13" fmla="*/ 4 h 20"/>
                <a:gd name="T14" fmla="*/ 4 w 20"/>
                <a:gd name="T15" fmla="*/ 3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184" y="9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2 w 20"/>
                <a:gd name="T5" fmla="*/ 7 h 20"/>
                <a:gd name="T6" fmla="*/ 5 w 20"/>
                <a:gd name="T7" fmla="*/ 8 h 20"/>
                <a:gd name="T8" fmla="*/ 7 w 20"/>
                <a:gd name="T9" fmla="*/ 9 h 20"/>
                <a:gd name="T10" fmla="*/ 7 w 20"/>
                <a:gd name="T11" fmla="*/ 2 h 20"/>
                <a:gd name="T12" fmla="*/ 5 w 20"/>
                <a:gd name="T13" fmla="*/ 1 h 20"/>
                <a:gd name="T14" fmla="*/ 2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82" y="6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4 w 20"/>
                <a:gd name="T5" fmla="*/ 4 h 20"/>
                <a:gd name="T6" fmla="*/ 7 w 20"/>
                <a:gd name="T7" fmla="*/ 5 h 20"/>
                <a:gd name="T8" fmla="*/ 7 w 20"/>
                <a:gd name="T9" fmla="*/ 1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128" y="7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119" y="7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109" y="7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137" y="8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165" y="9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2 w 20"/>
                <a:gd name="T9" fmla="*/ 0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128" y="8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137" y="9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156" y="9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146" y="9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7 w 20"/>
                <a:gd name="T5" fmla="*/ 7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72" y="7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91" y="8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119" y="8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109" y="8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6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6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82" y="7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100" y="8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7 w 20"/>
                <a:gd name="T5" fmla="*/ 5 h 20"/>
                <a:gd name="T6" fmla="*/ 7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193" y="10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2 w 20"/>
                <a:gd name="T5" fmla="*/ 9 h 20"/>
                <a:gd name="T6" fmla="*/ 5 w 20"/>
                <a:gd name="T7" fmla="*/ 11 h 20"/>
                <a:gd name="T8" fmla="*/ 7 w 20"/>
                <a:gd name="T9" fmla="*/ 13 h 20"/>
                <a:gd name="T10" fmla="*/ 7 w 20"/>
                <a:gd name="T11" fmla="*/ 5 h 20"/>
                <a:gd name="T12" fmla="*/ 5 w 20"/>
                <a:gd name="T13" fmla="*/ 3 h 20"/>
                <a:gd name="T14" fmla="*/ 2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174" y="9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7 h 20"/>
                <a:gd name="T6" fmla="*/ 5 w 20"/>
                <a:gd name="T7" fmla="*/ 7 h 20"/>
                <a:gd name="T8" fmla="*/ 7 w 20"/>
                <a:gd name="T9" fmla="*/ 8 h 20"/>
                <a:gd name="T10" fmla="*/ 7 w 20"/>
                <a:gd name="T11" fmla="*/ 1 h 20"/>
                <a:gd name="T12" fmla="*/ 6 w 20"/>
                <a:gd name="T13" fmla="*/ 1 h 20"/>
                <a:gd name="T14" fmla="*/ 6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184" y="10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2 w 20"/>
                <a:gd name="T5" fmla="*/ 7 h 20"/>
                <a:gd name="T6" fmla="*/ 5 w 20"/>
                <a:gd name="T7" fmla="*/ 9 h 20"/>
                <a:gd name="T8" fmla="*/ 7 w 20"/>
                <a:gd name="T9" fmla="*/ 10 h 20"/>
                <a:gd name="T10" fmla="*/ 7 w 20"/>
                <a:gd name="T11" fmla="*/ 3 h 20"/>
                <a:gd name="T12" fmla="*/ 5 w 20"/>
                <a:gd name="T13" fmla="*/ 1 h 20"/>
                <a:gd name="T14" fmla="*/ 2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73" y="24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88" y="25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80" y="25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96" y="25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119" y="25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111" y="25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103" y="25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42" y="24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1 w 20"/>
                <a:gd name="T5" fmla="*/ 5 h 20"/>
                <a:gd name="T6" fmla="*/ 6 w 20"/>
                <a:gd name="T7" fmla="*/ 6 h 20"/>
                <a:gd name="T8" fmla="*/ 6 w 20"/>
                <a:gd name="T9" fmla="*/ 1 h 20"/>
                <a:gd name="T10" fmla="*/ 4 w 20"/>
                <a:gd name="T11" fmla="*/ 1 h 20"/>
                <a:gd name="T12" fmla="*/ 1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26" y="23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7 h 20"/>
                <a:gd name="T6" fmla="*/ 3 w 20"/>
                <a:gd name="T7" fmla="*/ 8 h 20"/>
                <a:gd name="T8" fmla="*/ 6 w 20"/>
                <a:gd name="T9" fmla="*/ 9 h 20"/>
                <a:gd name="T10" fmla="*/ 6 w 20"/>
                <a:gd name="T11" fmla="*/ 3 h 20"/>
                <a:gd name="T12" fmla="*/ 3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6" y="9"/>
                  </a:lnTo>
                  <a:lnTo>
                    <a:pt x="6" y="3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 100"/>
            <p:cNvSpPr>
              <a:spLocks/>
            </p:cNvSpPr>
            <p:nvPr/>
          </p:nvSpPr>
          <p:spPr bwMode="auto">
            <a:xfrm>
              <a:off x="18" y="227"/>
              <a:ext cx="20" cy="20"/>
            </a:xfrm>
            <a:custGeom>
              <a:avLst/>
              <a:gdLst>
                <a:gd name="T0" fmla="*/ 1 w 20"/>
                <a:gd name="T1" fmla="*/ 0 h 20"/>
                <a:gd name="T2" fmla="*/ 0 w 20"/>
                <a:gd name="T3" fmla="*/ 7 h 20"/>
                <a:gd name="T4" fmla="*/ 2 w 20"/>
                <a:gd name="T5" fmla="*/ 10 h 20"/>
                <a:gd name="T6" fmla="*/ 4 w 20"/>
                <a:gd name="T7" fmla="*/ 12 h 20"/>
                <a:gd name="T8" fmla="*/ 7 w 20"/>
                <a:gd name="T9" fmla="*/ 14 h 20"/>
                <a:gd name="T10" fmla="*/ 6 w 20"/>
                <a:gd name="T11" fmla="*/ 7 h 20"/>
                <a:gd name="T12" fmla="*/ 3 w 20"/>
                <a:gd name="T13" fmla="*/ 4 h 20"/>
                <a:gd name="T14" fmla="*/ 2 w 20"/>
                <a:gd name="T15" fmla="*/ 1 h 20"/>
                <a:gd name="T16" fmla="*/ 1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9" name="Freeform 101"/>
            <p:cNvSpPr>
              <a:spLocks/>
            </p:cNvSpPr>
            <p:nvPr/>
          </p:nvSpPr>
          <p:spPr bwMode="auto">
            <a:xfrm>
              <a:off x="57" y="24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0" name="Freeform 102"/>
            <p:cNvSpPr>
              <a:spLocks/>
            </p:cNvSpPr>
            <p:nvPr/>
          </p:nvSpPr>
          <p:spPr bwMode="auto">
            <a:xfrm>
              <a:off x="65" y="24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1" name="Freeform 103"/>
            <p:cNvSpPr>
              <a:spLocks/>
            </p:cNvSpPr>
            <p:nvPr/>
          </p:nvSpPr>
          <p:spPr bwMode="auto">
            <a:xfrm>
              <a:off x="49" y="24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2" name="Freeform 104"/>
            <p:cNvSpPr>
              <a:spLocks/>
            </p:cNvSpPr>
            <p:nvPr/>
          </p:nvSpPr>
          <p:spPr bwMode="auto">
            <a:xfrm>
              <a:off x="34" y="24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7 h 20"/>
                <a:gd name="T6" fmla="*/ 6 w 20"/>
                <a:gd name="T7" fmla="*/ 7 h 20"/>
                <a:gd name="T8" fmla="*/ 6 w 20"/>
                <a:gd name="T9" fmla="*/ 2 h 20"/>
                <a:gd name="T10" fmla="*/ 3 w 20"/>
                <a:gd name="T11" fmla="*/ 1 h 20"/>
                <a:gd name="T12" fmla="*/ 1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3" name="Freeform 105"/>
            <p:cNvSpPr>
              <a:spLocks/>
            </p:cNvSpPr>
            <p:nvPr/>
          </p:nvSpPr>
          <p:spPr bwMode="auto">
            <a:xfrm>
              <a:off x="57" y="23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4" name="Freeform 106"/>
            <p:cNvSpPr>
              <a:spLocks/>
            </p:cNvSpPr>
            <p:nvPr/>
          </p:nvSpPr>
          <p:spPr bwMode="auto">
            <a:xfrm>
              <a:off x="111" y="25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5" name="Freeform 107"/>
            <p:cNvSpPr>
              <a:spLocks/>
            </p:cNvSpPr>
            <p:nvPr/>
          </p:nvSpPr>
          <p:spPr bwMode="auto">
            <a:xfrm>
              <a:off x="42" y="23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0 w 20"/>
                <a:gd name="T5" fmla="*/ 5 h 20"/>
                <a:gd name="T6" fmla="*/ 6 w 20"/>
                <a:gd name="T7" fmla="*/ 6 h 20"/>
                <a:gd name="T8" fmla="*/ 6 w 20"/>
                <a:gd name="T9" fmla="*/ 1 h 20"/>
                <a:gd name="T10" fmla="*/ 3 w 20"/>
                <a:gd name="T11" fmla="*/ 1 h 20"/>
                <a:gd name="T12" fmla="*/ 1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6" name="Freeform 108"/>
            <p:cNvSpPr>
              <a:spLocks/>
            </p:cNvSpPr>
            <p:nvPr/>
          </p:nvSpPr>
          <p:spPr bwMode="auto">
            <a:xfrm>
              <a:off x="49" y="23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7" name="Freeform 109"/>
            <p:cNvSpPr>
              <a:spLocks/>
            </p:cNvSpPr>
            <p:nvPr/>
          </p:nvSpPr>
          <p:spPr bwMode="auto">
            <a:xfrm>
              <a:off x="103" y="24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65" y="23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26" y="22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7 h 20"/>
                <a:gd name="T6" fmla="*/ 3 w 20"/>
                <a:gd name="T7" fmla="*/ 9 h 20"/>
                <a:gd name="T8" fmla="*/ 6 w 20"/>
                <a:gd name="T9" fmla="*/ 10 h 20"/>
                <a:gd name="T10" fmla="*/ 6 w 20"/>
                <a:gd name="T11" fmla="*/ 3 h 20"/>
                <a:gd name="T12" fmla="*/ 3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6" y="10"/>
                  </a:lnTo>
                  <a:lnTo>
                    <a:pt x="6" y="3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0" name="Freeform 112"/>
            <p:cNvSpPr>
              <a:spLocks/>
            </p:cNvSpPr>
            <p:nvPr/>
          </p:nvSpPr>
          <p:spPr bwMode="auto">
            <a:xfrm>
              <a:off x="20" y="21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2 h 20"/>
                <a:gd name="T4" fmla="*/ 0 w 20"/>
                <a:gd name="T5" fmla="*/ 7 h 20"/>
                <a:gd name="T6" fmla="*/ 0 w 20"/>
                <a:gd name="T7" fmla="*/ 9 h 20"/>
                <a:gd name="T8" fmla="*/ 1 w 20"/>
                <a:gd name="T9" fmla="*/ 10 h 20"/>
                <a:gd name="T10" fmla="*/ 5 w 20"/>
                <a:gd name="T11" fmla="*/ 13 h 20"/>
                <a:gd name="T12" fmla="*/ 5 w 20"/>
                <a:gd name="T13" fmla="*/ 7 h 20"/>
                <a:gd name="T14" fmla="*/ 0 w 20"/>
                <a:gd name="T15" fmla="*/ 2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5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1" name="Freeform 113"/>
            <p:cNvSpPr>
              <a:spLocks/>
            </p:cNvSpPr>
            <p:nvPr/>
          </p:nvSpPr>
          <p:spPr bwMode="auto">
            <a:xfrm>
              <a:off x="34" y="23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6 h 20"/>
                <a:gd name="T6" fmla="*/ 3 w 20"/>
                <a:gd name="T7" fmla="*/ 7 h 20"/>
                <a:gd name="T8" fmla="*/ 6 w 20"/>
                <a:gd name="T9" fmla="*/ 8 h 20"/>
                <a:gd name="T10" fmla="*/ 6 w 20"/>
                <a:gd name="T11" fmla="*/ 2 h 20"/>
                <a:gd name="T12" fmla="*/ 3 w 20"/>
                <a:gd name="T13" fmla="*/ 1 h 20"/>
                <a:gd name="T14" fmla="*/ 1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6" y="8"/>
                  </a:lnTo>
                  <a:lnTo>
                    <a:pt x="6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2" name="Freeform 114"/>
            <p:cNvSpPr>
              <a:spLocks/>
            </p:cNvSpPr>
            <p:nvPr/>
          </p:nvSpPr>
          <p:spPr bwMode="auto">
            <a:xfrm>
              <a:off x="119" y="25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3" name="Freeform 115"/>
            <p:cNvSpPr>
              <a:spLocks/>
            </p:cNvSpPr>
            <p:nvPr/>
          </p:nvSpPr>
          <p:spPr bwMode="auto">
            <a:xfrm>
              <a:off x="80" y="24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4" name="Freeform 116"/>
            <p:cNvSpPr>
              <a:spLocks/>
            </p:cNvSpPr>
            <p:nvPr/>
          </p:nvSpPr>
          <p:spPr bwMode="auto">
            <a:xfrm>
              <a:off x="88" y="24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5" name="Freeform 117"/>
            <p:cNvSpPr>
              <a:spLocks/>
            </p:cNvSpPr>
            <p:nvPr/>
          </p:nvSpPr>
          <p:spPr bwMode="auto">
            <a:xfrm>
              <a:off x="96" y="24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6" name="Freeform 118"/>
            <p:cNvSpPr>
              <a:spLocks/>
            </p:cNvSpPr>
            <p:nvPr/>
          </p:nvSpPr>
          <p:spPr bwMode="auto">
            <a:xfrm>
              <a:off x="73" y="24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7" name="Freeform 119"/>
            <p:cNvSpPr>
              <a:spLocks/>
            </p:cNvSpPr>
            <p:nvPr/>
          </p:nvSpPr>
          <p:spPr bwMode="auto">
            <a:xfrm>
              <a:off x="49" y="22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8" name="Freeform 120"/>
            <p:cNvSpPr>
              <a:spLocks/>
            </p:cNvSpPr>
            <p:nvPr/>
          </p:nvSpPr>
          <p:spPr bwMode="auto">
            <a:xfrm>
              <a:off x="80" y="23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9" name="Freeform 121"/>
            <p:cNvSpPr>
              <a:spLocks/>
            </p:cNvSpPr>
            <p:nvPr/>
          </p:nvSpPr>
          <p:spPr bwMode="auto">
            <a:xfrm>
              <a:off x="73" y="23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0" name="Freeform 122"/>
            <p:cNvSpPr>
              <a:spLocks/>
            </p:cNvSpPr>
            <p:nvPr/>
          </p:nvSpPr>
          <p:spPr bwMode="auto">
            <a:xfrm>
              <a:off x="57" y="22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1" name="Freeform 123"/>
            <p:cNvSpPr>
              <a:spLocks/>
            </p:cNvSpPr>
            <p:nvPr/>
          </p:nvSpPr>
          <p:spPr bwMode="auto">
            <a:xfrm>
              <a:off x="65" y="23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2" name="Freeform 124"/>
            <p:cNvSpPr>
              <a:spLocks/>
            </p:cNvSpPr>
            <p:nvPr/>
          </p:nvSpPr>
          <p:spPr bwMode="auto">
            <a:xfrm>
              <a:off x="111" y="24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3" name="Freeform 125"/>
            <p:cNvSpPr>
              <a:spLocks/>
            </p:cNvSpPr>
            <p:nvPr/>
          </p:nvSpPr>
          <p:spPr bwMode="auto">
            <a:xfrm>
              <a:off x="88" y="23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4" name="Freeform 126"/>
            <p:cNvSpPr>
              <a:spLocks/>
            </p:cNvSpPr>
            <p:nvPr/>
          </p:nvSpPr>
          <p:spPr bwMode="auto">
            <a:xfrm>
              <a:off x="96" y="23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5" name="Freeform 127"/>
            <p:cNvSpPr>
              <a:spLocks/>
            </p:cNvSpPr>
            <p:nvPr/>
          </p:nvSpPr>
          <p:spPr bwMode="auto">
            <a:xfrm>
              <a:off x="119" y="24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103" y="24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7" name="Freeform 129"/>
            <p:cNvSpPr>
              <a:spLocks/>
            </p:cNvSpPr>
            <p:nvPr/>
          </p:nvSpPr>
          <p:spPr bwMode="auto">
            <a:xfrm>
              <a:off x="26" y="21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1 w 20"/>
                <a:gd name="T5" fmla="*/ 8 h 20"/>
                <a:gd name="T6" fmla="*/ 3 w 20"/>
                <a:gd name="T7" fmla="*/ 9 h 20"/>
                <a:gd name="T8" fmla="*/ 6 w 20"/>
                <a:gd name="T9" fmla="*/ 11 h 20"/>
                <a:gd name="T10" fmla="*/ 6 w 20"/>
                <a:gd name="T11" fmla="*/ 4 h 20"/>
                <a:gd name="T12" fmla="*/ 3 w 20"/>
                <a:gd name="T13" fmla="*/ 3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4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8" name="Freeform 130"/>
            <p:cNvSpPr>
              <a:spLocks/>
            </p:cNvSpPr>
            <p:nvPr/>
          </p:nvSpPr>
          <p:spPr bwMode="auto">
            <a:xfrm>
              <a:off x="42" y="22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0 w 20"/>
                <a:gd name="T5" fmla="*/ 5 h 20"/>
                <a:gd name="T6" fmla="*/ 6 w 20"/>
                <a:gd name="T7" fmla="*/ 6 h 20"/>
                <a:gd name="T8" fmla="*/ 6 w 20"/>
                <a:gd name="T9" fmla="*/ 1 h 20"/>
                <a:gd name="T10" fmla="*/ 2 w 20"/>
                <a:gd name="T11" fmla="*/ 1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9" name="Freeform 131"/>
            <p:cNvSpPr>
              <a:spLocks/>
            </p:cNvSpPr>
            <p:nvPr/>
          </p:nvSpPr>
          <p:spPr bwMode="auto">
            <a:xfrm>
              <a:off x="34" y="22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6 h 20"/>
                <a:gd name="T6" fmla="*/ 3 w 20"/>
                <a:gd name="T7" fmla="*/ 7 h 20"/>
                <a:gd name="T8" fmla="*/ 6 w 20"/>
                <a:gd name="T9" fmla="*/ 8 h 20"/>
                <a:gd name="T10" fmla="*/ 6 w 20"/>
                <a:gd name="T11" fmla="*/ 3 h 20"/>
                <a:gd name="T12" fmla="*/ 3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6" y="8"/>
                  </a:lnTo>
                  <a:lnTo>
                    <a:pt x="6" y="3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0" name="Freeform 132"/>
            <p:cNvSpPr>
              <a:spLocks/>
            </p:cNvSpPr>
            <p:nvPr/>
          </p:nvSpPr>
          <p:spPr bwMode="auto">
            <a:xfrm>
              <a:off x="68" y="21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1" name="Freeform 133"/>
            <p:cNvSpPr>
              <a:spLocks/>
            </p:cNvSpPr>
            <p:nvPr/>
          </p:nvSpPr>
          <p:spPr bwMode="auto">
            <a:xfrm>
              <a:off x="85" y="21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2" name="Freeform 134"/>
            <p:cNvSpPr>
              <a:spLocks/>
            </p:cNvSpPr>
            <p:nvPr/>
          </p:nvSpPr>
          <p:spPr bwMode="auto">
            <a:xfrm>
              <a:off x="76" y="21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3" name="Freeform 135"/>
            <p:cNvSpPr>
              <a:spLocks/>
            </p:cNvSpPr>
            <p:nvPr/>
          </p:nvSpPr>
          <p:spPr bwMode="auto">
            <a:xfrm>
              <a:off x="93" y="21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4" name="Freeform 136"/>
            <p:cNvSpPr>
              <a:spLocks/>
            </p:cNvSpPr>
            <p:nvPr/>
          </p:nvSpPr>
          <p:spPr bwMode="auto">
            <a:xfrm>
              <a:off x="117" y="22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5" name="Freeform 137"/>
            <p:cNvSpPr>
              <a:spLocks/>
            </p:cNvSpPr>
            <p:nvPr/>
          </p:nvSpPr>
          <p:spPr bwMode="auto">
            <a:xfrm>
              <a:off x="109" y="21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6" name="Freeform 138"/>
            <p:cNvSpPr>
              <a:spLocks/>
            </p:cNvSpPr>
            <p:nvPr/>
          </p:nvSpPr>
          <p:spPr bwMode="auto">
            <a:xfrm>
              <a:off x="101" y="21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7" name="Freeform 139"/>
            <p:cNvSpPr>
              <a:spLocks/>
            </p:cNvSpPr>
            <p:nvPr/>
          </p:nvSpPr>
          <p:spPr bwMode="auto">
            <a:xfrm>
              <a:off x="36" y="20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7 h 20"/>
                <a:gd name="T6" fmla="*/ 6 w 20"/>
                <a:gd name="T7" fmla="*/ 1 h 20"/>
                <a:gd name="T8" fmla="*/ 3 w 20"/>
                <a:gd name="T9" fmla="*/ 0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7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8" name="Freeform 140"/>
            <p:cNvSpPr>
              <a:spLocks/>
            </p:cNvSpPr>
            <p:nvPr/>
          </p:nvSpPr>
          <p:spPr bwMode="auto">
            <a:xfrm>
              <a:off x="19" y="19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1 w 20"/>
                <a:gd name="T5" fmla="*/ 8 h 20"/>
                <a:gd name="T6" fmla="*/ 3 w 20"/>
                <a:gd name="T7" fmla="*/ 9 h 20"/>
                <a:gd name="T8" fmla="*/ 6 w 20"/>
                <a:gd name="T9" fmla="*/ 10 h 20"/>
                <a:gd name="T10" fmla="*/ 6 w 20"/>
                <a:gd name="T11" fmla="*/ 3 h 20"/>
                <a:gd name="T12" fmla="*/ 3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0"/>
                  </a:lnTo>
                  <a:lnTo>
                    <a:pt x="6" y="3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9" name="Freeform 141"/>
            <p:cNvSpPr>
              <a:spLocks/>
            </p:cNvSpPr>
            <p:nvPr/>
          </p:nvSpPr>
          <p:spPr bwMode="auto">
            <a:xfrm>
              <a:off x="10" y="188"/>
              <a:ext cx="20" cy="20"/>
            </a:xfrm>
            <a:custGeom>
              <a:avLst/>
              <a:gdLst>
                <a:gd name="T0" fmla="*/ 1 w 20"/>
                <a:gd name="T1" fmla="*/ 0 h 20"/>
                <a:gd name="T2" fmla="*/ 0 w 20"/>
                <a:gd name="T3" fmla="*/ 6 h 20"/>
                <a:gd name="T4" fmla="*/ 1 w 20"/>
                <a:gd name="T5" fmla="*/ 8 h 20"/>
                <a:gd name="T6" fmla="*/ 4 w 20"/>
                <a:gd name="T7" fmla="*/ 11 h 20"/>
                <a:gd name="T8" fmla="*/ 7 w 20"/>
                <a:gd name="T9" fmla="*/ 13 h 20"/>
                <a:gd name="T10" fmla="*/ 7 w 20"/>
                <a:gd name="T11" fmla="*/ 6 h 20"/>
                <a:gd name="T12" fmla="*/ 3 w 20"/>
                <a:gd name="T13" fmla="*/ 3 h 20"/>
                <a:gd name="T14" fmla="*/ 2 w 20"/>
                <a:gd name="T15" fmla="*/ 2 h 20"/>
                <a:gd name="T16" fmla="*/ 1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4" y="11"/>
                  </a:lnTo>
                  <a:lnTo>
                    <a:pt x="7" y="13"/>
                  </a:lnTo>
                  <a:lnTo>
                    <a:pt x="7" y="6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0" name="Freeform 142"/>
            <p:cNvSpPr>
              <a:spLocks/>
            </p:cNvSpPr>
            <p:nvPr/>
          </p:nvSpPr>
          <p:spPr bwMode="auto">
            <a:xfrm>
              <a:off x="52" y="20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1" name="Freeform 143"/>
            <p:cNvSpPr>
              <a:spLocks/>
            </p:cNvSpPr>
            <p:nvPr/>
          </p:nvSpPr>
          <p:spPr bwMode="auto">
            <a:xfrm>
              <a:off x="60" y="20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2" name="Freeform 144"/>
            <p:cNvSpPr>
              <a:spLocks/>
            </p:cNvSpPr>
            <p:nvPr/>
          </p:nvSpPr>
          <p:spPr bwMode="auto">
            <a:xfrm>
              <a:off x="44" y="20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4 w 20"/>
                <a:gd name="T5" fmla="*/ 6 h 20"/>
                <a:gd name="T6" fmla="*/ 6 w 20"/>
                <a:gd name="T7" fmla="*/ 6 h 20"/>
                <a:gd name="T8" fmla="*/ 6 w 20"/>
                <a:gd name="T9" fmla="*/ 1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3" name="Freeform 145"/>
            <p:cNvSpPr>
              <a:spLocks/>
            </p:cNvSpPr>
            <p:nvPr/>
          </p:nvSpPr>
          <p:spPr bwMode="auto">
            <a:xfrm>
              <a:off x="27" y="20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3 w 20"/>
                <a:gd name="T5" fmla="*/ 7 h 20"/>
                <a:gd name="T6" fmla="*/ 6 w 20"/>
                <a:gd name="T7" fmla="*/ 8 h 20"/>
                <a:gd name="T8" fmla="*/ 6 w 20"/>
                <a:gd name="T9" fmla="*/ 2 h 20"/>
                <a:gd name="T10" fmla="*/ 4 w 20"/>
                <a:gd name="T11" fmla="*/ 1 h 20"/>
                <a:gd name="T12" fmla="*/ 1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6" y="8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4" name="Freeform 146"/>
            <p:cNvSpPr>
              <a:spLocks/>
            </p:cNvSpPr>
            <p:nvPr/>
          </p:nvSpPr>
          <p:spPr bwMode="auto">
            <a:xfrm>
              <a:off x="52" y="19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5" name="Freeform 147"/>
            <p:cNvSpPr>
              <a:spLocks/>
            </p:cNvSpPr>
            <p:nvPr/>
          </p:nvSpPr>
          <p:spPr bwMode="auto">
            <a:xfrm>
              <a:off x="109" y="21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6" name="Freeform 148"/>
            <p:cNvSpPr>
              <a:spLocks/>
            </p:cNvSpPr>
            <p:nvPr/>
          </p:nvSpPr>
          <p:spPr bwMode="auto">
            <a:xfrm>
              <a:off x="36" y="19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1 w 20"/>
                <a:gd name="T5" fmla="*/ 6 h 20"/>
                <a:gd name="T6" fmla="*/ 6 w 20"/>
                <a:gd name="T7" fmla="*/ 7 h 20"/>
                <a:gd name="T8" fmla="*/ 6 w 20"/>
                <a:gd name="T9" fmla="*/ 1 h 20"/>
                <a:gd name="T10" fmla="*/ 3 w 20"/>
                <a:gd name="T11" fmla="*/ 1 h 20"/>
                <a:gd name="T12" fmla="*/ 1 w 20"/>
                <a:gd name="T13" fmla="*/ 0 h 20"/>
                <a:gd name="T14" fmla="*/ 0 w 2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6" y="7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7" name="Freeform 149"/>
            <p:cNvSpPr>
              <a:spLocks/>
            </p:cNvSpPr>
            <p:nvPr/>
          </p:nvSpPr>
          <p:spPr bwMode="auto">
            <a:xfrm>
              <a:off x="44" y="19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8" name="Freeform 150"/>
            <p:cNvSpPr>
              <a:spLocks/>
            </p:cNvSpPr>
            <p:nvPr/>
          </p:nvSpPr>
          <p:spPr bwMode="auto">
            <a:xfrm>
              <a:off x="101" y="20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9" name="Freeform 151"/>
            <p:cNvSpPr>
              <a:spLocks/>
            </p:cNvSpPr>
            <p:nvPr/>
          </p:nvSpPr>
          <p:spPr bwMode="auto">
            <a:xfrm>
              <a:off x="60" y="20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2 w 20"/>
                <a:gd name="T9" fmla="*/ 0 h 20"/>
                <a:gd name="T10" fmla="*/ 0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0" name="Freeform 152"/>
            <p:cNvSpPr>
              <a:spLocks/>
            </p:cNvSpPr>
            <p:nvPr/>
          </p:nvSpPr>
          <p:spPr bwMode="auto">
            <a:xfrm>
              <a:off x="19" y="18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1 w 20"/>
                <a:gd name="T5" fmla="*/ 8 h 20"/>
                <a:gd name="T6" fmla="*/ 3 w 20"/>
                <a:gd name="T7" fmla="*/ 9 h 20"/>
                <a:gd name="T8" fmla="*/ 6 w 20"/>
                <a:gd name="T9" fmla="*/ 10 h 20"/>
                <a:gd name="T10" fmla="*/ 6 w 20"/>
                <a:gd name="T11" fmla="*/ 4 h 20"/>
                <a:gd name="T12" fmla="*/ 3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0"/>
                  </a:lnTo>
                  <a:lnTo>
                    <a:pt x="6" y="4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1" name="Freeform 153"/>
            <p:cNvSpPr>
              <a:spLocks/>
            </p:cNvSpPr>
            <p:nvPr/>
          </p:nvSpPr>
          <p:spPr bwMode="auto">
            <a:xfrm>
              <a:off x="12" y="17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0 w 20"/>
                <a:gd name="T5" fmla="*/ 9 h 20"/>
                <a:gd name="T6" fmla="*/ 1 w 20"/>
                <a:gd name="T7" fmla="*/ 10 h 20"/>
                <a:gd name="T8" fmla="*/ 5 w 20"/>
                <a:gd name="T9" fmla="*/ 13 h 20"/>
                <a:gd name="T10" fmla="*/ 5 w 20"/>
                <a:gd name="T11" fmla="*/ 5 h 20"/>
                <a:gd name="T12" fmla="*/ 3 w 20"/>
                <a:gd name="T13" fmla="*/ 4 h 20"/>
                <a:gd name="T14" fmla="*/ 2 w 20"/>
                <a:gd name="T15" fmla="*/ 3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2" name="Freeform 154"/>
            <p:cNvSpPr>
              <a:spLocks/>
            </p:cNvSpPr>
            <p:nvPr/>
          </p:nvSpPr>
          <p:spPr bwMode="auto">
            <a:xfrm>
              <a:off x="27" y="19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7 h 20"/>
                <a:gd name="T6" fmla="*/ 4 w 20"/>
                <a:gd name="T7" fmla="*/ 7 h 20"/>
                <a:gd name="T8" fmla="*/ 6 w 20"/>
                <a:gd name="T9" fmla="*/ 8 h 20"/>
                <a:gd name="T10" fmla="*/ 6 w 20"/>
                <a:gd name="T11" fmla="*/ 2 h 20"/>
                <a:gd name="T12" fmla="*/ 4 w 20"/>
                <a:gd name="T13" fmla="*/ 1 h 20"/>
                <a:gd name="T14" fmla="*/ 1 w 20"/>
                <a:gd name="T15" fmla="*/ 0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8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3" name="Freeform 155"/>
            <p:cNvSpPr>
              <a:spLocks/>
            </p:cNvSpPr>
            <p:nvPr/>
          </p:nvSpPr>
          <p:spPr bwMode="auto">
            <a:xfrm>
              <a:off x="117" y="21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4" name="Freeform 156"/>
            <p:cNvSpPr>
              <a:spLocks/>
            </p:cNvSpPr>
            <p:nvPr/>
          </p:nvSpPr>
          <p:spPr bwMode="auto">
            <a:xfrm>
              <a:off x="76" y="20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5" name="Freeform 157"/>
            <p:cNvSpPr>
              <a:spLocks/>
            </p:cNvSpPr>
            <p:nvPr/>
          </p:nvSpPr>
          <p:spPr bwMode="auto">
            <a:xfrm>
              <a:off x="85" y="20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6" name="Freeform 158"/>
            <p:cNvSpPr>
              <a:spLocks/>
            </p:cNvSpPr>
            <p:nvPr/>
          </p:nvSpPr>
          <p:spPr bwMode="auto">
            <a:xfrm>
              <a:off x="93" y="20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7" name="Freeform 159"/>
            <p:cNvSpPr>
              <a:spLocks/>
            </p:cNvSpPr>
            <p:nvPr/>
          </p:nvSpPr>
          <p:spPr bwMode="auto">
            <a:xfrm>
              <a:off x="68" y="202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8" name="Freeform 160"/>
            <p:cNvSpPr>
              <a:spLocks/>
            </p:cNvSpPr>
            <p:nvPr/>
          </p:nvSpPr>
          <p:spPr bwMode="auto">
            <a:xfrm>
              <a:off x="44" y="18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9" name="Freeform 161"/>
            <p:cNvSpPr>
              <a:spLocks/>
            </p:cNvSpPr>
            <p:nvPr/>
          </p:nvSpPr>
          <p:spPr bwMode="auto">
            <a:xfrm>
              <a:off x="76" y="19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0" name="Freeform 162"/>
            <p:cNvSpPr>
              <a:spLocks/>
            </p:cNvSpPr>
            <p:nvPr/>
          </p:nvSpPr>
          <p:spPr bwMode="auto">
            <a:xfrm>
              <a:off x="68" y="19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1" name="Freeform 163"/>
            <p:cNvSpPr>
              <a:spLocks/>
            </p:cNvSpPr>
            <p:nvPr/>
          </p:nvSpPr>
          <p:spPr bwMode="auto">
            <a:xfrm>
              <a:off x="52" y="18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2" name="Freeform 164"/>
            <p:cNvSpPr>
              <a:spLocks/>
            </p:cNvSpPr>
            <p:nvPr/>
          </p:nvSpPr>
          <p:spPr bwMode="auto">
            <a:xfrm>
              <a:off x="60" y="19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6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3" name="Freeform 165"/>
            <p:cNvSpPr>
              <a:spLocks/>
            </p:cNvSpPr>
            <p:nvPr/>
          </p:nvSpPr>
          <p:spPr bwMode="auto">
            <a:xfrm>
              <a:off x="109" y="203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4" name="Freeform 166"/>
            <p:cNvSpPr>
              <a:spLocks/>
            </p:cNvSpPr>
            <p:nvPr/>
          </p:nvSpPr>
          <p:spPr bwMode="auto">
            <a:xfrm>
              <a:off x="85" y="197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5" name="Freeform 167"/>
            <p:cNvSpPr>
              <a:spLocks/>
            </p:cNvSpPr>
            <p:nvPr/>
          </p:nvSpPr>
          <p:spPr bwMode="auto">
            <a:xfrm>
              <a:off x="93" y="199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4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4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6" name="Freeform 168"/>
            <p:cNvSpPr>
              <a:spLocks/>
            </p:cNvSpPr>
            <p:nvPr/>
          </p:nvSpPr>
          <p:spPr bwMode="auto">
            <a:xfrm>
              <a:off x="117" y="20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4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7" name="Freeform 169"/>
            <p:cNvSpPr>
              <a:spLocks/>
            </p:cNvSpPr>
            <p:nvPr/>
          </p:nvSpPr>
          <p:spPr bwMode="auto">
            <a:xfrm>
              <a:off x="101" y="20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3 h 20"/>
                <a:gd name="T4" fmla="*/ 6 w 20"/>
                <a:gd name="T5" fmla="*/ 5 h 20"/>
                <a:gd name="T6" fmla="*/ 6 w 20"/>
                <a:gd name="T7" fmla="*/ 1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3"/>
                  </a:lnTo>
                  <a:lnTo>
                    <a:pt x="6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8" name="Freeform 170"/>
            <p:cNvSpPr>
              <a:spLocks/>
            </p:cNvSpPr>
            <p:nvPr/>
          </p:nvSpPr>
          <p:spPr bwMode="auto">
            <a:xfrm>
              <a:off x="19" y="174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7 h 20"/>
                <a:gd name="T4" fmla="*/ 1 w 20"/>
                <a:gd name="T5" fmla="*/ 9 h 20"/>
                <a:gd name="T6" fmla="*/ 3 w 20"/>
                <a:gd name="T7" fmla="*/ 10 h 20"/>
                <a:gd name="T8" fmla="*/ 6 w 20"/>
                <a:gd name="T9" fmla="*/ 11 h 20"/>
                <a:gd name="T10" fmla="*/ 6 w 20"/>
                <a:gd name="T11" fmla="*/ 5 h 20"/>
                <a:gd name="T12" fmla="*/ 3 w 20"/>
                <a:gd name="T13" fmla="*/ 3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9" name="Freeform 171"/>
            <p:cNvSpPr>
              <a:spLocks/>
            </p:cNvSpPr>
            <p:nvPr/>
          </p:nvSpPr>
          <p:spPr bwMode="auto">
            <a:xfrm>
              <a:off x="36" y="185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5 h 20"/>
                <a:gd name="T4" fmla="*/ 2 w 20"/>
                <a:gd name="T5" fmla="*/ 6 h 20"/>
                <a:gd name="T6" fmla="*/ 6 w 20"/>
                <a:gd name="T7" fmla="*/ 7 h 20"/>
                <a:gd name="T8" fmla="*/ 6 w 20"/>
                <a:gd name="T9" fmla="*/ 1 h 20"/>
                <a:gd name="T10" fmla="*/ 3 w 20"/>
                <a:gd name="T11" fmla="*/ 1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6" y="7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0" name="Freeform 172"/>
            <p:cNvSpPr>
              <a:spLocks/>
            </p:cNvSpPr>
            <p:nvPr/>
          </p:nvSpPr>
          <p:spPr bwMode="auto">
            <a:xfrm>
              <a:off x="27" y="18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6 h 20"/>
                <a:gd name="T4" fmla="*/ 1 w 20"/>
                <a:gd name="T5" fmla="*/ 7 h 20"/>
                <a:gd name="T6" fmla="*/ 4 w 20"/>
                <a:gd name="T7" fmla="*/ 8 h 20"/>
                <a:gd name="T8" fmla="*/ 6 w 20"/>
                <a:gd name="T9" fmla="*/ 9 h 20"/>
                <a:gd name="T10" fmla="*/ 6 w 20"/>
                <a:gd name="T11" fmla="*/ 3 h 20"/>
                <a:gd name="T12" fmla="*/ 4 w 20"/>
                <a:gd name="T13" fmla="*/ 2 h 20"/>
                <a:gd name="T14" fmla="*/ 1 w 20"/>
                <a:gd name="T15" fmla="*/ 1 h 20"/>
                <a:gd name="T16" fmla="*/ 0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4" y="8"/>
                  </a:lnTo>
                  <a:lnTo>
                    <a:pt x="6" y="9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191" name="Group 173"/>
            <p:cNvGrpSpPr>
              <a:grpSpLocks/>
            </p:cNvGrpSpPr>
            <p:nvPr/>
          </p:nvGrpSpPr>
          <p:grpSpPr bwMode="auto">
            <a:xfrm>
              <a:off x="237" y="23"/>
              <a:ext cx="43" cy="43"/>
              <a:chOff x="237" y="23"/>
              <a:chExt cx="43" cy="43"/>
            </a:xfrm>
          </p:grpSpPr>
          <p:sp>
            <p:nvSpPr>
              <p:cNvPr id="404" name="Freeform 174"/>
              <p:cNvSpPr>
                <a:spLocks/>
              </p:cNvSpPr>
              <p:nvPr/>
            </p:nvSpPr>
            <p:spPr bwMode="auto">
              <a:xfrm>
                <a:off x="237" y="23"/>
                <a:ext cx="43" cy="43"/>
              </a:xfrm>
              <a:custGeom>
                <a:avLst/>
                <a:gdLst>
                  <a:gd name="T0" fmla="*/ 32 w 43"/>
                  <a:gd name="T1" fmla="*/ 0 h 43"/>
                  <a:gd name="T2" fmla="*/ 9 w 43"/>
                  <a:gd name="T3" fmla="*/ 0 h 43"/>
                  <a:gd name="T4" fmla="*/ 0 w 43"/>
                  <a:gd name="T5" fmla="*/ 9 h 43"/>
                  <a:gd name="T6" fmla="*/ 0 w 43"/>
                  <a:gd name="T7" fmla="*/ 33 h 43"/>
                  <a:gd name="T8" fmla="*/ 9 w 43"/>
                  <a:gd name="T9" fmla="*/ 42 h 43"/>
                  <a:gd name="T10" fmla="*/ 32 w 43"/>
                  <a:gd name="T11" fmla="*/ 42 h 43"/>
                  <a:gd name="T12" fmla="*/ 36 w 43"/>
                  <a:gd name="T13" fmla="*/ 39 h 43"/>
                  <a:gd name="T14" fmla="*/ 11 w 43"/>
                  <a:gd name="T15" fmla="*/ 39 h 43"/>
                  <a:gd name="T16" fmla="*/ 4 w 43"/>
                  <a:gd name="T17" fmla="*/ 31 h 43"/>
                  <a:gd name="T18" fmla="*/ 4 w 43"/>
                  <a:gd name="T19" fmla="*/ 11 h 43"/>
                  <a:gd name="T20" fmla="*/ 11 w 43"/>
                  <a:gd name="T21" fmla="*/ 3 h 43"/>
                  <a:gd name="T22" fmla="*/ 36 w 43"/>
                  <a:gd name="T23" fmla="*/ 3 h 43"/>
                  <a:gd name="T24" fmla="*/ 32 w 43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32" y="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0" y="33"/>
                    </a:lnTo>
                    <a:lnTo>
                      <a:pt x="9" y="42"/>
                    </a:lnTo>
                    <a:lnTo>
                      <a:pt x="32" y="42"/>
                    </a:lnTo>
                    <a:lnTo>
                      <a:pt x="36" y="39"/>
                    </a:lnTo>
                    <a:lnTo>
                      <a:pt x="11" y="39"/>
                    </a:lnTo>
                    <a:lnTo>
                      <a:pt x="4" y="31"/>
                    </a:lnTo>
                    <a:lnTo>
                      <a:pt x="4" y="11"/>
                    </a:lnTo>
                    <a:lnTo>
                      <a:pt x="11" y="3"/>
                    </a:lnTo>
                    <a:lnTo>
                      <a:pt x="36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5" name="Freeform 175"/>
              <p:cNvSpPr>
                <a:spLocks/>
              </p:cNvSpPr>
              <p:nvPr/>
            </p:nvSpPr>
            <p:spPr bwMode="auto">
              <a:xfrm>
                <a:off x="237" y="23"/>
                <a:ext cx="43" cy="43"/>
              </a:xfrm>
              <a:custGeom>
                <a:avLst/>
                <a:gdLst>
                  <a:gd name="T0" fmla="*/ 36 w 43"/>
                  <a:gd name="T1" fmla="*/ 3 h 43"/>
                  <a:gd name="T2" fmla="*/ 30 w 43"/>
                  <a:gd name="T3" fmla="*/ 3 h 43"/>
                  <a:gd name="T4" fmla="*/ 38 w 43"/>
                  <a:gd name="T5" fmla="*/ 11 h 43"/>
                  <a:gd name="T6" fmla="*/ 38 w 43"/>
                  <a:gd name="T7" fmla="*/ 31 h 43"/>
                  <a:gd name="T8" fmla="*/ 30 w 43"/>
                  <a:gd name="T9" fmla="*/ 39 h 43"/>
                  <a:gd name="T10" fmla="*/ 36 w 43"/>
                  <a:gd name="T11" fmla="*/ 39 h 43"/>
                  <a:gd name="T12" fmla="*/ 42 w 43"/>
                  <a:gd name="T13" fmla="*/ 33 h 43"/>
                  <a:gd name="T14" fmla="*/ 42 w 43"/>
                  <a:gd name="T15" fmla="*/ 9 h 43"/>
                  <a:gd name="T16" fmla="*/ 36 w 43"/>
                  <a:gd name="T17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6" y="3"/>
                    </a:moveTo>
                    <a:lnTo>
                      <a:pt x="30" y="3"/>
                    </a:lnTo>
                    <a:lnTo>
                      <a:pt x="38" y="11"/>
                    </a:lnTo>
                    <a:lnTo>
                      <a:pt x="38" y="31"/>
                    </a:lnTo>
                    <a:lnTo>
                      <a:pt x="30" y="39"/>
                    </a:lnTo>
                    <a:lnTo>
                      <a:pt x="36" y="39"/>
                    </a:lnTo>
                    <a:lnTo>
                      <a:pt x="42" y="33"/>
                    </a:lnTo>
                    <a:lnTo>
                      <a:pt x="42" y="9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6" name="Freeform 176"/>
              <p:cNvSpPr>
                <a:spLocks/>
              </p:cNvSpPr>
              <p:nvPr/>
            </p:nvSpPr>
            <p:spPr bwMode="auto">
              <a:xfrm>
                <a:off x="237" y="23"/>
                <a:ext cx="43" cy="43"/>
              </a:xfrm>
              <a:custGeom>
                <a:avLst/>
                <a:gdLst>
                  <a:gd name="T0" fmla="*/ 28 w 43"/>
                  <a:gd name="T1" fmla="*/ 9 h 43"/>
                  <a:gd name="T2" fmla="*/ 13 w 43"/>
                  <a:gd name="T3" fmla="*/ 9 h 43"/>
                  <a:gd name="T4" fmla="*/ 13 w 43"/>
                  <a:gd name="T5" fmla="*/ 33 h 43"/>
                  <a:gd name="T6" fmla="*/ 16 w 43"/>
                  <a:gd name="T7" fmla="*/ 33 h 43"/>
                  <a:gd name="T8" fmla="*/ 16 w 43"/>
                  <a:gd name="T9" fmla="*/ 23 h 43"/>
                  <a:gd name="T10" fmla="*/ 24 w 43"/>
                  <a:gd name="T11" fmla="*/ 23 h 43"/>
                  <a:gd name="T12" fmla="*/ 24 w 43"/>
                  <a:gd name="T13" fmla="*/ 22 h 43"/>
                  <a:gd name="T14" fmla="*/ 28 w 43"/>
                  <a:gd name="T15" fmla="*/ 22 h 43"/>
                  <a:gd name="T16" fmla="*/ 30 w 43"/>
                  <a:gd name="T17" fmla="*/ 20 h 43"/>
                  <a:gd name="T18" fmla="*/ 30 w 43"/>
                  <a:gd name="T19" fmla="*/ 19 h 43"/>
                  <a:gd name="T20" fmla="*/ 16 w 43"/>
                  <a:gd name="T21" fmla="*/ 19 h 43"/>
                  <a:gd name="T22" fmla="*/ 16 w 43"/>
                  <a:gd name="T23" fmla="*/ 12 h 43"/>
                  <a:gd name="T24" fmla="*/ 30 w 43"/>
                  <a:gd name="T25" fmla="*/ 12 h 43"/>
                  <a:gd name="T26" fmla="*/ 30 w 43"/>
                  <a:gd name="T27" fmla="*/ 11 h 43"/>
                  <a:gd name="T28" fmla="*/ 28 w 43"/>
                  <a:gd name="T2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3">
                    <a:moveTo>
                      <a:pt x="28" y="9"/>
                    </a:moveTo>
                    <a:lnTo>
                      <a:pt x="13" y="9"/>
                    </a:lnTo>
                    <a:lnTo>
                      <a:pt x="13" y="33"/>
                    </a:lnTo>
                    <a:lnTo>
                      <a:pt x="16" y="33"/>
                    </a:lnTo>
                    <a:lnTo>
                      <a:pt x="16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16" y="19"/>
                    </a:lnTo>
                    <a:lnTo>
                      <a:pt x="16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7" name="Freeform 177"/>
              <p:cNvSpPr>
                <a:spLocks/>
              </p:cNvSpPr>
              <p:nvPr/>
            </p:nvSpPr>
            <p:spPr bwMode="auto">
              <a:xfrm>
                <a:off x="237" y="23"/>
                <a:ext cx="43" cy="43"/>
              </a:xfrm>
              <a:custGeom>
                <a:avLst/>
                <a:gdLst>
                  <a:gd name="T0" fmla="*/ 24 w 43"/>
                  <a:gd name="T1" fmla="*/ 23 h 43"/>
                  <a:gd name="T2" fmla="*/ 21 w 43"/>
                  <a:gd name="T3" fmla="*/ 23 h 43"/>
                  <a:gd name="T4" fmla="*/ 27 w 43"/>
                  <a:gd name="T5" fmla="*/ 33 h 43"/>
                  <a:gd name="T6" fmla="*/ 31 w 43"/>
                  <a:gd name="T7" fmla="*/ 33 h 43"/>
                  <a:gd name="T8" fmla="*/ 24 w 43"/>
                  <a:gd name="T9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4" y="23"/>
                    </a:moveTo>
                    <a:lnTo>
                      <a:pt x="21" y="23"/>
                    </a:lnTo>
                    <a:lnTo>
                      <a:pt x="27" y="33"/>
                    </a:lnTo>
                    <a:lnTo>
                      <a:pt x="31" y="3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8" name="Freeform 178"/>
              <p:cNvSpPr>
                <a:spLocks/>
              </p:cNvSpPr>
              <p:nvPr/>
            </p:nvSpPr>
            <p:spPr bwMode="auto">
              <a:xfrm>
                <a:off x="237" y="23"/>
                <a:ext cx="43" cy="43"/>
              </a:xfrm>
              <a:custGeom>
                <a:avLst/>
                <a:gdLst>
                  <a:gd name="T0" fmla="*/ 30 w 43"/>
                  <a:gd name="T1" fmla="*/ 12 h 43"/>
                  <a:gd name="T2" fmla="*/ 24 w 43"/>
                  <a:gd name="T3" fmla="*/ 12 h 43"/>
                  <a:gd name="T4" fmla="*/ 27 w 43"/>
                  <a:gd name="T5" fmla="*/ 12 h 43"/>
                  <a:gd name="T6" fmla="*/ 27 w 43"/>
                  <a:gd name="T7" fmla="*/ 19 h 43"/>
                  <a:gd name="T8" fmla="*/ 24 w 43"/>
                  <a:gd name="T9" fmla="*/ 19 h 43"/>
                  <a:gd name="T10" fmla="*/ 30 w 43"/>
                  <a:gd name="T11" fmla="*/ 19 h 43"/>
                  <a:gd name="T12" fmla="*/ 30 w 43"/>
                  <a:gd name="T1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0" y="12"/>
                    </a:moveTo>
                    <a:lnTo>
                      <a:pt x="24" y="12"/>
                    </a:lnTo>
                    <a:lnTo>
                      <a:pt x="27" y="12"/>
                    </a:lnTo>
                    <a:lnTo>
                      <a:pt x="27" y="19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92" name="Freeform 179"/>
            <p:cNvSpPr>
              <a:spLocks/>
            </p:cNvSpPr>
            <p:nvPr/>
          </p:nvSpPr>
          <p:spPr bwMode="auto">
            <a:xfrm>
              <a:off x="8" y="95"/>
              <a:ext cx="202" cy="101"/>
            </a:xfrm>
            <a:custGeom>
              <a:avLst/>
              <a:gdLst>
                <a:gd name="T0" fmla="*/ 201 w 202"/>
                <a:gd name="T1" fmla="*/ 0 h 101"/>
                <a:gd name="T2" fmla="*/ 194 w 202"/>
                <a:gd name="T3" fmla="*/ 11 h 101"/>
                <a:gd name="T4" fmla="*/ 182 w 202"/>
                <a:gd name="T5" fmla="*/ 19 h 101"/>
                <a:gd name="T6" fmla="*/ 170 w 202"/>
                <a:gd name="T7" fmla="*/ 23 h 101"/>
                <a:gd name="T8" fmla="*/ 29 w 202"/>
                <a:gd name="T9" fmla="*/ 52 h 101"/>
                <a:gd name="T10" fmla="*/ 11 w 202"/>
                <a:gd name="T11" fmla="*/ 59 h 101"/>
                <a:gd name="T12" fmla="*/ 3 w 202"/>
                <a:gd name="T13" fmla="*/ 66 h 101"/>
                <a:gd name="T14" fmla="*/ 0 w 202"/>
                <a:gd name="T15" fmla="*/ 72 h 101"/>
                <a:gd name="T16" fmla="*/ 0 w 202"/>
                <a:gd name="T17" fmla="*/ 75 h 101"/>
                <a:gd name="T18" fmla="*/ 2 w 202"/>
                <a:gd name="T19" fmla="*/ 100 h 101"/>
                <a:gd name="T20" fmla="*/ 2 w 202"/>
                <a:gd name="T21" fmla="*/ 83 h 101"/>
                <a:gd name="T22" fmla="*/ 32 w 202"/>
                <a:gd name="T23" fmla="*/ 77 h 101"/>
                <a:gd name="T24" fmla="*/ 168 w 202"/>
                <a:gd name="T25" fmla="*/ 49 h 101"/>
                <a:gd name="T26" fmla="*/ 185 w 202"/>
                <a:gd name="T27" fmla="*/ 42 h 101"/>
                <a:gd name="T28" fmla="*/ 194 w 202"/>
                <a:gd name="T29" fmla="*/ 35 h 101"/>
                <a:gd name="T30" fmla="*/ 197 w 202"/>
                <a:gd name="T31" fmla="*/ 29 h 101"/>
                <a:gd name="T32" fmla="*/ 197 w 202"/>
                <a:gd name="T33" fmla="*/ 26 h 101"/>
                <a:gd name="T34" fmla="*/ 201 w 202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01">
                  <a:moveTo>
                    <a:pt x="201" y="0"/>
                  </a:moveTo>
                  <a:lnTo>
                    <a:pt x="194" y="11"/>
                  </a:lnTo>
                  <a:lnTo>
                    <a:pt x="182" y="19"/>
                  </a:lnTo>
                  <a:lnTo>
                    <a:pt x="170" y="23"/>
                  </a:lnTo>
                  <a:lnTo>
                    <a:pt x="29" y="52"/>
                  </a:lnTo>
                  <a:lnTo>
                    <a:pt x="11" y="59"/>
                  </a:lnTo>
                  <a:lnTo>
                    <a:pt x="3" y="66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100"/>
                  </a:lnTo>
                  <a:lnTo>
                    <a:pt x="2" y="83"/>
                  </a:lnTo>
                  <a:lnTo>
                    <a:pt x="32" y="77"/>
                  </a:lnTo>
                  <a:lnTo>
                    <a:pt x="168" y="49"/>
                  </a:lnTo>
                  <a:lnTo>
                    <a:pt x="185" y="42"/>
                  </a:lnTo>
                  <a:lnTo>
                    <a:pt x="194" y="35"/>
                  </a:lnTo>
                  <a:lnTo>
                    <a:pt x="197" y="29"/>
                  </a:lnTo>
                  <a:lnTo>
                    <a:pt x="197" y="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0" y="41"/>
              <a:ext cx="222" cy="111"/>
            </a:xfrm>
            <a:custGeom>
              <a:avLst/>
              <a:gdLst>
                <a:gd name="T0" fmla="*/ 221 w 222"/>
                <a:gd name="T1" fmla="*/ 0 h 111"/>
                <a:gd name="T2" fmla="*/ 214 w 222"/>
                <a:gd name="T3" fmla="*/ 12 h 111"/>
                <a:gd name="T4" fmla="*/ 201 w 222"/>
                <a:gd name="T5" fmla="*/ 20 h 111"/>
                <a:gd name="T6" fmla="*/ 187 w 222"/>
                <a:gd name="T7" fmla="*/ 25 h 111"/>
                <a:gd name="T8" fmla="*/ 182 w 222"/>
                <a:gd name="T9" fmla="*/ 26 h 111"/>
                <a:gd name="T10" fmla="*/ 32 w 222"/>
                <a:gd name="T11" fmla="*/ 57 h 111"/>
                <a:gd name="T12" fmla="*/ 13 w 222"/>
                <a:gd name="T13" fmla="*/ 65 h 111"/>
                <a:gd name="T14" fmla="*/ 3 w 222"/>
                <a:gd name="T15" fmla="*/ 73 h 111"/>
                <a:gd name="T16" fmla="*/ 0 w 222"/>
                <a:gd name="T17" fmla="*/ 80 h 111"/>
                <a:gd name="T18" fmla="*/ 0 w 222"/>
                <a:gd name="T19" fmla="*/ 83 h 111"/>
                <a:gd name="T20" fmla="*/ 2 w 222"/>
                <a:gd name="T21" fmla="*/ 110 h 111"/>
                <a:gd name="T22" fmla="*/ 8 w 222"/>
                <a:gd name="T23" fmla="*/ 98 h 111"/>
                <a:gd name="T24" fmla="*/ 19 w 222"/>
                <a:gd name="T25" fmla="*/ 91 h 111"/>
                <a:gd name="T26" fmla="*/ 31 w 222"/>
                <a:gd name="T27" fmla="*/ 86 h 111"/>
                <a:gd name="T28" fmla="*/ 36 w 222"/>
                <a:gd name="T29" fmla="*/ 85 h 111"/>
                <a:gd name="T30" fmla="*/ 185 w 222"/>
                <a:gd name="T31" fmla="*/ 54 h 111"/>
                <a:gd name="T32" fmla="*/ 205 w 222"/>
                <a:gd name="T33" fmla="*/ 47 h 111"/>
                <a:gd name="T34" fmla="*/ 215 w 222"/>
                <a:gd name="T35" fmla="*/ 38 h 111"/>
                <a:gd name="T36" fmla="*/ 218 w 222"/>
                <a:gd name="T37" fmla="*/ 31 h 111"/>
                <a:gd name="T38" fmla="*/ 218 w 222"/>
                <a:gd name="T39" fmla="*/ 25 h 111"/>
                <a:gd name="T40" fmla="*/ 221 w 222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11">
                  <a:moveTo>
                    <a:pt x="221" y="0"/>
                  </a:moveTo>
                  <a:lnTo>
                    <a:pt x="214" y="12"/>
                  </a:lnTo>
                  <a:lnTo>
                    <a:pt x="201" y="20"/>
                  </a:lnTo>
                  <a:lnTo>
                    <a:pt x="187" y="25"/>
                  </a:lnTo>
                  <a:lnTo>
                    <a:pt x="182" y="26"/>
                  </a:lnTo>
                  <a:lnTo>
                    <a:pt x="32" y="57"/>
                  </a:lnTo>
                  <a:lnTo>
                    <a:pt x="13" y="65"/>
                  </a:lnTo>
                  <a:lnTo>
                    <a:pt x="3" y="73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110"/>
                  </a:lnTo>
                  <a:lnTo>
                    <a:pt x="8" y="98"/>
                  </a:lnTo>
                  <a:lnTo>
                    <a:pt x="19" y="91"/>
                  </a:lnTo>
                  <a:lnTo>
                    <a:pt x="31" y="86"/>
                  </a:lnTo>
                  <a:lnTo>
                    <a:pt x="36" y="85"/>
                  </a:lnTo>
                  <a:lnTo>
                    <a:pt x="185" y="54"/>
                  </a:lnTo>
                  <a:lnTo>
                    <a:pt x="205" y="47"/>
                  </a:lnTo>
                  <a:lnTo>
                    <a:pt x="215" y="38"/>
                  </a:lnTo>
                  <a:lnTo>
                    <a:pt x="218" y="31"/>
                  </a:lnTo>
                  <a:lnTo>
                    <a:pt x="218" y="2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194" name="Group 181"/>
            <p:cNvGrpSpPr>
              <a:grpSpLocks/>
            </p:cNvGrpSpPr>
            <p:nvPr/>
          </p:nvGrpSpPr>
          <p:grpSpPr bwMode="auto">
            <a:xfrm>
              <a:off x="15" y="146"/>
              <a:ext cx="181" cy="90"/>
              <a:chOff x="15" y="146"/>
              <a:chExt cx="181" cy="90"/>
            </a:xfrm>
          </p:grpSpPr>
          <p:sp>
            <p:nvSpPr>
              <p:cNvPr id="402" name="Freeform 182"/>
              <p:cNvSpPr>
                <a:spLocks/>
              </p:cNvSpPr>
              <p:nvPr/>
            </p:nvSpPr>
            <p:spPr bwMode="auto">
              <a:xfrm>
                <a:off x="15" y="146"/>
                <a:ext cx="181" cy="90"/>
              </a:xfrm>
              <a:custGeom>
                <a:avLst/>
                <a:gdLst>
                  <a:gd name="T0" fmla="*/ 177 w 181"/>
                  <a:gd name="T1" fmla="*/ 16 h 90"/>
                  <a:gd name="T2" fmla="*/ 147 w 181"/>
                  <a:gd name="T3" fmla="*/ 21 h 90"/>
                  <a:gd name="T4" fmla="*/ 0 w 181"/>
                  <a:gd name="T5" fmla="*/ 52 h 90"/>
                  <a:gd name="T6" fmla="*/ 3 w 181"/>
                  <a:gd name="T7" fmla="*/ 89 h 90"/>
                  <a:gd name="T8" fmla="*/ 3 w 181"/>
                  <a:gd name="T9" fmla="*/ 74 h 90"/>
                  <a:gd name="T10" fmla="*/ 178 w 181"/>
                  <a:gd name="T11" fmla="*/ 37 h 90"/>
                  <a:gd name="T12" fmla="*/ 176 w 181"/>
                  <a:gd name="T13" fmla="*/ 23 h 90"/>
                  <a:gd name="T14" fmla="*/ 177 w 181"/>
                  <a:gd name="T15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90">
                    <a:moveTo>
                      <a:pt x="177" y="16"/>
                    </a:moveTo>
                    <a:lnTo>
                      <a:pt x="147" y="21"/>
                    </a:lnTo>
                    <a:lnTo>
                      <a:pt x="0" y="52"/>
                    </a:lnTo>
                    <a:lnTo>
                      <a:pt x="3" y="89"/>
                    </a:lnTo>
                    <a:lnTo>
                      <a:pt x="3" y="74"/>
                    </a:lnTo>
                    <a:lnTo>
                      <a:pt x="178" y="37"/>
                    </a:lnTo>
                    <a:lnTo>
                      <a:pt x="176" y="23"/>
                    </a:lnTo>
                    <a:lnTo>
                      <a:pt x="177" y="1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3" name="Freeform 183"/>
              <p:cNvSpPr>
                <a:spLocks/>
              </p:cNvSpPr>
              <p:nvPr/>
            </p:nvSpPr>
            <p:spPr bwMode="auto">
              <a:xfrm>
                <a:off x="15" y="146"/>
                <a:ext cx="181" cy="90"/>
              </a:xfrm>
              <a:custGeom>
                <a:avLst/>
                <a:gdLst>
                  <a:gd name="T0" fmla="*/ 180 w 181"/>
                  <a:gd name="T1" fmla="*/ 0 h 90"/>
                  <a:gd name="T2" fmla="*/ 177 w 181"/>
                  <a:gd name="T3" fmla="*/ 16 h 90"/>
                  <a:gd name="T4" fmla="*/ 178 w 181"/>
                  <a:gd name="T5" fmla="*/ 16 h 90"/>
                  <a:gd name="T6" fmla="*/ 180 w 181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90">
                    <a:moveTo>
                      <a:pt x="180" y="0"/>
                    </a:move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5" name="Group 184"/>
            <p:cNvGrpSpPr>
              <a:grpSpLocks/>
            </p:cNvGrpSpPr>
            <p:nvPr/>
          </p:nvGrpSpPr>
          <p:grpSpPr bwMode="auto">
            <a:xfrm>
              <a:off x="235" y="91"/>
              <a:ext cx="110" cy="126"/>
              <a:chOff x="235" y="91"/>
              <a:chExt cx="110" cy="126"/>
            </a:xfrm>
          </p:grpSpPr>
          <p:sp>
            <p:nvSpPr>
              <p:cNvPr id="398" name="Freeform 185"/>
              <p:cNvSpPr>
                <a:spLocks/>
              </p:cNvSpPr>
              <p:nvPr/>
            </p:nvSpPr>
            <p:spPr bwMode="auto">
              <a:xfrm>
                <a:off x="235" y="91"/>
                <a:ext cx="110" cy="126"/>
              </a:xfrm>
              <a:custGeom>
                <a:avLst/>
                <a:gdLst>
                  <a:gd name="T0" fmla="*/ 109 w 110"/>
                  <a:gd name="T1" fmla="*/ 0 h 126"/>
                  <a:gd name="T2" fmla="*/ 0 w 110"/>
                  <a:gd name="T3" fmla="*/ 0 h 126"/>
                  <a:gd name="T4" fmla="*/ 0 w 110"/>
                  <a:gd name="T5" fmla="*/ 125 h 126"/>
                  <a:gd name="T6" fmla="*/ 2 w 110"/>
                  <a:gd name="T7" fmla="*/ 125 h 126"/>
                  <a:gd name="T8" fmla="*/ 3 w 110"/>
                  <a:gd name="T9" fmla="*/ 125 h 126"/>
                  <a:gd name="T10" fmla="*/ 5 w 110"/>
                  <a:gd name="T11" fmla="*/ 125 h 126"/>
                  <a:gd name="T12" fmla="*/ 7 w 110"/>
                  <a:gd name="T13" fmla="*/ 125 h 126"/>
                  <a:gd name="T14" fmla="*/ 16 w 110"/>
                  <a:gd name="T15" fmla="*/ 125 h 126"/>
                  <a:gd name="T16" fmla="*/ 16 w 110"/>
                  <a:gd name="T17" fmla="*/ 9 h 126"/>
                  <a:gd name="T18" fmla="*/ 29 w 110"/>
                  <a:gd name="T19" fmla="*/ 8 h 126"/>
                  <a:gd name="T20" fmla="*/ 42 w 110"/>
                  <a:gd name="T21" fmla="*/ 8 h 126"/>
                  <a:gd name="T22" fmla="*/ 109 w 110"/>
                  <a:gd name="T23" fmla="*/ 8 h 126"/>
                  <a:gd name="T24" fmla="*/ 109 w 110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26">
                    <a:moveTo>
                      <a:pt x="109" y="0"/>
                    </a:moveTo>
                    <a:lnTo>
                      <a:pt x="0" y="0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3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16" y="125"/>
                    </a:lnTo>
                    <a:lnTo>
                      <a:pt x="16" y="9"/>
                    </a:lnTo>
                    <a:lnTo>
                      <a:pt x="29" y="8"/>
                    </a:lnTo>
                    <a:lnTo>
                      <a:pt x="42" y="8"/>
                    </a:lnTo>
                    <a:lnTo>
                      <a:pt x="109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9" name="Freeform 186"/>
              <p:cNvSpPr>
                <a:spLocks/>
              </p:cNvSpPr>
              <p:nvPr/>
            </p:nvSpPr>
            <p:spPr bwMode="auto">
              <a:xfrm>
                <a:off x="235" y="91"/>
                <a:ext cx="110" cy="126"/>
              </a:xfrm>
              <a:custGeom>
                <a:avLst/>
                <a:gdLst>
                  <a:gd name="T0" fmla="*/ 16 w 110"/>
                  <a:gd name="T1" fmla="*/ 125 h 126"/>
                  <a:gd name="T2" fmla="*/ 8 w 110"/>
                  <a:gd name="T3" fmla="*/ 125 h 126"/>
                  <a:gd name="T4" fmla="*/ 10 w 110"/>
                  <a:gd name="T5" fmla="*/ 125 h 126"/>
                  <a:gd name="T6" fmla="*/ 11 w 110"/>
                  <a:gd name="T7" fmla="*/ 125 h 126"/>
                  <a:gd name="T8" fmla="*/ 13 w 110"/>
                  <a:gd name="T9" fmla="*/ 125 h 126"/>
                  <a:gd name="T10" fmla="*/ 16 w 110"/>
                  <a:gd name="T11" fmla="*/ 125 h 126"/>
                  <a:gd name="T12" fmla="*/ 16 w 110"/>
                  <a:gd name="T13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26">
                    <a:moveTo>
                      <a:pt x="16" y="125"/>
                    </a:moveTo>
                    <a:lnTo>
                      <a:pt x="8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3" y="125"/>
                    </a:lnTo>
                    <a:lnTo>
                      <a:pt x="16" y="125"/>
                    </a:lnTo>
                    <a:lnTo>
                      <a:pt x="16" y="12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0" name="Freeform 187"/>
              <p:cNvSpPr>
                <a:spLocks/>
              </p:cNvSpPr>
              <p:nvPr/>
            </p:nvSpPr>
            <p:spPr bwMode="auto">
              <a:xfrm>
                <a:off x="235" y="91"/>
                <a:ext cx="110" cy="126"/>
              </a:xfrm>
              <a:custGeom>
                <a:avLst/>
                <a:gdLst>
                  <a:gd name="T0" fmla="*/ 109 w 110"/>
                  <a:gd name="T1" fmla="*/ 8 h 126"/>
                  <a:gd name="T2" fmla="*/ 67 w 110"/>
                  <a:gd name="T3" fmla="*/ 8 h 126"/>
                  <a:gd name="T4" fmla="*/ 80 w 110"/>
                  <a:gd name="T5" fmla="*/ 8 h 126"/>
                  <a:gd name="T6" fmla="*/ 93 w 110"/>
                  <a:gd name="T7" fmla="*/ 9 h 126"/>
                  <a:gd name="T8" fmla="*/ 93 w 110"/>
                  <a:gd name="T9" fmla="*/ 125 h 126"/>
                  <a:gd name="T10" fmla="*/ 99 w 110"/>
                  <a:gd name="T11" fmla="*/ 125 h 126"/>
                  <a:gd name="T12" fmla="*/ 100 w 110"/>
                  <a:gd name="T13" fmla="*/ 125 h 126"/>
                  <a:gd name="T14" fmla="*/ 109 w 110"/>
                  <a:gd name="T15" fmla="*/ 125 h 126"/>
                  <a:gd name="T16" fmla="*/ 109 w 110"/>
                  <a:gd name="T17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26">
                    <a:moveTo>
                      <a:pt x="109" y="8"/>
                    </a:moveTo>
                    <a:lnTo>
                      <a:pt x="67" y="8"/>
                    </a:lnTo>
                    <a:lnTo>
                      <a:pt x="80" y="8"/>
                    </a:lnTo>
                    <a:lnTo>
                      <a:pt x="93" y="9"/>
                    </a:lnTo>
                    <a:lnTo>
                      <a:pt x="93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9" y="125"/>
                    </a:lnTo>
                    <a:lnTo>
                      <a:pt x="109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1" name="Freeform 188"/>
              <p:cNvSpPr>
                <a:spLocks/>
              </p:cNvSpPr>
              <p:nvPr/>
            </p:nvSpPr>
            <p:spPr bwMode="auto">
              <a:xfrm>
                <a:off x="235" y="91"/>
                <a:ext cx="110" cy="126"/>
              </a:xfrm>
              <a:custGeom>
                <a:avLst/>
                <a:gdLst>
                  <a:gd name="T0" fmla="*/ 109 w 110"/>
                  <a:gd name="T1" fmla="*/ 125 h 126"/>
                  <a:gd name="T2" fmla="*/ 102 w 110"/>
                  <a:gd name="T3" fmla="*/ 125 h 126"/>
                  <a:gd name="T4" fmla="*/ 103 w 110"/>
                  <a:gd name="T5" fmla="*/ 125 h 126"/>
                  <a:gd name="T6" fmla="*/ 107 w 110"/>
                  <a:gd name="T7" fmla="*/ 125 h 126"/>
                  <a:gd name="T8" fmla="*/ 109 w 110"/>
                  <a:gd name="T9" fmla="*/ 125 h 126"/>
                  <a:gd name="T10" fmla="*/ 109 w 110"/>
                  <a:gd name="T11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26">
                    <a:moveTo>
                      <a:pt x="109" y="125"/>
                    </a:moveTo>
                    <a:lnTo>
                      <a:pt x="102" y="125"/>
                    </a:lnTo>
                    <a:lnTo>
                      <a:pt x="103" y="125"/>
                    </a:lnTo>
                    <a:lnTo>
                      <a:pt x="107" y="125"/>
                    </a:lnTo>
                    <a:lnTo>
                      <a:pt x="109" y="125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6" name="Group 189"/>
            <p:cNvGrpSpPr>
              <a:grpSpLocks/>
            </p:cNvGrpSpPr>
            <p:nvPr/>
          </p:nvGrpSpPr>
          <p:grpSpPr bwMode="auto">
            <a:xfrm>
              <a:off x="362" y="91"/>
              <a:ext cx="81" cy="126"/>
              <a:chOff x="362" y="91"/>
              <a:chExt cx="81" cy="126"/>
            </a:xfrm>
          </p:grpSpPr>
          <p:sp>
            <p:nvSpPr>
              <p:cNvPr id="394" name="Freeform 190"/>
              <p:cNvSpPr>
                <a:spLocks/>
              </p:cNvSpPr>
              <p:nvPr/>
            </p:nvSpPr>
            <p:spPr bwMode="auto">
              <a:xfrm>
                <a:off x="362" y="91"/>
                <a:ext cx="81" cy="126"/>
              </a:xfrm>
              <a:custGeom>
                <a:avLst/>
                <a:gdLst>
                  <a:gd name="T0" fmla="*/ 44 w 81"/>
                  <a:gd name="T1" fmla="*/ 0 h 126"/>
                  <a:gd name="T2" fmla="*/ 0 w 81"/>
                  <a:gd name="T3" fmla="*/ 0 h 126"/>
                  <a:gd name="T4" fmla="*/ 0 w 81"/>
                  <a:gd name="T5" fmla="*/ 125 h 126"/>
                  <a:gd name="T6" fmla="*/ 2 w 81"/>
                  <a:gd name="T7" fmla="*/ 125 h 126"/>
                  <a:gd name="T8" fmla="*/ 3 w 81"/>
                  <a:gd name="T9" fmla="*/ 125 h 126"/>
                  <a:gd name="T10" fmla="*/ 5 w 81"/>
                  <a:gd name="T11" fmla="*/ 125 h 126"/>
                  <a:gd name="T12" fmla="*/ 7 w 81"/>
                  <a:gd name="T13" fmla="*/ 124 h 126"/>
                  <a:gd name="T14" fmla="*/ 16 w 81"/>
                  <a:gd name="T15" fmla="*/ 124 h 126"/>
                  <a:gd name="T16" fmla="*/ 16 w 81"/>
                  <a:gd name="T17" fmla="*/ 67 h 126"/>
                  <a:gd name="T18" fmla="*/ 39 w 81"/>
                  <a:gd name="T19" fmla="*/ 67 h 126"/>
                  <a:gd name="T20" fmla="*/ 47 w 81"/>
                  <a:gd name="T21" fmla="*/ 66 h 126"/>
                  <a:gd name="T22" fmla="*/ 53 w 81"/>
                  <a:gd name="T23" fmla="*/ 64 h 126"/>
                  <a:gd name="T24" fmla="*/ 61 w 81"/>
                  <a:gd name="T25" fmla="*/ 61 h 126"/>
                  <a:gd name="T26" fmla="*/ 22 w 81"/>
                  <a:gd name="T27" fmla="*/ 61 h 126"/>
                  <a:gd name="T28" fmla="*/ 19 w 81"/>
                  <a:gd name="T29" fmla="*/ 60 h 126"/>
                  <a:gd name="T30" fmla="*/ 16 w 81"/>
                  <a:gd name="T31" fmla="*/ 60 h 126"/>
                  <a:gd name="T32" fmla="*/ 16 w 81"/>
                  <a:gd name="T33" fmla="*/ 7 h 126"/>
                  <a:gd name="T34" fmla="*/ 18 w 81"/>
                  <a:gd name="T35" fmla="*/ 6 h 126"/>
                  <a:gd name="T36" fmla="*/ 22 w 81"/>
                  <a:gd name="T37" fmla="*/ 6 h 126"/>
                  <a:gd name="T38" fmla="*/ 71 w 81"/>
                  <a:gd name="T39" fmla="*/ 6 h 126"/>
                  <a:gd name="T40" fmla="*/ 67 w 81"/>
                  <a:gd name="T41" fmla="*/ 4 h 126"/>
                  <a:gd name="T42" fmla="*/ 54 w 81"/>
                  <a:gd name="T43" fmla="*/ 0 h 126"/>
                  <a:gd name="T44" fmla="*/ 44 w 81"/>
                  <a:gd name="T4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26">
                    <a:moveTo>
                      <a:pt x="44" y="0"/>
                    </a:moveTo>
                    <a:lnTo>
                      <a:pt x="0" y="0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3" y="125"/>
                    </a:lnTo>
                    <a:lnTo>
                      <a:pt x="5" y="125"/>
                    </a:lnTo>
                    <a:lnTo>
                      <a:pt x="7" y="124"/>
                    </a:lnTo>
                    <a:lnTo>
                      <a:pt x="16" y="124"/>
                    </a:lnTo>
                    <a:lnTo>
                      <a:pt x="16" y="67"/>
                    </a:lnTo>
                    <a:lnTo>
                      <a:pt x="39" y="67"/>
                    </a:lnTo>
                    <a:lnTo>
                      <a:pt x="47" y="66"/>
                    </a:lnTo>
                    <a:lnTo>
                      <a:pt x="53" y="64"/>
                    </a:lnTo>
                    <a:lnTo>
                      <a:pt x="61" y="61"/>
                    </a:lnTo>
                    <a:lnTo>
                      <a:pt x="22" y="61"/>
                    </a:lnTo>
                    <a:lnTo>
                      <a:pt x="19" y="60"/>
                    </a:lnTo>
                    <a:lnTo>
                      <a:pt x="16" y="60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71" y="6"/>
                    </a:lnTo>
                    <a:lnTo>
                      <a:pt x="67" y="4"/>
                    </a:lnTo>
                    <a:lnTo>
                      <a:pt x="5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5" name="Freeform 191"/>
              <p:cNvSpPr>
                <a:spLocks/>
              </p:cNvSpPr>
              <p:nvPr/>
            </p:nvSpPr>
            <p:spPr bwMode="auto">
              <a:xfrm>
                <a:off x="362" y="91"/>
                <a:ext cx="81" cy="126"/>
              </a:xfrm>
              <a:custGeom>
                <a:avLst/>
                <a:gdLst>
                  <a:gd name="T0" fmla="*/ 16 w 81"/>
                  <a:gd name="T1" fmla="*/ 124 h 126"/>
                  <a:gd name="T2" fmla="*/ 8 w 81"/>
                  <a:gd name="T3" fmla="*/ 124 h 126"/>
                  <a:gd name="T4" fmla="*/ 11 w 81"/>
                  <a:gd name="T5" fmla="*/ 125 h 126"/>
                  <a:gd name="T6" fmla="*/ 13 w 81"/>
                  <a:gd name="T7" fmla="*/ 125 h 126"/>
                  <a:gd name="T8" fmla="*/ 16 w 81"/>
                  <a:gd name="T9" fmla="*/ 125 h 126"/>
                  <a:gd name="T10" fmla="*/ 16 w 81"/>
                  <a:gd name="T11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26">
                    <a:moveTo>
                      <a:pt x="16" y="124"/>
                    </a:moveTo>
                    <a:lnTo>
                      <a:pt x="8" y="124"/>
                    </a:lnTo>
                    <a:lnTo>
                      <a:pt x="11" y="125"/>
                    </a:lnTo>
                    <a:lnTo>
                      <a:pt x="13" y="125"/>
                    </a:lnTo>
                    <a:lnTo>
                      <a:pt x="16" y="125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6" name="Freeform 192"/>
              <p:cNvSpPr>
                <a:spLocks/>
              </p:cNvSpPr>
              <p:nvPr/>
            </p:nvSpPr>
            <p:spPr bwMode="auto">
              <a:xfrm>
                <a:off x="362" y="91"/>
                <a:ext cx="81" cy="126"/>
              </a:xfrm>
              <a:custGeom>
                <a:avLst/>
                <a:gdLst>
                  <a:gd name="T0" fmla="*/ 39 w 81"/>
                  <a:gd name="T1" fmla="*/ 67 h 126"/>
                  <a:gd name="T2" fmla="*/ 16 w 81"/>
                  <a:gd name="T3" fmla="*/ 67 h 126"/>
                  <a:gd name="T4" fmla="*/ 22 w 81"/>
                  <a:gd name="T5" fmla="*/ 68 h 126"/>
                  <a:gd name="T6" fmla="*/ 25 w 81"/>
                  <a:gd name="T7" fmla="*/ 68 h 126"/>
                  <a:gd name="T8" fmla="*/ 28 w 81"/>
                  <a:gd name="T9" fmla="*/ 68 h 126"/>
                  <a:gd name="T10" fmla="*/ 34 w 81"/>
                  <a:gd name="T11" fmla="*/ 68 h 126"/>
                  <a:gd name="T12" fmla="*/ 38 w 81"/>
                  <a:gd name="T13" fmla="*/ 68 h 126"/>
                  <a:gd name="T14" fmla="*/ 39 w 81"/>
                  <a:gd name="T15" fmla="*/ 6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26">
                    <a:moveTo>
                      <a:pt x="39" y="67"/>
                    </a:moveTo>
                    <a:lnTo>
                      <a:pt x="16" y="67"/>
                    </a:lnTo>
                    <a:lnTo>
                      <a:pt x="22" y="68"/>
                    </a:lnTo>
                    <a:lnTo>
                      <a:pt x="25" y="68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38" y="68"/>
                    </a:lnTo>
                    <a:lnTo>
                      <a:pt x="39" y="6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7" name="Freeform 193"/>
              <p:cNvSpPr>
                <a:spLocks/>
              </p:cNvSpPr>
              <p:nvPr/>
            </p:nvSpPr>
            <p:spPr bwMode="auto">
              <a:xfrm>
                <a:off x="362" y="91"/>
                <a:ext cx="81" cy="126"/>
              </a:xfrm>
              <a:custGeom>
                <a:avLst/>
                <a:gdLst>
                  <a:gd name="T0" fmla="*/ 71 w 81"/>
                  <a:gd name="T1" fmla="*/ 6 h 126"/>
                  <a:gd name="T2" fmla="*/ 35 w 81"/>
                  <a:gd name="T3" fmla="*/ 6 h 126"/>
                  <a:gd name="T4" fmla="*/ 39 w 81"/>
                  <a:gd name="T5" fmla="*/ 6 h 126"/>
                  <a:gd name="T6" fmla="*/ 47 w 81"/>
                  <a:gd name="T7" fmla="*/ 7 h 126"/>
                  <a:gd name="T8" fmla="*/ 51 w 81"/>
                  <a:gd name="T9" fmla="*/ 8 h 126"/>
                  <a:gd name="T10" fmla="*/ 57 w 81"/>
                  <a:gd name="T11" fmla="*/ 13 h 126"/>
                  <a:gd name="T12" fmla="*/ 59 w 81"/>
                  <a:gd name="T13" fmla="*/ 15 h 126"/>
                  <a:gd name="T14" fmla="*/ 62 w 81"/>
                  <a:gd name="T15" fmla="*/ 22 h 126"/>
                  <a:gd name="T16" fmla="*/ 63 w 81"/>
                  <a:gd name="T17" fmla="*/ 26 h 126"/>
                  <a:gd name="T18" fmla="*/ 63 w 81"/>
                  <a:gd name="T19" fmla="*/ 39 h 126"/>
                  <a:gd name="T20" fmla="*/ 60 w 81"/>
                  <a:gd name="T21" fmla="*/ 45 h 126"/>
                  <a:gd name="T22" fmla="*/ 55 w 81"/>
                  <a:gd name="T23" fmla="*/ 51 h 126"/>
                  <a:gd name="T24" fmla="*/ 50 w 81"/>
                  <a:gd name="T25" fmla="*/ 56 h 126"/>
                  <a:gd name="T26" fmla="*/ 43 w 81"/>
                  <a:gd name="T27" fmla="*/ 59 h 126"/>
                  <a:gd name="T28" fmla="*/ 34 w 81"/>
                  <a:gd name="T29" fmla="*/ 60 h 126"/>
                  <a:gd name="T30" fmla="*/ 29 w 81"/>
                  <a:gd name="T31" fmla="*/ 60 h 126"/>
                  <a:gd name="T32" fmla="*/ 26 w 81"/>
                  <a:gd name="T33" fmla="*/ 61 h 126"/>
                  <a:gd name="T34" fmla="*/ 61 w 81"/>
                  <a:gd name="T35" fmla="*/ 61 h 126"/>
                  <a:gd name="T36" fmla="*/ 63 w 81"/>
                  <a:gd name="T37" fmla="*/ 60 h 126"/>
                  <a:gd name="T38" fmla="*/ 67 w 81"/>
                  <a:gd name="T39" fmla="*/ 57 h 126"/>
                  <a:gd name="T40" fmla="*/ 73 w 81"/>
                  <a:gd name="T41" fmla="*/ 52 h 126"/>
                  <a:gd name="T42" fmla="*/ 76 w 81"/>
                  <a:gd name="T43" fmla="*/ 48 h 126"/>
                  <a:gd name="T44" fmla="*/ 77 w 81"/>
                  <a:gd name="T45" fmla="*/ 44 h 126"/>
                  <a:gd name="T46" fmla="*/ 79 w 81"/>
                  <a:gd name="T47" fmla="*/ 40 h 126"/>
                  <a:gd name="T48" fmla="*/ 80 w 81"/>
                  <a:gd name="T49" fmla="*/ 35 h 126"/>
                  <a:gd name="T50" fmla="*/ 80 w 81"/>
                  <a:gd name="T51" fmla="*/ 22 h 126"/>
                  <a:gd name="T52" fmla="*/ 78 w 81"/>
                  <a:gd name="T53" fmla="*/ 16 h 126"/>
                  <a:gd name="T54" fmla="*/ 75 w 81"/>
                  <a:gd name="T55" fmla="*/ 12 h 126"/>
                  <a:gd name="T56" fmla="*/ 72 w 81"/>
                  <a:gd name="T57" fmla="*/ 7 h 126"/>
                  <a:gd name="T58" fmla="*/ 71 w 81"/>
                  <a:gd name="T5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1" h="126">
                    <a:moveTo>
                      <a:pt x="71" y="6"/>
                    </a:moveTo>
                    <a:lnTo>
                      <a:pt x="35" y="6"/>
                    </a:lnTo>
                    <a:lnTo>
                      <a:pt x="39" y="6"/>
                    </a:lnTo>
                    <a:lnTo>
                      <a:pt x="47" y="7"/>
                    </a:lnTo>
                    <a:lnTo>
                      <a:pt x="51" y="8"/>
                    </a:lnTo>
                    <a:lnTo>
                      <a:pt x="57" y="13"/>
                    </a:lnTo>
                    <a:lnTo>
                      <a:pt x="59" y="15"/>
                    </a:lnTo>
                    <a:lnTo>
                      <a:pt x="62" y="22"/>
                    </a:lnTo>
                    <a:lnTo>
                      <a:pt x="63" y="26"/>
                    </a:lnTo>
                    <a:lnTo>
                      <a:pt x="63" y="39"/>
                    </a:lnTo>
                    <a:lnTo>
                      <a:pt x="60" y="45"/>
                    </a:lnTo>
                    <a:lnTo>
                      <a:pt x="55" y="51"/>
                    </a:lnTo>
                    <a:lnTo>
                      <a:pt x="50" y="56"/>
                    </a:lnTo>
                    <a:lnTo>
                      <a:pt x="43" y="59"/>
                    </a:lnTo>
                    <a:lnTo>
                      <a:pt x="34" y="60"/>
                    </a:lnTo>
                    <a:lnTo>
                      <a:pt x="29" y="60"/>
                    </a:lnTo>
                    <a:lnTo>
                      <a:pt x="26" y="61"/>
                    </a:lnTo>
                    <a:lnTo>
                      <a:pt x="61" y="61"/>
                    </a:lnTo>
                    <a:lnTo>
                      <a:pt x="63" y="60"/>
                    </a:lnTo>
                    <a:lnTo>
                      <a:pt x="67" y="57"/>
                    </a:lnTo>
                    <a:lnTo>
                      <a:pt x="73" y="52"/>
                    </a:lnTo>
                    <a:lnTo>
                      <a:pt x="76" y="48"/>
                    </a:lnTo>
                    <a:lnTo>
                      <a:pt x="77" y="44"/>
                    </a:lnTo>
                    <a:lnTo>
                      <a:pt x="79" y="40"/>
                    </a:lnTo>
                    <a:lnTo>
                      <a:pt x="80" y="35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5" y="12"/>
                    </a:lnTo>
                    <a:lnTo>
                      <a:pt x="72" y="7"/>
                    </a:lnTo>
                    <a:lnTo>
                      <a:pt x="71" y="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7" name="Group 194"/>
            <p:cNvGrpSpPr>
              <a:grpSpLocks/>
            </p:cNvGrpSpPr>
            <p:nvPr/>
          </p:nvGrpSpPr>
          <p:grpSpPr bwMode="auto">
            <a:xfrm>
              <a:off x="426" y="88"/>
              <a:ext cx="117" cy="129"/>
              <a:chOff x="426" y="88"/>
              <a:chExt cx="117" cy="129"/>
            </a:xfrm>
          </p:grpSpPr>
          <p:sp>
            <p:nvSpPr>
              <p:cNvPr id="389" name="Freeform 195"/>
              <p:cNvSpPr>
                <a:spLocks/>
              </p:cNvSpPr>
              <p:nvPr/>
            </p:nvSpPr>
            <p:spPr bwMode="auto">
              <a:xfrm>
                <a:off x="426" y="88"/>
                <a:ext cx="117" cy="129"/>
              </a:xfrm>
              <a:custGeom>
                <a:avLst/>
                <a:gdLst>
                  <a:gd name="T0" fmla="*/ 61 w 117"/>
                  <a:gd name="T1" fmla="*/ 0 h 129"/>
                  <a:gd name="T2" fmla="*/ 57 w 117"/>
                  <a:gd name="T3" fmla="*/ 0 h 129"/>
                  <a:gd name="T4" fmla="*/ 0 w 117"/>
                  <a:gd name="T5" fmla="*/ 128 h 129"/>
                  <a:gd name="T6" fmla="*/ 4 w 117"/>
                  <a:gd name="T7" fmla="*/ 127 h 129"/>
                  <a:gd name="T8" fmla="*/ 5 w 117"/>
                  <a:gd name="T9" fmla="*/ 127 h 129"/>
                  <a:gd name="T10" fmla="*/ 13 w 117"/>
                  <a:gd name="T11" fmla="*/ 127 h 129"/>
                  <a:gd name="T12" fmla="*/ 15 w 117"/>
                  <a:gd name="T13" fmla="*/ 119 h 129"/>
                  <a:gd name="T14" fmla="*/ 19 w 117"/>
                  <a:gd name="T15" fmla="*/ 108 h 129"/>
                  <a:gd name="T16" fmla="*/ 25 w 117"/>
                  <a:gd name="T17" fmla="*/ 94 h 129"/>
                  <a:gd name="T18" fmla="*/ 31 w 117"/>
                  <a:gd name="T19" fmla="*/ 78 h 129"/>
                  <a:gd name="T20" fmla="*/ 95 w 117"/>
                  <a:gd name="T21" fmla="*/ 78 h 129"/>
                  <a:gd name="T22" fmla="*/ 92 w 117"/>
                  <a:gd name="T23" fmla="*/ 71 h 129"/>
                  <a:gd name="T24" fmla="*/ 34 w 117"/>
                  <a:gd name="T25" fmla="*/ 71 h 129"/>
                  <a:gd name="T26" fmla="*/ 54 w 117"/>
                  <a:gd name="T27" fmla="*/ 24 h 129"/>
                  <a:gd name="T28" fmla="*/ 71 w 117"/>
                  <a:gd name="T29" fmla="*/ 24 h 129"/>
                  <a:gd name="T30" fmla="*/ 61 w 117"/>
                  <a:gd name="T3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9">
                    <a:moveTo>
                      <a:pt x="61" y="0"/>
                    </a:moveTo>
                    <a:lnTo>
                      <a:pt x="57" y="0"/>
                    </a:lnTo>
                    <a:lnTo>
                      <a:pt x="0" y="128"/>
                    </a:lnTo>
                    <a:lnTo>
                      <a:pt x="4" y="127"/>
                    </a:lnTo>
                    <a:lnTo>
                      <a:pt x="5" y="127"/>
                    </a:lnTo>
                    <a:lnTo>
                      <a:pt x="13" y="127"/>
                    </a:lnTo>
                    <a:lnTo>
                      <a:pt x="15" y="119"/>
                    </a:lnTo>
                    <a:lnTo>
                      <a:pt x="19" y="108"/>
                    </a:lnTo>
                    <a:lnTo>
                      <a:pt x="25" y="94"/>
                    </a:lnTo>
                    <a:lnTo>
                      <a:pt x="31" y="78"/>
                    </a:lnTo>
                    <a:lnTo>
                      <a:pt x="95" y="78"/>
                    </a:lnTo>
                    <a:lnTo>
                      <a:pt x="92" y="71"/>
                    </a:lnTo>
                    <a:lnTo>
                      <a:pt x="34" y="71"/>
                    </a:lnTo>
                    <a:lnTo>
                      <a:pt x="54" y="24"/>
                    </a:lnTo>
                    <a:lnTo>
                      <a:pt x="71" y="2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0" name="Freeform 196"/>
              <p:cNvSpPr>
                <a:spLocks/>
              </p:cNvSpPr>
              <p:nvPr/>
            </p:nvSpPr>
            <p:spPr bwMode="auto">
              <a:xfrm>
                <a:off x="426" y="88"/>
                <a:ext cx="117" cy="129"/>
              </a:xfrm>
              <a:custGeom>
                <a:avLst/>
                <a:gdLst>
                  <a:gd name="T0" fmla="*/ 13 w 117"/>
                  <a:gd name="T1" fmla="*/ 127 h 129"/>
                  <a:gd name="T2" fmla="*/ 7 w 117"/>
                  <a:gd name="T3" fmla="*/ 127 h 129"/>
                  <a:gd name="T4" fmla="*/ 8 w 117"/>
                  <a:gd name="T5" fmla="*/ 127 h 129"/>
                  <a:gd name="T6" fmla="*/ 10 w 117"/>
                  <a:gd name="T7" fmla="*/ 128 h 129"/>
                  <a:gd name="T8" fmla="*/ 13 w 117"/>
                  <a:gd name="T9" fmla="*/ 128 h 129"/>
                  <a:gd name="T10" fmla="*/ 13 w 117"/>
                  <a:gd name="T11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29">
                    <a:moveTo>
                      <a:pt x="13" y="127"/>
                    </a:moveTo>
                    <a:lnTo>
                      <a:pt x="7" y="127"/>
                    </a:lnTo>
                    <a:lnTo>
                      <a:pt x="8" y="127"/>
                    </a:lnTo>
                    <a:lnTo>
                      <a:pt x="10" y="128"/>
                    </a:lnTo>
                    <a:lnTo>
                      <a:pt x="13" y="128"/>
                    </a:lnTo>
                    <a:lnTo>
                      <a:pt x="13" y="12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1" name="Freeform 197"/>
              <p:cNvSpPr>
                <a:spLocks/>
              </p:cNvSpPr>
              <p:nvPr/>
            </p:nvSpPr>
            <p:spPr bwMode="auto">
              <a:xfrm>
                <a:off x="426" y="88"/>
                <a:ext cx="117" cy="129"/>
              </a:xfrm>
              <a:custGeom>
                <a:avLst/>
                <a:gdLst>
                  <a:gd name="T0" fmla="*/ 95 w 117"/>
                  <a:gd name="T1" fmla="*/ 78 h 129"/>
                  <a:gd name="T2" fmla="*/ 78 w 117"/>
                  <a:gd name="T3" fmla="*/ 78 h 129"/>
                  <a:gd name="T4" fmla="*/ 80 w 117"/>
                  <a:gd name="T5" fmla="*/ 84 h 129"/>
                  <a:gd name="T6" fmla="*/ 82 w 117"/>
                  <a:gd name="T7" fmla="*/ 89 h 129"/>
                  <a:gd name="T8" fmla="*/ 87 w 117"/>
                  <a:gd name="T9" fmla="*/ 100 h 129"/>
                  <a:gd name="T10" fmla="*/ 89 w 117"/>
                  <a:gd name="T11" fmla="*/ 106 h 129"/>
                  <a:gd name="T12" fmla="*/ 93 w 117"/>
                  <a:gd name="T13" fmla="*/ 118 h 129"/>
                  <a:gd name="T14" fmla="*/ 95 w 117"/>
                  <a:gd name="T15" fmla="*/ 123 h 129"/>
                  <a:gd name="T16" fmla="*/ 97 w 117"/>
                  <a:gd name="T17" fmla="*/ 128 h 129"/>
                  <a:gd name="T18" fmla="*/ 98 w 117"/>
                  <a:gd name="T19" fmla="*/ 128 h 129"/>
                  <a:gd name="T20" fmla="*/ 99 w 117"/>
                  <a:gd name="T21" fmla="*/ 128 h 129"/>
                  <a:gd name="T22" fmla="*/ 102 w 117"/>
                  <a:gd name="T23" fmla="*/ 128 h 129"/>
                  <a:gd name="T24" fmla="*/ 104 w 117"/>
                  <a:gd name="T25" fmla="*/ 127 h 129"/>
                  <a:gd name="T26" fmla="*/ 105 w 117"/>
                  <a:gd name="T27" fmla="*/ 127 h 129"/>
                  <a:gd name="T28" fmla="*/ 116 w 117"/>
                  <a:gd name="T29" fmla="*/ 127 h 129"/>
                  <a:gd name="T30" fmla="*/ 95 w 117"/>
                  <a:gd name="T31" fmla="*/ 7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9">
                    <a:moveTo>
                      <a:pt x="95" y="78"/>
                    </a:moveTo>
                    <a:lnTo>
                      <a:pt x="78" y="78"/>
                    </a:lnTo>
                    <a:lnTo>
                      <a:pt x="80" y="84"/>
                    </a:lnTo>
                    <a:lnTo>
                      <a:pt x="82" y="89"/>
                    </a:lnTo>
                    <a:lnTo>
                      <a:pt x="87" y="100"/>
                    </a:lnTo>
                    <a:lnTo>
                      <a:pt x="89" y="106"/>
                    </a:lnTo>
                    <a:lnTo>
                      <a:pt x="93" y="118"/>
                    </a:lnTo>
                    <a:lnTo>
                      <a:pt x="95" y="123"/>
                    </a:lnTo>
                    <a:lnTo>
                      <a:pt x="97" y="128"/>
                    </a:lnTo>
                    <a:lnTo>
                      <a:pt x="98" y="128"/>
                    </a:lnTo>
                    <a:lnTo>
                      <a:pt x="99" y="128"/>
                    </a:lnTo>
                    <a:lnTo>
                      <a:pt x="102" y="128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16" y="127"/>
                    </a:lnTo>
                    <a:lnTo>
                      <a:pt x="95" y="7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2" name="Freeform 198"/>
              <p:cNvSpPr>
                <a:spLocks/>
              </p:cNvSpPr>
              <p:nvPr/>
            </p:nvSpPr>
            <p:spPr bwMode="auto">
              <a:xfrm>
                <a:off x="426" y="88"/>
                <a:ext cx="117" cy="129"/>
              </a:xfrm>
              <a:custGeom>
                <a:avLst/>
                <a:gdLst>
                  <a:gd name="T0" fmla="*/ 116 w 117"/>
                  <a:gd name="T1" fmla="*/ 127 h 129"/>
                  <a:gd name="T2" fmla="*/ 108 w 117"/>
                  <a:gd name="T3" fmla="*/ 127 h 129"/>
                  <a:gd name="T4" fmla="*/ 109 w 117"/>
                  <a:gd name="T5" fmla="*/ 127 h 129"/>
                  <a:gd name="T6" fmla="*/ 113 w 117"/>
                  <a:gd name="T7" fmla="*/ 128 h 129"/>
                  <a:gd name="T8" fmla="*/ 115 w 117"/>
                  <a:gd name="T9" fmla="*/ 128 h 129"/>
                  <a:gd name="T10" fmla="*/ 116 w 117"/>
                  <a:gd name="T11" fmla="*/ 128 h 129"/>
                  <a:gd name="T12" fmla="*/ 116 w 117"/>
                  <a:gd name="T13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29">
                    <a:moveTo>
                      <a:pt x="116" y="127"/>
                    </a:moveTo>
                    <a:lnTo>
                      <a:pt x="108" y="127"/>
                    </a:lnTo>
                    <a:lnTo>
                      <a:pt x="109" y="127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6" y="128"/>
                    </a:lnTo>
                    <a:lnTo>
                      <a:pt x="116" y="12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3" name="Freeform 199"/>
              <p:cNvSpPr>
                <a:spLocks/>
              </p:cNvSpPr>
              <p:nvPr/>
            </p:nvSpPr>
            <p:spPr bwMode="auto">
              <a:xfrm>
                <a:off x="426" y="88"/>
                <a:ext cx="117" cy="129"/>
              </a:xfrm>
              <a:custGeom>
                <a:avLst/>
                <a:gdLst>
                  <a:gd name="T0" fmla="*/ 71 w 117"/>
                  <a:gd name="T1" fmla="*/ 24 h 129"/>
                  <a:gd name="T2" fmla="*/ 54 w 117"/>
                  <a:gd name="T3" fmla="*/ 24 h 129"/>
                  <a:gd name="T4" fmla="*/ 75 w 117"/>
                  <a:gd name="T5" fmla="*/ 71 h 129"/>
                  <a:gd name="T6" fmla="*/ 92 w 117"/>
                  <a:gd name="T7" fmla="*/ 71 h 129"/>
                  <a:gd name="T8" fmla="*/ 71 w 117"/>
                  <a:gd name="T9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29">
                    <a:moveTo>
                      <a:pt x="71" y="24"/>
                    </a:moveTo>
                    <a:lnTo>
                      <a:pt x="54" y="24"/>
                    </a:lnTo>
                    <a:lnTo>
                      <a:pt x="75" y="71"/>
                    </a:lnTo>
                    <a:lnTo>
                      <a:pt x="92" y="71"/>
                    </a:lnTo>
                    <a:lnTo>
                      <a:pt x="71" y="2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8" name="Group 200"/>
            <p:cNvGrpSpPr>
              <a:grpSpLocks/>
            </p:cNvGrpSpPr>
            <p:nvPr/>
          </p:nvGrpSpPr>
          <p:grpSpPr bwMode="auto">
            <a:xfrm>
              <a:off x="557" y="91"/>
              <a:ext cx="83" cy="125"/>
              <a:chOff x="557" y="91"/>
              <a:chExt cx="83" cy="125"/>
            </a:xfrm>
          </p:grpSpPr>
          <p:sp>
            <p:nvSpPr>
              <p:cNvPr id="386" name="Freeform 201"/>
              <p:cNvSpPr>
                <a:spLocks/>
              </p:cNvSpPr>
              <p:nvPr/>
            </p:nvSpPr>
            <p:spPr bwMode="auto">
              <a:xfrm>
                <a:off x="557" y="91"/>
                <a:ext cx="83" cy="125"/>
              </a:xfrm>
              <a:custGeom>
                <a:avLst/>
                <a:gdLst>
                  <a:gd name="T0" fmla="*/ 46 w 83"/>
                  <a:gd name="T1" fmla="*/ 0 h 125"/>
                  <a:gd name="T2" fmla="*/ 0 w 83"/>
                  <a:gd name="T3" fmla="*/ 0 h 125"/>
                  <a:gd name="T4" fmla="*/ 0 w 83"/>
                  <a:gd name="T5" fmla="*/ 124 h 125"/>
                  <a:gd name="T6" fmla="*/ 36 w 83"/>
                  <a:gd name="T7" fmla="*/ 124 h 125"/>
                  <a:gd name="T8" fmla="*/ 43 w 83"/>
                  <a:gd name="T9" fmla="*/ 124 h 125"/>
                  <a:gd name="T10" fmla="*/ 55 w 83"/>
                  <a:gd name="T11" fmla="*/ 122 h 125"/>
                  <a:gd name="T12" fmla="*/ 61 w 83"/>
                  <a:gd name="T13" fmla="*/ 120 h 125"/>
                  <a:gd name="T14" fmla="*/ 64 w 83"/>
                  <a:gd name="T15" fmla="*/ 118 h 125"/>
                  <a:gd name="T16" fmla="*/ 16 w 83"/>
                  <a:gd name="T17" fmla="*/ 118 h 125"/>
                  <a:gd name="T18" fmla="*/ 16 w 83"/>
                  <a:gd name="T19" fmla="*/ 62 h 125"/>
                  <a:gd name="T20" fmla="*/ 67 w 83"/>
                  <a:gd name="T21" fmla="*/ 62 h 125"/>
                  <a:gd name="T22" fmla="*/ 65 w 83"/>
                  <a:gd name="T23" fmla="*/ 60 h 125"/>
                  <a:gd name="T24" fmla="*/ 57 w 83"/>
                  <a:gd name="T25" fmla="*/ 58 h 125"/>
                  <a:gd name="T26" fmla="*/ 48 w 83"/>
                  <a:gd name="T27" fmla="*/ 57 h 125"/>
                  <a:gd name="T28" fmla="*/ 57 w 83"/>
                  <a:gd name="T29" fmla="*/ 55 h 125"/>
                  <a:gd name="T30" fmla="*/ 58 w 83"/>
                  <a:gd name="T31" fmla="*/ 55 h 125"/>
                  <a:gd name="T32" fmla="*/ 16 w 83"/>
                  <a:gd name="T33" fmla="*/ 55 h 125"/>
                  <a:gd name="T34" fmla="*/ 16 w 83"/>
                  <a:gd name="T35" fmla="*/ 6 h 125"/>
                  <a:gd name="T36" fmla="*/ 70 w 83"/>
                  <a:gd name="T37" fmla="*/ 6 h 125"/>
                  <a:gd name="T38" fmla="*/ 65 w 83"/>
                  <a:gd name="T39" fmla="*/ 4 h 125"/>
                  <a:gd name="T40" fmla="*/ 53 w 83"/>
                  <a:gd name="T41" fmla="*/ 0 h 125"/>
                  <a:gd name="T42" fmla="*/ 46 w 83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125">
                    <a:moveTo>
                      <a:pt x="46" y="0"/>
                    </a:moveTo>
                    <a:lnTo>
                      <a:pt x="0" y="0"/>
                    </a:lnTo>
                    <a:lnTo>
                      <a:pt x="0" y="124"/>
                    </a:lnTo>
                    <a:lnTo>
                      <a:pt x="36" y="124"/>
                    </a:lnTo>
                    <a:lnTo>
                      <a:pt x="43" y="124"/>
                    </a:lnTo>
                    <a:lnTo>
                      <a:pt x="55" y="122"/>
                    </a:lnTo>
                    <a:lnTo>
                      <a:pt x="61" y="120"/>
                    </a:lnTo>
                    <a:lnTo>
                      <a:pt x="64" y="118"/>
                    </a:lnTo>
                    <a:lnTo>
                      <a:pt x="16" y="118"/>
                    </a:lnTo>
                    <a:lnTo>
                      <a:pt x="16" y="62"/>
                    </a:lnTo>
                    <a:lnTo>
                      <a:pt x="67" y="62"/>
                    </a:lnTo>
                    <a:lnTo>
                      <a:pt x="65" y="60"/>
                    </a:lnTo>
                    <a:lnTo>
                      <a:pt x="57" y="58"/>
                    </a:lnTo>
                    <a:lnTo>
                      <a:pt x="48" y="57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16" y="55"/>
                    </a:lnTo>
                    <a:lnTo>
                      <a:pt x="16" y="6"/>
                    </a:lnTo>
                    <a:lnTo>
                      <a:pt x="70" y="6"/>
                    </a:lnTo>
                    <a:lnTo>
                      <a:pt x="65" y="4"/>
                    </a:lnTo>
                    <a:lnTo>
                      <a:pt x="53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7" name="Freeform 202"/>
              <p:cNvSpPr>
                <a:spLocks/>
              </p:cNvSpPr>
              <p:nvPr/>
            </p:nvSpPr>
            <p:spPr bwMode="auto">
              <a:xfrm>
                <a:off x="557" y="91"/>
                <a:ext cx="83" cy="125"/>
              </a:xfrm>
              <a:custGeom>
                <a:avLst/>
                <a:gdLst>
                  <a:gd name="T0" fmla="*/ 67 w 83"/>
                  <a:gd name="T1" fmla="*/ 62 h 125"/>
                  <a:gd name="T2" fmla="*/ 39 w 83"/>
                  <a:gd name="T3" fmla="*/ 62 h 125"/>
                  <a:gd name="T4" fmla="*/ 48 w 83"/>
                  <a:gd name="T5" fmla="*/ 64 h 125"/>
                  <a:gd name="T6" fmla="*/ 62 w 83"/>
                  <a:gd name="T7" fmla="*/ 72 h 125"/>
                  <a:gd name="T8" fmla="*/ 65 w 83"/>
                  <a:gd name="T9" fmla="*/ 79 h 125"/>
                  <a:gd name="T10" fmla="*/ 65 w 83"/>
                  <a:gd name="T11" fmla="*/ 95 h 125"/>
                  <a:gd name="T12" fmla="*/ 63 w 83"/>
                  <a:gd name="T13" fmla="*/ 100 h 125"/>
                  <a:gd name="T14" fmla="*/ 58 w 83"/>
                  <a:gd name="T15" fmla="*/ 108 h 125"/>
                  <a:gd name="T16" fmla="*/ 55 w 83"/>
                  <a:gd name="T17" fmla="*/ 112 h 125"/>
                  <a:gd name="T18" fmla="*/ 50 w 83"/>
                  <a:gd name="T19" fmla="*/ 114 h 125"/>
                  <a:gd name="T20" fmla="*/ 45 w 83"/>
                  <a:gd name="T21" fmla="*/ 117 h 125"/>
                  <a:gd name="T22" fmla="*/ 40 w 83"/>
                  <a:gd name="T23" fmla="*/ 118 h 125"/>
                  <a:gd name="T24" fmla="*/ 64 w 83"/>
                  <a:gd name="T25" fmla="*/ 118 h 125"/>
                  <a:gd name="T26" fmla="*/ 76 w 83"/>
                  <a:gd name="T27" fmla="*/ 110 h 125"/>
                  <a:gd name="T28" fmla="*/ 82 w 83"/>
                  <a:gd name="T29" fmla="*/ 99 h 125"/>
                  <a:gd name="T30" fmla="*/ 82 w 83"/>
                  <a:gd name="T31" fmla="*/ 77 h 125"/>
                  <a:gd name="T32" fmla="*/ 79 w 83"/>
                  <a:gd name="T33" fmla="*/ 70 h 125"/>
                  <a:gd name="T34" fmla="*/ 67 w 83"/>
                  <a:gd name="T35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125">
                    <a:moveTo>
                      <a:pt x="67" y="62"/>
                    </a:moveTo>
                    <a:lnTo>
                      <a:pt x="39" y="62"/>
                    </a:lnTo>
                    <a:lnTo>
                      <a:pt x="48" y="64"/>
                    </a:lnTo>
                    <a:lnTo>
                      <a:pt x="62" y="72"/>
                    </a:lnTo>
                    <a:lnTo>
                      <a:pt x="65" y="79"/>
                    </a:lnTo>
                    <a:lnTo>
                      <a:pt x="65" y="95"/>
                    </a:lnTo>
                    <a:lnTo>
                      <a:pt x="63" y="100"/>
                    </a:lnTo>
                    <a:lnTo>
                      <a:pt x="58" y="108"/>
                    </a:lnTo>
                    <a:lnTo>
                      <a:pt x="55" y="112"/>
                    </a:lnTo>
                    <a:lnTo>
                      <a:pt x="50" y="114"/>
                    </a:lnTo>
                    <a:lnTo>
                      <a:pt x="45" y="117"/>
                    </a:lnTo>
                    <a:lnTo>
                      <a:pt x="40" y="118"/>
                    </a:lnTo>
                    <a:lnTo>
                      <a:pt x="64" y="118"/>
                    </a:lnTo>
                    <a:lnTo>
                      <a:pt x="76" y="110"/>
                    </a:lnTo>
                    <a:lnTo>
                      <a:pt x="82" y="99"/>
                    </a:lnTo>
                    <a:lnTo>
                      <a:pt x="82" y="77"/>
                    </a:lnTo>
                    <a:lnTo>
                      <a:pt x="79" y="70"/>
                    </a:lnTo>
                    <a:lnTo>
                      <a:pt x="67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8" name="Freeform 203"/>
              <p:cNvSpPr>
                <a:spLocks/>
              </p:cNvSpPr>
              <p:nvPr/>
            </p:nvSpPr>
            <p:spPr bwMode="auto">
              <a:xfrm>
                <a:off x="557" y="91"/>
                <a:ext cx="83" cy="125"/>
              </a:xfrm>
              <a:custGeom>
                <a:avLst/>
                <a:gdLst>
                  <a:gd name="T0" fmla="*/ 70 w 83"/>
                  <a:gd name="T1" fmla="*/ 6 h 125"/>
                  <a:gd name="T2" fmla="*/ 40 w 83"/>
                  <a:gd name="T3" fmla="*/ 6 h 125"/>
                  <a:gd name="T4" fmla="*/ 48 w 83"/>
                  <a:gd name="T5" fmla="*/ 8 h 125"/>
                  <a:gd name="T6" fmla="*/ 59 w 83"/>
                  <a:gd name="T7" fmla="*/ 14 h 125"/>
                  <a:gd name="T8" fmla="*/ 61 w 83"/>
                  <a:gd name="T9" fmla="*/ 20 h 125"/>
                  <a:gd name="T10" fmla="*/ 61 w 83"/>
                  <a:gd name="T11" fmla="*/ 34 h 125"/>
                  <a:gd name="T12" fmla="*/ 60 w 83"/>
                  <a:gd name="T13" fmla="*/ 38 h 125"/>
                  <a:gd name="T14" fmla="*/ 55 w 83"/>
                  <a:gd name="T15" fmla="*/ 46 h 125"/>
                  <a:gd name="T16" fmla="*/ 52 w 83"/>
                  <a:gd name="T17" fmla="*/ 49 h 125"/>
                  <a:gd name="T18" fmla="*/ 47 w 83"/>
                  <a:gd name="T19" fmla="*/ 51 h 125"/>
                  <a:gd name="T20" fmla="*/ 42 w 83"/>
                  <a:gd name="T21" fmla="*/ 53 h 125"/>
                  <a:gd name="T22" fmla="*/ 33 w 83"/>
                  <a:gd name="T23" fmla="*/ 55 h 125"/>
                  <a:gd name="T24" fmla="*/ 58 w 83"/>
                  <a:gd name="T25" fmla="*/ 55 h 125"/>
                  <a:gd name="T26" fmla="*/ 64 w 83"/>
                  <a:gd name="T27" fmla="*/ 51 h 125"/>
                  <a:gd name="T28" fmla="*/ 75 w 83"/>
                  <a:gd name="T29" fmla="*/ 40 h 125"/>
                  <a:gd name="T30" fmla="*/ 77 w 83"/>
                  <a:gd name="T31" fmla="*/ 33 h 125"/>
                  <a:gd name="T32" fmla="*/ 77 w 83"/>
                  <a:gd name="T33" fmla="*/ 19 h 125"/>
                  <a:gd name="T34" fmla="*/ 76 w 83"/>
                  <a:gd name="T35" fmla="*/ 14 h 125"/>
                  <a:gd name="T36" fmla="*/ 70 w 83"/>
                  <a:gd name="T37" fmla="*/ 6 h 125"/>
                  <a:gd name="T38" fmla="*/ 70 w 83"/>
                  <a:gd name="T39" fmla="*/ 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125">
                    <a:moveTo>
                      <a:pt x="70" y="6"/>
                    </a:moveTo>
                    <a:lnTo>
                      <a:pt x="40" y="6"/>
                    </a:lnTo>
                    <a:lnTo>
                      <a:pt x="48" y="8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1" y="34"/>
                    </a:lnTo>
                    <a:lnTo>
                      <a:pt x="60" y="38"/>
                    </a:lnTo>
                    <a:lnTo>
                      <a:pt x="55" y="46"/>
                    </a:lnTo>
                    <a:lnTo>
                      <a:pt x="52" y="49"/>
                    </a:lnTo>
                    <a:lnTo>
                      <a:pt x="47" y="51"/>
                    </a:lnTo>
                    <a:lnTo>
                      <a:pt x="42" y="53"/>
                    </a:lnTo>
                    <a:lnTo>
                      <a:pt x="33" y="55"/>
                    </a:lnTo>
                    <a:lnTo>
                      <a:pt x="58" y="55"/>
                    </a:lnTo>
                    <a:lnTo>
                      <a:pt x="64" y="51"/>
                    </a:lnTo>
                    <a:lnTo>
                      <a:pt x="75" y="40"/>
                    </a:lnTo>
                    <a:lnTo>
                      <a:pt x="77" y="33"/>
                    </a:lnTo>
                    <a:lnTo>
                      <a:pt x="77" y="19"/>
                    </a:lnTo>
                    <a:lnTo>
                      <a:pt x="76" y="14"/>
                    </a:lnTo>
                    <a:lnTo>
                      <a:pt x="70" y="6"/>
                    </a:lnTo>
                    <a:lnTo>
                      <a:pt x="70" y="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9" name="Group 204"/>
            <p:cNvGrpSpPr>
              <a:grpSpLocks/>
            </p:cNvGrpSpPr>
            <p:nvPr/>
          </p:nvGrpSpPr>
          <p:grpSpPr bwMode="auto">
            <a:xfrm>
              <a:off x="649" y="88"/>
              <a:ext cx="138" cy="131"/>
              <a:chOff x="649" y="88"/>
              <a:chExt cx="138" cy="131"/>
            </a:xfrm>
          </p:grpSpPr>
          <p:sp>
            <p:nvSpPr>
              <p:cNvPr id="384" name="Freeform 205"/>
              <p:cNvSpPr>
                <a:spLocks/>
              </p:cNvSpPr>
              <p:nvPr/>
            </p:nvSpPr>
            <p:spPr bwMode="auto">
              <a:xfrm>
                <a:off x="649" y="88"/>
                <a:ext cx="138" cy="131"/>
              </a:xfrm>
              <a:custGeom>
                <a:avLst/>
                <a:gdLst>
                  <a:gd name="T0" fmla="*/ 76 w 138"/>
                  <a:gd name="T1" fmla="*/ 0 h 131"/>
                  <a:gd name="T2" fmla="*/ 58 w 138"/>
                  <a:gd name="T3" fmla="*/ 0 h 131"/>
                  <a:gd name="T4" fmla="*/ 49 w 138"/>
                  <a:gd name="T5" fmla="*/ 1 h 131"/>
                  <a:gd name="T6" fmla="*/ 33 w 138"/>
                  <a:gd name="T7" fmla="*/ 7 h 131"/>
                  <a:gd name="T8" fmla="*/ 25 w 138"/>
                  <a:gd name="T9" fmla="*/ 12 h 131"/>
                  <a:gd name="T10" fmla="*/ 13 w 138"/>
                  <a:gd name="T11" fmla="*/ 23 h 131"/>
                  <a:gd name="T12" fmla="*/ 8 w 138"/>
                  <a:gd name="T13" fmla="*/ 30 h 131"/>
                  <a:gd name="T14" fmla="*/ 1 w 138"/>
                  <a:gd name="T15" fmla="*/ 46 h 131"/>
                  <a:gd name="T16" fmla="*/ 0 w 138"/>
                  <a:gd name="T17" fmla="*/ 55 h 131"/>
                  <a:gd name="T18" fmla="*/ 0 w 138"/>
                  <a:gd name="T19" fmla="*/ 75 h 131"/>
                  <a:gd name="T20" fmla="*/ 1 w 138"/>
                  <a:gd name="T21" fmla="*/ 84 h 131"/>
                  <a:gd name="T22" fmla="*/ 7 w 138"/>
                  <a:gd name="T23" fmla="*/ 100 h 131"/>
                  <a:gd name="T24" fmla="*/ 12 w 138"/>
                  <a:gd name="T25" fmla="*/ 107 h 131"/>
                  <a:gd name="T26" fmla="*/ 24 w 138"/>
                  <a:gd name="T27" fmla="*/ 118 h 131"/>
                  <a:gd name="T28" fmla="*/ 31 w 138"/>
                  <a:gd name="T29" fmla="*/ 122 h 131"/>
                  <a:gd name="T30" fmla="*/ 48 w 138"/>
                  <a:gd name="T31" fmla="*/ 129 h 131"/>
                  <a:gd name="T32" fmla="*/ 57 w 138"/>
                  <a:gd name="T33" fmla="*/ 130 h 131"/>
                  <a:gd name="T34" fmla="*/ 77 w 138"/>
                  <a:gd name="T35" fmla="*/ 130 h 131"/>
                  <a:gd name="T36" fmla="*/ 86 w 138"/>
                  <a:gd name="T37" fmla="*/ 128 h 131"/>
                  <a:gd name="T38" fmla="*/ 98 w 138"/>
                  <a:gd name="T39" fmla="*/ 124 h 131"/>
                  <a:gd name="T40" fmla="*/ 58 w 138"/>
                  <a:gd name="T41" fmla="*/ 124 h 131"/>
                  <a:gd name="T42" fmla="*/ 50 w 138"/>
                  <a:gd name="T43" fmla="*/ 122 h 131"/>
                  <a:gd name="T44" fmla="*/ 35 w 138"/>
                  <a:gd name="T45" fmla="*/ 113 h 131"/>
                  <a:gd name="T46" fmla="*/ 29 w 138"/>
                  <a:gd name="T47" fmla="*/ 107 h 131"/>
                  <a:gd name="T48" fmla="*/ 20 w 138"/>
                  <a:gd name="T49" fmla="*/ 90 h 131"/>
                  <a:gd name="T50" fmla="*/ 18 w 138"/>
                  <a:gd name="T51" fmla="*/ 79 h 131"/>
                  <a:gd name="T52" fmla="*/ 18 w 138"/>
                  <a:gd name="T53" fmla="*/ 55 h 131"/>
                  <a:gd name="T54" fmla="*/ 20 w 138"/>
                  <a:gd name="T55" fmla="*/ 44 h 131"/>
                  <a:gd name="T56" fmla="*/ 28 w 138"/>
                  <a:gd name="T57" fmla="*/ 25 h 131"/>
                  <a:gd name="T58" fmla="*/ 34 w 138"/>
                  <a:gd name="T59" fmla="*/ 18 h 131"/>
                  <a:gd name="T60" fmla="*/ 50 w 138"/>
                  <a:gd name="T61" fmla="*/ 8 h 131"/>
                  <a:gd name="T62" fmla="*/ 59 w 138"/>
                  <a:gd name="T63" fmla="*/ 6 h 131"/>
                  <a:gd name="T64" fmla="*/ 101 w 138"/>
                  <a:gd name="T65" fmla="*/ 6 h 131"/>
                  <a:gd name="T66" fmla="*/ 85 w 138"/>
                  <a:gd name="T67" fmla="*/ 1 h 131"/>
                  <a:gd name="T68" fmla="*/ 76 w 138"/>
                  <a:gd name="T6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131">
                    <a:moveTo>
                      <a:pt x="76" y="0"/>
                    </a:moveTo>
                    <a:lnTo>
                      <a:pt x="58" y="0"/>
                    </a:lnTo>
                    <a:lnTo>
                      <a:pt x="49" y="1"/>
                    </a:lnTo>
                    <a:lnTo>
                      <a:pt x="33" y="7"/>
                    </a:lnTo>
                    <a:lnTo>
                      <a:pt x="25" y="12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7" y="100"/>
                    </a:lnTo>
                    <a:lnTo>
                      <a:pt x="12" y="107"/>
                    </a:lnTo>
                    <a:lnTo>
                      <a:pt x="24" y="118"/>
                    </a:lnTo>
                    <a:lnTo>
                      <a:pt x="31" y="122"/>
                    </a:lnTo>
                    <a:lnTo>
                      <a:pt x="48" y="129"/>
                    </a:lnTo>
                    <a:lnTo>
                      <a:pt x="57" y="130"/>
                    </a:lnTo>
                    <a:lnTo>
                      <a:pt x="77" y="130"/>
                    </a:lnTo>
                    <a:lnTo>
                      <a:pt x="86" y="128"/>
                    </a:lnTo>
                    <a:lnTo>
                      <a:pt x="98" y="124"/>
                    </a:lnTo>
                    <a:lnTo>
                      <a:pt x="58" y="124"/>
                    </a:lnTo>
                    <a:lnTo>
                      <a:pt x="50" y="122"/>
                    </a:lnTo>
                    <a:lnTo>
                      <a:pt x="35" y="113"/>
                    </a:lnTo>
                    <a:lnTo>
                      <a:pt x="29" y="107"/>
                    </a:lnTo>
                    <a:lnTo>
                      <a:pt x="20" y="90"/>
                    </a:lnTo>
                    <a:lnTo>
                      <a:pt x="18" y="79"/>
                    </a:lnTo>
                    <a:lnTo>
                      <a:pt x="18" y="55"/>
                    </a:lnTo>
                    <a:lnTo>
                      <a:pt x="20" y="44"/>
                    </a:lnTo>
                    <a:lnTo>
                      <a:pt x="28" y="25"/>
                    </a:lnTo>
                    <a:lnTo>
                      <a:pt x="34" y="18"/>
                    </a:lnTo>
                    <a:lnTo>
                      <a:pt x="50" y="8"/>
                    </a:lnTo>
                    <a:lnTo>
                      <a:pt x="59" y="6"/>
                    </a:lnTo>
                    <a:lnTo>
                      <a:pt x="101" y="6"/>
                    </a:lnTo>
                    <a:lnTo>
                      <a:pt x="85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5" name="Freeform 206"/>
              <p:cNvSpPr>
                <a:spLocks/>
              </p:cNvSpPr>
              <p:nvPr/>
            </p:nvSpPr>
            <p:spPr bwMode="auto">
              <a:xfrm>
                <a:off x="649" y="88"/>
                <a:ext cx="138" cy="131"/>
              </a:xfrm>
              <a:custGeom>
                <a:avLst/>
                <a:gdLst>
                  <a:gd name="T0" fmla="*/ 101 w 138"/>
                  <a:gd name="T1" fmla="*/ 6 h 131"/>
                  <a:gd name="T2" fmla="*/ 77 w 138"/>
                  <a:gd name="T3" fmla="*/ 6 h 131"/>
                  <a:gd name="T4" fmla="*/ 84 w 138"/>
                  <a:gd name="T5" fmla="*/ 7 h 131"/>
                  <a:gd name="T6" fmla="*/ 97 w 138"/>
                  <a:gd name="T7" fmla="*/ 13 h 131"/>
                  <a:gd name="T8" fmla="*/ 103 w 138"/>
                  <a:gd name="T9" fmla="*/ 18 h 131"/>
                  <a:gd name="T10" fmla="*/ 107 w 138"/>
                  <a:gd name="T11" fmla="*/ 23 h 131"/>
                  <a:gd name="T12" fmla="*/ 112 w 138"/>
                  <a:gd name="T13" fmla="*/ 29 h 131"/>
                  <a:gd name="T14" fmla="*/ 115 w 138"/>
                  <a:gd name="T15" fmla="*/ 35 h 131"/>
                  <a:gd name="T16" fmla="*/ 118 w 138"/>
                  <a:gd name="T17" fmla="*/ 48 h 131"/>
                  <a:gd name="T18" fmla="*/ 119 w 138"/>
                  <a:gd name="T19" fmla="*/ 55 h 131"/>
                  <a:gd name="T20" fmla="*/ 119 w 138"/>
                  <a:gd name="T21" fmla="*/ 70 h 131"/>
                  <a:gd name="T22" fmla="*/ 118 w 138"/>
                  <a:gd name="T23" fmla="*/ 77 h 131"/>
                  <a:gd name="T24" fmla="*/ 114 w 138"/>
                  <a:gd name="T25" fmla="*/ 91 h 131"/>
                  <a:gd name="T26" fmla="*/ 111 w 138"/>
                  <a:gd name="T27" fmla="*/ 97 h 131"/>
                  <a:gd name="T28" fmla="*/ 103 w 138"/>
                  <a:gd name="T29" fmla="*/ 110 h 131"/>
                  <a:gd name="T30" fmla="*/ 97 w 138"/>
                  <a:gd name="T31" fmla="*/ 115 h 131"/>
                  <a:gd name="T32" fmla="*/ 84 w 138"/>
                  <a:gd name="T33" fmla="*/ 122 h 131"/>
                  <a:gd name="T34" fmla="*/ 76 w 138"/>
                  <a:gd name="T35" fmla="*/ 124 h 131"/>
                  <a:gd name="T36" fmla="*/ 98 w 138"/>
                  <a:gd name="T37" fmla="*/ 124 h 131"/>
                  <a:gd name="T38" fmla="*/ 104 w 138"/>
                  <a:gd name="T39" fmla="*/ 122 h 131"/>
                  <a:gd name="T40" fmla="*/ 111 w 138"/>
                  <a:gd name="T41" fmla="*/ 118 h 131"/>
                  <a:gd name="T42" fmla="*/ 124 w 138"/>
                  <a:gd name="T43" fmla="*/ 106 h 131"/>
                  <a:gd name="T44" fmla="*/ 129 w 138"/>
                  <a:gd name="T45" fmla="*/ 98 h 131"/>
                  <a:gd name="T46" fmla="*/ 135 w 138"/>
                  <a:gd name="T47" fmla="*/ 82 h 131"/>
                  <a:gd name="T48" fmla="*/ 137 w 138"/>
                  <a:gd name="T49" fmla="*/ 72 h 131"/>
                  <a:gd name="T50" fmla="*/ 137 w 138"/>
                  <a:gd name="T51" fmla="*/ 52 h 131"/>
                  <a:gd name="T52" fmla="*/ 135 w 138"/>
                  <a:gd name="T53" fmla="*/ 42 h 131"/>
                  <a:gd name="T54" fmla="*/ 127 w 138"/>
                  <a:gd name="T55" fmla="*/ 26 h 131"/>
                  <a:gd name="T56" fmla="*/ 122 w 138"/>
                  <a:gd name="T57" fmla="*/ 20 h 131"/>
                  <a:gd name="T58" fmla="*/ 109 w 138"/>
                  <a:gd name="T59" fmla="*/ 10 h 131"/>
                  <a:gd name="T60" fmla="*/ 102 w 138"/>
                  <a:gd name="T61" fmla="*/ 6 h 131"/>
                  <a:gd name="T62" fmla="*/ 101 w 138"/>
                  <a:gd name="T63" fmla="*/ 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1">
                    <a:moveTo>
                      <a:pt x="101" y="6"/>
                    </a:moveTo>
                    <a:lnTo>
                      <a:pt x="77" y="6"/>
                    </a:lnTo>
                    <a:lnTo>
                      <a:pt x="84" y="7"/>
                    </a:lnTo>
                    <a:lnTo>
                      <a:pt x="97" y="13"/>
                    </a:lnTo>
                    <a:lnTo>
                      <a:pt x="103" y="18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5" y="35"/>
                    </a:lnTo>
                    <a:lnTo>
                      <a:pt x="118" y="48"/>
                    </a:lnTo>
                    <a:lnTo>
                      <a:pt x="119" y="55"/>
                    </a:lnTo>
                    <a:lnTo>
                      <a:pt x="119" y="70"/>
                    </a:lnTo>
                    <a:lnTo>
                      <a:pt x="118" y="77"/>
                    </a:lnTo>
                    <a:lnTo>
                      <a:pt x="114" y="91"/>
                    </a:lnTo>
                    <a:lnTo>
                      <a:pt x="111" y="97"/>
                    </a:lnTo>
                    <a:lnTo>
                      <a:pt x="103" y="110"/>
                    </a:lnTo>
                    <a:lnTo>
                      <a:pt x="97" y="115"/>
                    </a:lnTo>
                    <a:lnTo>
                      <a:pt x="84" y="122"/>
                    </a:lnTo>
                    <a:lnTo>
                      <a:pt x="76" y="124"/>
                    </a:lnTo>
                    <a:lnTo>
                      <a:pt x="98" y="124"/>
                    </a:lnTo>
                    <a:lnTo>
                      <a:pt x="104" y="122"/>
                    </a:lnTo>
                    <a:lnTo>
                      <a:pt x="111" y="118"/>
                    </a:lnTo>
                    <a:lnTo>
                      <a:pt x="124" y="106"/>
                    </a:lnTo>
                    <a:lnTo>
                      <a:pt x="129" y="98"/>
                    </a:lnTo>
                    <a:lnTo>
                      <a:pt x="135" y="82"/>
                    </a:lnTo>
                    <a:lnTo>
                      <a:pt x="137" y="72"/>
                    </a:lnTo>
                    <a:lnTo>
                      <a:pt x="137" y="52"/>
                    </a:lnTo>
                    <a:lnTo>
                      <a:pt x="135" y="42"/>
                    </a:lnTo>
                    <a:lnTo>
                      <a:pt x="127" y="26"/>
                    </a:lnTo>
                    <a:lnTo>
                      <a:pt x="122" y="20"/>
                    </a:lnTo>
                    <a:lnTo>
                      <a:pt x="109" y="10"/>
                    </a:lnTo>
                    <a:lnTo>
                      <a:pt x="102" y="6"/>
                    </a:lnTo>
                    <a:lnTo>
                      <a:pt x="101" y="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0" name="Group 207"/>
            <p:cNvGrpSpPr>
              <a:grpSpLocks/>
            </p:cNvGrpSpPr>
            <p:nvPr/>
          </p:nvGrpSpPr>
          <p:grpSpPr bwMode="auto">
            <a:xfrm>
              <a:off x="801" y="91"/>
              <a:ext cx="83" cy="125"/>
              <a:chOff x="801" y="91"/>
              <a:chExt cx="83" cy="125"/>
            </a:xfrm>
          </p:grpSpPr>
          <p:sp>
            <p:nvSpPr>
              <p:cNvPr id="381" name="Freeform 208"/>
              <p:cNvSpPr>
                <a:spLocks/>
              </p:cNvSpPr>
              <p:nvPr/>
            </p:nvSpPr>
            <p:spPr bwMode="auto">
              <a:xfrm>
                <a:off x="801" y="91"/>
                <a:ext cx="83" cy="125"/>
              </a:xfrm>
              <a:custGeom>
                <a:avLst/>
                <a:gdLst>
                  <a:gd name="T0" fmla="*/ 46 w 83"/>
                  <a:gd name="T1" fmla="*/ 0 h 125"/>
                  <a:gd name="T2" fmla="*/ 0 w 83"/>
                  <a:gd name="T3" fmla="*/ 0 h 125"/>
                  <a:gd name="T4" fmla="*/ 0 w 83"/>
                  <a:gd name="T5" fmla="*/ 124 h 125"/>
                  <a:gd name="T6" fmla="*/ 36 w 83"/>
                  <a:gd name="T7" fmla="*/ 124 h 125"/>
                  <a:gd name="T8" fmla="*/ 43 w 83"/>
                  <a:gd name="T9" fmla="*/ 124 h 125"/>
                  <a:gd name="T10" fmla="*/ 55 w 83"/>
                  <a:gd name="T11" fmla="*/ 122 h 125"/>
                  <a:gd name="T12" fmla="*/ 61 w 83"/>
                  <a:gd name="T13" fmla="*/ 120 h 125"/>
                  <a:gd name="T14" fmla="*/ 64 w 83"/>
                  <a:gd name="T15" fmla="*/ 118 h 125"/>
                  <a:gd name="T16" fmla="*/ 16 w 83"/>
                  <a:gd name="T17" fmla="*/ 118 h 125"/>
                  <a:gd name="T18" fmla="*/ 16 w 83"/>
                  <a:gd name="T19" fmla="*/ 62 h 125"/>
                  <a:gd name="T20" fmla="*/ 67 w 83"/>
                  <a:gd name="T21" fmla="*/ 62 h 125"/>
                  <a:gd name="T22" fmla="*/ 65 w 83"/>
                  <a:gd name="T23" fmla="*/ 60 h 125"/>
                  <a:gd name="T24" fmla="*/ 57 w 83"/>
                  <a:gd name="T25" fmla="*/ 58 h 125"/>
                  <a:gd name="T26" fmla="*/ 48 w 83"/>
                  <a:gd name="T27" fmla="*/ 57 h 125"/>
                  <a:gd name="T28" fmla="*/ 57 w 83"/>
                  <a:gd name="T29" fmla="*/ 55 h 125"/>
                  <a:gd name="T30" fmla="*/ 58 w 83"/>
                  <a:gd name="T31" fmla="*/ 55 h 125"/>
                  <a:gd name="T32" fmla="*/ 16 w 83"/>
                  <a:gd name="T33" fmla="*/ 55 h 125"/>
                  <a:gd name="T34" fmla="*/ 16 w 83"/>
                  <a:gd name="T35" fmla="*/ 6 h 125"/>
                  <a:gd name="T36" fmla="*/ 70 w 83"/>
                  <a:gd name="T37" fmla="*/ 6 h 125"/>
                  <a:gd name="T38" fmla="*/ 65 w 83"/>
                  <a:gd name="T39" fmla="*/ 4 h 125"/>
                  <a:gd name="T40" fmla="*/ 53 w 83"/>
                  <a:gd name="T41" fmla="*/ 0 h 125"/>
                  <a:gd name="T42" fmla="*/ 46 w 83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125">
                    <a:moveTo>
                      <a:pt x="46" y="0"/>
                    </a:moveTo>
                    <a:lnTo>
                      <a:pt x="0" y="0"/>
                    </a:lnTo>
                    <a:lnTo>
                      <a:pt x="0" y="124"/>
                    </a:lnTo>
                    <a:lnTo>
                      <a:pt x="36" y="124"/>
                    </a:lnTo>
                    <a:lnTo>
                      <a:pt x="43" y="124"/>
                    </a:lnTo>
                    <a:lnTo>
                      <a:pt x="55" y="122"/>
                    </a:lnTo>
                    <a:lnTo>
                      <a:pt x="61" y="120"/>
                    </a:lnTo>
                    <a:lnTo>
                      <a:pt x="64" y="118"/>
                    </a:lnTo>
                    <a:lnTo>
                      <a:pt x="16" y="118"/>
                    </a:lnTo>
                    <a:lnTo>
                      <a:pt x="16" y="62"/>
                    </a:lnTo>
                    <a:lnTo>
                      <a:pt x="67" y="62"/>
                    </a:lnTo>
                    <a:lnTo>
                      <a:pt x="65" y="60"/>
                    </a:lnTo>
                    <a:lnTo>
                      <a:pt x="57" y="58"/>
                    </a:lnTo>
                    <a:lnTo>
                      <a:pt x="48" y="57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16" y="55"/>
                    </a:lnTo>
                    <a:lnTo>
                      <a:pt x="16" y="6"/>
                    </a:lnTo>
                    <a:lnTo>
                      <a:pt x="70" y="6"/>
                    </a:lnTo>
                    <a:lnTo>
                      <a:pt x="65" y="4"/>
                    </a:lnTo>
                    <a:lnTo>
                      <a:pt x="53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2" name="Freeform 209"/>
              <p:cNvSpPr>
                <a:spLocks/>
              </p:cNvSpPr>
              <p:nvPr/>
            </p:nvSpPr>
            <p:spPr bwMode="auto">
              <a:xfrm>
                <a:off x="801" y="91"/>
                <a:ext cx="83" cy="125"/>
              </a:xfrm>
              <a:custGeom>
                <a:avLst/>
                <a:gdLst>
                  <a:gd name="T0" fmla="*/ 67 w 83"/>
                  <a:gd name="T1" fmla="*/ 62 h 125"/>
                  <a:gd name="T2" fmla="*/ 39 w 83"/>
                  <a:gd name="T3" fmla="*/ 62 h 125"/>
                  <a:gd name="T4" fmla="*/ 48 w 83"/>
                  <a:gd name="T5" fmla="*/ 64 h 125"/>
                  <a:gd name="T6" fmla="*/ 61 w 83"/>
                  <a:gd name="T7" fmla="*/ 72 h 125"/>
                  <a:gd name="T8" fmla="*/ 65 w 83"/>
                  <a:gd name="T9" fmla="*/ 79 h 125"/>
                  <a:gd name="T10" fmla="*/ 65 w 83"/>
                  <a:gd name="T11" fmla="*/ 95 h 125"/>
                  <a:gd name="T12" fmla="*/ 63 w 83"/>
                  <a:gd name="T13" fmla="*/ 100 h 125"/>
                  <a:gd name="T14" fmla="*/ 58 w 83"/>
                  <a:gd name="T15" fmla="*/ 108 h 125"/>
                  <a:gd name="T16" fmla="*/ 55 w 83"/>
                  <a:gd name="T17" fmla="*/ 112 h 125"/>
                  <a:gd name="T18" fmla="*/ 50 w 83"/>
                  <a:gd name="T19" fmla="*/ 114 h 125"/>
                  <a:gd name="T20" fmla="*/ 45 w 83"/>
                  <a:gd name="T21" fmla="*/ 117 h 125"/>
                  <a:gd name="T22" fmla="*/ 40 w 83"/>
                  <a:gd name="T23" fmla="*/ 118 h 125"/>
                  <a:gd name="T24" fmla="*/ 64 w 83"/>
                  <a:gd name="T25" fmla="*/ 118 h 125"/>
                  <a:gd name="T26" fmla="*/ 76 w 83"/>
                  <a:gd name="T27" fmla="*/ 110 h 125"/>
                  <a:gd name="T28" fmla="*/ 82 w 83"/>
                  <a:gd name="T29" fmla="*/ 99 h 125"/>
                  <a:gd name="T30" fmla="*/ 82 w 83"/>
                  <a:gd name="T31" fmla="*/ 77 h 125"/>
                  <a:gd name="T32" fmla="*/ 79 w 83"/>
                  <a:gd name="T33" fmla="*/ 70 h 125"/>
                  <a:gd name="T34" fmla="*/ 67 w 83"/>
                  <a:gd name="T35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125">
                    <a:moveTo>
                      <a:pt x="67" y="62"/>
                    </a:moveTo>
                    <a:lnTo>
                      <a:pt x="39" y="62"/>
                    </a:lnTo>
                    <a:lnTo>
                      <a:pt x="48" y="64"/>
                    </a:lnTo>
                    <a:lnTo>
                      <a:pt x="61" y="72"/>
                    </a:lnTo>
                    <a:lnTo>
                      <a:pt x="65" y="79"/>
                    </a:lnTo>
                    <a:lnTo>
                      <a:pt x="65" y="95"/>
                    </a:lnTo>
                    <a:lnTo>
                      <a:pt x="63" y="100"/>
                    </a:lnTo>
                    <a:lnTo>
                      <a:pt x="58" y="108"/>
                    </a:lnTo>
                    <a:lnTo>
                      <a:pt x="55" y="112"/>
                    </a:lnTo>
                    <a:lnTo>
                      <a:pt x="50" y="114"/>
                    </a:lnTo>
                    <a:lnTo>
                      <a:pt x="45" y="117"/>
                    </a:lnTo>
                    <a:lnTo>
                      <a:pt x="40" y="118"/>
                    </a:lnTo>
                    <a:lnTo>
                      <a:pt x="64" y="118"/>
                    </a:lnTo>
                    <a:lnTo>
                      <a:pt x="76" y="110"/>
                    </a:lnTo>
                    <a:lnTo>
                      <a:pt x="82" y="99"/>
                    </a:lnTo>
                    <a:lnTo>
                      <a:pt x="82" y="77"/>
                    </a:lnTo>
                    <a:lnTo>
                      <a:pt x="79" y="70"/>
                    </a:lnTo>
                    <a:lnTo>
                      <a:pt x="67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3" name="Freeform 210"/>
              <p:cNvSpPr>
                <a:spLocks/>
              </p:cNvSpPr>
              <p:nvPr/>
            </p:nvSpPr>
            <p:spPr bwMode="auto">
              <a:xfrm>
                <a:off x="801" y="91"/>
                <a:ext cx="83" cy="125"/>
              </a:xfrm>
              <a:custGeom>
                <a:avLst/>
                <a:gdLst>
                  <a:gd name="T0" fmla="*/ 70 w 83"/>
                  <a:gd name="T1" fmla="*/ 6 h 125"/>
                  <a:gd name="T2" fmla="*/ 40 w 83"/>
                  <a:gd name="T3" fmla="*/ 6 h 125"/>
                  <a:gd name="T4" fmla="*/ 48 w 83"/>
                  <a:gd name="T5" fmla="*/ 8 h 125"/>
                  <a:gd name="T6" fmla="*/ 59 w 83"/>
                  <a:gd name="T7" fmla="*/ 14 h 125"/>
                  <a:gd name="T8" fmla="*/ 61 w 83"/>
                  <a:gd name="T9" fmla="*/ 20 h 125"/>
                  <a:gd name="T10" fmla="*/ 61 w 83"/>
                  <a:gd name="T11" fmla="*/ 34 h 125"/>
                  <a:gd name="T12" fmla="*/ 60 w 83"/>
                  <a:gd name="T13" fmla="*/ 38 h 125"/>
                  <a:gd name="T14" fmla="*/ 55 w 83"/>
                  <a:gd name="T15" fmla="*/ 46 h 125"/>
                  <a:gd name="T16" fmla="*/ 52 w 83"/>
                  <a:gd name="T17" fmla="*/ 49 h 125"/>
                  <a:gd name="T18" fmla="*/ 47 w 83"/>
                  <a:gd name="T19" fmla="*/ 51 h 125"/>
                  <a:gd name="T20" fmla="*/ 42 w 83"/>
                  <a:gd name="T21" fmla="*/ 53 h 125"/>
                  <a:gd name="T22" fmla="*/ 33 w 83"/>
                  <a:gd name="T23" fmla="*/ 55 h 125"/>
                  <a:gd name="T24" fmla="*/ 58 w 83"/>
                  <a:gd name="T25" fmla="*/ 55 h 125"/>
                  <a:gd name="T26" fmla="*/ 64 w 83"/>
                  <a:gd name="T27" fmla="*/ 51 h 125"/>
                  <a:gd name="T28" fmla="*/ 75 w 83"/>
                  <a:gd name="T29" fmla="*/ 40 h 125"/>
                  <a:gd name="T30" fmla="*/ 77 w 83"/>
                  <a:gd name="T31" fmla="*/ 33 h 125"/>
                  <a:gd name="T32" fmla="*/ 77 w 83"/>
                  <a:gd name="T33" fmla="*/ 19 h 125"/>
                  <a:gd name="T34" fmla="*/ 76 w 83"/>
                  <a:gd name="T35" fmla="*/ 14 h 125"/>
                  <a:gd name="T36" fmla="*/ 73 w 83"/>
                  <a:gd name="T37" fmla="*/ 10 h 125"/>
                  <a:gd name="T38" fmla="*/ 70 w 83"/>
                  <a:gd name="T39" fmla="*/ 6 h 125"/>
                  <a:gd name="T40" fmla="*/ 70 w 83"/>
                  <a:gd name="T41" fmla="*/ 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125">
                    <a:moveTo>
                      <a:pt x="70" y="6"/>
                    </a:moveTo>
                    <a:lnTo>
                      <a:pt x="40" y="6"/>
                    </a:lnTo>
                    <a:lnTo>
                      <a:pt x="48" y="8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1" y="34"/>
                    </a:lnTo>
                    <a:lnTo>
                      <a:pt x="60" y="38"/>
                    </a:lnTo>
                    <a:lnTo>
                      <a:pt x="55" y="46"/>
                    </a:lnTo>
                    <a:lnTo>
                      <a:pt x="52" y="49"/>
                    </a:lnTo>
                    <a:lnTo>
                      <a:pt x="47" y="51"/>
                    </a:lnTo>
                    <a:lnTo>
                      <a:pt x="42" y="53"/>
                    </a:lnTo>
                    <a:lnTo>
                      <a:pt x="33" y="55"/>
                    </a:lnTo>
                    <a:lnTo>
                      <a:pt x="58" y="55"/>
                    </a:lnTo>
                    <a:lnTo>
                      <a:pt x="64" y="51"/>
                    </a:lnTo>
                    <a:lnTo>
                      <a:pt x="75" y="40"/>
                    </a:lnTo>
                    <a:lnTo>
                      <a:pt x="77" y="33"/>
                    </a:lnTo>
                    <a:lnTo>
                      <a:pt x="77" y="19"/>
                    </a:lnTo>
                    <a:lnTo>
                      <a:pt x="76" y="14"/>
                    </a:lnTo>
                    <a:lnTo>
                      <a:pt x="73" y="10"/>
                    </a:lnTo>
                    <a:lnTo>
                      <a:pt x="70" y="6"/>
                    </a:lnTo>
                    <a:lnTo>
                      <a:pt x="70" y="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1" name="Group 211"/>
            <p:cNvGrpSpPr>
              <a:grpSpLocks/>
            </p:cNvGrpSpPr>
            <p:nvPr/>
          </p:nvGrpSpPr>
          <p:grpSpPr bwMode="auto">
            <a:xfrm>
              <a:off x="900" y="91"/>
              <a:ext cx="67" cy="125"/>
              <a:chOff x="900" y="91"/>
              <a:chExt cx="67" cy="125"/>
            </a:xfrm>
          </p:grpSpPr>
          <p:sp>
            <p:nvSpPr>
              <p:cNvPr id="376" name="Freeform 212"/>
              <p:cNvSpPr>
                <a:spLocks/>
              </p:cNvSpPr>
              <p:nvPr/>
            </p:nvSpPr>
            <p:spPr bwMode="auto">
              <a:xfrm>
                <a:off x="900" y="91"/>
                <a:ext cx="67" cy="125"/>
              </a:xfrm>
              <a:custGeom>
                <a:avLst/>
                <a:gdLst>
                  <a:gd name="T0" fmla="*/ 65 w 67"/>
                  <a:gd name="T1" fmla="*/ 0 h 125"/>
                  <a:gd name="T2" fmla="*/ 0 w 67"/>
                  <a:gd name="T3" fmla="*/ 0 h 125"/>
                  <a:gd name="T4" fmla="*/ 0 w 67"/>
                  <a:gd name="T5" fmla="*/ 125 h 125"/>
                  <a:gd name="T6" fmla="*/ 66 w 67"/>
                  <a:gd name="T7" fmla="*/ 125 h 125"/>
                  <a:gd name="T8" fmla="*/ 66 w 67"/>
                  <a:gd name="T9" fmla="*/ 124 h 125"/>
                  <a:gd name="T10" fmla="*/ 65 w 67"/>
                  <a:gd name="T11" fmla="*/ 121 h 125"/>
                  <a:gd name="T12" fmla="*/ 65 w 67"/>
                  <a:gd name="T13" fmla="*/ 118 h 125"/>
                  <a:gd name="T14" fmla="*/ 65 w 67"/>
                  <a:gd name="T15" fmla="*/ 116 h 125"/>
                  <a:gd name="T16" fmla="*/ 16 w 67"/>
                  <a:gd name="T17" fmla="*/ 116 h 125"/>
                  <a:gd name="T18" fmla="*/ 16 w 67"/>
                  <a:gd name="T19" fmla="*/ 62 h 125"/>
                  <a:gd name="T20" fmla="*/ 60 w 67"/>
                  <a:gd name="T21" fmla="*/ 62 h 125"/>
                  <a:gd name="T22" fmla="*/ 60 w 67"/>
                  <a:gd name="T23" fmla="*/ 59 h 125"/>
                  <a:gd name="T24" fmla="*/ 60 w 67"/>
                  <a:gd name="T25" fmla="*/ 56 h 125"/>
                  <a:gd name="T26" fmla="*/ 60 w 67"/>
                  <a:gd name="T27" fmla="*/ 54 h 125"/>
                  <a:gd name="T28" fmla="*/ 16 w 67"/>
                  <a:gd name="T29" fmla="*/ 54 h 125"/>
                  <a:gd name="T30" fmla="*/ 16 w 67"/>
                  <a:gd name="T31" fmla="*/ 8 h 125"/>
                  <a:gd name="T32" fmla="*/ 64 w 67"/>
                  <a:gd name="T33" fmla="*/ 8 h 125"/>
                  <a:gd name="T34" fmla="*/ 64 w 67"/>
                  <a:gd name="T35" fmla="*/ 6 h 125"/>
                  <a:gd name="T36" fmla="*/ 64 w 67"/>
                  <a:gd name="T37" fmla="*/ 3 h 125"/>
                  <a:gd name="T38" fmla="*/ 65 w 67"/>
                  <a:gd name="T39" fmla="*/ 0 h 125"/>
                  <a:gd name="T40" fmla="*/ 65 w 67"/>
                  <a:gd name="T4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25">
                    <a:moveTo>
                      <a:pt x="65" y="0"/>
                    </a:moveTo>
                    <a:lnTo>
                      <a:pt x="0" y="0"/>
                    </a:lnTo>
                    <a:lnTo>
                      <a:pt x="0" y="125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5" y="121"/>
                    </a:lnTo>
                    <a:lnTo>
                      <a:pt x="65" y="118"/>
                    </a:lnTo>
                    <a:lnTo>
                      <a:pt x="65" y="116"/>
                    </a:lnTo>
                    <a:lnTo>
                      <a:pt x="16" y="116"/>
                    </a:lnTo>
                    <a:lnTo>
                      <a:pt x="16" y="62"/>
                    </a:lnTo>
                    <a:lnTo>
                      <a:pt x="60" y="62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16" y="54"/>
                    </a:lnTo>
                    <a:lnTo>
                      <a:pt x="16" y="8"/>
                    </a:lnTo>
                    <a:lnTo>
                      <a:pt x="64" y="8"/>
                    </a:lnTo>
                    <a:lnTo>
                      <a:pt x="64" y="6"/>
                    </a:lnTo>
                    <a:lnTo>
                      <a:pt x="64" y="3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7" name="Freeform 213"/>
              <p:cNvSpPr>
                <a:spLocks/>
              </p:cNvSpPr>
              <p:nvPr/>
            </p:nvSpPr>
            <p:spPr bwMode="auto">
              <a:xfrm>
                <a:off x="900" y="91"/>
                <a:ext cx="67" cy="125"/>
              </a:xfrm>
              <a:custGeom>
                <a:avLst/>
                <a:gdLst>
                  <a:gd name="T0" fmla="*/ 66 w 67"/>
                  <a:gd name="T1" fmla="*/ 114 h 125"/>
                  <a:gd name="T2" fmla="*/ 60 w 67"/>
                  <a:gd name="T3" fmla="*/ 115 h 125"/>
                  <a:gd name="T4" fmla="*/ 54 w 67"/>
                  <a:gd name="T5" fmla="*/ 115 h 125"/>
                  <a:gd name="T6" fmla="*/ 34 w 67"/>
                  <a:gd name="T7" fmla="*/ 116 h 125"/>
                  <a:gd name="T8" fmla="*/ 23 w 67"/>
                  <a:gd name="T9" fmla="*/ 116 h 125"/>
                  <a:gd name="T10" fmla="*/ 65 w 67"/>
                  <a:gd name="T11" fmla="*/ 116 h 125"/>
                  <a:gd name="T12" fmla="*/ 66 w 67"/>
                  <a:gd name="T13" fmla="*/ 115 h 125"/>
                  <a:gd name="T14" fmla="*/ 66 w 67"/>
                  <a:gd name="T15" fmla="*/ 1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25">
                    <a:moveTo>
                      <a:pt x="66" y="114"/>
                    </a:moveTo>
                    <a:lnTo>
                      <a:pt x="60" y="115"/>
                    </a:lnTo>
                    <a:lnTo>
                      <a:pt x="54" y="115"/>
                    </a:lnTo>
                    <a:lnTo>
                      <a:pt x="34" y="116"/>
                    </a:lnTo>
                    <a:lnTo>
                      <a:pt x="23" y="116"/>
                    </a:lnTo>
                    <a:lnTo>
                      <a:pt x="65" y="116"/>
                    </a:lnTo>
                    <a:lnTo>
                      <a:pt x="66" y="115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8" name="Freeform 214"/>
              <p:cNvSpPr>
                <a:spLocks/>
              </p:cNvSpPr>
              <p:nvPr/>
            </p:nvSpPr>
            <p:spPr bwMode="auto">
              <a:xfrm>
                <a:off x="900" y="91"/>
                <a:ext cx="67" cy="125"/>
              </a:xfrm>
              <a:custGeom>
                <a:avLst/>
                <a:gdLst>
                  <a:gd name="T0" fmla="*/ 60 w 67"/>
                  <a:gd name="T1" fmla="*/ 62 h 125"/>
                  <a:gd name="T2" fmla="*/ 46 w 67"/>
                  <a:gd name="T3" fmla="*/ 62 h 125"/>
                  <a:gd name="T4" fmla="*/ 49 w 67"/>
                  <a:gd name="T5" fmla="*/ 62 h 125"/>
                  <a:gd name="T6" fmla="*/ 53 w 67"/>
                  <a:gd name="T7" fmla="*/ 63 h 125"/>
                  <a:gd name="T8" fmla="*/ 59 w 67"/>
                  <a:gd name="T9" fmla="*/ 63 h 125"/>
                  <a:gd name="T10" fmla="*/ 60 w 67"/>
                  <a:gd name="T11" fmla="*/ 63 h 125"/>
                  <a:gd name="T12" fmla="*/ 60 w 67"/>
                  <a:gd name="T1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25">
                    <a:moveTo>
                      <a:pt x="60" y="62"/>
                    </a:moveTo>
                    <a:lnTo>
                      <a:pt x="46" y="62"/>
                    </a:lnTo>
                    <a:lnTo>
                      <a:pt x="49" y="62"/>
                    </a:lnTo>
                    <a:lnTo>
                      <a:pt x="53" y="63"/>
                    </a:lnTo>
                    <a:lnTo>
                      <a:pt x="59" y="63"/>
                    </a:lnTo>
                    <a:lnTo>
                      <a:pt x="60" y="63"/>
                    </a:lnTo>
                    <a:lnTo>
                      <a:pt x="60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9" name="Freeform 215"/>
              <p:cNvSpPr>
                <a:spLocks/>
              </p:cNvSpPr>
              <p:nvPr/>
            </p:nvSpPr>
            <p:spPr bwMode="auto">
              <a:xfrm>
                <a:off x="900" y="91"/>
                <a:ext cx="67" cy="125"/>
              </a:xfrm>
              <a:custGeom>
                <a:avLst/>
                <a:gdLst>
                  <a:gd name="T0" fmla="*/ 60 w 67"/>
                  <a:gd name="T1" fmla="*/ 53 h 125"/>
                  <a:gd name="T2" fmla="*/ 60 w 67"/>
                  <a:gd name="T3" fmla="*/ 53 h 125"/>
                  <a:gd name="T4" fmla="*/ 57 w 67"/>
                  <a:gd name="T5" fmla="*/ 54 h 125"/>
                  <a:gd name="T6" fmla="*/ 49 w 67"/>
                  <a:gd name="T7" fmla="*/ 54 h 125"/>
                  <a:gd name="T8" fmla="*/ 46 w 67"/>
                  <a:gd name="T9" fmla="*/ 54 h 125"/>
                  <a:gd name="T10" fmla="*/ 60 w 67"/>
                  <a:gd name="T11" fmla="*/ 54 h 125"/>
                  <a:gd name="T12" fmla="*/ 60 w 67"/>
                  <a:gd name="T13" fmla="*/ 5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25">
                    <a:moveTo>
                      <a:pt x="60" y="53"/>
                    </a:moveTo>
                    <a:lnTo>
                      <a:pt x="60" y="53"/>
                    </a:lnTo>
                    <a:lnTo>
                      <a:pt x="57" y="54"/>
                    </a:lnTo>
                    <a:lnTo>
                      <a:pt x="49" y="54"/>
                    </a:lnTo>
                    <a:lnTo>
                      <a:pt x="46" y="54"/>
                    </a:lnTo>
                    <a:lnTo>
                      <a:pt x="60" y="54"/>
                    </a:ln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0" name="Freeform 216"/>
              <p:cNvSpPr>
                <a:spLocks/>
              </p:cNvSpPr>
              <p:nvPr/>
            </p:nvSpPr>
            <p:spPr bwMode="auto">
              <a:xfrm>
                <a:off x="900" y="91"/>
                <a:ext cx="67" cy="125"/>
              </a:xfrm>
              <a:custGeom>
                <a:avLst/>
                <a:gdLst>
                  <a:gd name="T0" fmla="*/ 64 w 67"/>
                  <a:gd name="T1" fmla="*/ 8 h 125"/>
                  <a:gd name="T2" fmla="*/ 30 w 67"/>
                  <a:gd name="T3" fmla="*/ 8 h 125"/>
                  <a:gd name="T4" fmla="*/ 48 w 67"/>
                  <a:gd name="T5" fmla="*/ 8 h 125"/>
                  <a:gd name="T6" fmla="*/ 55 w 67"/>
                  <a:gd name="T7" fmla="*/ 9 h 125"/>
                  <a:gd name="T8" fmla="*/ 60 w 67"/>
                  <a:gd name="T9" fmla="*/ 10 h 125"/>
                  <a:gd name="T10" fmla="*/ 65 w 67"/>
                  <a:gd name="T11" fmla="*/ 10 h 125"/>
                  <a:gd name="T12" fmla="*/ 64 w 67"/>
                  <a:gd name="T13" fmla="*/ 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25">
                    <a:moveTo>
                      <a:pt x="64" y="8"/>
                    </a:moveTo>
                    <a:lnTo>
                      <a:pt x="30" y="8"/>
                    </a:lnTo>
                    <a:lnTo>
                      <a:pt x="48" y="8"/>
                    </a:lnTo>
                    <a:lnTo>
                      <a:pt x="55" y="9"/>
                    </a:lnTo>
                    <a:lnTo>
                      <a:pt x="60" y="10"/>
                    </a:lnTo>
                    <a:lnTo>
                      <a:pt x="65" y="10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2" name="Group 217"/>
            <p:cNvGrpSpPr>
              <a:grpSpLocks/>
            </p:cNvGrpSpPr>
            <p:nvPr/>
          </p:nvGrpSpPr>
          <p:grpSpPr bwMode="auto">
            <a:xfrm>
              <a:off x="980" y="88"/>
              <a:ext cx="109" cy="131"/>
              <a:chOff x="980" y="88"/>
              <a:chExt cx="109" cy="131"/>
            </a:xfrm>
          </p:grpSpPr>
          <p:sp>
            <p:nvSpPr>
              <p:cNvPr id="373" name="Freeform 218"/>
              <p:cNvSpPr>
                <a:spLocks/>
              </p:cNvSpPr>
              <p:nvPr/>
            </p:nvSpPr>
            <p:spPr bwMode="auto">
              <a:xfrm>
                <a:off x="980" y="88"/>
                <a:ext cx="109" cy="131"/>
              </a:xfrm>
              <a:custGeom>
                <a:avLst/>
                <a:gdLst>
                  <a:gd name="T0" fmla="*/ 69 w 109"/>
                  <a:gd name="T1" fmla="*/ 0 h 131"/>
                  <a:gd name="T2" fmla="*/ 56 w 109"/>
                  <a:gd name="T3" fmla="*/ 0 h 131"/>
                  <a:gd name="T4" fmla="*/ 44 w 109"/>
                  <a:gd name="T5" fmla="*/ 2 h 131"/>
                  <a:gd name="T6" fmla="*/ 23 w 109"/>
                  <a:gd name="T7" fmla="*/ 12 h 131"/>
                  <a:gd name="T8" fmla="*/ 15 w 109"/>
                  <a:gd name="T9" fmla="*/ 20 h 131"/>
                  <a:gd name="T10" fmla="*/ 3 w 109"/>
                  <a:gd name="T11" fmla="*/ 39 h 131"/>
                  <a:gd name="T12" fmla="*/ 0 w 109"/>
                  <a:gd name="T13" fmla="*/ 51 h 131"/>
                  <a:gd name="T14" fmla="*/ 0 w 109"/>
                  <a:gd name="T15" fmla="*/ 74 h 131"/>
                  <a:gd name="T16" fmla="*/ 1 w 109"/>
                  <a:gd name="T17" fmla="*/ 83 h 131"/>
                  <a:gd name="T18" fmla="*/ 7 w 109"/>
                  <a:gd name="T19" fmla="*/ 100 h 131"/>
                  <a:gd name="T20" fmla="*/ 11 w 109"/>
                  <a:gd name="T21" fmla="*/ 107 h 131"/>
                  <a:gd name="T22" fmla="*/ 22 w 109"/>
                  <a:gd name="T23" fmla="*/ 118 h 131"/>
                  <a:gd name="T24" fmla="*/ 29 w 109"/>
                  <a:gd name="T25" fmla="*/ 123 h 131"/>
                  <a:gd name="T26" fmla="*/ 45 w 109"/>
                  <a:gd name="T27" fmla="*/ 129 h 131"/>
                  <a:gd name="T28" fmla="*/ 54 w 109"/>
                  <a:gd name="T29" fmla="*/ 130 h 131"/>
                  <a:gd name="T30" fmla="*/ 64 w 109"/>
                  <a:gd name="T31" fmla="*/ 130 h 131"/>
                  <a:gd name="T32" fmla="*/ 76 w 109"/>
                  <a:gd name="T33" fmla="*/ 129 h 131"/>
                  <a:gd name="T34" fmla="*/ 87 w 109"/>
                  <a:gd name="T35" fmla="*/ 127 h 131"/>
                  <a:gd name="T36" fmla="*/ 96 w 109"/>
                  <a:gd name="T37" fmla="*/ 124 h 131"/>
                  <a:gd name="T38" fmla="*/ 99 w 109"/>
                  <a:gd name="T39" fmla="*/ 123 h 131"/>
                  <a:gd name="T40" fmla="*/ 57 w 109"/>
                  <a:gd name="T41" fmla="*/ 123 h 131"/>
                  <a:gd name="T42" fmla="*/ 49 w 109"/>
                  <a:gd name="T43" fmla="*/ 121 h 131"/>
                  <a:gd name="T44" fmla="*/ 34 w 109"/>
                  <a:gd name="T45" fmla="*/ 111 h 131"/>
                  <a:gd name="T46" fmla="*/ 28 w 109"/>
                  <a:gd name="T47" fmla="*/ 104 h 131"/>
                  <a:gd name="T48" fmla="*/ 20 w 109"/>
                  <a:gd name="T49" fmla="*/ 87 h 131"/>
                  <a:gd name="T50" fmla="*/ 18 w 109"/>
                  <a:gd name="T51" fmla="*/ 77 h 131"/>
                  <a:gd name="T52" fmla="*/ 18 w 109"/>
                  <a:gd name="T53" fmla="*/ 57 h 131"/>
                  <a:gd name="T54" fmla="*/ 19 w 109"/>
                  <a:gd name="T55" fmla="*/ 50 h 131"/>
                  <a:gd name="T56" fmla="*/ 23 w 109"/>
                  <a:gd name="T57" fmla="*/ 35 h 131"/>
                  <a:gd name="T58" fmla="*/ 26 w 109"/>
                  <a:gd name="T59" fmla="*/ 29 h 131"/>
                  <a:gd name="T60" fmla="*/ 35 w 109"/>
                  <a:gd name="T61" fmla="*/ 18 h 131"/>
                  <a:gd name="T62" fmla="*/ 40 w 109"/>
                  <a:gd name="T63" fmla="*/ 14 h 131"/>
                  <a:gd name="T64" fmla="*/ 53 w 109"/>
                  <a:gd name="T65" fmla="*/ 8 h 131"/>
                  <a:gd name="T66" fmla="*/ 60 w 109"/>
                  <a:gd name="T67" fmla="*/ 6 h 131"/>
                  <a:gd name="T68" fmla="*/ 104 w 109"/>
                  <a:gd name="T69" fmla="*/ 6 h 131"/>
                  <a:gd name="T70" fmla="*/ 98 w 109"/>
                  <a:gd name="T71" fmla="*/ 4 h 131"/>
                  <a:gd name="T72" fmla="*/ 89 w 109"/>
                  <a:gd name="T73" fmla="*/ 2 h 131"/>
                  <a:gd name="T74" fmla="*/ 79 w 109"/>
                  <a:gd name="T75" fmla="*/ 0 h 131"/>
                  <a:gd name="T76" fmla="*/ 69 w 109"/>
                  <a:gd name="T7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" h="131">
                    <a:moveTo>
                      <a:pt x="69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23" y="12"/>
                    </a:lnTo>
                    <a:lnTo>
                      <a:pt x="15" y="20"/>
                    </a:lnTo>
                    <a:lnTo>
                      <a:pt x="3" y="39"/>
                    </a:lnTo>
                    <a:lnTo>
                      <a:pt x="0" y="51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7" y="100"/>
                    </a:lnTo>
                    <a:lnTo>
                      <a:pt x="11" y="107"/>
                    </a:lnTo>
                    <a:lnTo>
                      <a:pt x="22" y="118"/>
                    </a:lnTo>
                    <a:lnTo>
                      <a:pt x="29" y="123"/>
                    </a:lnTo>
                    <a:lnTo>
                      <a:pt x="45" y="129"/>
                    </a:lnTo>
                    <a:lnTo>
                      <a:pt x="54" y="130"/>
                    </a:lnTo>
                    <a:lnTo>
                      <a:pt x="64" y="130"/>
                    </a:lnTo>
                    <a:lnTo>
                      <a:pt x="76" y="129"/>
                    </a:lnTo>
                    <a:lnTo>
                      <a:pt x="87" y="127"/>
                    </a:lnTo>
                    <a:lnTo>
                      <a:pt x="96" y="124"/>
                    </a:lnTo>
                    <a:lnTo>
                      <a:pt x="99" y="123"/>
                    </a:lnTo>
                    <a:lnTo>
                      <a:pt x="57" y="123"/>
                    </a:lnTo>
                    <a:lnTo>
                      <a:pt x="49" y="121"/>
                    </a:lnTo>
                    <a:lnTo>
                      <a:pt x="34" y="111"/>
                    </a:lnTo>
                    <a:lnTo>
                      <a:pt x="28" y="104"/>
                    </a:lnTo>
                    <a:lnTo>
                      <a:pt x="20" y="87"/>
                    </a:lnTo>
                    <a:lnTo>
                      <a:pt x="18" y="77"/>
                    </a:lnTo>
                    <a:lnTo>
                      <a:pt x="18" y="57"/>
                    </a:lnTo>
                    <a:lnTo>
                      <a:pt x="19" y="50"/>
                    </a:lnTo>
                    <a:lnTo>
                      <a:pt x="23" y="35"/>
                    </a:lnTo>
                    <a:lnTo>
                      <a:pt x="26" y="29"/>
                    </a:lnTo>
                    <a:lnTo>
                      <a:pt x="35" y="18"/>
                    </a:lnTo>
                    <a:lnTo>
                      <a:pt x="40" y="14"/>
                    </a:lnTo>
                    <a:lnTo>
                      <a:pt x="53" y="8"/>
                    </a:lnTo>
                    <a:lnTo>
                      <a:pt x="60" y="6"/>
                    </a:lnTo>
                    <a:lnTo>
                      <a:pt x="104" y="6"/>
                    </a:lnTo>
                    <a:lnTo>
                      <a:pt x="98" y="4"/>
                    </a:lnTo>
                    <a:lnTo>
                      <a:pt x="89" y="2"/>
                    </a:lnTo>
                    <a:lnTo>
                      <a:pt x="7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4" name="Freeform 219"/>
              <p:cNvSpPr>
                <a:spLocks/>
              </p:cNvSpPr>
              <p:nvPr/>
            </p:nvSpPr>
            <p:spPr bwMode="auto">
              <a:xfrm>
                <a:off x="980" y="88"/>
                <a:ext cx="109" cy="131"/>
              </a:xfrm>
              <a:custGeom>
                <a:avLst/>
                <a:gdLst>
                  <a:gd name="T0" fmla="*/ 106 w 109"/>
                  <a:gd name="T1" fmla="*/ 108 h 131"/>
                  <a:gd name="T2" fmla="*/ 102 w 109"/>
                  <a:gd name="T3" fmla="*/ 111 h 131"/>
                  <a:gd name="T4" fmla="*/ 96 w 109"/>
                  <a:gd name="T5" fmla="*/ 115 h 131"/>
                  <a:gd name="T6" fmla="*/ 83 w 109"/>
                  <a:gd name="T7" fmla="*/ 121 h 131"/>
                  <a:gd name="T8" fmla="*/ 75 w 109"/>
                  <a:gd name="T9" fmla="*/ 123 h 131"/>
                  <a:gd name="T10" fmla="*/ 99 w 109"/>
                  <a:gd name="T11" fmla="*/ 123 h 131"/>
                  <a:gd name="T12" fmla="*/ 105 w 109"/>
                  <a:gd name="T13" fmla="*/ 120 h 131"/>
                  <a:gd name="T14" fmla="*/ 106 w 109"/>
                  <a:gd name="T15" fmla="*/ 10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1">
                    <a:moveTo>
                      <a:pt x="106" y="108"/>
                    </a:moveTo>
                    <a:lnTo>
                      <a:pt x="102" y="111"/>
                    </a:lnTo>
                    <a:lnTo>
                      <a:pt x="96" y="115"/>
                    </a:lnTo>
                    <a:lnTo>
                      <a:pt x="83" y="121"/>
                    </a:lnTo>
                    <a:lnTo>
                      <a:pt x="75" y="123"/>
                    </a:lnTo>
                    <a:lnTo>
                      <a:pt x="99" y="123"/>
                    </a:lnTo>
                    <a:lnTo>
                      <a:pt x="105" y="120"/>
                    </a:lnTo>
                    <a:lnTo>
                      <a:pt x="106" y="10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5" name="Freeform 220"/>
              <p:cNvSpPr>
                <a:spLocks/>
              </p:cNvSpPr>
              <p:nvPr/>
            </p:nvSpPr>
            <p:spPr bwMode="auto">
              <a:xfrm>
                <a:off x="980" y="88"/>
                <a:ext cx="109" cy="131"/>
              </a:xfrm>
              <a:custGeom>
                <a:avLst/>
                <a:gdLst>
                  <a:gd name="T0" fmla="*/ 104 w 109"/>
                  <a:gd name="T1" fmla="*/ 6 h 131"/>
                  <a:gd name="T2" fmla="*/ 74 w 109"/>
                  <a:gd name="T3" fmla="*/ 6 h 131"/>
                  <a:gd name="T4" fmla="*/ 79 w 109"/>
                  <a:gd name="T5" fmla="*/ 7 h 131"/>
                  <a:gd name="T6" fmla="*/ 89 w 109"/>
                  <a:gd name="T7" fmla="*/ 11 h 131"/>
                  <a:gd name="T8" fmla="*/ 93 w 109"/>
                  <a:gd name="T9" fmla="*/ 14 h 131"/>
                  <a:gd name="T10" fmla="*/ 100 w 109"/>
                  <a:gd name="T11" fmla="*/ 19 h 131"/>
                  <a:gd name="T12" fmla="*/ 102 w 109"/>
                  <a:gd name="T13" fmla="*/ 21 h 131"/>
                  <a:gd name="T14" fmla="*/ 103 w 109"/>
                  <a:gd name="T15" fmla="*/ 22 h 131"/>
                  <a:gd name="T16" fmla="*/ 104 w 109"/>
                  <a:gd name="T17" fmla="*/ 22 h 131"/>
                  <a:gd name="T18" fmla="*/ 105 w 109"/>
                  <a:gd name="T19" fmla="*/ 16 h 131"/>
                  <a:gd name="T20" fmla="*/ 107 w 109"/>
                  <a:gd name="T21" fmla="*/ 11 h 131"/>
                  <a:gd name="T22" fmla="*/ 108 w 109"/>
                  <a:gd name="T23" fmla="*/ 8 h 131"/>
                  <a:gd name="T24" fmla="*/ 104 w 109"/>
                  <a:gd name="T25" fmla="*/ 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1">
                    <a:moveTo>
                      <a:pt x="104" y="6"/>
                    </a:moveTo>
                    <a:lnTo>
                      <a:pt x="74" y="6"/>
                    </a:lnTo>
                    <a:lnTo>
                      <a:pt x="79" y="7"/>
                    </a:lnTo>
                    <a:lnTo>
                      <a:pt x="89" y="11"/>
                    </a:lnTo>
                    <a:lnTo>
                      <a:pt x="93" y="14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5" y="16"/>
                    </a:lnTo>
                    <a:lnTo>
                      <a:pt x="107" y="11"/>
                    </a:lnTo>
                    <a:lnTo>
                      <a:pt x="108" y="8"/>
                    </a:lnTo>
                    <a:lnTo>
                      <a:pt x="104" y="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3" name="Group 221"/>
            <p:cNvGrpSpPr>
              <a:grpSpLocks/>
            </p:cNvGrpSpPr>
            <p:nvPr/>
          </p:nvGrpSpPr>
          <p:grpSpPr bwMode="auto">
            <a:xfrm>
              <a:off x="1104" y="91"/>
              <a:ext cx="95" cy="126"/>
              <a:chOff x="1104" y="91"/>
              <a:chExt cx="95" cy="126"/>
            </a:xfrm>
          </p:grpSpPr>
          <p:sp>
            <p:nvSpPr>
              <p:cNvPr id="369" name="Freeform 222"/>
              <p:cNvSpPr>
                <a:spLocks/>
              </p:cNvSpPr>
              <p:nvPr/>
            </p:nvSpPr>
            <p:spPr bwMode="auto">
              <a:xfrm>
                <a:off x="1104" y="91"/>
                <a:ext cx="95" cy="126"/>
              </a:xfrm>
              <a:custGeom>
                <a:avLst/>
                <a:gdLst>
                  <a:gd name="T0" fmla="*/ 56 w 95"/>
                  <a:gd name="T1" fmla="*/ 8 h 126"/>
                  <a:gd name="T2" fmla="*/ 40 w 95"/>
                  <a:gd name="T3" fmla="*/ 8 h 126"/>
                  <a:gd name="T4" fmla="*/ 40 w 95"/>
                  <a:gd name="T5" fmla="*/ 125 h 126"/>
                  <a:gd name="T6" fmla="*/ 42 w 95"/>
                  <a:gd name="T7" fmla="*/ 125 h 126"/>
                  <a:gd name="T8" fmla="*/ 45 w 95"/>
                  <a:gd name="T9" fmla="*/ 125 h 126"/>
                  <a:gd name="T10" fmla="*/ 56 w 95"/>
                  <a:gd name="T11" fmla="*/ 125 h 126"/>
                  <a:gd name="T12" fmla="*/ 56 w 95"/>
                  <a:gd name="T13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26">
                    <a:moveTo>
                      <a:pt x="56" y="8"/>
                    </a:moveTo>
                    <a:lnTo>
                      <a:pt x="40" y="8"/>
                    </a:lnTo>
                    <a:lnTo>
                      <a:pt x="40" y="125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56" y="125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0" name="Freeform 223"/>
              <p:cNvSpPr>
                <a:spLocks/>
              </p:cNvSpPr>
              <p:nvPr/>
            </p:nvSpPr>
            <p:spPr bwMode="auto">
              <a:xfrm>
                <a:off x="1104" y="91"/>
                <a:ext cx="95" cy="126"/>
              </a:xfrm>
              <a:custGeom>
                <a:avLst/>
                <a:gdLst>
                  <a:gd name="T0" fmla="*/ 56 w 95"/>
                  <a:gd name="T1" fmla="*/ 125 h 126"/>
                  <a:gd name="T2" fmla="*/ 50 w 95"/>
                  <a:gd name="T3" fmla="*/ 125 h 126"/>
                  <a:gd name="T4" fmla="*/ 53 w 95"/>
                  <a:gd name="T5" fmla="*/ 125 h 126"/>
                  <a:gd name="T6" fmla="*/ 56 w 95"/>
                  <a:gd name="T7" fmla="*/ 125 h 126"/>
                  <a:gd name="T8" fmla="*/ 56 w 95"/>
                  <a:gd name="T9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26">
                    <a:moveTo>
                      <a:pt x="56" y="125"/>
                    </a:moveTo>
                    <a:lnTo>
                      <a:pt x="50" y="125"/>
                    </a:lnTo>
                    <a:lnTo>
                      <a:pt x="53" y="125"/>
                    </a:lnTo>
                    <a:lnTo>
                      <a:pt x="56" y="125"/>
                    </a:lnTo>
                    <a:lnTo>
                      <a:pt x="56" y="12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1" name="Freeform 224"/>
              <p:cNvSpPr>
                <a:spLocks/>
              </p:cNvSpPr>
              <p:nvPr/>
            </p:nvSpPr>
            <p:spPr bwMode="auto">
              <a:xfrm>
                <a:off x="1104" y="91"/>
                <a:ext cx="95" cy="126"/>
              </a:xfrm>
              <a:custGeom>
                <a:avLst/>
                <a:gdLst>
                  <a:gd name="T0" fmla="*/ 94 w 95"/>
                  <a:gd name="T1" fmla="*/ 0 h 126"/>
                  <a:gd name="T2" fmla="*/ 0 w 95"/>
                  <a:gd name="T3" fmla="*/ 0 h 126"/>
                  <a:gd name="T4" fmla="*/ 0 w 95"/>
                  <a:gd name="T5" fmla="*/ 1 h 126"/>
                  <a:gd name="T6" fmla="*/ 0 w 95"/>
                  <a:gd name="T7" fmla="*/ 7 h 126"/>
                  <a:gd name="T8" fmla="*/ 0 w 95"/>
                  <a:gd name="T9" fmla="*/ 10 h 126"/>
                  <a:gd name="T10" fmla="*/ 10 w 95"/>
                  <a:gd name="T11" fmla="*/ 9 h 126"/>
                  <a:gd name="T12" fmla="*/ 20 w 95"/>
                  <a:gd name="T13" fmla="*/ 9 h 126"/>
                  <a:gd name="T14" fmla="*/ 30 w 95"/>
                  <a:gd name="T15" fmla="*/ 8 h 126"/>
                  <a:gd name="T16" fmla="*/ 40 w 95"/>
                  <a:gd name="T17" fmla="*/ 8 h 126"/>
                  <a:gd name="T18" fmla="*/ 94 w 95"/>
                  <a:gd name="T19" fmla="*/ 8 h 126"/>
                  <a:gd name="T20" fmla="*/ 94 w 95"/>
                  <a:gd name="T21" fmla="*/ 7 h 126"/>
                  <a:gd name="T22" fmla="*/ 94 w 95"/>
                  <a:gd name="T23" fmla="*/ 3 h 126"/>
                  <a:gd name="T24" fmla="*/ 94 w 95"/>
                  <a:gd name="T25" fmla="*/ 1 h 126"/>
                  <a:gd name="T26" fmla="*/ 94 w 9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26">
                    <a:moveTo>
                      <a:pt x="9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0" y="9"/>
                    </a:lnTo>
                    <a:lnTo>
                      <a:pt x="20" y="9"/>
                    </a:lnTo>
                    <a:lnTo>
                      <a:pt x="30" y="8"/>
                    </a:lnTo>
                    <a:lnTo>
                      <a:pt x="40" y="8"/>
                    </a:lnTo>
                    <a:lnTo>
                      <a:pt x="94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2" name="Freeform 225"/>
              <p:cNvSpPr>
                <a:spLocks/>
              </p:cNvSpPr>
              <p:nvPr/>
            </p:nvSpPr>
            <p:spPr bwMode="auto">
              <a:xfrm>
                <a:off x="1104" y="91"/>
                <a:ext cx="95" cy="126"/>
              </a:xfrm>
              <a:custGeom>
                <a:avLst/>
                <a:gdLst>
                  <a:gd name="T0" fmla="*/ 94 w 95"/>
                  <a:gd name="T1" fmla="*/ 8 h 126"/>
                  <a:gd name="T2" fmla="*/ 69 w 95"/>
                  <a:gd name="T3" fmla="*/ 8 h 126"/>
                  <a:gd name="T4" fmla="*/ 82 w 95"/>
                  <a:gd name="T5" fmla="*/ 9 h 126"/>
                  <a:gd name="T6" fmla="*/ 94 w 95"/>
                  <a:gd name="T7" fmla="*/ 10 h 126"/>
                  <a:gd name="T8" fmla="*/ 94 w 95"/>
                  <a:gd name="T9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26">
                    <a:moveTo>
                      <a:pt x="94" y="8"/>
                    </a:moveTo>
                    <a:lnTo>
                      <a:pt x="69" y="8"/>
                    </a:lnTo>
                    <a:lnTo>
                      <a:pt x="82" y="9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4" name="Group 226"/>
            <p:cNvGrpSpPr>
              <a:grpSpLocks/>
            </p:cNvGrpSpPr>
            <p:nvPr/>
          </p:nvGrpSpPr>
          <p:grpSpPr bwMode="auto">
            <a:xfrm>
              <a:off x="1164" y="155"/>
              <a:ext cx="99" cy="100"/>
              <a:chOff x="1164" y="155"/>
              <a:chExt cx="99" cy="100"/>
            </a:xfrm>
          </p:grpSpPr>
          <p:sp>
            <p:nvSpPr>
              <p:cNvPr id="364" name="Freeform 227"/>
              <p:cNvSpPr>
                <a:spLocks/>
              </p:cNvSpPr>
              <p:nvPr/>
            </p:nvSpPr>
            <p:spPr bwMode="auto">
              <a:xfrm>
                <a:off x="1164" y="155"/>
                <a:ext cx="99" cy="100"/>
              </a:xfrm>
              <a:custGeom>
                <a:avLst/>
                <a:gdLst>
                  <a:gd name="T0" fmla="*/ 36 w 99"/>
                  <a:gd name="T1" fmla="*/ 98 h 100"/>
                  <a:gd name="T2" fmla="*/ 23 w 99"/>
                  <a:gd name="T3" fmla="*/ 98 h 100"/>
                  <a:gd name="T4" fmla="*/ 28 w 99"/>
                  <a:gd name="T5" fmla="*/ 99 h 100"/>
                  <a:gd name="T6" fmla="*/ 34 w 99"/>
                  <a:gd name="T7" fmla="*/ 99 h 100"/>
                  <a:gd name="T8" fmla="*/ 36 w 99"/>
                  <a:gd name="T9" fmla="*/ 99 h 100"/>
                  <a:gd name="T10" fmla="*/ 36 w 99"/>
                  <a:gd name="T11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0">
                    <a:moveTo>
                      <a:pt x="36" y="98"/>
                    </a:moveTo>
                    <a:lnTo>
                      <a:pt x="23" y="98"/>
                    </a:lnTo>
                    <a:lnTo>
                      <a:pt x="28" y="99"/>
                    </a:lnTo>
                    <a:lnTo>
                      <a:pt x="34" y="99"/>
                    </a:lnTo>
                    <a:lnTo>
                      <a:pt x="36" y="99"/>
                    </a:lnTo>
                    <a:lnTo>
                      <a:pt x="36" y="9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5" name="Freeform 228"/>
              <p:cNvSpPr>
                <a:spLocks/>
              </p:cNvSpPr>
              <p:nvPr/>
            </p:nvSpPr>
            <p:spPr bwMode="auto">
              <a:xfrm>
                <a:off x="1164" y="155"/>
                <a:ext cx="99" cy="100"/>
              </a:xfrm>
              <a:custGeom>
                <a:avLst/>
                <a:gdLst>
                  <a:gd name="T0" fmla="*/ 84 w 99"/>
                  <a:gd name="T1" fmla="*/ 0 h 100"/>
                  <a:gd name="T2" fmla="*/ 81 w 99"/>
                  <a:gd name="T3" fmla="*/ 0 h 100"/>
                  <a:gd name="T4" fmla="*/ 80 w 99"/>
                  <a:gd name="T5" fmla="*/ 0 h 100"/>
                  <a:gd name="T6" fmla="*/ 15 w 99"/>
                  <a:gd name="T7" fmla="*/ 87 h 100"/>
                  <a:gd name="T8" fmla="*/ 10 w 99"/>
                  <a:gd name="T9" fmla="*/ 94 h 100"/>
                  <a:gd name="T10" fmla="*/ 1 w 99"/>
                  <a:gd name="T11" fmla="*/ 95 h 100"/>
                  <a:gd name="T12" fmla="*/ 0 w 99"/>
                  <a:gd name="T13" fmla="*/ 95 h 100"/>
                  <a:gd name="T14" fmla="*/ 0 w 99"/>
                  <a:gd name="T15" fmla="*/ 99 h 100"/>
                  <a:gd name="T16" fmla="*/ 7 w 99"/>
                  <a:gd name="T17" fmla="*/ 99 h 100"/>
                  <a:gd name="T18" fmla="*/ 12 w 99"/>
                  <a:gd name="T19" fmla="*/ 98 h 100"/>
                  <a:gd name="T20" fmla="*/ 36 w 99"/>
                  <a:gd name="T21" fmla="*/ 98 h 100"/>
                  <a:gd name="T22" fmla="*/ 36 w 99"/>
                  <a:gd name="T23" fmla="*/ 95 h 100"/>
                  <a:gd name="T24" fmla="*/ 34 w 99"/>
                  <a:gd name="T25" fmla="*/ 95 h 100"/>
                  <a:gd name="T26" fmla="*/ 29 w 99"/>
                  <a:gd name="T27" fmla="*/ 94 h 100"/>
                  <a:gd name="T28" fmla="*/ 24 w 99"/>
                  <a:gd name="T29" fmla="*/ 93 h 100"/>
                  <a:gd name="T30" fmla="*/ 23 w 99"/>
                  <a:gd name="T31" fmla="*/ 91 h 100"/>
                  <a:gd name="T32" fmla="*/ 23 w 99"/>
                  <a:gd name="T33" fmla="*/ 87 h 100"/>
                  <a:gd name="T34" fmla="*/ 24 w 99"/>
                  <a:gd name="T35" fmla="*/ 84 h 100"/>
                  <a:gd name="T36" fmla="*/ 30 w 99"/>
                  <a:gd name="T37" fmla="*/ 76 h 100"/>
                  <a:gd name="T38" fmla="*/ 40 w 99"/>
                  <a:gd name="T39" fmla="*/ 62 h 100"/>
                  <a:gd name="T40" fmla="*/ 86 w 99"/>
                  <a:gd name="T41" fmla="*/ 62 h 100"/>
                  <a:gd name="T42" fmla="*/ 86 w 99"/>
                  <a:gd name="T43" fmla="*/ 57 h 100"/>
                  <a:gd name="T44" fmla="*/ 44 w 99"/>
                  <a:gd name="T45" fmla="*/ 57 h 100"/>
                  <a:gd name="T46" fmla="*/ 72 w 99"/>
                  <a:gd name="T47" fmla="*/ 18 h 100"/>
                  <a:gd name="T48" fmla="*/ 84 w 99"/>
                  <a:gd name="T49" fmla="*/ 18 h 100"/>
                  <a:gd name="T50" fmla="*/ 84 w 99"/>
                  <a:gd name="T51" fmla="*/ 10 h 100"/>
                  <a:gd name="T52" fmla="*/ 84 w 99"/>
                  <a:gd name="T5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100">
                    <a:moveTo>
                      <a:pt x="84" y="0"/>
                    </a:moveTo>
                    <a:lnTo>
                      <a:pt x="81" y="0"/>
                    </a:lnTo>
                    <a:lnTo>
                      <a:pt x="80" y="0"/>
                    </a:lnTo>
                    <a:lnTo>
                      <a:pt x="15" y="87"/>
                    </a:lnTo>
                    <a:lnTo>
                      <a:pt x="10" y="94"/>
                    </a:lnTo>
                    <a:lnTo>
                      <a:pt x="1" y="95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7" y="99"/>
                    </a:lnTo>
                    <a:lnTo>
                      <a:pt x="12" y="98"/>
                    </a:lnTo>
                    <a:lnTo>
                      <a:pt x="36" y="98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29" y="94"/>
                    </a:lnTo>
                    <a:lnTo>
                      <a:pt x="24" y="93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4" y="84"/>
                    </a:lnTo>
                    <a:lnTo>
                      <a:pt x="30" y="76"/>
                    </a:lnTo>
                    <a:lnTo>
                      <a:pt x="40" y="62"/>
                    </a:lnTo>
                    <a:lnTo>
                      <a:pt x="86" y="62"/>
                    </a:lnTo>
                    <a:lnTo>
                      <a:pt x="86" y="57"/>
                    </a:lnTo>
                    <a:lnTo>
                      <a:pt x="44" y="57"/>
                    </a:lnTo>
                    <a:lnTo>
                      <a:pt x="72" y="18"/>
                    </a:lnTo>
                    <a:lnTo>
                      <a:pt x="84" y="18"/>
                    </a:lnTo>
                    <a:lnTo>
                      <a:pt x="84" y="1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6" name="Freeform 229"/>
              <p:cNvSpPr>
                <a:spLocks/>
              </p:cNvSpPr>
              <p:nvPr/>
            </p:nvSpPr>
            <p:spPr bwMode="auto">
              <a:xfrm>
                <a:off x="1164" y="155"/>
                <a:ext cx="99" cy="100"/>
              </a:xfrm>
              <a:custGeom>
                <a:avLst/>
                <a:gdLst>
                  <a:gd name="T0" fmla="*/ 86 w 99"/>
                  <a:gd name="T1" fmla="*/ 62 h 100"/>
                  <a:gd name="T2" fmla="*/ 74 w 99"/>
                  <a:gd name="T3" fmla="*/ 62 h 100"/>
                  <a:gd name="T4" fmla="*/ 75 w 99"/>
                  <a:gd name="T5" fmla="*/ 94 h 100"/>
                  <a:gd name="T6" fmla="*/ 71 w 99"/>
                  <a:gd name="T7" fmla="*/ 94 h 100"/>
                  <a:gd name="T8" fmla="*/ 67 w 99"/>
                  <a:gd name="T9" fmla="*/ 94 h 100"/>
                  <a:gd name="T10" fmla="*/ 63 w 99"/>
                  <a:gd name="T11" fmla="*/ 95 h 100"/>
                  <a:gd name="T12" fmla="*/ 62 w 99"/>
                  <a:gd name="T13" fmla="*/ 95 h 100"/>
                  <a:gd name="T14" fmla="*/ 62 w 99"/>
                  <a:gd name="T15" fmla="*/ 95 h 100"/>
                  <a:gd name="T16" fmla="*/ 61 w 99"/>
                  <a:gd name="T17" fmla="*/ 98 h 100"/>
                  <a:gd name="T18" fmla="*/ 62 w 99"/>
                  <a:gd name="T19" fmla="*/ 99 h 100"/>
                  <a:gd name="T20" fmla="*/ 70 w 99"/>
                  <a:gd name="T21" fmla="*/ 99 h 100"/>
                  <a:gd name="T22" fmla="*/ 76 w 99"/>
                  <a:gd name="T23" fmla="*/ 98 h 100"/>
                  <a:gd name="T24" fmla="*/ 98 w 99"/>
                  <a:gd name="T25" fmla="*/ 98 h 100"/>
                  <a:gd name="T26" fmla="*/ 98 w 99"/>
                  <a:gd name="T27" fmla="*/ 95 h 100"/>
                  <a:gd name="T28" fmla="*/ 88 w 99"/>
                  <a:gd name="T29" fmla="*/ 94 h 100"/>
                  <a:gd name="T30" fmla="*/ 87 w 99"/>
                  <a:gd name="T31" fmla="*/ 93 h 100"/>
                  <a:gd name="T32" fmla="*/ 86 w 99"/>
                  <a:gd name="T33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100">
                    <a:moveTo>
                      <a:pt x="86" y="62"/>
                    </a:moveTo>
                    <a:lnTo>
                      <a:pt x="74" y="62"/>
                    </a:lnTo>
                    <a:lnTo>
                      <a:pt x="75" y="94"/>
                    </a:lnTo>
                    <a:lnTo>
                      <a:pt x="71" y="94"/>
                    </a:lnTo>
                    <a:lnTo>
                      <a:pt x="67" y="94"/>
                    </a:lnTo>
                    <a:lnTo>
                      <a:pt x="63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1" y="98"/>
                    </a:lnTo>
                    <a:lnTo>
                      <a:pt x="62" y="99"/>
                    </a:lnTo>
                    <a:lnTo>
                      <a:pt x="70" y="99"/>
                    </a:lnTo>
                    <a:lnTo>
                      <a:pt x="76" y="98"/>
                    </a:lnTo>
                    <a:lnTo>
                      <a:pt x="98" y="98"/>
                    </a:lnTo>
                    <a:lnTo>
                      <a:pt x="98" y="95"/>
                    </a:lnTo>
                    <a:lnTo>
                      <a:pt x="88" y="94"/>
                    </a:lnTo>
                    <a:lnTo>
                      <a:pt x="87" y="93"/>
                    </a:lnTo>
                    <a:lnTo>
                      <a:pt x="86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7" name="Freeform 230"/>
              <p:cNvSpPr>
                <a:spLocks/>
              </p:cNvSpPr>
              <p:nvPr/>
            </p:nvSpPr>
            <p:spPr bwMode="auto">
              <a:xfrm>
                <a:off x="1164" y="155"/>
                <a:ext cx="99" cy="100"/>
              </a:xfrm>
              <a:custGeom>
                <a:avLst/>
                <a:gdLst>
                  <a:gd name="T0" fmla="*/ 98 w 99"/>
                  <a:gd name="T1" fmla="*/ 98 h 100"/>
                  <a:gd name="T2" fmla="*/ 86 w 99"/>
                  <a:gd name="T3" fmla="*/ 98 h 100"/>
                  <a:gd name="T4" fmla="*/ 90 w 99"/>
                  <a:gd name="T5" fmla="*/ 99 h 100"/>
                  <a:gd name="T6" fmla="*/ 98 w 99"/>
                  <a:gd name="T7" fmla="*/ 99 h 100"/>
                  <a:gd name="T8" fmla="*/ 98 w 99"/>
                  <a:gd name="T9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98" y="98"/>
                    </a:moveTo>
                    <a:lnTo>
                      <a:pt x="86" y="98"/>
                    </a:lnTo>
                    <a:lnTo>
                      <a:pt x="90" y="99"/>
                    </a:lnTo>
                    <a:lnTo>
                      <a:pt x="98" y="99"/>
                    </a:lnTo>
                    <a:lnTo>
                      <a:pt x="98" y="9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8" name="Freeform 231"/>
              <p:cNvSpPr>
                <a:spLocks/>
              </p:cNvSpPr>
              <p:nvPr/>
            </p:nvSpPr>
            <p:spPr bwMode="auto">
              <a:xfrm>
                <a:off x="1164" y="155"/>
                <a:ext cx="99" cy="100"/>
              </a:xfrm>
              <a:custGeom>
                <a:avLst/>
                <a:gdLst>
                  <a:gd name="T0" fmla="*/ 84 w 99"/>
                  <a:gd name="T1" fmla="*/ 18 h 100"/>
                  <a:gd name="T2" fmla="*/ 72 w 99"/>
                  <a:gd name="T3" fmla="*/ 18 h 100"/>
                  <a:gd name="T4" fmla="*/ 74 w 99"/>
                  <a:gd name="T5" fmla="*/ 57 h 100"/>
                  <a:gd name="T6" fmla="*/ 86 w 99"/>
                  <a:gd name="T7" fmla="*/ 57 h 100"/>
                  <a:gd name="T8" fmla="*/ 84 w 99"/>
                  <a:gd name="T9" fmla="*/ 1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84" y="18"/>
                    </a:moveTo>
                    <a:lnTo>
                      <a:pt x="72" y="18"/>
                    </a:lnTo>
                    <a:lnTo>
                      <a:pt x="74" y="57"/>
                    </a:lnTo>
                    <a:lnTo>
                      <a:pt x="86" y="57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5" name="Group 232"/>
            <p:cNvGrpSpPr>
              <a:grpSpLocks/>
            </p:cNvGrpSpPr>
            <p:nvPr/>
          </p:nvGrpSpPr>
          <p:grpSpPr bwMode="auto">
            <a:xfrm>
              <a:off x="1163" y="154"/>
              <a:ext cx="101" cy="103"/>
              <a:chOff x="1163" y="154"/>
              <a:chExt cx="101" cy="103"/>
            </a:xfrm>
          </p:grpSpPr>
          <p:sp>
            <p:nvSpPr>
              <p:cNvPr id="354" name="Freeform 233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85 w 101"/>
                  <a:gd name="T1" fmla="*/ 0 h 103"/>
                  <a:gd name="T2" fmla="*/ 82 w 101"/>
                  <a:gd name="T3" fmla="*/ 0 h 103"/>
                  <a:gd name="T4" fmla="*/ 72 w 101"/>
                  <a:gd name="T5" fmla="*/ 12 h 103"/>
                  <a:gd name="T6" fmla="*/ 16 w 101"/>
                  <a:gd name="T7" fmla="*/ 87 h 103"/>
                  <a:gd name="T8" fmla="*/ 10 w 101"/>
                  <a:gd name="T9" fmla="*/ 94 h 103"/>
                  <a:gd name="T10" fmla="*/ 0 w 101"/>
                  <a:gd name="T11" fmla="*/ 95 h 103"/>
                  <a:gd name="T12" fmla="*/ 0 w 101"/>
                  <a:gd name="T13" fmla="*/ 100 h 103"/>
                  <a:gd name="T14" fmla="*/ 0 w 101"/>
                  <a:gd name="T15" fmla="*/ 102 h 103"/>
                  <a:gd name="T16" fmla="*/ 6 w 101"/>
                  <a:gd name="T17" fmla="*/ 102 h 103"/>
                  <a:gd name="T18" fmla="*/ 17 w 101"/>
                  <a:gd name="T19" fmla="*/ 101 h 103"/>
                  <a:gd name="T20" fmla="*/ 39 w 101"/>
                  <a:gd name="T21" fmla="*/ 101 h 103"/>
                  <a:gd name="T22" fmla="*/ 39 w 101"/>
                  <a:gd name="T23" fmla="*/ 99 h 103"/>
                  <a:gd name="T24" fmla="*/ 3 w 101"/>
                  <a:gd name="T25" fmla="*/ 99 h 103"/>
                  <a:gd name="T26" fmla="*/ 3 w 101"/>
                  <a:gd name="T27" fmla="*/ 99 h 103"/>
                  <a:gd name="T28" fmla="*/ 3 w 101"/>
                  <a:gd name="T29" fmla="*/ 98 h 103"/>
                  <a:gd name="T30" fmla="*/ 12 w 101"/>
                  <a:gd name="T31" fmla="*/ 97 h 103"/>
                  <a:gd name="T32" fmla="*/ 22 w 101"/>
                  <a:gd name="T33" fmla="*/ 84 h 103"/>
                  <a:gd name="T34" fmla="*/ 83 w 101"/>
                  <a:gd name="T35" fmla="*/ 3 h 103"/>
                  <a:gd name="T36" fmla="*/ 84 w 101"/>
                  <a:gd name="T37" fmla="*/ 2 h 103"/>
                  <a:gd name="T38" fmla="*/ 87 w 101"/>
                  <a:gd name="T39" fmla="*/ 2 h 103"/>
                  <a:gd name="T40" fmla="*/ 87 w 101"/>
                  <a:gd name="T41" fmla="*/ 0 h 103"/>
                  <a:gd name="T42" fmla="*/ 85 w 101"/>
                  <a:gd name="T4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03">
                    <a:moveTo>
                      <a:pt x="85" y="0"/>
                    </a:moveTo>
                    <a:lnTo>
                      <a:pt x="82" y="0"/>
                    </a:lnTo>
                    <a:lnTo>
                      <a:pt x="72" y="12"/>
                    </a:lnTo>
                    <a:lnTo>
                      <a:pt x="16" y="87"/>
                    </a:lnTo>
                    <a:lnTo>
                      <a:pt x="10" y="94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17" y="101"/>
                    </a:lnTo>
                    <a:lnTo>
                      <a:pt x="39" y="101"/>
                    </a:lnTo>
                    <a:lnTo>
                      <a:pt x="39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8"/>
                    </a:lnTo>
                    <a:lnTo>
                      <a:pt x="12" y="97"/>
                    </a:lnTo>
                    <a:lnTo>
                      <a:pt x="22" y="84"/>
                    </a:lnTo>
                    <a:lnTo>
                      <a:pt x="83" y="3"/>
                    </a:lnTo>
                    <a:lnTo>
                      <a:pt x="84" y="2"/>
                    </a:lnTo>
                    <a:lnTo>
                      <a:pt x="87" y="2"/>
                    </a:lnTo>
                    <a:lnTo>
                      <a:pt x="87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5" name="Freeform 234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39 w 101"/>
                  <a:gd name="T1" fmla="*/ 101 h 103"/>
                  <a:gd name="T2" fmla="*/ 21 w 101"/>
                  <a:gd name="T3" fmla="*/ 101 h 103"/>
                  <a:gd name="T4" fmla="*/ 32 w 101"/>
                  <a:gd name="T5" fmla="*/ 102 h 103"/>
                  <a:gd name="T6" fmla="*/ 39 w 101"/>
                  <a:gd name="T7" fmla="*/ 102 h 103"/>
                  <a:gd name="T8" fmla="*/ 39 w 101"/>
                  <a:gd name="T9" fmla="*/ 10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3">
                    <a:moveTo>
                      <a:pt x="39" y="101"/>
                    </a:moveTo>
                    <a:lnTo>
                      <a:pt x="21" y="101"/>
                    </a:lnTo>
                    <a:lnTo>
                      <a:pt x="32" y="102"/>
                    </a:lnTo>
                    <a:lnTo>
                      <a:pt x="39" y="102"/>
                    </a:lnTo>
                    <a:lnTo>
                      <a:pt x="39" y="10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6" name="Freeform 235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77 w 101"/>
                  <a:gd name="T1" fmla="*/ 65 h 103"/>
                  <a:gd name="T2" fmla="*/ 74 w 101"/>
                  <a:gd name="T3" fmla="*/ 65 h 103"/>
                  <a:gd name="T4" fmla="*/ 75 w 101"/>
                  <a:gd name="T5" fmla="*/ 94 h 103"/>
                  <a:gd name="T6" fmla="*/ 68 w 101"/>
                  <a:gd name="T7" fmla="*/ 94 h 103"/>
                  <a:gd name="T8" fmla="*/ 62 w 101"/>
                  <a:gd name="T9" fmla="*/ 95 h 103"/>
                  <a:gd name="T10" fmla="*/ 62 w 101"/>
                  <a:gd name="T11" fmla="*/ 96 h 103"/>
                  <a:gd name="T12" fmla="*/ 61 w 101"/>
                  <a:gd name="T13" fmla="*/ 100 h 103"/>
                  <a:gd name="T14" fmla="*/ 63 w 101"/>
                  <a:gd name="T15" fmla="*/ 102 h 103"/>
                  <a:gd name="T16" fmla="*/ 68 w 101"/>
                  <a:gd name="T17" fmla="*/ 102 h 103"/>
                  <a:gd name="T18" fmla="*/ 80 w 101"/>
                  <a:gd name="T19" fmla="*/ 101 h 103"/>
                  <a:gd name="T20" fmla="*/ 84 w 101"/>
                  <a:gd name="T21" fmla="*/ 101 h 103"/>
                  <a:gd name="T22" fmla="*/ 100 w 101"/>
                  <a:gd name="T23" fmla="*/ 101 h 103"/>
                  <a:gd name="T24" fmla="*/ 100 w 101"/>
                  <a:gd name="T25" fmla="*/ 99 h 103"/>
                  <a:gd name="T26" fmla="*/ 64 w 101"/>
                  <a:gd name="T27" fmla="*/ 99 h 103"/>
                  <a:gd name="T28" fmla="*/ 64 w 101"/>
                  <a:gd name="T29" fmla="*/ 98 h 103"/>
                  <a:gd name="T30" fmla="*/ 65 w 101"/>
                  <a:gd name="T31" fmla="*/ 98 h 103"/>
                  <a:gd name="T32" fmla="*/ 78 w 101"/>
                  <a:gd name="T33" fmla="*/ 96 h 103"/>
                  <a:gd name="T34" fmla="*/ 77 w 101"/>
                  <a:gd name="T35" fmla="*/ 6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103">
                    <a:moveTo>
                      <a:pt x="77" y="65"/>
                    </a:moveTo>
                    <a:lnTo>
                      <a:pt x="74" y="65"/>
                    </a:lnTo>
                    <a:lnTo>
                      <a:pt x="75" y="94"/>
                    </a:lnTo>
                    <a:lnTo>
                      <a:pt x="68" y="94"/>
                    </a:lnTo>
                    <a:lnTo>
                      <a:pt x="62" y="95"/>
                    </a:lnTo>
                    <a:lnTo>
                      <a:pt x="62" y="96"/>
                    </a:lnTo>
                    <a:lnTo>
                      <a:pt x="61" y="100"/>
                    </a:lnTo>
                    <a:lnTo>
                      <a:pt x="63" y="102"/>
                    </a:lnTo>
                    <a:lnTo>
                      <a:pt x="68" y="102"/>
                    </a:lnTo>
                    <a:lnTo>
                      <a:pt x="80" y="101"/>
                    </a:lnTo>
                    <a:lnTo>
                      <a:pt x="84" y="101"/>
                    </a:lnTo>
                    <a:lnTo>
                      <a:pt x="100" y="101"/>
                    </a:lnTo>
                    <a:lnTo>
                      <a:pt x="100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8"/>
                    </a:lnTo>
                    <a:lnTo>
                      <a:pt x="78" y="96"/>
                    </a:lnTo>
                    <a:lnTo>
                      <a:pt x="77" y="6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7" name="Freeform 236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100 w 101"/>
                  <a:gd name="T1" fmla="*/ 101 h 103"/>
                  <a:gd name="T2" fmla="*/ 84 w 101"/>
                  <a:gd name="T3" fmla="*/ 101 h 103"/>
                  <a:gd name="T4" fmla="*/ 94 w 101"/>
                  <a:gd name="T5" fmla="*/ 102 h 103"/>
                  <a:gd name="T6" fmla="*/ 98 w 101"/>
                  <a:gd name="T7" fmla="*/ 102 h 103"/>
                  <a:gd name="T8" fmla="*/ 100 w 101"/>
                  <a:gd name="T9" fmla="*/ 101 h 103"/>
                  <a:gd name="T10" fmla="*/ 100 w 101"/>
                  <a:gd name="T11" fmla="*/ 10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03">
                    <a:moveTo>
                      <a:pt x="100" y="101"/>
                    </a:moveTo>
                    <a:lnTo>
                      <a:pt x="84" y="101"/>
                    </a:lnTo>
                    <a:lnTo>
                      <a:pt x="94" y="102"/>
                    </a:lnTo>
                    <a:lnTo>
                      <a:pt x="98" y="102"/>
                    </a:lnTo>
                    <a:lnTo>
                      <a:pt x="100" y="101"/>
                    </a:lnTo>
                    <a:lnTo>
                      <a:pt x="100" y="10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8" name="Freeform 237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22 w 101"/>
                  <a:gd name="T1" fmla="*/ 98 h 103"/>
                  <a:gd name="T2" fmla="*/ 16 w 101"/>
                  <a:gd name="T3" fmla="*/ 98 h 103"/>
                  <a:gd name="T4" fmla="*/ 6 w 101"/>
                  <a:gd name="T5" fmla="*/ 99 h 103"/>
                  <a:gd name="T6" fmla="*/ 32 w 101"/>
                  <a:gd name="T7" fmla="*/ 99 h 103"/>
                  <a:gd name="T8" fmla="*/ 22 w 101"/>
                  <a:gd name="T9" fmla="*/ 9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3">
                    <a:moveTo>
                      <a:pt x="22" y="98"/>
                    </a:moveTo>
                    <a:lnTo>
                      <a:pt x="16" y="98"/>
                    </a:lnTo>
                    <a:lnTo>
                      <a:pt x="6" y="99"/>
                    </a:lnTo>
                    <a:lnTo>
                      <a:pt x="32" y="99"/>
                    </a:lnTo>
                    <a:lnTo>
                      <a:pt x="22" y="9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9" name="Freeform 238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77 w 101"/>
                  <a:gd name="T1" fmla="*/ 62 h 103"/>
                  <a:gd name="T2" fmla="*/ 41 w 101"/>
                  <a:gd name="T3" fmla="*/ 62 h 103"/>
                  <a:gd name="T4" fmla="*/ 24 w 101"/>
                  <a:gd name="T5" fmla="*/ 85 h 103"/>
                  <a:gd name="T6" fmla="*/ 23 w 101"/>
                  <a:gd name="T7" fmla="*/ 88 h 103"/>
                  <a:gd name="T8" fmla="*/ 23 w 101"/>
                  <a:gd name="T9" fmla="*/ 92 h 103"/>
                  <a:gd name="T10" fmla="*/ 24 w 101"/>
                  <a:gd name="T11" fmla="*/ 96 h 103"/>
                  <a:gd name="T12" fmla="*/ 36 w 101"/>
                  <a:gd name="T13" fmla="*/ 98 h 103"/>
                  <a:gd name="T14" fmla="*/ 36 w 101"/>
                  <a:gd name="T15" fmla="*/ 99 h 103"/>
                  <a:gd name="T16" fmla="*/ 39 w 101"/>
                  <a:gd name="T17" fmla="*/ 99 h 103"/>
                  <a:gd name="T18" fmla="*/ 39 w 101"/>
                  <a:gd name="T19" fmla="*/ 95 h 103"/>
                  <a:gd name="T20" fmla="*/ 36 w 101"/>
                  <a:gd name="T21" fmla="*/ 95 h 103"/>
                  <a:gd name="T22" fmla="*/ 35 w 101"/>
                  <a:gd name="T23" fmla="*/ 95 h 103"/>
                  <a:gd name="T24" fmla="*/ 28 w 101"/>
                  <a:gd name="T25" fmla="*/ 94 h 103"/>
                  <a:gd name="T26" fmla="*/ 26 w 101"/>
                  <a:gd name="T27" fmla="*/ 92 h 103"/>
                  <a:gd name="T28" fmla="*/ 26 w 101"/>
                  <a:gd name="T29" fmla="*/ 89 h 103"/>
                  <a:gd name="T30" fmla="*/ 28 w 101"/>
                  <a:gd name="T31" fmla="*/ 85 h 103"/>
                  <a:gd name="T32" fmla="*/ 33 w 101"/>
                  <a:gd name="T33" fmla="*/ 79 h 103"/>
                  <a:gd name="T34" fmla="*/ 43 w 101"/>
                  <a:gd name="T35" fmla="*/ 65 h 103"/>
                  <a:gd name="T36" fmla="*/ 77 w 101"/>
                  <a:gd name="T37" fmla="*/ 65 h 103"/>
                  <a:gd name="T38" fmla="*/ 77 w 101"/>
                  <a:gd name="T39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03">
                    <a:moveTo>
                      <a:pt x="77" y="62"/>
                    </a:moveTo>
                    <a:lnTo>
                      <a:pt x="41" y="62"/>
                    </a:lnTo>
                    <a:lnTo>
                      <a:pt x="24" y="85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4" y="96"/>
                    </a:lnTo>
                    <a:lnTo>
                      <a:pt x="36" y="98"/>
                    </a:lnTo>
                    <a:lnTo>
                      <a:pt x="36" y="99"/>
                    </a:lnTo>
                    <a:lnTo>
                      <a:pt x="39" y="99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5" y="95"/>
                    </a:lnTo>
                    <a:lnTo>
                      <a:pt x="28" y="94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8" y="85"/>
                    </a:lnTo>
                    <a:lnTo>
                      <a:pt x="33" y="79"/>
                    </a:lnTo>
                    <a:lnTo>
                      <a:pt x="43" y="65"/>
                    </a:lnTo>
                    <a:lnTo>
                      <a:pt x="77" y="65"/>
                    </a:lnTo>
                    <a:lnTo>
                      <a:pt x="77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0" name="Freeform 239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85 w 101"/>
                  <a:gd name="T1" fmla="*/ 98 h 103"/>
                  <a:gd name="T2" fmla="*/ 79 w 101"/>
                  <a:gd name="T3" fmla="*/ 98 h 103"/>
                  <a:gd name="T4" fmla="*/ 68 w 101"/>
                  <a:gd name="T5" fmla="*/ 99 h 103"/>
                  <a:gd name="T6" fmla="*/ 94 w 101"/>
                  <a:gd name="T7" fmla="*/ 99 h 103"/>
                  <a:gd name="T8" fmla="*/ 85 w 101"/>
                  <a:gd name="T9" fmla="*/ 9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3">
                    <a:moveTo>
                      <a:pt x="85" y="98"/>
                    </a:moveTo>
                    <a:lnTo>
                      <a:pt x="79" y="98"/>
                    </a:lnTo>
                    <a:lnTo>
                      <a:pt x="68" y="99"/>
                    </a:lnTo>
                    <a:lnTo>
                      <a:pt x="94" y="99"/>
                    </a:lnTo>
                    <a:lnTo>
                      <a:pt x="85" y="9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1" name="Freeform 240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87 w 101"/>
                  <a:gd name="T1" fmla="*/ 2 h 103"/>
                  <a:gd name="T2" fmla="*/ 84 w 101"/>
                  <a:gd name="T3" fmla="*/ 2 h 103"/>
                  <a:gd name="T4" fmla="*/ 84 w 101"/>
                  <a:gd name="T5" fmla="*/ 2 h 103"/>
                  <a:gd name="T6" fmla="*/ 84 w 101"/>
                  <a:gd name="T7" fmla="*/ 15 h 103"/>
                  <a:gd name="T8" fmla="*/ 87 w 101"/>
                  <a:gd name="T9" fmla="*/ 88 h 103"/>
                  <a:gd name="T10" fmla="*/ 87 w 101"/>
                  <a:gd name="T11" fmla="*/ 94 h 103"/>
                  <a:gd name="T12" fmla="*/ 87 w 101"/>
                  <a:gd name="T13" fmla="*/ 95 h 103"/>
                  <a:gd name="T14" fmla="*/ 88 w 101"/>
                  <a:gd name="T15" fmla="*/ 97 h 103"/>
                  <a:gd name="T16" fmla="*/ 97 w 101"/>
                  <a:gd name="T17" fmla="*/ 98 h 103"/>
                  <a:gd name="T18" fmla="*/ 97 w 101"/>
                  <a:gd name="T19" fmla="*/ 99 h 103"/>
                  <a:gd name="T20" fmla="*/ 97 w 101"/>
                  <a:gd name="T21" fmla="*/ 99 h 103"/>
                  <a:gd name="T22" fmla="*/ 100 w 101"/>
                  <a:gd name="T23" fmla="*/ 99 h 103"/>
                  <a:gd name="T24" fmla="*/ 100 w 101"/>
                  <a:gd name="T25" fmla="*/ 96 h 103"/>
                  <a:gd name="T26" fmla="*/ 99 w 101"/>
                  <a:gd name="T27" fmla="*/ 95 h 103"/>
                  <a:gd name="T28" fmla="*/ 90 w 101"/>
                  <a:gd name="T29" fmla="*/ 94 h 103"/>
                  <a:gd name="T30" fmla="*/ 89 w 101"/>
                  <a:gd name="T31" fmla="*/ 77 h 103"/>
                  <a:gd name="T32" fmla="*/ 87 w 101"/>
                  <a:gd name="T33" fmla="*/ 12 h 103"/>
                  <a:gd name="T34" fmla="*/ 87 w 101"/>
                  <a:gd name="T35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103">
                    <a:moveTo>
                      <a:pt x="87" y="2"/>
                    </a:moveTo>
                    <a:lnTo>
                      <a:pt x="84" y="2"/>
                    </a:lnTo>
                    <a:lnTo>
                      <a:pt x="84" y="2"/>
                    </a:lnTo>
                    <a:lnTo>
                      <a:pt x="84" y="15"/>
                    </a:lnTo>
                    <a:lnTo>
                      <a:pt x="87" y="88"/>
                    </a:lnTo>
                    <a:lnTo>
                      <a:pt x="87" y="94"/>
                    </a:lnTo>
                    <a:lnTo>
                      <a:pt x="87" y="95"/>
                    </a:lnTo>
                    <a:lnTo>
                      <a:pt x="88" y="97"/>
                    </a:lnTo>
                    <a:lnTo>
                      <a:pt x="97" y="98"/>
                    </a:lnTo>
                    <a:lnTo>
                      <a:pt x="97" y="99"/>
                    </a:lnTo>
                    <a:lnTo>
                      <a:pt x="97" y="99"/>
                    </a:lnTo>
                    <a:lnTo>
                      <a:pt x="100" y="99"/>
                    </a:lnTo>
                    <a:lnTo>
                      <a:pt x="100" y="96"/>
                    </a:lnTo>
                    <a:lnTo>
                      <a:pt x="99" y="95"/>
                    </a:lnTo>
                    <a:lnTo>
                      <a:pt x="90" y="94"/>
                    </a:lnTo>
                    <a:lnTo>
                      <a:pt x="89" y="77"/>
                    </a:lnTo>
                    <a:lnTo>
                      <a:pt x="87" y="12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2" name="Freeform 241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75 w 101"/>
                  <a:gd name="T1" fmla="*/ 15 h 103"/>
                  <a:gd name="T2" fmla="*/ 42 w 101"/>
                  <a:gd name="T3" fmla="*/ 60 h 103"/>
                  <a:gd name="T4" fmla="*/ 77 w 101"/>
                  <a:gd name="T5" fmla="*/ 60 h 103"/>
                  <a:gd name="T6" fmla="*/ 76 w 101"/>
                  <a:gd name="T7" fmla="*/ 57 h 103"/>
                  <a:gd name="T8" fmla="*/ 48 w 101"/>
                  <a:gd name="T9" fmla="*/ 57 h 103"/>
                  <a:gd name="T10" fmla="*/ 72 w 101"/>
                  <a:gd name="T11" fmla="*/ 24 h 103"/>
                  <a:gd name="T12" fmla="*/ 75 w 101"/>
                  <a:gd name="T13" fmla="*/ 24 h 103"/>
                  <a:gd name="T14" fmla="*/ 75 w 101"/>
                  <a:gd name="T15" fmla="*/ 1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103">
                    <a:moveTo>
                      <a:pt x="75" y="15"/>
                    </a:moveTo>
                    <a:lnTo>
                      <a:pt x="42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48" y="57"/>
                    </a:lnTo>
                    <a:lnTo>
                      <a:pt x="72" y="24"/>
                    </a:lnTo>
                    <a:lnTo>
                      <a:pt x="75" y="24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3" name="Freeform 242"/>
              <p:cNvSpPr>
                <a:spLocks/>
              </p:cNvSpPr>
              <p:nvPr/>
            </p:nvSpPr>
            <p:spPr bwMode="auto">
              <a:xfrm>
                <a:off x="1163" y="154"/>
                <a:ext cx="101" cy="103"/>
              </a:xfrm>
              <a:custGeom>
                <a:avLst/>
                <a:gdLst>
                  <a:gd name="T0" fmla="*/ 75 w 101"/>
                  <a:gd name="T1" fmla="*/ 24 h 103"/>
                  <a:gd name="T2" fmla="*/ 72 w 101"/>
                  <a:gd name="T3" fmla="*/ 24 h 103"/>
                  <a:gd name="T4" fmla="*/ 73 w 101"/>
                  <a:gd name="T5" fmla="*/ 57 h 103"/>
                  <a:gd name="T6" fmla="*/ 76 w 101"/>
                  <a:gd name="T7" fmla="*/ 57 h 103"/>
                  <a:gd name="T8" fmla="*/ 75 w 101"/>
                  <a:gd name="T9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3">
                    <a:moveTo>
                      <a:pt x="75" y="24"/>
                    </a:moveTo>
                    <a:lnTo>
                      <a:pt x="72" y="24"/>
                    </a:lnTo>
                    <a:lnTo>
                      <a:pt x="73" y="57"/>
                    </a:lnTo>
                    <a:lnTo>
                      <a:pt x="76" y="57"/>
                    </a:lnTo>
                    <a:lnTo>
                      <a:pt x="75" y="2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6" name="Group 243"/>
            <p:cNvGrpSpPr>
              <a:grpSpLocks/>
            </p:cNvGrpSpPr>
            <p:nvPr/>
          </p:nvGrpSpPr>
          <p:grpSpPr bwMode="auto">
            <a:xfrm>
              <a:off x="1245" y="183"/>
              <a:ext cx="91" cy="109"/>
              <a:chOff x="1245" y="183"/>
              <a:chExt cx="91" cy="109"/>
            </a:xfrm>
          </p:grpSpPr>
          <p:sp>
            <p:nvSpPr>
              <p:cNvPr id="350" name="Freeform 244"/>
              <p:cNvSpPr>
                <a:spLocks/>
              </p:cNvSpPr>
              <p:nvPr/>
            </p:nvSpPr>
            <p:spPr bwMode="auto">
              <a:xfrm>
                <a:off x="1245" y="183"/>
                <a:ext cx="91" cy="109"/>
              </a:xfrm>
              <a:custGeom>
                <a:avLst/>
                <a:gdLst>
                  <a:gd name="T0" fmla="*/ 8 w 91"/>
                  <a:gd name="T1" fmla="*/ 94 h 109"/>
                  <a:gd name="T2" fmla="*/ 2 w 91"/>
                  <a:gd name="T3" fmla="*/ 94 h 109"/>
                  <a:gd name="T4" fmla="*/ 0 w 91"/>
                  <a:gd name="T5" fmla="*/ 96 h 109"/>
                  <a:gd name="T6" fmla="*/ 0 w 91"/>
                  <a:gd name="T7" fmla="*/ 104 h 109"/>
                  <a:gd name="T8" fmla="*/ 4 w 91"/>
                  <a:gd name="T9" fmla="*/ 108 h 109"/>
                  <a:gd name="T10" fmla="*/ 11 w 91"/>
                  <a:gd name="T11" fmla="*/ 108 h 109"/>
                  <a:gd name="T12" fmla="*/ 22 w 91"/>
                  <a:gd name="T13" fmla="*/ 106 h 109"/>
                  <a:gd name="T14" fmla="*/ 26 w 91"/>
                  <a:gd name="T15" fmla="*/ 103 h 109"/>
                  <a:gd name="T16" fmla="*/ 15 w 91"/>
                  <a:gd name="T17" fmla="*/ 103 h 109"/>
                  <a:gd name="T18" fmla="*/ 14 w 91"/>
                  <a:gd name="T19" fmla="*/ 101 h 109"/>
                  <a:gd name="T20" fmla="*/ 10 w 91"/>
                  <a:gd name="T21" fmla="*/ 96 h 109"/>
                  <a:gd name="T22" fmla="*/ 8 w 91"/>
                  <a:gd name="T23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09">
                    <a:moveTo>
                      <a:pt x="8" y="94"/>
                    </a:moveTo>
                    <a:lnTo>
                      <a:pt x="2" y="94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4" y="108"/>
                    </a:lnTo>
                    <a:lnTo>
                      <a:pt x="11" y="108"/>
                    </a:lnTo>
                    <a:lnTo>
                      <a:pt x="22" y="106"/>
                    </a:lnTo>
                    <a:lnTo>
                      <a:pt x="26" y="103"/>
                    </a:lnTo>
                    <a:lnTo>
                      <a:pt x="15" y="103"/>
                    </a:lnTo>
                    <a:lnTo>
                      <a:pt x="14" y="101"/>
                    </a:lnTo>
                    <a:lnTo>
                      <a:pt x="10" y="96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1" name="Freeform 245"/>
              <p:cNvSpPr>
                <a:spLocks/>
              </p:cNvSpPr>
              <p:nvPr/>
            </p:nvSpPr>
            <p:spPr bwMode="auto">
              <a:xfrm>
                <a:off x="1245" y="183"/>
                <a:ext cx="91" cy="109"/>
              </a:xfrm>
              <a:custGeom>
                <a:avLst/>
                <a:gdLst>
                  <a:gd name="T0" fmla="*/ 48 w 91"/>
                  <a:gd name="T1" fmla="*/ 8 h 109"/>
                  <a:gd name="T2" fmla="*/ 34 w 91"/>
                  <a:gd name="T3" fmla="*/ 8 h 109"/>
                  <a:gd name="T4" fmla="*/ 37 w 91"/>
                  <a:gd name="T5" fmla="*/ 11 h 109"/>
                  <a:gd name="T6" fmla="*/ 40 w 91"/>
                  <a:gd name="T7" fmla="*/ 20 h 109"/>
                  <a:gd name="T8" fmla="*/ 42 w 91"/>
                  <a:gd name="T9" fmla="*/ 35 h 109"/>
                  <a:gd name="T10" fmla="*/ 42 w 91"/>
                  <a:gd name="T11" fmla="*/ 48 h 109"/>
                  <a:gd name="T12" fmla="*/ 42 w 91"/>
                  <a:gd name="T13" fmla="*/ 59 h 109"/>
                  <a:gd name="T14" fmla="*/ 42 w 91"/>
                  <a:gd name="T15" fmla="*/ 69 h 109"/>
                  <a:gd name="T16" fmla="*/ 40 w 91"/>
                  <a:gd name="T17" fmla="*/ 78 h 109"/>
                  <a:gd name="T18" fmla="*/ 37 w 91"/>
                  <a:gd name="T19" fmla="*/ 87 h 109"/>
                  <a:gd name="T20" fmla="*/ 30 w 91"/>
                  <a:gd name="T21" fmla="*/ 96 h 109"/>
                  <a:gd name="T22" fmla="*/ 28 w 91"/>
                  <a:gd name="T23" fmla="*/ 98 h 109"/>
                  <a:gd name="T24" fmla="*/ 23 w 91"/>
                  <a:gd name="T25" fmla="*/ 103 h 109"/>
                  <a:gd name="T26" fmla="*/ 26 w 91"/>
                  <a:gd name="T27" fmla="*/ 103 h 109"/>
                  <a:gd name="T28" fmla="*/ 33 w 91"/>
                  <a:gd name="T29" fmla="*/ 98 h 109"/>
                  <a:gd name="T30" fmla="*/ 43 w 91"/>
                  <a:gd name="T31" fmla="*/ 86 h 109"/>
                  <a:gd name="T32" fmla="*/ 55 w 91"/>
                  <a:gd name="T33" fmla="*/ 71 h 109"/>
                  <a:gd name="T34" fmla="*/ 56 w 91"/>
                  <a:gd name="T35" fmla="*/ 70 h 109"/>
                  <a:gd name="T36" fmla="*/ 52 w 91"/>
                  <a:gd name="T37" fmla="*/ 70 h 109"/>
                  <a:gd name="T38" fmla="*/ 53 w 91"/>
                  <a:gd name="T39" fmla="*/ 63 h 109"/>
                  <a:gd name="T40" fmla="*/ 53 w 91"/>
                  <a:gd name="T41" fmla="*/ 59 h 109"/>
                  <a:gd name="T42" fmla="*/ 53 w 91"/>
                  <a:gd name="T43" fmla="*/ 46 h 109"/>
                  <a:gd name="T44" fmla="*/ 53 w 91"/>
                  <a:gd name="T45" fmla="*/ 32 h 109"/>
                  <a:gd name="T46" fmla="*/ 51 w 91"/>
                  <a:gd name="T47" fmla="*/ 16 h 109"/>
                  <a:gd name="T48" fmla="*/ 48 w 91"/>
                  <a:gd name="T49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09">
                    <a:moveTo>
                      <a:pt x="48" y="8"/>
                    </a:moveTo>
                    <a:lnTo>
                      <a:pt x="34" y="8"/>
                    </a:lnTo>
                    <a:lnTo>
                      <a:pt x="37" y="11"/>
                    </a:lnTo>
                    <a:lnTo>
                      <a:pt x="40" y="20"/>
                    </a:lnTo>
                    <a:lnTo>
                      <a:pt x="42" y="35"/>
                    </a:lnTo>
                    <a:lnTo>
                      <a:pt x="42" y="48"/>
                    </a:lnTo>
                    <a:lnTo>
                      <a:pt x="42" y="59"/>
                    </a:lnTo>
                    <a:lnTo>
                      <a:pt x="42" y="69"/>
                    </a:lnTo>
                    <a:lnTo>
                      <a:pt x="40" y="78"/>
                    </a:lnTo>
                    <a:lnTo>
                      <a:pt x="37" y="87"/>
                    </a:lnTo>
                    <a:lnTo>
                      <a:pt x="30" y="96"/>
                    </a:lnTo>
                    <a:lnTo>
                      <a:pt x="28" y="98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3" y="98"/>
                    </a:lnTo>
                    <a:lnTo>
                      <a:pt x="43" y="86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3" y="63"/>
                    </a:lnTo>
                    <a:lnTo>
                      <a:pt x="53" y="59"/>
                    </a:lnTo>
                    <a:lnTo>
                      <a:pt x="53" y="46"/>
                    </a:lnTo>
                    <a:lnTo>
                      <a:pt x="53" y="32"/>
                    </a:lnTo>
                    <a:lnTo>
                      <a:pt x="51" y="16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2" name="Freeform 246"/>
              <p:cNvSpPr>
                <a:spLocks/>
              </p:cNvSpPr>
              <p:nvPr/>
            </p:nvSpPr>
            <p:spPr bwMode="auto">
              <a:xfrm>
                <a:off x="1245" y="183"/>
                <a:ext cx="91" cy="109"/>
              </a:xfrm>
              <a:custGeom>
                <a:avLst/>
                <a:gdLst>
                  <a:gd name="T0" fmla="*/ 90 w 91"/>
                  <a:gd name="T1" fmla="*/ 0 h 109"/>
                  <a:gd name="T2" fmla="*/ 79 w 91"/>
                  <a:gd name="T3" fmla="*/ 0 h 109"/>
                  <a:gd name="T4" fmla="*/ 77 w 91"/>
                  <a:gd name="T5" fmla="*/ 3 h 109"/>
                  <a:gd name="T6" fmla="*/ 77 w 91"/>
                  <a:gd name="T7" fmla="*/ 10 h 109"/>
                  <a:gd name="T8" fmla="*/ 78 w 91"/>
                  <a:gd name="T9" fmla="*/ 11 h 109"/>
                  <a:gd name="T10" fmla="*/ 80 w 91"/>
                  <a:gd name="T11" fmla="*/ 15 h 109"/>
                  <a:gd name="T12" fmla="*/ 81 w 91"/>
                  <a:gd name="T13" fmla="*/ 18 h 109"/>
                  <a:gd name="T14" fmla="*/ 81 w 91"/>
                  <a:gd name="T15" fmla="*/ 21 h 109"/>
                  <a:gd name="T16" fmla="*/ 78 w 91"/>
                  <a:gd name="T17" fmla="*/ 32 h 109"/>
                  <a:gd name="T18" fmla="*/ 71 w 91"/>
                  <a:gd name="T19" fmla="*/ 46 h 109"/>
                  <a:gd name="T20" fmla="*/ 61 w 91"/>
                  <a:gd name="T21" fmla="*/ 59 h 109"/>
                  <a:gd name="T22" fmla="*/ 52 w 91"/>
                  <a:gd name="T23" fmla="*/ 70 h 109"/>
                  <a:gd name="T24" fmla="*/ 56 w 91"/>
                  <a:gd name="T25" fmla="*/ 70 h 109"/>
                  <a:gd name="T26" fmla="*/ 73 w 91"/>
                  <a:gd name="T27" fmla="*/ 48 h 109"/>
                  <a:gd name="T28" fmla="*/ 83 w 91"/>
                  <a:gd name="T29" fmla="*/ 32 h 109"/>
                  <a:gd name="T30" fmla="*/ 88 w 91"/>
                  <a:gd name="T31" fmla="*/ 21 h 109"/>
                  <a:gd name="T32" fmla="*/ 90 w 91"/>
                  <a:gd name="T33" fmla="*/ 11 h 109"/>
                  <a:gd name="T34" fmla="*/ 90 w 91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9">
                    <a:moveTo>
                      <a:pt x="90" y="0"/>
                    </a:moveTo>
                    <a:lnTo>
                      <a:pt x="79" y="0"/>
                    </a:lnTo>
                    <a:lnTo>
                      <a:pt x="77" y="3"/>
                    </a:lnTo>
                    <a:lnTo>
                      <a:pt x="77" y="10"/>
                    </a:lnTo>
                    <a:lnTo>
                      <a:pt x="78" y="11"/>
                    </a:lnTo>
                    <a:lnTo>
                      <a:pt x="80" y="15"/>
                    </a:lnTo>
                    <a:lnTo>
                      <a:pt x="81" y="18"/>
                    </a:lnTo>
                    <a:lnTo>
                      <a:pt x="81" y="21"/>
                    </a:lnTo>
                    <a:lnTo>
                      <a:pt x="78" y="32"/>
                    </a:lnTo>
                    <a:lnTo>
                      <a:pt x="71" y="46"/>
                    </a:lnTo>
                    <a:lnTo>
                      <a:pt x="61" y="59"/>
                    </a:lnTo>
                    <a:lnTo>
                      <a:pt x="52" y="70"/>
                    </a:lnTo>
                    <a:lnTo>
                      <a:pt x="56" y="70"/>
                    </a:lnTo>
                    <a:lnTo>
                      <a:pt x="73" y="48"/>
                    </a:lnTo>
                    <a:lnTo>
                      <a:pt x="83" y="32"/>
                    </a:lnTo>
                    <a:lnTo>
                      <a:pt x="88" y="21"/>
                    </a:lnTo>
                    <a:lnTo>
                      <a:pt x="90" y="1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3" name="Freeform 247"/>
              <p:cNvSpPr>
                <a:spLocks/>
              </p:cNvSpPr>
              <p:nvPr/>
            </p:nvSpPr>
            <p:spPr bwMode="auto">
              <a:xfrm>
                <a:off x="1245" y="183"/>
                <a:ext cx="91" cy="109"/>
              </a:xfrm>
              <a:custGeom>
                <a:avLst/>
                <a:gdLst>
                  <a:gd name="T0" fmla="*/ 39 w 91"/>
                  <a:gd name="T1" fmla="*/ 0 h 109"/>
                  <a:gd name="T2" fmla="*/ 35 w 91"/>
                  <a:gd name="T3" fmla="*/ 0 h 109"/>
                  <a:gd name="T4" fmla="*/ 28 w 91"/>
                  <a:gd name="T5" fmla="*/ 3 h 109"/>
                  <a:gd name="T6" fmla="*/ 19 w 91"/>
                  <a:gd name="T7" fmla="*/ 21 h 109"/>
                  <a:gd name="T8" fmla="*/ 19 w 91"/>
                  <a:gd name="T9" fmla="*/ 24 h 109"/>
                  <a:gd name="T10" fmla="*/ 19 w 91"/>
                  <a:gd name="T11" fmla="*/ 24 h 109"/>
                  <a:gd name="T12" fmla="*/ 21 w 91"/>
                  <a:gd name="T13" fmla="*/ 24 h 109"/>
                  <a:gd name="T14" fmla="*/ 25 w 91"/>
                  <a:gd name="T15" fmla="*/ 14 h 109"/>
                  <a:gd name="T16" fmla="*/ 31 w 91"/>
                  <a:gd name="T17" fmla="*/ 8 h 109"/>
                  <a:gd name="T18" fmla="*/ 48 w 91"/>
                  <a:gd name="T19" fmla="*/ 8 h 109"/>
                  <a:gd name="T20" fmla="*/ 47 w 91"/>
                  <a:gd name="T21" fmla="*/ 4 h 109"/>
                  <a:gd name="T22" fmla="*/ 39 w 91"/>
                  <a:gd name="T2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09">
                    <a:moveTo>
                      <a:pt x="39" y="0"/>
                    </a:moveTo>
                    <a:lnTo>
                      <a:pt x="35" y="0"/>
                    </a:lnTo>
                    <a:lnTo>
                      <a:pt x="28" y="3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5" y="14"/>
                    </a:lnTo>
                    <a:lnTo>
                      <a:pt x="31" y="8"/>
                    </a:lnTo>
                    <a:lnTo>
                      <a:pt x="48" y="8"/>
                    </a:lnTo>
                    <a:lnTo>
                      <a:pt x="47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7" name="Group 248"/>
            <p:cNvGrpSpPr>
              <a:grpSpLocks/>
            </p:cNvGrpSpPr>
            <p:nvPr/>
          </p:nvGrpSpPr>
          <p:grpSpPr bwMode="auto">
            <a:xfrm>
              <a:off x="1243" y="181"/>
              <a:ext cx="94" cy="112"/>
              <a:chOff x="1243" y="181"/>
              <a:chExt cx="94" cy="112"/>
            </a:xfrm>
          </p:grpSpPr>
          <p:sp>
            <p:nvSpPr>
              <p:cNvPr id="339" name="Freeform 249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10 w 94"/>
                  <a:gd name="T1" fmla="*/ 94 h 112"/>
                  <a:gd name="T2" fmla="*/ 3 w 94"/>
                  <a:gd name="T3" fmla="*/ 94 h 112"/>
                  <a:gd name="T4" fmla="*/ 0 w 94"/>
                  <a:gd name="T5" fmla="*/ 97 h 112"/>
                  <a:gd name="T6" fmla="*/ 0 w 94"/>
                  <a:gd name="T7" fmla="*/ 106 h 112"/>
                  <a:gd name="T8" fmla="*/ 5 w 94"/>
                  <a:gd name="T9" fmla="*/ 111 h 112"/>
                  <a:gd name="T10" fmla="*/ 13 w 94"/>
                  <a:gd name="T11" fmla="*/ 111 h 112"/>
                  <a:gd name="T12" fmla="*/ 24 w 94"/>
                  <a:gd name="T13" fmla="*/ 109 h 112"/>
                  <a:gd name="T14" fmla="*/ 24 w 94"/>
                  <a:gd name="T15" fmla="*/ 108 h 112"/>
                  <a:gd name="T16" fmla="*/ 6 w 94"/>
                  <a:gd name="T17" fmla="*/ 108 h 112"/>
                  <a:gd name="T18" fmla="*/ 2 w 94"/>
                  <a:gd name="T19" fmla="*/ 104 h 112"/>
                  <a:gd name="T20" fmla="*/ 3 w 94"/>
                  <a:gd name="T21" fmla="*/ 99 h 112"/>
                  <a:gd name="T22" fmla="*/ 4 w 94"/>
                  <a:gd name="T23" fmla="*/ 97 h 112"/>
                  <a:gd name="T24" fmla="*/ 13 w 94"/>
                  <a:gd name="T25" fmla="*/ 97 h 112"/>
                  <a:gd name="T26" fmla="*/ 12 w 94"/>
                  <a:gd name="T27" fmla="*/ 96 h 112"/>
                  <a:gd name="T28" fmla="*/ 10 w 94"/>
                  <a:gd name="T29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12">
                    <a:moveTo>
                      <a:pt x="10" y="94"/>
                    </a:moveTo>
                    <a:lnTo>
                      <a:pt x="3" y="94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5" y="111"/>
                    </a:lnTo>
                    <a:lnTo>
                      <a:pt x="13" y="111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6" y="108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4" y="97"/>
                    </a:lnTo>
                    <a:lnTo>
                      <a:pt x="13" y="97"/>
                    </a:lnTo>
                    <a:lnTo>
                      <a:pt x="12" y="96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0" name="Freeform 250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32 w 94"/>
                  <a:gd name="T1" fmla="*/ 99 h 112"/>
                  <a:gd name="T2" fmla="*/ 23 w 94"/>
                  <a:gd name="T3" fmla="*/ 106 h 112"/>
                  <a:gd name="T4" fmla="*/ 13 w 94"/>
                  <a:gd name="T5" fmla="*/ 108 h 112"/>
                  <a:gd name="T6" fmla="*/ 24 w 94"/>
                  <a:gd name="T7" fmla="*/ 108 h 112"/>
                  <a:gd name="T8" fmla="*/ 28 w 94"/>
                  <a:gd name="T9" fmla="*/ 106 h 112"/>
                  <a:gd name="T10" fmla="*/ 26 w 94"/>
                  <a:gd name="T11" fmla="*/ 106 h 112"/>
                  <a:gd name="T12" fmla="*/ 32 w 94"/>
                  <a:gd name="T13" fmla="*/ 9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12">
                    <a:moveTo>
                      <a:pt x="32" y="99"/>
                    </a:moveTo>
                    <a:lnTo>
                      <a:pt x="23" y="106"/>
                    </a:lnTo>
                    <a:lnTo>
                      <a:pt x="13" y="108"/>
                    </a:lnTo>
                    <a:lnTo>
                      <a:pt x="24" y="108"/>
                    </a:lnTo>
                    <a:lnTo>
                      <a:pt x="28" y="106"/>
                    </a:lnTo>
                    <a:lnTo>
                      <a:pt x="26" y="106"/>
                    </a:lnTo>
                    <a:lnTo>
                      <a:pt x="32" y="9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1" name="Freeform 251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13 w 94"/>
                  <a:gd name="T1" fmla="*/ 97 h 112"/>
                  <a:gd name="T2" fmla="*/ 9 w 94"/>
                  <a:gd name="T3" fmla="*/ 97 h 112"/>
                  <a:gd name="T4" fmla="*/ 10 w 94"/>
                  <a:gd name="T5" fmla="*/ 99 h 112"/>
                  <a:gd name="T6" fmla="*/ 11 w 94"/>
                  <a:gd name="T7" fmla="*/ 100 h 112"/>
                  <a:gd name="T8" fmla="*/ 16 w 94"/>
                  <a:gd name="T9" fmla="*/ 106 h 112"/>
                  <a:gd name="T10" fmla="*/ 23 w 94"/>
                  <a:gd name="T11" fmla="*/ 106 h 112"/>
                  <a:gd name="T12" fmla="*/ 27 w 94"/>
                  <a:gd name="T13" fmla="*/ 103 h 112"/>
                  <a:gd name="T14" fmla="*/ 17 w 94"/>
                  <a:gd name="T15" fmla="*/ 103 h 112"/>
                  <a:gd name="T16" fmla="*/ 14 w 94"/>
                  <a:gd name="T17" fmla="*/ 99 h 112"/>
                  <a:gd name="T18" fmla="*/ 13 w 94"/>
                  <a:gd name="T19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12">
                    <a:moveTo>
                      <a:pt x="13" y="97"/>
                    </a:moveTo>
                    <a:lnTo>
                      <a:pt x="9" y="97"/>
                    </a:lnTo>
                    <a:lnTo>
                      <a:pt x="10" y="99"/>
                    </a:lnTo>
                    <a:lnTo>
                      <a:pt x="11" y="100"/>
                    </a:lnTo>
                    <a:lnTo>
                      <a:pt x="16" y="106"/>
                    </a:lnTo>
                    <a:lnTo>
                      <a:pt x="23" y="106"/>
                    </a:lnTo>
                    <a:lnTo>
                      <a:pt x="27" y="103"/>
                    </a:lnTo>
                    <a:lnTo>
                      <a:pt x="17" y="103"/>
                    </a:lnTo>
                    <a:lnTo>
                      <a:pt x="14" y="99"/>
                    </a:lnTo>
                    <a:lnTo>
                      <a:pt x="13" y="9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2" name="Freeform 252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67 w 94"/>
                  <a:gd name="T1" fmla="*/ 62 h 112"/>
                  <a:gd name="T2" fmla="*/ 63 w 94"/>
                  <a:gd name="T3" fmla="*/ 62 h 112"/>
                  <a:gd name="T4" fmla="*/ 61 w 94"/>
                  <a:gd name="T5" fmla="*/ 65 h 112"/>
                  <a:gd name="T6" fmla="*/ 56 w 94"/>
                  <a:gd name="T7" fmla="*/ 72 h 112"/>
                  <a:gd name="T8" fmla="*/ 42 w 94"/>
                  <a:gd name="T9" fmla="*/ 88 h 112"/>
                  <a:gd name="T10" fmla="*/ 32 w 94"/>
                  <a:gd name="T11" fmla="*/ 99 h 112"/>
                  <a:gd name="T12" fmla="*/ 32 w 94"/>
                  <a:gd name="T13" fmla="*/ 99 h 112"/>
                  <a:gd name="T14" fmla="*/ 26 w 94"/>
                  <a:gd name="T15" fmla="*/ 106 h 112"/>
                  <a:gd name="T16" fmla="*/ 28 w 94"/>
                  <a:gd name="T17" fmla="*/ 106 h 112"/>
                  <a:gd name="T18" fmla="*/ 34 w 94"/>
                  <a:gd name="T19" fmla="*/ 102 h 112"/>
                  <a:gd name="T20" fmla="*/ 44 w 94"/>
                  <a:gd name="T21" fmla="*/ 90 h 112"/>
                  <a:gd name="T22" fmla="*/ 56 w 94"/>
                  <a:gd name="T23" fmla="*/ 76 h 112"/>
                  <a:gd name="T24" fmla="*/ 58 w 94"/>
                  <a:gd name="T25" fmla="*/ 74 h 112"/>
                  <a:gd name="T26" fmla="*/ 67 w 94"/>
                  <a:gd name="T27" fmla="*/ 6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12">
                    <a:moveTo>
                      <a:pt x="67" y="62"/>
                    </a:moveTo>
                    <a:lnTo>
                      <a:pt x="63" y="62"/>
                    </a:lnTo>
                    <a:lnTo>
                      <a:pt x="61" y="65"/>
                    </a:lnTo>
                    <a:lnTo>
                      <a:pt x="56" y="72"/>
                    </a:lnTo>
                    <a:lnTo>
                      <a:pt x="42" y="88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26" y="106"/>
                    </a:lnTo>
                    <a:lnTo>
                      <a:pt x="28" y="106"/>
                    </a:lnTo>
                    <a:lnTo>
                      <a:pt x="34" y="102"/>
                    </a:lnTo>
                    <a:lnTo>
                      <a:pt x="44" y="90"/>
                    </a:lnTo>
                    <a:lnTo>
                      <a:pt x="56" y="76"/>
                    </a:lnTo>
                    <a:lnTo>
                      <a:pt x="58" y="74"/>
                    </a:lnTo>
                    <a:lnTo>
                      <a:pt x="67" y="6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3" name="Freeform 253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39 w 94"/>
                  <a:gd name="T1" fmla="*/ 11 h 112"/>
                  <a:gd name="T2" fmla="*/ 36 w 94"/>
                  <a:gd name="T3" fmla="*/ 11 h 112"/>
                  <a:gd name="T4" fmla="*/ 38 w 94"/>
                  <a:gd name="T5" fmla="*/ 13 h 112"/>
                  <a:gd name="T6" fmla="*/ 40 w 94"/>
                  <a:gd name="T7" fmla="*/ 20 h 112"/>
                  <a:gd name="T8" fmla="*/ 41 w 94"/>
                  <a:gd name="T9" fmla="*/ 34 h 112"/>
                  <a:gd name="T10" fmla="*/ 42 w 94"/>
                  <a:gd name="T11" fmla="*/ 50 h 112"/>
                  <a:gd name="T12" fmla="*/ 42 w 94"/>
                  <a:gd name="T13" fmla="*/ 60 h 112"/>
                  <a:gd name="T14" fmla="*/ 42 w 94"/>
                  <a:gd name="T15" fmla="*/ 65 h 112"/>
                  <a:gd name="T16" fmla="*/ 42 w 94"/>
                  <a:gd name="T17" fmla="*/ 70 h 112"/>
                  <a:gd name="T18" fmla="*/ 40 w 94"/>
                  <a:gd name="T19" fmla="*/ 80 h 112"/>
                  <a:gd name="T20" fmla="*/ 37 w 94"/>
                  <a:gd name="T21" fmla="*/ 88 h 112"/>
                  <a:gd name="T22" fmla="*/ 30 w 94"/>
                  <a:gd name="T23" fmla="*/ 96 h 112"/>
                  <a:gd name="T24" fmla="*/ 24 w 94"/>
                  <a:gd name="T25" fmla="*/ 103 h 112"/>
                  <a:gd name="T26" fmla="*/ 27 w 94"/>
                  <a:gd name="T27" fmla="*/ 103 h 112"/>
                  <a:gd name="T28" fmla="*/ 32 w 94"/>
                  <a:gd name="T29" fmla="*/ 99 h 112"/>
                  <a:gd name="T30" fmla="*/ 33 w 94"/>
                  <a:gd name="T31" fmla="*/ 98 h 112"/>
                  <a:gd name="T32" fmla="*/ 39 w 94"/>
                  <a:gd name="T33" fmla="*/ 89 h 112"/>
                  <a:gd name="T34" fmla="*/ 43 w 94"/>
                  <a:gd name="T35" fmla="*/ 80 h 112"/>
                  <a:gd name="T36" fmla="*/ 45 w 94"/>
                  <a:gd name="T37" fmla="*/ 70 h 112"/>
                  <a:gd name="T38" fmla="*/ 45 w 94"/>
                  <a:gd name="T39" fmla="*/ 60 h 112"/>
                  <a:gd name="T40" fmla="*/ 45 w 94"/>
                  <a:gd name="T41" fmla="*/ 50 h 112"/>
                  <a:gd name="T42" fmla="*/ 45 w 94"/>
                  <a:gd name="T43" fmla="*/ 40 h 112"/>
                  <a:gd name="T44" fmla="*/ 43 w 94"/>
                  <a:gd name="T45" fmla="*/ 24 h 112"/>
                  <a:gd name="T46" fmla="*/ 41 w 94"/>
                  <a:gd name="T47" fmla="*/ 12 h 112"/>
                  <a:gd name="T48" fmla="*/ 39 w 94"/>
                  <a:gd name="T49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12">
                    <a:moveTo>
                      <a:pt x="39" y="11"/>
                    </a:moveTo>
                    <a:lnTo>
                      <a:pt x="36" y="11"/>
                    </a:lnTo>
                    <a:lnTo>
                      <a:pt x="38" y="13"/>
                    </a:lnTo>
                    <a:lnTo>
                      <a:pt x="40" y="20"/>
                    </a:lnTo>
                    <a:lnTo>
                      <a:pt x="41" y="34"/>
                    </a:lnTo>
                    <a:lnTo>
                      <a:pt x="42" y="50"/>
                    </a:lnTo>
                    <a:lnTo>
                      <a:pt x="42" y="60"/>
                    </a:lnTo>
                    <a:lnTo>
                      <a:pt x="42" y="65"/>
                    </a:lnTo>
                    <a:lnTo>
                      <a:pt x="42" y="70"/>
                    </a:lnTo>
                    <a:lnTo>
                      <a:pt x="40" y="80"/>
                    </a:lnTo>
                    <a:lnTo>
                      <a:pt x="37" y="88"/>
                    </a:lnTo>
                    <a:lnTo>
                      <a:pt x="30" y="96"/>
                    </a:lnTo>
                    <a:lnTo>
                      <a:pt x="24" y="103"/>
                    </a:lnTo>
                    <a:lnTo>
                      <a:pt x="27" y="103"/>
                    </a:lnTo>
                    <a:lnTo>
                      <a:pt x="32" y="99"/>
                    </a:lnTo>
                    <a:lnTo>
                      <a:pt x="33" y="98"/>
                    </a:lnTo>
                    <a:lnTo>
                      <a:pt x="39" y="89"/>
                    </a:lnTo>
                    <a:lnTo>
                      <a:pt x="43" y="80"/>
                    </a:lnTo>
                    <a:lnTo>
                      <a:pt x="45" y="70"/>
                    </a:lnTo>
                    <a:lnTo>
                      <a:pt x="45" y="60"/>
                    </a:lnTo>
                    <a:lnTo>
                      <a:pt x="45" y="50"/>
                    </a:lnTo>
                    <a:lnTo>
                      <a:pt x="45" y="40"/>
                    </a:lnTo>
                    <a:lnTo>
                      <a:pt x="43" y="24"/>
                    </a:lnTo>
                    <a:lnTo>
                      <a:pt x="41" y="12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4" name="Freeform 254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46 w 94"/>
                  <a:gd name="T1" fmla="*/ 2 h 112"/>
                  <a:gd name="T2" fmla="*/ 41 w 94"/>
                  <a:gd name="T3" fmla="*/ 2 h 112"/>
                  <a:gd name="T4" fmla="*/ 46 w 94"/>
                  <a:gd name="T5" fmla="*/ 5 h 112"/>
                  <a:gd name="T6" fmla="*/ 50 w 94"/>
                  <a:gd name="T7" fmla="*/ 14 h 112"/>
                  <a:gd name="T8" fmla="*/ 52 w 94"/>
                  <a:gd name="T9" fmla="*/ 29 h 112"/>
                  <a:gd name="T10" fmla="*/ 53 w 94"/>
                  <a:gd name="T11" fmla="*/ 42 h 112"/>
                  <a:gd name="T12" fmla="*/ 53 w 94"/>
                  <a:gd name="T13" fmla="*/ 60 h 112"/>
                  <a:gd name="T14" fmla="*/ 53 w 94"/>
                  <a:gd name="T15" fmla="*/ 65 h 112"/>
                  <a:gd name="T16" fmla="*/ 51 w 94"/>
                  <a:gd name="T17" fmla="*/ 76 h 112"/>
                  <a:gd name="T18" fmla="*/ 57 w 94"/>
                  <a:gd name="T19" fmla="*/ 70 h 112"/>
                  <a:gd name="T20" fmla="*/ 59 w 94"/>
                  <a:gd name="T21" fmla="*/ 67 h 112"/>
                  <a:gd name="T22" fmla="*/ 55 w 94"/>
                  <a:gd name="T23" fmla="*/ 67 h 112"/>
                  <a:gd name="T24" fmla="*/ 56 w 94"/>
                  <a:gd name="T25" fmla="*/ 62 h 112"/>
                  <a:gd name="T26" fmla="*/ 56 w 94"/>
                  <a:gd name="T27" fmla="*/ 60 h 112"/>
                  <a:gd name="T28" fmla="*/ 56 w 94"/>
                  <a:gd name="T29" fmla="*/ 40 h 112"/>
                  <a:gd name="T30" fmla="*/ 56 w 94"/>
                  <a:gd name="T31" fmla="*/ 34 h 112"/>
                  <a:gd name="T32" fmla="*/ 56 w 94"/>
                  <a:gd name="T33" fmla="*/ 32 h 112"/>
                  <a:gd name="T34" fmla="*/ 54 w 94"/>
                  <a:gd name="T35" fmla="*/ 17 h 112"/>
                  <a:gd name="T36" fmla="*/ 49 w 94"/>
                  <a:gd name="T37" fmla="*/ 4 h 112"/>
                  <a:gd name="T38" fmla="*/ 46 w 94"/>
                  <a:gd name="T39" fmla="*/ 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12">
                    <a:moveTo>
                      <a:pt x="46" y="2"/>
                    </a:moveTo>
                    <a:lnTo>
                      <a:pt x="41" y="2"/>
                    </a:lnTo>
                    <a:lnTo>
                      <a:pt x="46" y="5"/>
                    </a:lnTo>
                    <a:lnTo>
                      <a:pt x="50" y="14"/>
                    </a:lnTo>
                    <a:lnTo>
                      <a:pt x="52" y="29"/>
                    </a:lnTo>
                    <a:lnTo>
                      <a:pt x="53" y="42"/>
                    </a:lnTo>
                    <a:lnTo>
                      <a:pt x="53" y="60"/>
                    </a:lnTo>
                    <a:lnTo>
                      <a:pt x="53" y="65"/>
                    </a:lnTo>
                    <a:lnTo>
                      <a:pt x="51" y="76"/>
                    </a:lnTo>
                    <a:lnTo>
                      <a:pt x="57" y="70"/>
                    </a:lnTo>
                    <a:lnTo>
                      <a:pt x="59" y="67"/>
                    </a:lnTo>
                    <a:lnTo>
                      <a:pt x="55" y="67"/>
                    </a:lnTo>
                    <a:lnTo>
                      <a:pt x="56" y="62"/>
                    </a:lnTo>
                    <a:lnTo>
                      <a:pt x="56" y="60"/>
                    </a:lnTo>
                    <a:lnTo>
                      <a:pt x="56" y="40"/>
                    </a:lnTo>
                    <a:lnTo>
                      <a:pt x="56" y="34"/>
                    </a:lnTo>
                    <a:lnTo>
                      <a:pt x="56" y="32"/>
                    </a:lnTo>
                    <a:lnTo>
                      <a:pt x="54" y="17"/>
                    </a:lnTo>
                    <a:lnTo>
                      <a:pt x="49" y="4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5" name="Freeform 255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86 w 94"/>
                  <a:gd name="T1" fmla="*/ 0 h 112"/>
                  <a:gd name="T2" fmla="*/ 80 w 94"/>
                  <a:gd name="T3" fmla="*/ 0 h 112"/>
                  <a:gd name="T4" fmla="*/ 77 w 94"/>
                  <a:gd name="T5" fmla="*/ 3 h 112"/>
                  <a:gd name="T6" fmla="*/ 77 w 94"/>
                  <a:gd name="T7" fmla="*/ 12 h 112"/>
                  <a:gd name="T8" fmla="*/ 80 w 94"/>
                  <a:gd name="T9" fmla="*/ 17 h 112"/>
                  <a:gd name="T10" fmla="*/ 81 w 94"/>
                  <a:gd name="T11" fmla="*/ 19 h 112"/>
                  <a:gd name="T12" fmla="*/ 81 w 94"/>
                  <a:gd name="T13" fmla="*/ 23 h 112"/>
                  <a:gd name="T14" fmla="*/ 79 w 94"/>
                  <a:gd name="T15" fmla="*/ 32 h 112"/>
                  <a:gd name="T16" fmla="*/ 73 w 94"/>
                  <a:gd name="T17" fmla="*/ 43 h 112"/>
                  <a:gd name="T18" fmla="*/ 65 w 94"/>
                  <a:gd name="T19" fmla="*/ 55 h 112"/>
                  <a:gd name="T20" fmla="*/ 55 w 94"/>
                  <a:gd name="T21" fmla="*/ 67 h 112"/>
                  <a:gd name="T22" fmla="*/ 59 w 94"/>
                  <a:gd name="T23" fmla="*/ 67 h 112"/>
                  <a:gd name="T24" fmla="*/ 60 w 94"/>
                  <a:gd name="T25" fmla="*/ 66 h 112"/>
                  <a:gd name="T26" fmla="*/ 63 w 94"/>
                  <a:gd name="T27" fmla="*/ 62 h 112"/>
                  <a:gd name="T28" fmla="*/ 67 w 94"/>
                  <a:gd name="T29" fmla="*/ 62 h 112"/>
                  <a:gd name="T30" fmla="*/ 69 w 94"/>
                  <a:gd name="T31" fmla="*/ 60 h 112"/>
                  <a:gd name="T32" fmla="*/ 65 w 94"/>
                  <a:gd name="T33" fmla="*/ 60 h 112"/>
                  <a:gd name="T34" fmla="*/ 72 w 94"/>
                  <a:gd name="T35" fmla="*/ 50 h 112"/>
                  <a:gd name="T36" fmla="*/ 78 w 94"/>
                  <a:gd name="T37" fmla="*/ 40 h 112"/>
                  <a:gd name="T38" fmla="*/ 82 w 94"/>
                  <a:gd name="T39" fmla="*/ 31 h 112"/>
                  <a:gd name="T40" fmla="*/ 84 w 94"/>
                  <a:gd name="T41" fmla="*/ 23 h 112"/>
                  <a:gd name="T42" fmla="*/ 84 w 94"/>
                  <a:gd name="T43" fmla="*/ 18 h 112"/>
                  <a:gd name="T44" fmla="*/ 83 w 94"/>
                  <a:gd name="T45" fmla="*/ 16 h 112"/>
                  <a:gd name="T46" fmla="*/ 80 w 94"/>
                  <a:gd name="T47" fmla="*/ 11 h 112"/>
                  <a:gd name="T48" fmla="*/ 80 w 94"/>
                  <a:gd name="T49" fmla="*/ 2 h 112"/>
                  <a:gd name="T50" fmla="*/ 90 w 94"/>
                  <a:gd name="T51" fmla="*/ 2 h 112"/>
                  <a:gd name="T52" fmla="*/ 88 w 94"/>
                  <a:gd name="T53" fmla="*/ 0 h 112"/>
                  <a:gd name="T54" fmla="*/ 86 w 94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12">
                    <a:moveTo>
                      <a:pt x="86" y="0"/>
                    </a:moveTo>
                    <a:lnTo>
                      <a:pt x="80" y="0"/>
                    </a:lnTo>
                    <a:lnTo>
                      <a:pt x="77" y="3"/>
                    </a:lnTo>
                    <a:lnTo>
                      <a:pt x="77" y="12"/>
                    </a:lnTo>
                    <a:lnTo>
                      <a:pt x="80" y="17"/>
                    </a:lnTo>
                    <a:lnTo>
                      <a:pt x="81" y="19"/>
                    </a:lnTo>
                    <a:lnTo>
                      <a:pt x="81" y="23"/>
                    </a:lnTo>
                    <a:lnTo>
                      <a:pt x="79" y="32"/>
                    </a:lnTo>
                    <a:lnTo>
                      <a:pt x="73" y="43"/>
                    </a:lnTo>
                    <a:lnTo>
                      <a:pt x="65" y="55"/>
                    </a:lnTo>
                    <a:lnTo>
                      <a:pt x="55" y="67"/>
                    </a:lnTo>
                    <a:lnTo>
                      <a:pt x="59" y="67"/>
                    </a:lnTo>
                    <a:lnTo>
                      <a:pt x="60" y="66"/>
                    </a:lnTo>
                    <a:lnTo>
                      <a:pt x="63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65" y="60"/>
                    </a:lnTo>
                    <a:lnTo>
                      <a:pt x="72" y="50"/>
                    </a:lnTo>
                    <a:lnTo>
                      <a:pt x="78" y="40"/>
                    </a:lnTo>
                    <a:lnTo>
                      <a:pt x="82" y="31"/>
                    </a:lnTo>
                    <a:lnTo>
                      <a:pt x="84" y="23"/>
                    </a:lnTo>
                    <a:lnTo>
                      <a:pt x="84" y="18"/>
                    </a:lnTo>
                    <a:lnTo>
                      <a:pt x="83" y="16"/>
                    </a:lnTo>
                    <a:lnTo>
                      <a:pt x="80" y="11"/>
                    </a:lnTo>
                    <a:lnTo>
                      <a:pt x="80" y="2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6" name="Freeform 256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90 w 94"/>
                  <a:gd name="T1" fmla="*/ 2 h 112"/>
                  <a:gd name="T2" fmla="*/ 85 w 94"/>
                  <a:gd name="T3" fmla="*/ 2 h 112"/>
                  <a:gd name="T4" fmla="*/ 86 w 94"/>
                  <a:gd name="T5" fmla="*/ 3 h 112"/>
                  <a:gd name="T6" fmla="*/ 90 w 94"/>
                  <a:gd name="T7" fmla="*/ 6 h 112"/>
                  <a:gd name="T8" fmla="*/ 90 w 94"/>
                  <a:gd name="T9" fmla="*/ 13 h 112"/>
                  <a:gd name="T10" fmla="*/ 89 w 94"/>
                  <a:gd name="T11" fmla="*/ 20 h 112"/>
                  <a:gd name="T12" fmla="*/ 85 w 94"/>
                  <a:gd name="T13" fmla="*/ 30 h 112"/>
                  <a:gd name="T14" fmla="*/ 78 w 94"/>
                  <a:gd name="T15" fmla="*/ 42 h 112"/>
                  <a:gd name="T16" fmla="*/ 65 w 94"/>
                  <a:gd name="T17" fmla="*/ 60 h 112"/>
                  <a:gd name="T18" fmla="*/ 69 w 94"/>
                  <a:gd name="T19" fmla="*/ 60 h 112"/>
                  <a:gd name="T20" fmla="*/ 76 w 94"/>
                  <a:gd name="T21" fmla="*/ 50 h 112"/>
                  <a:gd name="T22" fmla="*/ 87 w 94"/>
                  <a:gd name="T23" fmla="*/ 34 h 112"/>
                  <a:gd name="T24" fmla="*/ 91 w 94"/>
                  <a:gd name="T25" fmla="*/ 22 h 112"/>
                  <a:gd name="T26" fmla="*/ 92 w 94"/>
                  <a:gd name="T27" fmla="*/ 22 h 112"/>
                  <a:gd name="T28" fmla="*/ 93 w 94"/>
                  <a:gd name="T29" fmla="*/ 13 h 112"/>
                  <a:gd name="T30" fmla="*/ 93 w 94"/>
                  <a:gd name="T31" fmla="*/ 7 h 112"/>
                  <a:gd name="T32" fmla="*/ 92 w 94"/>
                  <a:gd name="T33" fmla="*/ 5 h 112"/>
                  <a:gd name="T34" fmla="*/ 90 w 94"/>
                  <a:gd name="T35" fmla="*/ 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12">
                    <a:moveTo>
                      <a:pt x="90" y="2"/>
                    </a:moveTo>
                    <a:lnTo>
                      <a:pt x="85" y="2"/>
                    </a:lnTo>
                    <a:lnTo>
                      <a:pt x="86" y="3"/>
                    </a:lnTo>
                    <a:lnTo>
                      <a:pt x="90" y="6"/>
                    </a:lnTo>
                    <a:lnTo>
                      <a:pt x="90" y="13"/>
                    </a:lnTo>
                    <a:lnTo>
                      <a:pt x="89" y="20"/>
                    </a:lnTo>
                    <a:lnTo>
                      <a:pt x="85" y="30"/>
                    </a:lnTo>
                    <a:lnTo>
                      <a:pt x="78" y="42"/>
                    </a:lnTo>
                    <a:lnTo>
                      <a:pt x="65" y="60"/>
                    </a:lnTo>
                    <a:lnTo>
                      <a:pt x="69" y="60"/>
                    </a:lnTo>
                    <a:lnTo>
                      <a:pt x="76" y="50"/>
                    </a:lnTo>
                    <a:lnTo>
                      <a:pt x="87" y="34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3" y="13"/>
                    </a:lnTo>
                    <a:lnTo>
                      <a:pt x="93" y="7"/>
                    </a:lnTo>
                    <a:lnTo>
                      <a:pt x="92" y="5"/>
                    </a:lnTo>
                    <a:lnTo>
                      <a:pt x="90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7" name="Freeform 257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41 w 94"/>
                  <a:gd name="T1" fmla="*/ 0 h 112"/>
                  <a:gd name="T2" fmla="*/ 36 w 94"/>
                  <a:gd name="T3" fmla="*/ 0 h 112"/>
                  <a:gd name="T4" fmla="*/ 29 w 94"/>
                  <a:gd name="T5" fmla="*/ 3 h 112"/>
                  <a:gd name="T6" fmla="*/ 19 w 94"/>
                  <a:gd name="T7" fmla="*/ 22 h 112"/>
                  <a:gd name="T8" fmla="*/ 19 w 94"/>
                  <a:gd name="T9" fmla="*/ 26 h 112"/>
                  <a:gd name="T10" fmla="*/ 20 w 94"/>
                  <a:gd name="T11" fmla="*/ 27 h 112"/>
                  <a:gd name="T12" fmla="*/ 24 w 94"/>
                  <a:gd name="T13" fmla="*/ 27 h 112"/>
                  <a:gd name="T14" fmla="*/ 25 w 94"/>
                  <a:gd name="T15" fmla="*/ 24 h 112"/>
                  <a:gd name="T16" fmla="*/ 22 w 94"/>
                  <a:gd name="T17" fmla="*/ 24 h 112"/>
                  <a:gd name="T18" fmla="*/ 22 w 94"/>
                  <a:gd name="T19" fmla="*/ 23 h 112"/>
                  <a:gd name="T20" fmla="*/ 24 w 94"/>
                  <a:gd name="T21" fmla="*/ 18 h 112"/>
                  <a:gd name="T22" fmla="*/ 25 w 94"/>
                  <a:gd name="T23" fmla="*/ 15 h 112"/>
                  <a:gd name="T24" fmla="*/ 26 w 94"/>
                  <a:gd name="T25" fmla="*/ 14 h 112"/>
                  <a:gd name="T26" fmla="*/ 31 w 94"/>
                  <a:gd name="T27" fmla="*/ 5 h 112"/>
                  <a:gd name="T28" fmla="*/ 37 w 94"/>
                  <a:gd name="T29" fmla="*/ 2 h 112"/>
                  <a:gd name="T30" fmla="*/ 46 w 94"/>
                  <a:gd name="T31" fmla="*/ 2 h 112"/>
                  <a:gd name="T32" fmla="*/ 41 w 94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12">
                    <a:moveTo>
                      <a:pt x="41" y="0"/>
                    </a:moveTo>
                    <a:lnTo>
                      <a:pt x="36" y="0"/>
                    </a:lnTo>
                    <a:lnTo>
                      <a:pt x="29" y="3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20" y="27"/>
                    </a:lnTo>
                    <a:lnTo>
                      <a:pt x="24" y="27"/>
                    </a:lnTo>
                    <a:lnTo>
                      <a:pt x="25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4" y="18"/>
                    </a:lnTo>
                    <a:lnTo>
                      <a:pt x="25" y="15"/>
                    </a:lnTo>
                    <a:lnTo>
                      <a:pt x="26" y="14"/>
                    </a:lnTo>
                    <a:lnTo>
                      <a:pt x="31" y="5"/>
                    </a:lnTo>
                    <a:lnTo>
                      <a:pt x="37" y="2"/>
                    </a:lnTo>
                    <a:lnTo>
                      <a:pt x="4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8" name="Freeform 258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36 w 94"/>
                  <a:gd name="T1" fmla="*/ 8 h 112"/>
                  <a:gd name="T2" fmla="*/ 31 w 94"/>
                  <a:gd name="T3" fmla="*/ 8 h 112"/>
                  <a:gd name="T4" fmla="*/ 26 w 94"/>
                  <a:gd name="T5" fmla="*/ 14 h 112"/>
                  <a:gd name="T6" fmla="*/ 24 w 94"/>
                  <a:gd name="T7" fmla="*/ 19 h 112"/>
                  <a:gd name="T8" fmla="*/ 22 w 94"/>
                  <a:gd name="T9" fmla="*/ 24 h 112"/>
                  <a:gd name="T10" fmla="*/ 25 w 94"/>
                  <a:gd name="T11" fmla="*/ 24 h 112"/>
                  <a:gd name="T12" fmla="*/ 28 w 94"/>
                  <a:gd name="T13" fmla="*/ 16 h 112"/>
                  <a:gd name="T14" fmla="*/ 34 w 94"/>
                  <a:gd name="T15" fmla="*/ 11 h 112"/>
                  <a:gd name="T16" fmla="*/ 39 w 94"/>
                  <a:gd name="T17" fmla="*/ 11 h 112"/>
                  <a:gd name="T18" fmla="*/ 36 w 94"/>
                  <a:gd name="T19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12">
                    <a:moveTo>
                      <a:pt x="36" y="8"/>
                    </a:moveTo>
                    <a:lnTo>
                      <a:pt x="31" y="8"/>
                    </a:lnTo>
                    <a:lnTo>
                      <a:pt x="26" y="14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25" y="24"/>
                    </a:lnTo>
                    <a:lnTo>
                      <a:pt x="28" y="16"/>
                    </a:lnTo>
                    <a:lnTo>
                      <a:pt x="34" y="11"/>
                    </a:lnTo>
                    <a:lnTo>
                      <a:pt x="39" y="11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9" name="Freeform 259"/>
              <p:cNvSpPr>
                <a:spLocks/>
              </p:cNvSpPr>
              <p:nvPr/>
            </p:nvSpPr>
            <p:spPr bwMode="auto">
              <a:xfrm>
                <a:off x="1243" y="181"/>
                <a:ext cx="94" cy="112"/>
              </a:xfrm>
              <a:custGeom>
                <a:avLst/>
                <a:gdLst>
                  <a:gd name="T0" fmla="*/ 26 w 94"/>
                  <a:gd name="T1" fmla="*/ 14 h 112"/>
                  <a:gd name="T2" fmla="*/ 25 w 94"/>
                  <a:gd name="T3" fmla="*/ 15 h 112"/>
                  <a:gd name="T4" fmla="*/ 24 w 94"/>
                  <a:gd name="T5" fmla="*/ 18 h 112"/>
                  <a:gd name="T6" fmla="*/ 26 w 94"/>
                  <a:gd name="T7" fmla="*/ 1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12">
                    <a:moveTo>
                      <a:pt x="26" y="14"/>
                    </a:moveTo>
                    <a:lnTo>
                      <a:pt x="25" y="15"/>
                    </a:lnTo>
                    <a:lnTo>
                      <a:pt x="24" y="18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8" name="Group 260"/>
            <p:cNvGrpSpPr>
              <a:grpSpLocks/>
            </p:cNvGrpSpPr>
            <p:nvPr/>
          </p:nvGrpSpPr>
          <p:grpSpPr bwMode="auto">
            <a:xfrm>
              <a:off x="1340" y="153"/>
              <a:ext cx="71" cy="105"/>
              <a:chOff x="1340" y="153"/>
              <a:chExt cx="71" cy="105"/>
            </a:xfrm>
          </p:grpSpPr>
          <p:sp>
            <p:nvSpPr>
              <p:cNvPr id="335" name="Freeform 261"/>
              <p:cNvSpPr>
                <a:spLocks/>
              </p:cNvSpPr>
              <p:nvPr/>
            </p:nvSpPr>
            <p:spPr bwMode="auto">
              <a:xfrm>
                <a:off x="1340" y="153"/>
                <a:ext cx="71" cy="105"/>
              </a:xfrm>
              <a:custGeom>
                <a:avLst/>
                <a:gdLst>
                  <a:gd name="T0" fmla="*/ 46 w 71"/>
                  <a:gd name="T1" fmla="*/ 33 h 105"/>
                  <a:gd name="T2" fmla="*/ 42 w 71"/>
                  <a:gd name="T3" fmla="*/ 33 h 105"/>
                  <a:gd name="T4" fmla="*/ 26 w 71"/>
                  <a:gd name="T5" fmla="*/ 37 h 105"/>
                  <a:gd name="T6" fmla="*/ 12 w 71"/>
                  <a:gd name="T7" fmla="*/ 48 h 105"/>
                  <a:gd name="T8" fmla="*/ 3 w 71"/>
                  <a:gd name="T9" fmla="*/ 63 h 105"/>
                  <a:gd name="T10" fmla="*/ 0 w 71"/>
                  <a:gd name="T11" fmla="*/ 79 h 105"/>
                  <a:gd name="T12" fmla="*/ 0 w 71"/>
                  <a:gd name="T13" fmla="*/ 94 h 105"/>
                  <a:gd name="T14" fmla="*/ 9 w 71"/>
                  <a:gd name="T15" fmla="*/ 104 h 105"/>
                  <a:gd name="T16" fmla="*/ 23 w 71"/>
                  <a:gd name="T17" fmla="*/ 104 h 105"/>
                  <a:gd name="T18" fmla="*/ 37 w 71"/>
                  <a:gd name="T19" fmla="*/ 100 h 105"/>
                  <a:gd name="T20" fmla="*/ 18 w 71"/>
                  <a:gd name="T21" fmla="*/ 100 h 105"/>
                  <a:gd name="T22" fmla="*/ 11 w 71"/>
                  <a:gd name="T23" fmla="*/ 94 h 105"/>
                  <a:gd name="T24" fmla="*/ 11 w 71"/>
                  <a:gd name="T25" fmla="*/ 80 h 105"/>
                  <a:gd name="T26" fmla="*/ 14 w 71"/>
                  <a:gd name="T27" fmla="*/ 65 h 105"/>
                  <a:gd name="T28" fmla="*/ 21 w 71"/>
                  <a:gd name="T29" fmla="*/ 51 h 105"/>
                  <a:gd name="T30" fmla="*/ 31 w 71"/>
                  <a:gd name="T31" fmla="*/ 41 h 105"/>
                  <a:gd name="T32" fmla="*/ 43 w 71"/>
                  <a:gd name="T33" fmla="*/ 37 h 105"/>
                  <a:gd name="T34" fmla="*/ 55 w 71"/>
                  <a:gd name="T35" fmla="*/ 37 h 105"/>
                  <a:gd name="T36" fmla="*/ 53 w 71"/>
                  <a:gd name="T37" fmla="*/ 34 h 105"/>
                  <a:gd name="T38" fmla="*/ 46 w 71"/>
                  <a:gd name="T39" fmla="*/ 3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105">
                    <a:moveTo>
                      <a:pt x="46" y="33"/>
                    </a:moveTo>
                    <a:lnTo>
                      <a:pt x="42" y="33"/>
                    </a:lnTo>
                    <a:lnTo>
                      <a:pt x="26" y="37"/>
                    </a:lnTo>
                    <a:lnTo>
                      <a:pt x="12" y="48"/>
                    </a:lnTo>
                    <a:lnTo>
                      <a:pt x="3" y="63"/>
                    </a:lnTo>
                    <a:lnTo>
                      <a:pt x="0" y="79"/>
                    </a:lnTo>
                    <a:lnTo>
                      <a:pt x="0" y="94"/>
                    </a:lnTo>
                    <a:lnTo>
                      <a:pt x="9" y="104"/>
                    </a:lnTo>
                    <a:lnTo>
                      <a:pt x="23" y="104"/>
                    </a:lnTo>
                    <a:lnTo>
                      <a:pt x="37" y="100"/>
                    </a:lnTo>
                    <a:lnTo>
                      <a:pt x="18" y="100"/>
                    </a:lnTo>
                    <a:lnTo>
                      <a:pt x="11" y="94"/>
                    </a:lnTo>
                    <a:lnTo>
                      <a:pt x="11" y="80"/>
                    </a:lnTo>
                    <a:lnTo>
                      <a:pt x="14" y="65"/>
                    </a:lnTo>
                    <a:lnTo>
                      <a:pt x="21" y="51"/>
                    </a:lnTo>
                    <a:lnTo>
                      <a:pt x="31" y="41"/>
                    </a:lnTo>
                    <a:lnTo>
                      <a:pt x="43" y="37"/>
                    </a:lnTo>
                    <a:lnTo>
                      <a:pt x="55" y="37"/>
                    </a:lnTo>
                    <a:lnTo>
                      <a:pt x="53" y="34"/>
                    </a:lnTo>
                    <a:lnTo>
                      <a:pt x="46" y="3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6" name="Freeform 262"/>
              <p:cNvSpPr>
                <a:spLocks/>
              </p:cNvSpPr>
              <p:nvPr/>
            </p:nvSpPr>
            <p:spPr bwMode="auto">
              <a:xfrm>
                <a:off x="1340" y="153"/>
                <a:ext cx="71" cy="105"/>
              </a:xfrm>
              <a:custGeom>
                <a:avLst/>
                <a:gdLst>
                  <a:gd name="T0" fmla="*/ 55 w 71"/>
                  <a:gd name="T1" fmla="*/ 37 h 105"/>
                  <a:gd name="T2" fmla="*/ 52 w 71"/>
                  <a:gd name="T3" fmla="*/ 37 h 105"/>
                  <a:gd name="T4" fmla="*/ 56 w 71"/>
                  <a:gd name="T5" fmla="*/ 46 h 105"/>
                  <a:gd name="T6" fmla="*/ 56 w 71"/>
                  <a:gd name="T7" fmla="*/ 56 h 105"/>
                  <a:gd name="T8" fmla="*/ 53 w 71"/>
                  <a:gd name="T9" fmla="*/ 72 h 105"/>
                  <a:gd name="T10" fmla="*/ 46 w 71"/>
                  <a:gd name="T11" fmla="*/ 87 h 105"/>
                  <a:gd name="T12" fmla="*/ 36 w 71"/>
                  <a:gd name="T13" fmla="*/ 96 h 105"/>
                  <a:gd name="T14" fmla="*/ 26 w 71"/>
                  <a:gd name="T15" fmla="*/ 100 h 105"/>
                  <a:gd name="T16" fmla="*/ 37 w 71"/>
                  <a:gd name="T17" fmla="*/ 100 h 105"/>
                  <a:gd name="T18" fmla="*/ 38 w 71"/>
                  <a:gd name="T19" fmla="*/ 100 h 105"/>
                  <a:gd name="T20" fmla="*/ 53 w 71"/>
                  <a:gd name="T21" fmla="*/ 89 h 105"/>
                  <a:gd name="T22" fmla="*/ 66 w 71"/>
                  <a:gd name="T23" fmla="*/ 72 h 105"/>
                  <a:gd name="T24" fmla="*/ 70 w 71"/>
                  <a:gd name="T25" fmla="*/ 49 h 105"/>
                  <a:gd name="T26" fmla="*/ 70 w 71"/>
                  <a:gd name="T27" fmla="*/ 42 h 105"/>
                  <a:gd name="T28" fmla="*/ 58 w 71"/>
                  <a:gd name="T29" fmla="*/ 42 h 105"/>
                  <a:gd name="T30" fmla="*/ 55 w 71"/>
                  <a:gd name="T31" fmla="*/ 3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5">
                    <a:moveTo>
                      <a:pt x="55" y="37"/>
                    </a:moveTo>
                    <a:lnTo>
                      <a:pt x="52" y="37"/>
                    </a:lnTo>
                    <a:lnTo>
                      <a:pt x="56" y="46"/>
                    </a:lnTo>
                    <a:lnTo>
                      <a:pt x="56" y="56"/>
                    </a:lnTo>
                    <a:lnTo>
                      <a:pt x="53" y="72"/>
                    </a:lnTo>
                    <a:lnTo>
                      <a:pt x="46" y="87"/>
                    </a:lnTo>
                    <a:lnTo>
                      <a:pt x="36" y="96"/>
                    </a:lnTo>
                    <a:lnTo>
                      <a:pt x="26" y="100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53" y="89"/>
                    </a:lnTo>
                    <a:lnTo>
                      <a:pt x="66" y="72"/>
                    </a:lnTo>
                    <a:lnTo>
                      <a:pt x="70" y="49"/>
                    </a:lnTo>
                    <a:lnTo>
                      <a:pt x="70" y="42"/>
                    </a:lnTo>
                    <a:lnTo>
                      <a:pt x="58" y="42"/>
                    </a:lnTo>
                    <a:lnTo>
                      <a:pt x="55" y="3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7" name="Freeform 263"/>
              <p:cNvSpPr>
                <a:spLocks/>
              </p:cNvSpPr>
              <p:nvPr/>
            </p:nvSpPr>
            <p:spPr bwMode="auto">
              <a:xfrm>
                <a:off x="1340" y="153"/>
                <a:ext cx="71" cy="105"/>
              </a:xfrm>
              <a:custGeom>
                <a:avLst/>
                <a:gdLst>
                  <a:gd name="T0" fmla="*/ 43 w 71"/>
                  <a:gd name="T1" fmla="*/ 3 h 105"/>
                  <a:gd name="T2" fmla="*/ 25 w 71"/>
                  <a:gd name="T3" fmla="*/ 3 h 105"/>
                  <a:gd name="T4" fmla="*/ 27 w 71"/>
                  <a:gd name="T5" fmla="*/ 3 h 105"/>
                  <a:gd name="T6" fmla="*/ 42 w 71"/>
                  <a:gd name="T7" fmla="*/ 8 h 105"/>
                  <a:gd name="T8" fmla="*/ 52 w 71"/>
                  <a:gd name="T9" fmla="*/ 18 h 105"/>
                  <a:gd name="T10" fmla="*/ 57 w 71"/>
                  <a:gd name="T11" fmla="*/ 31 h 105"/>
                  <a:gd name="T12" fmla="*/ 58 w 71"/>
                  <a:gd name="T13" fmla="*/ 42 h 105"/>
                  <a:gd name="T14" fmla="*/ 58 w 71"/>
                  <a:gd name="T15" fmla="*/ 42 h 105"/>
                  <a:gd name="T16" fmla="*/ 70 w 71"/>
                  <a:gd name="T17" fmla="*/ 42 h 105"/>
                  <a:gd name="T18" fmla="*/ 68 w 71"/>
                  <a:gd name="T19" fmla="*/ 31 h 105"/>
                  <a:gd name="T20" fmla="*/ 61 w 71"/>
                  <a:gd name="T21" fmla="*/ 15 h 105"/>
                  <a:gd name="T22" fmla="*/ 48 w 71"/>
                  <a:gd name="T23" fmla="*/ 4 h 105"/>
                  <a:gd name="T24" fmla="*/ 43 w 71"/>
                  <a:gd name="T25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105">
                    <a:moveTo>
                      <a:pt x="43" y="3"/>
                    </a:moveTo>
                    <a:lnTo>
                      <a:pt x="25" y="3"/>
                    </a:lnTo>
                    <a:lnTo>
                      <a:pt x="27" y="3"/>
                    </a:lnTo>
                    <a:lnTo>
                      <a:pt x="42" y="8"/>
                    </a:lnTo>
                    <a:lnTo>
                      <a:pt x="52" y="18"/>
                    </a:lnTo>
                    <a:lnTo>
                      <a:pt x="57" y="31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70" y="42"/>
                    </a:lnTo>
                    <a:lnTo>
                      <a:pt x="68" y="31"/>
                    </a:lnTo>
                    <a:lnTo>
                      <a:pt x="61" y="15"/>
                    </a:lnTo>
                    <a:lnTo>
                      <a:pt x="48" y="4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8" name="Freeform 264"/>
              <p:cNvSpPr>
                <a:spLocks/>
              </p:cNvSpPr>
              <p:nvPr/>
            </p:nvSpPr>
            <p:spPr bwMode="auto">
              <a:xfrm>
                <a:off x="1340" y="153"/>
                <a:ext cx="71" cy="105"/>
              </a:xfrm>
              <a:custGeom>
                <a:avLst/>
                <a:gdLst>
                  <a:gd name="T0" fmla="*/ 22 w 71"/>
                  <a:gd name="T1" fmla="*/ 0 h 105"/>
                  <a:gd name="T2" fmla="*/ 22 w 71"/>
                  <a:gd name="T3" fmla="*/ 3 h 105"/>
                  <a:gd name="T4" fmla="*/ 25 w 71"/>
                  <a:gd name="T5" fmla="*/ 3 h 105"/>
                  <a:gd name="T6" fmla="*/ 43 w 71"/>
                  <a:gd name="T7" fmla="*/ 3 h 105"/>
                  <a:gd name="T8" fmla="*/ 28 w 71"/>
                  <a:gd name="T9" fmla="*/ 0 h 105"/>
                  <a:gd name="T10" fmla="*/ 25 w 71"/>
                  <a:gd name="T11" fmla="*/ 0 h 105"/>
                  <a:gd name="T12" fmla="*/ 22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22" y="0"/>
                    </a:moveTo>
                    <a:lnTo>
                      <a:pt x="22" y="3"/>
                    </a:lnTo>
                    <a:lnTo>
                      <a:pt x="25" y="3"/>
                    </a:lnTo>
                    <a:lnTo>
                      <a:pt x="43" y="3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9" name="Group 265"/>
            <p:cNvGrpSpPr>
              <a:grpSpLocks/>
            </p:cNvGrpSpPr>
            <p:nvPr/>
          </p:nvGrpSpPr>
          <p:grpSpPr bwMode="auto">
            <a:xfrm>
              <a:off x="1338" y="152"/>
              <a:ext cx="74" cy="108"/>
              <a:chOff x="1338" y="152"/>
              <a:chExt cx="74" cy="108"/>
            </a:xfrm>
          </p:grpSpPr>
          <p:sp>
            <p:nvSpPr>
              <p:cNvPr id="326" name="Freeform 266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0 w 74"/>
                  <a:gd name="T1" fmla="*/ 33 h 108"/>
                  <a:gd name="T2" fmla="*/ 44 w 74"/>
                  <a:gd name="T3" fmla="*/ 33 h 108"/>
                  <a:gd name="T4" fmla="*/ 27 w 74"/>
                  <a:gd name="T5" fmla="*/ 37 h 108"/>
                  <a:gd name="T6" fmla="*/ 13 w 74"/>
                  <a:gd name="T7" fmla="*/ 48 h 108"/>
                  <a:gd name="T8" fmla="*/ 3 w 74"/>
                  <a:gd name="T9" fmla="*/ 64 h 108"/>
                  <a:gd name="T10" fmla="*/ 0 w 74"/>
                  <a:gd name="T11" fmla="*/ 80 h 108"/>
                  <a:gd name="T12" fmla="*/ 0 w 74"/>
                  <a:gd name="T13" fmla="*/ 96 h 108"/>
                  <a:gd name="T14" fmla="*/ 9 w 74"/>
                  <a:gd name="T15" fmla="*/ 107 h 108"/>
                  <a:gd name="T16" fmla="*/ 24 w 74"/>
                  <a:gd name="T17" fmla="*/ 107 h 108"/>
                  <a:gd name="T18" fmla="*/ 36 w 74"/>
                  <a:gd name="T19" fmla="*/ 104 h 108"/>
                  <a:gd name="T20" fmla="*/ 11 w 74"/>
                  <a:gd name="T21" fmla="*/ 104 h 108"/>
                  <a:gd name="T22" fmla="*/ 2 w 74"/>
                  <a:gd name="T23" fmla="*/ 94 h 108"/>
                  <a:gd name="T24" fmla="*/ 2 w 74"/>
                  <a:gd name="T25" fmla="*/ 80 h 108"/>
                  <a:gd name="T26" fmla="*/ 6 w 74"/>
                  <a:gd name="T27" fmla="*/ 65 h 108"/>
                  <a:gd name="T28" fmla="*/ 15 w 74"/>
                  <a:gd name="T29" fmla="*/ 50 h 108"/>
                  <a:gd name="T30" fmla="*/ 28 w 74"/>
                  <a:gd name="T31" fmla="*/ 40 h 108"/>
                  <a:gd name="T32" fmla="*/ 44 w 74"/>
                  <a:gd name="T33" fmla="*/ 36 h 108"/>
                  <a:gd name="T34" fmla="*/ 56 w 74"/>
                  <a:gd name="T35" fmla="*/ 36 h 108"/>
                  <a:gd name="T36" fmla="*/ 55 w 74"/>
                  <a:gd name="T37" fmla="*/ 35 h 108"/>
                  <a:gd name="T38" fmla="*/ 50 w 74"/>
                  <a:gd name="T39" fmla="*/ 3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08">
                    <a:moveTo>
                      <a:pt x="50" y="33"/>
                    </a:moveTo>
                    <a:lnTo>
                      <a:pt x="44" y="33"/>
                    </a:lnTo>
                    <a:lnTo>
                      <a:pt x="27" y="37"/>
                    </a:lnTo>
                    <a:lnTo>
                      <a:pt x="13" y="48"/>
                    </a:lnTo>
                    <a:lnTo>
                      <a:pt x="3" y="64"/>
                    </a:lnTo>
                    <a:lnTo>
                      <a:pt x="0" y="80"/>
                    </a:lnTo>
                    <a:lnTo>
                      <a:pt x="0" y="96"/>
                    </a:lnTo>
                    <a:lnTo>
                      <a:pt x="9" y="107"/>
                    </a:lnTo>
                    <a:lnTo>
                      <a:pt x="24" y="107"/>
                    </a:lnTo>
                    <a:lnTo>
                      <a:pt x="36" y="104"/>
                    </a:lnTo>
                    <a:lnTo>
                      <a:pt x="11" y="104"/>
                    </a:lnTo>
                    <a:lnTo>
                      <a:pt x="2" y="94"/>
                    </a:lnTo>
                    <a:lnTo>
                      <a:pt x="2" y="80"/>
                    </a:lnTo>
                    <a:lnTo>
                      <a:pt x="6" y="65"/>
                    </a:lnTo>
                    <a:lnTo>
                      <a:pt x="15" y="50"/>
                    </a:lnTo>
                    <a:lnTo>
                      <a:pt x="28" y="40"/>
                    </a:lnTo>
                    <a:lnTo>
                      <a:pt x="44" y="36"/>
                    </a:lnTo>
                    <a:lnTo>
                      <a:pt x="56" y="36"/>
                    </a:lnTo>
                    <a:lnTo>
                      <a:pt x="55" y="35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7" name="Freeform 267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43 w 74"/>
                  <a:gd name="T1" fmla="*/ 3 h 108"/>
                  <a:gd name="T2" fmla="*/ 30 w 74"/>
                  <a:gd name="T3" fmla="*/ 3 h 108"/>
                  <a:gd name="T4" fmla="*/ 49 w 74"/>
                  <a:gd name="T5" fmla="*/ 7 h 108"/>
                  <a:gd name="T6" fmla="*/ 61 w 74"/>
                  <a:gd name="T7" fmla="*/ 18 h 108"/>
                  <a:gd name="T8" fmla="*/ 68 w 74"/>
                  <a:gd name="T9" fmla="*/ 33 h 108"/>
                  <a:gd name="T10" fmla="*/ 70 w 74"/>
                  <a:gd name="T11" fmla="*/ 48 h 108"/>
                  <a:gd name="T12" fmla="*/ 70 w 74"/>
                  <a:gd name="T13" fmla="*/ 51 h 108"/>
                  <a:gd name="T14" fmla="*/ 66 w 74"/>
                  <a:gd name="T15" fmla="*/ 72 h 108"/>
                  <a:gd name="T16" fmla="*/ 54 w 74"/>
                  <a:gd name="T17" fmla="*/ 89 h 108"/>
                  <a:gd name="T18" fmla="*/ 39 w 74"/>
                  <a:gd name="T19" fmla="*/ 100 h 108"/>
                  <a:gd name="T20" fmla="*/ 24 w 74"/>
                  <a:gd name="T21" fmla="*/ 104 h 108"/>
                  <a:gd name="T22" fmla="*/ 36 w 74"/>
                  <a:gd name="T23" fmla="*/ 104 h 108"/>
                  <a:gd name="T24" fmla="*/ 40 w 74"/>
                  <a:gd name="T25" fmla="*/ 103 h 108"/>
                  <a:gd name="T26" fmla="*/ 56 w 74"/>
                  <a:gd name="T27" fmla="*/ 91 h 108"/>
                  <a:gd name="T28" fmla="*/ 69 w 74"/>
                  <a:gd name="T29" fmla="*/ 73 h 108"/>
                  <a:gd name="T30" fmla="*/ 73 w 74"/>
                  <a:gd name="T31" fmla="*/ 50 h 108"/>
                  <a:gd name="T32" fmla="*/ 71 w 74"/>
                  <a:gd name="T33" fmla="*/ 32 h 108"/>
                  <a:gd name="T34" fmla="*/ 64 w 74"/>
                  <a:gd name="T35" fmla="*/ 16 h 108"/>
                  <a:gd name="T36" fmla="*/ 50 w 74"/>
                  <a:gd name="T37" fmla="*/ 4 h 108"/>
                  <a:gd name="T38" fmla="*/ 43 w 74"/>
                  <a:gd name="T39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08">
                    <a:moveTo>
                      <a:pt x="43" y="3"/>
                    </a:moveTo>
                    <a:lnTo>
                      <a:pt x="30" y="3"/>
                    </a:lnTo>
                    <a:lnTo>
                      <a:pt x="49" y="7"/>
                    </a:lnTo>
                    <a:lnTo>
                      <a:pt x="61" y="18"/>
                    </a:lnTo>
                    <a:lnTo>
                      <a:pt x="68" y="33"/>
                    </a:lnTo>
                    <a:lnTo>
                      <a:pt x="70" y="48"/>
                    </a:lnTo>
                    <a:lnTo>
                      <a:pt x="70" y="51"/>
                    </a:lnTo>
                    <a:lnTo>
                      <a:pt x="66" y="72"/>
                    </a:lnTo>
                    <a:lnTo>
                      <a:pt x="54" y="89"/>
                    </a:lnTo>
                    <a:lnTo>
                      <a:pt x="39" y="100"/>
                    </a:lnTo>
                    <a:lnTo>
                      <a:pt x="24" y="104"/>
                    </a:lnTo>
                    <a:lnTo>
                      <a:pt x="36" y="104"/>
                    </a:lnTo>
                    <a:lnTo>
                      <a:pt x="40" y="103"/>
                    </a:lnTo>
                    <a:lnTo>
                      <a:pt x="56" y="91"/>
                    </a:lnTo>
                    <a:lnTo>
                      <a:pt x="69" y="73"/>
                    </a:lnTo>
                    <a:lnTo>
                      <a:pt x="73" y="50"/>
                    </a:lnTo>
                    <a:lnTo>
                      <a:pt x="71" y="32"/>
                    </a:lnTo>
                    <a:lnTo>
                      <a:pt x="64" y="16"/>
                    </a:lnTo>
                    <a:lnTo>
                      <a:pt x="50" y="4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8" name="Freeform 268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2 w 74"/>
                  <a:gd name="T1" fmla="*/ 37 h 108"/>
                  <a:gd name="T2" fmla="*/ 44 w 74"/>
                  <a:gd name="T3" fmla="*/ 37 h 108"/>
                  <a:gd name="T4" fmla="*/ 31 w 74"/>
                  <a:gd name="T5" fmla="*/ 41 h 108"/>
                  <a:gd name="T6" fmla="*/ 21 w 74"/>
                  <a:gd name="T7" fmla="*/ 51 h 108"/>
                  <a:gd name="T8" fmla="*/ 14 w 74"/>
                  <a:gd name="T9" fmla="*/ 66 h 108"/>
                  <a:gd name="T10" fmla="*/ 11 w 74"/>
                  <a:gd name="T11" fmla="*/ 81 h 108"/>
                  <a:gd name="T12" fmla="*/ 11 w 74"/>
                  <a:gd name="T13" fmla="*/ 97 h 108"/>
                  <a:gd name="T14" fmla="*/ 20 w 74"/>
                  <a:gd name="T15" fmla="*/ 103 h 108"/>
                  <a:gd name="T16" fmla="*/ 27 w 74"/>
                  <a:gd name="T17" fmla="*/ 103 h 108"/>
                  <a:gd name="T18" fmla="*/ 36 w 74"/>
                  <a:gd name="T19" fmla="*/ 100 h 108"/>
                  <a:gd name="T20" fmla="*/ 21 w 74"/>
                  <a:gd name="T21" fmla="*/ 100 h 108"/>
                  <a:gd name="T22" fmla="*/ 14 w 74"/>
                  <a:gd name="T23" fmla="*/ 95 h 108"/>
                  <a:gd name="T24" fmla="*/ 14 w 74"/>
                  <a:gd name="T25" fmla="*/ 81 h 108"/>
                  <a:gd name="T26" fmla="*/ 17 w 74"/>
                  <a:gd name="T27" fmla="*/ 66 h 108"/>
                  <a:gd name="T28" fmla="*/ 23 w 74"/>
                  <a:gd name="T29" fmla="*/ 53 h 108"/>
                  <a:gd name="T30" fmla="*/ 33 w 74"/>
                  <a:gd name="T31" fmla="*/ 43 h 108"/>
                  <a:gd name="T32" fmla="*/ 44 w 74"/>
                  <a:gd name="T33" fmla="*/ 40 h 108"/>
                  <a:gd name="T34" fmla="*/ 56 w 74"/>
                  <a:gd name="T35" fmla="*/ 40 h 108"/>
                  <a:gd name="T36" fmla="*/ 56 w 74"/>
                  <a:gd name="T37" fmla="*/ 39 h 108"/>
                  <a:gd name="T38" fmla="*/ 55 w 74"/>
                  <a:gd name="T39" fmla="*/ 38 h 108"/>
                  <a:gd name="T40" fmla="*/ 52 w 74"/>
                  <a:gd name="T41" fmla="*/ 3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108">
                    <a:moveTo>
                      <a:pt x="52" y="37"/>
                    </a:moveTo>
                    <a:lnTo>
                      <a:pt x="44" y="37"/>
                    </a:lnTo>
                    <a:lnTo>
                      <a:pt x="31" y="41"/>
                    </a:lnTo>
                    <a:lnTo>
                      <a:pt x="21" y="51"/>
                    </a:lnTo>
                    <a:lnTo>
                      <a:pt x="14" y="66"/>
                    </a:lnTo>
                    <a:lnTo>
                      <a:pt x="11" y="81"/>
                    </a:lnTo>
                    <a:lnTo>
                      <a:pt x="11" y="97"/>
                    </a:lnTo>
                    <a:lnTo>
                      <a:pt x="20" y="103"/>
                    </a:lnTo>
                    <a:lnTo>
                      <a:pt x="27" y="103"/>
                    </a:lnTo>
                    <a:lnTo>
                      <a:pt x="36" y="100"/>
                    </a:lnTo>
                    <a:lnTo>
                      <a:pt x="21" y="100"/>
                    </a:lnTo>
                    <a:lnTo>
                      <a:pt x="14" y="95"/>
                    </a:lnTo>
                    <a:lnTo>
                      <a:pt x="14" y="81"/>
                    </a:lnTo>
                    <a:lnTo>
                      <a:pt x="17" y="66"/>
                    </a:lnTo>
                    <a:lnTo>
                      <a:pt x="23" y="53"/>
                    </a:lnTo>
                    <a:lnTo>
                      <a:pt x="33" y="43"/>
                    </a:lnTo>
                    <a:lnTo>
                      <a:pt x="44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2" y="3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9" name="Freeform 269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6 w 74"/>
                  <a:gd name="T1" fmla="*/ 40 h 108"/>
                  <a:gd name="T2" fmla="*/ 55 w 74"/>
                  <a:gd name="T3" fmla="*/ 40 h 108"/>
                  <a:gd name="T4" fmla="*/ 56 w 74"/>
                  <a:gd name="T5" fmla="*/ 50 h 108"/>
                  <a:gd name="T6" fmla="*/ 56 w 74"/>
                  <a:gd name="T7" fmla="*/ 58 h 108"/>
                  <a:gd name="T8" fmla="*/ 54 w 74"/>
                  <a:gd name="T9" fmla="*/ 73 h 108"/>
                  <a:gd name="T10" fmla="*/ 47 w 74"/>
                  <a:gd name="T11" fmla="*/ 87 h 108"/>
                  <a:gd name="T12" fmla="*/ 38 w 74"/>
                  <a:gd name="T13" fmla="*/ 96 h 108"/>
                  <a:gd name="T14" fmla="*/ 27 w 74"/>
                  <a:gd name="T15" fmla="*/ 100 h 108"/>
                  <a:gd name="T16" fmla="*/ 36 w 74"/>
                  <a:gd name="T17" fmla="*/ 100 h 108"/>
                  <a:gd name="T18" fmla="*/ 39 w 74"/>
                  <a:gd name="T19" fmla="*/ 99 h 108"/>
                  <a:gd name="T20" fmla="*/ 49 w 74"/>
                  <a:gd name="T21" fmla="*/ 89 h 108"/>
                  <a:gd name="T22" fmla="*/ 56 w 74"/>
                  <a:gd name="T23" fmla="*/ 74 h 108"/>
                  <a:gd name="T24" fmla="*/ 59 w 74"/>
                  <a:gd name="T25" fmla="*/ 58 h 108"/>
                  <a:gd name="T26" fmla="*/ 59 w 74"/>
                  <a:gd name="T27" fmla="*/ 45 h 108"/>
                  <a:gd name="T28" fmla="*/ 59 w 74"/>
                  <a:gd name="T29" fmla="*/ 45 h 108"/>
                  <a:gd name="T30" fmla="*/ 56 w 74"/>
                  <a:gd name="T31" fmla="*/ 4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08">
                    <a:moveTo>
                      <a:pt x="56" y="40"/>
                    </a:moveTo>
                    <a:lnTo>
                      <a:pt x="55" y="40"/>
                    </a:lnTo>
                    <a:lnTo>
                      <a:pt x="56" y="50"/>
                    </a:lnTo>
                    <a:lnTo>
                      <a:pt x="56" y="58"/>
                    </a:lnTo>
                    <a:lnTo>
                      <a:pt x="54" y="73"/>
                    </a:lnTo>
                    <a:lnTo>
                      <a:pt x="47" y="87"/>
                    </a:lnTo>
                    <a:lnTo>
                      <a:pt x="38" y="96"/>
                    </a:lnTo>
                    <a:lnTo>
                      <a:pt x="27" y="100"/>
                    </a:lnTo>
                    <a:lnTo>
                      <a:pt x="36" y="100"/>
                    </a:lnTo>
                    <a:lnTo>
                      <a:pt x="39" y="99"/>
                    </a:lnTo>
                    <a:lnTo>
                      <a:pt x="49" y="89"/>
                    </a:lnTo>
                    <a:lnTo>
                      <a:pt x="56" y="74"/>
                    </a:lnTo>
                    <a:lnTo>
                      <a:pt x="59" y="58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6" y="4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0" name="Freeform 270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6 w 74"/>
                  <a:gd name="T1" fmla="*/ 39 h 108"/>
                  <a:gd name="T2" fmla="*/ 59 w 74"/>
                  <a:gd name="T3" fmla="*/ 45 h 108"/>
                  <a:gd name="T4" fmla="*/ 59 w 74"/>
                  <a:gd name="T5" fmla="*/ 45 h 108"/>
                  <a:gd name="T6" fmla="*/ 59 w 74"/>
                  <a:gd name="T7" fmla="*/ 44 h 108"/>
                  <a:gd name="T8" fmla="*/ 56 w 74"/>
                  <a:gd name="T9" fmla="*/ 3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8">
                    <a:moveTo>
                      <a:pt x="56" y="39"/>
                    </a:moveTo>
                    <a:lnTo>
                      <a:pt x="59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1" name="Freeform 271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9 w 74"/>
                  <a:gd name="T1" fmla="*/ 45 h 108"/>
                  <a:gd name="T2" fmla="*/ 59 w 74"/>
                  <a:gd name="T3" fmla="*/ 45 h 108"/>
                  <a:gd name="T4" fmla="*/ 59 w 74"/>
                  <a:gd name="T5" fmla="*/ 45 h 108"/>
                  <a:gd name="T6" fmla="*/ 59 w 74"/>
                  <a:gd name="T7" fmla="*/ 4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08">
                    <a:moveTo>
                      <a:pt x="59" y="45"/>
                    </a:move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2" name="Freeform 272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6 w 74"/>
                  <a:gd name="T1" fmla="*/ 37 h 108"/>
                  <a:gd name="T2" fmla="*/ 54 w 74"/>
                  <a:gd name="T3" fmla="*/ 37 h 108"/>
                  <a:gd name="T4" fmla="*/ 55 w 74"/>
                  <a:gd name="T5" fmla="*/ 38 h 108"/>
                  <a:gd name="T6" fmla="*/ 55 w 74"/>
                  <a:gd name="T7" fmla="*/ 39 h 108"/>
                  <a:gd name="T8" fmla="*/ 56 w 74"/>
                  <a:gd name="T9" fmla="*/ 39 h 108"/>
                  <a:gd name="T10" fmla="*/ 59 w 74"/>
                  <a:gd name="T11" fmla="*/ 44 h 108"/>
                  <a:gd name="T12" fmla="*/ 59 w 74"/>
                  <a:gd name="T13" fmla="*/ 45 h 108"/>
                  <a:gd name="T14" fmla="*/ 61 w 74"/>
                  <a:gd name="T15" fmla="*/ 44 h 108"/>
                  <a:gd name="T16" fmla="*/ 61 w 74"/>
                  <a:gd name="T17" fmla="*/ 43 h 108"/>
                  <a:gd name="T18" fmla="*/ 61 w 74"/>
                  <a:gd name="T19" fmla="*/ 39 h 108"/>
                  <a:gd name="T20" fmla="*/ 58 w 74"/>
                  <a:gd name="T21" fmla="*/ 39 h 108"/>
                  <a:gd name="T22" fmla="*/ 56 w 74"/>
                  <a:gd name="T23" fmla="*/ 3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8">
                    <a:moveTo>
                      <a:pt x="56" y="37"/>
                    </a:moveTo>
                    <a:lnTo>
                      <a:pt x="54" y="37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61" y="44"/>
                    </a:lnTo>
                    <a:lnTo>
                      <a:pt x="61" y="43"/>
                    </a:lnTo>
                    <a:lnTo>
                      <a:pt x="61" y="39"/>
                    </a:lnTo>
                    <a:lnTo>
                      <a:pt x="58" y="39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3" name="Freeform 273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22 w 74"/>
                  <a:gd name="T1" fmla="*/ 0 h 108"/>
                  <a:gd name="T2" fmla="*/ 22 w 74"/>
                  <a:gd name="T3" fmla="*/ 6 h 108"/>
                  <a:gd name="T4" fmla="*/ 28 w 74"/>
                  <a:gd name="T5" fmla="*/ 6 h 108"/>
                  <a:gd name="T6" fmla="*/ 43 w 74"/>
                  <a:gd name="T7" fmla="*/ 10 h 108"/>
                  <a:gd name="T8" fmla="*/ 52 w 74"/>
                  <a:gd name="T9" fmla="*/ 19 h 108"/>
                  <a:gd name="T10" fmla="*/ 56 w 74"/>
                  <a:gd name="T11" fmla="*/ 29 h 108"/>
                  <a:gd name="T12" fmla="*/ 58 w 74"/>
                  <a:gd name="T13" fmla="*/ 39 h 108"/>
                  <a:gd name="T14" fmla="*/ 61 w 74"/>
                  <a:gd name="T15" fmla="*/ 39 h 108"/>
                  <a:gd name="T16" fmla="*/ 59 w 74"/>
                  <a:gd name="T17" fmla="*/ 29 h 108"/>
                  <a:gd name="T18" fmla="*/ 54 w 74"/>
                  <a:gd name="T19" fmla="*/ 17 h 108"/>
                  <a:gd name="T20" fmla="*/ 43 w 74"/>
                  <a:gd name="T21" fmla="*/ 7 h 108"/>
                  <a:gd name="T22" fmla="*/ 28 w 74"/>
                  <a:gd name="T23" fmla="*/ 3 h 108"/>
                  <a:gd name="T24" fmla="*/ 25 w 74"/>
                  <a:gd name="T25" fmla="*/ 3 h 108"/>
                  <a:gd name="T26" fmla="*/ 25 w 74"/>
                  <a:gd name="T27" fmla="*/ 3 h 108"/>
                  <a:gd name="T28" fmla="*/ 26 w 74"/>
                  <a:gd name="T29" fmla="*/ 3 h 108"/>
                  <a:gd name="T30" fmla="*/ 43 w 74"/>
                  <a:gd name="T31" fmla="*/ 3 h 108"/>
                  <a:gd name="T32" fmla="*/ 30 w 74"/>
                  <a:gd name="T33" fmla="*/ 0 h 108"/>
                  <a:gd name="T34" fmla="*/ 22 w 74"/>
                  <a:gd name="T3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108">
                    <a:moveTo>
                      <a:pt x="22" y="0"/>
                    </a:moveTo>
                    <a:lnTo>
                      <a:pt x="22" y="6"/>
                    </a:lnTo>
                    <a:lnTo>
                      <a:pt x="28" y="6"/>
                    </a:lnTo>
                    <a:lnTo>
                      <a:pt x="43" y="10"/>
                    </a:lnTo>
                    <a:lnTo>
                      <a:pt x="52" y="19"/>
                    </a:lnTo>
                    <a:lnTo>
                      <a:pt x="56" y="29"/>
                    </a:lnTo>
                    <a:lnTo>
                      <a:pt x="58" y="39"/>
                    </a:lnTo>
                    <a:lnTo>
                      <a:pt x="61" y="39"/>
                    </a:lnTo>
                    <a:lnTo>
                      <a:pt x="59" y="29"/>
                    </a:lnTo>
                    <a:lnTo>
                      <a:pt x="54" y="17"/>
                    </a:lnTo>
                    <a:lnTo>
                      <a:pt x="43" y="7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4" name="Freeform 274"/>
              <p:cNvSpPr>
                <a:spLocks/>
              </p:cNvSpPr>
              <p:nvPr/>
            </p:nvSpPr>
            <p:spPr bwMode="auto">
              <a:xfrm>
                <a:off x="1338" y="152"/>
                <a:ext cx="74" cy="108"/>
              </a:xfrm>
              <a:custGeom>
                <a:avLst/>
                <a:gdLst>
                  <a:gd name="T0" fmla="*/ 56 w 74"/>
                  <a:gd name="T1" fmla="*/ 36 h 108"/>
                  <a:gd name="T2" fmla="*/ 50 w 74"/>
                  <a:gd name="T3" fmla="*/ 36 h 108"/>
                  <a:gd name="T4" fmla="*/ 55 w 74"/>
                  <a:gd name="T5" fmla="*/ 38 h 108"/>
                  <a:gd name="T6" fmla="*/ 54 w 74"/>
                  <a:gd name="T7" fmla="*/ 37 h 108"/>
                  <a:gd name="T8" fmla="*/ 56 w 74"/>
                  <a:gd name="T9" fmla="*/ 37 h 108"/>
                  <a:gd name="T10" fmla="*/ 56 w 74"/>
                  <a:gd name="T11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08">
                    <a:moveTo>
                      <a:pt x="56" y="36"/>
                    </a:moveTo>
                    <a:lnTo>
                      <a:pt x="50" y="36"/>
                    </a:lnTo>
                    <a:lnTo>
                      <a:pt x="55" y="38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0" name="Group 275"/>
            <p:cNvGrpSpPr>
              <a:grpSpLocks/>
            </p:cNvGrpSpPr>
            <p:nvPr/>
          </p:nvGrpSpPr>
          <p:grpSpPr bwMode="auto">
            <a:xfrm>
              <a:off x="1418" y="183"/>
              <a:ext cx="82" cy="75"/>
              <a:chOff x="1418" y="183"/>
              <a:chExt cx="82" cy="75"/>
            </a:xfrm>
          </p:grpSpPr>
          <p:sp>
            <p:nvSpPr>
              <p:cNvPr id="321" name="Freeform 276"/>
              <p:cNvSpPr>
                <a:spLocks/>
              </p:cNvSpPr>
              <p:nvPr/>
            </p:nvSpPr>
            <p:spPr bwMode="auto">
              <a:xfrm>
                <a:off x="1418" y="183"/>
                <a:ext cx="82" cy="75"/>
              </a:xfrm>
              <a:custGeom>
                <a:avLst/>
                <a:gdLst>
                  <a:gd name="T0" fmla="*/ 31 w 82"/>
                  <a:gd name="T1" fmla="*/ 8 h 75"/>
                  <a:gd name="T2" fmla="*/ 19 w 82"/>
                  <a:gd name="T3" fmla="*/ 8 h 75"/>
                  <a:gd name="T4" fmla="*/ 19 w 82"/>
                  <a:gd name="T5" fmla="*/ 9 h 75"/>
                  <a:gd name="T6" fmla="*/ 19 w 82"/>
                  <a:gd name="T7" fmla="*/ 13 h 75"/>
                  <a:gd name="T8" fmla="*/ 0 w 82"/>
                  <a:gd name="T9" fmla="*/ 60 h 75"/>
                  <a:gd name="T10" fmla="*/ 0 w 82"/>
                  <a:gd name="T11" fmla="*/ 62 h 75"/>
                  <a:gd name="T12" fmla="*/ 0 w 82"/>
                  <a:gd name="T13" fmla="*/ 74 h 75"/>
                  <a:gd name="T14" fmla="*/ 6 w 82"/>
                  <a:gd name="T15" fmla="*/ 74 h 75"/>
                  <a:gd name="T16" fmla="*/ 8 w 82"/>
                  <a:gd name="T17" fmla="*/ 74 h 75"/>
                  <a:gd name="T18" fmla="*/ 20 w 82"/>
                  <a:gd name="T19" fmla="*/ 71 h 75"/>
                  <a:gd name="T20" fmla="*/ 26 w 82"/>
                  <a:gd name="T21" fmla="*/ 67 h 75"/>
                  <a:gd name="T22" fmla="*/ 14 w 82"/>
                  <a:gd name="T23" fmla="*/ 67 h 75"/>
                  <a:gd name="T24" fmla="*/ 12 w 82"/>
                  <a:gd name="T25" fmla="*/ 67 h 75"/>
                  <a:gd name="T26" fmla="*/ 12 w 82"/>
                  <a:gd name="T27" fmla="*/ 60 h 75"/>
                  <a:gd name="T28" fmla="*/ 13 w 82"/>
                  <a:gd name="T29" fmla="*/ 56 h 75"/>
                  <a:gd name="T30" fmla="*/ 29 w 82"/>
                  <a:gd name="T31" fmla="*/ 15 h 75"/>
                  <a:gd name="T32" fmla="*/ 31 w 82"/>
                  <a:gd name="T33" fmla="*/ 11 h 75"/>
                  <a:gd name="T34" fmla="*/ 31 w 82"/>
                  <a:gd name="T35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75">
                    <a:moveTo>
                      <a:pt x="31" y="8"/>
                    </a:moveTo>
                    <a:lnTo>
                      <a:pt x="19" y="8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20" y="71"/>
                    </a:lnTo>
                    <a:lnTo>
                      <a:pt x="26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2" y="60"/>
                    </a:lnTo>
                    <a:lnTo>
                      <a:pt x="13" y="56"/>
                    </a:lnTo>
                    <a:lnTo>
                      <a:pt x="29" y="15"/>
                    </a:lnTo>
                    <a:lnTo>
                      <a:pt x="31" y="11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Freeform 277"/>
              <p:cNvSpPr>
                <a:spLocks/>
              </p:cNvSpPr>
              <p:nvPr/>
            </p:nvSpPr>
            <p:spPr bwMode="auto">
              <a:xfrm>
                <a:off x="1418" y="183"/>
                <a:ext cx="82" cy="75"/>
              </a:xfrm>
              <a:custGeom>
                <a:avLst/>
                <a:gdLst>
                  <a:gd name="T0" fmla="*/ 68 w 82"/>
                  <a:gd name="T1" fmla="*/ 33 h 75"/>
                  <a:gd name="T2" fmla="*/ 58 w 82"/>
                  <a:gd name="T3" fmla="*/ 33 h 75"/>
                  <a:gd name="T4" fmla="*/ 55 w 82"/>
                  <a:gd name="T5" fmla="*/ 41 h 75"/>
                  <a:gd name="T6" fmla="*/ 53 w 82"/>
                  <a:gd name="T7" fmla="*/ 45 h 75"/>
                  <a:gd name="T8" fmla="*/ 46 w 82"/>
                  <a:gd name="T9" fmla="*/ 64 h 75"/>
                  <a:gd name="T10" fmla="*/ 46 w 82"/>
                  <a:gd name="T11" fmla="*/ 71 h 75"/>
                  <a:gd name="T12" fmla="*/ 47 w 82"/>
                  <a:gd name="T13" fmla="*/ 74 h 75"/>
                  <a:gd name="T14" fmla="*/ 62 w 82"/>
                  <a:gd name="T15" fmla="*/ 74 h 75"/>
                  <a:gd name="T16" fmla="*/ 70 w 82"/>
                  <a:gd name="T17" fmla="*/ 66 h 75"/>
                  <a:gd name="T18" fmla="*/ 60 w 82"/>
                  <a:gd name="T19" fmla="*/ 66 h 75"/>
                  <a:gd name="T20" fmla="*/ 59 w 82"/>
                  <a:gd name="T21" fmla="*/ 66 h 75"/>
                  <a:gd name="T22" fmla="*/ 59 w 82"/>
                  <a:gd name="T23" fmla="*/ 59 h 75"/>
                  <a:gd name="T24" fmla="*/ 63 w 82"/>
                  <a:gd name="T25" fmla="*/ 48 h 75"/>
                  <a:gd name="T26" fmla="*/ 64 w 82"/>
                  <a:gd name="T27" fmla="*/ 44 h 75"/>
                  <a:gd name="T28" fmla="*/ 68 w 82"/>
                  <a:gd name="T29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75">
                    <a:moveTo>
                      <a:pt x="68" y="33"/>
                    </a:moveTo>
                    <a:lnTo>
                      <a:pt x="58" y="33"/>
                    </a:lnTo>
                    <a:lnTo>
                      <a:pt x="55" y="41"/>
                    </a:lnTo>
                    <a:lnTo>
                      <a:pt x="53" y="45"/>
                    </a:lnTo>
                    <a:lnTo>
                      <a:pt x="46" y="64"/>
                    </a:lnTo>
                    <a:lnTo>
                      <a:pt x="46" y="71"/>
                    </a:lnTo>
                    <a:lnTo>
                      <a:pt x="47" y="74"/>
                    </a:lnTo>
                    <a:lnTo>
                      <a:pt x="62" y="74"/>
                    </a:lnTo>
                    <a:lnTo>
                      <a:pt x="70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59"/>
                    </a:lnTo>
                    <a:lnTo>
                      <a:pt x="63" y="48"/>
                    </a:lnTo>
                    <a:lnTo>
                      <a:pt x="64" y="44"/>
                    </a:lnTo>
                    <a:lnTo>
                      <a:pt x="68" y="3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3" name="Freeform 278"/>
              <p:cNvSpPr>
                <a:spLocks/>
              </p:cNvSpPr>
              <p:nvPr/>
            </p:nvSpPr>
            <p:spPr bwMode="auto">
              <a:xfrm>
                <a:off x="1418" y="183"/>
                <a:ext cx="82" cy="75"/>
              </a:xfrm>
              <a:custGeom>
                <a:avLst/>
                <a:gdLst>
                  <a:gd name="T0" fmla="*/ 79 w 82"/>
                  <a:gd name="T1" fmla="*/ 2 h 75"/>
                  <a:gd name="T2" fmla="*/ 68 w 82"/>
                  <a:gd name="T3" fmla="*/ 2 h 75"/>
                  <a:gd name="T4" fmla="*/ 67 w 82"/>
                  <a:gd name="T5" fmla="*/ 3 h 75"/>
                  <a:gd name="T6" fmla="*/ 65 w 82"/>
                  <a:gd name="T7" fmla="*/ 11 h 75"/>
                  <a:gd name="T8" fmla="*/ 59 w 82"/>
                  <a:gd name="T9" fmla="*/ 25 h 75"/>
                  <a:gd name="T10" fmla="*/ 50 w 82"/>
                  <a:gd name="T11" fmla="*/ 38 h 75"/>
                  <a:gd name="T12" fmla="*/ 41 w 82"/>
                  <a:gd name="T13" fmla="*/ 50 h 75"/>
                  <a:gd name="T14" fmla="*/ 31 w 82"/>
                  <a:gd name="T15" fmla="*/ 59 h 75"/>
                  <a:gd name="T16" fmla="*/ 22 w 82"/>
                  <a:gd name="T17" fmla="*/ 66 h 75"/>
                  <a:gd name="T18" fmla="*/ 18 w 82"/>
                  <a:gd name="T19" fmla="*/ 67 h 75"/>
                  <a:gd name="T20" fmla="*/ 26 w 82"/>
                  <a:gd name="T21" fmla="*/ 67 h 75"/>
                  <a:gd name="T22" fmla="*/ 34 w 82"/>
                  <a:gd name="T23" fmla="*/ 62 h 75"/>
                  <a:gd name="T24" fmla="*/ 46 w 82"/>
                  <a:gd name="T25" fmla="*/ 49 h 75"/>
                  <a:gd name="T26" fmla="*/ 57 w 82"/>
                  <a:gd name="T27" fmla="*/ 33 h 75"/>
                  <a:gd name="T28" fmla="*/ 68 w 82"/>
                  <a:gd name="T29" fmla="*/ 33 h 75"/>
                  <a:gd name="T30" fmla="*/ 78 w 82"/>
                  <a:gd name="T31" fmla="*/ 5 h 75"/>
                  <a:gd name="T32" fmla="*/ 79 w 82"/>
                  <a:gd name="T33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75">
                    <a:moveTo>
                      <a:pt x="79" y="2"/>
                    </a:moveTo>
                    <a:lnTo>
                      <a:pt x="68" y="2"/>
                    </a:lnTo>
                    <a:lnTo>
                      <a:pt x="67" y="3"/>
                    </a:lnTo>
                    <a:lnTo>
                      <a:pt x="65" y="11"/>
                    </a:lnTo>
                    <a:lnTo>
                      <a:pt x="59" y="25"/>
                    </a:lnTo>
                    <a:lnTo>
                      <a:pt x="50" y="38"/>
                    </a:lnTo>
                    <a:lnTo>
                      <a:pt x="41" y="50"/>
                    </a:lnTo>
                    <a:lnTo>
                      <a:pt x="31" y="59"/>
                    </a:lnTo>
                    <a:lnTo>
                      <a:pt x="22" y="66"/>
                    </a:lnTo>
                    <a:lnTo>
                      <a:pt x="18" y="67"/>
                    </a:lnTo>
                    <a:lnTo>
                      <a:pt x="26" y="67"/>
                    </a:lnTo>
                    <a:lnTo>
                      <a:pt x="34" y="62"/>
                    </a:lnTo>
                    <a:lnTo>
                      <a:pt x="46" y="49"/>
                    </a:lnTo>
                    <a:lnTo>
                      <a:pt x="57" y="33"/>
                    </a:lnTo>
                    <a:lnTo>
                      <a:pt x="68" y="33"/>
                    </a:lnTo>
                    <a:lnTo>
                      <a:pt x="78" y="5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4" name="Freeform 279"/>
              <p:cNvSpPr>
                <a:spLocks/>
              </p:cNvSpPr>
              <p:nvPr/>
            </p:nvSpPr>
            <p:spPr bwMode="auto">
              <a:xfrm>
                <a:off x="1418" y="183"/>
                <a:ext cx="82" cy="75"/>
              </a:xfrm>
              <a:custGeom>
                <a:avLst/>
                <a:gdLst>
                  <a:gd name="T0" fmla="*/ 80 w 82"/>
                  <a:gd name="T1" fmla="*/ 49 h 75"/>
                  <a:gd name="T2" fmla="*/ 79 w 82"/>
                  <a:gd name="T3" fmla="*/ 49 h 75"/>
                  <a:gd name="T4" fmla="*/ 78 w 82"/>
                  <a:gd name="T5" fmla="*/ 50 h 75"/>
                  <a:gd name="T6" fmla="*/ 75 w 82"/>
                  <a:gd name="T7" fmla="*/ 54 h 75"/>
                  <a:gd name="T8" fmla="*/ 66 w 82"/>
                  <a:gd name="T9" fmla="*/ 66 h 75"/>
                  <a:gd name="T10" fmla="*/ 70 w 82"/>
                  <a:gd name="T11" fmla="*/ 66 h 75"/>
                  <a:gd name="T12" fmla="*/ 74 w 82"/>
                  <a:gd name="T13" fmla="*/ 61 h 75"/>
                  <a:gd name="T14" fmla="*/ 79 w 82"/>
                  <a:gd name="T15" fmla="*/ 54 h 75"/>
                  <a:gd name="T16" fmla="*/ 81 w 82"/>
                  <a:gd name="T17" fmla="*/ 52 h 75"/>
                  <a:gd name="T18" fmla="*/ 81 w 82"/>
                  <a:gd name="T19" fmla="*/ 51 h 75"/>
                  <a:gd name="T20" fmla="*/ 81 w 82"/>
                  <a:gd name="T21" fmla="*/ 49 h 75"/>
                  <a:gd name="T22" fmla="*/ 80 w 82"/>
                  <a:gd name="T23" fmla="*/ 4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75">
                    <a:moveTo>
                      <a:pt x="80" y="49"/>
                    </a:moveTo>
                    <a:lnTo>
                      <a:pt x="79" y="49"/>
                    </a:lnTo>
                    <a:lnTo>
                      <a:pt x="78" y="50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70" y="66"/>
                    </a:lnTo>
                    <a:lnTo>
                      <a:pt x="74" y="61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5" name="Freeform 280"/>
              <p:cNvSpPr>
                <a:spLocks/>
              </p:cNvSpPr>
              <p:nvPr/>
            </p:nvSpPr>
            <p:spPr bwMode="auto">
              <a:xfrm>
                <a:off x="1418" y="183"/>
                <a:ext cx="82" cy="75"/>
              </a:xfrm>
              <a:custGeom>
                <a:avLst/>
                <a:gdLst>
                  <a:gd name="T0" fmla="*/ 28 w 82"/>
                  <a:gd name="T1" fmla="*/ 0 h 75"/>
                  <a:gd name="T2" fmla="*/ 19 w 82"/>
                  <a:gd name="T3" fmla="*/ 0 h 75"/>
                  <a:gd name="T4" fmla="*/ 8 w 82"/>
                  <a:gd name="T5" fmla="*/ 7 h 75"/>
                  <a:gd name="T6" fmla="*/ 1 w 82"/>
                  <a:gd name="T7" fmla="*/ 19 h 75"/>
                  <a:gd name="T8" fmla="*/ 0 w 82"/>
                  <a:gd name="T9" fmla="*/ 21 h 75"/>
                  <a:gd name="T10" fmla="*/ 0 w 82"/>
                  <a:gd name="T11" fmla="*/ 21 h 75"/>
                  <a:gd name="T12" fmla="*/ 0 w 82"/>
                  <a:gd name="T13" fmla="*/ 23 h 75"/>
                  <a:gd name="T14" fmla="*/ 0 w 82"/>
                  <a:gd name="T15" fmla="*/ 23 h 75"/>
                  <a:gd name="T16" fmla="*/ 2 w 82"/>
                  <a:gd name="T17" fmla="*/ 23 h 75"/>
                  <a:gd name="T18" fmla="*/ 2 w 82"/>
                  <a:gd name="T19" fmla="*/ 23 h 75"/>
                  <a:gd name="T20" fmla="*/ 3 w 82"/>
                  <a:gd name="T21" fmla="*/ 22 h 75"/>
                  <a:gd name="T22" fmla="*/ 7 w 82"/>
                  <a:gd name="T23" fmla="*/ 16 h 75"/>
                  <a:gd name="T24" fmla="*/ 14 w 82"/>
                  <a:gd name="T25" fmla="*/ 8 h 75"/>
                  <a:gd name="T26" fmla="*/ 31 w 82"/>
                  <a:gd name="T27" fmla="*/ 8 h 75"/>
                  <a:gd name="T28" fmla="*/ 31 w 82"/>
                  <a:gd name="T29" fmla="*/ 1 h 75"/>
                  <a:gd name="T30" fmla="*/ 28 w 82"/>
                  <a:gd name="T3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75">
                    <a:moveTo>
                      <a:pt x="28" y="0"/>
                    </a:moveTo>
                    <a:lnTo>
                      <a:pt x="19" y="0"/>
                    </a:lnTo>
                    <a:lnTo>
                      <a:pt x="8" y="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4" y="8"/>
                    </a:lnTo>
                    <a:lnTo>
                      <a:pt x="31" y="8"/>
                    </a:lnTo>
                    <a:lnTo>
                      <a:pt x="31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1" name="Group 281"/>
            <p:cNvGrpSpPr>
              <a:grpSpLocks/>
            </p:cNvGrpSpPr>
            <p:nvPr/>
          </p:nvGrpSpPr>
          <p:grpSpPr bwMode="auto">
            <a:xfrm>
              <a:off x="1416" y="181"/>
              <a:ext cx="85" cy="78"/>
              <a:chOff x="1416" y="181"/>
              <a:chExt cx="85" cy="78"/>
            </a:xfrm>
          </p:grpSpPr>
          <p:sp>
            <p:nvSpPr>
              <p:cNvPr id="308" name="Freeform 282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22 w 85"/>
                  <a:gd name="T1" fmla="*/ 11 h 78"/>
                  <a:gd name="T2" fmla="*/ 19 w 85"/>
                  <a:gd name="T3" fmla="*/ 11 h 78"/>
                  <a:gd name="T4" fmla="*/ 19 w 85"/>
                  <a:gd name="T5" fmla="*/ 13 h 78"/>
                  <a:gd name="T6" fmla="*/ 19 w 85"/>
                  <a:gd name="T7" fmla="*/ 15 h 78"/>
                  <a:gd name="T8" fmla="*/ 0 w 85"/>
                  <a:gd name="T9" fmla="*/ 62 h 78"/>
                  <a:gd name="T10" fmla="*/ 0 w 85"/>
                  <a:gd name="T11" fmla="*/ 74 h 78"/>
                  <a:gd name="T12" fmla="*/ 4 w 85"/>
                  <a:gd name="T13" fmla="*/ 77 h 78"/>
                  <a:gd name="T14" fmla="*/ 9 w 85"/>
                  <a:gd name="T15" fmla="*/ 77 h 78"/>
                  <a:gd name="T16" fmla="*/ 20 w 85"/>
                  <a:gd name="T17" fmla="*/ 75 h 78"/>
                  <a:gd name="T18" fmla="*/ 21 w 85"/>
                  <a:gd name="T19" fmla="*/ 74 h 78"/>
                  <a:gd name="T20" fmla="*/ 5 w 85"/>
                  <a:gd name="T21" fmla="*/ 74 h 78"/>
                  <a:gd name="T22" fmla="*/ 3 w 85"/>
                  <a:gd name="T23" fmla="*/ 72 h 78"/>
                  <a:gd name="T24" fmla="*/ 3 w 85"/>
                  <a:gd name="T25" fmla="*/ 63 h 78"/>
                  <a:gd name="T26" fmla="*/ 22 w 85"/>
                  <a:gd name="T27" fmla="*/ 15 h 78"/>
                  <a:gd name="T28" fmla="*/ 22 w 85"/>
                  <a:gd name="T29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78">
                    <a:moveTo>
                      <a:pt x="22" y="11"/>
                    </a:moveTo>
                    <a:lnTo>
                      <a:pt x="19" y="11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77"/>
                    </a:lnTo>
                    <a:lnTo>
                      <a:pt x="9" y="77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5" y="74"/>
                    </a:lnTo>
                    <a:lnTo>
                      <a:pt x="3" y="72"/>
                    </a:lnTo>
                    <a:lnTo>
                      <a:pt x="3" y="63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9" name="Freeform 283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57 w 85"/>
                  <a:gd name="T1" fmla="*/ 46 h 78"/>
                  <a:gd name="T2" fmla="*/ 53 w 85"/>
                  <a:gd name="T3" fmla="*/ 46 h 78"/>
                  <a:gd name="T4" fmla="*/ 51 w 85"/>
                  <a:gd name="T5" fmla="*/ 52 h 78"/>
                  <a:gd name="T6" fmla="*/ 46 w 85"/>
                  <a:gd name="T7" fmla="*/ 66 h 78"/>
                  <a:gd name="T8" fmla="*/ 46 w 85"/>
                  <a:gd name="T9" fmla="*/ 75 h 78"/>
                  <a:gd name="T10" fmla="*/ 49 w 85"/>
                  <a:gd name="T11" fmla="*/ 77 h 78"/>
                  <a:gd name="T12" fmla="*/ 66 w 85"/>
                  <a:gd name="T13" fmla="*/ 77 h 78"/>
                  <a:gd name="T14" fmla="*/ 68 w 85"/>
                  <a:gd name="T15" fmla="*/ 74 h 78"/>
                  <a:gd name="T16" fmla="*/ 50 w 85"/>
                  <a:gd name="T17" fmla="*/ 74 h 78"/>
                  <a:gd name="T18" fmla="*/ 49 w 85"/>
                  <a:gd name="T19" fmla="*/ 73 h 78"/>
                  <a:gd name="T20" fmla="*/ 49 w 85"/>
                  <a:gd name="T21" fmla="*/ 66 h 78"/>
                  <a:gd name="T22" fmla="*/ 55 w 85"/>
                  <a:gd name="T23" fmla="*/ 50 h 78"/>
                  <a:gd name="T24" fmla="*/ 57 w 85"/>
                  <a:gd name="T25" fmla="*/ 4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8">
                    <a:moveTo>
                      <a:pt x="57" y="46"/>
                    </a:moveTo>
                    <a:lnTo>
                      <a:pt x="53" y="46"/>
                    </a:lnTo>
                    <a:lnTo>
                      <a:pt x="51" y="52"/>
                    </a:lnTo>
                    <a:lnTo>
                      <a:pt x="46" y="66"/>
                    </a:lnTo>
                    <a:lnTo>
                      <a:pt x="46" y="75"/>
                    </a:lnTo>
                    <a:lnTo>
                      <a:pt x="49" y="77"/>
                    </a:lnTo>
                    <a:lnTo>
                      <a:pt x="66" y="77"/>
                    </a:lnTo>
                    <a:lnTo>
                      <a:pt x="68" y="74"/>
                    </a:lnTo>
                    <a:lnTo>
                      <a:pt x="50" y="74"/>
                    </a:lnTo>
                    <a:lnTo>
                      <a:pt x="49" y="73"/>
                    </a:lnTo>
                    <a:lnTo>
                      <a:pt x="49" y="66"/>
                    </a:lnTo>
                    <a:lnTo>
                      <a:pt x="55" y="50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0" name="Freeform 284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60 w 85"/>
                  <a:gd name="T1" fmla="*/ 38 h 78"/>
                  <a:gd name="T2" fmla="*/ 55 w 85"/>
                  <a:gd name="T3" fmla="*/ 38 h 78"/>
                  <a:gd name="T4" fmla="*/ 48 w 85"/>
                  <a:gd name="T5" fmla="*/ 48 h 78"/>
                  <a:gd name="T6" fmla="*/ 45 w 85"/>
                  <a:gd name="T7" fmla="*/ 51 h 78"/>
                  <a:gd name="T8" fmla="*/ 44 w 85"/>
                  <a:gd name="T9" fmla="*/ 52 h 78"/>
                  <a:gd name="T10" fmla="*/ 42 w 85"/>
                  <a:gd name="T11" fmla="*/ 54 h 78"/>
                  <a:gd name="T12" fmla="*/ 40 w 85"/>
                  <a:gd name="T13" fmla="*/ 57 h 78"/>
                  <a:gd name="T14" fmla="*/ 39 w 85"/>
                  <a:gd name="T15" fmla="*/ 58 h 78"/>
                  <a:gd name="T16" fmla="*/ 32 w 85"/>
                  <a:gd name="T17" fmla="*/ 64 h 78"/>
                  <a:gd name="T18" fmla="*/ 20 w 85"/>
                  <a:gd name="T19" fmla="*/ 71 h 78"/>
                  <a:gd name="T20" fmla="*/ 9 w 85"/>
                  <a:gd name="T21" fmla="*/ 74 h 78"/>
                  <a:gd name="T22" fmla="*/ 21 w 85"/>
                  <a:gd name="T23" fmla="*/ 74 h 78"/>
                  <a:gd name="T24" fmla="*/ 32 w 85"/>
                  <a:gd name="T25" fmla="*/ 68 h 78"/>
                  <a:gd name="T26" fmla="*/ 43 w 85"/>
                  <a:gd name="T27" fmla="*/ 58 h 78"/>
                  <a:gd name="T28" fmla="*/ 53 w 85"/>
                  <a:gd name="T29" fmla="*/ 46 h 78"/>
                  <a:gd name="T30" fmla="*/ 57 w 85"/>
                  <a:gd name="T31" fmla="*/ 46 h 78"/>
                  <a:gd name="T32" fmla="*/ 58 w 85"/>
                  <a:gd name="T33" fmla="*/ 43 h 78"/>
                  <a:gd name="T34" fmla="*/ 60 w 85"/>
                  <a:gd name="T35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8">
                    <a:moveTo>
                      <a:pt x="60" y="38"/>
                    </a:moveTo>
                    <a:lnTo>
                      <a:pt x="55" y="38"/>
                    </a:lnTo>
                    <a:lnTo>
                      <a:pt x="48" y="48"/>
                    </a:lnTo>
                    <a:lnTo>
                      <a:pt x="45" y="51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7"/>
                    </a:lnTo>
                    <a:lnTo>
                      <a:pt x="39" y="58"/>
                    </a:lnTo>
                    <a:lnTo>
                      <a:pt x="32" y="64"/>
                    </a:lnTo>
                    <a:lnTo>
                      <a:pt x="20" y="71"/>
                    </a:lnTo>
                    <a:lnTo>
                      <a:pt x="9" y="74"/>
                    </a:lnTo>
                    <a:lnTo>
                      <a:pt x="21" y="74"/>
                    </a:lnTo>
                    <a:lnTo>
                      <a:pt x="32" y="68"/>
                    </a:lnTo>
                    <a:lnTo>
                      <a:pt x="43" y="58"/>
                    </a:lnTo>
                    <a:lnTo>
                      <a:pt x="53" y="46"/>
                    </a:lnTo>
                    <a:lnTo>
                      <a:pt x="57" y="46"/>
                    </a:lnTo>
                    <a:lnTo>
                      <a:pt x="58" y="43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1" name="Freeform 285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70 w 85"/>
                  <a:gd name="T1" fmla="*/ 67 h 78"/>
                  <a:gd name="T2" fmla="*/ 62 w 85"/>
                  <a:gd name="T3" fmla="*/ 74 h 78"/>
                  <a:gd name="T4" fmla="*/ 68 w 85"/>
                  <a:gd name="T5" fmla="*/ 74 h 78"/>
                  <a:gd name="T6" fmla="*/ 72 w 85"/>
                  <a:gd name="T7" fmla="*/ 69 h 78"/>
                  <a:gd name="T8" fmla="*/ 68 w 85"/>
                  <a:gd name="T9" fmla="*/ 69 h 78"/>
                  <a:gd name="T10" fmla="*/ 70 w 85"/>
                  <a:gd name="T11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78">
                    <a:moveTo>
                      <a:pt x="70" y="67"/>
                    </a:moveTo>
                    <a:lnTo>
                      <a:pt x="62" y="74"/>
                    </a:lnTo>
                    <a:lnTo>
                      <a:pt x="68" y="74"/>
                    </a:lnTo>
                    <a:lnTo>
                      <a:pt x="72" y="69"/>
                    </a:lnTo>
                    <a:lnTo>
                      <a:pt x="68" y="69"/>
                    </a:lnTo>
                    <a:lnTo>
                      <a:pt x="70" y="6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2" name="Freeform 286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34 w 85"/>
                  <a:gd name="T1" fmla="*/ 2 h 78"/>
                  <a:gd name="T2" fmla="*/ 31 w 85"/>
                  <a:gd name="T3" fmla="*/ 2 h 78"/>
                  <a:gd name="T4" fmla="*/ 31 w 85"/>
                  <a:gd name="T5" fmla="*/ 11 h 78"/>
                  <a:gd name="T6" fmla="*/ 27 w 85"/>
                  <a:gd name="T7" fmla="*/ 20 h 78"/>
                  <a:gd name="T8" fmla="*/ 13 w 85"/>
                  <a:gd name="T9" fmla="*/ 58 h 78"/>
                  <a:gd name="T10" fmla="*/ 12 w 85"/>
                  <a:gd name="T11" fmla="*/ 61 h 78"/>
                  <a:gd name="T12" fmla="*/ 12 w 85"/>
                  <a:gd name="T13" fmla="*/ 67 h 78"/>
                  <a:gd name="T14" fmla="*/ 13 w 85"/>
                  <a:gd name="T15" fmla="*/ 70 h 78"/>
                  <a:gd name="T16" fmla="*/ 21 w 85"/>
                  <a:gd name="T17" fmla="*/ 70 h 78"/>
                  <a:gd name="T18" fmla="*/ 26 w 85"/>
                  <a:gd name="T19" fmla="*/ 67 h 78"/>
                  <a:gd name="T20" fmla="*/ 27 w 85"/>
                  <a:gd name="T21" fmla="*/ 67 h 78"/>
                  <a:gd name="T22" fmla="*/ 16 w 85"/>
                  <a:gd name="T23" fmla="*/ 67 h 78"/>
                  <a:gd name="T24" fmla="*/ 15 w 85"/>
                  <a:gd name="T25" fmla="*/ 67 h 78"/>
                  <a:gd name="T26" fmla="*/ 15 w 85"/>
                  <a:gd name="T27" fmla="*/ 62 h 78"/>
                  <a:gd name="T28" fmla="*/ 16 w 85"/>
                  <a:gd name="T29" fmla="*/ 58 h 78"/>
                  <a:gd name="T30" fmla="*/ 30 w 85"/>
                  <a:gd name="T31" fmla="*/ 22 h 78"/>
                  <a:gd name="T32" fmla="*/ 34 w 85"/>
                  <a:gd name="T33" fmla="*/ 12 h 78"/>
                  <a:gd name="T34" fmla="*/ 34 w 85"/>
                  <a:gd name="T3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8">
                    <a:moveTo>
                      <a:pt x="34" y="2"/>
                    </a:moveTo>
                    <a:lnTo>
                      <a:pt x="31" y="2"/>
                    </a:lnTo>
                    <a:lnTo>
                      <a:pt x="31" y="11"/>
                    </a:lnTo>
                    <a:lnTo>
                      <a:pt x="27" y="20"/>
                    </a:lnTo>
                    <a:lnTo>
                      <a:pt x="13" y="58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3" y="70"/>
                    </a:lnTo>
                    <a:lnTo>
                      <a:pt x="21" y="70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5" y="62"/>
                    </a:lnTo>
                    <a:lnTo>
                      <a:pt x="16" y="58"/>
                    </a:lnTo>
                    <a:lnTo>
                      <a:pt x="30" y="22"/>
                    </a:lnTo>
                    <a:lnTo>
                      <a:pt x="34" y="1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3" name="Freeform 287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82 w 85"/>
                  <a:gd name="T1" fmla="*/ 5 h 78"/>
                  <a:gd name="T2" fmla="*/ 78 w 85"/>
                  <a:gd name="T3" fmla="*/ 5 h 78"/>
                  <a:gd name="T4" fmla="*/ 78 w 85"/>
                  <a:gd name="T5" fmla="*/ 6 h 78"/>
                  <a:gd name="T6" fmla="*/ 64 w 85"/>
                  <a:gd name="T7" fmla="*/ 46 h 78"/>
                  <a:gd name="T8" fmla="*/ 59 w 85"/>
                  <a:gd name="T9" fmla="*/ 60 h 78"/>
                  <a:gd name="T10" fmla="*/ 59 w 85"/>
                  <a:gd name="T11" fmla="*/ 69 h 78"/>
                  <a:gd name="T12" fmla="*/ 62 w 85"/>
                  <a:gd name="T13" fmla="*/ 69 h 78"/>
                  <a:gd name="T14" fmla="*/ 68 w 85"/>
                  <a:gd name="T15" fmla="*/ 69 h 78"/>
                  <a:gd name="T16" fmla="*/ 70 w 85"/>
                  <a:gd name="T17" fmla="*/ 67 h 78"/>
                  <a:gd name="T18" fmla="*/ 70 w 85"/>
                  <a:gd name="T19" fmla="*/ 66 h 78"/>
                  <a:gd name="T20" fmla="*/ 62 w 85"/>
                  <a:gd name="T21" fmla="*/ 66 h 78"/>
                  <a:gd name="T22" fmla="*/ 62 w 85"/>
                  <a:gd name="T23" fmla="*/ 61 h 78"/>
                  <a:gd name="T24" fmla="*/ 65 w 85"/>
                  <a:gd name="T25" fmla="*/ 51 h 78"/>
                  <a:gd name="T26" fmla="*/ 67 w 85"/>
                  <a:gd name="T27" fmla="*/ 45 h 78"/>
                  <a:gd name="T28" fmla="*/ 82 w 85"/>
                  <a:gd name="T29" fmla="*/ 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78">
                    <a:moveTo>
                      <a:pt x="82" y="5"/>
                    </a:moveTo>
                    <a:lnTo>
                      <a:pt x="78" y="5"/>
                    </a:lnTo>
                    <a:lnTo>
                      <a:pt x="78" y="6"/>
                    </a:lnTo>
                    <a:lnTo>
                      <a:pt x="64" y="46"/>
                    </a:lnTo>
                    <a:lnTo>
                      <a:pt x="59" y="60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8" y="69"/>
                    </a:lnTo>
                    <a:lnTo>
                      <a:pt x="70" y="67"/>
                    </a:lnTo>
                    <a:lnTo>
                      <a:pt x="70" y="66"/>
                    </a:lnTo>
                    <a:lnTo>
                      <a:pt x="62" y="66"/>
                    </a:lnTo>
                    <a:lnTo>
                      <a:pt x="62" y="61"/>
                    </a:lnTo>
                    <a:lnTo>
                      <a:pt x="65" y="51"/>
                    </a:lnTo>
                    <a:lnTo>
                      <a:pt x="67" y="45"/>
                    </a:lnTo>
                    <a:lnTo>
                      <a:pt x="82" y="5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4" name="Freeform 288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83 w 85"/>
                  <a:gd name="T1" fmla="*/ 54 h 78"/>
                  <a:gd name="T2" fmla="*/ 79 w 85"/>
                  <a:gd name="T3" fmla="*/ 54 h 78"/>
                  <a:gd name="T4" fmla="*/ 73 w 85"/>
                  <a:gd name="T5" fmla="*/ 64 h 78"/>
                  <a:gd name="T6" fmla="*/ 70 w 85"/>
                  <a:gd name="T7" fmla="*/ 67 h 78"/>
                  <a:gd name="T8" fmla="*/ 68 w 85"/>
                  <a:gd name="T9" fmla="*/ 69 h 78"/>
                  <a:gd name="T10" fmla="*/ 72 w 85"/>
                  <a:gd name="T11" fmla="*/ 69 h 78"/>
                  <a:gd name="T12" fmla="*/ 79 w 85"/>
                  <a:gd name="T13" fmla="*/ 60 h 78"/>
                  <a:gd name="T14" fmla="*/ 82 w 85"/>
                  <a:gd name="T15" fmla="*/ 56 h 78"/>
                  <a:gd name="T16" fmla="*/ 83 w 85"/>
                  <a:gd name="T1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78">
                    <a:moveTo>
                      <a:pt x="83" y="54"/>
                    </a:moveTo>
                    <a:lnTo>
                      <a:pt x="79" y="54"/>
                    </a:lnTo>
                    <a:lnTo>
                      <a:pt x="73" y="64"/>
                    </a:lnTo>
                    <a:lnTo>
                      <a:pt x="70" y="67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79" y="60"/>
                    </a:lnTo>
                    <a:lnTo>
                      <a:pt x="82" y="56"/>
                    </a:lnTo>
                    <a:lnTo>
                      <a:pt x="83" y="5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5" name="Freeform 289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80 w 85"/>
                  <a:gd name="T1" fmla="*/ 2 h 78"/>
                  <a:gd name="T2" fmla="*/ 69 w 85"/>
                  <a:gd name="T3" fmla="*/ 2 h 78"/>
                  <a:gd name="T4" fmla="*/ 68 w 85"/>
                  <a:gd name="T5" fmla="*/ 4 h 78"/>
                  <a:gd name="T6" fmla="*/ 65 w 85"/>
                  <a:gd name="T7" fmla="*/ 12 h 78"/>
                  <a:gd name="T8" fmla="*/ 59 w 85"/>
                  <a:gd name="T9" fmla="*/ 26 h 78"/>
                  <a:gd name="T10" fmla="*/ 50 w 85"/>
                  <a:gd name="T11" fmla="*/ 40 h 78"/>
                  <a:gd name="T12" fmla="*/ 40 w 85"/>
                  <a:gd name="T13" fmla="*/ 51 h 78"/>
                  <a:gd name="T14" fmla="*/ 31 w 85"/>
                  <a:gd name="T15" fmla="*/ 60 h 78"/>
                  <a:gd name="T16" fmla="*/ 25 w 85"/>
                  <a:gd name="T17" fmla="*/ 64 h 78"/>
                  <a:gd name="T18" fmla="*/ 20 w 85"/>
                  <a:gd name="T19" fmla="*/ 67 h 78"/>
                  <a:gd name="T20" fmla="*/ 27 w 85"/>
                  <a:gd name="T21" fmla="*/ 67 h 78"/>
                  <a:gd name="T22" fmla="*/ 39 w 85"/>
                  <a:gd name="T23" fmla="*/ 58 h 78"/>
                  <a:gd name="T24" fmla="*/ 42 w 85"/>
                  <a:gd name="T25" fmla="*/ 54 h 78"/>
                  <a:gd name="T26" fmla="*/ 45 w 85"/>
                  <a:gd name="T27" fmla="*/ 51 h 78"/>
                  <a:gd name="T28" fmla="*/ 55 w 85"/>
                  <a:gd name="T29" fmla="*/ 38 h 78"/>
                  <a:gd name="T30" fmla="*/ 60 w 85"/>
                  <a:gd name="T31" fmla="*/ 38 h 78"/>
                  <a:gd name="T32" fmla="*/ 61 w 85"/>
                  <a:gd name="T33" fmla="*/ 33 h 78"/>
                  <a:gd name="T34" fmla="*/ 58 w 85"/>
                  <a:gd name="T35" fmla="*/ 33 h 78"/>
                  <a:gd name="T36" fmla="*/ 62 w 85"/>
                  <a:gd name="T37" fmla="*/ 27 h 78"/>
                  <a:gd name="T38" fmla="*/ 65 w 85"/>
                  <a:gd name="T39" fmla="*/ 20 h 78"/>
                  <a:gd name="T40" fmla="*/ 70 w 85"/>
                  <a:gd name="T41" fmla="*/ 6 h 78"/>
                  <a:gd name="T42" fmla="*/ 70 w 85"/>
                  <a:gd name="T43" fmla="*/ 5 h 78"/>
                  <a:gd name="T44" fmla="*/ 82 w 85"/>
                  <a:gd name="T45" fmla="*/ 5 h 78"/>
                  <a:gd name="T46" fmla="*/ 82 w 85"/>
                  <a:gd name="T47" fmla="*/ 5 h 78"/>
                  <a:gd name="T48" fmla="*/ 81 w 85"/>
                  <a:gd name="T49" fmla="*/ 3 h 78"/>
                  <a:gd name="T50" fmla="*/ 80 w 85"/>
                  <a:gd name="T5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78">
                    <a:moveTo>
                      <a:pt x="80" y="2"/>
                    </a:moveTo>
                    <a:lnTo>
                      <a:pt x="69" y="2"/>
                    </a:lnTo>
                    <a:lnTo>
                      <a:pt x="68" y="4"/>
                    </a:lnTo>
                    <a:lnTo>
                      <a:pt x="65" y="12"/>
                    </a:lnTo>
                    <a:lnTo>
                      <a:pt x="59" y="26"/>
                    </a:lnTo>
                    <a:lnTo>
                      <a:pt x="50" y="40"/>
                    </a:lnTo>
                    <a:lnTo>
                      <a:pt x="40" y="51"/>
                    </a:lnTo>
                    <a:lnTo>
                      <a:pt x="31" y="60"/>
                    </a:lnTo>
                    <a:lnTo>
                      <a:pt x="25" y="64"/>
                    </a:lnTo>
                    <a:lnTo>
                      <a:pt x="20" y="67"/>
                    </a:lnTo>
                    <a:lnTo>
                      <a:pt x="27" y="67"/>
                    </a:lnTo>
                    <a:lnTo>
                      <a:pt x="39" y="58"/>
                    </a:lnTo>
                    <a:lnTo>
                      <a:pt x="42" y="54"/>
                    </a:lnTo>
                    <a:lnTo>
                      <a:pt x="45" y="51"/>
                    </a:lnTo>
                    <a:lnTo>
                      <a:pt x="55" y="38"/>
                    </a:lnTo>
                    <a:lnTo>
                      <a:pt x="60" y="38"/>
                    </a:lnTo>
                    <a:lnTo>
                      <a:pt x="61" y="33"/>
                    </a:lnTo>
                    <a:lnTo>
                      <a:pt x="58" y="33"/>
                    </a:lnTo>
                    <a:lnTo>
                      <a:pt x="62" y="27"/>
                    </a:lnTo>
                    <a:lnTo>
                      <a:pt x="65" y="20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1" y="3"/>
                    </a:lnTo>
                    <a:lnTo>
                      <a:pt x="80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6" name="Freeform 290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83 w 85"/>
                  <a:gd name="T1" fmla="*/ 49 h 78"/>
                  <a:gd name="T2" fmla="*/ 80 w 85"/>
                  <a:gd name="T3" fmla="*/ 49 h 78"/>
                  <a:gd name="T4" fmla="*/ 79 w 85"/>
                  <a:gd name="T5" fmla="*/ 51 h 78"/>
                  <a:gd name="T6" fmla="*/ 78 w 85"/>
                  <a:gd name="T7" fmla="*/ 52 h 78"/>
                  <a:gd name="T8" fmla="*/ 73 w 85"/>
                  <a:gd name="T9" fmla="*/ 58 h 78"/>
                  <a:gd name="T10" fmla="*/ 66 w 85"/>
                  <a:gd name="T11" fmla="*/ 66 h 78"/>
                  <a:gd name="T12" fmla="*/ 70 w 85"/>
                  <a:gd name="T13" fmla="*/ 66 h 78"/>
                  <a:gd name="T14" fmla="*/ 77 w 85"/>
                  <a:gd name="T15" fmla="*/ 57 h 78"/>
                  <a:gd name="T16" fmla="*/ 79 w 85"/>
                  <a:gd name="T17" fmla="*/ 54 h 78"/>
                  <a:gd name="T18" fmla="*/ 83 w 85"/>
                  <a:gd name="T19" fmla="*/ 54 h 78"/>
                  <a:gd name="T20" fmla="*/ 84 w 85"/>
                  <a:gd name="T21" fmla="*/ 53 h 78"/>
                  <a:gd name="T22" fmla="*/ 84 w 85"/>
                  <a:gd name="T23" fmla="*/ 50 h 78"/>
                  <a:gd name="T24" fmla="*/ 83 w 85"/>
                  <a:gd name="T2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8">
                    <a:moveTo>
                      <a:pt x="83" y="49"/>
                    </a:moveTo>
                    <a:lnTo>
                      <a:pt x="80" y="49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3" y="58"/>
                    </a:lnTo>
                    <a:lnTo>
                      <a:pt x="66" y="66"/>
                    </a:lnTo>
                    <a:lnTo>
                      <a:pt x="70" y="66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83" y="54"/>
                    </a:lnTo>
                    <a:lnTo>
                      <a:pt x="84" y="53"/>
                    </a:lnTo>
                    <a:lnTo>
                      <a:pt x="84" y="50"/>
                    </a:lnTo>
                    <a:lnTo>
                      <a:pt x="83" y="4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7" name="Freeform 291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42 w 85"/>
                  <a:gd name="T1" fmla="*/ 54 h 78"/>
                  <a:gd name="T2" fmla="*/ 39 w 85"/>
                  <a:gd name="T3" fmla="*/ 58 h 78"/>
                  <a:gd name="T4" fmla="*/ 40 w 85"/>
                  <a:gd name="T5" fmla="*/ 57 h 78"/>
                  <a:gd name="T6" fmla="*/ 42 w 85"/>
                  <a:gd name="T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8">
                    <a:moveTo>
                      <a:pt x="42" y="54"/>
                    </a:moveTo>
                    <a:lnTo>
                      <a:pt x="39" y="58"/>
                    </a:lnTo>
                    <a:lnTo>
                      <a:pt x="40" y="57"/>
                    </a:lnTo>
                    <a:lnTo>
                      <a:pt x="42" y="54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8" name="Freeform 292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55 w 85"/>
                  <a:gd name="T1" fmla="*/ 38 h 78"/>
                  <a:gd name="T2" fmla="*/ 45 w 85"/>
                  <a:gd name="T3" fmla="*/ 51 h 78"/>
                  <a:gd name="T4" fmla="*/ 48 w 85"/>
                  <a:gd name="T5" fmla="*/ 48 h 78"/>
                  <a:gd name="T6" fmla="*/ 55 w 85"/>
                  <a:gd name="T7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8">
                    <a:moveTo>
                      <a:pt x="55" y="38"/>
                    </a:moveTo>
                    <a:lnTo>
                      <a:pt x="45" y="51"/>
                    </a:lnTo>
                    <a:lnTo>
                      <a:pt x="48" y="48"/>
                    </a:lnTo>
                    <a:lnTo>
                      <a:pt x="55" y="3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9" name="Freeform 293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32 w 85"/>
                  <a:gd name="T1" fmla="*/ 0 h 78"/>
                  <a:gd name="T2" fmla="*/ 19 w 85"/>
                  <a:gd name="T3" fmla="*/ 0 h 78"/>
                  <a:gd name="T4" fmla="*/ 8 w 85"/>
                  <a:gd name="T5" fmla="*/ 8 h 78"/>
                  <a:gd name="T6" fmla="*/ 1 w 85"/>
                  <a:gd name="T7" fmla="*/ 20 h 78"/>
                  <a:gd name="T8" fmla="*/ 0 w 85"/>
                  <a:gd name="T9" fmla="*/ 22 h 78"/>
                  <a:gd name="T10" fmla="*/ 0 w 85"/>
                  <a:gd name="T11" fmla="*/ 25 h 78"/>
                  <a:gd name="T12" fmla="*/ 1 w 85"/>
                  <a:gd name="T13" fmla="*/ 26 h 78"/>
                  <a:gd name="T14" fmla="*/ 4 w 85"/>
                  <a:gd name="T15" fmla="*/ 26 h 78"/>
                  <a:gd name="T16" fmla="*/ 5 w 85"/>
                  <a:gd name="T17" fmla="*/ 25 h 78"/>
                  <a:gd name="T18" fmla="*/ 6 w 85"/>
                  <a:gd name="T19" fmla="*/ 23 h 78"/>
                  <a:gd name="T20" fmla="*/ 3 w 85"/>
                  <a:gd name="T21" fmla="*/ 23 h 78"/>
                  <a:gd name="T22" fmla="*/ 3 w 85"/>
                  <a:gd name="T23" fmla="*/ 23 h 78"/>
                  <a:gd name="T24" fmla="*/ 3 w 85"/>
                  <a:gd name="T25" fmla="*/ 22 h 78"/>
                  <a:gd name="T26" fmla="*/ 11 w 85"/>
                  <a:gd name="T27" fmla="*/ 9 h 78"/>
                  <a:gd name="T28" fmla="*/ 21 w 85"/>
                  <a:gd name="T29" fmla="*/ 2 h 78"/>
                  <a:gd name="T30" fmla="*/ 34 w 85"/>
                  <a:gd name="T31" fmla="*/ 2 h 78"/>
                  <a:gd name="T32" fmla="*/ 32 w 8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78">
                    <a:moveTo>
                      <a:pt x="32" y="0"/>
                    </a:moveTo>
                    <a:lnTo>
                      <a:pt x="19" y="0"/>
                    </a:lnTo>
                    <a:lnTo>
                      <a:pt x="8" y="8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0" name="Freeform 294"/>
              <p:cNvSpPr>
                <a:spLocks/>
              </p:cNvSpPr>
              <p:nvPr/>
            </p:nvSpPr>
            <p:spPr bwMode="auto">
              <a:xfrm>
                <a:off x="1416" y="181"/>
                <a:ext cx="85" cy="78"/>
              </a:xfrm>
              <a:custGeom>
                <a:avLst/>
                <a:gdLst>
                  <a:gd name="T0" fmla="*/ 20 w 85"/>
                  <a:gd name="T1" fmla="*/ 8 h 78"/>
                  <a:gd name="T2" fmla="*/ 14 w 85"/>
                  <a:gd name="T3" fmla="*/ 8 h 78"/>
                  <a:gd name="T4" fmla="*/ 6 w 85"/>
                  <a:gd name="T5" fmla="*/ 18 h 78"/>
                  <a:gd name="T6" fmla="*/ 3 w 85"/>
                  <a:gd name="T7" fmla="*/ 23 h 78"/>
                  <a:gd name="T8" fmla="*/ 6 w 85"/>
                  <a:gd name="T9" fmla="*/ 23 h 78"/>
                  <a:gd name="T10" fmla="*/ 10 w 85"/>
                  <a:gd name="T11" fmla="*/ 17 h 78"/>
                  <a:gd name="T12" fmla="*/ 16 w 85"/>
                  <a:gd name="T13" fmla="*/ 11 h 78"/>
                  <a:gd name="T14" fmla="*/ 22 w 85"/>
                  <a:gd name="T15" fmla="*/ 11 h 78"/>
                  <a:gd name="T16" fmla="*/ 22 w 85"/>
                  <a:gd name="T17" fmla="*/ 8 h 78"/>
                  <a:gd name="T18" fmla="*/ 20 w 85"/>
                  <a:gd name="T19" fmla="*/ 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8">
                    <a:moveTo>
                      <a:pt x="20" y="8"/>
                    </a:moveTo>
                    <a:lnTo>
                      <a:pt x="14" y="8"/>
                    </a:lnTo>
                    <a:lnTo>
                      <a:pt x="6" y="18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6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2" name="Group 295"/>
            <p:cNvGrpSpPr>
              <a:grpSpLocks/>
            </p:cNvGrpSpPr>
            <p:nvPr/>
          </p:nvGrpSpPr>
          <p:grpSpPr bwMode="auto">
            <a:xfrm>
              <a:off x="1505" y="183"/>
              <a:ext cx="123" cy="75"/>
              <a:chOff x="1505" y="183"/>
              <a:chExt cx="123" cy="75"/>
            </a:xfrm>
          </p:grpSpPr>
          <p:sp>
            <p:nvSpPr>
              <p:cNvPr id="300" name="Freeform 296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118 w 123"/>
                  <a:gd name="T1" fmla="*/ 7 h 75"/>
                  <a:gd name="T2" fmla="*/ 103 w 123"/>
                  <a:gd name="T3" fmla="*/ 7 h 75"/>
                  <a:gd name="T4" fmla="*/ 106 w 123"/>
                  <a:gd name="T5" fmla="*/ 8 h 75"/>
                  <a:gd name="T6" fmla="*/ 106 w 123"/>
                  <a:gd name="T7" fmla="*/ 15 h 75"/>
                  <a:gd name="T8" fmla="*/ 105 w 123"/>
                  <a:gd name="T9" fmla="*/ 17 h 75"/>
                  <a:gd name="T10" fmla="*/ 90 w 123"/>
                  <a:gd name="T11" fmla="*/ 55 h 75"/>
                  <a:gd name="T12" fmla="*/ 87 w 123"/>
                  <a:gd name="T13" fmla="*/ 61 h 75"/>
                  <a:gd name="T14" fmla="*/ 87 w 123"/>
                  <a:gd name="T15" fmla="*/ 70 h 75"/>
                  <a:gd name="T16" fmla="*/ 88 w 123"/>
                  <a:gd name="T17" fmla="*/ 74 h 75"/>
                  <a:gd name="T18" fmla="*/ 101 w 123"/>
                  <a:gd name="T19" fmla="*/ 74 h 75"/>
                  <a:gd name="T20" fmla="*/ 111 w 123"/>
                  <a:gd name="T21" fmla="*/ 66 h 75"/>
                  <a:gd name="T22" fmla="*/ 111 w 123"/>
                  <a:gd name="T23" fmla="*/ 66 h 75"/>
                  <a:gd name="T24" fmla="*/ 100 w 123"/>
                  <a:gd name="T25" fmla="*/ 66 h 75"/>
                  <a:gd name="T26" fmla="*/ 100 w 123"/>
                  <a:gd name="T27" fmla="*/ 60 h 75"/>
                  <a:gd name="T28" fmla="*/ 101 w 123"/>
                  <a:gd name="T29" fmla="*/ 57 h 75"/>
                  <a:gd name="T30" fmla="*/ 117 w 123"/>
                  <a:gd name="T31" fmla="*/ 17 h 75"/>
                  <a:gd name="T32" fmla="*/ 118 w 123"/>
                  <a:gd name="T33" fmla="*/ 14 h 75"/>
                  <a:gd name="T34" fmla="*/ 118 w 123"/>
                  <a:gd name="T35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75">
                    <a:moveTo>
                      <a:pt x="118" y="7"/>
                    </a:moveTo>
                    <a:lnTo>
                      <a:pt x="103" y="7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105" y="17"/>
                    </a:lnTo>
                    <a:lnTo>
                      <a:pt x="90" y="55"/>
                    </a:lnTo>
                    <a:lnTo>
                      <a:pt x="87" y="61"/>
                    </a:lnTo>
                    <a:lnTo>
                      <a:pt x="87" y="70"/>
                    </a:lnTo>
                    <a:lnTo>
                      <a:pt x="88" y="74"/>
                    </a:lnTo>
                    <a:lnTo>
                      <a:pt x="101" y="74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00" y="66"/>
                    </a:lnTo>
                    <a:lnTo>
                      <a:pt x="100" y="60"/>
                    </a:lnTo>
                    <a:lnTo>
                      <a:pt x="101" y="57"/>
                    </a:lnTo>
                    <a:lnTo>
                      <a:pt x="117" y="17"/>
                    </a:lnTo>
                    <a:lnTo>
                      <a:pt x="118" y="14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1" name="Freeform 297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32 w 123"/>
                  <a:gd name="T1" fmla="*/ 8 h 75"/>
                  <a:gd name="T2" fmla="*/ 19 w 123"/>
                  <a:gd name="T3" fmla="*/ 8 h 75"/>
                  <a:gd name="T4" fmla="*/ 20 w 123"/>
                  <a:gd name="T5" fmla="*/ 9 h 75"/>
                  <a:gd name="T6" fmla="*/ 20 w 123"/>
                  <a:gd name="T7" fmla="*/ 18 h 75"/>
                  <a:gd name="T8" fmla="*/ 12 w 123"/>
                  <a:gd name="T9" fmla="*/ 38 h 75"/>
                  <a:gd name="T10" fmla="*/ 1 w 123"/>
                  <a:gd name="T11" fmla="*/ 68 h 75"/>
                  <a:gd name="T12" fmla="*/ 0 w 123"/>
                  <a:gd name="T13" fmla="*/ 70 h 75"/>
                  <a:gd name="T14" fmla="*/ 0 w 123"/>
                  <a:gd name="T15" fmla="*/ 71 h 75"/>
                  <a:gd name="T16" fmla="*/ 10 w 123"/>
                  <a:gd name="T17" fmla="*/ 71 h 75"/>
                  <a:gd name="T18" fmla="*/ 11 w 123"/>
                  <a:gd name="T19" fmla="*/ 72 h 75"/>
                  <a:gd name="T20" fmla="*/ 12 w 123"/>
                  <a:gd name="T21" fmla="*/ 68 h 75"/>
                  <a:gd name="T22" fmla="*/ 14 w 123"/>
                  <a:gd name="T23" fmla="*/ 63 h 75"/>
                  <a:gd name="T24" fmla="*/ 22 w 123"/>
                  <a:gd name="T25" fmla="*/ 46 h 75"/>
                  <a:gd name="T26" fmla="*/ 27 w 123"/>
                  <a:gd name="T27" fmla="*/ 38 h 75"/>
                  <a:gd name="T28" fmla="*/ 23 w 123"/>
                  <a:gd name="T29" fmla="*/ 38 h 75"/>
                  <a:gd name="T30" fmla="*/ 23 w 123"/>
                  <a:gd name="T31" fmla="*/ 38 h 75"/>
                  <a:gd name="T32" fmla="*/ 32 w 123"/>
                  <a:gd name="T33" fmla="*/ 12 h 75"/>
                  <a:gd name="T34" fmla="*/ 32 w 123"/>
                  <a:gd name="T35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75">
                    <a:moveTo>
                      <a:pt x="32" y="8"/>
                    </a:moveTo>
                    <a:lnTo>
                      <a:pt x="19" y="8"/>
                    </a:lnTo>
                    <a:lnTo>
                      <a:pt x="20" y="9"/>
                    </a:lnTo>
                    <a:lnTo>
                      <a:pt x="20" y="18"/>
                    </a:lnTo>
                    <a:lnTo>
                      <a:pt x="12" y="38"/>
                    </a:lnTo>
                    <a:lnTo>
                      <a:pt x="1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10" y="71"/>
                    </a:lnTo>
                    <a:lnTo>
                      <a:pt x="11" y="72"/>
                    </a:lnTo>
                    <a:lnTo>
                      <a:pt x="12" y="68"/>
                    </a:lnTo>
                    <a:lnTo>
                      <a:pt x="14" y="63"/>
                    </a:lnTo>
                    <a:lnTo>
                      <a:pt x="22" y="46"/>
                    </a:lnTo>
                    <a:lnTo>
                      <a:pt x="27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32" y="12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2" name="Freeform 298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73 w 123"/>
                  <a:gd name="T1" fmla="*/ 7 h 75"/>
                  <a:gd name="T2" fmla="*/ 60 w 123"/>
                  <a:gd name="T3" fmla="*/ 7 h 75"/>
                  <a:gd name="T4" fmla="*/ 62 w 123"/>
                  <a:gd name="T5" fmla="*/ 8 h 75"/>
                  <a:gd name="T6" fmla="*/ 61 w 123"/>
                  <a:gd name="T7" fmla="*/ 13 h 75"/>
                  <a:gd name="T8" fmla="*/ 60 w 123"/>
                  <a:gd name="T9" fmla="*/ 19 h 75"/>
                  <a:gd name="T10" fmla="*/ 57 w 123"/>
                  <a:gd name="T11" fmla="*/ 30 h 75"/>
                  <a:gd name="T12" fmla="*/ 54 w 123"/>
                  <a:gd name="T13" fmla="*/ 42 h 75"/>
                  <a:gd name="T14" fmla="*/ 50 w 123"/>
                  <a:gd name="T15" fmla="*/ 51 h 75"/>
                  <a:gd name="T16" fmla="*/ 44 w 123"/>
                  <a:gd name="T17" fmla="*/ 69 h 75"/>
                  <a:gd name="T18" fmla="*/ 43 w 123"/>
                  <a:gd name="T19" fmla="*/ 69 h 75"/>
                  <a:gd name="T20" fmla="*/ 43 w 123"/>
                  <a:gd name="T21" fmla="*/ 72 h 75"/>
                  <a:gd name="T22" fmla="*/ 45 w 123"/>
                  <a:gd name="T23" fmla="*/ 71 h 75"/>
                  <a:gd name="T24" fmla="*/ 54 w 123"/>
                  <a:gd name="T25" fmla="*/ 71 h 75"/>
                  <a:gd name="T26" fmla="*/ 58 w 123"/>
                  <a:gd name="T27" fmla="*/ 61 h 75"/>
                  <a:gd name="T28" fmla="*/ 65 w 123"/>
                  <a:gd name="T29" fmla="*/ 46 h 75"/>
                  <a:gd name="T30" fmla="*/ 70 w 123"/>
                  <a:gd name="T31" fmla="*/ 39 h 75"/>
                  <a:gd name="T32" fmla="*/ 65 w 123"/>
                  <a:gd name="T33" fmla="*/ 39 h 75"/>
                  <a:gd name="T34" fmla="*/ 69 w 123"/>
                  <a:gd name="T35" fmla="*/ 27 h 75"/>
                  <a:gd name="T36" fmla="*/ 73 w 123"/>
                  <a:gd name="T37" fmla="*/ 17 h 75"/>
                  <a:gd name="T38" fmla="*/ 73 w 123"/>
                  <a:gd name="T39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3" h="75">
                    <a:moveTo>
                      <a:pt x="73" y="7"/>
                    </a:moveTo>
                    <a:lnTo>
                      <a:pt x="60" y="7"/>
                    </a:lnTo>
                    <a:lnTo>
                      <a:pt x="62" y="8"/>
                    </a:lnTo>
                    <a:lnTo>
                      <a:pt x="61" y="13"/>
                    </a:lnTo>
                    <a:lnTo>
                      <a:pt x="60" y="19"/>
                    </a:lnTo>
                    <a:lnTo>
                      <a:pt x="57" y="30"/>
                    </a:lnTo>
                    <a:lnTo>
                      <a:pt x="54" y="42"/>
                    </a:lnTo>
                    <a:lnTo>
                      <a:pt x="50" y="51"/>
                    </a:lnTo>
                    <a:lnTo>
                      <a:pt x="44" y="69"/>
                    </a:lnTo>
                    <a:lnTo>
                      <a:pt x="43" y="69"/>
                    </a:lnTo>
                    <a:lnTo>
                      <a:pt x="43" y="72"/>
                    </a:lnTo>
                    <a:lnTo>
                      <a:pt x="45" y="71"/>
                    </a:lnTo>
                    <a:lnTo>
                      <a:pt x="54" y="71"/>
                    </a:lnTo>
                    <a:lnTo>
                      <a:pt x="58" y="61"/>
                    </a:lnTo>
                    <a:lnTo>
                      <a:pt x="65" y="46"/>
                    </a:lnTo>
                    <a:lnTo>
                      <a:pt x="70" y="39"/>
                    </a:lnTo>
                    <a:lnTo>
                      <a:pt x="65" y="39"/>
                    </a:lnTo>
                    <a:lnTo>
                      <a:pt x="69" y="27"/>
                    </a:lnTo>
                    <a:lnTo>
                      <a:pt x="73" y="17"/>
                    </a:ln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3" name="Freeform 299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54 w 123"/>
                  <a:gd name="T1" fmla="*/ 71 h 75"/>
                  <a:gd name="T2" fmla="*/ 53 w 123"/>
                  <a:gd name="T3" fmla="*/ 71 h 75"/>
                  <a:gd name="T4" fmla="*/ 54 w 123"/>
                  <a:gd name="T5" fmla="*/ 72 h 75"/>
                  <a:gd name="T6" fmla="*/ 54 w 123"/>
                  <a:gd name="T7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75">
                    <a:moveTo>
                      <a:pt x="54" y="71"/>
                    </a:moveTo>
                    <a:lnTo>
                      <a:pt x="53" y="71"/>
                    </a:lnTo>
                    <a:lnTo>
                      <a:pt x="54" y="72"/>
                    </a:lnTo>
                    <a:lnTo>
                      <a:pt x="54" y="7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4" name="Freeform 300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122 w 123"/>
                  <a:gd name="T1" fmla="*/ 49 h 75"/>
                  <a:gd name="T2" fmla="*/ 119 w 123"/>
                  <a:gd name="T3" fmla="*/ 49 h 75"/>
                  <a:gd name="T4" fmla="*/ 118 w 123"/>
                  <a:gd name="T5" fmla="*/ 50 h 75"/>
                  <a:gd name="T6" fmla="*/ 118 w 123"/>
                  <a:gd name="T7" fmla="*/ 51 h 75"/>
                  <a:gd name="T8" fmla="*/ 116 w 123"/>
                  <a:gd name="T9" fmla="*/ 54 h 75"/>
                  <a:gd name="T10" fmla="*/ 106 w 123"/>
                  <a:gd name="T11" fmla="*/ 66 h 75"/>
                  <a:gd name="T12" fmla="*/ 111 w 123"/>
                  <a:gd name="T13" fmla="*/ 66 h 75"/>
                  <a:gd name="T14" fmla="*/ 118 w 123"/>
                  <a:gd name="T15" fmla="*/ 57 h 75"/>
                  <a:gd name="T16" fmla="*/ 122 w 123"/>
                  <a:gd name="T17" fmla="*/ 53 h 75"/>
                  <a:gd name="T18" fmla="*/ 122 w 123"/>
                  <a:gd name="T19" fmla="*/ 4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75">
                    <a:moveTo>
                      <a:pt x="122" y="49"/>
                    </a:moveTo>
                    <a:lnTo>
                      <a:pt x="119" y="49"/>
                    </a:lnTo>
                    <a:lnTo>
                      <a:pt x="118" y="50"/>
                    </a:lnTo>
                    <a:lnTo>
                      <a:pt x="118" y="51"/>
                    </a:lnTo>
                    <a:lnTo>
                      <a:pt x="116" y="54"/>
                    </a:lnTo>
                    <a:lnTo>
                      <a:pt x="106" y="66"/>
                    </a:lnTo>
                    <a:lnTo>
                      <a:pt x="111" y="66"/>
                    </a:lnTo>
                    <a:lnTo>
                      <a:pt x="118" y="57"/>
                    </a:lnTo>
                    <a:lnTo>
                      <a:pt x="122" y="53"/>
                    </a:lnTo>
                    <a:lnTo>
                      <a:pt x="122" y="4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5" name="Freeform 301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113 w 123"/>
                  <a:gd name="T1" fmla="*/ 0 h 75"/>
                  <a:gd name="T2" fmla="*/ 108 w 123"/>
                  <a:gd name="T3" fmla="*/ 0 h 75"/>
                  <a:gd name="T4" fmla="*/ 99 w 123"/>
                  <a:gd name="T5" fmla="*/ 1 h 75"/>
                  <a:gd name="T6" fmla="*/ 89 w 123"/>
                  <a:gd name="T7" fmla="*/ 8 h 75"/>
                  <a:gd name="T8" fmla="*/ 78 w 123"/>
                  <a:gd name="T9" fmla="*/ 20 h 75"/>
                  <a:gd name="T10" fmla="*/ 65 w 123"/>
                  <a:gd name="T11" fmla="*/ 39 h 75"/>
                  <a:gd name="T12" fmla="*/ 70 w 123"/>
                  <a:gd name="T13" fmla="*/ 39 h 75"/>
                  <a:gd name="T14" fmla="*/ 76 w 123"/>
                  <a:gd name="T15" fmla="*/ 28 h 75"/>
                  <a:gd name="T16" fmla="*/ 89 w 123"/>
                  <a:gd name="T17" fmla="*/ 13 h 75"/>
                  <a:gd name="T18" fmla="*/ 101 w 123"/>
                  <a:gd name="T19" fmla="*/ 7 h 75"/>
                  <a:gd name="T20" fmla="*/ 118 w 123"/>
                  <a:gd name="T21" fmla="*/ 7 h 75"/>
                  <a:gd name="T22" fmla="*/ 118 w 123"/>
                  <a:gd name="T23" fmla="*/ 3 h 75"/>
                  <a:gd name="T24" fmla="*/ 113 w 123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75">
                    <a:moveTo>
                      <a:pt x="113" y="0"/>
                    </a:moveTo>
                    <a:lnTo>
                      <a:pt x="108" y="0"/>
                    </a:lnTo>
                    <a:lnTo>
                      <a:pt x="99" y="1"/>
                    </a:lnTo>
                    <a:lnTo>
                      <a:pt x="89" y="8"/>
                    </a:lnTo>
                    <a:lnTo>
                      <a:pt x="78" y="20"/>
                    </a:lnTo>
                    <a:lnTo>
                      <a:pt x="65" y="39"/>
                    </a:lnTo>
                    <a:lnTo>
                      <a:pt x="70" y="39"/>
                    </a:lnTo>
                    <a:lnTo>
                      <a:pt x="76" y="28"/>
                    </a:lnTo>
                    <a:lnTo>
                      <a:pt x="89" y="13"/>
                    </a:lnTo>
                    <a:lnTo>
                      <a:pt x="101" y="7"/>
                    </a:lnTo>
                    <a:lnTo>
                      <a:pt x="118" y="7"/>
                    </a:lnTo>
                    <a:lnTo>
                      <a:pt x="118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6" name="Freeform 302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69 w 123"/>
                  <a:gd name="T1" fmla="*/ 0 h 75"/>
                  <a:gd name="T2" fmla="*/ 63 w 123"/>
                  <a:gd name="T3" fmla="*/ 0 h 75"/>
                  <a:gd name="T4" fmla="*/ 52 w 123"/>
                  <a:gd name="T5" fmla="*/ 4 h 75"/>
                  <a:gd name="T6" fmla="*/ 40 w 123"/>
                  <a:gd name="T7" fmla="*/ 15 h 75"/>
                  <a:gd name="T8" fmla="*/ 30 w 123"/>
                  <a:gd name="T9" fmla="*/ 28 h 75"/>
                  <a:gd name="T10" fmla="*/ 23 w 123"/>
                  <a:gd name="T11" fmla="*/ 38 h 75"/>
                  <a:gd name="T12" fmla="*/ 27 w 123"/>
                  <a:gd name="T13" fmla="*/ 38 h 75"/>
                  <a:gd name="T14" fmla="*/ 34 w 123"/>
                  <a:gd name="T15" fmla="*/ 28 h 75"/>
                  <a:gd name="T16" fmla="*/ 46 w 123"/>
                  <a:gd name="T17" fmla="*/ 13 h 75"/>
                  <a:gd name="T18" fmla="*/ 57 w 123"/>
                  <a:gd name="T19" fmla="*/ 7 h 75"/>
                  <a:gd name="T20" fmla="*/ 73 w 123"/>
                  <a:gd name="T21" fmla="*/ 7 h 75"/>
                  <a:gd name="T22" fmla="*/ 73 w 123"/>
                  <a:gd name="T23" fmla="*/ 4 h 75"/>
                  <a:gd name="T24" fmla="*/ 69 w 123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75">
                    <a:moveTo>
                      <a:pt x="69" y="0"/>
                    </a:moveTo>
                    <a:lnTo>
                      <a:pt x="63" y="0"/>
                    </a:lnTo>
                    <a:lnTo>
                      <a:pt x="52" y="4"/>
                    </a:lnTo>
                    <a:lnTo>
                      <a:pt x="40" y="15"/>
                    </a:lnTo>
                    <a:lnTo>
                      <a:pt x="30" y="28"/>
                    </a:lnTo>
                    <a:lnTo>
                      <a:pt x="23" y="38"/>
                    </a:lnTo>
                    <a:lnTo>
                      <a:pt x="27" y="38"/>
                    </a:lnTo>
                    <a:lnTo>
                      <a:pt x="34" y="28"/>
                    </a:lnTo>
                    <a:lnTo>
                      <a:pt x="46" y="13"/>
                    </a:lnTo>
                    <a:lnTo>
                      <a:pt x="57" y="7"/>
                    </a:lnTo>
                    <a:lnTo>
                      <a:pt x="73" y="7"/>
                    </a:lnTo>
                    <a:lnTo>
                      <a:pt x="73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7" name="Freeform 303"/>
              <p:cNvSpPr>
                <a:spLocks/>
              </p:cNvSpPr>
              <p:nvPr/>
            </p:nvSpPr>
            <p:spPr bwMode="auto">
              <a:xfrm>
                <a:off x="1505" y="183"/>
                <a:ext cx="123" cy="75"/>
              </a:xfrm>
              <a:custGeom>
                <a:avLst/>
                <a:gdLst>
                  <a:gd name="T0" fmla="*/ 28 w 123"/>
                  <a:gd name="T1" fmla="*/ 0 h 75"/>
                  <a:gd name="T2" fmla="*/ 21 w 123"/>
                  <a:gd name="T3" fmla="*/ 0 h 75"/>
                  <a:gd name="T4" fmla="*/ 12 w 123"/>
                  <a:gd name="T5" fmla="*/ 6 h 75"/>
                  <a:gd name="T6" fmla="*/ 3 w 123"/>
                  <a:gd name="T7" fmla="*/ 16 h 75"/>
                  <a:gd name="T8" fmla="*/ 0 w 123"/>
                  <a:gd name="T9" fmla="*/ 20 h 75"/>
                  <a:gd name="T10" fmla="*/ 0 w 123"/>
                  <a:gd name="T11" fmla="*/ 20 h 75"/>
                  <a:gd name="T12" fmla="*/ 0 w 123"/>
                  <a:gd name="T13" fmla="*/ 23 h 75"/>
                  <a:gd name="T14" fmla="*/ 0 w 123"/>
                  <a:gd name="T15" fmla="*/ 23 h 75"/>
                  <a:gd name="T16" fmla="*/ 2 w 123"/>
                  <a:gd name="T17" fmla="*/ 23 h 75"/>
                  <a:gd name="T18" fmla="*/ 2 w 123"/>
                  <a:gd name="T19" fmla="*/ 23 h 75"/>
                  <a:gd name="T20" fmla="*/ 3 w 123"/>
                  <a:gd name="T21" fmla="*/ 22 h 75"/>
                  <a:gd name="T22" fmla="*/ 5 w 123"/>
                  <a:gd name="T23" fmla="*/ 19 h 75"/>
                  <a:gd name="T24" fmla="*/ 14 w 123"/>
                  <a:gd name="T25" fmla="*/ 8 h 75"/>
                  <a:gd name="T26" fmla="*/ 32 w 123"/>
                  <a:gd name="T27" fmla="*/ 8 h 75"/>
                  <a:gd name="T28" fmla="*/ 32 w 123"/>
                  <a:gd name="T29" fmla="*/ 0 h 75"/>
                  <a:gd name="T30" fmla="*/ 28 w 123"/>
                  <a:gd name="T3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75">
                    <a:moveTo>
                      <a:pt x="28" y="0"/>
                    </a:moveTo>
                    <a:lnTo>
                      <a:pt x="21" y="0"/>
                    </a:lnTo>
                    <a:lnTo>
                      <a:pt x="12" y="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19"/>
                    </a:lnTo>
                    <a:lnTo>
                      <a:pt x="1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3" name="Group 304"/>
            <p:cNvGrpSpPr>
              <a:grpSpLocks/>
            </p:cNvGrpSpPr>
            <p:nvPr/>
          </p:nvGrpSpPr>
          <p:grpSpPr bwMode="auto">
            <a:xfrm>
              <a:off x="1504" y="181"/>
              <a:ext cx="126" cy="78"/>
              <a:chOff x="1504" y="181"/>
              <a:chExt cx="126" cy="78"/>
            </a:xfrm>
          </p:grpSpPr>
          <p:sp>
            <p:nvSpPr>
              <p:cNvPr id="282" name="Freeform 305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09 w 126"/>
                  <a:gd name="T1" fmla="*/ 10 h 78"/>
                  <a:gd name="T2" fmla="*/ 105 w 126"/>
                  <a:gd name="T3" fmla="*/ 10 h 78"/>
                  <a:gd name="T4" fmla="*/ 106 w 126"/>
                  <a:gd name="T5" fmla="*/ 11 h 78"/>
                  <a:gd name="T6" fmla="*/ 106 w 126"/>
                  <a:gd name="T7" fmla="*/ 16 h 78"/>
                  <a:gd name="T8" fmla="*/ 105 w 126"/>
                  <a:gd name="T9" fmla="*/ 18 h 78"/>
                  <a:gd name="T10" fmla="*/ 90 w 126"/>
                  <a:gd name="T11" fmla="*/ 56 h 78"/>
                  <a:gd name="T12" fmla="*/ 87 w 126"/>
                  <a:gd name="T13" fmla="*/ 63 h 78"/>
                  <a:gd name="T14" fmla="*/ 87 w 126"/>
                  <a:gd name="T15" fmla="*/ 74 h 78"/>
                  <a:gd name="T16" fmla="*/ 90 w 126"/>
                  <a:gd name="T17" fmla="*/ 77 h 78"/>
                  <a:gd name="T18" fmla="*/ 104 w 126"/>
                  <a:gd name="T19" fmla="*/ 77 h 78"/>
                  <a:gd name="T20" fmla="*/ 107 w 126"/>
                  <a:gd name="T21" fmla="*/ 74 h 78"/>
                  <a:gd name="T22" fmla="*/ 92 w 126"/>
                  <a:gd name="T23" fmla="*/ 74 h 78"/>
                  <a:gd name="T24" fmla="*/ 90 w 126"/>
                  <a:gd name="T25" fmla="*/ 73 h 78"/>
                  <a:gd name="T26" fmla="*/ 90 w 126"/>
                  <a:gd name="T27" fmla="*/ 64 h 78"/>
                  <a:gd name="T28" fmla="*/ 95 w 126"/>
                  <a:gd name="T29" fmla="*/ 52 h 78"/>
                  <a:gd name="T30" fmla="*/ 108 w 126"/>
                  <a:gd name="T31" fmla="*/ 19 h 78"/>
                  <a:gd name="T32" fmla="*/ 109 w 126"/>
                  <a:gd name="T33" fmla="*/ 17 h 78"/>
                  <a:gd name="T34" fmla="*/ 109 w 126"/>
                  <a:gd name="T35" fmla="*/ 1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78">
                    <a:moveTo>
                      <a:pt x="109" y="10"/>
                    </a:moveTo>
                    <a:lnTo>
                      <a:pt x="105" y="10"/>
                    </a:lnTo>
                    <a:lnTo>
                      <a:pt x="106" y="11"/>
                    </a:lnTo>
                    <a:lnTo>
                      <a:pt x="106" y="16"/>
                    </a:lnTo>
                    <a:lnTo>
                      <a:pt x="105" y="18"/>
                    </a:lnTo>
                    <a:lnTo>
                      <a:pt x="90" y="56"/>
                    </a:lnTo>
                    <a:lnTo>
                      <a:pt x="87" y="63"/>
                    </a:lnTo>
                    <a:lnTo>
                      <a:pt x="87" y="74"/>
                    </a:lnTo>
                    <a:lnTo>
                      <a:pt x="90" y="77"/>
                    </a:lnTo>
                    <a:lnTo>
                      <a:pt x="104" y="77"/>
                    </a:lnTo>
                    <a:lnTo>
                      <a:pt x="107" y="74"/>
                    </a:lnTo>
                    <a:lnTo>
                      <a:pt x="92" y="74"/>
                    </a:lnTo>
                    <a:lnTo>
                      <a:pt x="90" y="73"/>
                    </a:lnTo>
                    <a:lnTo>
                      <a:pt x="90" y="64"/>
                    </a:lnTo>
                    <a:lnTo>
                      <a:pt x="95" y="52"/>
                    </a:lnTo>
                    <a:lnTo>
                      <a:pt x="108" y="19"/>
                    </a:lnTo>
                    <a:lnTo>
                      <a:pt x="109" y="17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3" name="Freeform 306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65 w 126"/>
                  <a:gd name="T1" fmla="*/ 10 h 78"/>
                  <a:gd name="T2" fmla="*/ 61 w 126"/>
                  <a:gd name="T3" fmla="*/ 10 h 78"/>
                  <a:gd name="T4" fmla="*/ 62 w 126"/>
                  <a:gd name="T5" fmla="*/ 11 h 78"/>
                  <a:gd name="T6" fmla="*/ 62 w 126"/>
                  <a:gd name="T7" fmla="*/ 20 h 78"/>
                  <a:gd name="T8" fmla="*/ 54 w 126"/>
                  <a:gd name="T9" fmla="*/ 42 h 78"/>
                  <a:gd name="T10" fmla="*/ 44 w 126"/>
                  <a:gd name="T11" fmla="*/ 70 h 78"/>
                  <a:gd name="T12" fmla="*/ 43 w 126"/>
                  <a:gd name="T13" fmla="*/ 73 h 78"/>
                  <a:gd name="T14" fmla="*/ 44 w 126"/>
                  <a:gd name="T15" fmla="*/ 74 h 78"/>
                  <a:gd name="T16" fmla="*/ 45 w 126"/>
                  <a:gd name="T17" fmla="*/ 74 h 78"/>
                  <a:gd name="T18" fmla="*/ 46 w 126"/>
                  <a:gd name="T19" fmla="*/ 74 h 78"/>
                  <a:gd name="T20" fmla="*/ 55 w 126"/>
                  <a:gd name="T21" fmla="*/ 74 h 78"/>
                  <a:gd name="T22" fmla="*/ 57 w 126"/>
                  <a:gd name="T23" fmla="*/ 74 h 78"/>
                  <a:gd name="T24" fmla="*/ 57 w 126"/>
                  <a:gd name="T25" fmla="*/ 73 h 78"/>
                  <a:gd name="T26" fmla="*/ 54 w 126"/>
                  <a:gd name="T27" fmla="*/ 73 h 78"/>
                  <a:gd name="T28" fmla="*/ 53 w 126"/>
                  <a:gd name="T29" fmla="*/ 71 h 78"/>
                  <a:gd name="T30" fmla="*/ 46 w 126"/>
                  <a:gd name="T31" fmla="*/ 71 h 78"/>
                  <a:gd name="T32" fmla="*/ 47 w 126"/>
                  <a:gd name="T33" fmla="*/ 70 h 78"/>
                  <a:gd name="T34" fmla="*/ 54 w 126"/>
                  <a:gd name="T35" fmla="*/ 51 h 78"/>
                  <a:gd name="T36" fmla="*/ 57 w 126"/>
                  <a:gd name="T37" fmla="*/ 44 h 78"/>
                  <a:gd name="T38" fmla="*/ 60 w 126"/>
                  <a:gd name="T39" fmla="*/ 32 h 78"/>
                  <a:gd name="T40" fmla="*/ 63 w 126"/>
                  <a:gd name="T41" fmla="*/ 21 h 78"/>
                  <a:gd name="T42" fmla="*/ 65 w 126"/>
                  <a:gd name="T43" fmla="*/ 14 h 78"/>
                  <a:gd name="T44" fmla="*/ 65 w 126"/>
                  <a:gd name="T45" fmla="*/ 1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78">
                    <a:moveTo>
                      <a:pt x="65" y="10"/>
                    </a:moveTo>
                    <a:lnTo>
                      <a:pt x="61" y="10"/>
                    </a:lnTo>
                    <a:lnTo>
                      <a:pt x="62" y="11"/>
                    </a:lnTo>
                    <a:lnTo>
                      <a:pt x="62" y="20"/>
                    </a:lnTo>
                    <a:lnTo>
                      <a:pt x="54" y="42"/>
                    </a:lnTo>
                    <a:lnTo>
                      <a:pt x="44" y="70"/>
                    </a:lnTo>
                    <a:lnTo>
                      <a:pt x="43" y="73"/>
                    </a:lnTo>
                    <a:lnTo>
                      <a:pt x="44" y="74"/>
                    </a:lnTo>
                    <a:lnTo>
                      <a:pt x="45" y="74"/>
                    </a:lnTo>
                    <a:lnTo>
                      <a:pt x="46" y="74"/>
                    </a:lnTo>
                    <a:lnTo>
                      <a:pt x="55" y="74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54" y="73"/>
                    </a:lnTo>
                    <a:lnTo>
                      <a:pt x="53" y="71"/>
                    </a:lnTo>
                    <a:lnTo>
                      <a:pt x="46" y="71"/>
                    </a:lnTo>
                    <a:lnTo>
                      <a:pt x="47" y="70"/>
                    </a:lnTo>
                    <a:lnTo>
                      <a:pt x="54" y="51"/>
                    </a:lnTo>
                    <a:lnTo>
                      <a:pt x="57" y="44"/>
                    </a:lnTo>
                    <a:lnTo>
                      <a:pt x="60" y="32"/>
                    </a:lnTo>
                    <a:lnTo>
                      <a:pt x="63" y="21"/>
                    </a:lnTo>
                    <a:lnTo>
                      <a:pt x="65" y="14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4" name="Freeform 307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23 w 126"/>
                  <a:gd name="T1" fmla="*/ 11 h 78"/>
                  <a:gd name="T2" fmla="*/ 20 w 126"/>
                  <a:gd name="T3" fmla="*/ 11 h 78"/>
                  <a:gd name="T4" fmla="*/ 20 w 126"/>
                  <a:gd name="T5" fmla="*/ 17 h 78"/>
                  <a:gd name="T6" fmla="*/ 16 w 126"/>
                  <a:gd name="T7" fmla="*/ 29 h 78"/>
                  <a:gd name="T8" fmla="*/ 0 w 126"/>
                  <a:gd name="T9" fmla="*/ 70 h 78"/>
                  <a:gd name="T10" fmla="*/ 0 w 126"/>
                  <a:gd name="T11" fmla="*/ 72 h 78"/>
                  <a:gd name="T12" fmla="*/ 2 w 126"/>
                  <a:gd name="T13" fmla="*/ 74 h 78"/>
                  <a:gd name="T14" fmla="*/ 13 w 126"/>
                  <a:gd name="T15" fmla="*/ 74 h 78"/>
                  <a:gd name="T16" fmla="*/ 14 w 126"/>
                  <a:gd name="T17" fmla="*/ 74 h 78"/>
                  <a:gd name="T18" fmla="*/ 15 w 126"/>
                  <a:gd name="T19" fmla="*/ 71 h 78"/>
                  <a:gd name="T20" fmla="*/ 4 w 126"/>
                  <a:gd name="T21" fmla="*/ 71 h 78"/>
                  <a:gd name="T22" fmla="*/ 3 w 126"/>
                  <a:gd name="T23" fmla="*/ 71 h 78"/>
                  <a:gd name="T24" fmla="*/ 3 w 126"/>
                  <a:gd name="T25" fmla="*/ 71 h 78"/>
                  <a:gd name="T26" fmla="*/ 13 w 126"/>
                  <a:gd name="T27" fmla="*/ 47 h 78"/>
                  <a:gd name="T28" fmla="*/ 19 w 126"/>
                  <a:gd name="T29" fmla="*/ 29 h 78"/>
                  <a:gd name="T30" fmla="*/ 23 w 126"/>
                  <a:gd name="T31" fmla="*/ 18 h 78"/>
                  <a:gd name="T32" fmla="*/ 23 w 126"/>
                  <a:gd name="T33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78">
                    <a:moveTo>
                      <a:pt x="23" y="11"/>
                    </a:moveTo>
                    <a:lnTo>
                      <a:pt x="20" y="11"/>
                    </a:lnTo>
                    <a:lnTo>
                      <a:pt x="20" y="17"/>
                    </a:lnTo>
                    <a:lnTo>
                      <a:pt x="16" y="2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13" y="74"/>
                    </a:lnTo>
                    <a:lnTo>
                      <a:pt x="14" y="74"/>
                    </a:lnTo>
                    <a:lnTo>
                      <a:pt x="15" y="71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13" y="47"/>
                    </a:lnTo>
                    <a:lnTo>
                      <a:pt x="19" y="29"/>
                    </a:lnTo>
                    <a:lnTo>
                      <a:pt x="23" y="18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5" name="Freeform 308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25 w 126"/>
                  <a:gd name="T1" fmla="*/ 52 h 78"/>
                  <a:gd name="T2" fmla="*/ 122 w 126"/>
                  <a:gd name="T3" fmla="*/ 52 h 78"/>
                  <a:gd name="T4" fmla="*/ 122 w 126"/>
                  <a:gd name="T5" fmla="*/ 52 h 78"/>
                  <a:gd name="T6" fmla="*/ 121 w 126"/>
                  <a:gd name="T7" fmla="*/ 54 h 78"/>
                  <a:gd name="T8" fmla="*/ 118 w 126"/>
                  <a:gd name="T9" fmla="*/ 58 h 78"/>
                  <a:gd name="T10" fmla="*/ 111 w 126"/>
                  <a:gd name="T11" fmla="*/ 68 h 78"/>
                  <a:gd name="T12" fmla="*/ 109 w 126"/>
                  <a:gd name="T13" fmla="*/ 69 h 78"/>
                  <a:gd name="T14" fmla="*/ 109 w 126"/>
                  <a:gd name="T15" fmla="*/ 69 h 78"/>
                  <a:gd name="T16" fmla="*/ 109 w 126"/>
                  <a:gd name="T17" fmla="*/ 69 h 78"/>
                  <a:gd name="T18" fmla="*/ 101 w 126"/>
                  <a:gd name="T19" fmla="*/ 74 h 78"/>
                  <a:gd name="T20" fmla="*/ 107 w 126"/>
                  <a:gd name="T21" fmla="*/ 74 h 78"/>
                  <a:gd name="T22" fmla="*/ 114 w 126"/>
                  <a:gd name="T23" fmla="*/ 68 h 78"/>
                  <a:gd name="T24" fmla="*/ 121 w 126"/>
                  <a:gd name="T25" fmla="*/ 59 h 78"/>
                  <a:gd name="T26" fmla="*/ 124 w 126"/>
                  <a:gd name="T27" fmla="*/ 55 h 78"/>
                  <a:gd name="T28" fmla="*/ 125 w 126"/>
                  <a:gd name="T29" fmla="*/ 53 h 78"/>
                  <a:gd name="T30" fmla="*/ 125 w 126"/>
                  <a:gd name="T31" fmla="*/ 5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8">
                    <a:moveTo>
                      <a:pt x="125" y="52"/>
                    </a:moveTo>
                    <a:lnTo>
                      <a:pt x="122" y="52"/>
                    </a:lnTo>
                    <a:lnTo>
                      <a:pt x="122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1" y="68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01" y="74"/>
                    </a:lnTo>
                    <a:lnTo>
                      <a:pt x="107" y="74"/>
                    </a:lnTo>
                    <a:lnTo>
                      <a:pt x="114" y="68"/>
                    </a:lnTo>
                    <a:lnTo>
                      <a:pt x="121" y="59"/>
                    </a:lnTo>
                    <a:lnTo>
                      <a:pt x="124" y="55"/>
                    </a:lnTo>
                    <a:lnTo>
                      <a:pt x="125" y="53"/>
                    </a:lnTo>
                    <a:lnTo>
                      <a:pt x="125" y="5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6" name="Freeform 309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07 w 126"/>
                  <a:gd name="T1" fmla="*/ 7 h 78"/>
                  <a:gd name="T2" fmla="*/ 103 w 126"/>
                  <a:gd name="T3" fmla="*/ 7 h 78"/>
                  <a:gd name="T4" fmla="*/ 90 w 126"/>
                  <a:gd name="T5" fmla="*/ 14 h 78"/>
                  <a:gd name="T6" fmla="*/ 77 w 126"/>
                  <a:gd name="T7" fmla="*/ 29 h 78"/>
                  <a:gd name="T8" fmla="*/ 65 w 126"/>
                  <a:gd name="T9" fmla="*/ 47 h 78"/>
                  <a:gd name="T10" fmla="*/ 58 w 126"/>
                  <a:gd name="T11" fmla="*/ 62 h 78"/>
                  <a:gd name="T12" fmla="*/ 55 w 126"/>
                  <a:gd name="T13" fmla="*/ 71 h 78"/>
                  <a:gd name="T14" fmla="*/ 54 w 126"/>
                  <a:gd name="T15" fmla="*/ 71 h 78"/>
                  <a:gd name="T16" fmla="*/ 54 w 126"/>
                  <a:gd name="T17" fmla="*/ 73 h 78"/>
                  <a:gd name="T18" fmla="*/ 57 w 126"/>
                  <a:gd name="T19" fmla="*/ 73 h 78"/>
                  <a:gd name="T20" fmla="*/ 61 w 126"/>
                  <a:gd name="T21" fmla="*/ 63 h 78"/>
                  <a:gd name="T22" fmla="*/ 69 w 126"/>
                  <a:gd name="T23" fmla="*/ 47 h 78"/>
                  <a:gd name="T24" fmla="*/ 80 w 126"/>
                  <a:gd name="T25" fmla="*/ 30 h 78"/>
                  <a:gd name="T26" fmla="*/ 92 w 126"/>
                  <a:gd name="T27" fmla="*/ 16 h 78"/>
                  <a:gd name="T28" fmla="*/ 103 w 126"/>
                  <a:gd name="T29" fmla="*/ 10 h 78"/>
                  <a:gd name="T30" fmla="*/ 109 w 126"/>
                  <a:gd name="T31" fmla="*/ 10 h 78"/>
                  <a:gd name="T32" fmla="*/ 109 w 126"/>
                  <a:gd name="T33" fmla="*/ 10 h 78"/>
                  <a:gd name="T34" fmla="*/ 107 w 126"/>
                  <a:gd name="T3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78">
                    <a:moveTo>
                      <a:pt x="107" y="7"/>
                    </a:moveTo>
                    <a:lnTo>
                      <a:pt x="103" y="7"/>
                    </a:lnTo>
                    <a:lnTo>
                      <a:pt x="90" y="14"/>
                    </a:lnTo>
                    <a:lnTo>
                      <a:pt x="77" y="29"/>
                    </a:lnTo>
                    <a:lnTo>
                      <a:pt x="65" y="47"/>
                    </a:lnTo>
                    <a:lnTo>
                      <a:pt x="58" y="62"/>
                    </a:lnTo>
                    <a:lnTo>
                      <a:pt x="55" y="71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7" y="73"/>
                    </a:lnTo>
                    <a:lnTo>
                      <a:pt x="61" y="63"/>
                    </a:lnTo>
                    <a:lnTo>
                      <a:pt x="69" y="47"/>
                    </a:lnTo>
                    <a:lnTo>
                      <a:pt x="80" y="30"/>
                    </a:lnTo>
                    <a:lnTo>
                      <a:pt x="92" y="16"/>
                    </a:lnTo>
                    <a:lnTo>
                      <a:pt x="103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7" y="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7" name="Freeform 310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62 w 126"/>
                  <a:gd name="T1" fmla="*/ 7 h 78"/>
                  <a:gd name="T2" fmla="*/ 59 w 126"/>
                  <a:gd name="T3" fmla="*/ 7 h 78"/>
                  <a:gd name="T4" fmla="*/ 48 w 126"/>
                  <a:gd name="T5" fmla="*/ 13 h 78"/>
                  <a:gd name="T6" fmla="*/ 46 w 126"/>
                  <a:gd name="T7" fmla="*/ 14 h 78"/>
                  <a:gd name="T8" fmla="*/ 34 w 126"/>
                  <a:gd name="T9" fmla="*/ 28 h 78"/>
                  <a:gd name="T10" fmla="*/ 22 w 126"/>
                  <a:gd name="T11" fmla="*/ 47 h 78"/>
                  <a:gd name="T12" fmla="*/ 14 w 126"/>
                  <a:gd name="T13" fmla="*/ 64 h 78"/>
                  <a:gd name="T14" fmla="*/ 12 w 126"/>
                  <a:gd name="T15" fmla="*/ 71 h 78"/>
                  <a:gd name="T16" fmla="*/ 15 w 126"/>
                  <a:gd name="T17" fmla="*/ 71 h 78"/>
                  <a:gd name="T18" fmla="*/ 17 w 126"/>
                  <a:gd name="T19" fmla="*/ 65 h 78"/>
                  <a:gd name="T20" fmla="*/ 25 w 126"/>
                  <a:gd name="T21" fmla="*/ 48 h 78"/>
                  <a:gd name="T22" fmla="*/ 37 w 126"/>
                  <a:gd name="T23" fmla="*/ 30 h 78"/>
                  <a:gd name="T24" fmla="*/ 49 w 126"/>
                  <a:gd name="T25" fmla="*/ 16 h 78"/>
                  <a:gd name="T26" fmla="*/ 59 w 126"/>
                  <a:gd name="T27" fmla="*/ 10 h 78"/>
                  <a:gd name="T28" fmla="*/ 65 w 126"/>
                  <a:gd name="T29" fmla="*/ 10 h 78"/>
                  <a:gd name="T30" fmla="*/ 65 w 126"/>
                  <a:gd name="T31" fmla="*/ 8 h 78"/>
                  <a:gd name="T32" fmla="*/ 62 w 126"/>
                  <a:gd name="T33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78">
                    <a:moveTo>
                      <a:pt x="62" y="7"/>
                    </a:moveTo>
                    <a:lnTo>
                      <a:pt x="59" y="7"/>
                    </a:lnTo>
                    <a:lnTo>
                      <a:pt x="48" y="13"/>
                    </a:lnTo>
                    <a:lnTo>
                      <a:pt x="46" y="14"/>
                    </a:lnTo>
                    <a:lnTo>
                      <a:pt x="34" y="28"/>
                    </a:lnTo>
                    <a:lnTo>
                      <a:pt x="22" y="47"/>
                    </a:lnTo>
                    <a:lnTo>
                      <a:pt x="14" y="64"/>
                    </a:lnTo>
                    <a:lnTo>
                      <a:pt x="12" y="71"/>
                    </a:lnTo>
                    <a:lnTo>
                      <a:pt x="15" y="71"/>
                    </a:lnTo>
                    <a:lnTo>
                      <a:pt x="17" y="65"/>
                    </a:lnTo>
                    <a:lnTo>
                      <a:pt x="25" y="48"/>
                    </a:lnTo>
                    <a:lnTo>
                      <a:pt x="37" y="30"/>
                    </a:lnTo>
                    <a:lnTo>
                      <a:pt x="49" y="16"/>
                    </a:lnTo>
                    <a:lnTo>
                      <a:pt x="59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2" y="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8" name="Freeform 311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53 w 126"/>
                  <a:gd name="T1" fmla="*/ 71 h 78"/>
                  <a:gd name="T2" fmla="*/ 46 w 126"/>
                  <a:gd name="T3" fmla="*/ 71 h 78"/>
                  <a:gd name="T4" fmla="*/ 53 w 126"/>
                  <a:gd name="T5" fmla="*/ 71 h 78"/>
                  <a:gd name="T6" fmla="*/ 53 w 126"/>
                  <a:gd name="T7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78">
                    <a:moveTo>
                      <a:pt x="53" y="71"/>
                    </a:moveTo>
                    <a:lnTo>
                      <a:pt x="46" y="71"/>
                    </a:lnTo>
                    <a:lnTo>
                      <a:pt x="53" y="71"/>
                    </a:lnTo>
                    <a:lnTo>
                      <a:pt x="53" y="7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9" name="Freeform 312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3 w 126"/>
                  <a:gd name="T1" fmla="*/ 71 h 78"/>
                  <a:gd name="T2" fmla="*/ 3 w 126"/>
                  <a:gd name="T3" fmla="*/ 71 h 78"/>
                  <a:gd name="T4" fmla="*/ 4 w 126"/>
                  <a:gd name="T5" fmla="*/ 71 h 78"/>
                  <a:gd name="T6" fmla="*/ 3 w 126"/>
                  <a:gd name="T7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78">
                    <a:moveTo>
                      <a:pt x="3" y="71"/>
                    </a:moveTo>
                    <a:lnTo>
                      <a:pt x="3" y="71"/>
                    </a:lnTo>
                    <a:lnTo>
                      <a:pt x="4" y="71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0" name="Freeform 313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21 w 126"/>
                  <a:gd name="T1" fmla="*/ 2 h 78"/>
                  <a:gd name="T2" fmla="*/ 112 w 126"/>
                  <a:gd name="T3" fmla="*/ 2 h 78"/>
                  <a:gd name="T4" fmla="*/ 118 w 126"/>
                  <a:gd name="T5" fmla="*/ 3 h 78"/>
                  <a:gd name="T6" fmla="*/ 118 w 126"/>
                  <a:gd name="T7" fmla="*/ 16 h 78"/>
                  <a:gd name="T8" fmla="*/ 117 w 126"/>
                  <a:gd name="T9" fmla="*/ 20 h 78"/>
                  <a:gd name="T10" fmla="*/ 102 w 126"/>
                  <a:gd name="T11" fmla="*/ 56 h 78"/>
                  <a:gd name="T12" fmla="*/ 100 w 126"/>
                  <a:gd name="T13" fmla="*/ 61 h 78"/>
                  <a:gd name="T14" fmla="*/ 100 w 126"/>
                  <a:gd name="T15" fmla="*/ 69 h 78"/>
                  <a:gd name="T16" fmla="*/ 103 w 126"/>
                  <a:gd name="T17" fmla="*/ 69 h 78"/>
                  <a:gd name="T18" fmla="*/ 109 w 126"/>
                  <a:gd name="T19" fmla="*/ 69 h 78"/>
                  <a:gd name="T20" fmla="*/ 109 w 126"/>
                  <a:gd name="T21" fmla="*/ 69 h 78"/>
                  <a:gd name="T22" fmla="*/ 111 w 126"/>
                  <a:gd name="T23" fmla="*/ 66 h 78"/>
                  <a:gd name="T24" fmla="*/ 103 w 126"/>
                  <a:gd name="T25" fmla="*/ 66 h 78"/>
                  <a:gd name="T26" fmla="*/ 103 w 126"/>
                  <a:gd name="T27" fmla="*/ 62 h 78"/>
                  <a:gd name="T28" fmla="*/ 107 w 126"/>
                  <a:gd name="T29" fmla="*/ 52 h 78"/>
                  <a:gd name="T30" fmla="*/ 117 w 126"/>
                  <a:gd name="T31" fmla="*/ 28 h 78"/>
                  <a:gd name="T32" fmla="*/ 120 w 126"/>
                  <a:gd name="T33" fmla="*/ 19 h 78"/>
                  <a:gd name="T34" fmla="*/ 121 w 126"/>
                  <a:gd name="T35" fmla="*/ 16 h 78"/>
                  <a:gd name="T36" fmla="*/ 121 w 126"/>
                  <a:gd name="T37" fmla="*/ 3 h 78"/>
                  <a:gd name="T38" fmla="*/ 121 w 126"/>
                  <a:gd name="T39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78">
                    <a:moveTo>
                      <a:pt x="121" y="2"/>
                    </a:moveTo>
                    <a:lnTo>
                      <a:pt x="112" y="2"/>
                    </a:lnTo>
                    <a:lnTo>
                      <a:pt x="118" y="3"/>
                    </a:lnTo>
                    <a:lnTo>
                      <a:pt x="118" y="16"/>
                    </a:lnTo>
                    <a:lnTo>
                      <a:pt x="117" y="20"/>
                    </a:lnTo>
                    <a:lnTo>
                      <a:pt x="102" y="56"/>
                    </a:lnTo>
                    <a:lnTo>
                      <a:pt x="100" y="61"/>
                    </a:lnTo>
                    <a:lnTo>
                      <a:pt x="100" y="69"/>
                    </a:lnTo>
                    <a:lnTo>
                      <a:pt x="103" y="69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11" y="66"/>
                    </a:lnTo>
                    <a:lnTo>
                      <a:pt x="103" y="66"/>
                    </a:lnTo>
                    <a:lnTo>
                      <a:pt x="103" y="62"/>
                    </a:lnTo>
                    <a:lnTo>
                      <a:pt x="107" y="52"/>
                    </a:lnTo>
                    <a:lnTo>
                      <a:pt x="117" y="28"/>
                    </a:lnTo>
                    <a:lnTo>
                      <a:pt x="120" y="19"/>
                    </a:lnTo>
                    <a:lnTo>
                      <a:pt x="121" y="16"/>
                    </a:lnTo>
                    <a:lnTo>
                      <a:pt x="121" y="3"/>
                    </a:lnTo>
                    <a:lnTo>
                      <a:pt x="121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1" name="Freeform 314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09 w 126"/>
                  <a:gd name="T1" fmla="*/ 69 h 78"/>
                  <a:gd name="T2" fmla="*/ 109 w 126"/>
                  <a:gd name="T3" fmla="*/ 69 h 78"/>
                  <a:gd name="T4" fmla="*/ 109 w 126"/>
                  <a:gd name="T5" fmla="*/ 69 h 78"/>
                  <a:gd name="T6" fmla="*/ 109 w 126"/>
                  <a:gd name="T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78">
                    <a:moveTo>
                      <a:pt x="109" y="69"/>
                    </a:moveTo>
                    <a:lnTo>
                      <a:pt x="109" y="69"/>
                    </a:lnTo>
                    <a:lnTo>
                      <a:pt x="109" y="69"/>
                    </a:lnTo>
                    <a:lnTo>
                      <a:pt x="109" y="6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2" name="Freeform 315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24 w 126"/>
                  <a:gd name="T1" fmla="*/ 49 h 78"/>
                  <a:gd name="T2" fmla="*/ 120 w 126"/>
                  <a:gd name="T3" fmla="*/ 49 h 78"/>
                  <a:gd name="T4" fmla="*/ 117 w 126"/>
                  <a:gd name="T5" fmla="*/ 53 h 78"/>
                  <a:gd name="T6" fmla="*/ 115 w 126"/>
                  <a:gd name="T7" fmla="*/ 56 h 78"/>
                  <a:gd name="T8" fmla="*/ 106 w 126"/>
                  <a:gd name="T9" fmla="*/ 66 h 78"/>
                  <a:gd name="T10" fmla="*/ 111 w 126"/>
                  <a:gd name="T11" fmla="*/ 66 h 78"/>
                  <a:gd name="T12" fmla="*/ 120 w 126"/>
                  <a:gd name="T13" fmla="*/ 55 h 78"/>
                  <a:gd name="T14" fmla="*/ 121 w 126"/>
                  <a:gd name="T15" fmla="*/ 53 h 78"/>
                  <a:gd name="T16" fmla="*/ 121 w 126"/>
                  <a:gd name="T17" fmla="*/ 52 h 78"/>
                  <a:gd name="T18" fmla="*/ 122 w 126"/>
                  <a:gd name="T19" fmla="*/ 52 h 78"/>
                  <a:gd name="T20" fmla="*/ 122 w 126"/>
                  <a:gd name="T21" fmla="*/ 52 h 78"/>
                  <a:gd name="T22" fmla="*/ 125 w 126"/>
                  <a:gd name="T23" fmla="*/ 52 h 78"/>
                  <a:gd name="T24" fmla="*/ 125 w 126"/>
                  <a:gd name="T25" fmla="*/ 50 h 78"/>
                  <a:gd name="T26" fmla="*/ 124 w 126"/>
                  <a:gd name="T2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78">
                    <a:moveTo>
                      <a:pt x="124" y="49"/>
                    </a:moveTo>
                    <a:lnTo>
                      <a:pt x="120" y="49"/>
                    </a:lnTo>
                    <a:lnTo>
                      <a:pt x="117" y="53"/>
                    </a:lnTo>
                    <a:lnTo>
                      <a:pt x="115" y="56"/>
                    </a:lnTo>
                    <a:lnTo>
                      <a:pt x="106" y="66"/>
                    </a:lnTo>
                    <a:lnTo>
                      <a:pt x="111" y="66"/>
                    </a:lnTo>
                    <a:lnTo>
                      <a:pt x="120" y="55"/>
                    </a:lnTo>
                    <a:lnTo>
                      <a:pt x="121" y="53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4" y="4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3" name="Freeform 316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74 w 126"/>
                  <a:gd name="T1" fmla="*/ 2 h 78"/>
                  <a:gd name="T2" fmla="*/ 70 w 126"/>
                  <a:gd name="T3" fmla="*/ 2 h 78"/>
                  <a:gd name="T4" fmla="*/ 73 w 126"/>
                  <a:gd name="T5" fmla="*/ 7 h 78"/>
                  <a:gd name="T6" fmla="*/ 73 w 126"/>
                  <a:gd name="T7" fmla="*/ 18 h 78"/>
                  <a:gd name="T8" fmla="*/ 69 w 126"/>
                  <a:gd name="T9" fmla="*/ 30 h 78"/>
                  <a:gd name="T10" fmla="*/ 66 w 126"/>
                  <a:gd name="T11" fmla="*/ 40 h 78"/>
                  <a:gd name="T12" fmla="*/ 65 w 126"/>
                  <a:gd name="T13" fmla="*/ 42 h 78"/>
                  <a:gd name="T14" fmla="*/ 68 w 126"/>
                  <a:gd name="T15" fmla="*/ 42 h 78"/>
                  <a:gd name="T16" fmla="*/ 68 w 126"/>
                  <a:gd name="T17" fmla="*/ 41 h 78"/>
                  <a:gd name="T18" fmla="*/ 76 w 126"/>
                  <a:gd name="T19" fmla="*/ 29 h 78"/>
                  <a:gd name="T20" fmla="*/ 72 w 126"/>
                  <a:gd name="T21" fmla="*/ 29 h 78"/>
                  <a:gd name="T22" fmla="*/ 74 w 126"/>
                  <a:gd name="T23" fmla="*/ 23 h 78"/>
                  <a:gd name="T24" fmla="*/ 76 w 126"/>
                  <a:gd name="T25" fmla="*/ 17 h 78"/>
                  <a:gd name="T26" fmla="*/ 76 w 126"/>
                  <a:gd name="T27" fmla="*/ 5 h 78"/>
                  <a:gd name="T28" fmla="*/ 74 w 126"/>
                  <a:gd name="T29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78">
                    <a:moveTo>
                      <a:pt x="74" y="2"/>
                    </a:moveTo>
                    <a:lnTo>
                      <a:pt x="70" y="2"/>
                    </a:lnTo>
                    <a:lnTo>
                      <a:pt x="73" y="7"/>
                    </a:lnTo>
                    <a:lnTo>
                      <a:pt x="73" y="18"/>
                    </a:lnTo>
                    <a:lnTo>
                      <a:pt x="69" y="30"/>
                    </a:lnTo>
                    <a:lnTo>
                      <a:pt x="66" y="40"/>
                    </a:lnTo>
                    <a:lnTo>
                      <a:pt x="65" y="42"/>
                    </a:lnTo>
                    <a:lnTo>
                      <a:pt x="68" y="42"/>
                    </a:lnTo>
                    <a:lnTo>
                      <a:pt x="68" y="4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74" y="23"/>
                    </a:lnTo>
                    <a:lnTo>
                      <a:pt x="76" y="17"/>
                    </a:lnTo>
                    <a:lnTo>
                      <a:pt x="76" y="5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4" name="Freeform 317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35 w 126"/>
                  <a:gd name="T1" fmla="*/ 2 h 78"/>
                  <a:gd name="T2" fmla="*/ 31 w 126"/>
                  <a:gd name="T3" fmla="*/ 2 h 78"/>
                  <a:gd name="T4" fmla="*/ 32 w 126"/>
                  <a:gd name="T5" fmla="*/ 4 h 78"/>
                  <a:gd name="T6" fmla="*/ 32 w 126"/>
                  <a:gd name="T7" fmla="*/ 13 h 78"/>
                  <a:gd name="T8" fmla="*/ 23 w 126"/>
                  <a:gd name="T9" fmla="*/ 39 h 78"/>
                  <a:gd name="T10" fmla="*/ 23 w 126"/>
                  <a:gd name="T11" fmla="*/ 40 h 78"/>
                  <a:gd name="T12" fmla="*/ 25 w 126"/>
                  <a:gd name="T13" fmla="*/ 41 h 78"/>
                  <a:gd name="T14" fmla="*/ 26 w 126"/>
                  <a:gd name="T15" fmla="*/ 40 h 78"/>
                  <a:gd name="T16" fmla="*/ 33 w 126"/>
                  <a:gd name="T17" fmla="*/ 30 h 78"/>
                  <a:gd name="T18" fmla="*/ 29 w 126"/>
                  <a:gd name="T19" fmla="*/ 30 h 78"/>
                  <a:gd name="T20" fmla="*/ 34 w 126"/>
                  <a:gd name="T21" fmla="*/ 15 h 78"/>
                  <a:gd name="T22" fmla="*/ 35 w 126"/>
                  <a:gd name="T23" fmla="*/ 14 h 78"/>
                  <a:gd name="T24" fmla="*/ 35 w 126"/>
                  <a:gd name="T2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78">
                    <a:moveTo>
                      <a:pt x="35" y="2"/>
                    </a:moveTo>
                    <a:lnTo>
                      <a:pt x="31" y="2"/>
                    </a:lnTo>
                    <a:lnTo>
                      <a:pt x="32" y="4"/>
                    </a:lnTo>
                    <a:lnTo>
                      <a:pt x="32" y="13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5" y="41"/>
                    </a:lnTo>
                    <a:lnTo>
                      <a:pt x="26" y="40"/>
                    </a:lnTo>
                    <a:lnTo>
                      <a:pt x="33" y="30"/>
                    </a:lnTo>
                    <a:lnTo>
                      <a:pt x="29" y="30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5" name="Freeform 318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71 w 126"/>
                  <a:gd name="T1" fmla="*/ 0 h 78"/>
                  <a:gd name="T2" fmla="*/ 65 w 126"/>
                  <a:gd name="T3" fmla="*/ 0 h 78"/>
                  <a:gd name="T4" fmla="*/ 56 w 126"/>
                  <a:gd name="T5" fmla="*/ 2 h 78"/>
                  <a:gd name="T6" fmla="*/ 46 w 126"/>
                  <a:gd name="T7" fmla="*/ 10 h 78"/>
                  <a:gd name="T8" fmla="*/ 37 w 126"/>
                  <a:gd name="T9" fmla="*/ 20 h 78"/>
                  <a:gd name="T10" fmla="*/ 29 w 126"/>
                  <a:gd name="T11" fmla="*/ 30 h 78"/>
                  <a:gd name="T12" fmla="*/ 33 w 126"/>
                  <a:gd name="T13" fmla="*/ 30 h 78"/>
                  <a:gd name="T14" fmla="*/ 33 w 126"/>
                  <a:gd name="T15" fmla="*/ 29 h 78"/>
                  <a:gd name="T16" fmla="*/ 43 w 126"/>
                  <a:gd name="T17" fmla="*/ 17 h 78"/>
                  <a:gd name="T18" fmla="*/ 46 w 126"/>
                  <a:gd name="T19" fmla="*/ 14 h 78"/>
                  <a:gd name="T20" fmla="*/ 47 w 126"/>
                  <a:gd name="T21" fmla="*/ 13 h 78"/>
                  <a:gd name="T22" fmla="*/ 48 w 126"/>
                  <a:gd name="T23" fmla="*/ 13 h 78"/>
                  <a:gd name="T24" fmla="*/ 54 w 126"/>
                  <a:gd name="T25" fmla="*/ 7 h 78"/>
                  <a:gd name="T26" fmla="*/ 65 w 126"/>
                  <a:gd name="T27" fmla="*/ 2 h 78"/>
                  <a:gd name="T28" fmla="*/ 74 w 126"/>
                  <a:gd name="T29" fmla="*/ 2 h 78"/>
                  <a:gd name="T30" fmla="*/ 71 w 126"/>
                  <a:gd name="T3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8">
                    <a:moveTo>
                      <a:pt x="71" y="0"/>
                    </a:moveTo>
                    <a:lnTo>
                      <a:pt x="65" y="0"/>
                    </a:lnTo>
                    <a:lnTo>
                      <a:pt x="56" y="2"/>
                    </a:lnTo>
                    <a:lnTo>
                      <a:pt x="46" y="10"/>
                    </a:lnTo>
                    <a:lnTo>
                      <a:pt x="37" y="20"/>
                    </a:lnTo>
                    <a:lnTo>
                      <a:pt x="29" y="30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43" y="17"/>
                    </a:lnTo>
                    <a:lnTo>
                      <a:pt x="46" y="14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4" y="7"/>
                    </a:lnTo>
                    <a:lnTo>
                      <a:pt x="65" y="2"/>
                    </a:lnTo>
                    <a:lnTo>
                      <a:pt x="74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6" name="Freeform 319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115 w 126"/>
                  <a:gd name="T1" fmla="*/ 0 h 78"/>
                  <a:gd name="T2" fmla="*/ 110 w 126"/>
                  <a:gd name="T3" fmla="*/ 0 h 78"/>
                  <a:gd name="T4" fmla="*/ 101 w 126"/>
                  <a:gd name="T5" fmla="*/ 1 h 78"/>
                  <a:gd name="T6" fmla="*/ 91 w 126"/>
                  <a:gd name="T7" fmla="*/ 7 h 78"/>
                  <a:gd name="T8" fmla="*/ 82 w 126"/>
                  <a:gd name="T9" fmla="*/ 16 h 78"/>
                  <a:gd name="T10" fmla="*/ 72 w 126"/>
                  <a:gd name="T11" fmla="*/ 29 h 78"/>
                  <a:gd name="T12" fmla="*/ 76 w 126"/>
                  <a:gd name="T13" fmla="*/ 29 h 78"/>
                  <a:gd name="T14" fmla="*/ 81 w 126"/>
                  <a:gd name="T15" fmla="*/ 22 h 78"/>
                  <a:gd name="T16" fmla="*/ 93 w 126"/>
                  <a:gd name="T17" fmla="*/ 10 h 78"/>
                  <a:gd name="T18" fmla="*/ 102 w 126"/>
                  <a:gd name="T19" fmla="*/ 4 h 78"/>
                  <a:gd name="T20" fmla="*/ 110 w 126"/>
                  <a:gd name="T21" fmla="*/ 2 h 78"/>
                  <a:gd name="T22" fmla="*/ 121 w 126"/>
                  <a:gd name="T23" fmla="*/ 2 h 78"/>
                  <a:gd name="T24" fmla="*/ 115 w 12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78">
                    <a:moveTo>
                      <a:pt x="115" y="0"/>
                    </a:moveTo>
                    <a:lnTo>
                      <a:pt x="110" y="0"/>
                    </a:lnTo>
                    <a:lnTo>
                      <a:pt x="101" y="1"/>
                    </a:lnTo>
                    <a:lnTo>
                      <a:pt x="91" y="7"/>
                    </a:lnTo>
                    <a:lnTo>
                      <a:pt x="82" y="16"/>
                    </a:lnTo>
                    <a:lnTo>
                      <a:pt x="72" y="29"/>
                    </a:lnTo>
                    <a:lnTo>
                      <a:pt x="76" y="29"/>
                    </a:lnTo>
                    <a:lnTo>
                      <a:pt x="81" y="22"/>
                    </a:lnTo>
                    <a:lnTo>
                      <a:pt x="93" y="10"/>
                    </a:lnTo>
                    <a:lnTo>
                      <a:pt x="102" y="4"/>
                    </a:lnTo>
                    <a:lnTo>
                      <a:pt x="110" y="2"/>
                    </a:lnTo>
                    <a:lnTo>
                      <a:pt x="121" y="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7" name="Freeform 320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32 w 126"/>
                  <a:gd name="T1" fmla="*/ 0 h 78"/>
                  <a:gd name="T2" fmla="*/ 22 w 126"/>
                  <a:gd name="T3" fmla="*/ 0 h 78"/>
                  <a:gd name="T4" fmla="*/ 12 w 126"/>
                  <a:gd name="T5" fmla="*/ 7 h 78"/>
                  <a:gd name="T6" fmla="*/ 0 w 126"/>
                  <a:gd name="T7" fmla="*/ 21 h 78"/>
                  <a:gd name="T8" fmla="*/ 0 w 126"/>
                  <a:gd name="T9" fmla="*/ 22 h 78"/>
                  <a:gd name="T10" fmla="*/ 0 w 126"/>
                  <a:gd name="T11" fmla="*/ 25 h 78"/>
                  <a:gd name="T12" fmla="*/ 1 w 126"/>
                  <a:gd name="T13" fmla="*/ 26 h 78"/>
                  <a:gd name="T14" fmla="*/ 4 w 126"/>
                  <a:gd name="T15" fmla="*/ 26 h 78"/>
                  <a:gd name="T16" fmla="*/ 6 w 126"/>
                  <a:gd name="T17" fmla="*/ 24 h 78"/>
                  <a:gd name="T18" fmla="*/ 6 w 126"/>
                  <a:gd name="T19" fmla="*/ 23 h 78"/>
                  <a:gd name="T20" fmla="*/ 3 w 126"/>
                  <a:gd name="T21" fmla="*/ 23 h 78"/>
                  <a:gd name="T22" fmla="*/ 3 w 126"/>
                  <a:gd name="T23" fmla="*/ 22 h 78"/>
                  <a:gd name="T24" fmla="*/ 15 w 126"/>
                  <a:gd name="T25" fmla="*/ 8 h 78"/>
                  <a:gd name="T26" fmla="*/ 24 w 126"/>
                  <a:gd name="T27" fmla="*/ 2 h 78"/>
                  <a:gd name="T28" fmla="*/ 35 w 126"/>
                  <a:gd name="T29" fmla="*/ 2 h 78"/>
                  <a:gd name="T30" fmla="*/ 35 w 126"/>
                  <a:gd name="T31" fmla="*/ 2 h 78"/>
                  <a:gd name="T32" fmla="*/ 32 w 12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78">
                    <a:moveTo>
                      <a:pt x="32" y="0"/>
                    </a:moveTo>
                    <a:lnTo>
                      <a:pt x="22" y="0"/>
                    </a:lnTo>
                    <a:lnTo>
                      <a:pt x="12" y="7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15" y="8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8" name="Freeform 321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22 w 126"/>
                  <a:gd name="T1" fmla="*/ 8 h 78"/>
                  <a:gd name="T2" fmla="*/ 15 w 126"/>
                  <a:gd name="T3" fmla="*/ 8 h 78"/>
                  <a:gd name="T4" fmla="*/ 7 w 126"/>
                  <a:gd name="T5" fmla="*/ 17 h 78"/>
                  <a:gd name="T6" fmla="*/ 3 w 126"/>
                  <a:gd name="T7" fmla="*/ 22 h 78"/>
                  <a:gd name="T8" fmla="*/ 3 w 126"/>
                  <a:gd name="T9" fmla="*/ 23 h 78"/>
                  <a:gd name="T10" fmla="*/ 6 w 126"/>
                  <a:gd name="T11" fmla="*/ 23 h 78"/>
                  <a:gd name="T12" fmla="*/ 12 w 126"/>
                  <a:gd name="T13" fmla="*/ 17 h 78"/>
                  <a:gd name="T14" fmla="*/ 17 w 126"/>
                  <a:gd name="T15" fmla="*/ 11 h 78"/>
                  <a:gd name="T16" fmla="*/ 20 w 126"/>
                  <a:gd name="T17" fmla="*/ 11 h 78"/>
                  <a:gd name="T18" fmla="*/ 23 w 126"/>
                  <a:gd name="T19" fmla="*/ 11 h 78"/>
                  <a:gd name="T20" fmla="*/ 23 w 126"/>
                  <a:gd name="T21" fmla="*/ 10 h 78"/>
                  <a:gd name="T22" fmla="*/ 22 w 126"/>
                  <a:gd name="T23" fmla="*/ 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78">
                    <a:moveTo>
                      <a:pt x="22" y="8"/>
                    </a:moveTo>
                    <a:lnTo>
                      <a:pt x="15" y="8"/>
                    </a:lnTo>
                    <a:lnTo>
                      <a:pt x="7" y="17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12" y="17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9" name="Freeform 322"/>
              <p:cNvSpPr>
                <a:spLocks/>
              </p:cNvSpPr>
              <p:nvPr/>
            </p:nvSpPr>
            <p:spPr bwMode="auto">
              <a:xfrm>
                <a:off x="1504" y="181"/>
                <a:ext cx="126" cy="78"/>
              </a:xfrm>
              <a:custGeom>
                <a:avLst/>
                <a:gdLst>
                  <a:gd name="T0" fmla="*/ 48 w 126"/>
                  <a:gd name="T1" fmla="*/ 13 h 78"/>
                  <a:gd name="T2" fmla="*/ 47 w 126"/>
                  <a:gd name="T3" fmla="*/ 13 h 78"/>
                  <a:gd name="T4" fmla="*/ 46 w 126"/>
                  <a:gd name="T5" fmla="*/ 14 h 78"/>
                  <a:gd name="T6" fmla="*/ 48 w 126"/>
                  <a:gd name="T7" fmla="*/ 1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78">
                    <a:moveTo>
                      <a:pt x="48" y="13"/>
                    </a:moveTo>
                    <a:lnTo>
                      <a:pt x="47" y="13"/>
                    </a:lnTo>
                    <a:lnTo>
                      <a:pt x="46" y="14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4" name="Group 323"/>
            <p:cNvGrpSpPr>
              <a:grpSpLocks/>
            </p:cNvGrpSpPr>
            <p:nvPr/>
          </p:nvGrpSpPr>
          <p:grpSpPr bwMode="auto">
            <a:xfrm>
              <a:off x="234" y="281"/>
              <a:ext cx="60" cy="58"/>
              <a:chOff x="234" y="281"/>
              <a:chExt cx="60" cy="58"/>
            </a:xfrm>
          </p:grpSpPr>
          <p:sp>
            <p:nvSpPr>
              <p:cNvPr id="279" name="Freeform 324"/>
              <p:cNvSpPr>
                <a:spLocks/>
              </p:cNvSpPr>
              <p:nvPr/>
            </p:nvSpPr>
            <p:spPr bwMode="auto">
              <a:xfrm>
                <a:off x="234" y="281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23 w 60"/>
                  <a:gd name="T3" fmla="*/ 0 h 58"/>
                  <a:gd name="T4" fmla="*/ 0 w 60"/>
                  <a:gd name="T5" fmla="*/ 57 h 58"/>
                  <a:gd name="T6" fmla="*/ 11 w 60"/>
                  <a:gd name="T7" fmla="*/ 57 h 58"/>
                  <a:gd name="T8" fmla="*/ 16 w 60"/>
                  <a:gd name="T9" fmla="*/ 43 h 58"/>
                  <a:gd name="T10" fmla="*/ 53 w 60"/>
                  <a:gd name="T11" fmla="*/ 43 h 58"/>
                  <a:gd name="T12" fmla="*/ 50 w 60"/>
                  <a:gd name="T13" fmla="*/ 35 h 58"/>
                  <a:gd name="T14" fmla="*/ 19 w 60"/>
                  <a:gd name="T15" fmla="*/ 35 h 58"/>
                  <a:gd name="T16" fmla="*/ 29 w 60"/>
                  <a:gd name="T17" fmla="*/ 9 h 58"/>
                  <a:gd name="T18" fmla="*/ 40 w 60"/>
                  <a:gd name="T19" fmla="*/ 9 h 58"/>
                  <a:gd name="T20" fmla="*/ 36 w 60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23" y="0"/>
                    </a:lnTo>
                    <a:lnTo>
                      <a:pt x="0" y="57"/>
                    </a:lnTo>
                    <a:lnTo>
                      <a:pt x="11" y="57"/>
                    </a:lnTo>
                    <a:lnTo>
                      <a:pt x="16" y="43"/>
                    </a:lnTo>
                    <a:lnTo>
                      <a:pt x="53" y="43"/>
                    </a:lnTo>
                    <a:lnTo>
                      <a:pt x="50" y="35"/>
                    </a:lnTo>
                    <a:lnTo>
                      <a:pt x="19" y="35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0" name="Freeform 325"/>
              <p:cNvSpPr>
                <a:spLocks/>
              </p:cNvSpPr>
              <p:nvPr/>
            </p:nvSpPr>
            <p:spPr bwMode="auto">
              <a:xfrm>
                <a:off x="234" y="281"/>
                <a:ext cx="60" cy="58"/>
              </a:xfrm>
              <a:custGeom>
                <a:avLst/>
                <a:gdLst>
                  <a:gd name="T0" fmla="*/ 53 w 60"/>
                  <a:gd name="T1" fmla="*/ 43 h 58"/>
                  <a:gd name="T2" fmla="*/ 41 w 60"/>
                  <a:gd name="T3" fmla="*/ 43 h 58"/>
                  <a:gd name="T4" fmla="*/ 46 w 60"/>
                  <a:gd name="T5" fmla="*/ 57 h 58"/>
                  <a:gd name="T6" fmla="*/ 59 w 60"/>
                  <a:gd name="T7" fmla="*/ 57 h 58"/>
                  <a:gd name="T8" fmla="*/ 53 w 60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53" y="43"/>
                    </a:moveTo>
                    <a:lnTo>
                      <a:pt x="41" y="43"/>
                    </a:lnTo>
                    <a:lnTo>
                      <a:pt x="46" y="57"/>
                    </a:lnTo>
                    <a:lnTo>
                      <a:pt x="59" y="57"/>
                    </a:ln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1" name="Freeform 326"/>
              <p:cNvSpPr>
                <a:spLocks/>
              </p:cNvSpPr>
              <p:nvPr/>
            </p:nvSpPr>
            <p:spPr bwMode="auto">
              <a:xfrm>
                <a:off x="234" y="281"/>
                <a:ext cx="60" cy="58"/>
              </a:xfrm>
              <a:custGeom>
                <a:avLst/>
                <a:gdLst>
                  <a:gd name="T0" fmla="*/ 40 w 60"/>
                  <a:gd name="T1" fmla="*/ 9 h 58"/>
                  <a:gd name="T2" fmla="*/ 29 w 60"/>
                  <a:gd name="T3" fmla="*/ 9 h 58"/>
                  <a:gd name="T4" fmla="*/ 38 w 60"/>
                  <a:gd name="T5" fmla="*/ 35 h 58"/>
                  <a:gd name="T6" fmla="*/ 50 w 60"/>
                  <a:gd name="T7" fmla="*/ 35 h 58"/>
                  <a:gd name="T8" fmla="*/ 40 w 60"/>
                  <a:gd name="T9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40" y="9"/>
                    </a:moveTo>
                    <a:lnTo>
                      <a:pt x="29" y="9"/>
                    </a:lnTo>
                    <a:lnTo>
                      <a:pt x="38" y="35"/>
                    </a:lnTo>
                    <a:lnTo>
                      <a:pt x="50" y="35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291" y="297"/>
              <a:ext cx="43" cy="58"/>
              <a:chOff x="291" y="297"/>
              <a:chExt cx="43" cy="58"/>
            </a:xfrm>
          </p:grpSpPr>
          <p:sp>
            <p:nvSpPr>
              <p:cNvPr id="277" name="Freeform 328"/>
              <p:cNvSpPr>
                <a:spLocks/>
              </p:cNvSpPr>
              <p:nvPr/>
            </p:nvSpPr>
            <p:spPr bwMode="auto">
              <a:xfrm>
                <a:off x="291" y="297"/>
                <a:ext cx="43" cy="58"/>
              </a:xfrm>
              <a:custGeom>
                <a:avLst/>
                <a:gdLst>
                  <a:gd name="T0" fmla="*/ 11 w 43"/>
                  <a:gd name="T1" fmla="*/ 0 h 58"/>
                  <a:gd name="T2" fmla="*/ 0 w 43"/>
                  <a:gd name="T3" fmla="*/ 0 h 58"/>
                  <a:gd name="T4" fmla="*/ 16 w 43"/>
                  <a:gd name="T5" fmla="*/ 41 h 58"/>
                  <a:gd name="T6" fmla="*/ 10 w 43"/>
                  <a:gd name="T7" fmla="*/ 57 h 58"/>
                  <a:gd name="T8" fmla="*/ 21 w 43"/>
                  <a:gd name="T9" fmla="*/ 57 h 58"/>
                  <a:gd name="T10" fmla="*/ 31 w 43"/>
                  <a:gd name="T11" fmla="*/ 29 h 58"/>
                  <a:gd name="T12" fmla="*/ 22 w 43"/>
                  <a:gd name="T13" fmla="*/ 29 h 58"/>
                  <a:gd name="T14" fmla="*/ 11 w 43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8">
                    <a:moveTo>
                      <a:pt x="11" y="0"/>
                    </a:moveTo>
                    <a:lnTo>
                      <a:pt x="0" y="0"/>
                    </a:lnTo>
                    <a:lnTo>
                      <a:pt x="16" y="41"/>
                    </a:lnTo>
                    <a:lnTo>
                      <a:pt x="10" y="57"/>
                    </a:lnTo>
                    <a:lnTo>
                      <a:pt x="21" y="57"/>
                    </a:lnTo>
                    <a:lnTo>
                      <a:pt x="31" y="29"/>
                    </a:lnTo>
                    <a:lnTo>
                      <a:pt x="22" y="2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8" name="Freeform 329"/>
              <p:cNvSpPr>
                <a:spLocks/>
              </p:cNvSpPr>
              <p:nvPr/>
            </p:nvSpPr>
            <p:spPr bwMode="auto">
              <a:xfrm>
                <a:off x="291" y="297"/>
                <a:ext cx="43" cy="58"/>
              </a:xfrm>
              <a:custGeom>
                <a:avLst/>
                <a:gdLst>
                  <a:gd name="T0" fmla="*/ 42 w 43"/>
                  <a:gd name="T1" fmla="*/ 0 h 58"/>
                  <a:gd name="T2" fmla="*/ 31 w 43"/>
                  <a:gd name="T3" fmla="*/ 0 h 58"/>
                  <a:gd name="T4" fmla="*/ 22 w 43"/>
                  <a:gd name="T5" fmla="*/ 29 h 58"/>
                  <a:gd name="T6" fmla="*/ 31 w 43"/>
                  <a:gd name="T7" fmla="*/ 29 h 58"/>
                  <a:gd name="T8" fmla="*/ 42 w 4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8">
                    <a:moveTo>
                      <a:pt x="42" y="0"/>
                    </a:moveTo>
                    <a:lnTo>
                      <a:pt x="31" y="0"/>
                    </a:lnTo>
                    <a:lnTo>
                      <a:pt x="22" y="29"/>
                    </a:lnTo>
                    <a:lnTo>
                      <a:pt x="31" y="2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6" name="Group 330"/>
            <p:cNvGrpSpPr>
              <a:grpSpLocks/>
            </p:cNvGrpSpPr>
            <p:nvPr/>
          </p:nvGrpSpPr>
          <p:grpSpPr bwMode="auto">
            <a:xfrm>
              <a:off x="334" y="297"/>
              <a:ext cx="49" cy="55"/>
              <a:chOff x="334" y="297"/>
              <a:chExt cx="49" cy="55"/>
            </a:xfrm>
          </p:grpSpPr>
          <p:sp>
            <p:nvSpPr>
              <p:cNvPr id="273" name="Freeform 331"/>
              <p:cNvSpPr>
                <a:spLocks/>
              </p:cNvSpPr>
              <p:nvPr/>
            </p:nvSpPr>
            <p:spPr bwMode="auto">
              <a:xfrm>
                <a:off x="334" y="297"/>
                <a:ext cx="49" cy="55"/>
              </a:xfrm>
              <a:custGeom>
                <a:avLst/>
                <a:gdLst>
                  <a:gd name="T0" fmla="*/ 48 w 49"/>
                  <a:gd name="T1" fmla="*/ 33 h 55"/>
                  <a:gd name="T2" fmla="*/ 0 w 49"/>
                  <a:gd name="T3" fmla="*/ 33 h 55"/>
                  <a:gd name="T4" fmla="*/ 0 w 49"/>
                  <a:gd name="T5" fmla="*/ 54 h 55"/>
                  <a:gd name="T6" fmla="*/ 10 w 49"/>
                  <a:gd name="T7" fmla="*/ 54 h 55"/>
                  <a:gd name="T8" fmla="*/ 10 w 49"/>
                  <a:gd name="T9" fmla="*/ 41 h 55"/>
                  <a:gd name="T10" fmla="*/ 48 w 49"/>
                  <a:gd name="T11" fmla="*/ 41 h 55"/>
                  <a:gd name="T12" fmla="*/ 48 w 49"/>
                  <a:gd name="T13" fmla="*/ 3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5">
                    <a:moveTo>
                      <a:pt x="48" y="33"/>
                    </a:moveTo>
                    <a:lnTo>
                      <a:pt x="0" y="33"/>
                    </a:lnTo>
                    <a:lnTo>
                      <a:pt x="0" y="54"/>
                    </a:lnTo>
                    <a:lnTo>
                      <a:pt x="10" y="54"/>
                    </a:lnTo>
                    <a:lnTo>
                      <a:pt x="10" y="41"/>
                    </a:lnTo>
                    <a:lnTo>
                      <a:pt x="48" y="41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4" name="Freeform 332"/>
              <p:cNvSpPr>
                <a:spLocks/>
              </p:cNvSpPr>
              <p:nvPr/>
            </p:nvSpPr>
            <p:spPr bwMode="auto">
              <a:xfrm>
                <a:off x="334" y="297"/>
                <a:ext cx="49" cy="55"/>
              </a:xfrm>
              <a:custGeom>
                <a:avLst/>
                <a:gdLst>
                  <a:gd name="T0" fmla="*/ 48 w 49"/>
                  <a:gd name="T1" fmla="*/ 41 h 55"/>
                  <a:gd name="T2" fmla="*/ 38 w 49"/>
                  <a:gd name="T3" fmla="*/ 41 h 55"/>
                  <a:gd name="T4" fmla="*/ 38 w 49"/>
                  <a:gd name="T5" fmla="*/ 54 h 55"/>
                  <a:gd name="T6" fmla="*/ 48 w 49"/>
                  <a:gd name="T7" fmla="*/ 54 h 55"/>
                  <a:gd name="T8" fmla="*/ 48 w 49"/>
                  <a:gd name="T9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5">
                    <a:moveTo>
                      <a:pt x="48" y="41"/>
                    </a:moveTo>
                    <a:lnTo>
                      <a:pt x="38" y="41"/>
                    </a:lnTo>
                    <a:lnTo>
                      <a:pt x="38" y="54"/>
                    </a:lnTo>
                    <a:lnTo>
                      <a:pt x="48" y="54"/>
                    </a:lnTo>
                    <a:lnTo>
                      <a:pt x="48" y="41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5" name="Freeform 333"/>
              <p:cNvSpPr>
                <a:spLocks/>
              </p:cNvSpPr>
              <p:nvPr/>
            </p:nvSpPr>
            <p:spPr bwMode="auto">
              <a:xfrm>
                <a:off x="334" y="297"/>
                <a:ext cx="49" cy="55"/>
              </a:xfrm>
              <a:custGeom>
                <a:avLst/>
                <a:gdLst>
                  <a:gd name="T0" fmla="*/ 44 w 49"/>
                  <a:gd name="T1" fmla="*/ 0 h 55"/>
                  <a:gd name="T2" fmla="*/ 10 w 49"/>
                  <a:gd name="T3" fmla="*/ 0 h 55"/>
                  <a:gd name="T4" fmla="*/ 9 w 49"/>
                  <a:gd name="T5" fmla="*/ 12 h 55"/>
                  <a:gd name="T6" fmla="*/ 9 w 49"/>
                  <a:gd name="T7" fmla="*/ 21 h 55"/>
                  <a:gd name="T8" fmla="*/ 6 w 49"/>
                  <a:gd name="T9" fmla="*/ 30 h 55"/>
                  <a:gd name="T10" fmla="*/ 4 w 49"/>
                  <a:gd name="T11" fmla="*/ 33 h 55"/>
                  <a:gd name="T12" fmla="*/ 16 w 49"/>
                  <a:gd name="T13" fmla="*/ 33 h 55"/>
                  <a:gd name="T14" fmla="*/ 18 w 49"/>
                  <a:gd name="T15" fmla="*/ 29 h 55"/>
                  <a:gd name="T16" fmla="*/ 19 w 49"/>
                  <a:gd name="T17" fmla="*/ 21 h 55"/>
                  <a:gd name="T18" fmla="*/ 20 w 49"/>
                  <a:gd name="T19" fmla="*/ 8 h 55"/>
                  <a:gd name="T20" fmla="*/ 44 w 49"/>
                  <a:gd name="T21" fmla="*/ 8 h 55"/>
                  <a:gd name="T22" fmla="*/ 44 w 49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55">
                    <a:moveTo>
                      <a:pt x="44" y="0"/>
                    </a:moveTo>
                    <a:lnTo>
                      <a:pt x="10" y="0"/>
                    </a:lnTo>
                    <a:lnTo>
                      <a:pt x="9" y="12"/>
                    </a:lnTo>
                    <a:lnTo>
                      <a:pt x="9" y="21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16" y="33"/>
                    </a:lnTo>
                    <a:lnTo>
                      <a:pt x="18" y="29"/>
                    </a:lnTo>
                    <a:lnTo>
                      <a:pt x="19" y="21"/>
                    </a:lnTo>
                    <a:lnTo>
                      <a:pt x="20" y="8"/>
                    </a:lnTo>
                    <a:lnTo>
                      <a:pt x="44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6" name="Freeform 334"/>
              <p:cNvSpPr>
                <a:spLocks/>
              </p:cNvSpPr>
              <p:nvPr/>
            </p:nvSpPr>
            <p:spPr bwMode="auto">
              <a:xfrm>
                <a:off x="334" y="297"/>
                <a:ext cx="49" cy="55"/>
              </a:xfrm>
              <a:custGeom>
                <a:avLst/>
                <a:gdLst>
                  <a:gd name="T0" fmla="*/ 44 w 49"/>
                  <a:gd name="T1" fmla="*/ 8 h 55"/>
                  <a:gd name="T2" fmla="*/ 33 w 49"/>
                  <a:gd name="T3" fmla="*/ 8 h 55"/>
                  <a:gd name="T4" fmla="*/ 33 w 49"/>
                  <a:gd name="T5" fmla="*/ 33 h 55"/>
                  <a:gd name="T6" fmla="*/ 44 w 49"/>
                  <a:gd name="T7" fmla="*/ 33 h 55"/>
                  <a:gd name="T8" fmla="*/ 44 w 49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5">
                    <a:moveTo>
                      <a:pt x="44" y="8"/>
                    </a:moveTo>
                    <a:lnTo>
                      <a:pt x="33" y="8"/>
                    </a:lnTo>
                    <a:lnTo>
                      <a:pt x="33" y="33"/>
                    </a:lnTo>
                    <a:lnTo>
                      <a:pt x="44" y="33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7" name="Group 335"/>
            <p:cNvGrpSpPr>
              <a:grpSpLocks/>
            </p:cNvGrpSpPr>
            <p:nvPr/>
          </p:nvGrpSpPr>
          <p:grpSpPr bwMode="auto">
            <a:xfrm>
              <a:off x="388" y="297"/>
              <a:ext cx="41" cy="42"/>
              <a:chOff x="388" y="297"/>
              <a:chExt cx="41" cy="42"/>
            </a:xfrm>
          </p:grpSpPr>
          <p:sp>
            <p:nvSpPr>
              <p:cNvPr id="270" name="Freeform 336"/>
              <p:cNvSpPr>
                <a:spLocks/>
              </p:cNvSpPr>
              <p:nvPr/>
            </p:nvSpPr>
            <p:spPr bwMode="auto">
              <a:xfrm>
                <a:off x="388" y="297"/>
                <a:ext cx="41" cy="42"/>
              </a:xfrm>
              <a:custGeom>
                <a:avLst/>
                <a:gdLst>
                  <a:gd name="T0" fmla="*/ 10 w 41"/>
                  <a:gd name="T1" fmla="*/ 0 h 42"/>
                  <a:gd name="T2" fmla="*/ 0 w 41"/>
                  <a:gd name="T3" fmla="*/ 0 h 42"/>
                  <a:gd name="T4" fmla="*/ 0 w 41"/>
                  <a:gd name="T5" fmla="*/ 41 h 42"/>
                  <a:gd name="T6" fmla="*/ 12 w 41"/>
                  <a:gd name="T7" fmla="*/ 41 h 42"/>
                  <a:gd name="T8" fmla="*/ 20 w 41"/>
                  <a:gd name="T9" fmla="*/ 28 h 42"/>
                  <a:gd name="T10" fmla="*/ 10 w 41"/>
                  <a:gd name="T11" fmla="*/ 28 h 42"/>
                  <a:gd name="T12" fmla="*/ 1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1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0" y="28"/>
                    </a:lnTo>
                    <a:lnTo>
                      <a:pt x="10" y="2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1" name="Freeform 337"/>
              <p:cNvSpPr>
                <a:spLocks/>
              </p:cNvSpPr>
              <p:nvPr/>
            </p:nvSpPr>
            <p:spPr bwMode="auto">
              <a:xfrm>
                <a:off x="388" y="297"/>
                <a:ext cx="41" cy="42"/>
              </a:xfrm>
              <a:custGeom>
                <a:avLst/>
                <a:gdLst>
                  <a:gd name="T0" fmla="*/ 40 w 41"/>
                  <a:gd name="T1" fmla="*/ 12 h 42"/>
                  <a:gd name="T2" fmla="*/ 29 w 41"/>
                  <a:gd name="T3" fmla="*/ 12 h 42"/>
                  <a:gd name="T4" fmla="*/ 29 w 41"/>
                  <a:gd name="T5" fmla="*/ 41 h 42"/>
                  <a:gd name="T6" fmla="*/ 40 w 41"/>
                  <a:gd name="T7" fmla="*/ 41 h 42"/>
                  <a:gd name="T8" fmla="*/ 40 w 41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2">
                    <a:moveTo>
                      <a:pt x="40" y="12"/>
                    </a:moveTo>
                    <a:lnTo>
                      <a:pt x="29" y="12"/>
                    </a:lnTo>
                    <a:lnTo>
                      <a:pt x="29" y="41"/>
                    </a:lnTo>
                    <a:lnTo>
                      <a:pt x="40" y="41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2" name="Freeform 338"/>
              <p:cNvSpPr>
                <a:spLocks/>
              </p:cNvSpPr>
              <p:nvPr/>
            </p:nvSpPr>
            <p:spPr bwMode="auto">
              <a:xfrm>
                <a:off x="388" y="297"/>
                <a:ext cx="41" cy="42"/>
              </a:xfrm>
              <a:custGeom>
                <a:avLst/>
                <a:gdLst>
                  <a:gd name="T0" fmla="*/ 40 w 41"/>
                  <a:gd name="T1" fmla="*/ 0 h 42"/>
                  <a:gd name="T2" fmla="*/ 28 w 41"/>
                  <a:gd name="T3" fmla="*/ 0 h 42"/>
                  <a:gd name="T4" fmla="*/ 10 w 41"/>
                  <a:gd name="T5" fmla="*/ 28 h 42"/>
                  <a:gd name="T6" fmla="*/ 20 w 41"/>
                  <a:gd name="T7" fmla="*/ 28 h 42"/>
                  <a:gd name="T8" fmla="*/ 29 w 41"/>
                  <a:gd name="T9" fmla="*/ 12 h 42"/>
                  <a:gd name="T10" fmla="*/ 40 w 41"/>
                  <a:gd name="T11" fmla="*/ 12 h 42"/>
                  <a:gd name="T12" fmla="*/ 4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40" y="0"/>
                    </a:moveTo>
                    <a:lnTo>
                      <a:pt x="28" y="0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29" y="12"/>
                    </a:lnTo>
                    <a:lnTo>
                      <a:pt x="40" y="1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8" name="Group 339"/>
            <p:cNvGrpSpPr>
              <a:grpSpLocks/>
            </p:cNvGrpSpPr>
            <p:nvPr/>
          </p:nvGrpSpPr>
          <p:grpSpPr bwMode="auto">
            <a:xfrm>
              <a:off x="433" y="297"/>
              <a:ext cx="38" cy="42"/>
              <a:chOff x="433" y="297"/>
              <a:chExt cx="38" cy="42"/>
            </a:xfrm>
          </p:grpSpPr>
          <p:sp>
            <p:nvSpPr>
              <p:cNvPr id="268" name="Freeform 340"/>
              <p:cNvSpPr>
                <a:spLocks/>
              </p:cNvSpPr>
              <p:nvPr/>
            </p:nvSpPr>
            <p:spPr bwMode="auto">
              <a:xfrm>
                <a:off x="433" y="297"/>
                <a:ext cx="38" cy="42"/>
              </a:xfrm>
              <a:custGeom>
                <a:avLst/>
                <a:gdLst>
                  <a:gd name="T0" fmla="*/ 23 w 38"/>
                  <a:gd name="T1" fmla="*/ 8 h 42"/>
                  <a:gd name="T2" fmla="*/ 13 w 38"/>
                  <a:gd name="T3" fmla="*/ 8 h 42"/>
                  <a:gd name="T4" fmla="*/ 13 w 38"/>
                  <a:gd name="T5" fmla="*/ 41 h 42"/>
                  <a:gd name="T6" fmla="*/ 23 w 38"/>
                  <a:gd name="T7" fmla="*/ 41 h 42"/>
                  <a:gd name="T8" fmla="*/ 23 w 38"/>
                  <a:gd name="T9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23" y="8"/>
                    </a:moveTo>
                    <a:lnTo>
                      <a:pt x="13" y="8"/>
                    </a:lnTo>
                    <a:lnTo>
                      <a:pt x="13" y="41"/>
                    </a:lnTo>
                    <a:lnTo>
                      <a:pt x="23" y="41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9" name="Freeform 341"/>
              <p:cNvSpPr>
                <a:spLocks/>
              </p:cNvSpPr>
              <p:nvPr/>
            </p:nvSpPr>
            <p:spPr bwMode="auto">
              <a:xfrm>
                <a:off x="433" y="297"/>
                <a:ext cx="38" cy="42"/>
              </a:xfrm>
              <a:custGeom>
                <a:avLst/>
                <a:gdLst>
                  <a:gd name="T0" fmla="*/ 37 w 38"/>
                  <a:gd name="T1" fmla="*/ 0 h 42"/>
                  <a:gd name="T2" fmla="*/ 0 w 38"/>
                  <a:gd name="T3" fmla="*/ 0 h 42"/>
                  <a:gd name="T4" fmla="*/ 0 w 38"/>
                  <a:gd name="T5" fmla="*/ 8 h 42"/>
                  <a:gd name="T6" fmla="*/ 37 w 38"/>
                  <a:gd name="T7" fmla="*/ 8 h 42"/>
                  <a:gd name="T8" fmla="*/ 37 w 3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7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7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19" name="Freeform 342"/>
            <p:cNvSpPr>
              <a:spLocks/>
            </p:cNvSpPr>
            <p:nvPr/>
          </p:nvSpPr>
          <p:spPr bwMode="auto">
            <a:xfrm>
              <a:off x="469" y="32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1 w 20"/>
                <a:gd name="T3" fmla="*/ 0 h 20"/>
                <a:gd name="T4" fmla="*/ 11 w 20"/>
                <a:gd name="T5" fmla="*/ 10 h 20"/>
                <a:gd name="T6" fmla="*/ 0 w 20"/>
                <a:gd name="T7" fmla="*/ 10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220" name="Group 343"/>
            <p:cNvGrpSpPr>
              <a:grpSpLocks/>
            </p:cNvGrpSpPr>
            <p:nvPr/>
          </p:nvGrpSpPr>
          <p:grpSpPr bwMode="auto">
            <a:xfrm>
              <a:off x="515" y="281"/>
              <a:ext cx="52" cy="58"/>
              <a:chOff x="515" y="281"/>
              <a:chExt cx="52" cy="58"/>
            </a:xfrm>
          </p:grpSpPr>
          <p:sp>
            <p:nvSpPr>
              <p:cNvPr id="265" name="Freeform 344"/>
              <p:cNvSpPr>
                <a:spLocks/>
              </p:cNvSpPr>
              <p:nvPr/>
            </p:nvSpPr>
            <p:spPr bwMode="auto">
              <a:xfrm>
                <a:off x="515" y="281"/>
                <a:ext cx="52" cy="58"/>
              </a:xfrm>
              <a:custGeom>
                <a:avLst/>
                <a:gdLst>
                  <a:gd name="T0" fmla="*/ 11 w 52"/>
                  <a:gd name="T1" fmla="*/ 0 h 58"/>
                  <a:gd name="T2" fmla="*/ 0 w 52"/>
                  <a:gd name="T3" fmla="*/ 0 h 58"/>
                  <a:gd name="T4" fmla="*/ 0 w 52"/>
                  <a:gd name="T5" fmla="*/ 57 h 58"/>
                  <a:gd name="T6" fmla="*/ 11 w 52"/>
                  <a:gd name="T7" fmla="*/ 57 h 58"/>
                  <a:gd name="T8" fmla="*/ 11 w 52"/>
                  <a:gd name="T9" fmla="*/ 32 h 58"/>
                  <a:gd name="T10" fmla="*/ 51 w 52"/>
                  <a:gd name="T11" fmla="*/ 32 h 58"/>
                  <a:gd name="T12" fmla="*/ 51 w 52"/>
                  <a:gd name="T13" fmla="*/ 23 h 58"/>
                  <a:gd name="T14" fmla="*/ 11 w 52"/>
                  <a:gd name="T15" fmla="*/ 23 h 58"/>
                  <a:gd name="T16" fmla="*/ 11 w 52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8">
                    <a:moveTo>
                      <a:pt x="11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11" y="57"/>
                    </a:lnTo>
                    <a:lnTo>
                      <a:pt x="11" y="32"/>
                    </a:lnTo>
                    <a:lnTo>
                      <a:pt x="51" y="32"/>
                    </a:lnTo>
                    <a:lnTo>
                      <a:pt x="51" y="23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6" name="Freeform 345"/>
              <p:cNvSpPr>
                <a:spLocks/>
              </p:cNvSpPr>
              <p:nvPr/>
            </p:nvSpPr>
            <p:spPr bwMode="auto">
              <a:xfrm>
                <a:off x="515" y="281"/>
                <a:ext cx="52" cy="58"/>
              </a:xfrm>
              <a:custGeom>
                <a:avLst/>
                <a:gdLst>
                  <a:gd name="T0" fmla="*/ 51 w 52"/>
                  <a:gd name="T1" fmla="*/ 32 h 58"/>
                  <a:gd name="T2" fmla="*/ 39 w 52"/>
                  <a:gd name="T3" fmla="*/ 32 h 58"/>
                  <a:gd name="T4" fmla="*/ 39 w 52"/>
                  <a:gd name="T5" fmla="*/ 57 h 58"/>
                  <a:gd name="T6" fmla="*/ 51 w 52"/>
                  <a:gd name="T7" fmla="*/ 57 h 58"/>
                  <a:gd name="T8" fmla="*/ 51 w 52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51" y="32"/>
                    </a:moveTo>
                    <a:lnTo>
                      <a:pt x="39" y="32"/>
                    </a:lnTo>
                    <a:lnTo>
                      <a:pt x="39" y="57"/>
                    </a:lnTo>
                    <a:lnTo>
                      <a:pt x="51" y="57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7" name="Freeform 346"/>
              <p:cNvSpPr>
                <a:spLocks/>
              </p:cNvSpPr>
              <p:nvPr/>
            </p:nvSpPr>
            <p:spPr bwMode="auto">
              <a:xfrm>
                <a:off x="515" y="281"/>
                <a:ext cx="52" cy="58"/>
              </a:xfrm>
              <a:custGeom>
                <a:avLst/>
                <a:gdLst>
                  <a:gd name="T0" fmla="*/ 51 w 52"/>
                  <a:gd name="T1" fmla="*/ 0 h 58"/>
                  <a:gd name="T2" fmla="*/ 39 w 52"/>
                  <a:gd name="T3" fmla="*/ 0 h 58"/>
                  <a:gd name="T4" fmla="*/ 39 w 52"/>
                  <a:gd name="T5" fmla="*/ 23 h 58"/>
                  <a:gd name="T6" fmla="*/ 51 w 52"/>
                  <a:gd name="T7" fmla="*/ 23 h 58"/>
                  <a:gd name="T8" fmla="*/ 51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51" y="0"/>
                    </a:moveTo>
                    <a:lnTo>
                      <a:pt x="39" y="0"/>
                    </a:lnTo>
                    <a:lnTo>
                      <a:pt x="39" y="23"/>
                    </a:lnTo>
                    <a:lnTo>
                      <a:pt x="51" y="2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1" name="Group 347"/>
            <p:cNvGrpSpPr>
              <a:grpSpLocks/>
            </p:cNvGrpSpPr>
            <p:nvPr/>
          </p:nvGrpSpPr>
          <p:grpSpPr bwMode="auto">
            <a:xfrm>
              <a:off x="574" y="296"/>
              <a:ext cx="39" cy="44"/>
              <a:chOff x="574" y="296"/>
              <a:chExt cx="39" cy="44"/>
            </a:xfrm>
          </p:grpSpPr>
          <p:sp>
            <p:nvSpPr>
              <p:cNvPr id="260" name="Freeform 348"/>
              <p:cNvSpPr>
                <a:spLocks/>
              </p:cNvSpPr>
              <p:nvPr/>
            </p:nvSpPr>
            <p:spPr bwMode="auto">
              <a:xfrm>
                <a:off x="574" y="296"/>
                <a:ext cx="39" cy="44"/>
              </a:xfrm>
              <a:custGeom>
                <a:avLst/>
                <a:gdLst>
                  <a:gd name="T0" fmla="*/ 23 w 39"/>
                  <a:gd name="T1" fmla="*/ 16 h 44"/>
                  <a:gd name="T2" fmla="*/ 13 w 39"/>
                  <a:gd name="T3" fmla="*/ 16 h 44"/>
                  <a:gd name="T4" fmla="*/ 0 w 39"/>
                  <a:gd name="T5" fmla="*/ 18 h 44"/>
                  <a:gd name="T6" fmla="*/ 0 w 39"/>
                  <a:gd name="T7" fmla="*/ 38 h 44"/>
                  <a:gd name="T8" fmla="*/ 6 w 39"/>
                  <a:gd name="T9" fmla="*/ 43 h 44"/>
                  <a:gd name="T10" fmla="*/ 21 w 39"/>
                  <a:gd name="T11" fmla="*/ 43 h 44"/>
                  <a:gd name="T12" fmla="*/ 25 w 39"/>
                  <a:gd name="T13" fmla="*/ 40 h 44"/>
                  <a:gd name="T14" fmla="*/ 28 w 39"/>
                  <a:gd name="T15" fmla="*/ 36 h 44"/>
                  <a:gd name="T16" fmla="*/ 38 w 39"/>
                  <a:gd name="T17" fmla="*/ 36 h 44"/>
                  <a:gd name="T18" fmla="*/ 38 w 39"/>
                  <a:gd name="T19" fmla="*/ 35 h 44"/>
                  <a:gd name="T20" fmla="*/ 13 w 39"/>
                  <a:gd name="T21" fmla="*/ 35 h 44"/>
                  <a:gd name="T22" fmla="*/ 10 w 39"/>
                  <a:gd name="T23" fmla="*/ 33 h 44"/>
                  <a:gd name="T24" fmla="*/ 10 w 39"/>
                  <a:gd name="T25" fmla="*/ 24 h 44"/>
                  <a:gd name="T26" fmla="*/ 17 w 39"/>
                  <a:gd name="T27" fmla="*/ 22 h 44"/>
                  <a:gd name="T28" fmla="*/ 38 w 39"/>
                  <a:gd name="T29" fmla="*/ 22 h 44"/>
                  <a:gd name="T30" fmla="*/ 38 w 39"/>
                  <a:gd name="T31" fmla="*/ 17 h 44"/>
                  <a:gd name="T32" fmla="*/ 27 w 39"/>
                  <a:gd name="T33" fmla="*/ 17 h 44"/>
                  <a:gd name="T34" fmla="*/ 26 w 39"/>
                  <a:gd name="T35" fmla="*/ 17 h 44"/>
                  <a:gd name="T36" fmla="*/ 23 w 39"/>
                  <a:gd name="T37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44">
                    <a:moveTo>
                      <a:pt x="23" y="16"/>
                    </a:moveTo>
                    <a:lnTo>
                      <a:pt x="13" y="16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6" y="43"/>
                    </a:lnTo>
                    <a:lnTo>
                      <a:pt x="21" y="43"/>
                    </a:lnTo>
                    <a:lnTo>
                      <a:pt x="25" y="40"/>
                    </a:lnTo>
                    <a:lnTo>
                      <a:pt x="28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13" y="35"/>
                    </a:lnTo>
                    <a:lnTo>
                      <a:pt x="10" y="33"/>
                    </a:lnTo>
                    <a:lnTo>
                      <a:pt x="10" y="24"/>
                    </a:lnTo>
                    <a:lnTo>
                      <a:pt x="17" y="22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1" name="Freeform 349"/>
              <p:cNvSpPr>
                <a:spLocks/>
              </p:cNvSpPr>
              <p:nvPr/>
            </p:nvSpPr>
            <p:spPr bwMode="auto">
              <a:xfrm>
                <a:off x="574" y="296"/>
                <a:ext cx="39" cy="44"/>
              </a:xfrm>
              <a:custGeom>
                <a:avLst/>
                <a:gdLst>
                  <a:gd name="T0" fmla="*/ 38 w 39"/>
                  <a:gd name="T1" fmla="*/ 36 h 44"/>
                  <a:gd name="T2" fmla="*/ 28 w 39"/>
                  <a:gd name="T3" fmla="*/ 36 h 44"/>
                  <a:gd name="T4" fmla="*/ 28 w 39"/>
                  <a:gd name="T5" fmla="*/ 42 h 44"/>
                  <a:gd name="T6" fmla="*/ 38 w 39"/>
                  <a:gd name="T7" fmla="*/ 42 h 44"/>
                  <a:gd name="T8" fmla="*/ 38 w 39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8" y="36"/>
                    </a:moveTo>
                    <a:lnTo>
                      <a:pt x="28" y="36"/>
                    </a:lnTo>
                    <a:lnTo>
                      <a:pt x="28" y="42"/>
                    </a:lnTo>
                    <a:lnTo>
                      <a:pt x="38" y="42"/>
                    </a:ln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2" name="Freeform 350"/>
              <p:cNvSpPr>
                <a:spLocks/>
              </p:cNvSpPr>
              <p:nvPr/>
            </p:nvSpPr>
            <p:spPr bwMode="auto">
              <a:xfrm>
                <a:off x="574" y="296"/>
                <a:ext cx="39" cy="44"/>
              </a:xfrm>
              <a:custGeom>
                <a:avLst/>
                <a:gdLst>
                  <a:gd name="T0" fmla="*/ 38 w 39"/>
                  <a:gd name="T1" fmla="*/ 22 h 44"/>
                  <a:gd name="T2" fmla="*/ 23 w 39"/>
                  <a:gd name="T3" fmla="*/ 22 h 44"/>
                  <a:gd name="T4" fmla="*/ 26 w 39"/>
                  <a:gd name="T5" fmla="*/ 23 h 44"/>
                  <a:gd name="T6" fmla="*/ 27 w 39"/>
                  <a:gd name="T7" fmla="*/ 23 h 44"/>
                  <a:gd name="T8" fmla="*/ 27 w 39"/>
                  <a:gd name="T9" fmla="*/ 30 h 44"/>
                  <a:gd name="T10" fmla="*/ 25 w 39"/>
                  <a:gd name="T11" fmla="*/ 33 h 44"/>
                  <a:gd name="T12" fmla="*/ 20 w 39"/>
                  <a:gd name="T13" fmla="*/ 35 h 44"/>
                  <a:gd name="T14" fmla="*/ 38 w 39"/>
                  <a:gd name="T15" fmla="*/ 35 h 44"/>
                  <a:gd name="T16" fmla="*/ 38 w 39"/>
                  <a:gd name="T17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4">
                    <a:moveTo>
                      <a:pt x="38" y="22"/>
                    </a:moveTo>
                    <a:lnTo>
                      <a:pt x="23" y="22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7" y="30"/>
                    </a:lnTo>
                    <a:lnTo>
                      <a:pt x="25" y="33"/>
                    </a:lnTo>
                    <a:lnTo>
                      <a:pt x="20" y="35"/>
                    </a:lnTo>
                    <a:lnTo>
                      <a:pt x="38" y="35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3" name="Freeform 351"/>
              <p:cNvSpPr>
                <a:spLocks/>
              </p:cNvSpPr>
              <p:nvPr/>
            </p:nvSpPr>
            <p:spPr bwMode="auto">
              <a:xfrm>
                <a:off x="574" y="296"/>
                <a:ext cx="39" cy="44"/>
              </a:xfrm>
              <a:custGeom>
                <a:avLst/>
                <a:gdLst>
                  <a:gd name="T0" fmla="*/ 38 w 39"/>
                  <a:gd name="T1" fmla="*/ 7 h 44"/>
                  <a:gd name="T2" fmla="*/ 23 w 39"/>
                  <a:gd name="T3" fmla="*/ 7 h 44"/>
                  <a:gd name="T4" fmla="*/ 27 w 39"/>
                  <a:gd name="T5" fmla="*/ 10 h 44"/>
                  <a:gd name="T6" fmla="*/ 27 w 39"/>
                  <a:gd name="T7" fmla="*/ 17 h 44"/>
                  <a:gd name="T8" fmla="*/ 38 w 39"/>
                  <a:gd name="T9" fmla="*/ 17 h 44"/>
                  <a:gd name="T10" fmla="*/ 38 w 39"/>
                  <a:gd name="T11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4">
                    <a:moveTo>
                      <a:pt x="38" y="7"/>
                    </a:moveTo>
                    <a:lnTo>
                      <a:pt x="23" y="7"/>
                    </a:lnTo>
                    <a:lnTo>
                      <a:pt x="27" y="10"/>
                    </a:lnTo>
                    <a:lnTo>
                      <a:pt x="27" y="17"/>
                    </a:lnTo>
                    <a:lnTo>
                      <a:pt x="38" y="17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4" name="Freeform 352"/>
              <p:cNvSpPr>
                <a:spLocks/>
              </p:cNvSpPr>
              <p:nvPr/>
            </p:nvSpPr>
            <p:spPr bwMode="auto">
              <a:xfrm>
                <a:off x="574" y="296"/>
                <a:ext cx="39" cy="44"/>
              </a:xfrm>
              <a:custGeom>
                <a:avLst/>
                <a:gdLst>
                  <a:gd name="T0" fmla="*/ 31 w 39"/>
                  <a:gd name="T1" fmla="*/ 0 h 44"/>
                  <a:gd name="T2" fmla="*/ 13 w 39"/>
                  <a:gd name="T3" fmla="*/ 0 h 44"/>
                  <a:gd name="T4" fmla="*/ 8 w 39"/>
                  <a:gd name="T5" fmla="*/ 2 h 44"/>
                  <a:gd name="T6" fmla="*/ 5 w 39"/>
                  <a:gd name="T7" fmla="*/ 3 h 44"/>
                  <a:gd name="T8" fmla="*/ 5 w 39"/>
                  <a:gd name="T9" fmla="*/ 11 h 44"/>
                  <a:gd name="T10" fmla="*/ 8 w 39"/>
                  <a:gd name="T11" fmla="*/ 9 h 44"/>
                  <a:gd name="T12" fmla="*/ 12 w 39"/>
                  <a:gd name="T13" fmla="*/ 7 h 44"/>
                  <a:gd name="T14" fmla="*/ 38 w 39"/>
                  <a:gd name="T15" fmla="*/ 7 h 44"/>
                  <a:gd name="T16" fmla="*/ 38 w 39"/>
                  <a:gd name="T17" fmla="*/ 5 h 44"/>
                  <a:gd name="T18" fmla="*/ 31 w 39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4">
                    <a:moveTo>
                      <a:pt x="31" y="0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2" name="Group 353"/>
            <p:cNvGrpSpPr>
              <a:grpSpLocks/>
            </p:cNvGrpSpPr>
            <p:nvPr/>
          </p:nvGrpSpPr>
          <p:grpSpPr bwMode="auto">
            <a:xfrm>
              <a:off x="616" y="297"/>
              <a:ext cx="43" cy="43"/>
              <a:chOff x="616" y="297"/>
              <a:chExt cx="43" cy="43"/>
            </a:xfrm>
          </p:grpSpPr>
          <p:sp>
            <p:nvSpPr>
              <p:cNvPr id="257" name="Freeform 354"/>
              <p:cNvSpPr>
                <a:spLocks/>
              </p:cNvSpPr>
              <p:nvPr/>
            </p:nvSpPr>
            <p:spPr bwMode="auto">
              <a:xfrm>
                <a:off x="616" y="297"/>
                <a:ext cx="43" cy="43"/>
              </a:xfrm>
              <a:custGeom>
                <a:avLst/>
                <a:gdLst>
                  <a:gd name="T0" fmla="*/ 0 w 43"/>
                  <a:gd name="T1" fmla="*/ 33 h 43"/>
                  <a:gd name="T2" fmla="*/ 0 w 43"/>
                  <a:gd name="T3" fmla="*/ 41 h 43"/>
                  <a:gd name="T4" fmla="*/ 1 w 43"/>
                  <a:gd name="T5" fmla="*/ 41 h 43"/>
                  <a:gd name="T6" fmla="*/ 3 w 43"/>
                  <a:gd name="T7" fmla="*/ 42 h 43"/>
                  <a:gd name="T8" fmla="*/ 17 w 43"/>
                  <a:gd name="T9" fmla="*/ 42 h 43"/>
                  <a:gd name="T10" fmla="*/ 18 w 43"/>
                  <a:gd name="T11" fmla="*/ 33 h 43"/>
                  <a:gd name="T12" fmla="*/ 2 w 43"/>
                  <a:gd name="T13" fmla="*/ 33 h 43"/>
                  <a:gd name="T14" fmla="*/ 0 w 43"/>
                  <a:gd name="T15" fmla="*/ 33 h 43"/>
                  <a:gd name="T16" fmla="*/ 0 w 43"/>
                  <a:gd name="T17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0" y="33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17" y="42"/>
                    </a:lnTo>
                    <a:lnTo>
                      <a:pt x="18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8" name="Freeform 355"/>
              <p:cNvSpPr>
                <a:spLocks/>
              </p:cNvSpPr>
              <p:nvPr/>
            </p:nvSpPr>
            <p:spPr bwMode="auto">
              <a:xfrm>
                <a:off x="616" y="297"/>
                <a:ext cx="43" cy="43"/>
              </a:xfrm>
              <a:custGeom>
                <a:avLst/>
                <a:gdLst>
                  <a:gd name="T0" fmla="*/ 42 w 43"/>
                  <a:gd name="T1" fmla="*/ 8 h 43"/>
                  <a:gd name="T2" fmla="*/ 31 w 43"/>
                  <a:gd name="T3" fmla="*/ 8 h 43"/>
                  <a:gd name="T4" fmla="*/ 31 w 43"/>
                  <a:gd name="T5" fmla="*/ 41 h 43"/>
                  <a:gd name="T6" fmla="*/ 42 w 43"/>
                  <a:gd name="T7" fmla="*/ 41 h 43"/>
                  <a:gd name="T8" fmla="*/ 42 w 43"/>
                  <a:gd name="T9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2" y="8"/>
                    </a:moveTo>
                    <a:lnTo>
                      <a:pt x="31" y="8"/>
                    </a:lnTo>
                    <a:lnTo>
                      <a:pt x="31" y="41"/>
                    </a:lnTo>
                    <a:lnTo>
                      <a:pt x="42" y="41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9" name="Freeform 356"/>
              <p:cNvSpPr>
                <a:spLocks/>
              </p:cNvSpPr>
              <p:nvPr/>
            </p:nvSpPr>
            <p:spPr bwMode="auto">
              <a:xfrm>
                <a:off x="616" y="297"/>
                <a:ext cx="43" cy="43"/>
              </a:xfrm>
              <a:custGeom>
                <a:avLst/>
                <a:gdLst>
                  <a:gd name="T0" fmla="*/ 42 w 43"/>
                  <a:gd name="T1" fmla="*/ 0 h 43"/>
                  <a:gd name="T2" fmla="*/ 8 w 43"/>
                  <a:gd name="T3" fmla="*/ 0 h 43"/>
                  <a:gd name="T4" fmla="*/ 8 w 43"/>
                  <a:gd name="T5" fmla="*/ 29 h 43"/>
                  <a:gd name="T6" fmla="*/ 8 w 43"/>
                  <a:gd name="T7" fmla="*/ 33 h 43"/>
                  <a:gd name="T8" fmla="*/ 18 w 43"/>
                  <a:gd name="T9" fmla="*/ 33 h 43"/>
                  <a:gd name="T10" fmla="*/ 19 w 43"/>
                  <a:gd name="T11" fmla="*/ 29 h 43"/>
                  <a:gd name="T12" fmla="*/ 19 w 43"/>
                  <a:gd name="T13" fmla="*/ 8 h 43"/>
                  <a:gd name="T14" fmla="*/ 42 w 43"/>
                  <a:gd name="T15" fmla="*/ 8 h 43"/>
                  <a:gd name="T16" fmla="*/ 42 w 43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42" y="0"/>
                    </a:moveTo>
                    <a:lnTo>
                      <a:pt x="8" y="0"/>
                    </a:lnTo>
                    <a:lnTo>
                      <a:pt x="8" y="29"/>
                    </a:lnTo>
                    <a:lnTo>
                      <a:pt x="8" y="33"/>
                    </a:lnTo>
                    <a:lnTo>
                      <a:pt x="18" y="33"/>
                    </a:lnTo>
                    <a:lnTo>
                      <a:pt x="19" y="29"/>
                    </a:lnTo>
                    <a:lnTo>
                      <a:pt x="19" y="8"/>
                    </a:lnTo>
                    <a:lnTo>
                      <a:pt x="4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3" name="Group 357"/>
            <p:cNvGrpSpPr>
              <a:grpSpLocks/>
            </p:cNvGrpSpPr>
            <p:nvPr/>
          </p:nvGrpSpPr>
          <p:grpSpPr bwMode="auto">
            <a:xfrm>
              <a:off x="666" y="296"/>
              <a:ext cx="47" cy="44"/>
              <a:chOff x="666" y="296"/>
              <a:chExt cx="47" cy="44"/>
            </a:xfrm>
          </p:grpSpPr>
          <p:sp>
            <p:nvSpPr>
              <p:cNvPr id="255" name="Freeform 358"/>
              <p:cNvSpPr>
                <a:spLocks/>
              </p:cNvSpPr>
              <p:nvPr/>
            </p:nvSpPr>
            <p:spPr bwMode="auto">
              <a:xfrm>
                <a:off x="666" y="296"/>
                <a:ext cx="47" cy="44"/>
              </a:xfrm>
              <a:custGeom>
                <a:avLst/>
                <a:gdLst>
                  <a:gd name="T0" fmla="*/ 36 w 47"/>
                  <a:gd name="T1" fmla="*/ 0 h 44"/>
                  <a:gd name="T2" fmla="*/ 9 w 47"/>
                  <a:gd name="T3" fmla="*/ 0 h 44"/>
                  <a:gd name="T4" fmla="*/ 0 w 47"/>
                  <a:gd name="T5" fmla="*/ 8 h 44"/>
                  <a:gd name="T6" fmla="*/ 0 w 47"/>
                  <a:gd name="T7" fmla="*/ 34 h 44"/>
                  <a:gd name="T8" fmla="*/ 9 w 47"/>
                  <a:gd name="T9" fmla="*/ 43 h 44"/>
                  <a:gd name="T10" fmla="*/ 36 w 47"/>
                  <a:gd name="T11" fmla="*/ 43 h 44"/>
                  <a:gd name="T12" fmla="*/ 45 w 47"/>
                  <a:gd name="T13" fmla="*/ 35 h 44"/>
                  <a:gd name="T14" fmla="*/ 15 w 47"/>
                  <a:gd name="T15" fmla="*/ 35 h 44"/>
                  <a:gd name="T16" fmla="*/ 11 w 47"/>
                  <a:gd name="T17" fmla="*/ 29 h 44"/>
                  <a:gd name="T18" fmla="*/ 11 w 47"/>
                  <a:gd name="T19" fmla="*/ 13 h 44"/>
                  <a:gd name="T20" fmla="*/ 15 w 47"/>
                  <a:gd name="T21" fmla="*/ 8 h 44"/>
                  <a:gd name="T22" fmla="*/ 46 w 47"/>
                  <a:gd name="T23" fmla="*/ 8 h 44"/>
                  <a:gd name="T24" fmla="*/ 36 w 47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4">
                    <a:moveTo>
                      <a:pt x="36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9" y="43"/>
                    </a:lnTo>
                    <a:lnTo>
                      <a:pt x="36" y="43"/>
                    </a:lnTo>
                    <a:lnTo>
                      <a:pt x="45" y="35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15" y="8"/>
                    </a:lnTo>
                    <a:lnTo>
                      <a:pt x="46" y="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6" name="Freeform 359"/>
              <p:cNvSpPr>
                <a:spLocks/>
              </p:cNvSpPr>
              <p:nvPr/>
            </p:nvSpPr>
            <p:spPr bwMode="auto">
              <a:xfrm>
                <a:off x="666" y="296"/>
                <a:ext cx="47" cy="44"/>
              </a:xfrm>
              <a:custGeom>
                <a:avLst/>
                <a:gdLst>
                  <a:gd name="T0" fmla="*/ 46 w 47"/>
                  <a:gd name="T1" fmla="*/ 8 h 44"/>
                  <a:gd name="T2" fmla="*/ 30 w 47"/>
                  <a:gd name="T3" fmla="*/ 8 h 44"/>
                  <a:gd name="T4" fmla="*/ 35 w 47"/>
                  <a:gd name="T5" fmla="*/ 13 h 44"/>
                  <a:gd name="T6" fmla="*/ 35 w 47"/>
                  <a:gd name="T7" fmla="*/ 29 h 44"/>
                  <a:gd name="T8" fmla="*/ 31 w 47"/>
                  <a:gd name="T9" fmla="*/ 35 h 44"/>
                  <a:gd name="T10" fmla="*/ 45 w 47"/>
                  <a:gd name="T11" fmla="*/ 35 h 44"/>
                  <a:gd name="T12" fmla="*/ 46 w 47"/>
                  <a:gd name="T13" fmla="*/ 34 h 44"/>
                  <a:gd name="T14" fmla="*/ 46 w 47"/>
                  <a:gd name="T15" fmla="*/ 8 h 44"/>
                  <a:gd name="T16" fmla="*/ 46 w 47"/>
                  <a:gd name="T1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46" y="8"/>
                    </a:moveTo>
                    <a:lnTo>
                      <a:pt x="30" y="8"/>
                    </a:lnTo>
                    <a:lnTo>
                      <a:pt x="35" y="13"/>
                    </a:lnTo>
                    <a:lnTo>
                      <a:pt x="35" y="29"/>
                    </a:lnTo>
                    <a:lnTo>
                      <a:pt x="31" y="35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24" name="Freeform 360"/>
            <p:cNvSpPr>
              <a:spLocks/>
            </p:cNvSpPr>
            <p:nvPr/>
          </p:nvSpPr>
          <p:spPr bwMode="auto">
            <a:xfrm>
              <a:off x="719" y="297"/>
              <a:ext cx="29" cy="42"/>
            </a:xfrm>
            <a:custGeom>
              <a:avLst/>
              <a:gdLst>
                <a:gd name="T0" fmla="*/ 28 w 29"/>
                <a:gd name="T1" fmla="*/ 0 h 42"/>
                <a:gd name="T2" fmla="*/ 0 w 29"/>
                <a:gd name="T3" fmla="*/ 0 h 42"/>
                <a:gd name="T4" fmla="*/ 0 w 29"/>
                <a:gd name="T5" fmla="*/ 41 h 42"/>
                <a:gd name="T6" fmla="*/ 10 w 29"/>
                <a:gd name="T7" fmla="*/ 41 h 42"/>
                <a:gd name="T8" fmla="*/ 10 w 29"/>
                <a:gd name="T9" fmla="*/ 8 h 42"/>
                <a:gd name="T10" fmla="*/ 28 w 29"/>
                <a:gd name="T11" fmla="*/ 8 h 42"/>
                <a:gd name="T12" fmla="*/ 28 w 29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8"/>
                  </a:lnTo>
                  <a:lnTo>
                    <a:pt x="28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225" name="Group 361"/>
            <p:cNvGrpSpPr>
              <a:grpSpLocks/>
            </p:cNvGrpSpPr>
            <p:nvPr/>
          </p:nvGrpSpPr>
          <p:grpSpPr bwMode="auto">
            <a:xfrm>
              <a:off x="753" y="297"/>
              <a:ext cx="41" cy="42"/>
              <a:chOff x="753" y="297"/>
              <a:chExt cx="41" cy="42"/>
            </a:xfrm>
          </p:grpSpPr>
          <p:sp>
            <p:nvSpPr>
              <p:cNvPr id="252" name="Freeform 362"/>
              <p:cNvSpPr>
                <a:spLocks/>
              </p:cNvSpPr>
              <p:nvPr/>
            </p:nvSpPr>
            <p:spPr bwMode="auto">
              <a:xfrm>
                <a:off x="753" y="297"/>
                <a:ext cx="41" cy="42"/>
              </a:xfrm>
              <a:custGeom>
                <a:avLst/>
                <a:gdLst>
                  <a:gd name="T0" fmla="*/ 10 w 41"/>
                  <a:gd name="T1" fmla="*/ 0 h 42"/>
                  <a:gd name="T2" fmla="*/ 0 w 41"/>
                  <a:gd name="T3" fmla="*/ 0 h 42"/>
                  <a:gd name="T4" fmla="*/ 0 w 41"/>
                  <a:gd name="T5" fmla="*/ 41 h 42"/>
                  <a:gd name="T6" fmla="*/ 12 w 41"/>
                  <a:gd name="T7" fmla="*/ 41 h 42"/>
                  <a:gd name="T8" fmla="*/ 20 w 41"/>
                  <a:gd name="T9" fmla="*/ 28 h 42"/>
                  <a:gd name="T10" fmla="*/ 10 w 41"/>
                  <a:gd name="T11" fmla="*/ 28 h 42"/>
                  <a:gd name="T12" fmla="*/ 1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1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0" y="28"/>
                    </a:lnTo>
                    <a:lnTo>
                      <a:pt x="10" y="2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3" name="Freeform 363"/>
              <p:cNvSpPr>
                <a:spLocks/>
              </p:cNvSpPr>
              <p:nvPr/>
            </p:nvSpPr>
            <p:spPr bwMode="auto">
              <a:xfrm>
                <a:off x="753" y="297"/>
                <a:ext cx="41" cy="42"/>
              </a:xfrm>
              <a:custGeom>
                <a:avLst/>
                <a:gdLst>
                  <a:gd name="T0" fmla="*/ 40 w 41"/>
                  <a:gd name="T1" fmla="*/ 12 h 42"/>
                  <a:gd name="T2" fmla="*/ 29 w 41"/>
                  <a:gd name="T3" fmla="*/ 12 h 42"/>
                  <a:gd name="T4" fmla="*/ 29 w 41"/>
                  <a:gd name="T5" fmla="*/ 41 h 42"/>
                  <a:gd name="T6" fmla="*/ 40 w 41"/>
                  <a:gd name="T7" fmla="*/ 41 h 42"/>
                  <a:gd name="T8" fmla="*/ 40 w 41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2">
                    <a:moveTo>
                      <a:pt x="40" y="12"/>
                    </a:moveTo>
                    <a:lnTo>
                      <a:pt x="29" y="12"/>
                    </a:lnTo>
                    <a:lnTo>
                      <a:pt x="29" y="41"/>
                    </a:lnTo>
                    <a:lnTo>
                      <a:pt x="40" y="41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4" name="Freeform 364"/>
              <p:cNvSpPr>
                <a:spLocks/>
              </p:cNvSpPr>
              <p:nvPr/>
            </p:nvSpPr>
            <p:spPr bwMode="auto">
              <a:xfrm>
                <a:off x="753" y="297"/>
                <a:ext cx="41" cy="42"/>
              </a:xfrm>
              <a:custGeom>
                <a:avLst/>
                <a:gdLst>
                  <a:gd name="T0" fmla="*/ 40 w 41"/>
                  <a:gd name="T1" fmla="*/ 0 h 42"/>
                  <a:gd name="T2" fmla="*/ 28 w 41"/>
                  <a:gd name="T3" fmla="*/ 0 h 42"/>
                  <a:gd name="T4" fmla="*/ 10 w 41"/>
                  <a:gd name="T5" fmla="*/ 28 h 42"/>
                  <a:gd name="T6" fmla="*/ 20 w 41"/>
                  <a:gd name="T7" fmla="*/ 28 h 42"/>
                  <a:gd name="T8" fmla="*/ 29 w 41"/>
                  <a:gd name="T9" fmla="*/ 12 h 42"/>
                  <a:gd name="T10" fmla="*/ 40 w 41"/>
                  <a:gd name="T11" fmla="*/ 12 h 42"/>
                  <a:gd name="T12" fmla="*/ 4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40" y="0"/>
                    </a:moveTo>
                    <a:lnTo>
                      <a:pt x="28" y="0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29" y="12"/>
                    </a:lnTo>
                    <a:lnTo>
                      <a:pt x="40" y="1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26" name="Freeform 365"/>
            <p:cNvSpPr>
              <a:spLocks/>
            </p:cNvSpPr>
            <p:nvPr/>
          </p:nvSpPr>
          <p:spPr bwMode="auto">
            <a:xfrm>
              <a:off x="804" y="328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1 w 20"/>
                <a:gd name="T3" fmla="*/ 0 h 20"/>
                <a:gd name="T4" fmla="*/ 11 w 20"/>
                <a:gd name="T5" fmla="*/ 10 h 20"/>
                <a:gd name="T6" fmla="*/ 0 w 20"/>
                <a:gd name="T7" fmla="*/ 10 h 20"/>
                <a:gd name="T8" fmla="*/ 0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227" name="Group 366"/>
            <p:cNvGrpSpPr>
              <a:grpSpLocks/>
            </p:cNvGrpSpPr>
            <p:nvPr/>
          </p:nvGrpSpPr>
          <p:grpSpPr bwMode="auto">
            <a:xfrm>
              <a:off x="850" y="280"/>
              <a:ext cx="75" cy="60"/>
              <a:chOff x="850" y="280"/>
              <a:chExt cx="75" cy="60"/>
            </a:xfrm>
          </p:grpSpPr>
          <p:sp>
            <p:nvSpPr>
              <p:cNvPr id="248" name="Freeform 367"/>
              <p:cNvSpPr>
                <a:spLocks/>
              </p:cNvSpPr>
              <p:nvPr/>
            </p:nvSpPr>
            <p:spPr bwMode="auto">
              <a:xfrm>
                <a:off x="850" y="280"/>
                <a:ext cx="75" cy="60"/>
              </a:xfrm>
              <a:custGeom>
                <a:avLst/>
                <a:gdLst>
                  <a:gd name="T0" fmla="*/ 30 w 75"/>
                  <a:gd name="T1" fmla="*/ 32 h 60"/>
                  <a:gd name="T2" fmla="*/ 18 w 75"/>
                  <a:gd name="T3" fmla="*/ 32 h 60"/>
                  <a:gd name="T4" fmla="*/ 19 w 75"/>
                  <a:gd name="T5" fmla="*/ 49 h 60"/>
                  <a:gd name="T6" fmla="*/ 29 w 75"/>
                  <a:gd name="T7" fmla="*/ 59 h 60"/>
                  <a:gd name="T8" fmla="*/ 46 w 75"/>
                  <a:gd name="T9" fmla="*/ 59 h 60"/>
                  <a:gd name="T10" fmla="*/ 58 w 75"/>
                  <a:gd name="T11" fmla="*/ 57 h 60"/>
                  <a:gd name="T12" fmla="*/ 67 w 75"/>
                  <a:gd name="T13" fmla="*/ 51 h 60"/>
                  <a:gd name="T14" fmla="*/ 67 w 75"/>
                  <a:gd name="T15" fmla="*/ 50 h 60"/>
                  <a:gd name="T16" fmla="*/ 34 w 75"/>
                  <a:gd name="T17" fmla="*/ 50 h 60"/>
                  <a:gd name="T18" fmla="*/ 30 w 75"/>
                  <a:gd name="T19" fmla="*/ 40 h 60"/>
                  <a:gd name="T20" fmla="*/ 30 w 75"/>
                  <a:gd name="T21" fmla="*/ 3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60">
                    <a:moveTo>
                      <a:pt x="30" y="32"/>
                    </a:moveTo>
                    <a:lnTo>
                      <a:pt x="18" y="32"/>
                    </a:lnTo>
                    <a:lnTo>
                      <a:pt x="19" y="49"/>
                    </a:lnTo>
                    <a:lnTo>
                      <a:pt x="29" y="59"/>
                    </a:lnTo>
                    <a:lnTo>
                      <a:pt x="46" y="59"/>
                    </a:lnTo>
                    <a:lnTo>
                      <a:pt x="58" y="57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34" y="50"/>
                    </a:lnTo>
                    <a:lnTo>
                      <a:pt x="30" y="40"/>
                    </a:lnTo>
                    <a:lnTo>
                      <a:pt x="30" y="3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9" name="Freeform 368"/>
              <p:cNvSpPr>
                <a:spLocks/>
              </p:cNvSpPr>
              <p:nvPr/>
            </p:nvSpPr>
            <p:spPr bwMode="auto">
              <a:xfrm>
                <a:off x="850" y="280"/>
                <a:ext cx="75" cy="60"/>
              </a:xfrm>
              <a:custGeom>
                <a:avLst/>
                <a:gdLst>
                  <a:gd name="T0" fmla="*/ 11 w 75"/>
                  <a:gd name="T1" fmla="*/ 0 h 60"/>
                  <a:gd name="T2" fmla="*/ 0 w 75"/>
                  <a:gd name="T3" fmla="*/ 0 h 60"/>
                  <a:gd name="T4" fmla="*/ 0 w 75"/>
                  <a:gd name="T5" fmla="*/ 58 h 60"/>
                  <a:gd name="T6" fmla="*/ 11 w 75"/>
                  <a:gd name="T7" fmla="*/ 58 h 60"/>
                  <a:gd name="T8" fmla="*/ 11 w 75"/>
                  <a:gd name="T9" fmla="*/ 32 h 60"/>
                  <a:gd name="T10" fmla="*/ 30 w 75"/>
                  <a:gd name="T11" fmla="*/ 32 h 60"/>
                  <a:gd name="T12" fmla="*/ 30 w 75"/>
                  <a:gd name="T13" fmla="*/ 24 h 60"/>
                  <a:gd name="T14" fmla="*/ 11 w 75"/>
                  <a:gd name="T15" fmla="*/ 24 h 60"/>
                  <a:gd name="T16" fmla="*/ 11 w 75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60">
                    <a:moveTo>
                      <a:pt x="11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1" y="58"/>
                    </a:lnTo>
                    <a:lnTo>
                      <a:pt x="11" y="32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11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0" name="Freeform 369"/>
              <p:cNvSpPr>
                <a:spLocks/>
              </p:cNvSpPr>
              <p:nvPr/>
            </p:nvSpPr>
            <p:spPr bwMode="auto">
              <a:xfrm>
                <a:off x="850" y="280"/>
                <a:ext cx="75" cy="60"/>
              </a:xfrm>
              <a:custGeom>
                <a:avLst/>
                <a:gdLst>
                  <a:gd name="T0" fmla="*/ 67 w 75"/>
                  <a:gd name="T1" fmla="*/ 8 h 60"/>
                  <a:gd name="T2" fmla="*/ 57 w 75"/>
                  <a:gd name="T3" fmla="*/ 8 h 60"/>
                  <a:gd name="T4" fmla="*/ 62 w 75"/>
                  <a:gd name="T5" fmla="*/ 18 h 60"/>
                  <a:gd name="T6" fmla="*/ 62 w 75"/>
                  <a:gd name="T7" fmla="*/ 40 h 60"/>
                  <a:gd name="T8" fmla="*/ 57 w 75"/>
                  <a:gd name="T9" fmla="*/ 50 h 60"/>
                  <a:gd name="T10" fmla="*/ 67 w 75"/>
                  <a:gd name="T11" fmla="*/ 50 h 60"/>
                  <a:gd name="T12" fmla="*/ 72 w 75"/>
                  <a:gd name="T13" fmla="*/ 41 h 60"/>
                  <a:gd name="T14" fmla="*/ 74 w 75"/>
                  <a:gd name="T15" fmla="*/ 29 h 60"/>
                  <a:gd name="T16" fmla="*/ 72 w 75"/>
                  <a:gd name="T17" fmla="*/ 17 h 60"/>
                  <a:gd name="T18" fmla="*/ 67 w 75"/>
                  <a:gd name="T1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0">
                    <a:moveTo>
                      <a:pt x="67" y="8"/>
                    </a:moveTo>
                    <a:lnTo>
                      <a:pt x="57" y="8"/>
                    </a:lnTo>
                    <a:lnTo>
                      <a:pt x="62" y="18"/>
                    </a:lnTo>
                    <a:lnTo>
                      <a:pt x="62" y="40"/>
                    </a:lnTo>
                    <a:lnTo>
                      <a:pt x="57" y="50"/>
                    </a:lnTo>
                    <a:lnTo>
                      <a:pt x="67" y="50"/>
                    </a:lnTo>
                    <a:lnTo>
                      <a:pt x="72" y="41"/>
                    </a:lnTo>
                    <a:lnTo>
                      <a:pt x="74" y="29"/>
                    </a:lnTo>
                    <a:lnTo>
                      <a:pt x="72" y="17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1" name="Freeform 370"/>
              <p:cNvSpPr>
                <a:spLocks/>
              </p:cNvSpPr>
              <p:nvPr/>
            </p:nvSpPr>
            <p:spPr bwMode="auto">
              <a:xfrm>
                <a:off x="850" y="280"/>
                <a:ext cx="75" cy="60"/>
              </a:xfrm>
              <a:custGeom>
                <a:avLst/>
                <a:gdLst>
                  <a:gd name="T0" fmla="*/ 46 w 75"/>
                  <a:gd name="T1" fmla="*/ 0 h 60"/>
                  <a:gd name="T2" fmla="*/ 30 w 75"/>
                  <a:gd name="T3" fmla="*/ 0 h 60"/>
                  <a:gd name="T4" fmla="*/ 20 w 75"/>
                  <a:gd name="T5" fmla="*/ 9 h 60"/>
                  <a:gd name="T6" fmla="*/ 18 w 75"/>
                  <a:gd name="T7" fmla="*/ 24 h 60"/>
                  <a:gd name="T8" fmla="*/ 30 w 75"/>
                  <a:gd name="T9" fmla="*/ 24 h 60"/>
                  <a:gd name="T10" fmla="*/ 30 w 75"/>
                  <a:gd name="T11" fmla="*/ 18 h 60"/>
                  <a:gd name="T12" fmla="*/ 35 w 75"/>
                  <a:gd name="T13" fmla="*/ 8 h 60"/>
                  <a:gd name="T14" fmla="*/ 67 w 75"/>
                  <a:gd name="T15" fmla="*/ 8 h 60"/>
                  <a:gd name="T16" fmla="*/ 67 w 75"/>
                  <a:gd name="T17" fmla="*/ 8 h 60"/>
                  <a:gd name="T18" fmla="*/ 58 w 75"/>
                  <a:gd name="T19" fmla="*/ 2 h 60"/>
                  <a:gd name="T20" fmla="*/ 46 w 75"/>
                  <a:gd name="T2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60">
                    <a:moveTo>
                      <a:pt x="46" y="0"/>
                    </a:moveTo>
                    <a:lnTo>
                      <a:pt x="30" y="0"/>
                    </a:lnTo>
                    <a:lnTo>
                      <a:pt x="20" y="9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5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5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8" name="Group 371"/>
            <p:cNvGrpSpPr>
              <a:grpSpLocks/>
            </p:cNvGrpSpPr>
            <p:nvPr/>
          </p:nvGrpSpPr>
          <p:grpSpPr bwMode="auto">
            <a:xfrm>
              <a:off x="931" y="296"/>
              <a:ext cx="46" cy="59"/>
              <a:chOff x="931" y="296"/>
              <a:chExt cx="46" cy="59"/>
            </a:xfrm>
          </p:grpSpPr>
          <p:sp>
            <p:nvSpPr>
              <p:cNvPr id="244" name="Freeform 372"/>
              <p:cNvSpPr>
                <a:spLocks/>
              </p:cNvSpPr>
              <p:nvPr/>
            </p:nvSpPr>
            <p:spPr bwMode="auto">
              <a:xfrm>
                <a:off x="931" y="296"/>
                <a:ext cx="46" cy="59"/>
              </a:xfrm>
              <a:custGeom>
                <a:avLst/>
                <a:gdLst>
                  <a:gd name="T0" fmla="*/ 10 w 46"/>
                  <a:gd name="T1" fmla="*/ 0 h 59"/>
                  <a:gd name="T2" fmla="*/ 0 w 46"/>
                  <a:gd name="T3" fmla="*/ 0 h 59"/>
                  <a:gd name="T4" fmla="*/ 0 w 46"/>
                  <a:gd name="T5" fmla="*/ 58 h 59"/>
                  <a:gd name="T6" fmla="*/ 10 w 46"/>
                  <a:gd name="T7" fmla="*/ 58 h 59"/>
                  <a:gd name="T8" fmla="*/ 10 w 46"/>
                  <a:gd name="T9" fmla="*/ 37 h 59"/>
                  <a:gd name="T10" fmla="*/ 41 w 46"/>
                  <a:gd name="T11" fmla="*/ 37 h 59"/>
                  <a:gd name="T12" fmla="*/ 44 w 46"/>
                  <a:gd name="T13" fmla="*/ 35 h 59"/>
                  <a:gd name="T14" fmla="*/ 16 w 46"/>
                  <a:gd name="T15" fmla="*/ 35 h 59"/>
                  <a:gd name="T16" fmla="*/ 12 w 46"/>
                  <a:gd name="T17" fmla="*/ 32 h 59"/>
                  <a:gd name="T18" fmla="*/ 10 w 46"/>
                  <a:gd name="T19" fmla="*/ 28 h 59"/>
                  <a:gd name="T20" fmla="*/ 10 w 46"/>
                  <a:gd name="T21" fmla="*/ 14 h 59"/>
                  <a:gd name="T22" fmla="*/ 13 w 46"/>
                  <a:gd name="T23" fmla="*/ 11 h 59"/>
                  <a:gd name="T24" fmla="*/ 16 w 46"/>
                  <a:gd name="T25" fmla="*/ 8 h 59"/>
                  <a:gd name="T26" fmla="*/ 44 w 46"/>
                  <a:gd name="T27" fmla="*/ 8 h 59"/>
                  <a:gd name="T28" fmla="*/ 42 w 46"/>
                  <a:gd name="T29" fmla="*/ 6 h 59"/>
                  <a:gd name="T30" fmla="*/ 10 w 46"/>
                  <a:gd name="T31" fmla="*/ 6 h 59"/>
                  <a:gd name="T32" fmla="*/ 10 w 46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9">
                    <a:moveTo>
                      <a:pt x="10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0" y="58"/>
                    </a:lnTo>
                    <a:lnTo>
                      <a:pt x="10" y="37"/>
                    </a:lnTo>
                    <a:lnTo>
                      <a:pt x="41" y="37"/>
                    </a:lnTo>
                    <a:lnTo>
                      <a:pt x="44" y="35"/>
                    </a:lnTo>
                    <a:lnTo>
                      <a:pt x="16" y="35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10" y="14"/>
                    </a:lnTo>
                    <a:lnTo>
                      <a:pt x="13" y="11"/>
                    </a:lnTo>
                    <a:lnTo>
                      <a:pt x="16" y="8"/>
                    </a:lnTo>
                    <a:lnTo>
                      <a:pt x="44" y="8"/>
                    </a:lnTo>
                    <a:lnTo>
                      <a:pt x="42" y="6"/>
                    </a:lnTo>
                    <a:lnTo>
                      <a:pt x="1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5" name="Freeform 373"/>
              <p:cNvSpPr>
                <a:spLocks/>
              </p:cNvSpPr>
              <p:nvPr/>
            </p:nvSpPr>
            <p:spPr bwMode="auto">
              <a:xfrm>
                <a:off x="931" y="296"/>
                <a:ext cx="46" cy="59"/>
              </a:xfrm>
              <a:custGeom>
                <a:avLst/>
                <a:gdLst>
                  <a:gd name="T0" fmla="*/ 41 w 46"/>
                  <a:gd name="T1" fmla="*/ 37 h 59"/>
                  <a:gd name="T2" fmla="*/ 10 w 46"/>
                  <a:gd name="T3" fmla="*/ 37 h 59"/>
                  <a:gd name="T4" fmla="*/ 13 w 46"/>
                  <a:gd name="T5" fmla="*/ 41 h 59"/>
                  <a:gd name="T6" fmla="*/ 19 w 46"/>
                  <a:gd name="T7" fmla="*/ 43 h 59"/>
                  <a:gd name="T8" fmla="*/ 37 w 46"/>
                  <a:gd name="T9" fmla="*/ 43 h 59"/>
                  <a:gd name="T10" fmla="*/ 41 w 46"/>
                  <a:gd name="T11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9">
                    <a:moveTo>
                      <a:pt x="41" y="37"/>
                    </a:moveTo>
                    <a:lnTo>
                      <a:pt x="10" y="37"/>
                    </a:lnTo>
                    <a:lnTo>
                      <a:pt x="13" y="41"/>
                    </a:lnTo>
                    <a:lnTo>
                      <a:pt x="19" y="43"/>
                    </a:lnTo>
                    <a:lnTo>
                      <a:pt x="37" y="43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6" name="Freeform 374"/>
              <p:cNvSpPr>
                <a:spLocks/>
              </p:cNvSpPr>
              <p:nvPr/>
            </p:nvSpPr>
            <p:spPr bwMode="auto">
              <a:xfrm>
                <a:off x="931" y="296"/>
                <a:ext cx="46" cy="59"/>
              </a:xfrm>
              <a:custGeom>
                <a:avLst/>
                <a:gdLst>
                  <a:gd name="T0" fmla="*/ 44 w 46"/>
                  <a:gd name="T1" fmla="*/ 8 h 59"/>
                  <a:gd name="T2" fmla="*/ 29 w 46"/>
                  <a:gd name="T3" fmla="*/ 8 h 59"/>
                  <a:gd name="T4" fmla="*/ 33 w 46"/>
                  <a:gd name="T5" fmla="*/ 14 h 59"/>
                  <a:gd name="T6" fmla="*/ 33 w 46"/>
                  <a:gd name="T7" fmla="*/ 29 h 59"/>
                  <a:gd name="T8" fmla="*/ 29 w 46"/>
                  <a:gd name="T9" fmla="*/ 35 h 59"/>
                  <a:gd name="T10" fmla="*/ 44 w 46"/>
                  <a:gd name="T11" fmla="*/ 35 h 59"/>
                  <a:gd name="T12" fmla="*/ 45 w 46"/>
                  <a:gd name="T13" fmla="*/ 33 h 59"/>
                  <a:gd name="T14" fmla="*/ 45 w 46"/>
                  <a:gd name="T15" fmla="*/ 9 h 59"/>
                  <a:gd name="T16" fmla="*/ 44 w 46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9">
                    <a:moveTo>
                      <a:pt x="44" y="8"/>
                    </a:moveTo>
                    <a:lnTo>
                      <a:pt x="29" y="8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29" y="35"/>
                    </a:lnTo>
                    <a:lnTo>
                      <a:pt x="44" y="35"/>
                    </a:lnTo>
                    <a:lnTo>
                      <a:pt x="45" y="33"/>
                    </a:lnTo>
                    <a:lnTo>
                      <a:pt x="45" y="9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7" name="Freeform 375"/>
              <p:cNvSpPr>
                <a:spLocks/>
              </p:cNvSpPr>
              <p:nvPr/>
            </p:nvSpPr>
            <p:spPr bwMode="auto">
              <a:xfrm>
                <a:off x="931" y="296"/>
                <a:ext cx="46" cy="59"/>
              </a:xfrm>
              <a:custGeom>
                <a:avLst/>
                <a:gdLst>
                  <a:gd name="T0" fmla="*/ 37 w 46"/>
                  <a:gd name="T1" fmla="*/ 0 h 59"/>
                  <a:gd name="T2" fmla="*/ 17 w 46"/>
                  <a:gd name="T3" fmla="*/ 0 h 59"/>
                  <a:gd name="T4" fmla="*/ 12 w 46"/>
                  <a:gd name="T5" fmla="*/ 3 h 59"/>
                  <a:gd name="T6" fmla="*/ 10 w 46"/>
                  <a:gd name="T7" fmla="*/ 6 h 59"/>
                  <a:gd name="T8" fmla="*/ 42 w 46"/>
                  <a:gd name="T9" fmla="*/ 6 h 59"/>
                  <a:gd name="T10" fmla="*/ 37 w 46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9">
                    <a:moveTo>
                      <a:pt x="37" y="0"/>
                    </a:moveTo>
                    <a:lnTo>
                      <a:pt x="17" y="0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4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9" name="Group 376"/>
            <p:cNvGrpSpPr>
              <a:grpSpLocks/>
            </p:cNvGrpSpPr>
            <p:nvPr/>
          </p:nvGrpSpPr>
          <p:grpSpPr bwMode="auto">
            <a:xfrm>
              <a:off x="984" y="297"/>
              <a:ext cx="41" cy="42"/>
              <a:chOff x="984" y="297"/>
              <a:chExt cx="41" cy="42"/>
            </a:xfrm>
          </p:grpSpPr>
          <p:sp>
            <p:nvSpPr>
              <p:cNvPr id="241" name="Freeform 377"/>
              <p:cNvSpPr>
                <a:spLocks/>
              </p:cNvSpPr>
              <p:nvPr/>
            </p:nvSpPr>
            <p:spPr bwMode="auto">
              <a:xfrm>
                <a:off x="984" y="297"/>
                <a:ext cx="41" cy="42"/>
              </a:xfrm>
              <a:custGeom>
                <a:avLst/>
                <a:gdLst>
                  <a:gd name="T0" fmla="*/ 10 w 41"/>
                  <a:gd name="T1" fmla="*/ 0 h 42"/>
                  <a:gd name="T2" fmla="*/ 0 w 41"/>
                  <a:gd name="T3" fmla="*/ 0 h 42"/>
                  <a:gd name="T4" fmla="*/ 0 w 41"/>
                  <a:gd name="T5" fmla="*/ 41 h 42"/>
                  <a:gd name="T6" fmla="*/ 12 w 41"/>
                  <a:gd name="T7" fmla="*/ 41 h 42"/>
                  <a:gd name="T8" fmla="*/ 20 w 41"/>
                  <a:gd name="T9" fmla="*/ 28 h 42"/>
                  <a:gd name="T10" fmla="*/ 10 w 41"/>
                  <a:gd name="T11" fmla="*/ 28 h 42"/>
                  <a:gd name="T12" fmla="*/ 1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1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0" y="28"/>
                    </a:lnTo>
                    <a:lnTo>
                      <a:pt x="10" y="2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2" name="Freeform 378"/>
              <p:cNvSpPr>
                <a:spLocks/>
              </p:cNvSpPr>
              <p:nvPr/>
            </p:nvSpPr>
            <p:spPr bwMode="auto">
              <a:xfrm>
                <a:off x="984" y="297"/>
                <a:ext cx="41" cy="42"/>
              </a:xfrm>
              <a:custGeom>
                <a:avLst/>
                <a:gdLst>
                  <a:gd name="T0" fmla="*/ 40 w 41"/>
                  <a:gd name="T1" fmla="*/ 12 h 42"/>
                  <a:gd name="T2" fmla="*/ 29 w 41"/>
                  <a:gd name="T3" fmla="*/ 12 h 42"/>
                  <a:gd name="T4" fmla="*/ 29 w 41"/>
                  <a:gd name="T5" fmla="*/ 41 h 42"/>
                  <a:gd name="T6" fmla="*/ 40 w 41"/>
                  <a:gd name="T7" fmla="*/ 41 h 42"/>
                  <a:gd name="T8" fmla="*/ 40 w 41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2">
                    <a:moveTo>
                      <a:pt x="40" y="12"/>
                    </a:moveTo>
                    <a:lnTo>
                      <a:pt x="29" y="12"/>
                    </a:lnTo>
                    <a:lnTo>
                      <a:pt x="29" y="41"/>
                    </a:lnTo>
                    <a:lnTo>
                      <a:pt x="40" y="41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3" name="Freeform 379"/>
              <p:cNvSpPr>
                <a:spLocks/>
              </p:cNvSpPr>
              <p:nvPr/>
            </p:nvSpPr>
            <p:spPr bwMode="auto">
              <a:xfrm>
                <a:off x="984" y="297"/>
                <a:ext cx="41" cy="42"/>
              </a:xfrm>
              <a:custGeom>
                <a:avLst/>
                <a:gdLst>
                  <a:gd name="T0" fmla="*/ 40 w 41"/>
                  <a:gd name="T1" fmla="*/ 0 h 42"/>
                  <a:gd name="T2" fmla="*/ 28 w 41"/>
                  <a:gd name="T3" fmla="*/ 0 h 42"/>
                  <a:gd name="T4" fmla="*/ 10 w 41"/>
                  <a:gd name="T5" fmla="*/ 28 h 42"/>
                  <a:gd name="T6" fmla="*/ 20 w 41"/>
                  <a:gd name="T7" fmla="*/ 28 h 42"/>
                  <a:gd name="T8" fmla="*/ 29 w 41"/>
                  <a:gd name="T9" fmla="*/ 12 h 42"/>
                  <a:gd name="T10" fmla="*/ 40 w 41"/>
                  <a:gd name="T11" fmla="*/ 12 h 42"/>
                  <a:gd name="T12" fmla="*/ 4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40" y="0"/>
                    </a:moveTo>
                    <a:lnTo>
                      <a:pt x="28" y="0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29" y="12"/>
                    </a:lnTo>
                    <a:lnTo>
                      <a:pt x="40" y="1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30" name="Group 380"/>
            <p:cNvGrpSpPr>
              <a:grpSpLocks/>
            </p:cNvGrpSpPr>
            <p:nvPr/>
          </p:nvGrpSpPr>
          <p:grpSpPr bwMode="auto">
            <a:xfrm>
              <a:off x="1032" y="296"/>
              <a:ext cx="35" cy="44"/>
              <a:chOff x="1032" y="296"/>
              <a:chExt cx="35" cy="44"/>
            </a:xfrm>
          </p:grpSpPr>
          <p:sp>
            <p:nvSpPr>
              <p:cNvPr id="238" name="Freeform 381"/>
              <p:cNvSpPr>
                <a:spLocks/>
              </p:cNvSpPr>
              <p:nvPr/>
            </p:nvSpPr>
            <p:spPr bwMode="auto">
              <a:xfrm>
                <a:off x="1032" y="296"/>
                <a:ext cx="35" cy="44"/>
              </a:xfrm>
              <a:custGeom>
                <a:avLst/>
                <a:gdLst>
                  <a:gd name="T0" fmla="*/ 27 w 35"/>
                  <a:gd name="T1" fmla="*/ 0 h 44"/>
                  <a:gd name="T2" fmla="*/ 9 w 35"/>
                  <a:gd name="T3" fmla="*/ 0 h 44"/>
                  <a:gd name="T4" fmla="*/ 0 w 35"/>
                  <a:gd name="T5" fmla="*/ 8 h 44"/>
                  <a:gd name="T6" fmla="*/ 0 w 35"/>
                  <a:gd name="T7" fmla="*/ 34 h 44"/>
                  <a:gd name="T8" fmla="*/ 10 w 35"/>
                  <a:gd name="T9" fmla="*/ 43 h 44"/>
                  <a:gd name="T10" fmla="*/ 26 w 35"/>
                  <a:gd name="T11" fmla="*/ 43 h 44"/>
                  <a:gd name="T12" fmla="*/ 30 w 35"/>
                  <a:gd name="T13" fmla="*/ 42 h 44"/>
                  <a:gd name="T14" fmla="*/ 34 w 35"/>
                  <a:gd name="T15" fmla="*/ 41 h 44"/>
                  <a:gd name="T16" fmla="*/ 34 w 35"/>
                  <a:gd name="T17" fmla="*/ 35 h 44"/>
                  <a:gd name="T18" fmla="*/ 16 w 35"/>
                  <a:gd name="T19" fmla="*/ 35 h 44"/>
                  <a:gd name="T20" fmla="*/ 11 w 35"/>
                  <a:gd name="T21" fmla="*/ 29 h 44"/>
                  <a:gd name="T22" fmla="*/ 11 w 35"/>
                  <a:gd name="T23" fmla="*/ 13 h 44"/>
                  <a:gd name="T24" fmla="*/ 16 w 35"/>
                  <a:gd name="T25" fmla="*/ 8 h 44"/>
                  <a:gd name="T26" fmla="*/ 33 w 35"/>
                  <a:gd name="T27" fmla="*/ 8 h 44"/>
                  <a:gd name="T28" fmla="*/ 33 w 35"/>
                  <a:gd name="T29" fmla="*/ 2 h 44"/>
                  <a:gd name="T30" fmla="*/ 31 w 35"/>
                  <a:gd name="T31" fmla="*/ 0 h 44"/>
                  <a:gd name="T32" fmla="*/ 27 w 35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4">
                    <a:moveTo>
                      <a:pt x="27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10" y="43"/>
                    </a:lnTo>
                    <a:lnTo>
                      <a:pt x="26" y="43"/>
                    </a:lnTo>
                    <a:lnTo>
                      <a:pt x="30" y="42"/>
                    </a:lnTo>
                    <a:lnTo>
                      <a:pt x="34" y="41"/>
                    </a:lnTo>
                    <a:lnTo>
                      <a:pt x="34" y="35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33" y="8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9" name="Freeform 382"/>
              <p:cNvSpPr>
                <a:spLocks/>
              </p:cNvSpPr>
              <p:nvPr/>
            </p:nvSpPr>
            <p:spPr bwMode="auto">
              <a:xfrm>
                <a:off x="1032" y="296"/>
                <a:ext cx="35" cy="44"/>
              </a:xfrm>
              <a:custGeom>
                <a:avLst/>
                <a:gdLst>
                  <a:gd name="T0" fmla="*/ 34 w 35"/>
                  <a:gd name="T1" fmla="*/ 32 h 44"/>
                  <a:gd name="T2" fmla="*/ 31 w 35"/>
                  <a:gd name="T3" fmla="*/ 33 h 44"/>
                  <a:gd name="T4" fmla="*/ 27 w 35"/>
                  <a:gd name="T5" fmla="*/ 35 h 44"/>
                  <a:gd name="T6" fmla="*/ 34 w 35"/>
                  <a:gd name="T7" fmla="*/ 35 h 44"/>
                  <a:gd name="T8" fmla="*/ 34 w 35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4" y="32"/>
                    </a:moveTo>
                    <a:lnTo>
                      <a:pt x="31" y="33"/>
                    </a:lnTo>
                    <a:lnTo>
                      <a:pt x="27" y="35"/>
                    </a:lnTo>
                    <a:lnTo>
                      <a:pt x="34" y="35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0" name="Freeform 383"/>
              <p:cNvSpPr>
                <a:spLocks/>
              </p:cNvSpPr>
              <p:nvPr/>
            </p:nvSpPr>
            <p:spPr bwMode="auto">
              <a:xfrm>
                <a:off x="1032" y="296"/>
                <a:ext cx="35" cy="44"/>
              </a:xfrm>
              <a:custGeom>
                <a:avLst/>
                <a:gdLst>
                  <a:gd name="T0" fmla="*/ 33 w 35"/>
                  <a:gd name="T1" fmla="*/ 8 h 44"/>
                  <a:gd name="T2" fmla="*/ 27 w 35"/>
                  <a:gd name="T3" fmla="*/ 8 h 44"/>
                  <a:gd name="T4" fmla="*/ 31 w 35"/>
                  <a:gd name="T5" fmla="*/ 9 h 44"/>
                  <a:gd name="T6" fmla="*/ 33 w 35"/>
                  <a:gd name="T7" fmla="*/ 11 h 44"/>
                  <a:gd name="T8" fmla="*/ 33 w 35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3" y="8"/>
                    </a:moveTo>
                    <a:lnTo>
                      <a:pt x="27" y="8"/>
                    </a:lnTo>
                    <a:lnTo>
                      <a:pt x="31" y="9"/>
                    </a:lnTo>
                    <a:lnTo>
                      <a:pt x="33" y="11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31" name="Group 384"/>
            <p:cNvGrpSpPr>
              <a:grpSpLocks/>
            </p:cNvGrpSpPr>
            <p:nvPr/>
          </p:nvGrpSpPr>
          <p:grpSpPr bwMode="auto">
            <a:xfrm>
              <a:off x="1069" y="297"/>
              <a:ext cx="38" cy="42"/>
              <a:chOff x="1069" y="297"/>
              <a:chExt cx="38" cy="42"/>
            </a:xfrm>
          </p:grpSpPr>
          <p:sp>
            <p:nvSpPr>
              <p:cNvPr id="236" name="Freeform 385"/>
              <p:cNvSpPr>
                <a:spLocks/>
              </p:cNvSpPr>
              <p:nvPr/>
            </p:nvSpPr>
            <p:spPr bwMode="auto">
              <a:xfrm>
                <a:off x="1069" y="297"/>
                <a:ext cx="38" cy="42"/>
              </a:xfrm>
              <a:custGeom>
                <a:avLst/>
                <a:gdLst>
                  <a:gd name="T0" fmla="*/ 23 w 38"/>
                  <a:gd name="T1" fmla="*/ 8 h 42"/>
                  <a:gd name="T2" fmla="*/ 13 w 38"/>
                  <a:gd name="T3" fmla="*/ 8 h 42"/>
                  <a:gd name="T4" fmla="*/ 13 w 38"/>
                  <a:gd name="T5" fmla="*/ 41 h 42"/>
                  <a:gd name="T6" fmla="*/ 23 w 38"/>
                  <a:gd name="T7" fmla="*/ 41 h 42"/>
                  <a:gd name="T8" fmla="*/ 23 w 38"/>
                  <a:gd name="T9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23" y="8"/>
                    </a:moveTo>
                    <a:lnTo>
                      <a:pt x="13" y="8"/>
                    </a:lnTo>
                    <a:lnTo>
                      <a:pt x="13" y="41"/>
                    </a:lnTo>
                    <a:lnTo>
                      <a:pt x="23" y="41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7" name="Freeform 386"/>
              <p:cNvSpPr>
                <a:spLocks/>
              </p:cNvSpPr>
              <p:nvPr/>
            </p:nvSpPr>
            <p:spPr bwMode="auto">
              <a:xfrm>
                <a:off x="1069" y="297"/>
                <a:ext cx="38" cy="42"/>
              </a:xfrm>
              <a:custGeom>
                <a:avLst/>
                <a:gdLst>
                  <a:gd name="T0" fmla="*/ 37 w 38"/>
                  <a:gd name="T1" fmla="*/ 0 h 42"/>
                  <a:gd name="T2" fmla="*/ 0 w 38"/>
                  <a:gd name="T3" fmla="*/ 0 h 42"/>
                  <a:gd name="T4" fmla="*/ 0 w 38"/>
                  <a:gd name="T5" fmla="*/ 8 h 42"/>
                  <a:gd name="T6" fmla="*/ 37 w 38"/>
                  <a:gd name="T7" fmla="*/ 8 h 42"/>
                  <a:gd name="T8" fmla="*/ 37 w 3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7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7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32" name="Group 387"/>
            <p:cNvGrpSpPr>
              <a:grpSpLocks/>
            </p:cNvGrpSpPr>
            <p:nvPr/>
          </p:nvGrpSpPr>
          <p:grpSpPr bwMode="auto">
            <a:xfrm>
              <a:off x="1110" y="297"/>
              <a:ext cx="53" cy="42"/>
              <a:chOff x="1110" y="297"/>
              <a:chExt cx="53" cy="42"/>
            </a:xfrm>
          </p:grpSpPr>
          <p:sp>
            <p:nvSpPr>
              <p:cNvPr id="233" name="Freeform 388"/>
              <p:cNvSpPr>
                <a:spLocks/>
              </p:cNvSpPr>
              <p:nvPr/>
            </p:nvSpPr>
            <p:spPr bwMode="auto">
              <a:xfrm>
                <a:off x="1110" y="297"/>
                <a:ext cx="53" cy="42"/>
              </a:xfrm>
              <a:custGeom>
                <a:avLst/>
                <a:gdLst>
                  <a:gd name="T0" fmla="*/ 52 w 53"/>
                  <a:gd name="T1" fmla="*/ 0 h 42"/>
                  <a:gd name="T2" fmla="*/ 41 w 53"/>
                  <a:gd name="T3" fmla="*/ 0 h 42"/>
                  <a:gd name="T4" fmla="*/ 41 w 53"/>
                  <a:gd name="T5" fmla="*/ 41 h 42"/>
                  <a:gd name="T6" fmla="*/ 52 w 53"/>
                  <a:gd name="T7" fmla="*/ 41 h 42"/>
                  <a:gd name="T8" fmla="*/ 52 w 5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52" y="0"/>
                    </a:moveTo>
                    <a:lnTo>
                      <a:pt x="41" y="0"/>
                    </a:lnTo>
                    <a:lnTo>
                      <a:pt x="41" y="41"/>
                    </a:lnTo>
                    <a:lnTo>
                      <a:pt x="52" y="4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4" name="Freeform 389"/>
              <p:cNvSpPr>
                <a:spLocks/>
              </p:cNvSpPr>
              <p:nvPr/>
            </p:nvSpPr>
            <p:spPr bwMode="auto">
              <a:xfrm>
                <a:off x="1110" y="297"/>
                <a:ext cx="53" cy="42"/>
              </a:xfrm>
              <a:custGeom>
                <a:avLst/>
                <a:gdLst>
                  <a:gd name="T0" fmla="*/ 10 w 53"/>
                  <a:gd name="T1" fmla="*/ 0 h 42"/>
                  <a:gd name="T2" fmla="*/ 0 w 53"/>
                  <a:gd name="T3" fmla="*/ 0 h 42"/>
                  <a:gd name="T4" fmla="*/ 0 w 53"/>
                  <a:gd name="T5" fmla="*/ 41 h 42"/>
                  <a:gd name="T6" fmla="*/ 29 w 53"/>
                  <a:gd name="T7" fmla="*/ 41 h 42"/>
                  <a:gd name="T8" fmla="*/ 36 w 53"/>
                  <a:gd name="T9" fmla="*/ 37 h 42"/>
                  <a:gd name="T10" fmla="*/ 36 w 53"/>
                  <a:gd name="T11" fmla="*/ 33 h 42"/>
                  <a:gd name="T12" fmla="*/ 10 w 53"/>
                  <a:gd name="T13" fmla="*/ 33 h 42"/>
                  <a:gd name="T14" fmla="*/ 10 w 53"/>
                  <a:gd name="T15" fmla="*/ 22 h 42"/>
                  <a:gd name="T16" fmla="*/ 36 w 53"/>
                  <a:gd name="T17" fmla="*/ 22 h 42"/>
                  <a:gd name="T18" fmla="*/ 36 w 53"/>
                  <a:gd name="T19" fmla="*/ 19 h 42"/>
                  <a:gd name="T20" fmla="*/ 29 w 53"/>
                  <a:gd name="T21" fmla="*/ 14 h 42"/>
                  <a:gd name="T22" fmla="*/ 10 w 53"/>
                  <a:gd name="T23" fmla="*/ 14 h 42"/>
                  <a:gd name="T24" fmla="*/ 10 w 53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2">
                    <a:moveTo>
                      <a:pt x="1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29" y="41"/>
                    </a:lnTo>
                    <a:lnTo>
                      <a:pt x="36" y="37"/>
                    </a:lnTo>
                    <a:lnTo>
                      <a:pt x="36" y="33"/>
                    </a:lnTo>
                    <a:lnTo>
                      <a:pt x="10" y="33"/>
                    </a:lnTo>
                    <a:lnTo>
                      <a:pt x="10" y="22"/>
                    </a:lnTo>
                    <a:lnTo>
                      <a:pt x="36" y="22"/>
                    </a:lnTo>
                    <a:lnTo>
                      <a:pt x="36" y="19"/>
                    </a:lnTo>
                    <a:lnTo>
                      <a:pt x="29" y="14"/>
                    </a:lnTo>
                    <a:lnTo>
                      <a:pt x="1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5" name="Freeform 390"/>
              <p:cNvSpPr>
                <a:spLocks/>
              </p:cNvSpPr>
              <p:nvPr/>
            </p:nvSpPr>
            <p:spPr bwMode="auto">
              <a:xfrm>
                <a:off x="1110" y="297"/>
                <a:ext cx="53" cy="42"/>
              </a:xfrm>
              <a:custGeom>
                <a:avLst/>
                <a:gdLst>
                  <a:gd name="T0" fmla="*/ 36 w 53"/>
                  <a:gd name="T1" fmla="*/ 22 h 42"/>
                  <a:gd name="T2" fmla="*/ 22 w 53"/>
                  <a:gd name="T3" fmla="*/ 22 h 42"/>
                  <a:gd name="T4" fmla="*/ 25 w 53"/>
                  <a:gd name="T5" fmla="*/ 23 h 42"/>
                  <a:gd name="T6" fmla="*/ 25 w 53"/>
                  <a:gd name="T7" fmla="*/ 31 h 42"/>
                  <a:gd name="T8" fmla="*/ 22 w 53"/>
                  <a:gd name="T9" fmla="*/ 33 h 42"/>
                  <a:gd name="T10" fmla="*/ 36 w 53"/>
                  <a:gd name="T11" fmla="*/ 33 h 42"/>
                  <a:gd name="T12" fmla="*/ 36 w 53"/>
                  <a:gd name="T1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2">
                    <a:moveTo>
                      <a:pt x="36" y="22"/>
                    </a:moveTo>
                    <a:lnTo>
                      <a:pt x="22" y="22"/>
                    </a:lnTo>
                    <a:lnTo>
                      <a:pt x="25" y="23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36" y="33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971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6" y="528461"/>
            <a:ext cx="3481932" cy="5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281" y="966775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•</a:t>
            </a:r>
            <a:r>
              <a:rPr lang="ru-RU" sz="1600" b="1" dirty="0" smtClean="0"/>
              <a:t>Недобросовестность налогоплательщика должна быть установлена </a:t>
            </a:r>
            <a:r>
              <a:rPr lang="ru-RU" sz="1600" b="1" u="sng" dirty="0" smtClean="0"/>
              <a:t>безусловными и однозначно истолкованными доказательствами. </a:t>
            </a:r>
          </a:p>
          <a:p>
            <a:pPr algn="just"/>
            <a:r>
              <a:rPr lang="ru-RU" sz="1600" b="1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•</a:t>
            </a:r>
            <a:r>
              <a:rPr lang="ru-RU" sz="1600" b="1" dirty="0" smtClean="0"/>
              <a:t>Непредставление контрагентами налогоплательщика отчетности </a:t>
            </a:r>
            <a:r>
              <a:rPr lang="ru-RU" sz="1600" b="1" u="sng" dirty="0" smtClean="0"/>
              <a:t>само по себе</a:t>
            </a:r>
            <a:r>
              <a:rPr lang="ru-RU" sz="1600" b="1" dirty="0" smtClean="0"/>
              <a:t>, вне связи с другими обстоятельствами дела, </a:t>
            </a:r>
            <a:r>
              <a:rPr lang="ru-RU" sz="1600" b="1" u="sng" dirty="0" smtClean="0"/>
              <a:t>не может служить объективным признаком недобросовестности налогоплательщика и служить основанием для отказа в принятии к вычету НДС</a:t>
            </a:r>
            <a:r>
              <a:rPr lang="ru-RU" sz="1600" b="1" dirty="0" smtClean="0"/>
              <a:t> </a:t>
            </a:r>
            <a:r>
              <a:rPr lang="ru-RU" sz="1600" dirty="0" smtClean="0"/>
              <a:t>(например, постановления ФАС СКО от 08.06.2012 № Ф08-2920/12,ФАС ЦО от 13.03.2012 № Ф10-408/12).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552" y="3111591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Из ст. 54.1 НК РФ, п. 10 Постановления Пленума ВАС РФ от 12.10.2006 № 53 следует, что </a:t>
            </a:r>
            <a:r>
              <a:rPr lang="ru-RU" sz="1600" b="1" u="sng" dirty="0" smtClean="0"/>
              <a:t>нарушение контрагентом налогоплательщика законодательства о налогах и сборах, в частности непредставление контрагентом в установленный НК РФ срок декларации по НДС, само по себе не является основанием для отказа в вычете НДС</a:t>
            </a:r>
            <a:endParaRPr lang="ru-RU" sz="1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950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ли добровольно уточняться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3968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1151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YS Text"/>
              </a:rPr>
              <a:t>Новая «фишка» в налоговых проверках!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6826"/>
            <a:ext cx="4572000" cy="41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880" y="1779662"/>
            <a:ext cx="398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Тематическая выездная проверка одного-двух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кварталов.</a:t>
            </a:r>
          </a:p>
        </p:txBody>
      </p:sp>
    </p:spTree>
    <p:extLst>
      <p:ext uri="{BB962C8B-B14F-4D97-AF65-F5344CB8AC3E}">
        <p14:creationId xmlns:p14="http://schemas.microsoft.com/office/powerpoint/2010/main" val="28293613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4690048" y="130832"/>
            <a:ext cx="4018824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500" b="1" spc="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Последствия недостоверности сведений в ЕГРЮЛ</a:t>
            </a:r>
            <a:endParaRPr sz="1500" b="1" spc="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3732" name="Picture 4" descr="http://sc.respectrb.ru/wp-content/uploads/2018/11/%D0%95%D0%93%D0%A0%D0%AE%D0%9B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4225" cy="5143500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73875" y="607689"/>
            <a:ext cx="4278797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При выявлении недостоверности сведений в ЕГРЮЛ налоговый орган </a:t>
            </a: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вправе внести в него запись об установлении данного факта 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(п.п. 4.2, 4.4 ст. 9, п. 6 ст. 11,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пп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. "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" и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пп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. "ч" п. 1 ст. 23 Закона об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госрегистрации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).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Возможные последствия наличия «черной метки»:</a:t>
            </a:r>
            <a:endParaRPr lang="ru-RU" sz="1100" b="1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 наличие «метки» более 6 месяцев с момента внесения отметки - </a:t>
            </a: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основание для исключения юридического лица из ЕГРЮЛ.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 Появляется </a:t>
            </a:r>
            <a:r>
              <a:rPr lang="ru-RU" sz="1100" b="1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возможность привлечь контролирующее лицо к субсидиарной ответственности в упрощённом порядке 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(то есть без банкротства);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руководители/участники, владеющие не менее 50% доли в УК, в отношении которого стоит отметка о недостоверности, 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не смогут провести регистрационные действия в отношении других юридических лиц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;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пока «метка» не  удалена, </a:t>
            </a:r>
            <a:r>
              <a:rPr lang="ru-RU" sz="1100" b="1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провести регистрацию, касающуюся других данных, затруднительно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,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err="1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репутационные</a:t>
            </a:r>
            <a:r>
              <a:rPr lang="ru-RU" sz="1100" b="1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риски</a:t>
            </a:r>
            <a:r>
              <a:rPr lang="ru-RU" sz="1100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- расторжение, </a:t>
            </a:r>
            <a:r>
              <a:rPr lang="ru-RU" sz="1100" dirty="0" err="1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незаключение</a:t>
            </a:r>
            <a:r>
              <a:rPr lang="ru-RU" sz="1100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договоров с контрагентами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блокировка счета или расторжение договора с банком.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руководителя компании могут привлечь к административной ответственности.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Штраф от 5000 до 10 000 руб. Повторное совершение этого правонарушения влечет в отношении должностных лиц дисквалификацию на срок от 1года до 3 лет.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-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5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351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Как </a:t>
            </a:r>
            <a:r>
              <a:rPr lang="ru-RU" sz="3600" b="1" dirty="0" smtClean="0">
                <a:solidFill>
                  <a:srgbClr val="C00000"/>
                </a:solidFill>
              </a:rPr>
              <a:t>изменения в налоговом контроле </a:t>
            </a:r>
            <a:r>
              <a:rPr lang="ru-RU" sz="3600" b="1" dirty="0" smtClean="0">
                <a:solidFill>
                  <a:schemeClr val="tx1"/>
                </a:solidFill>
              </a:rPr>
              <a:t>повлияли на ваш бизнес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flickchart.com/web/ff58eb5d-8d81-4892-83bc-b8e82b482f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587724"/>
            <a:ext cx="2555776" cy="255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91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9548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ТОП-5 налоговых проблем бизнеса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7560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●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Внезапность назначения ВНП – план проверок «под секретом»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●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Нюансы </a:t>
            </a:r>
            <a:r>
              <a:rPr lang="ru-RU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предпроверочного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анализа не закреплены на законодательном уровне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●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Проверка контрагентов-нет единого информационного ресурса для бизнеса</a:t>
            </a:r>
          </a:p>
          <a:p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●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Нарушения сроков проведения КНП</a:t>
            </a:r>
          </a:p>
          <a:p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●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Отсутствую регламенты проведения допросов, осмотра, выемки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</a:t>
            </a:r>
            <a:endParaRPr lang="ru-RU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drivetribe.imgix.net/ODbD462SQRqxM4axsWQ7qA?w=1000&amp;amp;h=750&amp;amp;fm=pjpg&amp;amp;auto=enhance,compress&amp;amp;fit=crop&amp;amp;crop=faces&amp;amp;max-w=1280&amp;amp;max-h=7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95886"/>
            <a:ext cx="1139739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11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73" y="3428388"/>
            <a:ext cx="3975306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515" y="3428389"/>
            <a:ext cx="429370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screen">
            <a:lum bright="81000" contras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63" y="125637"/>
            <a:ext cx="8483048" cy="31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0709" y="3592996"/>
            <a:ext cx="775252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446" y="3563178"/>
            <a:ext cx="847559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47261" y="3565456"/>
            <a:ext cx="8415959" cy="642938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100" b="1" kern="1200" dirty="0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Внешний </a:t>
            </a:r>
            <a:r>
              <a:rPr lang="ru-RU" altLang="ru-RU" sz="2100" b="1" kern="1200" dirty="0" err="1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скоринг</a:t>
            </a:r>
            <a:r>
              <a:rPr lang="ru-RU" altLang="ru-RU" sz="2100" b="1" kern="1200" dirty="0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налогоплательщиков</a:t>
            </a:r>
          </a:p>
          <a:p>
            <a:pPr algn="ctr" defTabSz="6858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100" b="1" dirty="0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</a:t>
            </a:r>
            <a:r>
              <a:rPr lang="ru-RU" altLang="ru-RU" sz="2100" b="1" kern="1200" dirty="0" err="1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Риск-ориентированный</a:t>
            </a:r>
            <a:r>
              <a:rPr lang="ru-RU" altLang="ru-RU" sz="2100" b="1" kern="1200" dirty="0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подход</a:t>
            </a:r>
            <a:endParaRPr lang="ru-RU" altLang="ru-RU" sz="2100" kern="1200" dirty="0" smtClean="0">
              <a:solidFill>
                <a:srgbClr val="C00000"/>
              </a:solidFill>
              <a:latin typeface="Segoe UI Semilight" pitchFamily="34" charset="0"/>
              <a:ea typeface="+mj-ea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5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415" y="105958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Абз.7 письма ФНС России от 16.10.15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СД-4-3/18072 указано: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«Для сбора максимально полной доказательственной базы, направленной на установление наличия или отсутствия фактов получения налогоплательщиком необоснованной налоговой выгоды, налоговые органы проводят мероприятия налогового контроля в соответствии со статьями 86, 90, 92, 93.1, 95, 96, 97 Кодекса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 отношении контрагентов проверяемого налогоплательщика, а также третьих лиц — участников сделки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по результатам которых могут быть выявлены обстоятельства, имеющие существенное значение для принятия обоснованного решения по результатам камеральной налоговой проверки».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ст.92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НК РФ «Осмотр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«Должностное лицо налогового органа, производящее выездную или камеральную проверку на основе декларации по НДС … вправе производить осмотр территорий, помещений лица, 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в отношении которого проводится налоговая проверка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документов и предметов</a:t>
            </a:r>
            <a:r>
              <a:rPr lang="ru-RU" i="1" dirty="0" smtClean="0"/>
              <a:t>».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 РФ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признал абзац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письма ФНС № СД-4-3/18072 недействующим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«в той мере, в какой данный абзац допускает проведение налоговыми органами мероприятий налогового контроля посредством осмотра помещений и территорий в отношении контрагентов проверяемого налогоплательщика, а также третьих лиц — участников сделки,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такие помещения и территории не используются проверяемым налогоплательщиком для извлечения дохода (прибыли) и не связаны с содержанием объектов налогообложения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548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 РФ запретил осматривать </a:t>
            </a:r>
            <a:r>
              <a:rPr lang="ru-RU" b="1" dirty="0">
                <a:solidFill>
                  <a:schemeClr val="bg1"/>
                </a:solidFill>
              </a:rPr>
              <a:t>помещения контрагентов проверяемого налогоплательщика</a:t>
            </a:r>
          </a:p>
        </p:txBody>
      </p:sp>
    </p:spTree>
    <p:extLst>
      <p:ext uri="{BB962C8B-B14F-4D97-AF65-F5344CB8AC3E}">
        <p14:creationId xmlns:p14="http://schemas.microsoft.com/office/powerpoint/2010/main" val="2913142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05826"/>
            <a:ext cx="883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</a:t>
            </a:r>
            <a:r>
              <a:rPr lang="ru-RU" sz="1600" dirty="0" smtClean="0"/>
              <a:t>окументы</a:t>
            </a:r>
            <a:r>
              <a:rPr lang="ru-RU" sz="1600" dirty="0"/>
              <a:t>, полученные в ходе оперативно-</a:t>
            </a:r>
            <a:r>
              <a:rPr lang="ru-RU" sz="1600" dirty="0" err="1"/>
              <a:t>разыскных</a:t>
            </a:r>
            <a:r>
              <a:rPr lang="ru-RU" sz="1600" dirty="0"/>
              <a:t> мероприятий, являются надлежащими и допустимыми доказательствами по </a:t>
            </a:r>
            <a:r>
              <a:rPr lang="ru-RU" sz="1600" dirty="0" smtClean="0"/>
              <a:t>делу.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9544" y="157682"/>
            <a:ext cx="7677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ВЫЕМКА: жесткий </a:t>
            </a:r>
            <a:r>
              <a:rPr lang="ru-RU" b="1" dirty="0">
                <a:solidFill>
                  <a:schemeClr val="bg1"/>
                </a:solidFill>
              </a:rPr>
              <a:t>диск изъят представителями </a:t>
            </a:r>
            <a:endParaRPr lang="ru-RU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органов </a:t>
            </a:r>
            <a:r>
              <a:rPr lang="ru-RU" b="1" dirty="0">
                <a:solidFill>
                  <a:schemeClr val="bg1"/>
                </a:solidFill>
              </a:rPr>
              <a:t>внутренних </a:t>
            </a:r>
            <a:r>
              <a:rPr lang="ru-RU" b="1" dirty="0" smtClean="0">
                <a:solidFill>
                  <a:schemeClr val="bg1"/>
                </a:solidFill>
              </a:rPr>
              <a:t>дел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7793"/>
            <a:ext cx="890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Постановление </a:t>
            </a:r>
            <a:r>
              <a:rPr lang="ru-RU" b="1" dirty="0"/>
              <a:t>АС УО от 03.12.2018 </a:t>
            </a:r>
            <a:endParaRPr lang="ru-RU" b="1" dirty="0" smtClean="0"/>
          </a:p>
          <a:p>
            <a:r>
              <a:rPr lang="ru-RU" b="1" dirty="0" smtClean="0"/>
              <a:t>№ </a:t>
            </a:r>
            <a:r>
              <a:rPr lang="ru-RU" b="1" dirty="0"/>
              <a:t>Ф09-8069/18 дело № А50-21917/2017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2698378"/>
            <a:ext cx="869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«…</a:t>
            </a:r>
            <a:r>
              <a:rPr lang="ru-RU" sz="1200" b="1" dirty="0" smtClean="0"/>
              <a:t>осмотр </a:t>
            </a:r>
            <a:r>
              <a:rPr lang="ru-RU" sz="1200" b="1" dirty="0"/>
              <a:t>диска был проведен в присутствии представителей ООО, специалиста, понятых</a:t>
            </a:r>
            <a:r>
              <a:rPr lang="ru-RU" sz="1200" dirty="0"/>
              <a:t>. </a:t>
            </a:r>
            <a:r>
              <a:rPr lang="ru-RU" sz="1200" dirty="0" smtClean="0"/>
              <a:t>Результаты </a:t>
            </a:r>
            <a:r>
              <a:rPr lang="ru-RU" sz="1200" dirty="0"/>
              <a:t>оперативно-</a:t>
            </a:r>
            <a:r>
              <a:rPr lang="ru-RU" sz="1200" dirty="0" err="1"/>
              <a:t>разыскной</a:t>
            </a:r>
            <a:r>
              <a:rPr lang="ru-RU" sz="1200" dirty="0"/>
              <a:t> деятельности могут направляться в </a:t>
            </a:r>
            <a:r>
              <a:rPr lang="ru-RU" sz="1200" dirty="0" smtClean="0"/>
              <a:t>НО в</a:t>
            </a:r>
            <a:r>
              <a:rPr lang="ru-RU" sz="1200" dirty="0"/>
              <a:t> рамках Инструкции о порядке направления органами внутренних дел материалов в налоговые органы при выявлении обстоятельств, требующих совершения действий, отнесенных к полномочиям налоговых органов, для принятия по ним </a:t>
            </a:r>
            <a:r>
              <a:rPr lang="ru-RU" sz="1200" dirty="0" smtClean="0"/>
              <a:t>решения, утв. Приказом МВД №</a:t>
            </a:r>
            <a:r>
              <a:rPr lang="ru-RU" sz="1200" dirty="0"/>
              <a:t> 495, ФНС России №ММ-72347 от </a:t>
            </a:r>
            <a:r>
              <a:rPr lang="ru-RU" sz="1200" dirty="0" smtClean="0"/>
              <a:t>30.06.2009…»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53518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6678" y="2072722"/>
            <a:ext cx="3805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</a:t>
            </a:r>
            <a:r>
              <a:rPr lang="ru-RU" sz="1600" dirty="0" smtClean="0"/>
              <a:t>тсутствие </a:t>
            </a:r>
            <a:r>
              <a:rPr lang="ru-RU" sz="1600" dirty="0"/>
              <a:t>в постановлении о производстве выемки конкретного перечня документов, подлежащих выемке и изъятию, не является нарушением положений ст. 94НК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2491" y="1016250"/>
            <a:ext cx="4028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Постановление АС ВСО от</a:t>
            </a:r>
            <a:r>
              <a:rPr lang="ru-RU" b="1" dirty="0"/>
              <a:t> 15.08.2018 по делу </a:t>
            </a:r>
            <a:endParaRPr lang="ru-RU" b="1" dirty="0" smtClean="0"/>
          </a:p>
          <a:p>
            <a:r>
              <a:rPr lang="ru-RU" b="1" dirty="0" smtClean="0"/>
              <a:t>№ А19-20216/2017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0268" y="182880"/>
            <a:ext cx="413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ВЫЕМКА: судебная практика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dagjournal.ru/uploads/posts/2018-11/1541577675_picturepicture_79623761181388_273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1696"/>
            <a:ext cx="4572000" cy="4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032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194885" y="169967"/>
            <a:ext cx="3689903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Arial Black" pitchFamily="34" charset="0"/>
                <a:cs typeface="Segoe UI Semilight" panose="020B0402040204020203" pitchFamily="34" charset="0"/>
              </a:rPr>
              <a:t>УМЫСЕЛ В НЕУПЛАТЕ НАЛОГОВ</a:t>
            </a:r>
            <a:endParaRPr sz="1800" b="1" spc="0" dirty="0">
              <a:solidFill>
                <a:schemeClr val="bg1"/>
              </a:solidFill>
              <a:latin typeface="Arial Black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Picture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grayscl/>
            <a:extLst/>
          </a:blip>
          <a:stretch>
            <a:fillRect/>
          </a:stretch>
        </p:blipFill>
        <p:spPr>
          <a:xfrm>
            <a:off x="0" y="907914"/>
            <a:ext cx="4554537" cy="423558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Прямоугольник 19"/>
          <p:cNvSpPr/>
          <p:nvPr/>
        </p:nvSpPr>
        <p:spPr>
          <a:xfrm>
            <a:off x="4766554" y="1650675"/>
            <a:ext cx="4377446" cy="240835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Письмо ФНС России от 13.07.2017 </a:t>
            </a: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№ ЕД-4-2/13650@</a:t>
            </a:r>
            <a:endParaRPr lang="ru-RU" sz="3200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4952" y="260131"/>
            <a:ext cx="328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ДОПРОСЫ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28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525" y="3223436"/>
            <a:ext cx="3975306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РОСТ ДОНАЧИСЛЕНИЙ ПО ПРОВЕРКАМ</a:t>
            </a: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 </a:t>
            </a:r>
            <a:r>
              <a:rPr lang="ru-RU" sz="1500" b="1" dirty="0" smtClean="0">
                <a:solidFill>
                  <a:srgbClr val="FF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РОСТ КОЛИЧЕСТВА ДЕЛ по УГОЛОВНОЙ и СУБСИДИАРНОЙ ОТВЕТСТВЕННОСТИ</a:t>
            </a: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7984" y="3239202"/>
            <a:ext cx="4293704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ВЫЕМКИ, ОСМОТРЫ , ДОПРОСЫ</a:t>
            </a: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 </a:t>
            </a:r>
            <a:r>
              <a:rPr lang="ru-RU" sz="1500" b="1" dirty="0" smtClean="0"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ПОИСК УМЫСЛА В НЕУПЛАТЕ НАЛОГОВ</a:t>
            </a: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</a:t>
            </a:r>
            <a:endParaRPr lang="ru-RU" sz="15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ТЕСТ на обоснованность расходов и вычетов</a:t>
            </a:r>
            <a:endParaRPr lang="ru-RU" sz="1500" b="1" dirty="0" smtClean="0">
              <a:latin typeface="Arial Black" pitchFamily="34" charset="0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753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особые зоны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налогового риска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21186" name="Picture 2" descr="https://acumenappliancescloud.com/web/wp-content/uploads/2016/05/risk_management_1600_clr_546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7113"/>
            <a:ext cx="6202219" cy="3876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177542" y="171611"/>
            <a:ext cx="4018824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92500" lnSpcReduction="10000"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000" b="1" spc="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Зоны налогового риска</a:t>
            </a:r>
            <a:endParaRPr sz="3000" b="1" spc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hape 198">
            <a:extLst>
              <a:ext uri="{FF2B5EF4-FFF2-40B4-BE49-F238E27FC236}">
                <a16:creationId xmlns:a16="http://schemas.microsoft.com/office/drawing/2014/main" xmlns="" id="{43C5907F-D423-3642-8CBA-548DC6453BDA}"/>
              </a:ext>
            </a:extLst>
          </p:cNvPr>
          <p:cNvSpPr/>
          <p:nvPr/>
        </p:nvSpPr>
        <p:spPr>
          <a:xfrm>
            <a:off x="4851072" y="1030866"/>
            <a:ext cx="3833005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r>
              <a:rPr lang="ru-RU" sz="2300" spc="0" dirty="0" smtClean="0">
                <a:solidFill>
                  <a:srgbClr val="1E1E1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КРИТЕРИЕВ</a:t>
            </a:r>
            <a:endParaRPr sz="2300" spc="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1697"/>
            <a:ext cx="4499992" cy="4181803"/>
          </a:xfrm>
          <a:prstGeom prst="rect">
            <a:avLst/>
          </a:prstGeom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4008790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1. Низкая налоговая нагрузка</a:t>
            </a: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2. Убытки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3. Значительные налоговые вычеты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4. Расходы растут стремительнее доходов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 5. Низкая заработная плата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6. Приближение к «критичным» показателям при спецрежиме 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7. ИП: расходы = доходам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8. «Цепочка контрагентов» без деловой цели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9. Игнорирование требований инспекции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10. «Миграция» между инспекциями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11</a:t>
            </a:r>
            <a:r>
              <a:rPr lang="ru-RU" sz="1600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Отклонение уровня рентабельности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12. Деятельность с высоким налоговым риском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endParaRPr lang="en-US" sz="1100" dirty="0"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9548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под особым вниманием?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016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547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4297" y="2931790"/>
            <a:ext cx="853617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297" y="1203598"/>
            <a:ext cx="853617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3779" y="220717"/>
            <a:ext cx="718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ТОНКАЯ ГРАНЬ ОПТИМИЗАЦИИ 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 законно, а что не законно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97" y="1160342"/>
            <a:ext cx="86205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 форма злоупотребления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Злоупотребление в договорной модели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(мнимость, притворность,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например, поставка с отсрочкой платежа оформляется договором комиссии, внутрикорпоративные займы по сути вклад в капитал дочерней компании (</a:t>
            </a:r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ru-RU" sz="1400" dirty="0" smtClean="0">
                <a:solidFill>
                  <a:schemeClr val="tx1"/>
                </a:solidFill>
              </a:rPr>
              <a:t>начисляются, но не выплачиваются).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Доктрина приоритета экономического существа над формой!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 </a:t>
            </a:r>
            <a:r>
              <a:rPr lang="ru-RU" b="1" dirty="0">
                <a:solidFill>
                  <a:schemeClr val="bg1"/>
                </a:solidFill>
              </a:rPr>
              <a:t>форма </a:t>
            </a:r>
            <a:r>
              <a:rPr lang="ru-RU" b="1" dirty="0" smtClean="0">
                <a:solidFill>
                  <a:schemeClr val="bg1"/>
                </a:solidFill>
              </a:rPr>
              <a:t>злоупотребления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Злоупотребление </a:t>
            </a:r>
            <a:r>
              <a:rPr lang="ru-RU" b="1" dirty="0" smtClean="0">
                <a:solidFill>
                  <a:schemeClr val="tx1"/>
                </a:solidFill>
              </a:rPr>
              <a:t>конструкцией юридического лица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(без экономической необходимости формальное дробление)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833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3" y="1419498"/>
            <a:ext cx="7164290" cy="259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Скругленный прямоугольник 2"/>
          <p:cNvSpPr/>
          <p:nvPr/>
        </p:nvSpPr>
        <p:spPr>
          <a:xfrm>
            <a:off x="323527" y="1866530"/>
            <a:ext cx="8479938" cy="7221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58763"/>
            <a:ext cx="5526088" cy="41433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841247">
              <a:lnSpc>
                <a:spcPts val="2200"/>
              </a:lnSpc>
              <a:defRPr sz="2208" b="1" spc="-92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Условия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обоснованной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налоговой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выгоды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 теста для налогоплательщика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7" name="Rectangle 1"/>
          <p:cNvSpPr txBox="1"/>
          <p:nvPr/>
        </p:nvSpPr>
        <p:spPr>
          <a:xfrm>
            <a:off x="426759" y="1919227"/>
            <a:ext cx="7313594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ts val="1900"/>
              </a:lnSpc>
              <a:buSzPct val="100000"/>
              <a:buAutoNum type="arabicPeriod"/>
              <a:defRPr b="1"/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допускать</a:t>
            </a:r>
            <a:r>
              <a:rPr dirty="0"/>
              <a:t> </a:t>
            </a:r>
            <a:r>
              <a:rPr dirty="0" err="1"/>
              <a:t>искажений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и </a:t>
            </a:r>
            <a:r>
              <a:rPr dirty="0" err="1"/>
              <a:t>отчетности</a:t>
            </a:r>
            <a:r>
              <a:rPr dirty="0"/>
              <a:t>, </a:t>
            </a:r>
            <a:r>
              <a:rPr dirty="0" err="1"/>
              <a:t>уменьшающих</a:t>
            </a:r>
            <a:r>
              <a:rPr dirty="0"/>
              <a:t> </a:t>
            </a:r>
            <a:r>
              <a:rPr dirty="0" err="1"/>
              <a:t>налоговую</a:t>
            </a:r>
            <a:r>
              <a:rPr dirty="0"/>
              <a:t> </a:t>
            </a:r>
            <a:r>
              <a:rPr dirty="0" err="1"/>
              <a:t>базу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УМЫСЕЛ</a:t>
            </a:r>
            <a:r>
              <a:rPr dirty="0"/>
              <a:t>)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  <p:sp>
        <p:nvSpPr>
          <p:cNvPr id="438" name="Скругленный прямоугольник 14"/>
          <p:cNvSpPr/>
          <p:nvPr/>
        </p:nvSpPr>
        <p:spPr>
          <a:xfrm>
            <a:off x="335497" y="2734398"/>
            <a:ext cx="8467968" cy="64633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1"/>
          <p:cNvSpPr txBox="1"/>
          <p:nvPr/>
        </p:nvSpPr>
        <p:spPr>
          <a:xfrm>
            <a:off x="438731" y="2734399"/>
            <a:ext cx="78816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AutoNum type="arabicPeriod" startAt="2"/>
              <a:defRPr b="1"/>
            </a:pP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сделки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неуплата</a:t>
            </a:r>
            <a:r>
              <a:rPr dirty="0"/>
              <a:t> и (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зачет</a:t>
            </a:r>
            <a:r>
              <a:rPr dirty="0"/>
              <a:t> (</a:t>
            </a:r>
            <a:r>
              <a:rPr dirty="0" err="1"/>
              <a:t>возврат</a:t>
            </a:r>
            <a:r>
              <a:rPr dirty="0"/>
              <a:t>) </a:t>
            </a:r>
            <a:r>
              <a:rPr dirty="0" err="1"/>
              <a:t>сумм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ДЕЛОВАЯ </a:t>
            </a:r>
            <a:r>
              <a:rPr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и ЭКОНОМИЧЕСКАЯ СУТЬ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40" name="Скругленный прямоугольник 16"/>
          <p:cNvSpPr/>
          <p:nvPr/>
        </p:nvSpPr>
        <p:spPr>
          <a:xfrm>
            <a:off x="357891" y="3537520"/>
            <a:ext cx="8411210" cy="1254974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1"/>
          <p:cNvSpPr txBox="1"/>
          <p:nvPr/>
        </p:nvSpPr>
        <p:spPr>
          <a:xfrm>
            <a:off x="438731" y="3537520"/>
            <a:ext cx="679756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3"/>
              <a:defRPr b="1"/>
            </a:pPr>
            <a:r>
              <a:rPr dirty="0" err="1"/>
              <a:t>Сделка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исполняться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заключен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</a:t>
            </a:r>
            <a:r>
              <a:rPr dirty="0" err="1"/>
              <a:t>которому</a:t>
            </a:r>
            <a:r>
              <a:rPr dirty="0"/>
              <a:t> </a:t>
            </a:r>
            <a:r>
              <a:rPr dirty="0" err="1"/>
              <a:t>обязательство</a:t>
            </a:r>
            <a:r>
              <a:rPr dirty="0"/>
              <a:t> </a:t>
            </a:r>
            <a:r>
              <a:rPr dirty="0" err="1"/>
              <a:t>передано</a:t>
            </a:r>
            <a:r>
              <a:rPr dirty="0"/>
              <a:t> </a:t>
            </a:r>
            <a:r>
              <a:rPr dirty="0" err="1" smtClean="0"/>
              <a:t>по</a:t>
            </a:r>
            <a:r>
              <a:rPr dirty="0" smtClean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закону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РЕАЛЬНОСТЬ</a:t>
            </a:r>
            <a:r>
              <a:rPr dirty="0"/>
              <a:t>)</a:t>
            </a:r>
          </a:p>
        </p:txBody>
      </p:sp>
      <p:sp>
        <p:nvSpPr>
          <p:cNvPr id="442" name="Rectangle 1"/>
          <p:cNvSpPr txBox="1"/>
          <p:nvPr/>
        </p:nvSpPr>
        <p:spPr>
          <a:xfrm>
            <a:off x="459660" y="1038240"/>
            <a:ext cx="7313594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900"/>
              </a:lnSpc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/>
              <a:t>вычетов</a:t>
            </a:r>
            <a:r>
              <a:rPr dirty="0"/>
              <a:t> </a:t>
            </a: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соблюдать</a:t>
            </a:r>
            <a:r>
              <a:rPr dirty="0"/>
              <a:t> </a:t>
            </a:r>
            <a:br>
              <a:rPr dirty="0"/>
            </a:br>
            <a:r>
              <a:rPr b="1" dirty="0" err="1"/>
              <a:t>следующие</a:t>
            </a:r>
            <a:r>
              <a:rPr b="1" dirty="0"/>
              <a:t> </a:t>
            </a:r>
            <a:r>
              <a:rPr b="1" dirty="0" err="1"/>
              <a:t>условия</a:t>
            </a:r>
            <a:r>
              <a:rPr dirty="0"/>
              <a:t>:</a:t>
            </a:r>
            <a:endParaRPr b="1" dirty="0"/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194885" y="169967"/>
            <a:ext cx="3689903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Arial Black" pitchFamily="34" charset="0"/>
                <a:cs typeface="Segoe UI Semilight" panose="020B0402040204020203" pitchFamily="34" charset="0"/>
              </a:rPr>
              <a:t>УМЫСЕЛ В НЕУПЛАТЕ НАЛОГОВ</a:t>
            </a:r>
            <a:endParaRPr sz="1800" b="1" spc="0" dirty="0">
              <a:solidFill>
                <a:schemeClr val="bg1"/>
              </a:solidFill>
              <a:latin typeface="Arial Black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Picture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grayscl/>
            <a:extLst/>
          </a:blip>
          <a:stretch>
            <a:fillRect/>
          </a:stretch>
        </p:blipFill>
        <p:spPr>
          <a:xfrm>
            <a:off x="0" y="908050"/>
            <a:ext cx="4554538" cy="4235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Прямоугольник 19"/>
          <p:cNvSpPr/>
          <p:nvPr/>
        </p:nvSpPr>
        <p:spPr>
          <a:xfrm>
            <a:off x="4664692" y="767806"/>
            <a:ext cx="437744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Письмо ФНС России от 13.07.2017 № ЕД-4-2/13650@</a:t>
            </a:r>
            <a:endParaRPr lang="ru-RU" sz="1600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1" name="Rectangle 1"/>
          <p:cNvSpPr txBox="1"/>
          <p:nvPr/>
        </p:nvSpPr>
        <p:spPr>
          <a:xfrm>
            <a:off x="4641229" y="1586398"/>
            <a:ext cx="4360793" cy="253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defRPr sz="2400"/>
            </a:pPr>
            <a:endParaRPr dirty="0"/>
          </a:p>
          <a:p>
            <a:pPr>
              <a:lnSpc>
                <a:spcPts val="525"/>
              </a:lnSpc>
              <a:defRPr sz="2400"/>
            </a:pPr>
            <a:endParaRPr dirty="0"/>
          </a:p>
          <a:p>
            <a:pPr marL="257175" indent="-257175" algn="just">
              <a:buSzPct val="100000"/>
              <a:buAutoNum type="arabicPeriod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Увеличение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штрафа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r>
              <a:rPr lang="ru-RU" sz="1600" dirty="0" smtClean="0">
                <a:latin typeface="Arial Black" pitchFamily="34" charset="0"/>
                <a:cs typeface="Segoe UI Semilight" pitchFamily="34" charset="0"/>
              </a:rPr>
              <a:t>    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(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с 20%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до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40%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от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неуплаченной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суммы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налога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)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lnSpc>
                <a:spcPts val="525"/>
              </a:lnSpc>
              <a:buSzPct val="100000"/>
              <a:buAutoNum type="arabicPeriod"/>
              <a:defRPr sz="2400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buAutoNum type="arabicPeriod" startAt="2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Улучшение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уголовно-правовой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перспективы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материалов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,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которые</a:t>
            </a:r>
            <a:r>
              <a:rPr sz="1600" b="1" dirty="0" smtClean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направляются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в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следственные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органы</a:t>
            </a:r>
            <a:endParaRPr sz="1600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89625" y="1244189"/>
            <a:ext cx="4189379" cy="236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Фиктивный документооборот-умысел!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Штраф по ч. 3 </a:t>
            </a:r>
            <a:r>
              <a:rPr lang="ru-RU" dirty="0" err="1" smtClean="0"/>
              <a:t>ст</a:t>
            </a:r>
            <a:r>
              <a:rPr lang="ru-RU" dirty="0" smtClean="0"/>
              <a:t> 122 НК РФ - </a:t>
            </a:r>
            <a:r>
              <a:rPr lang="ru-RU" b="1" dirty="0" smtClean="0"/>
              <a:t>40 %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Постановление АС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округа от 17.01.2019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№ Ф04-6283/2018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s://www.bscsolutions.com/wp-content/uploads/2018/01/Document-Management-Solution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40340"/>
            <a:ext cx="4487693" cy="4203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5538" y="204952"/>
            <a:ext cx="43906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Умысел: позиции налогового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и судебного органов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2" name="Прямоугольник 1"/>
          <p:cNvSpPr txBox="1"/>
          <p:nvPr/>
        </p:nvSpPr>
        <p:spPr>
          <a:xfrm>
            <a:off x="250889" y="1106939"/>
            <a:ext cx="4622415" cy="338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9" rIns="45718" bIns="45719">
            <a:spAutoFit/>
          </a:bodyPr>
          <a:lstStyle>
            <a:lvl1pPr>
              <a:defRPr b="1">
                <a:solidFill>
                  <a:srgbClr val="525B7E"/>
                </a:solidFill>
              </a:defRPr>
            </a:lvl1pPr>
          </a:lstStyle>
          <a:p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ИП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 </a:t>
            </a:r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управляющий</a:t>
            </a:r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без</a:t>
            </a:r>
            <a:r>
              <a:rPr sz="1600" dirty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деловой</a:t>
            </a:r>
            <a:r>
              <a:rPr sz="1600" dirty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цели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!</a:t>
            </a:r>
            <a:endParaRPr sz="1600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684" name="Прямоугольник 3"/>
          <p:cNvSpPr txBox="1"/>
          <p:nvPr/>
        </p:nvSpPr>
        <p:spPr>
          <a:xfrm>
            <a:off x="4932040" y="1419622"/>
            <a:ext cx="4105072" cy="355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400"/>
            </a:pPr>
            <a:r>
              <a:rPr sz="1500" b="1" dirty="0" err="1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СЗО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30.08.2018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Дело № 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А66-11895/2017</a:t>
            </a:r>
            <a:endParaRPr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4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400"/>
            </a:pPr>
            <a:r>
              <a:rPr sz="1500" dirty="0" err="1"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ООО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регистрируется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ИП,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решением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досрочно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прекращает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полномочия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генерального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директора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полномочия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единственного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исполнительного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передает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ИП-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управляющему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4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400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Деловая цель отсутствует!</a:t>
            </a:r>
            <a:endParaRPr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4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400" b="1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аботная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плата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составляла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000 руб.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а ИП-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управляющего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- 3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000 000 руб.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прибыль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компнании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выросла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964" y="1729550"/>
            <a:ext cx="1498325" cy="19381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 smtClean="0"/>
              <a:t>ИП -УПРАВЛЯЮЩИЙ</a:t>
            </a:r>
            <a:endParaRPr lang="ru-RU" sz="11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3889" y="1685670"/>
            <a:ext cx="1536970" cy="193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 smtClean="0"/>
              <a:t>ОРГАНИЗАЦИЯ</a:t>
            </a:r>
            <a:endParaRPr lang="ru-RU" sz="11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1731347" y="1738644"/>
            <a:ext cx="1438690" cy="901976"/>
          </a:xfrm>
          <a:prstGeom prst="leftArrow">
            <a:avLst>
              <a:gd name="adj1" fmla="val 84711"/>
              <a:gd name="adj2" fmla="val 327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 err="1" smtClean="0"/>
              <a:t>Вознаграж-дение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802859" y="2753402"/>
            <a:ext cx="1448875" cy="894522"/>
          </a:xfrm>
          <a:prstGeom prst="rightArrow">
            <a:avLst>
              <a:gd name="adj1" fmla="val 84074"/>
              <a:gd name="adj2" fmla="val 376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 smtClean="0"/>
              <a:t>Услуги по управлению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67494"/>
            <a:ext cx="77209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Отсутствие деловой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цели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при передачи функции управления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6749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нарушения ст. 54.1 НК РФ  - отсутствие деловой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Фабула:</a:t>
            </a:r>
          </a:p>
          <a:p>
            <a:r>
              <a:rPr lang="ru-RU" sz="1600" dirty="0" smtClean="0"/>
              <a:t>Физическое лицо - учредитель и руководитель ООО</a:t>
            </a:r>
          </a:p>
          <a:p>
            <a:r>
              <a:rPr lang="ru-RU" sz="1600" dirty="0" smtClean="0"/>
              <a:t>Получает статус ИП и ему передают функции управления ООО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В договоре управления нет конкретных функций (детализации) по управлению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Стоимость услуг по управлению кратно превышает ЗП руководителя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Выручка ООО после привлечения ИП к управлению не выросла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Компании, которые якобы привлек ИП к сотрудничеству с ООО сами обратились к обществу для заключения договора или договорные отношения были до ИП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ИП остался учредителем ООО, пользовался автомобилем, помещениями общества и все его работники воспринимали как руководителя, ничего не изменилось.</a:t>
            </a:r>
            <a:endParaRPr lang="ru-RU" sz="1600" dirty="0"/>
          </a:p>
        </p:txBody>
      </p:sp>
      <p:pic>
        <p:nvPicPr>
          <p:cNvPr id="225282" name="Picture 2" descr="http://clipart-library.com/images/5TRe9ddj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653" y="3847356"/>
            <a:ext cx="1050347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33950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Тренды налоговых проверок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63638"/>
            <a:ext cx="8424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dirty="0" smtClean="0">
                <a:latin typeface="Franklin Gothic Heavy"/>
              </a:rPr>
              <a:t>Большая роль отводится </a:t>
            </a:r>
            <a:r>
              <a:rPr lang="ru-RU" b="1" dirty="0" err="1" smtClean="0">
                <a:latin typeface="Franklin Gothic Heavy"/>
              </a:rPr>
              <a:t>предпроверочному</a:t>
            </a:r>
            <a:r>
              <a:rPr lang="ru-RU" b="1" dirty="0" smtClean="0">
                <a:latin typeface="Franklin Gothic Heavy"/>
              </a:rPr>
              <a:t> анализу</a:t>
            </a:r>
          </a:p>
          <a:p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 ● </a:t>
            </a:r>
            <a:r>
              <a:rPr lang="ru-RU" dirty="0" smtClean="0">
                <a:latin typeface="Franklin Gothic Heavy"/>
              </a:rPr>
              <a:t>Формализм и одновременно </a:t>
            </a:r>
            <a:r>
              <a:rPr lang="ru-RU" b="1" dirty="0" smtClean="0">
                <a:latin typeface="Franklin Gothic Heavy"/>
              </a:rPr>
              <a:t>свободное толкование норм закона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Активное использование </a:t>
            </a:r>
            <a:r>
              <a:rPr lang="ru-RU" b="1" dirty="0" smtClean="0">
                <a:latin typeface="Franklin Gothic Heavy"/>
              </a:rPr>
              <a:t>терминов, не закрепленных на уровне налогового законодательства </a:t>
            </a:r>
            <a:r>
              <a:rPr lang="ru-RU" dirty="0" smtClean="0">
                <a:latin typeface="Franklin Gothic Heavy"/>
              </a:rPr>
              <a:t>(«налоговая схема, «дробление бизнеса», «проблемный контрагент» и пр.)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Большие возможности </a:t>
            </a:r>
            <a:r>
              <a:rPr lang="ru-RU" dirty="0" smtClean="0">
                <a:latin typeface="Franklin Gothic Heavy"/>
              </a:rPr>
              <a:t>при взыскании налоговых долгов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Колоссальные суммы доначислений</a:t>
            </a:r>
            <a:r>
              <a:rPr lang="ru-RU" dirty="0" smtClean="0">
                <a:latin typeface="Franklin Gothic Heavy"/>
              </a:rPr>
              <a:t>, приводящие к банкротству</a:t>
            </a:r>
          </a:p>
          <a:p>
            <a:r>
              <a:rPr lang="ru-RU" sz="1600" dirty="0" smtClean="0">
                <a:latin typeface="Franklin Gothic Heavy"/>
              </a:rPr>
              <a:t> </a:t>
            </a:r>
          </a:p>
          <a:p>
            <a:endParaRPr lang="ru-RU" sz="1400" dirty="0" smtClean="0">
              <a:latin typeface="Franklin Gothic Heavy"/>
            </a:endParaRPr>
          </a:p>
          <a:p>
            <a:endParaRPr lang="ru-RU" sz="1400" dirty="0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pracownieorange.pl/uploads/messages/7ba5e9553729ccbbfe32a0b1c86bdb99f37d8eaf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615" y="3883839"/>
            <a:ext cx="1005931" cy="1005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887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Овал 5"/>
          <p:cNvGrpSpPr/>
          <p:nvPr/>
        </p:nvGrpSpPr>
        <p:grpSpPr>
          <a:xfrm>
            <a:off x="3758664" y="1468987"/>
            <a:ext cx="1387321" cy="1384993"/>
            <a:chOff x="-1" y="-352550"/>
            <a:chExt cx="2088234" cy="1857229"/>
          </a:xfrm>
        </p:grpSpPr>
        <p:sp>
          <p:nvSpPr>
            <p:cNvPr id="25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ИП…"/>
            <p:cNvSpPr txBox="1"/>
            <p:nvPr/>
          </p:nvSpPr>
          <p:spPr>
            <a:xfrm>
              <a:off x="305813" y="-352550"/>
              <a:ext cx="1476606" cy="185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 dirty="0" smtClean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ИП</a:t>
              </a:r>
              <a:endParaRPr dirty="0"/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dirty="0" err="1"/>
                <a:t>бывшие</a:t>
              </a:r>
              <a:r>
                <a:rPr dirty="0"/>
                <a:t> </a:t>
              </a:r>
              <a:r>
                <a:rPr dirty="0" err="1"/>
                <a:t>управляющие</a:t>
              </a:r>
              <a:r>
                <a:rPr dirty="0"/>
                <a:t> </a:t>
              </a:r>
              <a:r>
                <a:rPr dirty="0" err="1"/>
                <a:t>магазинов</a:t>
              </a:r>
              <a:endParaRPr dirty="0"/>
            </a:p>
          </p:txBody>
        </p:sp>
      </p:grpSp>
      <p:grpSp>
        <p:nvGrpSpPr>
          <p:cNvPr id="4" name="Овал 5"/>
          <p:cNvGrpSpPr/>
          <p:nvPr/>
        </p:nvGrpSpPr>
        <p:grpSpPr>
          <a:xfrm>
            <a:off x="3629454" y="1697587"/>
            <a:ext cx="1387321" cy="1384993"/>
            <a:chOff x="-1" y="-352550"/>
            <a:chExt cx="2088234" cy="1857229"/>
          </a:xfrm>
        </p:grpSpPr>
        <p:sp>
          <p:nvSpPr>
            <p:cNvPr id="22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ИП…"/>
            <p:cNvSpPr txBox="1"/>
            <p:nvPr/>
          </p:nvSpPr>
          <p:spPr>
            <a:xfrm>
              <a:off x="305813" y="-352550"/>
              <a:ext cx="1476606" cy="185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 dirty="0" smtClean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ИП</a:t>
              </a:r>
              <a:endParaRPr dirty="0"/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dirty="0" err="1"/>
                <a:t>бывшие</a:t>
              </a:r>
              <a:r>
                <a:rPr dirty="0"/>
                <a:t> </a:t>
              </a:r>
              <a:r>
                <a:rPr dirty="0" err="1"/>
                <a:t>управляющие</a:t>
              </a:r>
              <a:r>
                <a:rPr dirty="0"/>
                <a:t> </a:t>
              </a:r>
              <a:r>
                <a:rPr dirty="0" err="1"/>
                <a:t>магазинов</a:t>
              </a:r>
              <a:endParaRPr dirty="0"/>
            </a:p>
          </p:txBody>
        </p:sp>
      </p:grpSp>
      <p:sp>
        <p:nvSpPr>
          <p:cNvPr id="10" name="Shape 199"/>
          <p:cNvSpPr/>
          <p:nvPr/>
        </p:nvSpPr>
        <p:spPr>
          <a:xfrm>
            <a:off x="542637" y="1708486"/>
            <a:ext cx="8216222" cy="26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Овал"/>
          <p:cNvSpPr/>
          <p:nvPr/>
        </p:nvSpPr>
        <p:spPr>
          <a:xfrm>
            <a:off x="121803" y="2131943"/>
            <a:ext cx="1600152" cy="1018256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dirty="0" smtClean="0"/>
              <a:t>ООО </a:t>
            </a:r>
            <a:r>
              <a:rPr lang="ru-RU" dirty="0" err="1" smtClean="0"/>
              <a:t>Экспресс-Ритейл</a:t>
            </a:r>
            <a:endParaRPr dirty="0"/>
          </a:p>
        </p:txBody>
      </p:sp>
      <p:grpSp>
        <p:nvGrpSpPr>
          <p:cNvPr id="6" name="Двойная стрелка влево/вправо 6"/>
          <p:cNvGrpSpPr/>
          <p:nvPr/>
        </p:nvGrpSpPr>
        <p:grpSpPr>
          <a:xfrm>
            <a:off x="1799896" y="2072310"/>
            <a:ext cx="1614197" cy="1118152"/>
            <a:chOff x="0" y="0"/>
            <a:chExt cx="2232249" cy="1296145"/>
          </a:xfrm>
        </p:grpSpPr>
        <p:sp>
          <p:nvSpPr>
            <p:cNvPr id="15" name="Двойная стрелка"/>
            <p:cNvSpPr/>
            <p:nvPr/>
          </p:nvSpPr>
          <p:spPr>
            <a:xfrm>
              <a:off x="0" y="0"/>
              <a:ext cx="2232249" cy="1296145"/>
            </a:xfrm>
            <a:prstGeom prst="leftRightArrow">
              <a:avLst>
                <a:gd name="adj1" fmla="val 73016"/>
                <a:gd name="adj2" fmla="val 29217"/>
              </a:avLst>
            </a:prstGeom>
            <a:solidFill>
              <a:schemeClr val="accent3"/>
            </a:solidFill>
            <a:ln w="26425" cap="flat">
              <a:solidFill>
                <a:srgbClr val="99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/>
              </a:pPr>
              <a:endParaRPr/>
            </a:p>
          </p:txBody>
        </p:sp>
        <p:sp>
          <p:nvSpPr>
            <p:cNvPr id="16" name="Услуги по обеспечению торгового процесса"/>
            <p:cNvSpPr txBox="1"/>
            <p:nvPr/>
          </p:nvSpPr>
          <p:spPr>
            <a:xfrm>
              <a:off x="276506" y="166433"/>
              <a:ext cx="1679235" cy="963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/>
              </a:lvl1pPr>
            </a:lstStyle>
            <a:p>
              <a:r>
                <a:rPr sz="1200" dirty="0" err="1">
                  <a:solidFill>
                    <a:schemeClr val="tx1"/>
                  </a:solidFill>
                </a:rPr>
                <a:t>Услуги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по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обеспечению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торгового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процесса</a:t>
              </a:r>
              <a:endParaRPr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Овал 5"/>
          <p:cNvGrpSpPr/>
          <p:nvPr/>
        </p:nvGrpSpPr>
        <p:grpSpPr>
          <a:xfrm>
            <a:off x="3522610" y="2189093"/>
            <a:ext cx="1387321" cy="859179"/>
            <a:chOff x="-1" y="-1"/>
            <a:chExt cx="2088234" cy="1152130"/>
          </a:xfrm>
        </p:grpSpPr>
        <p:sp>
          <p:nvSpPr>
            <p:cNvPr id="18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ИП…"/>
            <p:cNvSpPr txBox="1"/>
            <p:nvPr/>
          </p:nvSpPr>
          <p:spPr>
            <a:xfrm>
              <a:off x="305813" y="3419"/>
              <a:ext cx="1476606" cy="1145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/>
                <a:t>ИП</a:t>
              </a:r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sz="1050" dirty="0" err="1"/>
                <a:t>бывшие</a:t>
              </a:r>
              <a:r>
                <a:rPr sz="1050" dirty="0"/>
                <a:t> </a:t>
              </a:r>
              <a:r>
                <a:rPr sz="1050" dirty="0" err="1"/>
                <a:t>управляющие</a:t>
              </a:r>
              <a:r>
                <a:rPr sz="1050" dirty="0"/>
                <a:t> </a:t>
              </a:r>
              <a:r>
                <a:rPr sz="1050" dirty="0" err="1"/>
                <a:t>магазинов</a:t>
              </a:r>
              <a:endParaRPr sz="1050" dirty="0"/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48160" y="1777249"/>
            <a:ext cx="3719720" cy="286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результаты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допросов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: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работники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сами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приняли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решение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перехода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ИП,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работники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магазинов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знали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что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они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работают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у ИП (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прием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работу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);</a:t>
            </a:r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увеличение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прибыльности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магазинов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после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перехода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ИП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;</a:t>
            </a:r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 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у </a:t>
            </a:r>
            <a:r>
              <a:rPr sz="1500" b="1" dirty="0" err="1">
                <a:latin typeface="Segoe UI Semilight" pitchFamily="34" charset="0"/>
                <a:cs typeface="Segoe UI Semilight" pitchFamily="34" charset="0"/>
              </a:rPr>
              <a:t>Общества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latin typeface="Segoe UI Semilight" pitchFamily="34" charset="0"/>
                <a:cs typeface="Segoe UI Semilight" pitchFamily="34" charset="0"/>
              </a:rPr>
              <a:t>есть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Регламент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со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стимулирующей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работников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программой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endParaRPr lang="ru-RU" sz="1500" b="1" dirty="0" smtClean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(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требования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для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возможности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открытия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своего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бизнеса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).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46452" y="883233"/>
            <a:ext cx="367670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Segoe UI Semilight" pitchFamily="34" charset="0"/>
              </a:rPr>
              <a:t>Решение АС г.Москвы от 27.12.2018 года № А40-253112/17-20-5931</a:t>
            </a:r>
            <a:endParaRPr lang="ru-RU" b="1" dirty="0"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9658" y="199971"/>
            <a:ext cx="475090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Перевод бывших работников в ИП – положительная практика</a:t>
            </a:r>
            <a:endParaRPr lang="ru-RU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437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49225"/>
            <a:ext cx="4902200" cy="646113"/>
          </a:xfrm>
          <a:prstGeom prst="rect">
            <a:avLst/>
          </a:prstGeom>
        </p:spPr>
        <p:txBody>
          <a:bodyPr tIns="34290" bIns="34290">
            <a:normAutofit/>
          </a:bodyPr>
          <a:lstStyle/>
          <a:p>
            <a:pPr defTabSz="603489">
              <a:defRPr sz="1584" spc="-66">
                <a:solidFill>
                  <a:srgbClr val="002060"/>
                </a:solidFill>
                <a:effectLst>
                  <a:outerShdw blurRad="25146" dist="25146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00" dirty="0" err="1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Перевод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штатных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err="1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сотрудников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в 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ИП</a:t>
            </a:r>
          </a:p>
        </p:txBody>
      </p:sp>
      <p:pic>
        <p:nvPicPr>
          <p:cNvPr id="64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315" y="962408"/>
            <a:ext cx="1517380" cy="97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Picture 2" descr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" y="2726591"/>
            <a:ext cx="1857710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Picture 4" descr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60" y="2663957"/>
            <a:ext cx="2112425" cy="1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TextBox 6"/>
          <p:cNvSpPr txBox="1"/>
          <p:nvPr/>
        </p:nvSpPr>
        <p:spPr>
          <a:xfrm>
            <a:off x="1576837" y="1828873"/>
            <a:ext cx="2088233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 algn="ctr">
              <a:defRPr b="1"/>
            </a:lvl1pPr>
          </a:lstStyle>
          <a:p>
            <a:r>
              <a:rPr dirty="0"/>
              <a:t>КОМПАНИЯ</a:t>
            </a:r>
          </a:p>
        </p:txBody>
      </p:sp>
      <p:sp>
        <p:nvSpPr>
          <p:cNvPr id="653" name="Стрелка вниз 11"/>
          <p:cNvSpPr/>
          <p:nvPr/>
        </p:nvSpPr>
        <p:spPr>
          <a:xfrm rot="2256144">
            <a:off x="1205170" y="1659926"/>
            <a:ext cx="342414" cy="102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2"/>
                </a:moveTo>
                <a:lnTo>
                  <a:pt x="4507" y="16972"/>
                </a:lnTo>
                <a:lnTo>
                  <a:pt x="4507" y="0"/>
                </a:lnTo>
                <a:lnTo>
                  <a:pt x="17093" y="0"/>
                </a:lnTo>
                <a:lnTo>
                  <a:pt x="17093" y="16972"/>
                </a:lnTo>
                <a:lnTo>
                  <a:pt x="21600" y="16972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4" name="Стрелка вправо 12"/>
          <p:cNvSpPr/>
          <p:nvPr/>
        </p:nvSpPr>
        <p:spPr>
          <a:xfrm>
            <a:off x="2158054" y="3119541"/>
            <a:ext cx="555330" cy="5940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Стрелка вверх 13"/>
          <p:cNvSpPr/>
          <p:nvPr/>
        </p:nvSpPr>
        <p:spPr>
          <a:xfrm rot="18817009">
            <a:off x="3644975" y="1633106"/>
            <a:ext cx="415659" cy="1054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02"/>
                </a:moveTo>
                <a:lnTo>
                  <a:pt x="10800" y="0"/>
                </a:lnTo>
                <a:lnTo>
                  <a:pt x="21600" y="5502"/>
                </a:lnTo>
                <a:lnTo>
                  <a:pt x="16200" y="550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02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TextBox 14"/>
          <p:cNvSpPr txBox="1"/>
          <p:nvPr/>
        </p:nvSpPr>
        <p:spPr>
          <a:xfrm>
            <a:off x="154963" y="4130748"/>
            <a:ext cx="2160242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1400" b="1"/>
            </a:lvl1pPr>
          </a:lstStyle>
          <a:p>
            <a:pPr algn="ctr"/>
            <a:r>
              <a:rPr dirty="0"/>
              <a:t>ШТАТНЫЕ СОТРУДНИКИ</a:t>
            </a:r>
          </a:p>
        </p:txBody>
      </p:sp>
      <p:sp>
        <p:nvSpPr>
          <p:cNvPr id="657" name="TextBox 15"/>
          <p:cNvSpPr txBox="1"/>
          <p:nvPr/>
        </p:nvSpPr>
        <p:spPr>
          <a:xfrm>
            <a:off x="2929250" y="4067309"/>
            <a:ext cx="2376265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/>
          <a:p>
            <a:pPr algn="ctr">
              <a:defRPr sz="1400" b="1"/>
            </a:pPr>
            <a:r>
              <a:rPr dirty="0"/>
              <a:t>ИНДИВИДУАЛЬНЫЕ ПРЕДПРИНИМАТЕЛИ</a:t>
            </a:r>
          </a:p>
          <a:p>
            <a:pPr algn="ctr">
              <a:defRPr sz="1400"/>
            </a:pPr>
            <a:r>
              <a:rPr dirty="0"/>
              <a:t>(УСНО)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67802" y="1281856"/>
            <a:ext cx="3689902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Эта «схема» привлекает внимание, т.к. ФНС администрирует  налоги и взносы в фонды. </a:t>
            </a:r>
          </a:p>
          <a:p>
            <a:pPr algn="just"/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/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Инспекторы опросят сотрудников, проанализируют документы, переписку, телефонные звонки и </a:t>
            </a:r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докажут, что фактически работники состояли в трудовых отношениях с организацией, а целью их перевода на ИП было </a:t>
            </a:r>
            <a:r>
              <a:rPr lang="ru-RU" sz="15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уклонение от уплаты налогов и страховых платежей.</a:t>
            </a:r>
            <a:endParaRPr lang="ru-RU" sz="15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 txBox="1">
            <a:spLocks noChangeArrowheads="1"/>
          </p:cNvSpPr>
          <p:nvPr/>
        </p:nvSpPr>
        <p:spPr bwMode="auto">
          <a:xfrm>
            <a:off x="4643336" y="1924050"/>
            <a:ext cx="4383932" cy="18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lnSpc>
                <a:spcPct val="107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kern="1200" dirty="0" smtClean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Можно ли перевести работников в </a:t>
            </a:r>
            <a:r>
              <a:rPr lang="ru-RU" altLang="ru-RU" sz="3600" b="1" kern="1200" dirty="0" err="1" smtClean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самозанятые</a:t>
            </a:r>
            <a:r>
              <a:rPr lang="ru-RU" altLang="ru-RU" sz="3600" b="1" kern="1200" dirty="0" smtClean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946" name="Picture 2" descr="https://2.bp.blogspot.com/-XvKetfw_vuI/WXgR23IaZKI/AAAAAAAAVuQ/zOfD4h4SOLAQfCOqVyjfSIG_984K-hFyQCLcBGAs/s1600/d66002eb6fe0c500d39843a8543d09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9796"/>
            <a:ext cx="4409872" cy="418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0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 txBox="1">
            <a:spLocks noChangeArrowheads="1"/>
          </p:cNvSpPr>
          <p:nvPr/>
        </p:nvSpPr>
        <p:spPr bwMode="auto">
          <a:xfrm>
            <a:off x="4643336" y="1885139"/>
            <a:ext cx="4215319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lnSpc>
                <a:spcPct val="107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Не относится к доходам </a:t>
            </a:r>
            <a:r>
              <a:rPr lang="ru-RU" altLang="ru-RU" sz="20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самозанятого</a:t>
            </a:r>
            <a:r>
              <a:rPr lang="ru-RU" altLang="ru-RU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доход, полученный от работодателя или бывшего работодателя </a:t>
            </a:r>
            <a:r>
              <a:rPr lang="ru-RU" altLang="ru-RU" sz="2000" b="1" kern="1200" dirty="0" smtClean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в течение двух лет после увольнения</a:t>
            </a:r>
            <a:r>
              <a:rPr lang="ru-RU" altLang="ru-RU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22" name="Picture 2" descr="https://malina-group.com/wp-content/uploads/2019/01/prozhitochnyj-minimum-1024x6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9250"/>
            <a:ext cx="4591454" cy="4164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8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 txBox="1">
            <a:spLocks noChangeArrowheads="1"/>
          </p:cNvSpPr>
          <p:nvPr/>
        </p:nvSpPr>
        <p:spPr bwMode="auto">
          <a:xfrm>
            <a:off x="538264" y="1162050"/>
            <a:ext cx="7957225" cy="30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defRPr/>
            </a:pPr>
            <a:endParaRPr lang="ru-RU" b="1" kern="12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defRPr/>
            </a:pPr>
            <a:r>
              <a:rPr lang="ru-RU" b="1" kern="1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 </a:t>
            </a:r>
          </a:p>
          <a:p>
            <a:pPr indent="342900" algn="just" fontAlgn="base">
              <a:spcBef>
                <a:spcPts val="1200"/>
              </a:spcBef>
              <a:defRPr/>
            </a:pPr>
            <a:r>
              <a:rPr lang="ru-RU" b="1" i="1" kern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…если физическое лицо оказывает услуги как в субъекте Российской Федерации, включенном в эксперимент, так и в субъектах Российской Федерации, не включенных в эксперимент, и при регистрации в качестве налогоплательщика НПД им выбран субъект, включенный в эксперимент, то при соблюдении остальных ограничений, предусмотренных Законом, такое физическое лицо вправе применять НПД в отношении </a:t>
            </a:r>
            <a:r>
              <a:rPr lang="ru-RU" b="1" i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 доходов</a:t>
            </a:r>
            <a:r>
              <a:rPr lang="ru-RU" b="1" i="1" kern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являющихся объектом налогообложения НПД.</a:t>
            </a:r>
            <a:endParaRPr lang="ru-RU" b="1" kern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ru-RU" sz="1600" b="1" i="1" kern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kern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defRPr/>
            </a:pPr>
            <a:r>
              <a:rPr lang="ru-RU" b="1" kern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ПИСЬМО ФНС РФ от 21 февраля 2019  N СД-4-3/3012@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 txBox="1">
            <a:spLocks noChangeArrowheads="1"/>
          </p:cNvSpPr>
          <p:nvPr/>
        </p:nvSpPr>
        <p:spPr bwMode="auto">
          <a:xfrm>
            <a:off x="403225" y="1025525"/>
            <a:ext cx="8435975" cy="77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lnSpc>
                <a:spcPct val="107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kern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Чтобы физлицо могло получить «на руки» 100 тыс. руб. </a:t>
            </a:r>
          </a:p>
          <a:p>
            <a:pPr fontAlgn="base">
              <a:lnSpc>
                <a:spcPct val="107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kern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расходы компании составят: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3609" y="1809345"/>
          <a:ext cx="7555149" cy="3145276"/>
        </p:xfrm>
        <a:graphic>
          <a:graphicData uri="http://schemas.openxmlformats.org/drawingml/2006/table">
            <a:tbl>
              <a:tblPr/>
              <a:tblGrid>
                <a:gridCol w="2518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9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Обычное </a:t>
                      </a: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физлицо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договору ГПХ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Самозанятый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2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Нужно уплатить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Страховые взносы-27,1%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 -13 %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 от дохода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самозанятого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 компании на     выплату дохода и расходы </a:t>
                      </a: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физлица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146,1 тыс.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106,4 тыс.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2966" y="302698"/>
            <a:ext cx="211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Выгода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log-advocat.ru/wp-content/uploads/droblenie_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52648" y="0"/>
            <a:ext cx="288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ДРОБЛЕНИЕ БИЗНЕСА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40340"/>
            <a:ext cx="4591878" cy="42031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98"/>
          <p:cNvSpPr/>
          <p:nvPr/>
        </p:nvSpPr>
        <p:spPr>
          <a:xfrm>
            <a:off x="155643" y="1041354"/>
            <a:ext cx="328794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endParaRPr sz="2000" b="1" spc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Shape 199"/>
          <p:cNvSpPr/>
          <p:nvPr/>
        </p:nvSpPr>
        <p:spPr>
          <a:xfrm>
            <a:off x="542637" y="1708486"/>
            <a:ext cx="4511411" cy="26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605669" y="1569726"/>
            <a:ext cx="3414092" cy="323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3216" y="277793"/>
            <a:ext cx="347723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Дробление бизнеса</a:t>
            </a:r>
            <a:endParaRPr lang="ru-RU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336" y="1628956"/>
            <a:ext cx="4364477" cy="24699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endParaRPr lang="en-US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/>
            <a:r>
              <a:rPr lang="ru-RU" sz="2000" b="1" dirty="0" smtClean="0">
                <a:latin typeface="Segoe UI Semilight" pitchFamily="34" charset="0"/>
                <a:cs typeface="Segoe UI Semilight" pitchFamily="34" charset="0"/>
              </a:rPr>
              <a:t>ФНС России поручила инспекциям </a:t>
            </a:r>
            <a:r>
              <a:rPr lang="ru-RU" sz="20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усилить контроль за налогоплательщиками, которые </a:t>
            </a:r>
            <a:r>
              <a:rPr lang="ru-RU" sz="2000" b="1" u="sng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искусственно дробят бизнес, чтобы сохранить право на применение специальных налоговых режимов</a:t>
            </a:r>
            <a:r>
              <a:rPr lang="ru-RU" sz="20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385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  <a:cs typeface="Segoe UI Semilight" pitchFamily="34" charset="0"/>
              </a:rPr>
              <a:t>Письмо ФНС от 29.12.2018 года № ЕД-4-2/25984</a:t>
            </a:r>
            <a:endParaRPr lang="ru-RU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437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TextBox 5"/>
          <p:cNvSpPr txBox="1"/>
          <p:nvPr/>
        </p:nvSpPr>
        <p:spPr>
          <a:xfrm>
            <a:off x="189518" y="148526"/>
            <a:ext cx="393608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2060"/>
                </a:solidFill>
              </a:defRPr>
            </a:pPr>
            <a:r>
              <a:rPr dirty="0">
                <a:solidFill>
                  <a:schemeClr val="bg1"/>
                </a:solidFill>
              </a:rPr>
              <a:t>ФНС: </a:t>
            </a:r>
            <a:r>
              <a:rPr dirty="0" err="1">
                <a:solidFill>
                  <a:schemeClr val="bg1"/>
                </a:solidFill>
              </a:rPr>
              <a:t>формальное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дробление</a:t>
            </a:r>
            <a:r>
              <a:rPr dirty="0">
                <a:solidFill>
                  <a:schemeClr val="bg1"/>
                </a:solidFill>
              </a:rPr>
              <a:t> </a:t>
            </a: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rPr dirty="0" err="1">
                <a:solidFill>
                  <a:schemeClr val="bg1"/>
                </a:solidFill>
              </a:rPr>
              <a:t>бизнеса</a:t>
            </a:r>
            <a:r>
              <a:rPr dirty="0">
                <a:solidFill>
                  <a:schemeClr val="bg1"/>
                </a:solidFill>
              </a:rPr>
              <a:t> – </a:t>
            </a:r>
            <a:r>
              <a:rPr dirty="0" err="1">
                <a:solidFill>
                  <a:schemeClr val="bg1"/>
                </a:solidFill>
              </a:rPr>
              <a:t>опасная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схема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7" name="TextBox 7"/>
          <p:cNvSpPr txBox="1"/>
          <p:nvPr/>
        </p:nvSpPr>
        <p:spPr>
          <a:xfrm>
            <a:off x="4601505" y="1006250"/>
            <a:ext cx="437465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rPr dirty="0" err="1"/>
              <a:t>Письмо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11.08.2017 № СА-4-7/15895</a:t>
            </a:r>
          </a:p>
        </p:txBody>
      </p:sp>
      <p:pic>
        <p:nvPicPr>
          <p:cNvPr id="498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10" y="2065402"/>
            <a:ext cx="4331783" cy="2166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6" name="Picture 2" descr="https://profedutech.ru/images/2018/11/01/___vid17588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3856"/>
            <a:ext cx="4494179" cy="4209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93" y="1261242"/>
            <a:ext cx="86079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Если компании и ИП входят в группу взаимозависимых лиц, то это не лишает их права пользоваться </a:t>
            </a:r>
            <a:r>
              <a:rPr lang="ru-RU" sz="1600" b="1" dirty="0" err="1" smtClean="0"/>
              <a:t>спецрежимами</a:t>
            </a:r>
            <a:r>
              <a:rPr lang="ru-RU" sz="1600" dirty="0" smtClean="0"/>
              <a:t>. НО для обоснования этого права, поскольку речь идет о снижении налоговой нагрузки, то есть получении налоговой выгоды, придется: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документально подтвердить экономическую целесообразность «раздробленного» способа ведения бизнеса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дать рациональные объяснения своих действий и привести доказательства получения экономической выгоды в виде роста прибыли, снижения затрат и риска получения убытков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выделять в отдельные единицы следует бизнес-процессы полного цикла - тогда несложно доказать их реальную самостоятельность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«Дробление» : обоснование права применять </a:t>
            </a:r>
            <a:r>
              <a:rPr lang="ru-RU" b="1" dirty="0" err="1" smtClean="0"/>
              <a:t>спецрежим</a:t>
            </a:r>
            <a:endParaRPr lang="ru-RU" b="1" dirty="0" smtClean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73037" y="963179"/>
            <a:ext cx="425422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«Мы практически создали собственный </a:t>
            </a:r>
            <a:r>
              <a:rPr lang="ru-RU" sz="1400" b="1" dirty="0" smtClean="0">
                <a:solidFill>
                  <a:srgbClr val="C00000"/>
                </a:solidFill>
              </a:rPr>
              <a:t>«Интернет вещей», который теперь предоставляет информацию о розничных продажах в реальном времени со всей России</a:t>
            </a:r>
            <a:r>
              <a:rPr lang="ru-RU" sz="1400" dirty="0" smtClean="0"/>
              <a:t>. Количество кассовых аппаратов в стране увеличилось более чем вдвое, а поступления НДС в розничном секторе выросли на 38% за первый год работы» 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http://bhnews.ru/wp-content/uploads/2018/09/rukovoditel-fns-rossii-mihail-mishustin-soobshhil-o-snizhenii-kolichestva-vyezdnyh-prove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53312"/>
            <a:ext cx="4831405" cy="4190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009" y="181583"/>
            <a:ext cx="42347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ПРОЗРАЧНЫЙ БИЗНЕС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8434" y="2824404"/>
            <a:ext cx="4221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</a:t>
            </a:r>
            <a:r>
              <a:rPr lang="ru-RU" sz="1400" b="1" dirty="0" smtClean="0">
                <a:solidFill>
                  <a:srgbClr val="C00000"/>
                </a:solidFill>
              </a:rPr>
              <a:t>Служба создает виртуальную транзакционную среду</a:t>
            </a:r>
            <a:r>
              <a:rPr lang="ru-RU" sz="1400" dirty="0" smtClean="0"/>
              <a:t>. Это замкнутая цифровая экосистема, в которой все хозяйствующие субъекты будут совершать сделки, что сделает экономику прозрачной по умолчанию. Больше не нужно будет подавать налоговые декларации. </a:t>
            </a:r>
            <a:r>
              <a:rPr lang="ru-RU" sz="1400" b="1" dirty="0" smtClean="0">
                <a:solidFill>
                  <a:srgbClr val="C00000"/>
                </a:solidFill>
              </a:rPr>
              <a:t>ФНС России сможет автоматически исчислять и удерживать налоги даже в момент транзакций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755576" y="1203598"/>
            <a:ext cx="7380313" cy="332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Взаимозависимость субъектов группы</a:t>
            </a:r>
            <a:r>
              <a:rPr lang="ru-RU" sz="1400" dirty="0"/>
              <a:t>(Определение ВС РФ от 19.01.18 № 307-КГ18-21360, Постановления АС ВСО от 28.02.19 дело № А78-10829/2016)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Фактическое управление одними лицами деятельностью участников схемы</a:t>
            </a:r>
            <a:r>
              <a:rPr lang="ru-RU" sz="1400" dirty="0"/>
              <a:t> </a:t>
            </a:r>
            <a:r>
              <a:rPr lang="en-US" sz="1400" dirty="0"/>
              <a:t>(</a:t>
            </a:r>
            <a:r>
              <a:rPr lang="ru-RU" sz="1400" dirty="0"/>
              <a:t>Постановление 1ААС от 23.01.19  дело № А43-34020/2017)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Дробление в целях сохранения права на специальный режим налогообложения</a:t>
            </a:r>
            <a:r>
              <a:rPr lang="ru-RU" sz="1400" dirty="0"/>
              <a:t> (Определение ВС РФ от 25.02.19 года № 306-КГ18-25938)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/>
              <a:t>Общие вывески, сайты, обозначения, адреса, банки и пр.</a:t>
            </a:r>
            <a:r>
              <a:rPr lang="ru-RU" sz="1400" dirty="0"/>
              <a:t> (Определение ВС РФ от 05.09.18 дело № А32-44581/2017, Постановление АС ЗСО от 05.02.18 № А70-7737/2017)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/>
              <a:t>Единый административно-хозяйственный центр в ГК (управляющая компания)</a:t>
            </a:r>
            <a:r>
              <a:rPr lang="ru-RU" sz="1400" dirty="0"/>
              <a:t> (Постановления ЗСО от 25.12.2018 № А27-27939/2017)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989" y="411956"/>
            <a:ext cx="8641373" cy="355686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ru-RU" b="1" dirty="0">
                <a:latin typeface="Arial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Рисковые признаки «искусственного дробления» : судебная практика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1170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84639" y="1131590"/>
            <a:ext cx="8538797" cy="23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200" b="1" dirty="0"/>
              <a:t>Участники схемы осуществляют аналогичный вид экономической деятельности</a:t>
            </a:r>
            <a:r>
              <a:rPr lang="ru-RU" sz="1200" dirty="0"/>
              <a:t> (Определение ВС РФ от 05.09.18 № А32-44581/2017,Постановление АС ВВО от 09.11.18 № А39-7666/2017).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200" b="1" u="sng" dirty="0"/>
              <a:t>Отсутствие у подконтрольных лиц, принадлежащих им основных и оборотных средств, кадровых ресурсов</a:t>
            </a:r>
            <a:r>
              <a:rPr lang="ru-RU" sz="1200" b="1" dirty="0"/>
              <a:t>. </a:t>
            </a:r>
            <a:endParaRPr lang="ru-RU" sz="1200" dirty="0"/>
          </a:p>
          <a:p>
            <a:pPr algn="just"/>
            <a:r>
              <a:rPr lang="ru-RU" sz="1200" dirty="0"/>
              <a:t> </a:t>
            </a:r>
            <a:r>
              <a:rPr lang="ru-RU" sz="1200" b="1" dirty="0"/>
              <a:t>Один из решающих признаков.</a:t>
            </a:r>
            <a:r>
              <a:rPr lang="ru-RU" sz="1200" dirty="0"/>
              <a:t> Отсутствие самостоятельности субъектов в группе явно свидетельствует об их </a:t>
            </a:r>
            <a:r>
              <a:rPr lang="ru-RU" sz="1200" dirty="0" smtClean="0"/>
              <a:t>искусственности</a:t>
            </a:r>
            <a:r>
              <a:rPr lang="en-US" sz="1200" dirty="0"/>
              <a:t> </a:t>
            </a:r>
            <a:r>
              <a:rPr lang="ru-RU" sz="1200" dirty="0" smtClean="0"/>
              <a:t>(Постановления </a:t>
            </a:r>
            <a:r>
              <a:rPr lang="ru-RU" sz="1200" dirty="0"/>
              <a:t>АС ДО от 04.07.18 № А59-2443/2017, 17ААС от 20.11.18 № А60-13158/2018).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200" b="1" dirty="0"/>
              <a:t> Изменение экономических результатов субъектов группы компаний и получение налоговой выгоды (влияние взаимозависимости от отношения внутри ГК).</a:t>
            </a:r>
            <a:r>
              <a:rPr lang="ru-RU" sz="1200" dirty="0"/>
              <a:t> Сопоставление размера доходов до регистрации «дублирующей» компании и после регистрации свидетельствует о резком снижении доходов налогоплательщика (Постановление АС ЗСО от 19.12.18 № А70-3378/2018).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931" y="357188"/>
            <a:ext cx="8308731" cy="355686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</a:rPr>
              <a:t>Рисковые признаки «искусственного дробления» : судебная практика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4807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65235" y="1109663"/>
            <a:ext cx="8651631" cy="20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 Движение средств - все идет к одному субъекту.</a:t>
            </a:r>
            <a:r>
              <a:rPr lang="ru-RU" sz="1400" dirty="0"/>
              <a:t> 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(</a:t>
            </a:r>
            <a:r>
              <a:rPr lang="ru-RU" sz="1400" dirty="0"/>
              <a:t>Постановление АС СКО от 02.03.18 №А53-11722/2017).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 Создание схемы перед расширением бизнеса (мощности, персонала и т.д.).</a:t>
            </a:r>
            <a:r>
              <a:rPr lang="ru-RU" sz="1400" dirty="0"/>
              <a:t> </a:t>
            </a:r>
          </a:p>
          <a:p>
            <a:pPr algn="just"/>
            <a:r>
              <a:rPr lang="ru-RU" sz="1400" dirty="0"/>
              <a:t>(Постановление АС СКО от 07.06.18 № А32-44581/2017).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/>
              <a:t> Создание новых субъектов ГК приводит к снижению рентабельности производства и прибыли </a:t>
            </a:r>
            <a:r>
              <a:rPr lang="ru-RU" sz="1400" dirty="0"/>
              <a:t>(Постановление АС СЗО от 22.01.18  №А05-9428/2016).</a:t>
            </a:r>
          </a:p>
        </p:txBody>
      </p:sp>
      <p:pic>
        <p:nvPicPr>
          <p:cNvPr id="39939" name="Picture 2" descr="https://turov.pro/wp-content/uploads/2019/04/depositphotos_38917545_l-2015-6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229" y="3620801"/>
            <a:ext cx="151374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989" y="357188"/>
            <a:ext cx="8374673" cy="355686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</a:rPr>
              <a:t>Рисковые признаки «искусственного дробления» : судебная практика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0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209394" y="1773621"/>
            <a:ext cx="4816366" cy="9538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632" y="1042602"/>
            <a:ext cx="3928771" cy="40358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93680" y="4048585"/>
            <a:ext cx="3064817" cy="102991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1797" y="157682"/>
            <a:ext cx="823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 и корректировка налоговых обязательств: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пример из практики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403" y="974310"/>
            <a:ext cx="490622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Постановление 1ААС от 23.01.2019 № 01АП-9729/2018 </a:t>
            </a:r>
          </a:p>
          <a:p>
            <a:r>
              <a:rPr lang="ru-RU" sz="1200" dirty="0" smtClean="0"/>
              <a:t>(дело №А43-34020/2017)</a:t>
            </a:r>
          </a:p>
          <a:p>
            <a:r>
              <a:rPr lang="ru-RU" sz="1200" b="1" dirty="0" smtClean="0"/>
              <a:t>ООО «Управляющая компания «Русское поле»</a:t>
            </a:r>
          </a:p>
          <a:p>
            <a:r>
              <a:rPr lang="ru-RU" sz="1200" b="1" dirty="0" smtClean="0"/>
              <a:t>ВНП-доначисление </a:t>
            </a:r>
            <a:r>
              <a:rPr lang="ru-RU" sz="1200" b="1" dirty="0" smtClean="0">
                <a:solidFill>
                  <a:srgbClr val="C00000"/>
                </a:solidFill>
              </a:rPr>
              <a:t>83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000 000 руб.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Решение суда: уменьшить НП и НДС до 31 000 000 руб.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Неверное исчисление НДС сверх выручки. </a:t>
            </a:r>
            <a:r>
              <a:rPr lang="ru-RU" sz="1100" dirty="0">
                <a:solidFill>
                  <a:schemeClr val="tx1"/>
                </a:solidFill>
              </a:rPr>
              <a:t>Исчисляя НДС сверх выручки, </a:t>
            </a:r>
            <a:r>
              <a:rPr lang="ru-RU" sz="1100" dirty="0" smtClean="0">
                <a:solidFill>
                  <a:schemeClr val="tx1"/>
                </a:solidFill>
              </a:rPr>
              <a:t>НО произвел </a:t>
            </a:r>
            <a:r>
              <a:rPr lang="ru-RU" sz="1100" dirty="0">
                <a:solidFill>
                  <a:schemeClr val="tx1"/>
                </a:solidFill>
              </a:rPr>
              <a:t>неверный расчет налогооблагаемой базы по </a:t>
            </a:r>
            <a:r>
              <a:rPr lang="ru-RU" sz="1100" dirty="0" smtClean="0">
                <a:solidFill>
                  <a:schemeClr val="tx1"/>
                </a:solidFill>
              </a:rPr>
              <a:t>НП. </a:t>
            </a:r>
            <a:r>
              <a:rPr lang="ru-RU" sz="1100" dirty="0">
                <a:solidFill>
                  <a:schemeClr val="tx1"/>
                </a:solidFill>
              </a:rPr>
              <a:t>При уменьшении дохода на величину НДС совокупный результат хозяйственной деятельности всех </a:t>
            </a:r>
            <a:r>
              <a:rPr lang="ru-RU" sz="1100" dirty="0" smtClean="0">
                <a:solidFill>
                  <a:schemeClr val="tx1"/>
                </a:solidFill>
              </a:rPr>
              <a:t>контрагентов УК является </a:t>
            </a:r>
            <a:r>
              <a:rPr lang="ru-RU" sz="1100" dirty="0">
                <a:solidFill>
                  <a:schemeClr val="tx1"/>
                </a:solidFill>
              </a:rPr>
              <a:t>отрицательным, то есть </a:t>
            </a:r>
            <a:r>
              <a:rPr lang="ru-RU" sz="1100" dirty="0" smtClean="0">
                <a:solidFill>
                  <a:schemeClr val="tx1"/>
                </a:solidFill>
              </a:rPr>
              <a:t>убыточным.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/>
              <a:t>Позиция НО: </a:t>
            </a:r>
            <a:r>
              <a:rPr lang="ru-RU" sz="1100" dirty="0" smtClean="0"/>
              <a:t>занижение </a:t>
            </a:r>
            <a:r>
              <a:rPr lang="ru-RU" sz="1100" dirty="0"/>
              <a:t>Обществом доходов от реализации товара через взаимозависимых и подконтрольных </a:t>
            </a:r>
            <a:r>
              <a:rPr lang="ru-RU" sz="1100" dirty="0" smtClean="0"/>
              <a:t>«</a:t>
            </a:r>
            <a:r>
              <a:rPr lang="ru-RU" sz="1100" dirty="0" err="1" smtClean="0"/>
              <a:t>спецрежимников</a:t>
            </a:r>
            <a:r>
              <a:rPr lang="ru-RU" sz="1100" dirty="0" smtClean="0"/>
              <a:t>» путем </a:t>
            </a:r>
            <a:r>
              <a:rPr lang="ru-RU" sz="1100" dirty="0"/>
              <a:t>применения схемы «дробления бизнеса». </a:t>
            </a:r>
            <a:r>
              <a:rPr lang="ru-RU" sz="1100" b="1" dirty="0" smtClean="0"/>
              <a:t>Нет деловой цели, только налоговая выгода.</a:t>
            </a:r>
            <a:endParaRPr lang="ru-RU" sz="1100" b="1" dirty="0">
              <a:solidFill>
                <a:srgbClr val="C00000"/>
              </a:solidFill>
            </a:endParaRPr>
          </a:p>
          <a:p>
            <a:pPr algn="just"/>
            <a:r>
              <a:rPr lang="ru-RU" sz="1100" dirty="0" smtClean="0"/>
              <a:t>ООО «УК «Русское поле» - реализация продукции, продвижение продукции, реклама товарного знака по ТВ, радио, рекламные акции.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Признаки: 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-взаимозависимость УК и 7 ООО (родственные отношения учредителей, руководителей);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-одна вывеска, использование 7 ООО оборудования УК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-допросы работников: трудоустройство и контроль цен УК, перевод работников между 7 ООО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-один вид деятельности</a:t>
            </a:r>
          </a:p>
          <a:p>
            <a:pPr algn="just"/>
            <a:r>
              <a:rPr lang="ru-RU" sz="1100" b="1" dirty="0" smtClean="0"/>
              <a:t>…</a:t>
            </a:r>
            <a:endParaRPr lang="ru-RU" sz="1100" b="1" dirty="0"/>
          </a:p>
        </p:txBody>
      </p:sp>
      <p:sp>
        <p:nvSpPr>
          <p:cNvPr id="8" name="Овал 7"/>
          <p:cNvSpPr/>
          <p:nvPr/>
        </p:nvSpPr>
        <p:spPr>
          <a:xfrm>
            <a:off x="372066" y="1350378"/>
            <a:ext cx="1179261" cy="7504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Золотая курочка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384679" y="2228591"/>
            <a:ext cx="1154036" cy="7504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Куриный рай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2908210" y="2246206"/>
            <a:ext cx="1179261" cy="7504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Девять полей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08210" y="1368797"/>
            <a:ext cx="1179261" cy="75043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Пять</a:t>
            </a:r>
          </a:p>
          <a:p>
            <a:pPr algn="ctr"/>
            <a:r>
              <a:rPr lang="ru-RU" sz="1200" dirty="0" smtClean="0"/>
              <a:t>полей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1666672" y="2234245"/>
            <a:ext cx="1206230" cy="7504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Гребешок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1636459" y="3162133"/>
            <a:ext cx="1179261" cy="7504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Александров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1636459" y="1359588"/>
            <a:ext cx="1179261" cy="7504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Семь полей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609" y="1042602"/>
            <a:ext cx="190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Розничная торговля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672770" y="2942320"/>
            <a:ext cx="4010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Один товарный знак «Павловская курочка»</a:t>
            </a:r>
            <a:endParaRPr lang="ru-RU" sz="1100" dirty="0"/>
          </a:p>
        </p:txBody>
      </p:sp>
      <p:sp>
        <p:nvSpPr>
          <p:cNvPr id="17" name="Овал 16"/>
          <p:cNvSpPr/>
          <p:nvPr/>
        </p:nvSpPr>
        <p:spPr>
          <a:xfrm>
            <a:off x="1617537" y="4271303"/>
            <a:ext cx="1179261" cy="7504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УК «Русское поле»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3928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207" y="2047106"/>
            <a:ext cx="7796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Взаимозависимость еще не говорит о серых схемах</a:t>
            </a:r>
          </a:p>
          <a:p>
            <a:pPr algn="ctr"/>
            <a:r>
              <a:rPr lang="ru-RU" sz="2000" b="1" dirty="0" smtClean="0"/>
              <a:t> Это не раз отмечал Верховный суд </a:t>
            </a:r>
          </a:p>
          <a:p>
            <a:pPr algn="ctr"/>
            <a:r>
              <a:rPr lang="ru-RU" sz="2000" b="1" dirty="0" smtClean="0"/>
              <a:t>(например, определение от 15.04.2019 № 309-ЭС18-22030)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9545" y="252248"/>
            <a:ext cx="519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ВЗАИМОЗАВИСИМОСТЬ-позиция ВС РФ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9202" name="Picture 2" descr="http://centralfloridacares.org/wp-content/uploads/2014/02/feature-design-ideas-creative-agency-names-generator-advertising-agencies-names-uk-ad-agency-names-suggestions-advertising-agency-names-suggestions-most-creative-ad-agency-names-ad-agency-names-l-1024x7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336" y="3147848"/>
            <a:ext cx="2392854" cy="179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64110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mulgm.ru/wp-content/uploads/2016/01/ip-ad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837512"/>
            <a:ext cx="7197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Совпадение 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IP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и 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MAC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адресов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«Дробление»: ПОЛОЖИТЕЛЬНАЯ судебная практика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6912" y="9844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Постановление Девятого ААС от 13.03.2019 по делу № А40-21352/18</a:t>
            </a:r>
          </a:p>
          <a:p>
            <a:endParaRPr lang="ru-RU" sz="1400" b="1" dirty="0" smtClean="0"/>
          </a:p>
          <a:p>
            <a:pPr algn="just"/>
            <a:r>
              <a:rPr lang="ru-RU" sz="1400" b="1" dirty="0" smtClean="0"/>
              <a:t>Позиция НО: </a:t>
            </a:r>
            <a:r>
              <a:rPr lang="ru-RU" sz="1400" dirty="0" smtClean="0"/>
              <a:t>в результате применения схемы обществом получена ННВ через</a:t>
            </a:r>
          </a:p>
          <a:p>
            <a:pPr algn="just"/>
            <a:r>
              <a:rPr lang="ru-RU" sz="1400" dirty="0" smtClean="0"/>
              <a:t>подконтрольные организации (ООО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 Сервис» 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»)</a:t>
            </a:r>
          </a:p>
          <a:p>
            <a:pPr algn="just"/>
            <a:r>
              <a:rPr lang="ru-RU" sz="1400" dirty="0" smtClean="0"/>
              <a:t>Выручка от реализации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 Сервис» 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» признана выручкой общества. Доначисление НП и НДС.</a:t>
            </a:r>
            <a:endParaRPr lang="ru-RU" sz="1400" b="1" dirty="0" smtClean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Вывод суда: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/>
              <a:t>условия дилерского договора: «</a:t>
            </a:r>
            <a:r>
              <a:rPr lang="ru-RU" sz="1400" dirty="0" smtClean="0"/>
              <a:t>Продажа и обслуживание продукции других производителей должна осуществляться в отдельных салонах и помещениях»</a:t>
            </a:r>
          </a:p>
          <a:p>
            <a:pPr algn="just"/>
            <a:r>
              <a:rPr lang="ru-RU" sz="1400" b="1" dirty="0" smtClean="0"/>
              <a:t>-свои банковские счета</a:t>
            </a:r>
          </a:p>
          <a:p>
            <a:pPr algn="just"/>
            <a:r>
              <a:rPr lang="ru-RU" sz="1400" b="1" dirty="0" smtClean="0"/>
              <a:t>-несли реальные расходы для деятельности</a:t>
            </a:r>
          </a:p>
          <a:p>
            <a:pPr algn="just"/>
            <a:r>
              <a:rPr lang="ru-RU" sz="1400" b="1" dirty="0" smtClean="0"/>
              <a:t>-реальная деятельность - показания клиентов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55" y="1142999"/>
            <a:ext cx="4272455" cy="368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0883" y="1615967"/>
            <a:ext cx="2286000" cy="111935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ОАО «ТК АРТЕКС»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продажа, гарантийное обслуживание авто </a:t>
            </a:r>
            <a:r>
              <a:rPr lang="en-US" sz="1200" dirty="0" smtClean="0">
                <a:solidFill>
                  <a:schemeClr val="tx1"/>
                </a:solidFill>
              </a:rPr>
              <a:t>Jaguar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en-US" sz="1200" dirty="0" smtClean="0">
                <a:solidFill>
                  <a:schemeClr val="tx1"/>
                </a:solidFill>
              </a:rPr>
              <a:t>Land Rover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9186" y="3271345"/>
            <a:ext cx="1986455" cy="116664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</a:rPr>
              <a:t>Артекс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ЕНВД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тех.обслуживание и ремонт авто других марок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93883" y="3266090"/>
            <a:ext cx="1996965" cy="116664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«АРТЕКС СЕРВИС» ЕНВД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только кузовной ремонт авто других марок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415" y="1158767"/>
            <a:ext cx="345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дилерский договор о продаже и обслуживании с ООО «Ягуар </a:t>
            </a:r>
            <a:r>
              <a:rPr lang="ru-RU" sz="1200" b="1" dirty="0" err="1" smtClean="0">
                <a:solidFill>
                  <a:schemeClr val="tx1"/>
                </a:solidFill>
              </a:rPr>
              <a:t>Ленд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Ровер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966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«дробление» при деятельности гостиниц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9582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Фабула дела: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</a:t>
            </a:r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 </a:t>
            </a:r>
            <a:r>
              <a:rPr lang="ru-RU" sz="1600" dirty="0" smtClean="0"/>
              <a:t>ООО (УСН)-гостиница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 </a:t>
            </a:r>
            <a:r>
              <a:rPr lang="ru-RU" sz="1600" dirty="0" smtClean="0"/>
              <a:t>Часть этажей переданы в аренду взаимозависимым лицам (для сохранения УСН)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 </a:t>
            </a:r>
            <a:r>
              <a:rPr lang="ru-RU" sz="1600" dirty="0" smtClean="0"/>
              <a:t>Работники вновь созданных лиц  -бывшие работники ООО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Расходы на содержание всего имущества несет ООО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Свидетельство о присвоение «звезд» выдано ООО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Единый логотип, вывески, сайт, телефоны, помещения (</a:t>
            </a:r>
            <a:r>
              <a:rPr lang="ru-RU" sz="1600" dirty="0" err="1" smtClean="0"/>
              <a:t>ресепшен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служебные помещения)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Персонал ООО обслуживал все помещения, функционал не изменился</a:t>
            </a:r>
          </a:p>
          <a:p>
            <a:r>
              <a:rPr lang="ru-RU" sz="1600" dirty="0" smtClean="0"/>
              <a:t> после передачи в аренду части помещений.</a:t>
            </a:r>
          </a:p>
          <a:p>
            <a:endParaRPr lang="ru-RU" sz="1600" dirty="0"/>
          </a:p>
        </p:txBody>
      </p:sp>
      <p:pic>
        <p:nvPicPr>
          <p:cNvPr id="1028" name="Picture 4" descr="http://clipart-library.com/image_gallery/n1876949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309" y="3075806"/>
            <a:ext cx="1895691" cy="193742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5768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 </a:t>
            </a:r>
            <a:r>
              <a:rPr lang="ru-RU" b="1" dirty="0">
                <a:solidFill>
                  <a:schemeClr val="bg1"/>
                </a:solidFill>
              </a:rPr>
              <a:t>- положительная практика</a:t>
            </a:r>
          </a:p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учетом цели и смысла реализации товара через взаимозависимых ИП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4017" y="1127775"/>
            <a:ext cx="4841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Постановление АС УО от 25.09.2019 </a:t>
            </a:r>
          </a:p>
          <a:p>
            <a:pPr algn="just"/>
            <a:r>
              <a:rPr lang="ru-RU" sz="1400" b="1" dirty="0" smtClean="0"/>
              <a:t>Дело № А76-27603/2017 (ООО «</a:t>
            </a:r>
            <a:r>
              <a:rPr lang="ru-RU" sz="1400" b="1" dirty="0" err="1" smtClean="0"/>
              <a:t>Шининвест</a:t>
            </a:r>
            <a:r>
              <a:rPr lang="ru-RU" sz="1400" b="1" dirty="0" smtClean="0"/>
              <a:t>») 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Суд признал отсутствие схемы формального дробления</a:t>
            </a:r>
          </a:p>
          <a:p>
            <a:pPr algn="just"/>
            <a:r>
              <a:rPr lang="ru-RU" sz="1200" dirty="0" smtClean="0"/>
              <a:t>Продажа автошин</a:t>
            </a:r>
            <a:endParaRPr lang="ru-RU" sz="1200" dirty="0"/>
          </a:p>
          <a:p>
            <a:pPr algn="just"/>
            <a:r>
              <a:rPr lang="ru-RU" sz="1200" b="1" dirty="0" smtClean="0"/>
              <a:t>Позиция НО: </a:t>
            </a:r>
            <a:r>
              <a:rPr lang="ru-RU" sz="1200" dirty="0" smtClean="0"/>
              <a:t>схема реализации товара через взаимозависимых лиц на ЕНВД для уменьшения налоговых обязательств по НДС и НП. </a:t>
            </a:r>
            <a:r>
              <a:rPr lang="ru-RU" sz="1200" b="1" dirty="0" smtClean="0"/>
              <a:t>Налогоплательщик мог сам реализовывать товар.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 smtClean="0"/>
              <a:t>Суды: </a:t>
            </a:r>
          </a:p>
          <a:p>
            <a:pPr algn="just"/>
            <a:r>
              <a:rPr lang="ru-RU" sz="1200" b="1" dirty="0" smtClean="0"/>
              <a:t>1.</a:t>
            </a:r>
            <a:r>
              <a:rPr lang="ru-RU" sz="1200" dirty="0" smtClean="0"/>
              <a:t>Компания А создана после регистрации ИП</a:t>
            </a:r>
          </a:p>
          <a:p>
            <a:pPr algn="just"/>
            <a:r>
              <a:rPr lang="ru-RU" sz="1200" b="1" dirty="0" smtClean="0"/>
              <a:t>2.</a:t>
            </a:r>
            <a:r>
              <a:rPr lang="ru-RU" sz="1200" dirty="0" smtClean="0"/>
              <a:t>Суды не придали значение взаимозависимости, наличию общего сайта, товарного знака, счетам в 1 банке и пр.</a:t>
            </a:r>
          </a:p>
          <a:p>
            <a:pPr algn="just"/>
            <a:r>
              <a:rPr lang="ru-RU" sz="1200" b="1" u="sng" dirty="0" smtClean="0"/>
              <a:t>3.ИП кроме розницы активно развивали сервисное направление (услуги ремонта, техобслуживание и мойка </a:t>
            </a:r>
            <a:r>
              <a:rPr lang="ru-RU" sz="1200" b="1" u="sng" dirty="0" err="1" smtClean="0"/>
              <a:t>автотранспорных</a:t>
            </a:r>
            <a:r>
              <a:rPr lang="ru-RU" sz="1200" b="1" u="sng" dirty="0" smtClean="0"/>
              <a:t> средств</a:t>
            </a:r>
            <a:r>
              <a:rPr lang="ru-RU" sz="1200" b="1" dirty="0" smtClean="0"/>
              <a:t>). Компания А этим никогда не занималась.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ЭКОНОМИЧЕСКАЯ ВЫГОДА! </a:t>
            </a:r>
            <a:r>
              <a:rPr lang="ru-RU" sz="1200" b="1" dirty="0" smtClean="0"/>
              <a:t>Комплектуя шинами и др. товаром розничных операторов, компания значительно снижает риск появления конкурентов, в регионах он является лидером оптовых продаж.</a:t>
            </a:r>
          </a:p>
          <a:p>
            <a:pPr algn="just"/>
            <a:endParaRPr lang="ru-RU" sz="1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505" y="1198748"/>
            <a:ext cx="3888432" cy="36772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67644" y="1345700"/>
            <a:ext cx="1440160" cy="9361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Компания А</a:t>
            </a:r>
          </a:p>
          <a:p>
            <a:pPr algn="ctr"/>
            <a:r>
              <a:rPr lang="ru-RU" sz="800" dirty="0" smtClean="0"/>
              <a:t>проверяемый налогоплательщик</a:t>
            </a:r>
            <a:endParaRPr lang="ru-RU" sz="1000" dirty="0" smtClean="0"/>
          </a:p>
          <a:p>
            <a:pPr algn="ctr"/>
            <a:r>
              <a:rPr lang="ru-RU" sz="1000" b="1" dirty="0" smtClean="0"/>
              <a:t>ОСН</a:t>
            </a:r>
          </a:p>
          <a:p>
            <a:pPr algn="ctr"/>
            <a:r>
              <a:rPr lang="ru-RU" sz="1000" b="1" dirty="0" smtClean="0"/>
              <a:t>опт</a:t>
            </a:r>
            <a:endParaRPr lang="ru-RU" sz="1000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2571750"/>
            <a:ext cx="936104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ИП</a:t>
            </a:r>
          </a:p>
          <a:p>
            <a:pPr algn="ctr"/>
            <a:r>
              <a:rPr lang="ru-RU" sz="1000" dirty="0" smtClean="0"/>
              <a:t>ЕНВД</a:t>
            </a:r>
          </a:p>
          <a:p>
            <a:pPr algn="ctr"/>
            <a:r>
              <a:rPr lang="ru-RU" sz="1000" b="1" dirty="0" smtClean="0"/>
              <a:t>розница</a:t>
            </a:r>
            <a:endParaRPr lang="ru-RU" sz="1000" b="1" dirty="0"/>
          </a:p>
        </p:txBody>
      </p:sp>
      <p:sp>
        <p:nvSpPr>
          <p:cNvPr id="8" name="Овал 7"/>
          <p:cNvSpPr/>
          <p:nvPr/>
        </p:nvSpPr>
        <p:spPr>
          <a:xfrm>
            <a:off x="1619672" y="2730325"/>
            <a:ext cx="936104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ИП</a:t>
            </a:r>
          </a:p>
          <a:p>
            <a:pPr algn="ctr"/>
            <a:r>
              <a:rPr lang="ru-RU" sz="1000" dirty="0" smtClean="0"/>
              <a:t>ЕНВД</a:t>
            </a:r>
          </a:p>
          <a:p>
            <a:pPr algn="ctr"/>
            <a:r>
              <a:rPr lang="ru-RU" sz="1000" b="1" dirty="0" smtClean="0"/>
              <a:t>розница</a:t>
            </a:r>
            <a:endParaRPr lang="ru-RU" sz="1000" b="1" dirty="0"/>
          </a:p>
        </p:txBody>
      </p:sp>
      <p:sp>
        <p:nvSpPr>
          <p:cNvPr id="9" name="Овал 8"/>
          <p:cNvSpPr/>
          <p:nvPr/>
        </p:nvSpPr>
        <p:spPr>
          <a:xfrm>
            <a:off x="2915816" y="2566901"/>
            <a:ext cx="936104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ИП</a:t>
            </a:r>
          </a:p>
          <a:p>
            <a:pPr algn="ctr"/>
            <a:r>
              <a:rPr lang="ru-RU" sz="1000" dirty="0" smtClean="0"/>
              <a:t>ЕНВД</a:t>
            </a:r>
          </a:p>
          <a:p>
            <a:pPr algn="ctr"/>
            <a:r>
              <a:rPr lang="ru-RU" sz="1000" b="1" dirty="0" smtClean="0"/>
              <a:t>розница</a:t>
            </a:r>
            <a:endParaRPr lang="ru-RU" sz="1000" b="1" dirty="0"/>
          </a:p>
        </p:txBody>
      </p: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 flipH="1">
            <a:off x="791580" y="2144715"/>
            <a:ext cx="786971" cy="422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5"/>
            <a:endCxn id="9" idx="0"/>
          </p:cNvCxnSpPr>
          <p:nvPr/>
        </p:nvCxnSpPr>
        <p:spPr>
          <a:xfrm>
            <a:off x="2596897" y="2144715"/>
            <a:ext cx="786971" cy="422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4"/>
          </p:cNvCxnSpPr>
          <p:nvPr/>
        </p:nvCxnSpPr>
        <p:spPr>
          <a:xfrm>
            <a:off x="2087724" y="2281804"/>
            <a:ext cx="0" cy="448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3651870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4"/>
            <a:endCxn id="24" idx="0"/>
          </p:cNvCxnSpPr>
          <p:nvPr/>
        </p:nvCxnSpPr>
        <p:spPr>
          <a:xfrm flipH="1">
            <a:off x="764160" y="3291830"/>
            <a:ext cx="27420" cy="65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4"/>
          </p:cNvCxnSpPr>
          <p:nvPr/>
        </p:nvCxnSpPr>
        <p:spPr>
          <a:xfrm>
            <a:off x="3383868" y="3286981"/>
            <a:ext cx="0" cy="661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40124" y="3948286"/>
            <a:ext cx="6480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err="1" smtClean="0"/>
              <a:t>Поку</a:t>
            </a:r>
            <a:endParaRPr lang="ru-RU" sz="700" b="1" dirty="0" smtClean="0"/>
          </a:p>
          <a:p>
            <a:pPr algn="ctr"/>
            <a:r>
              <a:rPr lang="ru-RU" sz="700" b="1" dirty="0" err="1" smtClean="0"/>
              <a:t>патель</a:t>
            </a:r>
            <a:endParaRPr lang="ru-RU" sz="700" b="1" dirty="0"/>
          </a:p>
        </p:txBody>
      </p:sp>
      <p:sp>
        <p:nvSpPr>
          <p:cNvPr id="25" name="Овал 24"/>
          <p:cNvSpPr/>
          <p:nvPr/>
        </p:nvSpPr>
        <p:spPr>
          <a:xfrm>
            <a:off x="1254515" y="3948286"/>
            <a:ext cx="6480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err="1"/>
              <a:t>Поку</a:t>
            </a:r>
            <a:endParaRPr lang="ru-RU" sz="700" b="1" dirty="0"/>
          </a:p>
          <a:p>
            <a:pPr algn="ctr"/>
            <a:r>
              <a:rPr lang="ru-RU" sz="700" b="1" dirty="0" err="1"/>
              <a:t>патель</a:t>
            </a:r>
            <a:endParaRPr lang="ru-RU" sz="700" b="1" dirty="0"/>
          </a:p>
        </p:txBody>
      </p:sp>
      <p:sp>
        <p:nvSpPr>
          <p:cNvPr id="26" name="Овал 25"/>
          <p:cNvSpPr/>
          <p:nvPr/>
        </p:nvSpPr>
        <p:spPr>
          <a:xfrm>
            <a:off x="2117724" y="3948286"/>
            <a:ext cx="6480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err="1"/>
              <a:t>Поку</a:t>
            </a:r>
            <a:endParaRPr lang="ru-RU" sz="700" b="1" dirty="0"/>
          </a:p>
          <a:p>
            <a:pPr algn="ctr"/>
            <a:r>
              <a:rPr lang="ru-RU" sz="700" b="1" dirty="0" err="1"/>
              <a:t>патель</a:t>
            </a:r>
            <a:endParaRPr lang="ru-RU" sz="700" b="1" dirty="0"/>
          </a:p>
        </p:txBody>
      </p:sp>
      <p:sp>
        <p:nvSpPr>
          <p:cNvPr id="27" name="Овал 26"/>
          <p:cNvSpPr/>
          <p:nvPr/>
        </p:nvSpPr>
        <p:spPr>
          <a:xfrm>
            <a:off x="3059832" y="3948286"/>
            <a:ext cx="6480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err="1"/>
              <a:t>Поку</a:t>
            </a:r>
            <a:endParaRPr lang="ru-RU" sz="700" b="1" dirty="0"/>
          </a:p>
          <a:p>
            <a:pPr algn="ctr"/>
            <a:r>
              <a:rPr lang="ru-RU" sz="700" b="1" dirty="0" err="1"/>
              <a:t>патель</a:t>
            </a:r>
            <a:endParaRPr lang="ru-RU" sz="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3674503"/>
            <a:ext cx="272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</a:t>
            </a:r>
            <a:r>
              <a:rPr lang="ru-RU" sz="1200" dirty="0" smtClean="0"/>
              <a:t>озничная торговля</a:t>
            </a:r>
            <a:endParaRPr lang="ru-RU" sz="1200" dirty="0"/>
          </a:p>
        </p:txBody>
      </p:sp>
      <p:cxnSp>
        <p:nvCxnSpPr>
          <p:cNvPr id="32" name="Прямая со стрелкой 31"/>
          <p:cNvCxnSpPr>
            <a:stCxn id="8" idx="3"/>
            <a:endCxn id="25" idx="0"/>
          </p:cNvCxnSpPr>
          <p:nvPr/>
        </p:nvCxnSpPr>
        <p:spPr>
          <a:xfrm flipH="1">
            <a:off x="1578551" y="3344952"/>
            <a:ext cx="178210" cy="603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" idx="5"/>
          </p:cNvCxnSpPr>
          <p:nvPr/>
        </p:nvCxnSpPr>
        <p:spPr>
          <a:xfrm>
            <a:off x="2418687" y="3344952"/>
            <a:ext cx="178210" cy="60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819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343" y="1030366"/>
            <a:ext cx="3876697" cy="3864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6749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Дробление: отрицательная судебная практика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5040" y="964054"/>
            <a:ext cx="5053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Постановление АС Московского </a:t>
            </a:r>
            <a:r>
              <a:rPr lang="ru-RU" sz="1200" b="1" dirty="0">
                <a:solidFill>
                  <a:srgbClr val="C00000"/>
                </a:solidFill>
              </a:rPr>
              <a:t>округа от 05.02.2019 по делу № </a:t>
            </a:r>
            <a:r>
              <a:rPr lang="ru-RU" sz="1200" b="1" dirty="0" smtClean="0">
                <a:solidFill>
                  <a:srgbClr val="C00000"/>
                </a:solidFill>
              </a:rPr>
              <a:t>А40-195593/2017</a:t>
            </a:r>
            <a:r>
              <a:rPr lang="ru-RU" sz="1200" b="1" dirty="0" smtClean="0"/>
              <a:t> </a:t>
            </a:r>
            <a:r>
              <a:rPr lang="ru-RU" sz="1200" b="1" dirty="0"/>
              <a:t>(Определение ВС РФ от 31.05.2019 № </a:t>
            </a:r>
            <a:r>
              <a:rPr lang="ru-RU" sz="1200" b="1" dirty="0" smtClean="0"/>
              <a:t>305-ЭС19-7040)</a:t>
            </a:r>
          </a:p>
          <a:p>
            <a:pPr algn="just"/>
            <a:r>
              <a:rPr lang="ru-RU" sz="1200" dirty="0" smtClean="0"/>
              <a:t>Общая сумма доначислений - </a:t>
            </a:r>
            <a:r>
              <a:rPr lang="ru-RU" sz="1200" b="1" dirty="0" smtClean="0">
                <a:solidFill>
                  <a:srgbClr val="C00000"/>
                </a:solidFill>
              </a:rPr>
              <a:t>705 </a:t>
            </a:r>
            <a:r>
              <a:rPr lang="ru-RU" sz="1200" b="1" dirty="0">
                <a:solidFill>
                  <a:srgbClr val="C00000"/>
                </a:solidFill>
              </a:rPr>
              <a:t>899 710 руб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200" dirty="0" smtClean="0"/>
              <a:t>ТЦ «Армада</a:t>
            </a:r>
            <a:r>
              <a:rPr lang="ru-RU" sz="1200" dirty="0"/>
              <a:t>»  получал </a:t>
            </a:r>
            <a:r>
              <a:rPr lang="ru-RU" sz="1200" dirty="0" smtClean="0"/>
              <a:t>ННВ </a:t>
            </a:r>
            <a:r>
              <a:rPr lang="ru-RU" sz="1200" dirty="0"/>
              <a:t>с помощью двух </a:t>
            </a:r>
            <a:r>
              <a:rPr lang="ru-RU" sz="1200" dirty="0" smtClean="0"/>
              <a:t>схем:</a:t>
            </a:r>
          </a:p>
          <a:p>
            <a:pPr marL="228600" indent="-228600" algn="just">
              <a:buAutoNum type="arabicPeriod"/>
            </a:pPr>
            <a:r>
              <a:rPr lang="ru-RU" sz="1200" b="1" dirty="0" smtClean="0"/>
              <a:t> через организации, использующие труд инвалидов</a:t>
            </a:r>
            <a:r>
              <a:rPr lang="ru-RU" sz="1200" dirty="0" smtClean="0"/>
              <a:t>,</a:t>
            </a:r>
          </a:p>
          <a:p>
            <a:pPr algn="just"/>
            <a:r>
              <a:rPr lang="ru-RU" sz="1200" dirty="0" smtClean="0"/>
              <a:t>в качестве арендаторов использовались подконтрольные организации, которые использовали труд инвалидов и применяли налоговую льготу по НДС к выручке от передачи этих помещений в субаренду. При этом сумма </a:t>
            </a:r>
            <a:r>
              <a:rPr lang="ru-RU" sz="1200" dirty="0" err="1" smtClean="0"/>
              <a:t>субарендной</a:t>
            </a:r>
            <a:r>
              <a:rPr lang="ru-RU" sz="1200" dirty="0" smtClean="0"/>
              <a:t> платы многократно превышала стоимость аренды.</a:t>
            </a:r>
          </a:p>
          <a:p>
            <a:pPr algn="just"/>
            <a:r>
              <a:rPr lang="ru-RU" sz="1200" b="1" dirty="0" smtClean="0"/>
              <a:t>2.</a:t>
            </a:r>
            <a:r>
              <a:rPr lang="ru-RU" sz="1200" dirty="0"/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«дробление» </a:t>
            </a:r>
            <a:r>
              <a:rPr lang="ru-RU" sz="1200" b="1" dirty="0">
                <a:solidFill>
                  <a:srgbClr val="C00000"/>
                </a:solidFill>
              </a:rPr>
              <a:t>бизнеса на 18 взаимозависимых и подконтрольных </a:t>
            </a:r>
            <a:r>
              <a:rPr lang="ru-RU" sz="1200" b="1" dirty="0" smtClean="0">
                <a:solidFill>
                  <a:srgbClr val="C00000"/>
                </a:solidFill>
              </a:rPr>
              <a:t>компаний. </a:t>
            </a:r>
            <a:r>
              <a:rPr lang="ru-RU" sz="1200" dirty="0" smtClean="0"/>
              <a:t>Налогоплательщик стал</a:t>
            </a:r>
            <a:r>
              <a:rPr lang="ru-RU" sz="1200" b="1" dirty="0" smtClean="0"/>
              <a:t> </a:t>
            </a:r>
            <a:r>
              <a:rPr lang="ru-RU" sz="1200" dirty="0" smtClean="0"/>
              <a:t>участником </a:t>
            </a:r>
            <a:r>
              <a:rPr lang="ru-RU" sz="1200" dirty="0"/>
              <a:t>18 организаций, каждой </a:t>
            </a:r>
            <a:r>
              <a:rPr lang="ru-RU" sz="1200" dirty="0" smtClean="0"/>
              <a:t>в </a:t>
            </a:r>
            <a:r>
              <a:rPr lang="ru-RU" sz="1200" dirty="0"/>
              <a:t>качестве своей доли передал часть площади </a:t>
            </a:r>
            <a:r>
              <a:rPr lang="ru-RU" sz="1200" dirty="0" smtClean="0"/>
              <a:t>ТЦ</a:t>
            </a:r>
          </a:p>
          <a:p>
            <a:pPr algn="just"/>
            <a:r>
              <a:rPr lang="ru-RU" sz="1200" dirty="0" smtClean="0"/>
              <a:t>Выгода:</a:t>
            </a:r>
            <a:r>
              <a:rPr lang="en-US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основной доход </a:t>
            </a:r>
            <a:r>
              <a:rPr lang="ru-RU" sz="1200" b="1" dirty="0">
                <a:solidFill>
                  <a:schemeClr val="tx1"/>
                </a:solidFill>
              </a:rPr>
              <a:t>от сдачи помещений поступал в адрес </a:t>
            </a:r>
            <a:r>
              <a:rPr lang="ru-RU" sz="1200" b="1" dirty="0" smtClean="0">
                <a:solidFill>
                  <a:schemeClr val="tx1"/>
                </a:solidFill>
              </a:rPr>
              <a:t>компаний </a:t>
            </a:r>
            <a:r>
              <a:rPr lang="ru-RU" sz="1200" b="1" dirty="0">
                <a:solidFill>
                  <a:schemeClr val="tx1"/>
                </a:solidFill>
              </a:rPr>
              <a:t>и облагался по УСН по ставке 6%. </a:t>
            </a:r>
            <a:r>
              <a:rPr lang="ru-RU" sz="1200" dirty="0" smtClean="0"/>
              <a:t>В </a:t>
            </a:r>
            <a:r>
              <a:rPr lang="ru-RU" sz="1200" dirty="0"/>
              <a:t>результате дробления </a:t>
            </a:r>
            <a:r>
              <a:rPr lang="ru-RU" sz="1200" b="1" dirty="0" smtClean="0"/>
              <a:t>к </a:t>
            </a:r>
            <a:r>
              <a:rPr lang="ru-RU" sz="1200" b="1" dirty="0"/>
              <a:t>доходам от аренды имущества применялась ставка 6% вместо 20% ставки по </a:t>
            </a:r>
            <a:r>
              <a:rPr lang="ru-RU" sz="1200" b="1" dirty="0" smtClean="0"/>
              <a:t>НП и </a:t>
            </a:r>
            <a:r>
              <a:rPr lang="ru-RU" sz="1200" b="1" dirty="0"/>
              <a:t>18% - по НДС. </a:t>
            </a:r>
            <a:endParaRPr lang="ru-RU" sz="1200" b="1" dirty="0" smtClean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!</a:t>
            </a:r>
            <a:r>
              <a:rPr lang="ru-RU" sz="1400" b="1" dirty="0" smtClean="0">
                <a:solidFill>
                  <a:schemeClr val="tx1"/>
                </a:solidFill>
              </a:rPr>
              <a:t>Суд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rgbClr val="C00000"/>
                </a:solidFill>
              </a:rPr>
              <a:t> НДС верно </a:t>
            </a:r>
            <a:r>
              <a:rPr lang="ru-RU" sz="1400" b="1" dirty="0" err="1" smtClean="0">
                <a:solidFill>
                  <a:srgbClr val="C00000"/>
                </a:solidFill>
              </a:rPr>
              <a:t>доначислен</a:t>
            </a:r>
            <a:r>
              <a:rPr lang="ru-RU" sz="1400" b="1" dirty="0" smtClean="0">
                <a:solidFill>
                  <a:srgbClr val="C00000"/>
                </a:solidFill>
              </a:rPr>
              <a:t> по ставке 18% (не расчетной) и не был включен в расходы по НП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1043608" y="1202710"/>
            <a:ext cx="1872208" cy="8974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ТЦ Армада</a:t>
            </a:r>
          </a:p>
          <a:p>
            <a:pPr algn="ctr"/>
            <a:r>
              <a:rPr lang="ru-RU" sz="1200" b="1" dirty="0" smtClean="0"/>
              <a:t>Участник</a:t>
            </a:r>
          </a:p>
          <a:p>
            <a:pPr algn="ctr"/>
            <a:r>
              <a:rPr lang="ru-RU" sz="1200" dirty="0" smtClean="0"/>
              <a:t>(арендодатель)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8343" y="138984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Схема 2 </a:t>
            </a:r>
            <a:endParaRPr lang="ru-RU" sz="1100" dirty="0"/>
          </a:p>
        </p:txBody>
      </p:sp>
      <p:sp>
        <p:nvSpPr>
          <p:cNvPr id="8" name="Овал 7"/>
          <p:cNvSpPr/>
          <p:nvPr/>
        </p:nvSpPr>
        <p:spPr>
          <a:xfrm>
            <a:off x="314220" y="2670473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</a:t>
            </a:r>
          </a:p>
          <a:p>
            <a:pPr algn="ctr"/>
            <a:r>
              <a:rPr lang="ru-RU" sz="800" dirty="0" smtClean="0"/>
              <a:t>А</a:t>
            </a:r>
            <a:endParaRPr lang="en-US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0" name="Овал 19"/>
          <p:cNvSpPr/>
          <p:nvPr/>
        </p:nvSpPr>
        <p:spPr>
          <a:xfrm>
            <a:off x="1626230" y="26383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В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1" name="Овал 20"/>
          <p:cNvSpPr/>
          <p:nvPr/>
        </p:nvSpPr>
        <p:spPr>
          <a:xfrm>
            <a:off x="323528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</a:t>
            </a:r>
            <a:r>
              <a:rPr lang="en-US" sz="800" dirty="0" smtClean="0"/>
              <a:t>D</a:t>
            </a:r>
            <a:endParaRPr lang="ru-RU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2" name="Овал 21"/>
          <p:cNvSpPr/>
          <p:nvPr/>
        </p:nvSpPr>
        <p:spPr>
          <a:xfrm>
            <a:off x="1619672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Е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6" name="Овал 25"/>
          <p:cNvSpPr/>
          <p:nvPr/>
        </p:nvSpPr>
        <p:spPr>
          <a:xfrm>
            <a:off x="2976388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</a:t>
            </a:r>
          </a:p>
          <a:p>
            <a:pPr algn="ctr"/>
            <a:r>
              <a:rPr lang="en-US" sz="800" dirty="0" smtClean="0"/>
              <a:t>F</a:t>
            </a:r>
            <a:endParaRPr lang="ru-RU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7" name="Овал 26"/>
          <p:cNvSpPr/>
          <p:nvPr/>
        </p:nvSpPr>
        <p:spPr>
          <a:xfrm>
            <a:off x="2962017" y="26383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С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07704" y="4549572"/>
            <a:ext cx="5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 flipH="1">
            <a:off x="791581" y="1968764"/>
            <a:ext cx="526206" cy="66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4"/>
          </p:cNvCxnSpPr>
          <p:nvPr/>
        </p:nvCxnSpPr>
        <p:spPr>
          <a:xfrm>
            <a:off x="1979712" y="2100198"/>
            <a:ext cx="0" cy="538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5"/>
            <a:endCxn id="27" idx="0"/>
          </p:cNvCxnSpPr>
          <p:nvPr/>
        </p:nvCxnSpPr>
        <p:spPr>
          <a:xfrm>
            <a:off x="2641637" y="1968764"/>
            <a:ext cx="788432" cy="66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1" idx="7"/>
          </p:cNvCxnSpPr>
          <p:nvPr/>
        </p:nvCxnSpPr>
        <p:spPr>
          <a:xfrm flipH="1">
            <a:off x="1122543" y="2100198"/>
            <a:ext cx="503687" cy="1430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6" idx="1"/>
          </p:cNvCxnSpPr>
          <p:nvPr/>
        </p:nvCxnSpPr>
        <p:spPr>
          <a:xfrm>
            <a:off x="2339752" y="2100198"/>
            <a:ext cx="773725" cy="1430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1520" y="2165055"/>
            <a:ext cx="38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Передача частей площади ТЦ в качестве долей</a:t>
            </a:r>
            <a:endParaRPr lang="ru-RU" sz="12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7186" y="4124531"/>
            <a:ext cx="36466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4855" y="4475391"/>
            <a:ext cx="208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аренда</a:t>
            </a:r>
            <a:endParaRPr lang="ru-RU" sz="1200" dirty="0"/>
          </a:p>
        </p:txBody>
      </p:sp>
      <p:cxnSp>
        <p:nvCxnSpPr>
          <p:cNvPr id="45" name="Прямая со стрелкой 44"/>
          <p:cNvCxnSpPr>
            <a:stCxn id="21" idx="4"/>
          </p:cNvCxnSpPr>
          <p:nvPr/>
        </p:nvCxnSpPr>
        <p:spPr>
          <a:xfrm flipH="1">
            <a:off x="782272" y="4083918"/>
            <a:ext cx="9308" cy="399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2" idx="4"/>
          </p:cNvCxnSpPr>
          <p:nvPr/>
        </p:nvCxnSpPr>
        <p:spPr>
          <a:xfrm>
            <a:off x="2087724" y="4083918"/>
            <a:ext cx="0" cy="35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6" idx="4"/>
          </p:cNvCxnSpPr>
          <p:nvPr/>
        </p:nvCxnSpPr>
        <p:spPr>
          <a:xfrm flipH="1">
            <a:off x="3430069" y="4083918"/>
            <a:ext cx="14371" cy="35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23528" y="3119533"/>
            <a:ext cx="12691" cy="1335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13377" y="2931790"/>
            <a:ext cx="0" cy="1475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</p:cNvCxnSpPr>
          <p:nvPr/>
        </p:nvCxnSpPr>
        <p:spPr>
          <a:xfrm flipH="1">
            <a:off x="1187624" y="3191510"/>
            <a:ext cx="575695" cy="124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" idx="5"/>
          </p:cNvCxnSpPr>
          <p:nvPr/>
        </p:nvCxnSpPr>
        <p:spPr>
          <a:xfrm>
            <a:off x="2425245" y="3191510"/>
            <a:ext cx="551143" cy="1215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705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347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Бюро Форума по налоговому администрированию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ОЭСР (FTA) в Париже- сентябрь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3564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b="1" dirty="0" smtClean="0"/>
              <a:t>В ближайшем будущем мы станем адаптивными цифровыми платформами и перейдем к автоматическому бесконтактному администрированию в рамках единой виртуальной транзакционной среды</a:t>
            </a:r>
            <a:r>
              <a:rPr lang="ru-RU" dirty="0" smtClean="0"/>
              <a:t>» - заместитель руководителя ФНС России Алексей </a:t>
            </a:r>
            <a:r>
              <a:rPr lang="ru-RU" dirty="0" err="1" smtClean="0"/>
              <a:t>Оверчук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en-US" i="1" dirty="0" smtClean="0"/>
              <a:t>nalog.ru)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9548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Судебная практика: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дробление и уточнение налоговых обязательств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7574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2016:</a:t>
            </a:r>
          </a:p>
          <a:p>
            <a:pPr algn="just"/>
            <a:r>
              <a:rPr lang="ru-RU" sz="1400" dirty="0" smtClean="0"/>
              <a:t>Определения ВС РФ от 30.11.2016 №305-КГ16-10138, от 26.01.2016 №305-КГ16-13478: </a:t>
            </a:r>
            <a:r>
              <a:rPr lang="ru-RU" sz="1400" b="1" dirty="0" smtClean="0"/>
              <a:t>налоговый орган должен определять истинный размер налоговых обязательств налогоплательщика</a:t>
            </a:r>
            <a:r>
              <a:rPr lang="ru-RU" sz="1400" dirty="0" smtClean="0"/>
              <a:t>, т.е. не только показателей «недоимка», но и показателей «переплата».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2019:</a:t>
            </a:r>
          </a:p>
          <a:p>
            <a:pPr algn="just"/>
            <a:r>
              <a:rPr lang="ru-RU" sz="1400" b="1" dirty="0"/>
              <a:t>При доначислении НДС в связи с суммированием выручки компаний на УСН (из-за дробления), налоговый орган </a:t>
            </a:r>
            <a:r>
              <a:rPr lang="ru-RU" sz="1400" b="1" dirty="0">
                <a:solidFill>
                  <a:srgbClr val="C00000"/>
                </a:solidFill>
              </a:rPr>
              <a:t>НЕ ОБЯЗАН </a:t>
            </a:r>
            <a:r>
              <a:rPr lang="ru-RU" sz="1400" b="1" dirty="0"/>
              <a:t>по итогам проверки </a:t>
            </a:r>
            <a:r>
              <a:rPr lang="ru-RU" sz="1400" b="1" dirty="0">
                <a:solidFill>
                  <a:srgbClr val="C00000"/>
                </a:solidFill>
              </a:rPr>
              <a:t>учитывать переплату по УСН</a:t>
            </a:r>
            <a:r>
              <a:rPr lang="ru-RU" sz="1400" b="1" dirty="0"/>
              <a:t>.</a:t>
            </a:r>
          </a:p>
          <a:p>
            <a:pPr algn="just"/>
            <a:r>
              <a:rPr lang="ru-RU" sz="1400" dirty="0"/>
              <a:t>(Постановление АС Западно-Сибирского округа от 20.06.2019№А03-18224/2016).</a:t>
            </a:r>
          </a:p>
          <a:p>
            <a:pPr algn="just"/>
            <a:r>
              <a:rPr lang="ru-RU" sz="1400" dirty="0" smtClean="0"/>
              <a:t>Наличие переплаты по УСН не опровергает совершения правонарушения и необходимость уплаты налогов по ОСН («</a:t>
            </a:r>
            <a:r>
              <a:rPr lang="ru-RU" sz="1400" dirty="0" err="1" smtClean="0"/>
              <a:t>уточненки</a:t>
            </a:r>
            <a:r>
              <a:rPr lang="ru-RU" sz="1400" dirty="0" smtClean="0"/>
              <a:t>», заявление в порядке ст. 78 НК РФ)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737877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 descr="https://www.construction-today.com/images/content/Sept._2016/_RESIDENTIAL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359" y="1759124"/>
            <a:ext cx="4719641" cy="33843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2700808" y="307580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                    РЕАЛЬНОСТЬ СДЕЛОК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5552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ДЕЛОВАЯ ЦЕЛЬ </a:t>
            </a:r>
          </a:p>
        </p:txBody>
      </p:sp>
      <p:pic>
        <p:nvPicPr>
          <p:cNvPr id="222212" name="Picture 4" descr="https://investim.info/wp-content/uploads/2018/07/chto-takoe-cel-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220788"/>
          </a:xfrm>
          <a:prstGeom prst="rect">
            <a:avLst/>
          </a:prstGeom>
          <a:noFill/>
        </p:spPr>
      </p:pic>
      <p:pic>
        <p:nvPicPr>
          <p:cNvPr id="222216" name="Picture 8" descr="https://www.blairs.co.nz/wp-content/uploads/2018/08/Question-Mar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427734"/>
            <a:ext cx="828750" cy="828750"/>
          </a:xfrm>
          <a:prstGeom prst="rect">
            <a:avLst/>
          </a:prstGeom>
          <a:noFill/>
        </p:spPr>
      </p:pic>
      <p:pic>
        <p:nvPicPr>
          <p:cNvPr id="222218" name="Picture 10" descr="https://ds02.infourok.ru/uploads/ex/0783/00000782-ecb4e31b/img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423420"/>
            <a:ext cx="960107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88320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07183" y="1406284"/>
            <a:ext cx="2967072" cy="20823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061409"/>
            <a:ext cx="45683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Постановление 9ААС от 24.06.2019</a:t>
            </a:r>
          </a:p>
          <a:p>
            <a:r>
              <a:rPr lang="ru-RU" sz="1200" b="1" dirty="0" smtClean="0"/>
              <a:t>По делу № А40-169044/18-108-3712 </a:t>
            </a:r>
            <a:r>
              <a:rPr lang="ru-RU" sz="1200" dirty="0" smtClean="0"/>
              <a:t>(</a:t>
            </a:r>
            <a:r>
              <a:rPr lang="ru-RU" sz="1200" dirty="0"/>
              <a:t>кассация 03.10.19</a:t>
            </a:r>
            <a:r>
              <a:rPr lang="ru-RU" sz="1200" dirty="0" smtClean="0"/>
              <a:t>)</a:t>
            </a:r>
          </a:p>
          <a:p>
            <a:pPr algn="just"/>
            <a:r>
              <a:rPr lang="ru-RU" sz="1100" b="1" dirty="0" smtClean="0"/>
              <a:t>Цена вопроса: </a:t>
            </a:r>
            <a:r>
              <a:rPr lang="ru-RU" sz="1100" b="1" dirty="0" smtClean="0">
                <a:solidFill>
                  <a:srgbClr val="C00000"/>
                </a:solidFill>
              </a:rPr>
              <a:t>139 000 000 руб. </a:t>
            </a:r>
            <a:r>
              <a:rPr lang="ru-RU" sz="1100" dirty="0" smtClean="0"/>
              <a:t>(НП и НДС)</a:t>
            </a:r>
          </a:p>
          <a:p>
            <a:pPr algn="just"/>
            <a:r>
              <a:rPr lang="ru-RU" sz="1100" b="1" dirty="0" smtClean="0"/>
              <a:t>Деятельность:</a:t>
            </a:r>
            <a:r>
              <a:rPr lang="ru-RU" sz="1100" dirty="0" smtClean="0"/>
              <a:t> закуп </a:t>
            </a:r>
            <a:r>
              <a:rPr lang="ru-RU" sz="1100" dirty="0"/>
              <a:t>и </a:t>
            </a:r>
            <a:r>
              <a:rPr lang="ru-RU" sz="1100" dirty="0" smtClean="0"/>
              <a:t>реализация твердосплавного </a:t>
            </a:r>
            <a:r>
              <a:rPr lang="ru-RU" sz="1100" dirty="0"/>
              <a:t>металлорежущего </a:t>
            </a:r>
            <a:r>
              <a:rPr lang="ru-RU" sz="1100" dirty="0" smtClean="0"/>
              <a:t>инструмента.</a:t>
            </a:r>
          </a:p>
          <a:p>
            <a:pPr algn="just"/>
            <a:r>
              <a:rPr lang="ru-RU" sz="1100" dirty="0" smtClean="0"/>
              <a:t>Инструмент после приобретения его у поставщиков проходил процесс </a:t>
            </a:r>
            <a:r>
              <a:rPr lang="ru-RU" sz="1100" dirty="0"/>
              <a:t>низкотемпературного отжига (</a:t>
            </a:r>
            <a:r>
              <a:rPr lang="ru-RU" sz="1100" dirty="0" err="1"/>
              <a:t>термостабилизация</a:t>
            </a:r>
            <a:r>
              <a:rPr lang="ru-RU" sz="1100" dirty="0"/>
              <a:t>)    </a:t>
            </a:r>
            <a:r>
              <a:rPr lang="ru-RU" sz="1100" dirty="0" smtClean="0"/>
              <a:t>и затем реализовывался контрагентам.</a:t>
            </a:r>
          </a:p>
          <a:p>
            <a:pPr algn="just"/>
            <a:r>
              <a:rPr lang="ru-RU" sz="1100" b="1" dirty="0" smtClean="0"/>
              <a:t>Деловая цель: </a:t>
            </a:r>
            <a:r>
              <a:rPr lang="ru-RU" sz="1100" dirty="0" smtClean="0"/>
              <a:t>прохождение </a:t>
            </a:r>
            <a:r>
              <a:rPr lang="ru-RU" sz="1100" dirty="0"/>
              <a:t>инструментом процесса </a:t>
            </a:r>
            <a:r>
              <a:rPr lang="ru-RU" sz="1100" dirty="0" err="1"/>
              <a:t>термостабилизации</a:t>
            </a:r>
            <a:r>
              <a:rPr lang="ru-RU" sz="1100" dirty="0"/>
              <a:t> позволяло </a:t>
            </a:r>
            <a:r>
              <a:rPr lang="ru-RU" sz="1100" b="1" dirty="0"/>
              <a:t>улучшить режущие свойства инструмента на 10-20%, </a:t>
            </a:r>
            <a:r>
              <a:rPr lang="ru-RU" sz="1100" dirty="0"/>
              <a:t>что </a:t>
            </a:r>
            <a:r>
              <a:rPr lang="ru-RU" sz="1100" dirty="0" smtClean="0"/>
              <a:t>позволило </a:t>
            </a:r>
            <a:r>
              <a:rPr lang="ru-RU" sz="1100" dirty="0"/>
              <a:t>Обществу </a:t>
            </a:r>
            <a:r>
              <a:rPr lang="ru-RU" sz="1100" b="1" dirty="0"/>
              <a:t>повысить стоимость </a:t>
            </a:r>
            <a:r>
              <a:rPr lang="ru-RU" sz="1100" b="1" dirty="0" smtClean="0"/>
              <a:t>инструмента </a:t>
            </a:r>
            <a:r>
              <a:rPr lang="ru-RU" sz="1100" b="1" dirty="0"/>
              <a:t>для покупателей, тем самым увеличить прибыль Общества</a:t>
            </a:r>
            <a:r>
              <a:rPr lang="ru-RU" sz="1100" b="1" dirty="0" smtClean="0"/>
              <a:t>. </a:t>
            </a:r>
          </a:p>
          <a:p>
            <a:pPr algn="just"/>
            <a:r>
              <a:rPr lang="ru-RU" sz="1100" b="1" dirty="0" smtClean="0"/>
              <a:t>Позиция НО: </a:t>
            </a:r>
            <a:r>
              <a:rPr lang="ru-RU" sz="1100" dirty="0" smtClean="0"/>
              <a:t>ННВ – завышение расходов  путем включения в цепочку движения ДС лишнего звена. </a:t>
            </a:r>
          </a:p>
          <a:p>
            <a:pPr algn="just"/>
            <a:r>
              <a:rPr lang="ru-RU" sz="1100" b="1" dirty="0" smtClean="0"/>
              <a:t>Позиция суда: </a:t>
            </a:r>
            <a:r>
              <a:rPr lang="ru-RU" sz="1100" b="1" dirty="0">
                <a:solidFill>
                  <a:schemeClr val="tx1"/>
                </a:solidFill>
                <a:latin typeface="Times New Roman"/>
                <a:cs typeface="Times New Roman"/>
              </a:rPr>
              <a:t>► </a:t>
            </a:r>
            <a:r>
              <a:rPr lang="ru-RU" sz="1100" b="1" dirty="0" smtClean="0">
                <a:solidFill>
                  <a:srgbClr val="C00000"/>
                </a:solidFill>
              </a:rPr>
              <a:t>Нет признаков взаимозависимости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►</a:t>
            </a:r>
            <a:r>
              <a:rPr lang="ru-RU" sz="1100" b="1" dirty="0" smtClean="0">
                <a:solidFill>
                  <a:srgbClr val="C00000"/>
                </a:solidFill>
              </a:rPr>
              <a:t>Общество не несет ответственность за контрагентов 2-3 звена (контрагентов контрагента)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Times New Roman"/>
                <a:cs typeface="Times New Roman"/>
              </a:rPr>
              <a:t>► </a:t>
            </a:r>
            <a:r>
              <a:rPr lang="ru-RU" sz="1100" b="1" dirty="0" smtClean="0">
                <a:solidFill>
                  <a:srgbClr val="C00000"/>
                </a:solidFill>
              </a:rPr>
              <a:t>У подрядчика был «крутой» специалист, а оборудование субподрядчика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►</a:t>
            </a:r>
            <a:r>
              <a:rPr lang="ru-RU" sz="1100" b="1" dirty="0" smtClean="0">
                <a:solidFill>
                  <a:srgbClr val="C00000"/>
                </a:solidFill>
              </a:rPr>
              <a:t>НО не допросили </a:t>
            </a:r>
            <a:r>
              <a:rPr lang="ru-RU" sz="1100" b="1" dirty="0" err="1" smtClean="0">
                <a:solidFill>
                  <a:srgbClr val="C00000"/>
                </a:solidFill>
              </a:rPr>
              <a:t>ген.дир</a:t>
            </a:r>
            <a:r>
              <a:rPr lang="ru-RU" sz="1100" b="1" dirty="0" smtClean="0">
                <a:solidFill>
                  <a:srgbClr val="C00000"/>
                </a:solidFill>
              </a:rPr>
              <a:t>. </a:t>
            </a:r>
            <a:r>
              <a:rPr lang="ru-RU" sz="1100" b="1" dirty="0" err="1" smtClean="0">
                <a:solidFill>
                  <a:srgbClr val="C00000"/>
                </a:solidFill>
              </a:rPr>
              <a:t>субконтрагента</a:t>
            </a:r>
            <a:r>
              <a:rPr lang="ru-RU" sz="1100" b="1" dirty="0" smtClean="0">
                <a:solidFill>
                  <a:srgbClr val="C00000"/>
                </a:solidFill>
              </a:rPr>
              <a:t> </a:t>
            </a:r>
            <a:r>
              <a:rPr lang="ru-RU" sz="1100" dirty="0" smtClean="0">
                <a:solidFill>
                  <a:srgbClr val="C00000"/>
                </a:solidFill>
              </a:rPr>
              <a:t>(с оборудованием)</a:t>
            </a:r>
            <a:r>
              <a:rPr lang="ru-RU" sz="1100" b="1" dirty="0" smtClean="0">
                <a:solidFill>
                  <a:srgbClr val="C00000"/>
                </a:solidFill>
              </a:rPr>
              <a:t>, но опросы сделал адвокат и заверил их у нотариуса!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ПОЛОЖИТЕЛЬНАЯ СУДЕБНАЯ ПРАКТИКА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8060" y="2350248"/>
            <a:ext cx="1198180" cy="7693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«МВС ГРУП»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ОСНО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проверяемый налогоплательщик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148" y="1591536"/>
            <a:ext cx="1198180" cy="7693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Поставщик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114" y="2360893"/>
            <a:ext cx="1198180" cy="76935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ООО </a:t>
            </a:r>
          </a:p>
          <a:p>
            <a:pPr algn="ctr"/>
            <a:r>
              <a:rPr lang="ru-RU" sz="1200" b="1" dirty="0"/>
              <a:t>«</a:t>
            </a:r>
            <a:r>
              <a:rPr lang="ru-RU" sz="1200" b="1" dirty="0" err="1"/>
              <a:t>Техсервис</a:t>
            </a:r>
            <a:r>
              <a:rPr lang="ru-RU" sz="1200" b="1" dirty="0" smtClean="0"/>
              <a:t>»</a:t>
            </a:r>
          </a:p>
          <a:p>
            <a:pPr algn="ctr"/>
            <a:r>
              <a:rPr lang="ru-RU" sz="1200" dirty="0" smtClean="0"/>
              <a:t>Подрядчик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148" y="2534749"/>
            <a:ext cx="1198180" cy="7693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Поставщик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80663" y="3576895"/>
            <a:ext cx="536028" cy="7693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Поку</a:t>
            </a:r>
            <a:r>
              <a:rPr lang="ru-RU" sz="800" dirty="0" smtClean="0"/>
              <a:t>-</a:t>
            </a:r>
          </a:p>
          <a:p>
            <a:pPr algn="ctr"/>
            <a:r>
              <a:rPr lang="ru-RU" sz="800" dirty="0" err="1" smtClean="0"/>
              <a:t>патель</a:t>
            </a:r>
            <a:endParaRPr lang="ru-RU" sz="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3911" y="3576895"/>
            <a:ext cx="536028" cy="7693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Поку</a:t>
            </a:r>
            <a:r>
              <a:rPr lang="ru-RU" sz="800" dirty="0" smtClean="0"/>
              <a:t>-</a:t>
            </a:r>
          </a:p>
          <a:p>
            <a:pPr algn="ctr"/>
            <a:r>
              <a:rPr lang="ru-RU" sz="800" dirty="0" err="1" smtClean="0"/>
              <a:t>патель</a:t>
            </a:r>
            <a:endParaRPr lang="ru-RU" sz="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8227" y="3576894"/>
            <a:ext cx="536028" cy="7693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Поку-патель</a:t>
            </a:r>
            <a:endParaRPr lang="ru-RU" sz="800" dirty="0"/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flipH="1">
            <a:off x="3008060" y="3119605"/>
            <a:ext cx="599090" cy="369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07150" y="3119605"/>
            <a:ext cx="0" cy="369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3607150" y="3119605"/>
            <a:ext cx="599090" cy="369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8060" y="1388417"/>
            <a:ext cx="171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Аффилированность</a:t>
            </a:r>
            <a:endParaRPr lang="ru-RU" sz="1000" dirty="0" smtClean="0"/>
          </a:p>
          <a:p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5920" y="1497627"/>
            <a:ext cx="581222" cy="769357"/>
          </a:xfrm>
          <a:prstGeom prst="roundRect">
            <a:avLst/>
          </a:prstGeom>
          <a:ln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Субподрядчик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53266" y="1497627"/>
            <a:ext cx="585426" cy="769357"/>
          </a:xfrm>
          <a:prstGeom prst="roundRect">
            <a:avLst/>
          </a:prstGeom>
          <a:ln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Субподрядчик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endCxn id="24" idx="2"/>
          </p:cNvCxnSpPr>
          <p:nvPr/>
        </p:nvCxnSpPr>
        <p:spPr>
          <a:xfrm flipH="1" flipV="1">
            <a:off x="1936531" y="2266984"/>
            <a:ext cx="68843" cy="83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2"/>
          </p:cNvCxnSpPr>
          <p:nvPr/>
        </p:nvCxnSpPr>
        <p:spPr>
          <a:xfrm flipV="1">
            <a:off x="2560320" y="2266984"/>
            <a:ext cx="85659" cy="83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861967" y="2745572"/>
            <a:ext cx="173420" cy="53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0"/>
          </p:cNvCxnSpPr>
          <p:nvPr/>
        </p:nvCxnSpPr>
        <p:spPr>
          <a:xfrm flipV="1">
            <a:off x="1936531" y="1061409"/>
            <a:ext cx="0" cy="436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0"/>
          </p:cNvCxnSpPr>
          <p:nvPr/>
        </p:nvCxnSpPr>
        <p:spPr>
          <a:xfrm flipV="1">
            <a:off x="2645979" y="1061409"/>
            <a:ext cx="0" cy="436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05374" y="1061409"/>
            <a:ext cx="597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 </a:t>
            </a:r>
            <a:r>
              <a:rPr lang="ru-RU" sz="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обнал</a:t>
            </a:r>
            <a:endParaRPr lang="ru-RU" sz="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05385" y="1061409"/>
            <a:ext cx="385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ф</a:t>
            </a:r>
            <a:r>
              <a:rPr lang="ru-RU" sz="900" dirty="0" smtClean="0"/>
              <a:t>/л</a:t>
            </a:r>
            <a:endParaRPr lang="ru-RU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2861967" y="1098393"/>
            <a:ext cx="385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ф</a:t>
            </a:r>
            <a:r>
              <a:rPr lang="ru-RU" sz="900" dirty="0" smtClean="0"/>
              <a:t>/л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0815411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9548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реальность сделки, 54.1 НК РФ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89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Приобретение запчастей для спецтехники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Фабула:</a:t>
            </a:r>
          </a:p>
          <a:p>
            <a:r>
              <a:rPr lang="ru-RU" sz="1600" dirty="0" smtClean="0"/>
              <a:t>ООО-добыча угля на месторождении собственными силами</a:t>
            </a:r>
          </a:p>
          <a:p>
            <a:r>
              <a:rPr lang="ru-RU" sz="1600" dirty="0" smtClean="0"/>
              <a:t>На балансе большое количество спецтехники, которое требовало постоянно ремонт</a:t>
            </a:r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ООО приобретало детали для ремонта у «фирмы-однодневки», в т.ч. приобрели новый ковш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Все ремонтные работы выполнялись штатными работниками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Детали механикам передавали на основании накладной на списание </a:t>
            </a:r>
          </a:p>
          <a:p>
            <a:r>
              <a:rPr lang="ru-RU" sz="1600" dirty="0" smtClean="0"/>
              <a:t>товаров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Работники ООО дали показания, что ремонт выполняли своими силами, </a:t>
            </a:r>
          </a:p>
          <a:p>
            <a:r>
              <a:rPr lang="ru-RU" sz="1600" dirty="0" smtClean="0"/>
              <a:t>ремонтировали старый ковш с использованием подручных материалов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b="1" dirty="0"/>
          </a:p>
        </p:txBody>
      </p:sp>
      <p:pic>
        <p:nvPicPr>
          <p:cNvPr id="226306" name="Picture 2" descr="http://vse-raskraski.ru/assets/images/resources/812/raskraska-ekskavator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199284"/>
            <a:ext cx="1458162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pbs.twimg.com/media/DjgEz1MXgAIAsW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3522069"/>
            <a:ext cx="678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СТОРОНА ДОГОВОРА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РЕАЛЬНОСТЬ СДЕЛКИ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5942" y="264861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Сторона договора и реальность сделок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2728" y="968003"/>
            <a:ext cx="50512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Дело </a:t>
            </a:r>
            <a:r>
              <a:rPr lang="ru-RU" b="1" dirty="0"/>
              <a:t>№ </a:t>
            </a:r>
            <a:r>
              <a:rPr lang="ru-RU" b="1" dirty="0" smtClean="0"/>
              <a:t>А07-22894/2018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</a:rPr>
              <a:t>+</a:t>
            </a:r>
            <a:r>
              <a:rPr lang="ru-RU" sz="1200" b="1" dirty="0"/>
              <a:t> </a:t>
            </a:r>
            <a:r>
              <a:rPr lang="ru-RU" sz="1200" b="1" dirty="0" smtClean="0"/>
              <a:t>Решение АС Республики Башкортостан от 11.12.2018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-</a:t>
            </a:r>
            <a:r>
              <a:rPr lang="ru-RU" sz="1200" b="1" dirty="0" smtClean="0"/>
              <a:t>  Постановление 18 ААС от 08.04.2019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-</a:t>
            </a:r>
            <a:r>
              <a:rPr lang="ru-RU" sz="1200" b="1" dirty="0" smtClean="0"/>
              <a:t>  Постановление АС Республики Башкортостан от 15.07.2019</a:t>
            </a:r>
          </a:p>
          <a:p>
            <a:pPr algn="just"/>
            <a:r>
              <a:rPr lang="ru-RU" sz="1400" dirty="0" smtClean="0"/>
              <a:t>ИП по итогам ВНП </a:t>
            </a:r>
            <a:r>
              <a:rPr lang="ru-RU" sz="1400" dirty="0" err="1" smtClean="0"/>
              <a:t>доначислили</a:t>
            </a:r>
            <a:r>
              <a:rPr lang="ru-RU" sz="14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1 025 864 438 </a:t>
            </a:r>
            <a:r>
              <a:rPr lang="ru-RU" sz="1600" b="1" dirty="0" err="1" smtClean="0">
                <a:solidFill>
                  <a:srgbClr val="C00000"/>
                </a:solidFill>
              </a:rPr>
              <a:t>руб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Позиция НО: </a:t>
            </a:r>
            <a:r>
              <a:rPr lang="ru-RU" sz="1200" dirty="0" smtClean="0"/>
              <a:t>получение ННВ в </a:t>
            </a:r>
            <a:r>
              <a:rPr lang="ru-RU" sz="1200" dirty="0"/>
              <a:t>результате неосмотрительности и </a:t>
            </a:r>
            <a:r>
              <a:rPr lang="ru-RU" sz="1200" dirty="0" smtClean="0"/>
              <a:t>создания </a:t>
            </a:r>
            <a:r>
              <a:rPr lang="ru-RU" sz="1200" dirty="0"/>
              <a:t>формального </a:t>
            </a:r>
            <a:r>
              <a:rPr lang="ru-RU" sz="1200" dirty="0" smtClean="0"/>
              <a:t>документооборота (по 1 контрагенту-</a:t>
            </a:r>
          </a:p>
          <a:p>
            <a:pPr algn="just"/>
            <a:r>
              <a:rPr lang="ru-RU" sz="1200" dirty="0" smtClean="0"/>
              <a:t>«номинальному поставщику).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auditor-aca.ru/d/1806647/d/neobosnovannaya_vygod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1697"/>
            <a:ext cx="4092728" cy="41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40152" y="2931790"/>
            <a:ext cx="1336915" cy="63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Проверяемый ИП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2931790"/>
            <a:ext cx="1336915" cy="63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«Проблемный»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ИП-поставщик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УСН и ЕНВД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4368" y="3147814"/>
            <a:ext cx="1122505" cy="2396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покупатель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4368" y="2787774"/>
            <a:ext cx="1122505" cy="23963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покупатель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84368" y="3507854"/>
            <a:ext cx="1122505" cy="239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покупатель</a:t>
            </a:r>
            <a:endParaRPr lang="ru-RU" sz="105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5" idx="1"/>
          </p:cNvCxnSpPr>
          <p:nvPr/>
        </p:nvCxnSpPr>
        <p:spPr>
          <a:xfrm>
            <a:off x="5629046" y="3249932"/>
            <a:ext cx="3111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308304" y="2931790"/>
            <a:ext cx="539182" cy="31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308304" y="3291830"/>
            <a:ext cx="5391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08304" y="3363838"/>
            <a:ext cx="539182" cy="31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2160" y="3867894"/>
            <a:ext cx="2998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озничная торговля через 42 магазина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4155926"/>
            <a:ext cx="472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u="sng" dirty="0" smtClean="0"/>
              <a:t>Показания контрагента </a:t>
            </a:r>
            <a:r>
              <a:rPr lang="ru-RU" sz="1100" dirty="0" smtClean="0"/>
              <a:t>: ИП не видел, договор и документы не подписывал, с НДС не работаю, счет-фактуры с НДС не выставлял…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2822055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https://www.thoughtco.com/thmb/uW2jvOXiGXd4Mx0_fbbObEQINOo=/1897x1581/filters:fill(auto,1)/GettyImages-500755357-5b55983e46e0fb005b26d4b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0336"/>
            <a:ext cx="999691" cy="8331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9548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ст. 54.1 НК РФ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ИСПОЛНЕНИЕ СДЕЛКИ ИНЫМ ЛИЦОМ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9582"/>
            <a:ext cx="9036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Фабула дела:</a:t>
            </a:r>
          </a:p>
          <a:p>
            <a:r>
              <a:rPr lang="ru-RU" sz="1600" dirty="0" smtClean="0"/>
              <a:t>Общество - строительная организация, выполняла работы для заказчиков строительства  </a:t>
            </a:r>
          </a:p>
          <a:p>
            <a:r>
              <a:rPr lang="ru-RU" sz="1600" dirty="0" smtClean="0"/>
              <a:t>Привлечены «нереальные контрагенты» по договорам подряда</a:t>
            </a:r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У ООО есть большой штат сотрудников, свидетельство СРО, могло своими силами сделать работу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Работы, относимые к категории скрытых: в актах скрытых работ не указаны «нереальные контрагенты»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Заказчиками представлены общие журналы работ и в них «нереальные контрагенты» не указаны (только информация об Обществе)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Из проектной документации и смет следует, что часть работ не предусмотрены договорами и не передавались Заказчикам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Стоимость работ «нереальных контрагентов» в несколько раз превышала стоимость аналогичных работ, выполненных самим Обществом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9548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ст. 54.1 НК РФ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ИСПОЛНЕНИЕ СДЕЛКИ ИНЫМ ЛИЦОМ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87575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Фабула:</a:t>
            </a:r>
          </a:p>
          <a:p>
            <a:r>
              <a:rPr lang="ru-RU" sz="1600" dirty="0" smtClean="0"/>
              <a:t>Общество приобрело товар у «нереальных контрагентов» по договорам поставки</a:t>
            </a:r>
          </a:p>
          <a:p>
            <a:endParaRPr lang="ru-RU" b="1" dirty="0" smtClean="0"/>
          </a:p>
          <a:p>
            <a:r>
              <a:rPr lang="ru-RU" b="1" dirty="0" smtClean="0"/>
              <a:t>Выводы  при ВНП:</a:t>
            </a:r>
          </a:p>
          <a:p>
            <a:r>
              <a:rPr lang="ru-RU" sz="1600" dirty="0" smtClean="0"/>
              <a:t>Контрагенты приобретали металлопрокат у третьих лиц, при этом доставка напрямую от фактического поставщика в адрес Общества</a:t>
            </a:r>
          </a:p>
          <a:p>
            <a:r>
              <a:rPr lang="ru-RU" sz="1600" dirty="0" smtClean="0"/>
              <a:t>Упаковка, перегрузка контрагентами не осуществлялась- товар в неизменном </a:t>
            </a:r>
            <a:r>
              <a:rPr lang="ru-RU" sz="1600" dirty="0" err="1" smtClean="0"/>
              <a:t>затаренном</a:t>
            </a:r>
            <a:r>
              <a:rPr lang="ru-RU" sz="1600" dirty="0" smtClean="0"/>
              <a:t> виде доставлялся от производителя до Общества</a:t>
            </a:r>
          </a:p>
          <a:p>
            <a:r>
              <a:rPr lang="ru-RU" sz="1600" dirty="0" smtClean="0"/>
              <a:t>Стоимость товара у фактического поставщика на 50</a:t>
            </a:r>
            <a:r>
              <a:rPr lang="en-US" sz="1600" dirty="0" smtClean="0"/>
              <a:t>% </a:t>
            </a:r>
            <a:r>
              <a:rPr lang="ru-RU" sz="1600" dirty="0" smtClean="0"/>
              <a:t>ниже поставки его Обществу</a:t>
            </a:r>
          </a:p>
          <a:p>
            <a:r>
              <a:rPr lang="ru-RU" sz="1600" dirty="0" smtClean="0"/>
              <a:t>Собственных средств у поставщиков не было, авансирование Обществом </a:t>
            </a:r>
          </a:p>
          <a:p>
            <a:r>
              <a:rPr lang="ru-RU" sz="1600" dirty="0" smtClean="0"/>
              <a:t>В отчетности поставщиков выручка с наценкой о реализации не отражалась</a:t>
            </a:r>
          </a:p>
          <a:p>
            <a:r>
              <a:rPr lang="ru-RU" sz="1600" b="1" dirty="0" smtClean="0"/>
              <a:t>Выявлен факт передачи обналиченных денежных средств (выведенной наценки) Обществу</a:t>
            </a:r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28354" name="Picture 2" descr="http://cdn.onlinewebfonts.com/svg/img_1022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155926"/>
            <a:ext cx="983842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TextBox 15"/>
          <p:cNvSpPr txBox="1"/>
          <p:nvPr/>
        </p:nvSpPr>
        <p:spPr>
          <a:xfrm>
            <a:off x="4082256" y="1206229"/>
            <a:ext cx="4932041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Ст</a:t>
            </a:r>
            <a:r>
              <a:rPr dirty="0"/>
              <a:t>. 54.1 НК РФ 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коварна</a:t>
            </a:r>
            <a:r>
              <a:rPr dirty="0"/>
              <a:t> и </a:t>
            </a:r>
            <a:r>
              <a:rPr dirty="0" err="1"/>
              <a:t>по</a:t>
            </a:r>
            <a:r>
              <a:rPr dirty="0"/>
              <a:t> </a:t>
            </a:r>
            <a:r>
              <a:rPr dirty="0" err="1"/>
              <a:t>отношению</a:t>
            </a:r>
            <a:r>
              <a:rPr dirty="0"/>
              <a:t> к </a:t>
            </a:r>
            <a:r>
              <a:rPr dirty="0" err="1"/>
              <a:t>добросовестным</a:t>
            </a:r>
            <a:r>
              <a:rPr dirty="0"/>
              <a:t> </a:t>
            </a:r>
            <a:r>
              <a:rPr dirty="0" err="1"/>
              <a:t>поставщикам</a:t>
            </a:r>
            <a:r>
              <a:rPr dirty="0"/>
              <a:t> и </a:t>
            </a:r>
            <a:r>
              <a:rPr dirty="0" err="1"/>
              <a:t>покупателям</a:t>
            </a:r>
            <a:r>
              <a:rPr dirty="0"/>
              <a:t>.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Важно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быть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уверенным</a:t>
            </a:r>
            <a:r>
              <a:rPr dirty="0">
                <a:solidFill>
                  <a:srgbClr val="C00000"/>
                </a:solidFill>
              </a:rPr>
              <a:t> в </a:t>
            </a:r>
            <a:r>
              <a:rPr dirty="0" err="1">
                <a:solidFill>
                  <a:srgbClr val="C00000"/>
                </a:solidFill>
              </a:rPr>
              <a:t>стороне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договора</a:t>
            </a:r>
            <a:r>
              <a:rPr dirty="0">
                <a:solidFill>
                  <a:srgbClr val="C00000"/>
                </a:solidFill>
              </a:rPr>
              <a:t>!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endParaRPr dirty="0"/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Поставка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реально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осуществлена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группой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денежные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оплачены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закрывающие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подписаны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b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400" b="1">
                <a:solidFill>
                  <a:srgbClr val="528693"/>
                </a:solidFill>
              </a:defRPr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 b="1">
                <a:solidFill>
                  <a:srgbClr val="C00000"/>
                </a:solidFill>
              </a:defRPr>
            </a:pPr>
            <a:r>
              <a:rPr dirty="0" smtClean="0"/>
              <a:t>ИП</a:t>
            </a:r>
            <a:r>
              <a:rPr dirty="0"/>
              <a:t>, </a:t>
            </a:r>
            <a:r>
              <a:rPr dirty="0" err="1"/>
              <a:t>являющийся</a:t>
            </a:r>
            <a:r>
              <a:rPr dirty="0"/>
              <a:t> </a:t>
            </a:r>
            <a:r>
              <a:rPr dirty="0" err="1"/>
              <a:t>стороной</a:t>
            </a:r>
            <a:r>
              <a:rPr dirty="0"/>
              <a:t> </a:t>
            </a:r>
            <a:r>
              <a:rPr dirty="0" err="1"/>
              <a:t>договора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обладал</a:t>
            </a:r>
            <a:r>
              <a:rPr dirty="0"/>
              <a:t>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базой</a:t>
            </a:r>
            <a:r>
              <a:rPr dirty="0"/>
              <a:t>,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сотрудниками</a:t>
            </a:r>
            <a:r>
              <a:rPr dirty="0"/>
              <a:t> и </a:t>
            </a:r>
            <a:r>
              <a:rPr dirty="0" err="1"/>
              <a:t>сам</a:t>
            </a:r>
            <a:r>
              <a:rPr dirty="0"/>
              <a:t> </a:t>
            </a:r>
            <a:r>
              <a:rPr dirty="0" err="1"/>
              <a:t>реально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исполнить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мог</a:t>
            </a:r>
            <a:r>
              <a:rPr dirty="0"/>
              <a:t>. </a:t>
            </a:r>
          </a:p>
          <a:p>
            <a:pPr algn="just">
              <a:defRPr sz="1400" b="1">
                <a:solidFill>
                  <a:srgbClr val="C00000"/>
                </a:solidFill>
              </a:defRPr>
            </a:pPr>
            <a:endParaRPr dirty="0"/>
          </a:p>
          <a:p>
            <a:pPr algn="just">
              <a:defRPr sz="1400"/>
            </a:pPr>
            <a:r>
              <a:rPr dirty="0" err="1"/>
              <a:t>Так</a:t>
            </a:r>
            <a:r>
              <a:rPr dirty="0"/>
              <a:t> ПОКУПАТЕЛЬ </a:t>
            </a:r>
            <a:r>
              <a:rPr dirty="0" err="1"/>
              <a:t>получает</a:t>
            </a:r>
            <a:r>
              <a:rPr dirty="0"/>
              <a:t> </a:t>
            </a:r>
            <a:r>
              <a:rPr dirty="0" err="1"/>
              <a:t>обвинение</a:t>
            </a:r>
            <a:r>
              <a:rPr dirty="0"/>
              <a:t> в </a:t>
            </a:r>
            <a:r>
              <a:rPr dirty="0" err="1"/>
              <a:t>нарушении</a:t>
            </a:r>
            <a:r>
              <a:rPr dirty="0"/>
              <a:t> </a:t>
            </a:r>
            <a:r>
              <a:rPr dirty="0" err="1"/>
              <a:t>положений</a:t>
            </a:r>
            <a:r>
              <a:rPr dirty="0"/>
              <a:t> </a:t>
            </a:r>
            <a:r>
              <a:rPr dirty="0" err="1"/>
              <a:t>ст</a:t>
            </a:r>
            <a:r>
              <a:rPr dirty="0"/>
              <a:t>. 54.1 НК РФ и </a:t>
            </a:r>
            <a:r>
              <a:rPr b="1" u="sng" dirty="0" err="1"/>
              <a:t>теряет</a:t>
            </a:r>
            <a:r>
              <a:rPr b="1" u="sng" dirty="0"/>
              <a:t> </a:t>
            </a:r>
            <a:r>
              <a:rPr b="1" u="sng" dirty="0" err="1"/>
              <a:t>право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вычеты</a:t>
            </a:r>
            <a:r>
              <a:rPr b="1" u="sng" dirty="0"/>
              <a:t> и </a:t>
            </a:r>
            <a:r>
              <a:rPr b="1" u="sng" dirty="0" err="1"/>
              <a:t>расходы</a:t>
            </a:r>
            <a:r>
              <a:rPr b="1" u="sng" dirty="0"/>
              <a:t> </a:t>
            </a:r>
            <a:r>
              <a:rPr b="1" u="sng" dirty="0" err="1"/>
              <a:t>по</a:t>
            </a:r>
            <a:r>
              <a:rPr b="1" u="sng" dirty="0"/>
              <a:t> </a:t>
            </a:r>
            <a:r>
              <a:rPr b="1" u="sng" dirty="0" err="1"/>
              <a:t>налогу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прибыль</a:t>
            </a:r>
            <a:r>
              <a:rPr b="1" u="sng" dirty="0"/>
              <a:t>.</a:t>
            </a:r>
          </a:p>
        </p:txBody>
      </p:sp>
      <p:sp>
        <p:nvSpPr>
          <p:cNvPr id="459" name="TextBox 16"/>
          <p:cNvSpPr txBox="1"/>
          <p:nvPr/>
        </p:nvSpPr>
        <p:spPr>
          <a:xfrm>
            <a:off x="293686" y="149548"/>
            <a:ext cx="37295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54.1 НК РФ 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dirty="0" err="1" smtClean="0">
                <a:solidFill>
                  <a:schemeClr val="bg1"/>
                </a:solidFill>
              </a:rPr>
              <a:t>пример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риска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для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покупателя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464" y="1238655"/>
            <a:ext cx="1673157" cy="32230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898" y="1465503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</a:rPr>
              <a:t>Поставщик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170" y="3025171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«Технический» ИП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2927" y="1979773"/>
            <a:ext cx="1170562" cy="19212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Покупатель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8502" y="1640732"/>
            <a:ext cx="1348903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Реальная поставка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9047" y="3981856"/>
            <a:ext cx="136187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Оплата по договору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27762" y="2094689"/>
            <a:ext cx="1128408" cy="1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608306" y="3696511"/>
            <a:ext cx="1108954" cy="6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region-news.info/www/news/2018/11/28182843081502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77047" y="1526572"/>
            <a:ext cx="6784423" cy="21005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4100" b="1" dirty="0">
              <a:solidFill>
                <a:srgbClr val="C00000"/>
              </a:solidFill>
              <a:latin typeface="Segoe UI 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1414" y="3781589"/>
            <a:ext cx="453258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Коммерческая осмотрительность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в выборе контрагента</a:t>
            </a:r>
          </a:p>
        </p:txBody>
      </p:sp>
    </p:spTree>
    <p:extLst>
      <p:ext uri="{BB962C8B-B14F-4D97-AF65-F5344CB8AC3E}">
        <p14:creationId xmlns:p14="http://schemas.microsoft.com/office/powerpoint/2010/main" val="26885986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198">
            <a:extLst>
              <a:ext uri="{FF2B5EF4-FFF2-40B4-BE49-F238E27FC236}">
                <a16:creationId xmlns:a16="http://schemas.microsoft.com/office/drawing/2014/main" xmlns="" id="{13146F4C-14B1-DF43-8EBB-830A050AC683}"/>
              </a:ext>
            </a:extLst>
          </p:cNvPr>
          <p:cNvSpPr/>
          <p:nvPr/>
        </p:nvSpPr>
        <p:spPr>
          <a:xfrm>
            <a:off x="124544" y="140890"/>
            <a:ext cx="5882118" cy="82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сумма доначислений на 1 ВНП организаций </a:t>
            </a:r>
            <a:endParaRPr lang="ru-RU" sz="1800" b="1" spc="0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b="1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b="1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11E9781-2E33-4B4D-B446-BCA31897286E}"/>
              </a:ext>
            </a:extLst>
          </p:cNvPr>
          <p:cNvSpPr/>
          <p:nvPr/>
        </p:nvSpPr>
        <p:spPr>
          <a:xfrm>
            <a:off x="4139952" y="1105314"/>
            <a:ext cx="4885807" cy="307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По итогам 2018 года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(по данным отчета ф. № 2-НК)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solidFill>
                <a:srgbClr val="1E1E1E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МОСКВА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-ВНП организаций 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53 000 000 руб.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САНКТ-ПЕТЕРБУРГ: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 -ВНП организаций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73 000 000 руб.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C00000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РФ: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-ВНП организаций 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24 000 000 руб.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                                   </a:t>
            </a:r>
            <a:endParaRPr lang="en" sz="1600" b="1" dirty="0">
              <a:solidFill>
                <a:srgbClr val="C00000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96975"/>
            <a:ext cx="3601913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757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27013"/>
            <a:ext cx="5741988" cy="5080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859536">
              <a:lnSpc>
                <a:spcPts val="2600"/>
              </a:lnSpc>
              <a:defRPr sz="2256" b="1" spc="-94">
                <a:solidFill>
                  <a:srgbClr val="002060"/>
                </a:solidFill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dirty="0" smtClean="0">
                <a:solidFill>
                  <a:schemeClr val="bg1"/>
                </a:solidFill>
              </a:rPr>
              <a:t>Оценка обоснованности выбора контрагента</a:t>
            </a:r>
            <a:endParaRPr sz="2444" spc="-94" dirty="0">
              <a:solidFill>
                <a:schemeClr val="bg1"/>
              </a:solidFill>
            </a:endParaRPr>
          </a:p>
        </p:txBody>
      </p:sp>
      <p:pic>
        <p:nvPicPr>
          <p:cNvPr id="465" name="Рисунок 2" descr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" y="946826"/>
            <a:ext cx="8897566" cy="4092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266494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409904" y="1583362"/>
            <a:ext cx="82661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Границы проявления должной осмотрительности определяются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том числе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доступностью сведений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, которые могут быть получены налогоплательщиком 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своих контрагентах.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28E2F"/>
              </a:solidFill>
              <a:effectLst/>
              <a:latin typeface="Proxima Nova Rg"/>
              <a:ea typeface="Times New Roman" pitchFamily="18" charset="0"/>
              <a:cs typeface="Aharoni" pitchFamily="2" charset="-79"/>
              <a:hlinkClick r:id="rId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xima Nova Rg"/>
                <a:ea typeface="Times New Roman" pitchFamily="18" charset="0"/>
                <a:cs typeface="Aharoni" pitchFamily="2" charset="-79"/>
              </a:rPr>
              <a:t>Постановление АС УО от 20.12.2018 по делу № А76-15684/2017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Proxima Nova Rg"/>
                <a:ea typeface="Times New Roman" pitchFamily="18" charset="0"/>
                <a:cs typeface="Aharoni" pitchFamily="2" charset="-79"/>
              </a:rPr>
              <a:t>О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haroni" pitchFamily="2" charset="-79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Proxima Nova Rg"/>
                <a:ea typeface="Times New Roman" pitchFamily="18" charset="0"/>
                <a:cs typeface="Aharoni" pitchFamily="2" charset="-79"/>
              </a:rPr>
              <a:t>проявлении должной осмотрительности: судебная практика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166138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03598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Убедиться, что контрагенты:</a:t>
            </a:r>
          </a:p>
          <a:p>
            <a:r>
              <a:rPr lang="ru-RU" sz="1600" dirty="0" smtClean="0"/>
              <a:t>•не минимизируют свои налоговые обязательства: имеют штат сотрудников, основные средства, представляют отчетность, платят налоги в бюджет</a:t>
            </a:r>
          </a:p>
          <a:p>
            <a:r>
              <a:rPr lang="ru-RU" sz="1600" dirty="0" smtClean="0"/>
              <a:t>•имеют ресурсы для исполнения своих обязательств (либо </a:t>
            </a:r>
            <a:r>
              <a:rPr lang="ru-RU" sz="1600" u="sng" dirty="0" smtClean="0"/>
              <a:t>знают, где их взять</a:t>
            </a:r>
            <a:r>
              <a:rPr lang="ru-RU" sz="1600" dirty="0" smtClean="0"/>
              <a:t>) </a:t>
            </a:r>
          </a:p>
          <a:p>
            <a:r>
              <a:rPr lang="ru-RU" sz="1600" dirty="0" smtClean="0"/>
              <a:t>•не обналичивают денежные средства и не используют их для расчетов</a:t>
            </a:r>
          </a:p>
          <a:p>
            <a:r>
              <a:rPr lang="ru-RU" sz="1600" dirty="0" smtClean="0"/>
              <a:t>•не осуществляют реальную деятельность на основе иного юридического лица</a:t>
            </a:r>
          </a:p>
          <a:p>
            <a:r>
              <a:rPr lang="ru-RU" sz="1600" dirty="0" smtClean="0"/>
              <a:t>•не привлекают субподрядчиков, имеющих признаки «фирмы-однодневки», оформляют надлежащим образом взаимоотношения с контрагентами второго звена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Важно понимать, кто фактически исполнял договор (особенно в ситуации субподрядных отношений)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33950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ФНС: Что надо знать о контрагентах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60388"/>
            <a:ext cx="914399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 результатам ВНП налоговый орган </a:t>
            </a:r>
            <a:r>
              <a:rPr lang="ru-RU" sz="1600" dirty="0" err="1" smtClean="0"/>
              <a:t>доначислил</a:t>
            </a:r>
            <a:r>
              <a:rPr lang="ru-RU" sz="1600" dirty="0" smtClean="0"/>
              <a:t> организации-производителю цемента </a:t>
            </a:r>
            <a:r>
              <a:rPr lang="ru-RU" sz="1600" b="1" dirty="0" smtClean="0">
                <a:solidFill>
                  <a:schemeClr val="tx1"/>
                </a:solidFill>
              </a:rPr>
              <a:t>более 50 000 000 руб.НДС.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Основание:</a:t>
            </a:r>
            <a:r>
              <a:rPr lang="ru-RU" sz="1600" b="1" dirty="0" smtClean="0"/>
              <a:t> </a:t>
            </a:r>
            <a:r>
              <a:rPr lang="ru-RU" sz="1600" dirty="0" smtClean="0"/>
              <a:t>необоснованные вычеты НДС, предъявленного при приобретении услуг по доставке цемента автомобильным транспортом. Т.к. </a:t>
            </a:r>
            <a:r>
              <a:rPr lang="ru-RU" sz="1600" b="1" dirty="0" smtClean="0"/>
              <a:t>организации-грузоперевозчики не могли оказать услуги перевозки, не имея необходимых кол-ва автотранспорта и штата водителей. Не были заключены договоры с 3 лицами.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Весомые доводы:</a:t>
            </a:r>
            <a:r>
              <a:rPr lang="ru-RU" sz="1600" dirty="0" smtClean="0"/>
              <a:t> обеспеченность контрагентов штатом водителей, автотранспортом и пр. </a:t>
            </a:r>
            <a:r>
              <a:rPr lang="ru-RU" sz="1600" b="1" dirty="0" smtClean="0"/>
              <a:t>не являлась критерием выбора контрагентов и не могла им являться</a:t>
            </a:r>
            <a:r>
              <a:rPr lang="ru-RU" sz="1600" dirty="0" smtClean="0"/>
              <a:t>, т.к. убеждаться в способности потенциальных контрагентов исполнять обязательства лично (</a:t>
            </a:r>
            <a:r>
              <a:rPr lang="ru-RU" sz="1600" u="sng" dirty="0" smtClean="0"/>
              <a:t>без привлечения третьих лиц</a:t>
            </a:r>
            <a:r>
              <a:rPr lang="ru-RU" sz="1600" dirty="0" smtClean="0"/>
              <a:t>) завод </a:t>
            </a:r>
            <a:r>
              <a:rPr lang="ru-RU" sz="1600" b="1" dirty="0" smtClean="0"/>
              <a:t>не мог ввиду отсутствия строго определенного объема планируемых к приобретению услуг</a:t>
            </a:r>
            <a:r>
              <a:rPr lang="ru-RU" sz="1600" dirty="0" smtClean="0"/>
              <a:t>;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/>
              <a:t>завод обоснованно допускал, что оказание услуг </a:t>
            </a:r>
            <a:r>
              <a:rPr lang="ru-RU" sz="1600" b="1" dirty="0" smtClean="0"/>
              <a:t>будет обеспечиваться контрагентами, в т.ч. благодаря действиям, направленным на поиск и привлечение такой техники и обладающих соответствующей квалификацией водителей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</a:rPr>
              <a:t>нарушение законодательства контрагентами не может негативно отражаться на заводе</a:t>
            </a:r>
          </a:p>
          <a:p>
            <a:pPr algn="just"/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81" y="115088"/>
            <a:ext cx="893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УСПЕХ в судебном споре по ННВ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(привлечение 3-их лиц к исполнению договора)</a:t>
            </a: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1600" b="1" dirty="0" smtClean="0">
                <a:solidFill>
                  <a:schemeClr val="bg1"/>
                </a:solidFill>
              </a:rPr>
              <a:t>Дело </a:t>
            </a:r>
            <a:r>
              <a:rPr lang="ru-RU" sz="1600" b="1" dirty="0">
                <a:solidFill>
                  <a:schemeClr val="bg1"/>
                </a:solidFill>
              </a:rPr>
              <a:t>№ А49-8880/2017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TextBox 1"/>
          <p:cNvSpPr txBox="1"/>
          <p:nvPr/>
        </p:nvSpPr>
        <p:spPr>
          <a:xfrm>
            <a:off x="77821" y="953418"/>
            <a:ext cx="8958676" cy="384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700" b="1">
                <a:solidFill>
                  <a:srgbClr val="525B7E"/>
                </a:solidFill>
              </a:defRPr>
            </a:pPr>
            <a:endParaRPr sz="1500" dirty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431.2 ГК РФ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заверения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обстоятельствах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406.1 ГК РФ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потерь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sz="1500" dirty="0" err="1">
                <a:latin typeface="Times New Roman" pitchFamily="18" charset="0"/>
                <a:cs typeface="Times New Roman" pitchFamily="18" charset="0"/>
              </a:rPr>
              <a:t>Судебная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практика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r>
              <a:rPr sz="1500" b="1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Торговый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Риф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взыскал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поставщика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тем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тот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создал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искусственный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документооборот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поставщиком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Фаворит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фактической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осуществить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поставки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ТМЦ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defRPr sz="1700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№ А53-22858/2016).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700" b="1"/>
            </a:pPr>
            <a:r>
              <a:rPr sz="1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«ТД «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Югмонтажэлектро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взыскавшее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с ООО «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убытки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возникшие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 sz="1700"/>
            </a:pPr>
            <a:r>
              <a:rPr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сумм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убытков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производится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принятых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камеральной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выездной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700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№ А53-27180/2017).</a:t>
            </a:r>
          </a:p>
        </p:txBody>
      </p:sp>
      <p:sp>
        <p:nvSpPr>
          <p:cNvPr id="3" name="Shape 198"/>
          <p:cNvSpPr/>
          <p:nvPr/>
        </p:nvSpPr>
        <p:spPr>
          <a:xfrm>
            <a:off x="494512" y="224231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оговорки в договоре</a:t>
            </a:r>
            <a:endParaRPr sz="2400" b="1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488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7620000" cy="528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Посредники</a:t>
            </a:r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894322"/>
            <a:ext cx="9144000" cy="2700300"/>
            <a:chOff x="257194" y="2525763"/>
            <a:chExt cx="8707294" cy="36004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7194" y="2525763"/>
              <a:ext cx="8707294" cy="3600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11" name="Picture 2" descr="https://www.vectorportal.com/img_novi/office-building-with-tree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54" y="3101826"/>
              <a:ext cx="1512168" cy="1512169"/>
            </a:xfrm>
            <a:prstGeom prst="rect">
              <a:avLst/>
            </a:prstGeom>
            <a:noFill/>
          </p:spPr>
        </p:pic>
        <p:pic>
          <p:nvPicPr>
            <p:cNvPr id="12" name="Picture 16" descr="http://cliparts.co/cliparts/BTa/EpA/BTaEpAGT8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107" y="3101827"/>
              <a:ext cx="1209734" cy="1296144"/>
            </a:xfrm>
            <a:prstGeom prst="rect">
              <a:avLst/>
            </a:prstGeom>
            <a:noFill/>
          </p:spPr>
        </p:pic>
        <p:pic>
          <p:nvPicPr>
            <p:cNvPr id="13" name="Picture 2" descr="https://www.vectorportal.com/img_novi/office-building-with-trees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319" y="2991371"/>
              <a:ext cx="1584176" cy="158417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89197" y="4682267"/>
              <a:ext cx="25922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КОМПАНИЯ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ПРОИЗВОДИТЕЛЬ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7592" y="4696414"/>
              <a:ext cx="208254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     КОМПАНИЯ</a:t>
              </a:r>
            </a:p>
            <a:p>
              <a:r>
                <a:rPr lang="ru-RU" b="1" dirty="0" smtClean="0"/>
                <a:t>     </a:t>
              </a:r>
              <a:r>
                <a:rPr lang="ru-RU" b="1" dirty="0" smtClean="0">
                  <a:solidFill>
                    <a:srgbClr val="0070C0"/>
                  </a:solidFill>
                </a:rPr>
                <a:t>ПОКУПАТЕЛЬ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62722" y="4691519"/>
              <a:ext cx="172819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КОМПАНИЯ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ПОСТАВЩИК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ПОСРЕДНИК</a:t>
              </a:r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1940971" y="3749899"/>
              <a:ext cx="720080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4245227" y="3759151"/>
              <a:ext cx="720080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76283" y="1127074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«Промежуточное звено»</a:t>
            </a:r>
          </a:p>
        </p:txBody>
      </p:sp>
    </p:spTree>
    <p:extLst>
      <p:ext uri="{BB962C8B-B14F-4D97-AF65-F5344CB8AC3E}">
        <p14:creationId xmlns:p14="http://schemas.microsoft.com/office/powerpoint/2010/main" val="102785587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Надо быть готовым обосновать работу с посредником!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31590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1.</a:t>
            </a:r>
            <a:r>
              <a:rPr lang="ru-RU" sz="1200" dirty="0" smtClean="0"/>
              <a:t>Инспекторы лояльнее относятся к посредникам, если </a:t>
            </a:r>
            <a:r>
              <a:rPr lang="ru-RU" sz="1200" b="1" dirty="0" smtClean="0"/>
              <a:t>производители не работают с небольшими поставками </a:t>
            </a:r>
            <a:r>
              <a:rPr lang="ru-RU" sz="1200" dirty="0" smtClean="0"/>
              <a:t>(завод заключает с агентами соглашение о сотрудничестве) (Постановление АС ВВО от 15.07.19 № А17-4682/2017)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/>
              <a:t>2.Иметь в наличии рекомендательное письмо завода </a:t>
            </a:r>
            <a:r>
              <a:rPr lang="ru-RU" sz="1200" dirty="0" smtClean="0"/>
              <a:t>(Постановление АС ПО от 27.12.18 № А65-13137/2018)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/>
              <a:t>3.Можно направить </a:t>
            </a:r>
            <a:r>
              <a:rPr lang="ru-RU" sz="1200" b="1" dirty="0"/>
              <a:t>производителю предложение о сотрудничестве, </a:t>
            </a:r>
            <a:r>
              <a:rPr lang="ru-RU" sz="1200" dirty="0" smtClean="0"/>
              <a:t>если он </a:t>
            </a:r>
            <a:r>
              <a:rPr lang="ru-RU" sz="1200" dirty="0"/>
              <a:t>не </a:t>
            </a:r>
            <a:r>
              <a:rPr lang="ru-RU" sz="1200" dirty="0" smtClean="0"/>
              <a:t>ответит есть шанс выиграть в суде </a:t>
            </a:r>
            <a:r>
              <a:rPr lang="ru-RU" sz="1200" dirty="0"/>
              <a:t>(Постановление АС УО от 26.04.17 № А71-8692/2016</a:t>
            </a:r>
            <a:r>
              <a:rPr lang="ru-RU" sz="1200" dirty="0" smtClean="0"/>
              <a:t>)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/>
              <a:t>4.</a:t>
            </a:r>
            <a:r>
              <a:rPr lang="ru-RU" sz="1200" dirty="0" smtClean="0"/>
              <a:t>Если ранее работали с производителем, а потом с посредником- придется объяснить причину (определение ВС от 07.02.18 №305-КГ17-23519). Возможные причины: поставщик пересмотрел условия, посредник предложил более выгодный вариант сотрудничества и пр.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/>
              <a:t>5.</a:t>
            </a:r>
            <a:r>
              <a:rPr lang="ru-RU" sz="1200" dirty="0" smtClean="0"/>
              <a:t>Надо </a:t>
            </a:r>
            <a:r>
              <a:rPr lang="ru-RU" sz="1200" b="1" dirty="0" smtClean="0"/>
              <a:t>сохранять деловую переписку с потенциальными партнерами, коммерческие предложения, скриншоты с акциями</a:t>
            </a:r>
            <a:r>
              <a:rPr lang="ru-RU" sz="1200" dirty="0" smtClean="0"/>
              <a:t> – это поможет доказать деловую цель привлечения посредника.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/>
              <a:t>6.</a:t>
            </a:r>
            <a:r>
              <a:rPr lang="ru-RU" sz="1200" dirty="0" smtClean="0"/>
              <a:t>Закупать продукцию у посредника может быть выгоднее из-за более выгодной системы расчетов</a:t>
            </a:r>
          </a:p>
          <a:p>
            <a:pPr algn="just"/>
            <a:r>
              <a:rPr lang="ru-RU" sz="1200" dirty="0" smtClean="0"/>
              <a:t> (Постановление АС УО от 14.12.17 №А47-12146/2016)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Наличие посредников – возможны налоговые риски!</a:t>
            </a:r>
            <a:endParaRPr lang="ru-RU" b="1" dirty="0"/>
          </a:p>
        </p:txBody>
      </p:sp>
      <p:pic>
        <p:nvPicPr>
          <p:cNvPr id="1028" name="Picture 4" descr="http://21aas.arbitr.ru/sites/21aas.arbitr.ru/files/images/5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830" y="3993912"/>
            <a:ext cx="102865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1071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411" y="163961"/>
            <a:ext cx="43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Посредники сами подтвердили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свою необходимость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97" y="1254935"/>
            <a:ext cx="8305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Постановление АС СЗО от 28.11.2018 года № А42-3303/2017</a:t>
            </a:r>
          </a:p>
          <a:p>
            <a:r>
              <a:rPr lang="ru-RU" sz="1400" dirty="0" smtClean="0"/>
              <a:t>ООО «</a:t>
            </a:r>
            <a:r>
              <a:rPr lang="ru-RU" sz="1400" dirty="0" err="1" smtClean="0"/>
              <a:t>Рыбоперерабатывающий</a:t>
            </a:r>
            <a:r>
              <a:rPr lang="ru-RU" sz="1400" dirty="0" smtClean="0"/>
              <a:t> </a:t>
            </a:r>
            <a:r>
              <a:rPr lang="ru-RU" sz="1400" dirty="0"/>
              <a:t>комплекс</a:t>
            </a:r>
            <a:r>
              <a:rPr lang="ru-RU" sz="1400" dirty="0" smtClean="0"/>
              <a:t>»</a:t>
            </a:r>
          </a:p>
          <a:p>
            <a:pPr algn="just"/>
            <a:r>
              <a:rPr lang="ru-RU" sz="1400" i="1" dirty="0"/>
              <a:t>«При разрешении спора судами принято во внимание, что руководители организаций - производителей продукции подтвердили реальность отношений с посредниками. Руководители посредников (контрагентов) подтвердили реальность отношений с Обществом, подписание счетов-фактур и других </a:t>
            </a:r>
            <a:r>
              <a:rPr lang="ru-RU" sz="1400" i="1" dirty="0" smtClean="0"/>
              <a:t>документов».</a:t>
            </a:r>
          </a:p>
          <a:p>
            <a:endParaRPr lang="ru-RU" sz="1400" dirty="0"/>
          </a:p>
          <a:p>
            <a:r>
              <a:rPr lang="ru-RU" sz="1400" dirty="0" smtClean="0"/>
              <a:t>Показания владельца арендованного проверяемым лицом склада могут помочь опровергнуть доводы налогового органа о невозможности поставок товара контрагентом либо его партнерами (</a:t>
            </a:r>
            <a:r>
              <a:rPr lang="ru-RU" sz="1400" b="1" dirty="0" smtClean="0"/>
              <a:t>Постановление АС УО от 19.12.2018 года № Ф09-8583/18).</a:t>
            </a:r>
          </a:p>
          <a:p>
            <a:endParaRPr lang="ru-RU" sz="1400" b="1" dirty="0"/>
          </a:p>
          <a:p>
            <a:r>
              <a:rPr lang="ru-RU" sz="1400" b="1" dirty="0" smtClean="0"/>
              <a:t>У контрагента недостаточно ОС, сотрудников</a:t>
            </a:r>
          </a:p>
          <a:p>
            <a:r>
              <a:rPr lang="ru-RU" sz="1400" b="1" dirty="0" smtClean="0"/>
              <a:t>+ Постановление АС ВВО от 18.12.2018 года № А39-9028/2017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Постановление АС ПО от 27.06.2018 года № Ф06-34087/2018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4926834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http://www.cherlock.ru/images/copyrighted/zemelnii-ychastok-680x272_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961697"/>
            <a:ext cx="3796333" cy="4174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2610" y="36466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600" b="1" kern="1200" dirty="0" smtClean="0">
                <a:solidFill>
                  <a:prstClr val="white"/>
                </a:solidFill>
                <a:ea typeface="+mn-ea"/>
                <a:cs typeface="+mn-cs"/>
              </a:rPr>
              <a:t>Переквалификация сделок – налогообложение по факту</a:t>
            </a:r>
            <a:endParaRPr lang="ru-RU" sz="1600" b="1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153" y="1248534"/>
            <a:ext cx="50071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1"/>
            <a:r>
              <a:rPr lang="ru-RU" sz="1400" b="1" kern="1200" dirty="0" smtClean="0">
                <a:solidFill>
                  <a:srgbClr val="C00000"/>
                </a:solidFill>
                <a:ea typeface="+mn-ea"/>
                <a:cs typeface="+mn-cs"/>
              </a:rPr>
              <a:t>Налоговые органы вправе переквалифицировать притворную сделку </a:t>
            </a:r>
            <a:r>
              <a:rPr lang="ru-RU" sz="1400" kern="1200" dirty="0" smtClean="0">
                <a:solidFill>
                  <a:prstClr val="black"/>
                </a:solidFill>
                <a:ea typeface="+mn-ea"/>
                <a:cs typeface="+mn-cs"/>
              </a:rPr>
              <a:t>(ст. 45 НК РФ), то есть вернуть ей действительно правовой смысл.</a:t>
            </a:r>
          </a:p>
          <a:p>
            <a:pPr algn="just" hangingPunct="1"/>
            <a:endParaRPr lang="ru-RU" sz="14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hangingPunct="1"/>
            <a:endParaRPr lang="ru-RU" sz="14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algn="just" hangingPunct="1"/>
            <a:r>
              <a:rPr lang="ru-RU" sz="1400" kern="1200" dirty="0" smtClean="0">
                <a:solidFill>
                  <a:prstClr val="black"/>
                </a:solidFill>
                <a:ea typeface="+mn-ea"/>
                <a:cs typeface="+mn-cs"/>
              </a:rPr>
              <a:t>К сделке, которую стороны действительно имели в виду, с учетом существа сделки применяются относящиеся к ней правила – так сказано в п.2 ст. 170 ГК РФ. Это правило касается и налогообложения.</a:t>
            </a:r>
          </a:p>
          <a:p>
            <a:pPr algn="just" hangingPunct="1"/>
            <a:endParaRPr lang="ru-RU" sz="14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algn="just" hangingPunct="1"/>
            <a:endParaRPr lang="ru-RU" sz="1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 hangingPunct="1"/>
            <a:r>
              <a:rPr lang="ru-RU" sz="1400" kern="1200" dirty="0" smtClean="0">
                <a:solidFill>
                  <a:prstClr val="black"/>
                </a:solidFill>
                <a:ea typeface="+mn-ea"/>
                <a:cs typeface="+mn-cs"/>
              </a:rPr>
              <a:t>Инспекторы, </a:t>
            </a:r>
            <a:r>
              <a:rPr lang="ru-RU" sz="1400" b="1" kern="1200" dirty="0" smtClean="0">
                <a:solidFill>
                  <a:prstClr val="black"/>
                </a:solidFill>
                <a:ea typeface="+mn-ea"/>
                <a:cs typeface="+mn-cs"/>
              </a:rPr>
              <a:t>обнаружив притворную сделку доначисляют налоги, рассчитав их, исходя из фактического смысла сделки.</a:t>
            </a:r>
            <a:endParaRPr lang="ru-RU" sz="14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hangingPunct="1"/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4629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8631" y="296182"/>
            <a:ext cx="356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ru-RU" b="1" kern="1200" dirty="0" smtClean="0">
                <a:solidFill>
                  <a:prstClr val="white"/>
                </a:solidFill>
                <a:ea typeface="+mn-ea"/>
                <a:cs typeface="+mn-cs"/>
              </a:rPr>
              <a:t>Примеры переквалификации</a:t>
            </a:r>
            <a:endParaRPr lang="ru-RU" b="1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1" y="1247289"/>
            <a:ext cx="7848872" cy="349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гражданско-правовой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 договор может быть переквалифицирован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в трудовой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</a:p>
          <a:p>
            <a:pPr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дивиденды и выплаты членам совета директоров 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(наблюдательного совета) —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в заработную плату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</a:p>
          <a:p>
            <a:pPr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сделки по купле-продаже акций (долей) компании 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—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в куплю-продажу имущества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</a:p>
          <a:p>
            <a:pPr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агентские договоры и договоры комиссии — в договоры купли-продажи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;</a:t>
            </a:r>
          </a:p>
          <a:p>
            <a:pPr algn="just"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реорганизация — в куплю-продажу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</a:p>
          <a:p>
            <a:pPr hangingPunct="1">
              <a:spcBef>
                <a:spcPts val="700"/>
              </a:spcBef>
            </a:pP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выплаты по процентным обязательствам — в дивиденды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  <a:r>
              <a:rPr lang="ru-RU" sz="1600" kern="1200" dirty="0">
                <a:solidFill>
                  <a:srgbClr val="C00000"/>
                </a:solidFill>
                <a:latin typeface="Franklin Gothic Heavy"/>
                <a:ea typeface="+mn-ea"/>
                <a:cs typeface="+mn-cs"/>
              </a:rPr>
              <a:t>►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договор лизинга 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— </a:t>
            </a:r>
            <a:r>
              <a:rPr lang="ru-RU" sz="1600" b="1" kern="1200" dirty="0">
                <a:solidFill>
                  <a:prstClr val="black"/>
                </a:solidFill>
                <a:ea typeface="+mn-ea"/>
                <a:cs typeface="+mn-cs"/>
              </a:rPr>
              <a:t>в договор купли-продажи с рассрочкой платежа</a:t>
            </a:r>
            <a: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br>
              <a:rPr lang="ru-RU" sz="1600" kern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6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29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683568" y="1123038"/>
          <a:ext cx="7960968" cy="323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102476" y="180292"/>
            <a:ext cx="5706782" cy="66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4" rIns="68568" bIns="34284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 defTabSz="782241"/>
            <a:r>
              <a:rPr lang="ru-RU" sz="1800" cap="all" dirty="0" smtClean="0">
                <a:solidFill>
                  <a:schemeClr val="bg1"/>
                </a:solidFill>
                <a:cs typeface="Times New Roman" pitchFamily="18" charset="0"/>
              </a:rPr>
              <a:t>СИСТЕМА УПРАВЛЕНИЯ РИСКАМИ (СУР)</a:t>
            </a:r>
            <a:endParaRPr lang="ru-RU" sz="1800" cap="all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8" y="3612879"/>
            <a:ext cx="7505437" cy="54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640" y="3742776"/>
            <a:ext cx="5196198" cy="103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1" y="3798524"/>
            <a:ext cx="3162989" cy="30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1" y="4107974"/>
            <a:ext cx="3843854" cy="30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2" y="4394786"/>
            <a:ext cx="2634138" cy="300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2072" y="3831916"/>
            <a:ext cx="412394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/>
              <a:t>НИЗКИЙ </a:t>
            </a:r>
            <a:r>
              <a:rPr lang="ru-RU" sz="1200" b="1" dirty="0" smtClean="0"/>
              <a:t>РИСК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7652" y="4108585"/>
            <a:ext cx="412394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smtClean="0"/>
              <a:t>СРЕДНИЙ РИСК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662" y="4417949"/>
            <a:ext cx="273586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smtClean="0"/>
              <a:t>ВЫСОКИЙ РИСК</a:t>
            </a:r>
            <a:endParaRPr lang="ru-RU" sz="1200" dirty="0">
              <a:solidFill>
                <a:srgbClr val="FFFFFF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760151" y="964318"/>
          <a:ext cx="7728351" cy="29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455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eminars.dtkt.ua/files/a/7/a78739fbebfd7b424ea99119725d8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021"/>
            <a:ext cx="9143999" cy="47414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НАЛОГОВЫЙ КОНТРОЛЬ ЗА УРОВНЕМ ЦЕН ПО СДЕЛКАМ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рямоугольник 1"/>
          <p:cNvSpPr txBox="1"/>
          <p:nvPr/>
        </p:nvSpPr>
        <p:spPr>
          <a:xfrm>
            <a:off x="102362" y="301380"/>
            <a:ext cx="83529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dirty="0" err="1" smtClean="0">
                <a:solidFill>
                  <a:schemeClr val="bg1"/>
                </a:solidFill>
              </a:rPr>
              <a:t>асширение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круга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неконтролируемых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сделок</a:t>
            </a:r>
            <a:r>
              <a:rPr dirty="0" smtClean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579862"/>
            <a:ext cx="1425759" cy="129614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Прямоугольник 3"/>
          <p:cNvSpPr txBox="1"/>
          <p:nvPr/>
        </p:nvSpPr>
        <p:spPr>
          <a:xfrm>
            <a:off x="142673" y="1110526"/>
            <a:ext cx="8735438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b="1"/>
            </a:pPr>
            <a:r>
              <a:rPr dirty="0" err="1"/>
              <a:t>Минимизация</a:t>
            </a:r>
            <a:r>
              <a:rPr dirty="0"/>
              <a:t> </a:t>
            </a:r>
            <a:r>
              <a:rPr dirty="0" err="1"/>
              <a:t>рисков</a:t>
            </a:r>
            <a:r>
              <a:rPr b="0" dirty="0"/>
              <a:t>: </a:t>
            </a:r>
            <a:r>
              <a:rPr b="0" dirty="0" err="1"/>
              <a:t>на</a:t>
            </a:r>
            <a:r>
              <a:rPr b="0" dirty="0"/>
              <a:t> </a:t>
            </a:r>
            <a:r>
              <a:rPr b="0" dirty="0" err="1"/>
              <a:t>этапе</a:t>
            </a:r>
            <a:r>
              <a:rPr b="0" dirty="0"/>
              <a:t> </a:t>
            </a:r>
            <a:r>
              <a:rPr b="0" dirty="0" err="1"/>
              <a:t>планирования</a:t>
            </a:r>
            <a:r>
              <a:rPr b="0" dirty="0"/>
              <a:t> и в </a:t>
            </a:r>
            <a:r>
              <a:rPr b="0" dirty="0" err="1"/>
              <a:t>процессе</a:t>
            </a:r>
            <a:r>
              <a:rPr b="0" dirty="0"/>
              <a:t> </a:t>
            </a:r>
            <a:r>
              <a:rPr b="0" dirty="0" err="1"/>
              <a:t>совершения</a:t>
            </a:r>
            <a:r>
              <a:rPr b="0" dirty="0"/>
              <a:t> </a:t>
            </a:r>
            <a:r>
              <a:rPr b="0" dirty="0" err="1" smtClean="0"/>
              <a:t>сделок</a:t>
            </a:r>
            <a:r>
              <a:rPr b="0" dirty="0" smtClean="0"/>
              <a:t> </a:t>
            </a:r>
            <a:r>
              <a:rPr u="sng" dirty="0" err="1"/>
              <a:t>придерживаться</a:t>
            </a:r>
            <a:r>
              <a:rPr u="sng" dirty="0"/>
              <a:t> </a:t>
            </a:r>
            <a:r>
              <a:rPr u="sng" dirty="0" err="1"/>
              <a:t>политики</a:t>
            </a:r>
            <a:r>
              <a:rPr u="sng" dirty="0"/>
              <a:t> </a:t>
            </a:r>
            <a:r>
              <a:rPr u="sng" dirty="0" err="1"/>
              <a:t>ценообразования</a:t>
            </a:r>
            <a:r>
              <a:rPr b="0" dirty="0"/>
              <a:t>, </a:t>
            </a:r>
            <a:r>
              <a:rPr b="0" dirty="0" err="1"/>
              <a:t>обоснованной</a:t>
            </a:r>
            <a:r>
              <a:rPr b="0" dirty="0" smtClean="0"/>
              <a:t>:</a:t>
            </a:r>
            <a:endParaRPr b="0" dirty="0">
              <a:latin typeface="Arial" pitchFamily="34" charset="0"/>
              <a:cs typeface="Arial" pitchFamily="34" charset="0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lang="ru-RU" dirty="0" smtClean="0"/>
              <a:t>! </a:t>
            </a:r>
            <a:r>
              <a:rPr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Подходами</a:t>
            </a:r>
            <a:r>
              <a:rPr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к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оценке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обычного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уровня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цен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и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многократных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отклонений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,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выработанными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в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практике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по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неконтролируемым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сделкам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Franklin Gothic Heavy"/>
              </a:rPr>
              <a:t>(Определение ВС РФ от 29.03.18 № 303-КГ17-19327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Franklin Gothic Heavy"/>
              </a:rPr>
              <a:t>(пределы 11-52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Franklin Gothic Heavy"/>
              </a:rPr>
              <a:t>%)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Franklin Gothic Heavy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dirty="0" smtClean="0"/>
              <a:t>! </a:t>
            </a:r>
            <a:r>
              <a:rPr lang="en-US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Деловой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b="1" dirty="0" smtClean="0"/>
              <a:t>! </a:t>
            </a:r>
            <a:r>
              <a:rPr lang="en-US" b="1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Здравым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смыслом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которым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согласуется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деловая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совершения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b="1" dirty="0"/>
              <a:t>! </a:t>
            </a:r>
            <a:r>
              <a:rPr lang="en-US" b="1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Реальны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документооборот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</a:t>
            </a:r>
            <a:endParaRPr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dirty="0"/>
              <a:t> 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73" y="3428388"/>
            <a:ext cx="3975306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515" y="3428389"/>
            <a:ext cx="429370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3361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542" y="3592996"/>
            <a:ext cx="8766313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ЗА НАЛОГОВЫЕ ДОЛГИ КОМПАНИИ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МОГУТ НЕСТИ ОТВЕТСТВЕННОСТЬ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СОБСТВЕННИКИ/РУКОВОДИТЕЛИ БИЗНЕСА, БУХГАЛТЕРЫ КОМПАНИЙ.</a:t>
            </a:r>
            <a:endParaRPr lang="ru-RU" sz="2100" b="1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1451745"/>
            <a:ext cx="7781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Заявление о субсидиарной ответственности может быть подано в течение 3-х лет со дня</a:t>
            </a:r>
            <a:r>
              <a:rPr lang="ru-RU" dirty="0"/>
              <a:t>, когда лицо, имеющее такое право, узнало или должно было узнать о наличии соответствующих оснований для привлечения к ответственности, но не позднее</a:t>
            </a:r>
            <a:r>
              <a:rPr lang="ru-RU" dirty="0" smtClean="0"/>
              <a:t>: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</a:t>
            </a:r>
            <a:r>
              <a:rPr lang="ru-RU" dirty="0" smtClean="0"/>
              <a:t>3-х </a:t>
            </a:r>
            <a:r>
              <a:rPr lang="ru-RU" dirty="0"/>
              <a:t>лет со дня признания должника банкротом (прекращения производства по делу о банкротстве либо возврата уполномоченному органу заявления о признании должника банкротом</a:t>
            </a:r>
            <a:r>
              <a:rPr lang="ru-RU" dirty="0" smtClean="0"/>
              <a:t>);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dirty="0" smtClean="0"/>
              <a:t>10 </a:t>
            </a:r>
            <a:r>
              <a:rPr lang="ru-RU" dirty="0"/>
              <a:t>лет со дня, когда имели место </a:t>
            </a:r>
            <a:r>
              <a:rPr lang="ru-RU" dirty="0" err="1"/>
              <a:t>действия</a:t>
            </a:r>
            <a:r>
              <a:rPr lang="ru-RU" dirty="0"/>
              <a:t> и (или) </a:t>
            </a:r>
            <a:r>
              <a:rPr lang="ru-RU" dirty="0" err="1"/>
              <a:t>бездействие</a:t>
            </a:r>
            <a:r>
              <a:rPr lang="ru-RU" dirty="0"/>
              <a:t>, являющиеся основанием для привлечения к ответственности.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8640" y="309004"/>
            <a:ext cx="560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«СУБСИДИАРКА»: СРОКИ ДАВНОСТИ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76214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179" y="1050072"/>
            <a:ext cx="41463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</a:rPr>
              <a:t>Законодательство о банкротстве содержит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презумпцию виновности лица</a:t>
            </a:r>
            <a:r>
              <a:rPr lang="ru-RU" sz="2000" dirty="0" smtClean="0">
                <a:latin typeface="Arial Black" pitchFamily="34" charset="0"/>
              </a:rPr>
              <a:t>, которое привлекается к ответственности. </a:t>
            </a:r>
          </a:p>
          <a:p>
            <a:pPr algn="just"/>
            <a:r>
              <a:rPr lang="ru-RU" sz="2000" dirty="0" smtClean="0">
                <a:latin typeface="Arial Black" pitchFamily="34" charset="0"/>
              </a:rPr>
              <a:t>Т.е.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доказывать, что директор не виновен в совершении действий, которые привели к образованию недоимки, должен он сам.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834" y="189186"/>
            <a:ext cx="256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ПРЕЗУМПЦИЯ ВИНОВНОСТИ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7458" name="Picture 2" descr="https://im0-tub-ru.yandex.net/i?id=7b17b4c60e8bc34d302c2661a342221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45931"/>
            <a:ext cx="4461641" cy="4197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56617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1197" y="1969441"/>
            <a:ext cx="4808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Одновременное замещение </a:t>
            </a:r>
            <a:r>
              <a:rPr lang="ru-RU" dirty="0"/>
              <a:t>должности директора и участника компании </a:t>
            </a:r>
            <a:r>
              <a:rPr lang="ru-RU" b="1" dirty="0"/>
              <a:t>в 1,5 раза увеличивает риски </a:t>
            </a:r>
            <a:r>
              <a:rPr lang="ru-RU" dirty="0"/>
              <a:t>субсидиарной ответственности (75</a:t>
            </a:r>
            <a:r>
              <a:rPr lang="ru-RU" dirty="0" smtClean="0"/>
              <a:t>%)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</a:t>
            </a:r>
            <a:r>
              <a:rPr lang="ru-RU" dirty="0" smtClean="0"/>
              <a:t>тсутствие </a:t>
            </a:r>
            <a:r>
              <a:rPr lang="ru-RU" dirty="0"/>
              <a:t>подобного совмещения </a:t>
            </a:r>
            <a:r>
              <a:rPr lang="ru-RU" b="1" dirty="0"/>
              <a:t>снижает их до 50</a:t>
            </a:r>
            <a:r>
              <a:rPr lang="ru-RU" b="1" dirty="0" smtClean="0"/>
              <a:t>%.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740" y="209892"/>
            <a:ext cx="291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www.christyjohnson.org/wp-content/uploads/2015/02/counter-678x1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961696"/>
            <a:ext cx="4061197" cy="4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4642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155" y="1417588"/>
            <a:ext cx="7037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Merriweather"/>
              </a:rPr>
              <a:t>КДЛ несет субсидиарную ответственность также в случае, если </a:t>
            </a:r>
            <a:r>
              <a:rPr lang="ru-RU" dirty="0">
                <a:latin typeface="Merriweather"/>
              </a:rPr>
              <a:t>Должник стал отвечать признакам неплатежеспособности не вследствие конкретно его действий и (или) бездействия, однако после этого это </a:t>
            </a:r>
            <a:r>
              <a:rPr lang="ru-RU" b="1" dirty="0">
                <a:latin typeface="Merriweather"/>
              </a:rPr>
              <a:t>лицо существенно ухудшило финансовое положение </a:t>
            </a:r>
            <a:r>
              <a:rPr lang="ru-RU" b="1" dirty="0" smtClean="0">
                <a:latin typeface="Merriweather"/>
              </a:rPr>
              <a:t>должника</a:t>
            </a:r>
            <a:r>
              <a:rPr lang="ru-RU" dirty="0">
                <a:latin typeface="Merriweather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g.foolcdn.com/editorial/images/494672/androgynous-character-upset-at-red-arrow-going-dow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057" y="2976897"/>
            <a:ext cx="2064232" cy="15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218" y="296392"/>
            <a:ext cx="36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ОТВЕТСТВЕННОСТЬ КДЛ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3474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55976" y="3486682"/>
            <a:ext cx="3173358" cy="1411274"/>
          </a:xfrm>
          <a:prstGeom prst="rightArrow">
            <a:avLst>
              <a:gd name="adj1" fmla="val 8310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www.vectorportal.com/img_novi/office-building-with-tre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987574"/>
            <a:ext cx="1870483" cy="1099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90238" y="1851670"/>
            <a:ext cx="1787665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b="1" dirty="0">
                <a:latin typeface="Segoe UI Semilight" pitchFamily="34" charset="0"/>
                <a:cs typeface="Segoe UI Semilight" pitchFamily="34" charset="0"/>
              </a:rPr>
              <a:t>ЗАО «ОРБИТА»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79513" y="1170332"/>
            <a:ext cx="2341486" cy="1275404"/>
          </a:xfrm>
          <a:prstGeom prst="rightArrow">
            <a:avLst>
              <a:gd name="adj1" fmla="val 81039"/>
              <a:gd name="adj2" fmla="val 298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РЕЗУЛЬТАТ ВНП:</a:t>
            </a:r>
          </a:p>
          <a:p>
            <a:pPr algn="ctr"/>
            <a:endParaRPr lang="ru-RU" sz="1300" b="1" dirty="0" smtClean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147 733 256 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 руб.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cdn3.stockunlimited.net/preview1300/group-of-business-people-standing-silhouette_14636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7" y="3507854"/>
            <a:ext cx="1212512" cy="9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5382" y="4451413"/>
            <a:ext cx="2382165" cy="4924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300" b="1" dirty="0" smtClean="0">
                <a:latin typeface="Segoe UI Semilight" pitchFamily="34" charset="0"/>
                <a:cs typeface="Segoe UI Semilight" pitchFamily="34" charset="0"/>
              </a:rPr>
              <a:t>РУКОВОДИТЕЛИ </a:t>
            </a:r>
          </a:p>
          <a:p>
            <a:pPr algn="ctr"/>
            <a:r>
              <a:rPr lang="ru-RU" sz="1300" b="1" dirty="0" smtClean="0">
                <a:latin typeface="Segoe UI Semilight" pitchFamily="34" charset="0"/>
                <a:cs typeface="Segoe UI Semilight" pitchFamily="34" charset="0"/>
              </a:rPr>
              <a:t>ЗАО «ОРБИТА»</a:t>
            </a:r>
            <a:endParaRPr lang="ru-RU" sz="1300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11761" y="2211711"/>
            <a:ext cx="2382165" cy="1134125"/>
          </a:xfrm>
          <a:prstGeom prst="downArrow">
            <a:avLst>
              <a:gd name="adj1" fmla="val 88807"/>
              <a:gd name="adj2" fmla="val 2474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СУБСИДИАРНАЯ ОТВЕТСТВЕННОСТЬ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заявлению налогового органа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fashion-stickers.ru/51673-thickbox_default/deneg-net-i-ne-bude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1295044"/>
            <a:ext cx="1152128" cy="7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5" y="3651871"/>
            <a:ext cx="2801443" cy="10926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РЕШЕНИЕ СУДА:</a:t>
            </a:r>
          </a:p>
          <a:p>
            <a:pPr algn="ctr"/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Взыскать солидарно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3 директоров </a:t>
            </a:r>
          </a:p>
          <a:p>
            <a:pPr algn="ctr"/>
            <a:r>
              <a:rPr lang="ru-RU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миллиарда </a:t>
            </a:r>
            <a:r>
              <a:rPr lang="ru-RU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credit-bid.ru/wp-content/uploads/2016/07/kak-objyavit-sebya-bankroto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12" y="1079711"/>
            <a:ext cx="1475546" cy="11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804" y="3337152"/>
            <a:ext cx="1300668" cy="15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2979683"/>
            <a:ext cx="2624959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b="1" dirty="0" smtClean="0"/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Определение ВС РФ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№ А32-9992/2014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от 16.05.2018 года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Shape 198"/>
          <p:cNvSpPr/>
          <p:nvPr/>
        </p:nvSpPr>
        <p:spPr>
          <a:xfrm>
            <a:off x="0" y="102476"/>
            <a:ext cx="903364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b="1" spc="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        Субсидиарная ответственность руководителя </a:t>
            </a:r>
          </a:p>
          <a:p>
            <a:pPr>
              <a:lnSpc>
                <a:spcPct val="120000"/>
              </a:lnSpc>
            </a:pPr>
            <a:r>
              <a:rPr lang="ru-RU" sz="1600" b="1" spc="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        в рамках банкротства компании</a:t>
            </a:r>
          </a:p>
          <a:p>
            <a:pPr>
              <a:lnSpc>
                <a:spcPct val="120000"/>
              </a:lnSpc>
            </a:pPr>
            <a:endParaRPr lang="ru-RU" sz="1600" b="1" spc="0" dirty="0" smtClean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  <a:p>
            <a:pPr>
              <a:lnSpc>
                <a:spcPct val="120000"/>
              </a:lnSpc>
            </a:pPr>
            <a:endParaRPr sz="1600" b="1" spc="0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211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1662" y="94593"/>
            <a:ext cx="670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Субсидиарная ответственность руководителя (банкротство): судебная практика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696" y="961696"/>
            <a:ext cx="4532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/>
              <a:t>Постановление АС Московского округа</a:t>
            </a:r>
          </a:p>
          <a:p>
            <a:r>
              <a:rPr lang="ru-RU" sz="1600" b="1" smtClean="0"/>
              <a:t>от 13.09.2018 № А40-162110/2016</a:t>
            </a:r>
          </a:p>
          <a:p>
            <a:endParaRPr lang="ru-RU" b="1" smtClean="0"/>
          </a:p>
          <a:p>
            <a:r>
              <a:rPr lang="ru-RU" b="1" smtClean="0">
                <a:solidFill>
                  <a:schemeClr val="tx1"/>
                </a:solidFill>
              </a:rPr>
              <a:t>Вердикт:</a:t>
            </a:r>
            <a:r>
              <a:rPr lang="ru-RU" b="1" smtClean="0">
                <a:solidFill>
                  <a:srgbClr val="C00000"/>
                </a:solidFill>
              </a:rPr>
              <a:t> 98 000 000 руб.</a:t>
            </a:r>
          </a:p>
          <a:p>
            <a:endParaRPr lang="ru-RU" b="1" smtClean="0">
              <a:solidFill>
                <a:srgbClr val="C00000"/>
              </a:solidFill>
            </a:endParaRPr>
          </a:p>
          <a:p>
            <a:endParaRPr lang="en-US" b="1" smtClean="0">
              <a:solidFill>
                <a:srgbClr val="C00000"/>
              </a:solidFill>
            </a:endParaRPr>
          </a:p>
          <a:p>
            <a:endParaRPr lang="en-US" b="1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6436" name="Picture 4" descr="http://главное.прилуки.храм.бел/wp-content/uploads/2018/07/2-3-1024x7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3814"/>
            <a:ext cx="4359166" cy="4189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52648" y="1032641"/>
            <a:ext cx="43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ФНС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76" y="3515710"/>
            <a:ext cx="402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bg1"/>
                </a:solidFill>
              </a:rPr>
              <a:t>креди</a:t>
            </a:r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тор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7303"/>
            <a:ext cx="551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управляю</a:t>
            </a:r>
          </a:p>
          <a:p>
            <a:r>
              <a:rPr lang="ru-RU" sz="900" b="1" dirty="0" err="1" smtClean="0">
                <a:solidFill>
                  <a:schemeClr val="bg1"/>
                </a:solidFill>
              </a:rPr>
              <a:t>щий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138" y="2585545"/>
            <a:ext cx="61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суд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1641" y="2885090"/>
            <a:ext cx="445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Кстати, конкурсный управляющий организации-должника обратился с иском в суд о взыскании с руководителя убытков в пользу организации </a:t>
            </a:r>
            <a:r>
              <a:rPr lang="ru-RU" b="1" dirty="0" smtClean="0"/>
              <a:t>в размере 223 217 791 руб.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669" y="1321193"/>
            <a:ext cx="82926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Постановление </a:t>
            </a:r>
            <a:r>
              <a:rPr lang="ru-RU" sz="1600" b="1" dirty="0"/>
              <a:t>по делу №А47-6554/16 от </a:t>
            </a:r>
            <a:r>
              <a:rPr lang="ru-RU" sz="1600" b="1" dirty="0" smtClean="0"/>
              <a:t>13.03.2018 года</a:t>
            </a:r>
          </a:p>
          <a:p>
            <a:pPr algn="just"/>
            <a:r>
              <a:rPr lang="ru-RU" sz="1600" b="1" dirty="0" smtClean="0"/>
              <a:t>Сумма: </a:t>
            </a:r>
            <a:r>
              <a:rPr lang="ru-RU" sz="1600" b="1" dirty="0"/>
              <a:t>18 млн. руб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ходе налоговой проверки доказаны фиктивные работы от нескольких компаний, не обладающих объективной возможностью вообще ведения какой-либо деятельности. Поскольку </a:t>
            </a:r>
            <a:r>
              <a:rPr lang="ru-RU" sz="1400" b="1" dirty="0">
                <a:solidFill>
                  <a:srgbClr val="C00000"/>
                </a:solidFill>
              </a:rPr>
              <a:t>налогоплательщик-должник не смог ни оспорить недоимку, ни оплатить, по решению суда почти 18 млн. взыскано с директора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Доводы о </a:t>
            </a:r>
            <a:r>
              <a:rPr lang="ru-RU" sz="1400" dirty="0"/>
              <a:t>том, что подбор контрагентов осуществлял его заместитель, а директор оценивал результаты выполненных спорными контрагентами работ, суд не убедили. Равно как и ссылка на то, что налоговой орган расходы на этих контрагентов не исключил из налогообложения прибыли.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        Судебная </a:t>
            </a:r>
            <a:r>
              <a:rPr lang="ru-RU" b="1" dirty="0">
                <a:solidFill>
                  <a:schemeClr val="bg1"/>
                </a:solidFill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1196713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615" y="181601"/>
            <a:ext cx="7200800" cy="594066"/>
          </a:xfrm>
        </p:spPr>
        <p:txBody>
          <a:bodyPr tIns="34290" bIns="34290"/>
          <a:lstStyle/>
          <a:p>
            <a:pPr algn="ctr">
              <a:lnSpc>
                <a:spcPct val="100000"/>
              </a:lnSpc>
            </a:pPr>
            <a:r>
              <a:rPr lang="ru-RU" sz="1500" b="1" cap="all" dirty="0" smtClean="0">
                <a:solidFill>
                  <a:schemeClr val="bg1"/>
                </a:solidFill>
                <a:latin typeface="Arial Narrow" pitchFamily="34" charset="0"/>
              </a:rPr>
              <a:t>инструментарий выявления и доказывания схем получения необоснованной налоговой выгоды по НДС </a:t>
            </a:r>
            <a:endParaRPr lang="ru-RU" sz="15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07" y="1181297"/>
            <a:ext cx="9009993" cy="37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970" y="1833086"/>
            <a:ext cx="770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несколько лиц привлекается к ответственности, то они </a:t>
            </a:r>
            <a:r>
              <a:rPr lang="ru-RU" b="1" dirty="0"/>
              <a:t>отвечают солидарно, то есть сообща в равном размере. </a:t>
            </a:r>
            <a:endParaRPr lang="ru-RU" b="1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практике встречается и </a:t>
            </a:r>
            <a:r>
              <a:rPr lang="ru-RU" b="1" dirty="0"/>
              <a:t>назначение ответственности в долях </a:t>
            </a:r>
            <a:r>
              <a:rPr lang="ru-RU" dirty="0" smtClean="0"/>
              <a:t>(например, Постановление </a:t>
            </a:r>
            <a:r>
              <a:rPr lang="ru-RU" dirty="0"/>
              <a:t>АС ДВО от 17.01.2019 по делу №А04-2898/2015, сумма </a:t>
            </a:r>
            <a:r>
              <a:rPr lang="ru-RU" dirty="0" smtClean="0"/>
              <a:t>- 104 </a:t>
            </a:r>
            <a:r>
              <a:rPr lang="ru-RU" dirty="0"/>
              <a:t>млн. </a:t>
            </a:r>
            <a:r>
              <a:rPr lang="ru-RU" dirty="0" smtClean="0"/>
              <a:t>руб.)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5348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Солидарная ответственность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thumb.mp-farm.com/003687/previ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99" y="3403775"/>
            <a:ext cx="1776967" cy="14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9672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509" y="1037371"/>
            <a:ext cx="4099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Номинальный директор тоже отвечает за долги компании: </a:t>
            </a:r>
          </a:p>
          <a:p>
            <a:endParaRPr lang="ru-RU" dirty="0"/>
          </a:p>
          <a:p>
            <a:r>
              <a:rPr lang="ru-RU" dirty="0" smtClean="0"/>
              <a:t>-Постановление АС УО от 17.01.19 № А34-6096/2015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6392" y="245942"/>
            <a:ext cx="427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Субсидиарная ответственность: номинальный директор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znamyuzl.ru/upload/iblock/f0b/f0bda35a9421aa16881c2569c278ab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94" y="961697"/>
            <a:ext cx="4792717" cy="4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16366" y="2540248"/>
            <a:ext cx="418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-Постановление АС МО от 16.07.18 </a:t>
            </a:r>
          </a:p>
          <a:p>
            <a:r>
              <a:rPr lang="ru-RU" dirty="0" smtClean="0"/>
              <a:t>№ А40-187875/16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53303" y="3453338"/>
            <a:ext cx="4233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Задолженность, возникшую из-за субсидиарной ответственности, нельзя списать даже при банкротстве гражданина </a:t>
            </a:r>
            <a:r>
              <a:rPr lang="ru-RU" dirty="0" smtClean="0">
                <a:solidFill>
                  <a:schemeClr val="tx1"/>
                </a:solidFill>
              </a:rPr>
              <a:t>(в том числе, номинального директора).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8001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233" y="1374392"/>
            <a:ext cx="7857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Привлечение к субсидиарной ответственности возможно вообще вне рамок банкротства! </a:t>
            </a:r>
            <a:endParaRPr lang="ru-RU" b="1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дело о банкротстве прекращено по причине отсутствия средств для финансирования процедуры - кредитор может подать иск о субсидиарной ответственности. При этом у налогового органа возможности еще шире: </a:t>
            </a:r>
            <a:r>
              <a:rPr lang="ru-RU" b="1" dirty="0"/>
              <a:t>если его заявление возвращено судом по этой же причине - он тоже может сразу идти в суд с подобным требованием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НО: не получилось обанкротить-выручит «</a:t>
            </a:r>
            <a:r>
              <a:rPr lang="ru-RU" dirty="0" err="1" smtClean="0"/>
              <a:t>субсидиарка</a:t>
            </a:r>
            <a:r>
              <a:rPr lang="ru-RU" dirty="0" smtClean="0"/>
              <a:t>» вне банкротства!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3318" y="296392"/>
            <a:ext cx="566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Субсидиарка</a:t>
            </a:r>
            <a:r>
              <a:rPr lang="ru-RU" b="1" dirty="0" smtClean="0">
                <a:solidFill>
                  <a:schemeClr val="bg1"/>
                </a:solidFill>
              </a:rPr>
              <a:t>» вне банкротства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6181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16216" y="87510"/>
            <a:ext cx="18000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524" y="-1"/>
            <a:ext cx="4902476" cy="514350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782" y="1719559"/>
            <a:ext cx="1300668" cy="15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135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263" y="1373560"/>
            <a:ext cx="4420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Исходя из текста Постановления Пленума Верховного суда РФ от 28.12.2006 № 64 «О практике применения судами уголовного законодательства об ответственности за налоговые преступления» </a:t>
            </a:r>
            <a:r>
              <a:rPr lang="ru-RU" b="1" dirty="0"/>
              <a:t>главный бухгалтер указан среди лиц, которые потенциально могут быть признаны виновными в совершении преступлений, предусмотренных ст. 198, 199, 199.1, 199.2 УК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2248" y="22071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Субъект преступления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rc-aist.ru/media/news/2017/09/01/23-12-2016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1697"/>
            <a:ext cx="4344977" cy="4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80717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230" y="369098"/>
            <a:ext cx="552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Дело №А60-59392/2016 («дело </a:t>
            </a:r>
            <a:r>
              <a:rPr lang="ru-RU" b="1" dirty="0" err="1" smtClean="0">
                <a:solidFill>
                  <a:schemeClr val="bg1"/>
                </a:solidFill>
              </a:rPr>
              <a:t>Г.Ахмадеевой</a:t>
            </a:r>
            <a:r>
              <a:rPr lang="ru-RU" b="1" dirty="0" smtClean="0">
                <a:solidFill>
                  <a:schemeClr val="bg1"/>
                </a:solidFill>
              </a:rPr>
              <a:t>»)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041" y="1079938"/>
            <a:ext cx="491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Конкурсный управляющий, занимающийся банкротством организации, </a:t>
            </a:r>
            <a:r>
              <a:rPr lang="ru-RU" sz="1600" b="1" dirty="0" smtClean="0"/>
              <a:t>требует с бывшего </a:t>
            </a:r>
            <a:r>
              <a:rPr lang="ru-RU" sz="1600" b="1" dirty="0" err="1" smtClean="0"/>
              <a:t>бухагалтера</a:t>
            </a:r>
            <a:r>
              <a:rPr lang="ru-RU" sz="1600" b="1" dirty="0" smtClean="0"/>
              <a:t> возместить убытки от </a:t>
            </a:r>
            <a:r>
              <a:rPr lang="ru-RU" sz="1600" b="1" dirty="0" err="1" smtClean="0"/>
              <a:t>доначисленных</a:t>
            </a:r>
            <a:r>
              <a:rPr lang="ru-RU" sz="1600" b="1" dirty="0" smtClean="0"/>
              <a:t> налогов и штрафов</a:t>
            </a:r>
            <a:r>
              <a:rPr lang="ru-RU" sz="1600" dirty="0" smtClean="0"/>
              <a:t>. Суд первой инстанции его поддержал, постановив взыскать с Галины </a:t>
            </a:r>
            <a:r>
              <a:rPr lang="ru-RU" sz="1600" dirty="0" err="1" smtClean="0"/>
              <a:t>Ахмадеевой</a:t>
            </a:r>
            <a:r>
              <a:rPr lang="ru-RU" sz="1600" dirty="0" smtClean="0"/>
              <a:t> и директора солидарно 5,7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руб. (определение Арбитражного суда Свердловской области № А60-59392/20166 от 06.02.2019).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Суд апелляционной инстанции в части взыскания указанной суммы отменил решение суда (11.04.2019 года)!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Подана кассационная жалоба 16.05.2019 года</a:t>
            </a:r>
            <a:endParaRPr lang="ru-RU" sz="1600" dirty="0"/>
          </a:p>
        </p:txBody>
      </p:sp>
      <p:pic>
        <p:nvPicPr>
          <p:cNvPr id="143362" name="Picture 2" descr="https://2lex.ru/wp-content/uploads/2019/01/Subsidiarnaya-otvetstven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132"/>
            <a:ext cx="4225159" cy="419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 главбуха спустя годы после увольнения взыскали 650 000 руб.,</a:t>
            </a:r>
          </a:p>
          <a:p>
            <a:r>
              <a:rPr lang="ru-RU" b="1" dirty="0" smtClean="0"/>
              <a:t> полученных по чековой книжке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8124" y="1874789"/>
            <a:ext cx="4233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Дело № А72-7843-13/2017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Определение АС Ульяновской области</a:t>
            </a:r>
          </a:p>
          <a:p>
            <a:r>
              <a:rPr lang="ru-RU" sz="1600" dirty="0" smtClean="0"/>
              <a:t>о признании сделки должника недействительной и (или) применении последствий недействительности ничтожной сделки от 07 марта 2019 года </a:t>
            </a:r>
          </a:p>
          <a:p>
            <a:endParaRPr lang="ru-RU" sz="1600" b="1" dirty="0"/>
          </a:p>
        </p:txBody>
      </p:sp>
      <p:pic>
        <p:nvPicPr>
          <p:cNvPr id="150532" name="Picture 4" descr="https://www.thedigitalenterprise.com/wp-content/uploads/2018/05/Bookkeeping-Pains-1024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14"/>
            <a:ext cx="4477407" cy="418968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F7C0CE-0848-774E-AEB4-1D53BC0D36E5}"/>
              </a:ext>
            </a:extLst>
          </p:cNvPr>
          <p:cNvSpPr txBox="1"/>
          <p:nvPr/>
        </p:nvSpPr>
        <p:spPr>
          <a:xfrm>
            <a:off x="520036" y="2577323"/>
            <a:ext cx="4493999" cy="8694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1700" spc="375" dirty="0" smtClean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endParaRPr lang="id-ID" sz="1700" spc="375" dirty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102823-02C4-994E-9F5B-439552235980}"/>
              </a:ext>
            </a:extLst>
          </p:cNvPr>
          <p:cNvSpPr txBox="1"/>
          <p:nvPr/>
        </p:nvSpPr>
        <p:spPr>
          <a:xfrm>
            <a:off x="1035313" y="371515"/>
            <a:ext cx="677227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Вопросы?</a:t>
            </a:r>
            <a:endParaRPr lang="id-ID" sz="3200" dirty="0">
              <a:solidFill>
                <a:srgbClr val="C00000"/>
              </a:solidFill>
              <a:latin typeface="Arial Black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AD8E88-60E1-B34E-B24C-B4F2AFE647BB}"/>
              </a:ext>
            </a:extLst>
          </p:cNvPr>
          <p:cNvSpPr txBox="1"/>
          <p:nvPr/>
        </p:nvSpPr>
        <p:spPr>
          <a:xfrm>
            <a:off x="485803" y="3472386"/>
            <a:ext cx="45924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id-ID" dirty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122" name="Picture 2" descr="https://pp.userapi.com/c845322/v845322548/238e/YOcEmgFxvY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93" y="1443364"/>
            <a:ext cx="6679659" cy="346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9615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23528" y="1437624"/>
            <a:ext cx="8712968" cy="3240360"/>
          </a:xfrm>
          <a:prstGeom prst="foldedCorner">
            <a:avLst>
              <a:gd name="adj" fmla="val 93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47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Побуждение налогоплательщика к добровольному уточнению налоговых обязательств, увеличению налоговой базы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63638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1358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Выдержка из Протокола рабочей группы по легализации налоговой базы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090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10497</TotalTime>
  <Words>4481</Words>
  <Application>Microsoft Office PowerPoint</Application>
  <PresentationFormat>Экран (16:9)</PresentationFormat>
  <Paragraphs>739</Paragraphs>
  <Slides>87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87</vt:i4>
      </vt:variant>
    </vt:vector>
  </HeadingPairs>
  <TitlesOfParts>
    <vt:vector size="89" baseType="lpstr">
      <vt:lpstr>Обычная</vt:lpstr>
      <vt:lpstr>5_Специальное оформление</vt:lpstr>
      <vt:lpstr>Налоговый контроль на новый лад:  важное для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инструментарий выявления и доказывания схем получения необоснованной налоговой выгоды по НДС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обоснованной налоговой выгоды 3 теста для налогоплательщика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Перевод штатных сотрудников в 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обоснованности выбора контрагента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Посредники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Пользователь Windows</cp:lastModifiedBy>
  <cp:revision>783</cp:revision>
  <dcterms:modified xsi:type="dcterms:W3CDTF">2019-10-11T07:33:18Z</dcterms:modified>
</cp:coreProperties>
</file>