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9" r:id="rId3"/>
    <p:sldId id="298" r:id="rId4"/>
    <p:sldId id="325" r:id="rId5"/>
    <p:sldId id="311" r:id="rId6"/>
    <p:sldId id="331" r:id="rId7"/>
    <p:sldId id="336" r:id="rId8"/>
    <p:sldId id="318" r:id="rId9"/>
    <p:sldId id="328" r:id="rId10"/>
    <p:sldId id="329" r:id="rId11"/>
    <p:sldId id="315" r:id="rId12"/>
    <p:sldId id="316" r:id="rId13"/>
    <p:sldId id="310" r:id="rId14"/>
    <p:sldId id="307" r:id="rId15"/>
    <p:sldId id="286" r:id="rId16"/>
    <p:sldId id="299" r:id="rId17"/>
    <p:sldId id="321" r:id="rId18"/>
    <p:sldId id="327" r:id="rId19"/>
    <p:sldId id="319" r:id="rId20"/>
    <p:sldId id="320" r:id="rId21"/>
    <p:sldId id="322" r:id="rId22"/>
    <p:sldId id="338" r:id="rId23"/>
    <p:sldId id="333" r:id="rId24"/>
    <p:sldId id="334" r:id="rId25"/>
    <p:sldId id="337" r:id="rId26"/>
    <p:sldId id="323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1C1F"/>
    <a:srgbClr val="E11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48175" autoAdjust="0"/>
  </p:normalViewPr>
  <p:slideViewPr>
    <p:cSldViewPr>
      <p:cViewPr varScale="1">
        <p:scale>
          <a:sx n="74" d="100"/>
          <a:sy n="74" d="100"/>
        </p:scale>
        <p:origin x="6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0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70464-2E6B-4A9C-A5EB-8516384F987A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3947E-28CA-4743-B3BF-9CCBAB3399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647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068959"/>
          </a:xfrm>
          <a:solidFill>
            <a:srgbClr val="9A1C1F"/>
          </a:solidFill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bg1"/>
                </a:solidFill>
              </a:rPr>
              <a:t>Отчетность </a:t>
            </a:r>
            <a:r>
              <a:rPr lang="ru-RU" b="1" dirty="0">
                <a:solidFill>
                  <a:schemeClr val="bg1"/>
                </a:solidFill>
              </a:rPr>
              <a:t>по НДФЛ и страховым взносам.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2696" y="3789040"/>
            <a:ext cx="7558608" cy="2497832"/>
          </a:xfrm>
        </p:spPr>
        <p:txBody>
          <a:bodyPr>
            <a:noAutofit/>
          </a:bodyPr>
          <a:lstStyle/>
          <a:p>
            <a:r>
              <a:rPr lang="ru-RU" sz="2800" i="1" dirty="0">
                <a:solidFill>
                  <a:schemeClr val="tx1"/>
                </a:solidFill>
              </a:rPr>
              <a:t>Тарасова Татьяна - ведущий эксперт-консультант и лектор компании «</a:t>
            </a:r>
            <a:r>
              <a:rPr lang="ru-RU" sz="2800" i="1" dirty="0" err="1">
                <a:solidFill>
                  <a:schemeClr val="tx1"/>
                </a:solidFill>
              </a:rPr>
              <a:t>Правовест</a:t>
            </a:r>
            <a:r>
              <a:rPr lang="ru-RU" sz="2800" i="1" dirty="0">
                <a:solidFill>
                  <a:schemeClr val="tx1"/>
                </a:solidFill>
              </a:rPr>
              <a:t> Аудит», </a:t>
            </a:r>
            <a:r>
              <a:rPr lang="ru-RU" sz="2800" i="1" dirty="0" err="1">
                <a:solidFill>
                  <a:schemeClr val="tx1"/>
                </a:solidFill>
              </a:rPr>
              <a:t>Wise</a:t>
            </a:r>
            <a:r>
              <a:rPr lang="en-US" sz="2800" i="1" dirty="0">
                <a:solidFill>
                  <a:schemeClr val="tx1"/>
                </a:solidFill>
              </a:rPr>
              <a:t>A</a:t>
            </a:r>
            <a:r>
              <a:rPr lang="ru-RU" sz="2800" i="1" dirty="0" err="1">
                <a:solidFill>
                  <a:schemeClr val="tx1"/>
                </a:solidFill>
              </a:rPr>
              <a:t>dvice</a:t>
            </a:r>
            <a:r>
              <a:rPr lang="ru-RU" sz="2800" i="1" dirty="0">
                <a:solidFill>
                  <a:schemeClr val="tx1"/>
                </a:solidFill>
              </a:rPr>
              <a:t> </a:t>
            </a:r>
            <a:r>
              <a:rPr lang="ru-RU" sz="2800" i="1" dirty="0" err="1">
                <a:solidFill>
                  <a:schemeClr val="tx1"/>
                </a:solidFill>
              </a:rPr>
              <a:t>Consulting</a:t>
            </a:r>
            <a:r>
              <a:rPr lang="ru-RU" sz="2800" i="1" dirty="0">
                <a:solidFill>
                  <a:schemeClr val="tx1"/>
                </a:solidFill>
              </a:rPr>
              <a:t> </a:t>
            </a:r>
            <a:r>
              <a:rPr lang="ru-RU" sz="2800" i="1" dirty="0" err="1">
                <a:solidFill>
                  <a:schemeClr val="tx1"/>
                </a:solidFill>
              </a:rPr>
              <a:t>Group</a:t>
            </a:r>
            <a:r>
              <a:rPr lang="ru-RU" sz="2800" i="1" dirty="0">
                <a:solidFill>
                  <a:schemeClr val="tx1"/>
                </a:solidFill>
              </a:rPr>
              <a:t>. Автор семинаров и многочисленных публикаций в СМИ по вопросам исчисления и уплаты «зарплатных налогов».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60648"/>
            <a:ext cx="3481118" cy="5852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176" y="332656"/>
            <a:ext cx="2078916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579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7200"/>
            <a:ext cx="8229600" cy="1143000"/>
          </a:xfrm>
          <a:solidFill>
            <a:srgbClr val="9A1C1F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Уточнение 6-НДФЛ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00808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ФНС России от 15.12.2016 N БС-4-11/24062@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обнаружения налоговым агентом после представления в налоговый орган расчета по форме 6-НДФЛ за девять месяцев 2016 года ошибки в части завышения суммы налога в расчете по форме 6-НДФЛ за первый квартал 2016 года налоговому агенту следует представить в налоговый орган уточненный расчет за соответствующий период. Поскольку расчет по форме 6-НДФЛ составляется нарастающим итогом за первый квартал, полугодие, девять месяцев и год, то в данной ситуации уточненный расчет по форме 6-НДФЛ следует представить за первый квартал, полугодие и девять месяцев 2016 года.</a:t>
            </a:r>
          </a:p>
        </p:txBody>
      </p:sp>
    </p:spTree>
    <p:extLst>
      <p:ext uri="{BB962C8B-B14F-4D97-AF65-F5344CB8AC3E}">
        <p14:creationId xmlns:p14="http://schemas.microsoft.com/office/powerpoint/2010/main" val="3687239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7200"/>
            <a:ext cx="8229600" cy="1143000"/>
          </a:xfrm>
          <a:solidFill>
            <a:srgbClr val="9A1C1F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Нулевой 6-НДФЛ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сдавать в налоговый орган по месту своего учета расчет по форме 6-НДФЛ возникает в случае, если налогоплательщик признается налоговым агентом, то есть осуществляет выплаты в пользу физических лиц. Если в течение года доходы работникам не начисляются и не выплачиваются, представлять отчет не нужно. Об этом ФНС проинформировала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письме от 23.03.2016 № БС-4-11/4901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1686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7200"/>
            <a:ext cx="8229600" cy="1143000"/>
          </a:xfrm>
          <a:solidFill>
            <a:srgbClr val="9A1C1F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Штрафы за несвоевременно сданную отчетность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несоблюдение сроков сдачи отчета предусмотрен штраф. Каждый месяц опоздания обойдется в 1000 рублей по нормам п. 1.2 статьи 126 НК РФ. Должностное лицо, отвечающее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непредоставление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срок отчетности по НДФЛ, могут оштрафовать от 300 до 500 рублей (ч. 1 ст. 15.6 КоАП РФ).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установления недостоверности сведений в отчете 6-НДФЛ организацию оштрафуют на 500 рублей (п. 1 ст. 126.1 НК РФ). Поэтому о том, как заполнить 6 НДФЛ-2019, главбух каждой организации должен знать досконально.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Неправомерная сдача отчета 6-НДФЛ на бумажном носителе грозит штрафом 200 рублей (ст. 119.1 НК РФ).</a:t>
            </a:r>
          </a:p>
        </p:txBody>
      </p:sp>
    </p:spTree>
    <p:extLst>
      <p:ext uri="{BB962C8B-B14F-4D97-AF65-F5344CB8AC3E}">
        <p14:creationId xmlns:p14="http://schemas.microsoft.com/office/powerpoint/2010/main" val="708999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496944" cy="1728192"/>
          </a:xfrm>
          <a:solidFill>
            <a:srgbClr val="9A1C1F"/>
          </a:solidFill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Освобождение от штрафа для добросовестных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налоговых агентов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закрепили в НК РФ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8640960" cy="4032448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28 января налоговых агентов нельзя привлечь к ответственности за несвоевременное перечисление налога, если выполнены все следующие условия: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- 6-НДФЛ представлен вовремя;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нем в полном объеме отражено все, что требуется, нет ошибок, которые ведут к занижению налога;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налог и пени перечислены до того, как налоговики узнали о просрочке или назначили выездную проверку.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сути, в Налоговом кодексе отразили позицию КС РФ о том, что налоговых агентов нельзя штрафовать за непреднамеренную техническую ошибку.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27.12.2018 N 546-ФЗ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253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9A1C1F"/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представления расчета по страховым взносам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п.7 ст.431 НК РФ Плательщики, указанные в подпункте 1 пункта 1 статьи 419 настоящего Кодекса (за исключением физических лиц, производящих выплаты, указанные в подпункте 3 пункта 3 статьи 422 настоящего Кодекса), представляют расчет по страховым взносам не позднее 30-го числа месяца, следующего за расчетным (отчетным) периодом, в налоговый орган по месту нахождения организации и по месту нахождения обособленных подразделений организаций, которые начисляют выплаты и иные вознаграждения в пользу физических лиц, по месту жительства физического лица, производящего выплаты и иные вознаграждения физическим лицам.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28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ФНС России от 10.10.2016 N ММВ-7-11/551@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сдачи - не позднее 30-го числа месяца, следующего за расчетным (отчетным) периодом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Плательщики, у которых среднесписочная численность физических лиц, в пользу которых производятся выплаты и иные вознаграждения, за предшествующий расчетный (отчетный) период превышает 25 человек, а также вновь созданные (в том числе при реорганизации) организации, у которых численность указанных физических лиц превышает 25 человек, представляют расчеты в электронной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форме.</a:t>
            </a:r>
          </a:p>
          <a:p>
            <a:pPr marL="0" indent="0"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  <a:solidFill>
            <a:srgbClr val="9A1C1F"/>
          </a:solidFill>
        </p:spPr>
        <p:txBody>
          <a:bodyPr anchor="ctr"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Отчетность РСВ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367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Письмо ФНС России от 24.11.2017 N ГД-4-11/23829@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Суммы выплат и иных вознаграждений, не подлежащие обложению страховыми взносами в соответствии со статьей 422 Кодекса, в частности, суточные в пределах сумм, установленных Кодексом, также в соответствии с Порядком подлежат отражению в Расчете.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плательщиками в Расчете отражается база для исчисления страховых взносов, рассчитанная в соответствии со статьей 421 Кодекса как разность между начисленными суммами выплат и иных вознаграждений, которые включаются в объект обложения страховыми взносами в соответствии с пунктами 1 и 2 статьи 420 Кодекса, и суммами, не подлежащими обложению страховыми взносами в соответствии со статьей 422 Кодекса.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если плательщиком суточные в пределах сумм, установленных Кодексом, не были учтены в ранее представленных расчетах, необходимо представить уточненные расчеты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ФНС России от 31.07.2018 N БС-4-11/14783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получающие вознаграждения в рамках гражданско-правовых договоров, не являются застрахованными лицами, по данным физическим лицам показатели строк 010 - 070 приложения N 2 к разделу 1 расчета по страховым взносам не заполняются.</a:t>
            </a: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97768"/>
            <a:ext cx="8229600" cy="1143000"/>
          </a:xfrm>
          <a:solidFill>
            <a:srgbClr val="9A1C1F"/>
          </a:solidFill>
        </p:spPr>
        <p:txBody>
          <a:bodyPr anchor="ctr"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Суточные и ГПХ в РСВ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099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Минфина России от 05.03.2019 N 03-15-05/14369)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Пунктом 7 статьи 431 Налогового кодекса предусмотрена обязанность плательщиков страховых взносов, производящих выплаты и иные вознаграждения физическим лицам, представлять в установленном порядке не позднее 30-го числа месяца, следующего за расчетным (отчетным) периодом, в налоговый орган по месту учета расчет по страховым взносам (далее - Расчет).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Обращаем внимание, что Налоговым кодексом не предусмотрено освобождение от исполнения обязанности плательщика страховых взносов по представлению Расчетов в случае неосуществления организацией выплат в пользу работников.</a:t>
            </a: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97768"/>
            <a:ext cx="8229600" cy="1143000"/>
          </a:xfrm>
          <a:solidFill>
            <a:srgbClr val="9A1C1F"/>
          </a:solidFill>
        </p:spPr>
        <p:txBody>
          <a:bodyPr anchor="ctr"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Нулевой расчет по страховым взносам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270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24744"/>
            <a:ext cx="8003232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ФНС России от 06.12.2018 N БС-4-11/23682@</a:t>
            </a:r>
          </a:p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Порядком заполнения раздела 3 "Персонифицированные сведения о застрахованных лицах" расчета установлено, что персональные данные физического лица - получателя дохода (в частности, фамилия, имя, отчество, сведения о документе, удостоверяющем личность) указываются в соответствии с документом, удостоверяющим личность.</a:t>
            </a:r>
          </a:p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при заполнении расчета по страховым взносам за расчетный (отчетный) период в разделе 3 расчета следует указывать актуальные персонифицированные сведения о застрахованных лицах по состоянию на дату формирования отчетности.</a:t>
            </a:r>
          </a:p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отметить, что согласно пункту 1 статьи 11.1 Федерального закона от 01.04.1996 N 27-ФЗ "Об индивидуальном (персонифицированном) учете в системе обязательного пенсионного страхования" налоговые органы направляют в Пенсионный фонд Российской Федерации (далее - ПФР) сведения из расчетов о начисленных суммах страховых взносов на обязательное пенсионное страхование, содержащиеся в разделе 3 Расчета "Персонифицированные сведения о застрахованных лицах", для их отражения на индивидуальных лицевых счетах застрахованных лиц.</a:t>
            </a:r>
          </a:p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выявления в представленных налоговыми органами сведениях, указанных плательщиками в расчетах, ошибок и (или) противоречий с данными, имеющимися в ПФР, указанные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не могут быть отражены на индивидуальных лицевых счетах застрахованных лиц в системе обязательного пенсионного страхования.</a:t>
            </a:r>
          </a:p>
          <a:p>
            <a:pPr marL="0" indent="0" algn="just">
              <a:buNone/>
            </a:pP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97768"/>
            <a:ext cx="8229600" cy="854968"/>
          </a:xfrm>
          <a:solidFill>
            <a:srgbClr val="9A1C1F"/>
          </a:solidFill>
        </p:spPr>
        <p:txBody>
          <a:bodyPr anchor="ctr">
            <a:normAutofit fontScale="90000"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Персональные данные в расчете по страховым взносам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741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Федеральным законом от 29.07.2018 N 232-ФЗ внесены изменения в пункт 3.2 статьи 76 НК РФ. </a:t>
            </a:r>
          </a:p>
          <a:p>
            <a:pPr marL="0" indent="0" algn="jus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30 августа 2018 года в случае непредставления плательщиком страховых взносов расчета по страховым взносам, в налоговый орган в течение 10 дней по истечении установленного срока представления такого расчета налоговым органом может быть вынесено решение о приостановлении операций плательщика страховых взносов по его счетам в банке и переводов его электронных денежных средств. 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случае решение налогового органа о приостановлении операций плательщика страховых взносов по его счетам в банке и переводов его электронных денежных средств отменяется решением этого налогового органа не позднее одного дня, следующего за днем представления указанным плательщиком страховых взносов расчета по страховым взносам).</a:t>
            </a: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97768"/>
            <a:ext cx="8229600" cy="1143000"/>
          </a:xfrm>
          <a:solidFill>
            <a:srgbClr val="9A1C1F"/>
          </a:solidFill>
        </p:spPr>
        <p:txBody>
          <a:bodyPr anchor="ctr">
            <a:normAutofit fontScale="90000"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не предоставления или представления не в установленные сроки расчета по страховым взносам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726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568952" cy="1152128"/>
          </a:xfrm>
          <a:solidFill>
            <a:srgbClr val="9A1C1F"/>
          </a:solidFill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налоговых агентов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589" y="1916832"/>
            <a:ext cx="8496944" cy="46805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.2. ст.230 НК РФ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агенты представляют в налоговый орган по месту своего учета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сумм налога на доходы физических лиц, исчисленных и удержанных налоговым агентом, за первый квартал, полугодие, девять месяцев - не позднее последнего дня месяца, следующего за соответствующим периодом, за год - не позднее 1 апреля года, следующего за истекшим налоговым периодом, по форме, форматам и в порядке, которые утверждены федеральным органом исполнительной власти, уполномоченным по контролю и надзору в области налогов и сборов.</a:t>
            </a:r>
          </a:p>
          <a:p>
            <a:pPr algn="just"/>
            <a:endParaRPr lang="ru-RU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7724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Письмо ФНС России от 28.06.2017 N БС-4-11/12446@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 представлении уточненных расчетов"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По каждому застрахованному физическому лицу, по которому выявлены несоответствия, в соответствующих строках подраздела 3.1 расчета указываются персональные данные, отраженные в первоначальном расчете, при этом в строках 190 - 300 подраздела 3.2 расчета во всех знакоместах указывается "0";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Одновременно по указанному застрахованному физическому лицу заполняются подраздел 3.1 расчета с указанием корректных (актуальных) персональных данных и строки 190 - 300 подраздела 3.2 расчета согласно установленному порядку, при необходимости корректировки отдельных показателей подраздела 3.2 расчета - с учетом разъяснений, содержащихся в пункте 2.3 настоящего письма.</a:t>
            </a: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97768"/>
            <a:ext cx="8229600" cy="1143000"/>
          </a:xfrm>
          <a:solidFill>
            <a:srgbClr val="9A1C1F"/>
          </a:solidFill>
        </p:spPr>
        <p:txBody>
          <a:bodyPr anchor="ctr"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Уточнение расчета по страховым взносам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93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ФНС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от 29.12.2017 N ГД-4-11/27043@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направлении Контрольных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соотношений»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соотношения расчета по страховым взносам и 6-НДФЛ - общая сумма дохода за вычетом дивидендов в 6-НДФЛ (строка 020 разд. 1 минус строка 025) должна быть больше или равна: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базе по взносам на ОПС (строка 050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1.1 Приложения 1 к разд. 1 РСВ);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общей сумме выплат (строка 030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1.1 Приложения 1 к разд. 1 РСВ). Это соотношение не всегда соблюдается: полностью необлагаемые выплаты, например суточные в пределах норматива и детские пособия, в 6-НДФЛ не указывают, а в РСВ в общую сумму выплат включают. В этом случае ИФНС может затребовать пояснения.</a:t>
            </a: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97768"/>
            <a:ext cx="8229600" cy="1143000"/>
          </a:xfrm>
          <a:solidFill>
            <a:srgbClr val="9A1C1F"/>
          </a:solidFill>
        </p:spPr>
        <p:txBody>
          <a:bodyPr anchor="ctr"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соотношения 6-НДФЛ и расчета по страховым взносам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970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Постановления Правительства РФ "О предельной величине базы для исчисления страховых взносов на обязательное социальное страхование на случай временной нетрудоспособности и в связи с материнством и на обязательное пенсионное страхование с 1 января 2020 г."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проекту, разработанному Минфином России: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базы для исчисления страховых взносов на обязательное социальное страхование на случай временной нетрудоспособности и в связи с материнством с учетом предлагаемой индексации в 1,054 раза составит сумму, не превышающую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912 000 рубле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 нарастающим итогом с 1 января 2020 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предельная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базы для исчисления страховых взносов на обязательное пенсионное страхование с учетом увеличенного в 12 раз размера средней заработной платы на 2020 год и применяемого к нему повышающего коэффициента в размере 2,2 составит сумму, не превышающую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1 292 000 рублей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 с 1 января 2020 г.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97768"/>
            <a:ext cx="8229600" cy="1143000"/>
          </a:xfrm>
          <a:solidFill>
            <a:srgbClr val="9A1C1F"/>
          </a:solidFill>
        </p:spPr>
        <p:txBody>
          <a:bodyPr anchor="ctr"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предельной величины для начисления страховых взносов с 2020 года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8060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П.1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24 Федерального закона от 24 июля 1998 г. N 125-ФЗ "Об обязательном социальном страховании от несчастных случаев на производстве и профессиональных заболеваний"</a:t>
            </a:r>
          </a:p>
          <a:p>
            <a:pPr marL="0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ФСС РФ от 26.09.2016 N 381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подачи - ежеквартально, на бумажном носителе не позднее 20-го числа месяца, следующего за отчетным периодом, а в форме электронного документа - не позднее 25-го числа месяца, следующего за отчетным периодом</a:t>
            </a:r>
          </a:p>
          <a:p>
            <a:pPr mar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97768"/>
            <a:ext cx="8229600" cy="1143000"/>
          </a:xfrm>
          <a:solidFill>
            <a:srgbClr val="9A1C1F"/>
          </a:solidFill>
        </p:spPr>
        <p:txBody>
          <a:bodyPr anchor="ctr"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4-ФСС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5286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Правительства РФ от 30.05.2012 N 524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«Правила установления страхователям скидок и надбавок к страховым тарифам на обязательное социальное страхование от несчастных случаев на производстве и профессиональных заболеваний»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расчета скидок утверждена Приказом Минтруда РФ от 01.08.2012 N 39н.</a:t>
            </a: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9026" y="260648"/>
            <a:ext cx="8229600" cy="1143000"/>
          </a:xfrm>
          <a:solidFill>
            <a:srgbClr val="9A1C1F"/>
          </a:solidFill>
        </p:spPr>
        <p:txBody>
          <a:bodyPr anchor="ctr"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предоставления скидок и надбавок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4536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29.09.2019 N 325-ФЗ "О внесении изменений в части первую и вторую Налогового кодекса Российской Федерации"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до 10 человек снижена минимальная численность работников, при которой отчетность налогового агента по НДФЛ и расчеты страховых взносов должны представляться в налоговые органы в электронной форме;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предельный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представления налоговыми агентами расчета 6-НДФЛ и справки 2-НДФЛ перенесен с 1 апреля на 1 марта года, следующего за истекшим налоговым периодом;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97768"/>
            <a:ext cx="8229600" cy="1143000"/>
          </a:xfrm>
          <a:solidFill>
            <a:srgbClr val="9A1C1F"/>
          </a:solidFill>
        </p:spPr>
        <p:txBody>
          <a:bodyPr anchor="ctr"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Новый порядок представления отчетности с 2020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6134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2020 года работодатели ежемесячно будут подавать сведения о трудовой деятельности работников. ПФР для подачи этих сведений разработал специальную форму СЗВ-ТД. Предполагается, что данная форма будет подаваться не позднее 15 числа месяца, следующего за отчетным, а с 2021 года в случаях приема на работу или увольнения надо будет сдавать не позднее рабочего дня, следующего за днем издания документа, являющегося основанием для приема на работу или увольнения. Форма СЗВ-ТД разрабатывается с целью добавления сведений в электронную трудовую книжку.</a:t>
            </a: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97768"/>
            <a:ext cx="8229600" cy="1143000"/>
          </a:xfrm>
          <a:solidFill>
            <a:srgbClr val="9A1C1F"/>
          </a:solidFill>
        </p:spPr>
        <p:txBody>
          <a:bodyPr anchor="ctr"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новой формы отчетности СЗВ-ТД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715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A1C1F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Квартальная отчетность 6-НДФЛ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ФНС России от 14.10.2015 N ММВ-7-11/450@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6-НДФЛ нужно направить в налоговую инспекцию не позже последнего дня месяца, идущего за отчетным кварталом. Годовой расчет предоставляется до 1 апреля следующего года (ст. 230 НК РФ). За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месяцев 2019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нужно отчитаться не позднее 31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763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222" y="188640"/>
            <a:ext cx="8229600" cy="1143000"/>
          </a:xfrm>
          <a:solidFill>
            <a:srgbClr val="9A1C1F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6-НДФЛ обособленных подразделений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Минфина России от 13.08.2018 N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03-04-06/57140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имеющая обособленные подразделения, поставленные на учет в налоговых органах по месту нахождения каждого обособленного подразделения, обязана перечислять исчисленные и удержанные суммы налога в бюджет по месту учета каждого своего обособленного подразделения исходя из суммы дохода, подлежащего налогообложению, начисляемого и выплачиваемого работникам этого обособленного подразделения, а также представлять сведения о доходах физических лиц и расчет сумм налога на доходы физических лиц в отношении работников этих обособленных подразделений в налоговый орган по месту учета таких обособленных подразделений.</a:t>
            </a:r>
          </a:p>
          <a:p>
            <a:pPr marL="0" indent="0" algn="just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044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7200"/>
            <a:ext cx="8229600" cy="1143000"/>
          </a:xfrm>
          <a:solidFill>
            <a:srgbClr val="9A1C1F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чего состоит 6-НДФЛ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следующих разделов: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лист.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 (сведения формируются нарастающим итогом).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 (отражается информация только за указанный квартал, без учета предшествующих периодов).</a:t>
            </a:r>
          </a:p>
        </p:txBody>
      </p:sp>
    </p:spTree>
    <p:extLst>
      <p:ext uri="{BB962C8B-B14F-4D97-AF65-F5344CB8AC3E}">
        <p14:creationId xmlns:p14="http://schemas.microsoft.com/office/powerpoint/2010/main" val="1525081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124744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ФНС России от 16.08.2017 N ЗН-4-11/16202@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учесть, что строка 100 "Дата фактического получения дохода" раздела 2 заполняется с учетом положений статьи 223 Кодекса, строка 110 "Дата удержания налога" раздела 2 заполняется с учетом положений пункта 4 статьи 226 Кодекса; строка 120 "Срок перечисления налога" раздела 2 заполняется с учетом положений пункта 6 статьи 226 Кодекса.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648" y="5570518"/>
            <a:ext cx="3282703" cy="661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469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7200"/>
            <a:ext cx="8229600" cy="1143000"/>
          </a:xfrm>
          <a:solidFill>
            <a:srgbClr val="9A1C1F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не облагаемые НДФЛ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988839"/>
            <a:ext cx="81575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ФНС России от 23.03.2016 N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БС-4-11/4901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Доходы, не подлежащие налогообложению (освобождаемые от налогообложения), перечисленные в статье 217 Кодекса, не отражаются в расчете по форме 6-НДФЛ.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8453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7200"/>
            <a:ext cx="8229600" cy="1143000"/>
          </a:xfrm>
          <a:solidFill>
            <a:srgbClr val="9A1C1F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отражения ежемесячных премий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ФНС России от 14.09.2017 N БС-4-11/18391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 работнику доход в виде премии за производственные результаты по итогам работы за февраль 2017 года на основании соответствующего приказа выплачен 28.04.2017, то данная операция отражается в расчете по форме 6-НДФЛ за первый квартал 2017 года по строкам 020, 040, 060. По строке 070 данная операция отражается в расчете по форме 6-НДФЛ за полугодие 2017 года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ФИНАНСОВ РОССИЙСКОЙ ФЕДЕРАЦИИ  ФЕДЕРАЛЬНАЯ НАЛОГОВАЯ СЛУЖБА ПИСЬМО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24 января 2017 г. N БС-4-11/1139@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Датой фактического получения дохода работника в виде премии за выполнение трудовых обязанностей по итогам работы за месяц с учетом пункта 2 статьи 223 Кодекса признается последний день месяца, за который налогоплательщику был начислен указанный доход.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датой фактического получения дохода работника в виде премии за выполнение трудовых обязанностей по итогам работы за квартал (год), по мнению ФНС России, признается последний день месяца, которым датирован приказ о выплате работникам премии по итогам работы за квартал (год).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197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3568"/>
          </a:xfrm>
          <a:solidFill>
            <a:srgbClr val="9A1C1F"/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Перерасчет заработной платы и отпускных в случае временной нетрудоспособности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Минфина РФ и ФНС РФ 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сентября 2019 г. N БС-4-11/17598@</a:t>
            </a: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Уточненный расчет по форме 6-НДФЛ, согласно пункту 6 статьи 81 Кодекса, представляется налоговым агентом в налоговый орган при обнаружении в поданном им в налоговый орган расчете факта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неотражения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неполноты отражения сведений, а также ошибок, приводящих к занижению или завышению суммы налога, подлежащей перечислению.</a:t>
            </a: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 изложенное, если организация в связи с представлением сотрудником листа нетрудоспособности производит в апреле 2019 года перерасчет сумм заработной платы за март 2019 года и налога на доходы физических лиц, то итоговые суммы с учетом произведенного перерасчета отражаются по строкам 020, 040 и 070 раздела 1 уточненного расчета по форме 6-НДФЛ за первый квартал 2019 года. При этом заработная плата за март 2019 года и сумма налога с учетом произведенного перерасчета подлежат отражению по строкам 100 - 140 раздела 2 расчета по форме 6-НДФЛ за полугодие 2019 года.</a:t>
            </a: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если организация в связи с представлением сотрудником листа нетрудоспособности производит в январе 2019 года перерасчет сумм заработной платы за декабрь 2018 года и налога на доходы физических лиц, то итоговые суммы с учетом произведенного перерасчета отражаются по строкам 020, 040 и 070 раздела 1 уточненного расчета по форме 6-НДФЛ за 2018 года. При этом заработная плата за декабрь 2019 года и сумма налога с учетом произведенного перерасчета подлежат отражению по строкам 100 - 140 раздела 2 расчета по форме 6-НДФЛ за первый квартал 2019 года.</a:t>
            </a: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когда организация производит перерасчет суммы отпускных и, соответственно, суммы налога на доходы физических лиц, то в разделе 1 расчета по форме 6-НДФЛ отражаются итоговые суммы с учетом уменьшенной суммы отпускных.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3188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2356</TotalTime>
  <Words>2706</Words>
  <Application>Microsoft Office PowerPoint</Application>
  <PresentationFormat>Экран (4:3)</PresentationFormat>
  <Paragraphs>143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Тема Office</vt:lpstr>
      <vt:lpstr> Отчетность по НДФЛ и страховым взносам.</vt:lpstr>
      <vt:lpstr>Обязанности налоговых агентов</vt:lpstr>
      <vt:lpstr>Квартальная отчетность 6-НДФЛ</vt:lpstr>
      <vt:lpstr>6-НДФЛ обособленных подразделений</vt:lpstr>
      <vt:lpstr>Из чего состоит 6-НДФЛ</vt:lpstr>
      <vt:lpstr>Презентация PowerPoint</vt:lpstr>
      <vt:lpstr>Доходы не облагаемые НДФЛ</vt:lpstr>
      <vt:lpstr>Порядок отражения ежемесячных премий</vt:lpstr>
      <vt:lpstr>Перерасчет заработной платы и отпускных в случае временной нетрудоспособности</vt:lpstr>
      <vt:lpstr>Уточнение 6-НДФЛ</vt:lpstr>
      <vt:lpstr>Нулевой 6-НДФЛ</vt:lpstr>
      <vt:lpstr>Штрафы за несвоевременно сданную отчетность</vt:lpstr>
      <vt:lpstr>Освобождение от штрафа для добросовестных налоговых агентов закрепили в НК РФ</vt:lpstr>
      <vt:lpstr>Порядок представления расчета по страховым взносам</vt:lpstr>
      <vt:lpstr>Отчетность РСВ</vt:lpstr>
      <vt:lpstr>Суточные и ГПХ в РСВ</vt:lpstr>
      <vt:lpstr>Нулевой расчет по страховым взносам</vt:lpstr>
      <vt:lpstr>Персональные данные в расчете по страховым взносам</vt:lpstr>
      <vt:lpstr>Ответственность за не предоставления или представления не в установленные сроки расчета по страховым взносам</vt:lpstr>
      <vt:lpstr>Уточнение расчета по страховым взносам</vt:lpstr>
      <vt:lpstr>Контрольные соотношения 6-НДФЛ и расчета по страховым взносам</vt:lpstr>
      <vt:lpstr>Размер предельной величины для начисления страховых взносов с 2020 года</vt:lpstr>
      <vt:lpstr>4-ФСС</vt:lpstr>
      <vt:lpstr>Порядок предоставления скидок и надбавок</vt:lpstr>
      <vt:lpstr>Новый порядок представления отчетности с 2020</vt:lpstr>
      <vt:lpstr>Проект новой формы отчетности СЗВ-ТД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Аудитор</dc:creator>
  <cp:lastModifiedBy>Цыганкова Елена</cp:lastModifiedBy>
  <cp:revision>147</cp:revision>
  <dcterms:created xsi:type="dcterms:W3CDTF">2017-02-20T12:11:01Z</dcterms:created>
  <dcterms:modified xsi:type="dcterms:W3CDTF">2019-10-10T15:39:15Z</dcterms:modified>
</cp:coreProperties>
</file>