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 b="def" i="def"/>
      <a:tcStyle>
        <a:tcBdr/>
        <a:fill>
          <a:solidFill>
            <a:srgbClr val="EBEC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 b="def" i="def"/>
      <a:tcStyle>
        <a:tcBdr/>
        <a:fill>
          <a:solidFill>
            <a:srgbClr val="F7F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 b="def" i="def"/>
      <a:tcStyle>
        <a:tcBdr/>
        <a:fill>
          <a:solidFill>
            <a:srgbClr val="EDEB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n-lt"/>
        <a:ea typeface="+mn-ea"/>
        <a:cs typeface="+mn-cs"/>
        <a:sym typeface="Calibri"/>
      </a:defRPr>
    </a:lvl1pPr>
    <a:lvl2pPr indent="228600" defTabSz="2438400" latinLnBrk="0">
      <a:defRPr sz="3200">
        <a:latin typeface="+mn-lt"/>
        <a:ea typeface="+mn-ea"/>
        <a:cs typeface="+mn-cs"/>
        <a:sym typeface="Calibri"/>
      </a:defRPr>
    </a:lvl2pPr>
    <a:lvl3pPr indent="457200" defTabSz="2438400" latinLnBrk="0">
      <a:defRPr sz="3200">
        <a:latin typeface="+mn-lt"/>
        <a:ea typeface="+mn-ea"/>
        <a:cs typeface="+mn-cs"/>
        <a:sym typeface="Calibri"/>
      </a:defRPr>
    </a:lvl3pPr>
    <a:lvl4pPr indent="685800" defTabSz="2438400" latinLnBrk="0">
      <a:defRPr sz="3200">
        <a:latin typeface="+mn-lt"/>
        <a:ea typeface="+mn-ea"/>
        <a:cs typeface="+mn-cs"/>
        <a:sym typeface="Calibri"/>
      </a:defRPr>
    </a:lvl4pPr>
    <a:lvl5pPr indent="914400" defTabSz="2438400" latinLnBrk="0">
      <a:defRPr sz="3200">
        <a:latin typeface="+mn-lt"/>
        <a:ea typeface="+mn-ea"/>
        <a:cs typeface="+mn-cs"/>
        <a:sym typeface="Calibri"/>
      </a:defRPr>
    </a:lvl5pPr>
    <a:lvl6pPr indent="1143000" defTabSz="2438400" latinLnBrk="0">
      <a:defRPr sz="3200">
        <a:latin typeface="+mn-lt"/>
        <a:ea typeface="+mn-ea"/>
        <a:cs typeface="+mn-cs"/>
        <a:sym typeface="Calibri"/>
      </a:defRPr>
    </a:lvl6pPr>
    <a:lvl7pPr indent="1371600" defTabSz="2438400" latinLnBrk="0">
      <a:defRPr sz="3200">
        <a:latin typeface="+mn-lt"/>
        <a:ea typeface="+mn-ea"/>
        <a:cs typeface="+mn-cs"/>
        <a:sym typeface="Calibri"/>
      </a:defRPr>
    </a:lvl7pPr>
    <a:lvl8pPr indent="1600200" defTabSz="2438400" latinLnBrk="0">
      <a:defRPr sz="3200">
        <a:latin typeface="+mn-lt"/>
        <a:ea typeface="+mn-ea"/>
        <a:cs typeface="+mn-cs"/>
        <a:sym typeface="Calibri"/>
      </a:defRPr>
    </a:lvl8pPr>
    <a:lvl9pPr indent="1828800" defTabSz="2438400" latinLnBrk="0">
      <a:defRPr sz="3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1828799" y="2743199"/>
            <a:ext cx="20929601" cy="3854458"/>
          </a:xfrm>
          <a:prstGeom prst="rect">
            <a:avLst/>
          </a:prstGeom>
        </p:spPr>
        <p:txBody>
          <a:bodyPr anchor="b"/>
          <a:lstStyle>
            <a:lvl1pPr>
              <a:defRPr cap="all" spc="-266" sz="1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sz="quarter" idx="1"/>
          </p:nvPr>
        </p:nvSpPr>
        <p:spPr>
          <a:xfrm>
            <a:off x="1828799" y="7010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40404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Straight Connector 7"/>
          <p:cNvSpPr/>
          <p:nvPr/>
        </p:nvSpPr>
        <p:spPr>
          <a:xfrm>
            <a:off x="1828799" y="6797040"/>
            <a:ext cx="20929604" cy="3178"/>
          </a:xfrm>
          <a:prstGeom prst="line">
            <a:avLst/>
          </a:prstGeom>
          <a:ln w="50800">
            <a:solidFill>
              <a:srgbClr val="464653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 заголовка"/>
          <p:cNvSpPr txBox="1"/>
          <p:nvPr>
            <p:ph type="title"/>
          </p:nvPr>
        </p:nvSpPr>
        <p:spPr>
          <a:xfrm>
            <a:off x="17678400" y="1219199"/>
            <a:ext cx="5486400" cy="11734801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01" name="Уровень текста 1…"/>
          <p:cNvSpPr txBox="1"/>
          <p:nvPr>
            <p:ph type="body" idx="1"/>
          </p:nvPr>
        </p:nvSpPr>
        <p:spPr>
          <a:xfrm>
            <a:off x="1219199" y="1219199"/>
            <a:ext cx="16052801" cy="11734801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10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12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13" name="Текст заголовка"/>
          <p:cNvSpPr txBox="1"/>
          <p:nvPr>
            <p:ph type="title"/>
          </p:nvPr>
        </p:nvSpPr>
        <p:spPr>
          <a:xfrm>
            <a:off x="1828799" y="4260879"/>
            <a:ext cx="20726401" cy="2940055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4" name="Уровень текста 1…"/>
          <p:cNvSpPr txBox="1"/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3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25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26" name="Текст заголовка"/>
          <p:cNvSpPr txBox="1"/>
          <p:nvPr>
            <p:ph type="title"/>
          </p:nvPr>
        </p:nvSpPr>
        <p:spPr>
          <a:xfrm>
            <a:off x="1219199" y="-1"/>
            <a:ext cx="16158637" cy="2536828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xfrm>
            <a:off x="17475200" y="12331561"/>
            <a:ext cx="765081" cy="76227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5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37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38" name="Текст заголовка"/>
          <p:cNvSpPr txBox="1"/>
          <p:nvPr>
            <p:ph type="title"/>
          </p:nvPr>
        </p:nvSpPr>
        <p:spPr>
          <a:xfrm>
            <a:off x="1219199" y="549274"/>
            <a:ext cx="21945601" cy="2286004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9" name="Уровень текста 1…"/>
          <p:cNvSpPr txBox="1"/>
          <p:nvPr>
            <p:ph type="body" sz="half" idx="1"/>
          </p:nvPr>
        </p:nvSpPr>
        <p:spPr>
          <a:xfrm>
            <a:off x="1219199" y="3200413"/>
            <a:ext cx="10769601" cy="9051926"/>
          </a:xfrm>
          <a:prstGeom prst="rect">
            <a:avLst/>
          </a:prstGeom>
        </p:spPr>
        <p:txBody>
          <a:bodyPr/>
          <a:lstStyle>
            <a:lvl1pPr marL="685800" indent="-685800">
              <a:buClrTx/>
              <a:buSzPct val="100000"/>
              <a:defRPr sz="5600"/>
            </a:lvl1pPr>
            <a:lvl2pPr marL="1009649" indent="-666749">
              <a:buClrTx/>
              <a:buSzPct val="100000"/>
              <a:buChar char="–"/>
              <a:defRPr sz="5600"/>
            </a:lvl2pPr>
            <a:lvl3pPr marL="1325880" indent="-640080">
              <a:buClrTx/>
              <a:buSzPct val="100000"/>
              <a:defRPr sz="5600"/>
            </a:lvl3pPr>
            <a:lvl4pPr marL="1767252" indent="-738552">
              <a:buClrTx/>
              <a:buChar char="–"/>
              <a:defRPr sz="5600"/>
            </a:lvl4pPr>
            <a:lvl5pPr marL="2110152" indent="-738552">
              <a:buClrTx/>
              <a:buChar char="»"/>
              <a:defRPr sz="5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8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50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51" name="Текст заголовка"/>
          <p:cNvSpPr txBox="1"/>
          <p:nvPr>
            <p:ph type="title"/>
          </p:nvPr>
        </p:nvSpPr>
        <p:spPr>
          <a:xfrm>
            <a:off x="1219199" y="549274"/>
            <a:ext cx="21945601" cy="2286004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2" name="Уровень текста 1…"/>
          <p:cNvSpPr txBox="1"/>
          <p:nvPr>
            <p:ph type="body" sz="quarter" idx="1"/>
          </p:nvPr>
        </p:nvSpPr>
        <p:spPr>
          <a:xfrm>
            <a:off x="1219199" y="3070223"/>
            <a:ext cx="10773836" cy="127952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b="1" sz="4800"/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b="1" sz="4800"/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b="1" sz="4800"/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b="1" sz="4800"/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b="1"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Текст 4"/>
          <p:cNvSpPr/>
          <p:nvPr>
            <p:ph type="body" sz="quarter" idx="13"/>
          </p:nvPr>
        </p:nvSpPr>
        <p:spPr>
          <a:xfrm>
            <a:off x="12386754" y="3070223"/>
            <a:ext cx="10778071" cy="1279529"/>
          </a:xfrm>
          <a:prstGeom prst="rect">
            <a:avLst/>
          </a:prstGeom>
          <a:ln w="12700"/>
        </p:spPr>
        <p:txBody>
          <a:bodyPr anchor="b"/>
          <a:lstStyle/>
          <a:p>
            <a:pPr/>
          </a:p>
        </p:txBody>
      </p:sp>
      <p:sp>
        <p:nvSpPr>
          <p:cNvPr id="154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2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64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65" name="Текст заголовка"/>
          <p:cNvSpPr txBox="1"/>
          <p:nvPr>
            <p:ph type="title"/>
          </p:nvPr>
        </p:nvSpPr>
        <p:spPr>
          <a:xfrm>
            <a:off x="1219199" y="-1"/>
            <a:ext cx="21945601" cy="2537524"/>
          </a:xfrm>
          <a:prstGeom prst="rect">
            <a:avLst/>
          </a:prstGeom>
        </p:spPr>
        <p:txBody>
          <a:bodyPr/>
          <a:lstStyle>
            <a:lvl1pPr>
              <a:defRPr spc="0" sz="64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6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4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76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77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5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187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188" name="Текст заголовка"/>
          <p:cNvSpPr txBox="1"/>
          <p:nvPr>
            <p:ph type="title"/>
          </p:nvPr>
        </p:nvSpPr>
        <p:spPr>
          <a:xfrm>
            <a:off x="1219207" y="546095"/>
            <a:ext cx="8022172" cy="2324105"/>
          </a:xfrm>
          <a:prstGeom prst="rect">
            <a:avLst/>
          </a:prstGeom>
        </p:spPr>
        <p:txBody>
          <a:bodyPr anchor="b"/>
          <a:lstStyle>
            <a:lvl1pPr>
              <a:defRPr b="1" spc="0" sz="40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9" name="Уровень текста 1…"/>
          <p:cNvSpPr txBox="1"/>
          <p:nvPr>
            <p:ph type="body" idx="1"/>
          </p:nvPr>
        </p:nvSpPr>
        <p:spPr>
          <a:xfrm>
            <a:off x="9533466" y="546125"/>
            <a:ext cx="13631335" cy="11706233"/>
          </a:xfrm>
          <a:prstGeom prst="rect">
            <a:avLst/>
          </a:prstGeom>
        </p:spPr>
        <p:txBody>
          <a:bodyPr/>
          <a:lstStyle>
            <a:lvl1pPr marL="685800" indent="-685800">
              <a:buClrTx/>
              <a:buSzPct val="100000"/>
            </a:lvl1pPr>
            <a:lvl2pPr marL="996044" indent="-653144">
              <a:buClrTx/>
              <a:buSzPct val="100000"/>
              <a:buChar char="–"/>
            </a:lvl2pPr>
            <a:lvl3pPr marL="1295400" indent="-609600">
              <a:buClrTx/>
              <a:buSzPct val="100000"/>
            </a:lvl3pPr>
            <a:lvl4pPr marL="1760217">
              <a:buClrTx/>
              <a:buChar char="–"/>
            </a:lvl4pPr>
            <a:lvl5pPr marL="2103120" indent="-731519">
              <a:buClrTx/>
              <a:buChar char="»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0" name="Текст 3"/>
          <p:cNvSpPr/>
          <p:nvPr>
            <p:ph type="body" sz="half" idx="13"/>
          </p:nvPr>
        </p:nvSpPr>
        <p:spPr>
          <a:xfrm>
            <a:off x="1219204" y="2870208"/>
            <a:ext cx="8022175" cy="9382126"/>
          </a:xfrm>
          <a:prstGeom prst="rect">
            <a:avLst/>
          </a:prstGeom>
          <a:ln w="12700"/>
        </p:spPr>
        <p:txBody>
          <a:bodyPr/>
          <a:lstStyle/>
          <a:p>
            <a:pPr/>
          </a:p>
        </p:txBody>
      </p:sp>
      <p:sp>
        <p:nvSpPr>
          <p:cNvPr id="191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9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01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202" name="Текст заголовка"/>
          <p:cNvSpPr txBox="1"/>
          <p:nvPr>
            <p:ph type="title"/>
          </p:nvPr>
        </p:nvSpPr>
        <p:spPr>
          <a:xfrm>
            <a:off x="4779434" y="9601203"/>
            <a:ext cx="14630404" cy="1133481"/>
          </a:xfrm>
          <a:prstGeom prst="rect">
            <a:avLst/>
          </a:prstGeom>
        </p:spPr>
        <p:txBody>
          <a:bodyPr anchor="b"/>
          <a:lstStyle>
            <a:lvl1pPr>
              <a:defRPr b="1" spc="0" sz="40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03" name="Рисунок 2"/>
          <p:cNvSpPr/>
          <p:nvPr>
            <p:ph type="pic" sz="half" idx="13"/>
          </p:nvPr>
        </p:nvSpPr>
        <p:spPr>
          <a:xfrm>
            <a:off x="4779434" y="1225549"/>
            <a:ext cx="14630404" cy="8229604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04" name="Уровень текста 1…"/>
          <p:cNvSpPr txBox="1"/>
          <p:nvPr>
            <p:ph type="body" sz="quarter" idx="1"/>
          </p:nvPr>
        </p:nvSpPr>
        <p:spPr>
          <a:xfrm>
            <a:off x="4779434" y="10734680"/>
            <a:ext cx="14630404" cy="16097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600"/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600"/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600"/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600"/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3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15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216" name="Текст заголовка"/>
          <p:cNvSpPr txBox="1"/>
          <p:nvPr>
            <p:ph type="title"/>
          </p:nvPr>
        </p:nvSpPr>
        <p:spPr>
          <a:xfrm>
            <a:off x="1219199" y="549274"/>
            <a:ext cx="21945601" cy="2286004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17" name="Уровень текста 1…"/>
          <p:cNvSpPr txBox="1"/>
          <p:nvPr>
            <p:ph type="body" idx="1"/>
          </p:nvPr>
        </p:nvSpPr>
        <p:spPr>
          <a:xfrm>
            <a:off x="1219199" y="3200399"/>
            <a:ext cx="21945601" cy="9051929"/>
          </a:xfrm>
          <a:prstGeom prst="rect">
            <a:avLst/>
          </a:prstGeom>
        </p:spPr>
        <p:txBody>
          <a:bodyPr/>
          <a:lstStyle>
            <a:lvl1pPr marL="685800" indent="-685800">
              <a:buClrTx/>
              <a:buSzPct val="100000"/>
            </a:lvl1pPr>
            <a:lvl2pPr marL="996044" indent="-653144">
              <a:buClrTx/>
              <a:buSzPct val="100000"/>
              <a:buChar char="–"/>
            </a:lvl2pPr>
            <a:lvl3pPr marL="1295400" indent="-609600">
              <a:buClrTx/>
              <a:buSzPct val="100000"/>
            </a:lvl3pPr>
            <a:lvl4pPr marL="1760217">
              <a:buClrTx/>
              <a:buChar char="–"/>
            </a:lvl4pPr>
            <a:lvl5pPr marL="2103120" indent="-731519">
              <a:buClrTx/>
              <a:buChar char="»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8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4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оугольник 6"/>
          <p:cNvSpPr/>
          <p:nvPr/>
        </p:nvSpPr>
        <p:spPr>
          <a:xfrm>
            <a:off x="-1" y="-1"/>
            <a:ext cx="24384001" cy="2536825"/>
          </a:xfrm>
          <a:prstGeom prst="rect">
            <a:avLst/>
          </a:prstGeom>
          <a:solidFill>
            <a:srgbClr val="9A1C1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6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3098" y="666751"/>
            <a:ext cx="6129870" cy="120332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Прямая соединительная линия 9"/>
          <p:cNvSpPr/>
          <p:nvPr/>
        </p:nvSpPr>
        <p:spPr>
          <a:xfrm>
            <a:off x="1439330" y="12617452"/>
            <a:ext cx="21695839" cy="1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28" name="Заголовок 1"/>
          <p:cNvSpPr txBox="1"/>
          <p:nvPr/>
        </p:nvSpPr>
        <p:spPr>
          <a:xfrm>
            <a:off x="1248831" y="12617451"/>
            <a:ext cx="5757337" cy="7207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>
            <a:lvl1pPr>
              <a:defRPr b="1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www.pravovest-audit.ru</a:t>
            </a:r>
          </a:p>
        </p:txBody>
      </p:sp>
      <p:sp>
        <p:nvSpPr>
          <p:cNvPr id="229" name="Текст заголовка"/>
          <p:cNvSpPr txBox="1"/>
          <p:nvPr>
            <p:ph type="title"/>
          </p:nvPr>
        </p:nvSpPr>
        <p:spPr>
          <a:xfrm>
            <a:off x="17678400" y="549303"/>
            <a:ext cx="5486400" cy="11703054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00000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0" name="Уровень текста 1…"/>
          <p:cNvSpPr txBox="1"/>
          <p:nvPr>
            <p:ph type="body" idx="1"/>
          </p:nvPr>
        </p:nvSpPr>
        <p:spPr>
          <a:xfrm>
            <a:off x="1219199" y="549303"/>
            <a:ext cx="16052801" cy="11703054"/>
          </a:xfrm>
          <a:prstGeom prst="rect">
            <a:avLst/>
          </a:prstGeom>
        </p:spPr>
        <p:txBody>
          <a:bodyPr/>
          <a:lstStyle>
            <a:lvl1pPr marL="685800" indent="-685800">
              <a:buClrTx/>
              <a:buSzPct val="100000"/>
            </a:lvl1pPr>
            <a:lvl2pPr marL="996044" indent="-653144">
              <a:buClrTx/>
              <a:buSzPct val="100000"/>
              <a:buChar char="–"/>
            </a:lvl2pPr>
            <a:lvl3pPr marL="1295400" indent="-609600">
              <a:buClrTx/>
              <a:buSzPct val="100000"/>
            </a:lvl3pPr>
            <a:lvl4pPr marL="1760217">
              <a:buClrTx/>
              <a:buChar char="–"/>
            </a:lvl4pPr>
            <a:lvl5pPr marL="2103120" indent="-731519">
              <a:buClrTx/>
              <a:buChar char="»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/>
          <p:nvPr>
            <p:ph type="sldNum" sz="quarter" idx="2"/>
          </p:nvPr>
        </p:nvSpPr>
        <p:spPr>
          <a:xfrm>
            <a:off x="17475200" y="12712699"/>
            <a:ext cx="934596" cy="922392"/>
          </a:xfrm>
          <a:prstGeom prst="rect">
            <a:avLst/>
          </a:prstGeom>
        </p:spPr>
        <p:txBody>
          <a:bodyPr anchor="t"/>
          <a:lstStyle>
            <a:lvl1pPr>
              <a:defRPr b="0" sz="4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/>
          <p:nvPr>
            <p:ph type="title"/>
          </p:nvPr>
        </p:nvSpPr>
        <p:spPr>
          <a:xfrm>
            <a:off x="880532" y="85727"/>
            <a:ext cx="22622935" cy="1107996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algn="ctr">
              <a:defRPr spc="0" sz="720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9" name="Уровень текста 1…"/>
          <p:cNvSpPr txBox="1"/>
          <p:nvPr>
            <p:ph type="body" sz="quarter" idx="1"/>
          </p:nvPr>
        </p:nvSpPr>
        <p:spPr>
          <a:xfrm>
            <a:off x="1219199" y="3154679"/>
            <a:ext cx="10607044" cy="738668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4800">
                <a:latin typeface="+mn-lt"/>
                <a:ea typeface="+mn-ea"/>
                <a:cs typeface="+mn-cs"/>
                <a:sym typeface="Calibri"/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4800">
                <a:latin typeface="+mn-lt"/>
                <a:ea typeface="+mn-ea"/>
                <a:cs typeface="+mn-cs"/>
                <a:sym typeface="Calibri"/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4800">
                <a:latin typeface="+mn-lt"/>
                <a:ea typeface="+mn-ea"/>
                <a:cs typeface="+mn-cs"/>
                <a:sym typeface="Calibri"/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4800">
                <a:latin typeface="+mn-lt"/>
                <a:ea typeface="+mn-ea"/>
                <a:cs typeface="+mn-cs"/>
                <a:sym typeface="Calibri"/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4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/>
          <p:nvPr>
            <p:ph type="sldNum" sz="quarter" idx="2"/>
          </p:nvPr>
        </p:nvSpPr>
        <p:spPr>
          <a:xfrm>
            <a:off x="22512737" y="12757152"/>
            <a:ext cx="652067" cy="7112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algn="r">
              <a:defRPr b="0" sz="4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/>
          <p:nvPr>
            <p:ph type="title"/>
          </p:nvPr>
        </p:nvSpPr>
        <p:spPr>
          <a:xfrm>
            <a:off x="880532" y="85727"/>
            <a:ext cx="22622935" cy="1107996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algn="ctr">
              <a:defRPr spc="0" sz="7200">
                <a:solidFill>
                  <a:srgbClr val="007033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48" name="Номер слайда"/>
          <p:cNvSpPr txBox="1"/>
          <p:nvPr>
            <p:ph type="sldNum" sz="quarter" idx="2"/>
          </p:nvPr>
        </p:nvSpPr>
        <p:spPr>
          <a:xfrm>
            <a:off x="22512737" y="12757152"/>
            <a:ext cx="652067" cy="7112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algn="r">
              <a:defRPr b="0" sz="4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k object 16"/>
          <p:cNvSpPr/>
          <p:nvPr/>
        </p:nvSpPr>
        <p:spPr>
          <a:xfrm>
            <a:off x="660399" y="5638800"/>
            <a:ext cx="1778001" cy="228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121917" tIns="121917" rIns="121917" bIns="121917"/>
          <a:lstStyle/>
          <a:p>
            <a:pPr>
              <a:defRPr sz="34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56" name="bk object 17"/>
          <p:cNvSpPr/>
          <p:nvPr/>
        </p:nvSpPr>
        <p:spPr>
          <a:xfrm>
            <a:off x="2717799" y="5915023"/>
            <a:ext cx="5791205" cy="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257" name="Номер слайда"/>
          <p:cNvSpPr txBox="1"/>
          <p:nvPr>
            <p:ph type="sldNum" sz="quarter" idx="2"/>
          </p:nvPr>
        </p:nvSpPr>
        <p:spPr>
          <a:xfrm>
            <a:off x="22512737" y="12757152"/>
            <a:ext cx="652067" cy="7112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algn="r">
              <a:defRPr b="0" sz="48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Текст заголовка"/>
          <p:cNvSpPr txBox="1"/>
          <p:nvPr>
            <p:ph type="title"/>
          </p:nvPr>
        </p:nvSpPr>
        <p:spPr>
          <a:xfrm>
            <a:off x="3047999" y="2244722"/>
            <a:ext cx="18288001" cy="4775204"/>
          </a:xfrm>
          <a:prstGeom prst="rect">
            <a:avLst/>
          </a:prstGeom>
        </p:spPr>
        <p:txBody>
          <a:bodyPr anchor="b"/>
          <a:lstStyle>
            <a:lvl1pPr algn="ctr" defTabSz="1371600">
              <a:lnSpc>
                <a:spcPct val="90000"/>
              </a:lnSpc>
              <a:defRPr spc="0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5" name="Уровень текста 1…"/>
          <p:cNvSpPr txBox="1"/>
          <p:nvPr>
            <p:ph type="body" sz="quarter" idx="1"/>
          </p:nvPr>
        </p:nvSpPr>
        <p:spPr>
          <a:xfrm>
            <a:off x="3047999" y="7204071"/>
            <a:ext cx="18288001" cy="3311529"/>
          </a:xfrm>
          <a:prstGeom prst="rect">
            <a:avLst/>
          </a:prstGeom>
        </p:spPr>
        <p:txBody>
          <a:bodyPr/>
          <a:lstStyle>
            <a:lvl1pPr marL="0" indent="0" algn="ctr" defTabSz="1371600">
              <a:lnSpc>
                <a:spcPct val="90000"/>
              </a:lnSpc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1371600">
              <a:lnSpc>
                <a:spcPct val="90000"/>
              </a:lnSpc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1371600">
              <a:lnSpc>
                <a:spcPct val="90000"/>
              </a:lnSpc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1371600">
              <a:lnSpc>
                <a:spcPct val="90000"/>
              </a:lnSpc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1371600">
              <a:lnSpc>
                <a:spcPct val="90000"/>
              </a:lnSpc>
              <a:buClrTx/>
              <a:buSzTx/>
              <a:buFontTx/>
              <a:buNone/>
              <a:defRPr sz="3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6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Текст заголовка"/>
          <p:cNvSpPr txBox="1"/>
          <p:nvPr>
            <p:ph type="title"/>
          </p:nvPr>
        </p:nvSpPr>
        <p:spPr>
          <a:xfrm>
            <a:off x="1676399" y="730247"/>
            <a:ext cx="21031201" cy="2651129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4" name="Уровень текста 1…"/>
          <p:cNvSpPr txBox="1"/>
          <p:nvPr>
            <p:ph type="body" idx="1"/>
          </p:nvPr>
        </p:nvSpPr>
        <p:spPr>
          <a:xfrm>
            <a:off x="1676399" y="3651250"/>
            <a:ext cx="21031201" cy="8702679"/>
          </a:xfrm>
          <a:prstGeom prst="rect">
            <a:avLst/>
          </a:prstGeom>
        </p:spPr>
        <p:txBody>
          <a:bodyPr/>
          <a:lstStyle>
            <a:lvl1pPr marL="342898" indent="-342898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1pPr>
            <a:lvl2pPr marL="542924" indent="-285749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2pPr>
            <a:lvl3pPr marL="981942" indent="-467592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3pPr>
            <a:lvl4pPr marL="1343026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4pPr>
            <a:lvl5pPr marL="1600201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5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Текст заголовка"/>
          <p:cNvSpPr txBox="1"/>
          <p:nvPr>
            <p:ph type="title"/>
          </p:nvPr>
        </p:nvSpPr>
        <p:spPr>
          <a:xfrm>
            <a:off x="1663698" y="3419509"/>
            <a:ext cx="21031204" cy="5705478"/>
          </a:xfrm>
          <a:prstGeom prst="rect">
            <a:avLst/>
          </a:prstGeom>
        </p:spPr>
        <p:txBody>
          <a:bodyPr anchor="b"/>
          <a:lstStyle>
            <a:lvl1pPr defTabSz="1371600">
              <a:lnSpc>
                <a:spcPct val="90000"/>
              </a:lnSpc>
              <a:defRPr spc="0"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83" name="Уровень текста 1…"/>
          <p:cNvSpPr txBox="1"/>
          <p:nvPr>
            <p:ph type="body" sz="quarter" idx="1"/>
          </p:nvPr>
        </p:nvSpPr>
        <p:spPr>
          <a:xfrm>
            <a:off x="1663698" y="9178955"/>
            <a:ext cx="21031204" cy="3000377"/>
          </a:xfrm>
          <a:prstGeom prst="rect">
            <a:avLst/>
          </a:prstGeom>
        </p:spPr>
        <p:txBody>
          <a:bodyPr/>
          <a:lstStyle>
            <a:lvl1pPr marL="0" indent="0" defTabSz="1371600">
              <a:lnSpc>
                <a:spcPct val="90000"/>
              </a:lnSpc>
              <a:buClrTx/>
              <a:buSzTx/>
              <a:buFontTx/>
              <a:buNone/>
              <a:defRPr sz="3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1371600">
              <a:lnSpc>
                <a:spcPct val="90000"/>
              </a:lnSpc>
              <a:buClrTx/>
              <a:buSzTx/>
              <a:buFontTx/>
              <a:buNone/>
              <a:defRPr sz="3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1371600">
              <a:lnSpc>
                <a:spcPct val="90000"/>
              </a:lnSpc>
              <a:buClrTx/>
              <a:buSzTx/>
              <a:buFontTx/>
              <a:buNone/>
              <a:defRPr sz="3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1371600">
              <a:lnSpc>
                <a:spcPct val="90000"/>
              </a:lnSpc>
              <a:buClrTx/>
              <a:buSzTx/>
              <a:buFontTx/>
              <a:buNone/>
              <a:defRPr sz="3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1371600">
              <a:lnSpc>
                <a:spcPct val="90000"/>
              </a:lnSpc>
              <a:buClrTx/>
              <a:buSzTx/>
              <a:buFontTx/>
              <a:buNone/>
              <a:defRPr sz="3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4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Текст заголовка"/>
          <p:cNvSpPr txBox="1"/>
          <p:nvPr>
            <p:ph type="title"/>
          </p:nvPr>
        </p:nvSpPr>
        <p:spPr>
          <a:xfrm>
            <a:off x="1676399" y="730247"/>
            <a:ext cx="21031201" cy="2651129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92" name="Уровень текста 1…"/>
          <p:cNvSpPr txBox="1"/>
          <p:nvPr>
            <p:ph type="body" sz="half" idx="1"/>
          </p:nvPr>
        </p:nvSpPr>
        <p:spPr>
          <a:xfrm>
            <a:off x="1676399" y="3651250"/>
            <a:ext cx="10363201" cy="8702679"/>
          </a:xfrm>
          <a:prstGeom prst="rect">
            <a:avLst/>
          </a:prstGeom>
        </p:spPr>
        <p:txBody>
          <a:bodyPr/>
          <a:lstStyle>
            <a:lvl1pPr marL="342898" indent="-342898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1pPr>
            <a:lvl2pPr marL="542924" indent="-285749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2pPr>
            <a:lvl3pPr marL="981942" indent="-467592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3pPr>
            <a:lvl4pPr marL="1343026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4pPr>
            <a:lvl5pPr marL="1600201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Текст заголовка"/>
          <p:cNvSpPr txBox="1"/>
          <p:nvPr>
            <p:ph type="title"/>
          </p:nvPr>
        </p:nvSpPr>
        <p:spPr>
          <a:xfrm>
            <a:off x="1679575" y="730255"/>
            <a:ext cx="21031204" cy="2651129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1" name="Уровень текста 1…"/>
          <p:cNvSpPr txBox="1"/>
          <p:nvPr>
            <p:ph type="body" sz="quarter" idx="1"/>
          </p:nvPr>
        </p:nvSpPr>
        <p:spPr>
          <a:xfrm>
            <a:off x="1679575" y="3362322"/>
            <a:ext cx="10315578" cy="1647828"/>
          </a:xfrm>
          <a:prstGeom prst="rect">
            <a:avLst/>
          </a:prstGeom>
        </p:spPr>
        <p:txBody>
          <a:bodyPr anchor="b"/>
          <a:lstStyle>
            <a:lvl1pPr marL="0" indent="0" defTabSz="1371600">
              <a:lnSpc>
                <a:spcPct val="90000"/>
              </a:lnSpc>
              <a:buClrTx/>
              <a:buSzTx/>
              <a:buFontTx/>
              <a:buNone/>
              <a:defRPr b="1" sz="3400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1371600">
              <a:lnSpc>
                <a:spcPct val="90000"/>
              </a:lnSpc>
              <a:buClrTx/>
              <a:buSzTx/>
              <a:buFontTx/>
              <a:buNone/>
              <a:defRPr b="1" sz="3400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1371600">
              <a:lnSpc>
                <a:spcPct val="90000"/>
              </a:lnSpc>
              <a:buClrTx/>
              <a:buSzTx/>
              <a:buFontTx/>
              <a:buNone/>
              <a:defRPr b="1" sz="3400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1371600">
              <a:lnSpc>
                <a:spcPct val="90000"/>
              </a:lnSpc>
              <a:buClrTx/>
              <a:buSzTx/>
              <a:buFontTx/>
              <a:buNone/>
              <a:defRPr b="1" sz="3400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1371600">
              <a:lnSpc>
                <a:spcPct val="90000"/>
              </a:lnSpc>
              <a:buClrTx/>
              <a:buSzTx/>
              <a:buFontTx/>
              <a:buNone/>
              <a:defRPr b="1" sz="3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2" name="Text Placeholder 4"/>
          <p:cNvSpPr/>
          <p:nvPr>
            <p:ph type="body" sz="quarter" idx="13"/>
          </p:nvPr>
        </p:nvSpPr>
        <p:spPr>
          <a:xfrm>
            <a:off x="12344415" y="3362322"/>
            <a:ext cx="10366381" cy="1647828"/>
          </a:xfrm>
          <a:prstGeom prst="rect">
            <a:avLst/>
          </a:prstGeom>
          <a:ln w="12700"/>
        </p:spPr>
        <p:txBody>
          <a:bodyPr anchor="b"/>
          <a:lstStyle/>
          <a:p>
            <a:pPr/>
          </a:p>
        </p:txBody>
      </p:sp>
      <p:sp>
        <p:nvSpPr>
          <p:cNvPr id="303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Текст заголовка"/>
          <p:cNvSpPr txBox="1"/>
          <p:nvPr>
            <p:ph type="title"/>
          </p:nvPr>
        </p:nvSpPr>
        <p:spPr>
          <a:xfrm>
            <a:off x="1676399" y="730247"/>
            <a:ext cx="21031201" cy="2651129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11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заголовка"/>
          <p:cNvSpPr txBox="1"/>
          <p:nvPr>
            <p:ph type="title"/>
          </p:nvPr>
        </p:nvSpPr>
        <p:spPr>
          <a:xfrm>
            <a:off x="1926164" y="4724400"/>
            <a:ext cx="20726405" cy="4400555"/>
          </a:xfrm>
          <a:prstGeom prst="rect">
            <a:avLst/>
          </a:prstGeom>
        </p:spPr>
        <p:txBody>
          <a:bodyPr anchor="b"/>
          <a:lstStyle>
            <a:lvl1pPr>
              <a:defRPr cap="all" spc="-266" sz="12800">
                <a:solidFill>
                  <a:srgbClr val="DDE9EC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3" name="Уровень текста 1…"/>
          <p:cNvSpPr txBox="1"/>
          <p:nvPr>
            <p:ph type="body" sz="quarter" idx="1"/>
          </p:nvPr>
        </p:nvSpPr>
        <p:spPr>
          <a:xfrm>
            <a:off x="1926164" y="9253730"/>
            <a:ext cx="20726405" cy="300037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DDE9EC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1950716" y="9198867"/>
            <a:ext cx="20929608" cy="3178"/>
          </a:xfrm>
          <a:prstGeom prst="line">
            <a:avLst/>
          </a:prstGeom>
          <a:ln w="50800">
            <a:solidFill>
              <a:srgbClr val="DDE9EC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Текст заголовка"/>
          <p:cNvSpPr txBox="1"/>
          <p:nvPr>
            <p:ph type="title"/>
          </p:nvPr>
        </p:nvSpPr>
        <p:spPr>
          <a:xfrm>
            <a:off x="1679575" y="914399"/>
            <a:ext cx="7864476" cy="3200401"/>
          </a:xfrm>
          <a:prstGeom prst="rect">
            <a:avLst/>
          </a:prstGeom>
        </p:spPr>
        <p:txBody>
          <a:bodyPr anchor="b"/>
          <a:lstStyle>
            <a:lvl1pPr defTabSz="1371600">
              <a:lnSpc>
                <a:spcPct val="90000"/>
              </a:lnSpc>
              <a:defRPr spc="0" sz="4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26" name="Уровень текста 1…"/>
          <p:cNvSpPr txBox="1"/>
          <p:nvPr>
            <p:ph type="body" sz="half" idx="1"/>
          </p:nvPr>
        </p:nvSpPr>
        <p:spPr>
          <a:xfrm>
            <a:off x="10366375" y="1974882"/>
            <a:ext cx="12344404" cy="9747257"/>
          </a:xfrm>
          <a:prstGeom prst="rect">
            <a:avLst/>
          </a:prstGeom>
        </p:spPr>
        <p:txBody>
          <a:bodyPr/>
          <a:lstStyle>
            <a:lvl1pPr marL="342898" indent="-342898" defTabSz="1371600">
              <a:lnSpc>
                <a:spcPct val="90000"/>
              </a:lnSpc>
              <a:buClrTx/>
              <a:buSzPct val="100000"/>
              <a:defRPr sz="4800">
                <a:latin typeface="+mn-lt"/>
                <a:ea typeface="+mn-ea"/>
                <a:cs typeface="+mn-cs"/>
                <a:sym typeface="Calibri"/>
              </a:defRPr>
            </a:lvl1pPr>
            <a:lvl2pPr marL="668655" indent="-411480" defTabSz="1371600">
              <a:lnSpc>
                <a:spcPct val="90000"/>
              </a:lnSpc>
              <a:buClrTx/>
              <a:buSzPct val="100000"/>
              <a:defRPr sz="4800">
                <a:latin typeface="+mn-lt"/>
                <a:ea typeface="+mn-ea"/>
                <a:cs typeface="+mn-cs"/>
                <a:sym typeface="Calibri"/>
              </a:defRPr>
            </a:lvl2pPr>
            <a:lvl3pPr marL="989134" indent="-474784" defTabSz="1371600">
              <a:lnSpc>
                <a:spcPct val="90000"/>
              </a:lnSpc>
              <a:buClrTx/>
              <a:buSzPct val="100000"/>
              <a:defRPr sz="4800">
                <a:latin typeface="+mn-lt"/>
                <a:ea typeface="+mn-ea"/>
                <a:cs typeface="+mn-cs"/>
                <a:sym typeface="Calibri"/>
              </a:defRPr>
            </a:lvl3pPr>
            <a:lvl4pPr marL="1332634" indent="-561109" defTabSz="1371600">
              <a:lnSpc>
                <a:spcPct val="90000"/>
              </a:lnSpc>
              <a:buClrTx/>
              <a:defRPr sz="4800">
                <a:latin typeface="+mn-lt"/>
                <a:ea typeface="+mn-ea"/>
                <a:cs typeface="+mn-cs"/>
                <a:sym typeface="Calibri"/>
              </a:defRPr>
            </a:lvl4pPr>
            <a:lvl5pPr marL="1589809" indent="-561109" defTabSz="1371600">
              <a:lnSpc>
                <a:spcPct val="90000"/>
              </a:lnSpc>
              <a:buClrTx/>
              <a:defRPr sz="4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7" name="Text Placeholder 3"/>
          <p:cNvSpPr/>
          <p:nvPr>
            <p:ph type="body" sz="quarter" idx="13"/>
          </p:nvPr>
        </p:nvSpPr>
        <p:spPr>
          <a:xfrm>
            <a:off x="1679572" y="4114805"/>
            <a:ext cx="7864482" cy="7623180"/>
          </a:xfrm>
          <a:prstGeom prst="rect">
            <a:avLst/>
          </a:prstGeom>
          <a:ln w="12700"/>
        </p:spPr>
        <p:txBody>
          <a:bodyPr/>
          <a:lstStyle/>
          <a:p>
            <a:pPr/>
          </a:p>
        </p:txBody>
      </p:sp>
      <p:sp>
        <p:nvSpPr>
          <p:cNvPr id="328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Текст заголовка"/>
          <p:cNvSpPr txBox="1"/>
          <p:nvPr>
            <p:ph type="title"/>
          </p:nvPr>
        </p:nvSpPr>
        <p:spPr>
          <a:xfrm>
            <a:off x="1679575" y="914399"/>
            <a:ext cx="7864476" cy="3200401"/>
          </a:xfrm>
          <a:prstGeom prst="rect">
            <a:avLst/>
          </a:prstGeom>
        </p:spPr>
        <p:txBody>
          <a:bodyPr anchor="b"/>
          <a:lstStyle>
            <a:lvl1pPr defTabSz="1371600">
              <a:lnSpc>
                <a:spcPct val="90000"/>
              </a:lnSpc>
              <a:defRPr spc="0" sz="4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36" name="Picture Placeholder 2"/>
          <p:cNvSpPr/>
          <p:nvPr>
            <p:ph type="pic" sz="half" idx="13"/>
          </p:nvPr>
        </p:nvSpPr>
        <p:spPr>
          <a:xfrm>
            <a:off x="10366375" y="1974882"/>
            <a:ext cx="12344404" cy="9747257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7" name="Уровень текста 1…"/>
          <p:cNvSpPr txBox="1"/>
          <p:nvPr>
            <p:ph type="body" sz="quarter" idx="1"/>
          </p:nvPr>
        </p:nvSpPr>
        <p:spPr>
          <a:xfrm>
            <a:off x="1679575" y="4114805"/>
            <a:ext cx="7864476" cy="7623180"/>
          </a:xfrm>
          <a:prstGeom prst="rect">
            <a:avLst/>
          </a:prstGeom>
        </p:spPr>
        <p:txBody>
          <a:bodyPr/>
          <a:lstStyle>
            <a:lvl1pPr marL="0" indent="0" defTabSz="1371600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1371600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1371600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1371600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1371600">
              <a:lnSpc>
                <a:spcPct val="90000"/>
              </a:lnSpc>
              <a:buClrTx/>
              <a:buSzTx/>
              <a:buFontTx/>
              <a:buNone/>
              <a:defRPr sz="24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8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Текст заголовка"/>
          <p:cNvSpPr txBox="1"/>
          <p:nvPr>
            <p:ph type="title"/>
          </p:nvPr>
        </p:nvSpPr>
        <p:spPr>
          <a:xfrm>
            <a:off x="1676399" y="730247"/>
            <a:ext cx="21031201" cy="2651129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6" name="Уровень текста 1…"/>
          <p:cNvSpPr txBox="1"/>
          <p:nvPr>
            <p:ph type="body" idx="1"/>
          </p:nvPr>
        </p:nvSpPr>
        <p:spPr>
          <a:xfrm>
            <a:off x="1676399" y="3651250"/>
            <a:ext cx="21031201" cy="8702679"/>
          </a:xfrm>
          <a:prstGeom prst="rect">
            <a:avLst/>
          </a:prstGeom>
        </p:spPr>
        <p:txBody>
          <a:bodyPr/>
          <a:lstStyle>
            <a:lvl1pPr marL="342898" indent="-342898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1pPr>
            <a:lvl2pPr marL="542924" indent="-285749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2pPr>
            <a:lvl3pPr marL="981942" indent="-467592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3pPr>
            <a:lvl4pPr marL="1343026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4pPr>
            <a:lvl5pPr marL="1600201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7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Текст заголовка"/>
          <p:cNvSpPr txBox="1"/>
          <p:nvPr>
            <p:ph type="title"/>
          </p:nvPr>
        </p:nvSpPr>
        <p:spPr>
          <a:xfrm>
            <a:off x="17449800" y="730247"/>
            <a:ext cx="5257803" cy="11623682"/>
          </a:xfrm>
          <a:prstGeom prst="rect">
            <a:avLst/>
          </a:prstGeom>
        </p:spPr>
        <p:txBody>
          <a:bodyPr/>
          <a:lstStyle>
            <a:lvl1pPr defTabSz="1371600">
              <a:lnSpc>
                <a:spcPct val="90000"/>
              </a:lnSpc>
              <a:defRPr spc="0" sz="6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55" name="Уровень текста 1…"/>
          <p:cNvSpPr txBox="1"/>
          <p:nvPr>
            <p:ph type="body" idx="1"/>
          </p:nvPr>
        </p:nvSpPr>
        <p:spPr>
          <a:xfrm>
            <a:off x="1676410" y="730247"/>
            <a:ext cx="15468604" cy="11623682"/>
          </a:xfrm>
          <a:prstGeom prst="rect">
            <a:avLst/>
          </a:prstGeom>
        </p:spPr>
        <p:txBody>
          <a:bodyPr/>
          <a:lstStyle>
            <a:lvl1pPr marL="342898" indent="-342898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1pPr>
            <a:lvl2pPr marL="542924" indent="-285749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2pPr>
            <a:lvl3pPr marL="981942" indent="-467592" defTabSz="1371600">
              <a:lnSpc>
                <a:spcPct val="90000"/>
              </a:lnSpc>
              <a:buClrTx/>
              <a:buSzPct val="100000"/>
              <a:defRPr sz="4000">
                <a:latin typeface="+mn-lt"/>
                <a:ea typeface="+mn-ea"/>
                <a:cs typeface="+mn-cs"/>
                <a:sym typeface="Calibri"/>
              </a:defRPr>
            </a:lvl3pPr>
            <a:lvl4pPr marL="1343026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4pPr>
            <a:lvl5pPr marL="1600201" indent="-571501" defTabSz="1371600">
              <a:lnSpc>
                <a:spcPct val="90000"/>
              </a:lnSpc>
              <a:buClrTx/>
              <a:defRPr sz="40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6" name="Номер слайда"/>
          <p:cNvSpPr txBox="1"/>
          <p:nvPr>
            <p:ph type="sldNum" sz="quarter" idx="2"/>
          </p:nvPr>
        </p:nvSpPr>
        <p:spPr>
          <a:xfrm>
            <a:off x="22237943" y="12835257"/>
            <a:ext cx="469658" cy="485136"/>
          </a:xfrm>
          <a:prstGeom prst="rect">
            <a:avLst/>
          </a:prstGeom>
        </p:spPr>
        <p:txBody>
          <a:bodyPr/>
          <a:lstStyle>
            <a:lvl1pPr algn="r">
              <a:defRPr b="0" sz="1600">
                <a:solidFill>
                  <a:srgbClr val="898989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111"/>
          <p:cNvSpPr/>
          <p:nvPr/>
        </p:nvSpPr>
        <p:spPr>
          <a:xfrm>
            <a:off x="-1" y="-25401"/>
            <a:ext cx="24384001" cy="13766801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64" name="Текст заголовка"/>
          <p:cNvSpPr txBox="1"/>
          <p:nvPr>
            <p:ph type="title"/>
          </p:nvPr>
        </p:nvSpPr>
        <p:spPr>
          <a:xfrm>
            <a:off x="3619501" y="2161015"/>
            <a:ext cx="17145010" cy="1017991"/>
          </a:xfrm>
          <a:prstGeom prst="rect">
            <a:avLst/>
          </a:prstGeom>
        </p:spPr>
        <p:txBody>
          <a:bodyPr lIns="95245" tIns="95245" rIns="95245" bIns="95245" anchor="t"/>
          <a:lstStyle>
            <a:lvl1pPr defTabSz="616149">
              <a:lnSpc>
                <a:spcPct val="80000"/>
              </a:lnSpc>
              <a:spcBef>
                <a:spcPts val="2600"/>
              </a:spcBef>
              <a:defRPr cap="all" spc="0" sz="58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65" name="Номер слайда"/>
          <p:cNvSpPr txBox="1"/>
          <p:nvPr>
            <p:ph type="sldNum" sz="quarter" idx="2"/>
          </p:nvPr>
        </p:nvSpPr>
        <p:spPr>
          <a:xfrm>
            <a:off x="20260250" y="606426"/>
            <a:ext cx="495787" cy="546092"/>
          </a:xfrm>
          <a:prstGeom prst="rect">
            <a:avLst/>
          </a:prstGeom>
        </p:spPr>
        <p:txBody>
          <a:bodyPr lIns="95245" tIns="95245" rIns="95245" bIns="95245" anchor="t">
            <a:normAutofit fontScale="100000" lnSpcReduction="0"/>
          </a:bodyPr>
          <a:lstStyle>
            <a:lvl1pPr algn="r">
              <a:lnSpc>
                <a:spcPct val="80000"/>
              </a:lnSpc>
              <a:defRPr b="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3" name="Уровень текста 1…"/>
          <p:cNvSpPr txBox="1"/>
          <p:nvPr>
            <p:ph type="body" sz="half" idx="1"/>
          </p:nvPr>
        </p:nvSpPr>
        <p:spPr>
          <a:xfrm>
            <a:off x="1219199" y="3346701"/>
            <a:ext cx="10769601" cy="9436615"/>
          </a:xfrm>
          <a:prstGeom prst="rect">
            <a:avLst/>
          </a:prstGeom>
        </p:spPr>
        <p:txBody>
          <a:bodyPr/>
          <a:lstStyle>
            <a:lvl1pPr marL="483323" indent="-483323">
              <a:spcBef>
                <a:spcPts val="1600"/>
              </a:spcBef>
              <a:defRPr sz="7400"/>
            </a:lvl1pPr>
            <a:lvl2pPr marL="838200" indent="-563879">
              <a:spcBef>
                <a:spcPts val="1600"/>
              </a:spcBef>
              <a:defRPr sz="7400"/>
            </a:lvl2pPr>
            <a:lvl3pPr marL="1225295" indent="-676655">
              <a:spcBef>
                <a:spcPts val="1600"/>
              </a:spcBef>
              <a:defRPr sz="7400"/>
            </a:lvl3pPr>
            <a:lvl4pPr marL="1574799" indent="-751840">
              <a:spcBef>
                <a:spcPts val="1600"/>
              </a:spcBef>
              <a:defRPr sz="7400"/>
            </a:lvl4pPr>
            <a:lvl5pPr marL="1615438" indent="-563879">
              <a:spcBef>
                <a:spcPts val="1600"/>
              </a:spcBef>
              <a:defRPr sz="7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1219199" y="3352800"/>
            <a:ext cx="10485124" cy="127952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200">
                <a:solidFill>
                  <a:srgbClr val="464653"/>
                </a:solidFill>
              </a:defRPr>
            </a:lvl1pPr>
            <a:lvl2pPr marL="0" indent="0" algn="ctr">
              <a:spcBef>
                <a:spcPts val="1000"/>
              </a:spcBef>
              <a:buClrTx/>
              <a:buSzTx/>
              <a:buFontTx/>
              <a:buNone/>
              <a:defRPr sz="5200">
                <a:solidFill>
                  <a:srgbClr val="464653"/>
                </a:solidFill>
              </a:defRPr>
            </a:lvl2pPr>
            <a:lvl3pPr marL="0" indent="0" algn="ctr">
              <a:spcBef>
                <a:spcPts val="1000"/>
              </a:spcBef>
              <a:buClrTx/>
              <a:buSzTx/>
              <a:buFontTx/>
              <a:buNone/>
              <a:defRPr sz="5200">
                <a:solidFill>
                  <a:srgbClr val="464653"/>
                </a:solidFill>
              </a:defRPr>
            </a:lvl3pPr>
            <a:lvl4pPr marL="0" indent="0" algn="ctr">
              <a:spcBef>
                <a:spcPts val="1000"/>
              </a:spcBef>
              <a:buClrTx/>
              <a:buSzTx/>
              <a:buFontTx/>
              <a:buNone/>
              <a:defRPr sz="5200">
                <a:solidFill>
                  <a:srgbClr val="464653"/>
                </a:solidFill>
              </a:defRPr>
            </a:lvl4pPr>
            <a:lvl5pPr marL="0" indent="0" algn="ctr">
              <a:spcBef>
                <a:spcPts val="1000"/>
              </a:spcBef>
              <a:buClrTx/>
              <a:buSzTx/>
              <a:buFontTx/>
              <a:buNone/>
              <a:defRPr sz="5200">
                <a:solidFill>
                  <a:srgbClr val="464653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Text Placeholder 4"/>
          <p:cNvSpPr/>
          <p:nvPr>
            <p:ph type="body" sz="quarter" idx="13"/>
          </p:nvPr>
        </p:nvSpPr>
        <p:spPr>
          <a:xfrm>
            <a:off x="12679677" y="3352800"/>
            <a:ext cx="10485122" cy="1279529"/>
          </a:xfrm>
          <a:prstGeom prst="rect">
            <a:avLst/>
          </a:prstGeom>
          <a:ln w="12700"/>
        </p:spPr>
        <p:txBody>
          <a:bodyPr anchor="ctr"/>
          <a:lstStyle/>
          <a:p>
            <a:pPr/>
          </a:p>
        </p:txBody>
      </p:sp>
      <p:sp>
        <p:nvSpPr>
          <p:cNvPr id="54" name="Straight Connector 10"/>
          <p:cNvSpPr/>
          <p:nvPr/>
        </p:nvSpPr>
        <p:spPr>
          <a:xfrm flipH="1">
            <a:off x="12192003" y="3383280"/>
            <a:ext cx="2118" cy="9418321"/>
          </a:xfrm>
          <a:prstGeom prst="line">
            <a:avLst/>
          </a:prstGeom>
          <a:ln w="50800">
            <a:solidFill>
              <a:srgbClr val="464653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9"/>
          <p:cNvSpPr/>
          <p:nvPr/>
        </p:nvSpPr>
        <p:spPr>
          <a:xfrm>
            <a:off x="-1" y="441573"/>
            <a:ext cx="24384001" cy="4572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1" name="Artboard 2@4x-100.jpg" descr="Artboard 2@4x-1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3867"/>
            <a:ext cx="24384001" cy="226437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/>
          <p:nvPr>
            <p:ph type="title"/>
          </p:nvPr>
        </p:nvSpPr>
        <p:spPr>
          <a:xfrm>
            <a:off x="1219199" y="1584159"/>
            <a:ext cx="5705857" cy="2523745"/>
          </a:xfrm>
          <a:prstGeom prst="rect">
            <a:avLst/>
          </a:prstGeom>
        </p:spPr>
        <p:txBody>
          <a:bodyPr anchor="b"/>
          <a:lstStyle>
            <a:lvl1pPr>
              <a:defRPr spc="-266" sz="6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0" name="Уровень текста 1…"/>
          <p:cNvSpPr txBox="1"/>
          <p:nvPr>
            <p:ph type="body" idx="1"/>
          </p:nvPr>
        </p:nvSpPr>
        <p:spPr>
          <a:xfrm>
            <a:off x="7924800" y="1584159"/>
            <a:ext cx="15240000" cy="11155682"/>
          </a:xfrm>
          <a:prstGeom prst="rect">
            <a:avLst/>
          </a:prstGeom>
        </p:spPr>
        <p:txBody>
          <a:bodyPr/>
          <a:lstStyle>
            <a:lvl1pPr marL="480057" indent="-480057">
              <a:spcBef>
                <a:spcPts val="1800"/>
              </a:spcBef>
              <a:defRPr sz="8400"/>
            </a:lvl1pPr>
            <a:lvl2pPr marL="822958" indent="-548638">
              <a:spcBef>
                <a:spcPts val="1800"/>
              </a:spcBef>
              <a:defRPr sz="8400"/>
            </a:lvl2pPr>
            <a:lvl3pPr marL="1188720" indent="-640080">
              <a:spcBef>
                <a:spcPts val="1800"/>
              </a:spcBef>
              <a:defRPr sz="8400"/>
            </a:lvl3pPr>
            <a:lvl4pPr marL="1591055" indent="-768096">
              <a:spcBef>
                <a:spcPts val="1800"/>
              </a:spcBef>
              <a:defRPr sz="8400"/>
            </a:lvl4pPr>
            <a:lvl5pPr marL="1627632" indent="-576072">
              <a:spcBef>
                <a:spcPts val="1800"/>
              </a:spcBef>
              <a:defRPr sz="8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1" name="Text Placeholder 3"/>
          <p:cNvSpPr/>
          <p:nvPr>
            <p:ph type="body" sz="quarter" idx="13"/>
          </p:nvPr>
        </p:nvSpPr>
        <p:spPr>
          <a:xfrm>
            <a:off x="1219202" y="4261109"/>
            <a:ext cx="5705857" cy="8487233"/>
          </a:xfrm>
          <a:prstGeom prst="rect">
            <a:avLst/>
          </a:prstGeom>
          <a:ln w="12700"/>
        </p:spPr>
        <p:txBody>
          <a:bodyPr/>
          <a:lstStyle/>
          <a:p>
            <a:pPr/>
          </a:p>
        </p:txBody>
      </p:sp>
      <p:sp>
        <p:nvSpPr>
          <p:cNvPr id="82" name="Straight Connector 8"/>
          <p:cNvSpPr/>
          <p:nvPr/>
        </p:nvSpPr>
        <p:spPr>
          <a:xfrm flipH="1">
            <a:off x="7400024" y="1584159"/>
            <a:ext cx="4237" cy="11155685"/>
          </a:xfrm>
          <a:prstGeom prst="line">
            <a:avLst/>
          </a:prstGeom>
          <a:ln w="50800">
            <a:solidFill>
              <a:srgbClr val="464653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заголовка"/>
          <p:cNvSpPr txBox="1"/>
          <p:nvPr>
            <p:ph type="title"/>
          </p:nvPr>
        </p:nvSpPr>
        <p:spPr>
          <a:xfrm>
            <a:off x="1219199" y="1584957"/>
            <a:ext cx="5713818" cy="2529844"/>
          </a:xfrm>
          <a:prstGeom prst="rect">
            <a:avLst/>
          </a:prstGeom>
        </p:spPr>
        <p:txBody>
          <a:bodyPr anchor="b"/>
          <a:lstStyle>
            <a:lvl1pPr>
              <a:defRPr spc="-266" sz="6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1" name="Picture Placeholder 2"/>
          <p:cNvSpPr/>
          <p:nvPr>
            <p:ph type="pic" idx="13"/>
          </p:nvPr>
        </p:nvSpPr>
        <p:spPr>
          <a:xfrm>
            <a:off x="7622959" y="1676402"/>
            <a:ext cx="15745041" cy="11000916"/>
          </a:xfrm>
          <a:prstGeom prst="rect">
            <a:avLst/>
          </a:prstGeom>
          <a:ln w="203200">
            <a:solidFill>
              <a:srgbClr val="FFFFFF"/>
            </a:solidFill>
            <a:miter lim="800000"/>
          </a:ln>
          <a:effectLst>
            <a:outerShdw sx="100000" sy="100000" kx="0" ky="0" algn="b" rotWithShape="0" blurRad="127000" dist="25400" dir="5400000">
              <a:srgbClr val="000000">
                <a:alpha val="58999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Уровень текста 1…"/>
          <p:cNvSpPr txBox="1"/>
          <p:nvPr>
            <p:ph type="body" sz="quarter" idx="1"/>
          </p:nvPr>
        </p:nvSpPr>
        <p:spPr>
          <a:xfrm>
            <a:off x="1219199" y="4267200"/>
            <a:ext cx="5705857" cy="84856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ClrTx/>
              <a:buSzTx/>
              <a:buFontTx/>
              <a:buNone/>
              <a:defRPr sz="3600"/>
            </a:lvl1pPr>
            <a:lvl2pPr marL="0" indent="0">
              <a:spcBef>
                <a:spcPts val="800"/>
              </a:spcBef>
              <a:buClrTx/>
              <a:buSzTx/>
              <a:buFontTx/>
              <a:buNone/>
              <a:defRPr sz="3600"/>
            </a:lvl2pPr>
            <a:lvl3pPr marL="0" indent="0">
              <a:spcBef>
                <a:spcPts val="800"/>
              </a:spcBef>
              <a:buClrTx/>
              <a:buSzTx/>
              <a:buFontTx/>
              <a:buNone/>
              <a:defRPr sz="3600"/>
            </a:lvl3pPr>
            <a:lvl4pPr marL="0" indent="0">
              <a:spcBef>
                <a:spcPts val="800"/>
              </a:spcBef>
              <a:buClrTx/>
              <a:buSzTx/>
              <a:buFontTx/>
              <a:buNone/>
              <a:defRPr sz="3600"/>
            </a:lvl4pPr>
            <a:lvl5pPr marL="0" indent="0">
              <a:spcBef>
                <a:spcPts val="800"/>
              </a:spcBef>
              <a:buClrTx/>
              <a:buSzTx/>
              <a:buFontTx/>
              <a:buNone/>
              <a:defRPr sz="3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-1" y="441573"/>
            <a:ext cx="24384001" cy="4572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Rectangle 6"/>
          <p:cNvSpPr/>
          <p:nvPr/>
        </p:nvSpPr>
        <p:spPr>
          <a:xfrm>
            <a:off x="-1" y="-3"/>
            <a:ext cx="24384001" cy="73152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1219199" y="1066799"/>
            <a:ext cx="21945601" cy="1981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1219199" y="3200399"/>
            <a:ext cx="21945601" cy="9753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20320000" y="-15379"/>
            <a:ext cx="765081" cy="762278"/>
          </a:xfrm>
          <a:prstGeom prst="rect">
            <a:avLst/>
          </a:prstGeom>
          <a:ln w="25400">
            <a:miter lim="400000"/>
          </a:ln>
        </p:spPr>
        <p:txBody>
          <a:bodyPr wrap="none" lIns="121917" tIns="121917" rIns="121917" bIns="121917" anchor="ctr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65" strike="noStrike" sz="10600" u="none">
          <a:ln>
            <a:noFill/>
          </a:ln>
          <a:solidFill>
            <a:srgbClr val="46465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87677" marR="0" indent="-487677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59533" marR="0" indent="-585213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98878" marR="0" indent="-650239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554477" marR="0" indent="-731517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78576" marR="0" indent="-627015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089050" marR="0" indent="-900330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71930" marR="0" indent="-900330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454810" marR="0" indent="-900330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637690" marR="0" indent="-900330" algn="l" defTabSz="2438400" rtl="0" latinLnBrk="0">
        <a:lnSpc>
          <a:spcPct val="100000"/>
        </a:lnSpc>
        <a:spcBef>
          <a:spcPts val="1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b.nalog.ru/calculator.html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6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Заголовок 1"/>
          <p:cNvSpPr txBox="1"/>
          <p:nvPr>
            <p:ph type="title" idx="4294967295"/>
          </p:nvPr>
        </p:nvSpPr>
        <p:spPr>
          <a:xfrm>
            <a:off x="1141380" y="3041965"/>
            <a:ext cx="22205006" cy="3026833"/>
          </a:xfrm>
          <a:prstGeom prst="rect">
            <a:avLst/>
          </a:prstGeom>
        </p:spPr>
        <p:txBody>
          <a:bodyPr/>
          <a:lstStyle/>
          <a:p>
            <a:pPr defTabSz="975360">
              <a:defRPr spc="-106" sz="3840"/>
            </a:pPr>
            <a:br/>
            <a:br/>
            <a:r>
              <a:t>                                                                   </a:t>
            </a:r>
            <a:r>
              <a:rPr sz="2560">
                <a:solidFill>
                  <a:srgbClr val="000000"/>
                </a:solidFill>
                <a:effectLst>
                  <a:outerShdw sx="100000" sy="100000" kx="0" ky="0" algn="b" rotWithShape="0" blurRad="5080" dist="6400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ВЕБИНАР</a:t>
            </a:r>
            <a:br>
              <a:rPr sz="2560">
                <a:solidFill>
                  <a:srgbClr val="000000"/>
                </a:solidFill>
                <a:effectLst>
                  <a:outerShdw sx="100000" sy="100000" kx="0" ky="0" algn="b" rotWithShape="0" blurRad="5080" dist="6400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br>
              <a:rPr sz="2560">
                <a:solidFill>
                  <a:srgbClr val="000000"/>
                </a:solidFill>
                <a:effectLst>
                  <a:outerShdw sx="100000" sy="100000" kx="0" ky="0" algn="b" rotWithShape="0" blurRad="5080" dist="6400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r>
              <a:rPr cap="all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«оптимизация </a:t>
            </a:r>
            <a:r>
              <a:rPr cap="all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VS</a:t>
            </a:r>
            <a:r>
              <a:rPr cap="all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 Налоговый контроль 2019»</a:t>
            </a:r>
          </a:p>
        </p:txBody>
      </p:sp>
      <p:sp>
        <p:nvSpPr>
          <p:cNvPr id="375" name="Подзаголовок 5"/>
          <p:cNvSpPr txBox="1"/>
          <p:nvPr>
            <p:ph type="body" sz="quarter" idx="4294967295"/>
          </p:nvPr>
        </p:nvSpPr>
        <p:spPr>
          <a:xfrm>
            <a:off x="-1" y="10867957"/>
            <a:ext cx="17068801" cy="3505201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>
                <a:solidFill>
                  <a:srgbClr val="7030A0"/>
                </a:solidFill>
              </a:defRPr>
            </a:pPr>
            <a:r>
              <a:t>       </a:t>
            </a:r>
            <a:r>
              <a:rPr b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21</a:t>
            </a:r>
            <a:r>
              <a:rPr b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.0</a:t>
            </a:r>
            <a:r>
              <a:rPr b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b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.2019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Заголовок 1"/>
          <p:cNvSpPr txBox="1"/>
          <p:nvPr>
            <p:ph type="title" idx="4294967295"/>
          </p:nvPr>
        </p:nvSpPr>
        <p:spPr>
          <a:xfrm>
            <a:off x="1189565" y="2421466"/>
            <a:ext cx="22523718" cy="1350436"/>
          </a:xfrm>
          <a:prstGeom prst="rect">
            <a:avLst/>
          </a:prstGeom>
        </p:spPr>
        <p:txBody>
          <a:bodyPr anchor="t"/>
          <a:lstStyle>
            <a:lvl1pPr defTabSz="2097023">
              <a:lnSpc>
                <a:spcPts val="6400"/>
              </a:lnSpc>
              <a:defRPr b="1" spc="-260" sz="52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12 важных критериев планирования выездных проверок</a:t>
            </a:r>
          </a:p>
        </p:txBody>
      </p:sp>
      <p:pic>
        <p:nvPicPr>
          <p:cNvPr id="452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341" y="3489215"/>
            <a:ext cx="23415557" cy="9646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Rectangle 2"/>
          <p:cNvSpPr txBox="1"/>
          <p:nvPr/>
        </p:nvSpPr>
        <p:spPr>
          <a:xfrm>
            <a:off x="307060" y="3490839"/>
            <a:ext cx="23444763" cy="8755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indent="1202266"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Компании могут оценить свои риски, воспользовавшись новым сервисом на сайте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1202266"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ФНС</a:t>
            </a:r>
          </a:p>
          <a:p>
            <a:pPr indent="1202266" algn="just"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Письмо ФНС от 11.02.2019 № БА-4-1/2308@</a:t>
            </a:r>
          </a:p>
          <a:p>
            <a:pPr indent="1202266"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Налоговая служба запустила новый сервис для налогоплательщиков, применяющих общий режим налогообложения - </a:t>
            </a:r>
            <a:r>
              <a:rPr b="1"/>
              <a:t>«Налоговый калькулятор по расчету налоговой нагрузки»</a:t>
            </a:r>
            <a: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1202266"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Он размещен на сайте ФНС России по электронному адресу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https://pb.nalog.ru/calculator.html</a:t>
            </a:r>
            <a:r>
              <a:t>.</a:t>
            </a:r>
          </a:p>
          <a:p>
            <a:pPr indent="1202266"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Сервис позволяет рассчитать налоговую нагрузку и сравнить ее с общеотраслевыми показателями по региону.</a:t>
            </a:r>
            <a:r>
              <a:rPr b="1"/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1202266"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Также он предоставляет информацию о среднем уровне заработной платы и рентабельности осуществляемого вида деятельности в отрасли.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1202266" algn="just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indent="1202266" algn="just">
              <a:defRPr b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Значительное отклонение показателей налоговой нагрузки, рентабельности и уровня заработной платы в меньшую сторону от среднеотраслевых показателей могут являться основанием для включения организации в план выездных налоговых проверок.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Заголовок 1"/>
          <p:cNvSpPr txBox="1"/>
          <p:nvPr>
            <p:ph type="title" idx="4294967295"/>
          </p:nvPr>
        </p:nvSpPr>
        <p:spPr>
          <a:xfrm>
            <a:off x="12083625" y="703018"/>
            <a:ext cx="9988410" cy="1316566"/>
          </a:xfrm>
          <a:prstGeom prst="rect">
            <a:avLst/>
          </a:prstGeom>
        </p:spPr>
        <p:txBody>
          <a:bodyPr lIns="91440" tIns="91440" rIns="91440" bIns="91440"/>
          <a:lstStyle/>
          <a:p>
            <a:pPr defTabSz="2316479">
              <a:defRPr b="1" spc="-249" sz="3989">
                <a:solidFill>
                  <a:srgbClr val="FFFFFF"/>
                </a:solidFill>
              </a:defRPr>
            </a:pPr>
            <a:r>
              <a:t>Внешний скоринг налогоплательщиков</a:t>
            </a:r>
            <a:br/>
            <a:r>
              <a:t>Риск-ориентированный подход</a:t>
            </a:r>
          </a:p>
        </p:txBody>
      </p:sp>
      <p:pic>
        <p:nvPicPr>
          <p:cNvPr id="457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99" y="2959101"/>
            <a:ext cx="24130001" cy="11065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Загнутый угол 9"/>
          <p:cNvGrpSpPr/>
          <p:nvPr/>
        </p:nvGrpSpPr>
        <p:grpSpPr>
          <a:xfrm>
            <a:off x="609869" y="4827087"/>
            <a:ext cx="23234583" cy="8640962"/>
            <a:chOff x="0" y="0"/>
            <a:chExt cx="23234582" cy="8640960"/>
          </a:xfrm>
        </p:grpSpPr>
        <p:sp>
          <p:nvSpPr>
            <p:cNvPr id="459" name="Фигура"/>
            <p:cNvSpPr/>
            <p:nvPr/>
          </p:nvSpPr>
          <p:spPr>
            <a:xfrm>
              <a:off x="-1" y="0"/>
              <a:ext cx="23234584" cy="86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588"/>
                  </a:lnTo>
                  <a:lnTo>
                    <a:pt x="2085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3E5ED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0" name="Треугольник"/>
            <p:cNvSpPr/>
            <p:nvPr/>
          </p:nvSpPr>
          <p:spPr>
            <a:xfrm>
              <a:off x="22429590" y="7835968"/>
              <a:ext cx="804993" cy="80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1" name="Линия"/>
            <p:cNvSpPr/>
            <p:nvPr/>
          </p:nvSpPr>
          <p:spPr>
            <a:xfrm>
              <a:off x="-1" y="0"/>
              <a:ext cx="23234584" cy="86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2" y="21600"/>
                  </a:moveTo>
                  <a:lnTo>
                    <a:pt x="21001" y="19990"/>
                  </a:lnTo>
                  <a:lnTo>
                    <a:pt x="21600" y="19588"/>
                  </a:lnTo>
                  <a:lnTo>
                    <a:pt x="20852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9588"/>
                  </a:lnTo>
                </a:path>
              </a:pathLst>
            </a:custGeom>
            <a:noFill/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63" name="TextBox 2"/>
          <p:cNvSpPr txBox="1"/>
          <p:nvPr/>
        </p:nvSpPr>
        <p:spPr>
          <a:xfrm>
            <a:off x="912191" y="2241943"/>
            <a:ext cx="22658519" cy="16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Побуждение налогоплательщика к «добровольному» уточнению налоговых обязательств</a:t>
            </a:r>
          </a:p>
        </p:txBody>
      </p:sp>
      <p:pic>
        <p:nvPicPr>
          <p:cNvPr id="46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037" y="5217309"/>
            <a:ext cx="21890433" cy="8064897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TextBox 8"/>
          <p:cNvSpPr txBox="1"/>
          <p:nvPr/>
        </p:nvSpPr>
        <p:spPr>
          <a:xfrm>
            <a:off x="1127010" y="3818490"/>
            <a:ext cx="21890434" cy="835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 sz="4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Выдержка из Протокола рабочей группы по легализации налоговой базы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Прямоугольник 1"/>
          <p:cNvSpPr txBox="1"/>
          <p:nvPr/>
        </p:nvSpPr>
        <p:spPr>
          <a:xfrm>
            <a:off x="862740" y="2249487"/>
            <a:ext cx="23042562" cy="4818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just">
              <a:defRPr sz="7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b="1" u="sng"/>
          </a:p>
          <a:p>
            <a:pPr algn="just">
              <a:defRPr b="1" sz="74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0" sz="4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sz="4200">
                <a:latin typeface="Times New Roman"/>
                <a:ea typeface="Times New Roman"/>
                <a:cs typeface="Times New Roman"/>
                <a:sym typeface="Times New Roman"/>
              </a:rPr>
              <a:t>Непредставление контрагентами налогоплательщика отчетности </a:t>
            </a:r>
            <a:r>
              <a:rPr sz="4200" u="sng">
                <a:latin typeface="Times New Roman"/>
                <a:ea typeface="Times New Roman"/>
                <a:cs typeface="Times New Roman"/>
                <a:sym typeface="Times New Roman"/>
              </a:rPr>
              <a:t>само по себе</a:t>
            </a:r>
            <a:r>
              <a:rPr sz="4200">
                <a:latin typeface="Times New Roman"/>
                <a:ea typeface="Times New Roman"/>
                <a:cs typeface="Times New Roman"/>
                <a:sym typeface="Times New Roman"/>
              </a:rPr>
              <a:t>, вне связи с другими обстоятельствами дела, </a:t>
            </a:r>
            <a:r>
              <a:rPr sz="4200" u="sng">
                <a:latin typeface="Times New Roman"/>
                <a:ea typeface="Times New Roman"/>
                <a:cs typeface="Times New Roman"/>
                <a:sym typeface="Times New Roman"/>
              </a:rPr>
              <a:t>не может служить объективным признаком недобросовестности налогоплательщика и служить основанием для отказа в принятии к вычету НДС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Прямоугольник 3"/>
          <p:cNvSpPr txBox="1"/>
          <p:nvPr/>
        </p:nvSpPr>
        <p:spPr>
          <a:xfrm>
            <a:off x="1165860" y="8259146"/>
            <a:ext cx="22466498" cy="2659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just">
              <a:defRPr sz="4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</a:t>
            </a:r>
            <a:r>
              <a:rPr>
                <a:solidFill>
                  <a:srgbClr val="000000"/>
                </a:solidFill>
              </a:rPr>
              <a:t>Из ст. 54.1 НК РФ, п. 10 Постановления Пленума ВАС РФ от 12.10.2006 № 53 следует, что </a:t>
            </a:r>
            <a:r>
              <a:rPr b="1">
                <a:solidFill>
                  <a:srgbClr val="000000"/>
                </a:solidFill>
              </a:rPr>
              <a:t>нарушение контрагентом налогоплательщика законодательства о налогах и сборах, в частности непредставление контрагентом в установленный НК РФ срок декларации по НДС, само по себе не является основанием для отказа в вычете НДС</a:t>
            </a:r>
          </a:p>
        </p:txBody>
      </p:sp>
      <p:sp>
        <p:nvSpPr>
          <p:cNvPr id="469" name="TextBox 4"/>
          <p:cNvSpPr txBox="1"/>
          <p:nvPr/>
        </p:nvSpPr>
        <p:spPr>
          <a:xfrm>
            <a:off x="13600850" y="397367"/>
            <a:ext cx="8724054" cy="1445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b="1" sz="4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Надо ли добровольн</a:t>
            </a:r>
            <a:r>
              <a:t>о </a:t>
            </a:r>
            <a:r>
              <a:t>уточняться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Прямоугольник 1"/>
          <p:cNvSpPr txBox="1"/>
          <p:nvPr/>
        </p:nvSpPr>
        <p:spPr>
          <a:xfrm>
            <a:off x="13361799" y="356805"/>
            <a:ext cx="9486914" cy="1717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>
                <a:solidFill>
                  <a:srgbClr val="FFFFFF"/>
                </a:solidFill>
                <a:latin typeface="YS Text"/>
                <a:ea typeface="YS Text"/>
                <a:cs typeface="YS Text"/>
                <a:sym typeface="YS Text"/>
              </a:defRPr>
            </a:lvl1pPr>
          </a:lstStyle>
          <a:p>
            <a:pPr/>
            <a:r>
              <a:t>Новая «фишка» в налоговых проверках! </a:t>
            </a:r>
          </a:p>
        </p:txBody>
      </p:sp>
      <p:pic>
        <p:nvPicPr>
          <p:cNvPr id="4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783" y="2825551"/>
            <a:ext cx="8064895" cy="9793090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2"/>
          <p:cNvSpPr txBox="1"/>
          <p:nvPr/>
        </p:nvSpPr>
        <p:spPr>
          <a:xfrm>
            <a:off x="10463807" y="4745764"/>
            <a:ext cx="12481388" cy="17143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just">
              <a:defRPr b="1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Тематическая выездная проверка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 sz="5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НДС одного-двух кварталов.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887" y="3785327"/>
            <a:ext cx="19104775" cy="6925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Скругленный прямоугольник 2"/>
          <p:cNvSpPr/>
          <p:nvPr/>
        </p:nvSpPr>
        <p:spPr>
          <a:xfrm>
            <a:off x="862738" y="4977413"/>
            <a:ext cx="21426045" cy="1925641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8" name="Заголовок 1"/>
          <p:cNvSpPr txBox="1"/>
          <p:nvPr>
            <p:ph type="title" idx="4294967295"/>
          </p:nvPr>
        </p:nvSpPr>
        <p:spPr>
          <a:xfrm>
            <a:off x="1438805" y="2436442"/>
            <a:ext cx="17628126" cy="1104905"/>
          </a:xfrm>
          <a:prstGeom prst="rect">
            <a:avLst/>
          </a:prstGeom>
        </p:spPr>
        <p:txBody>
          <a:bodyPr anchor="t"/>
          <a:lstStyle>
            <a:lvl1pPr defTabSz="2243325">
              <a:lnSpc>
                <a:spcPts val="5800"/>
              </a:lnSpc>
              <a:defRPr b="1" spc="-263" sz="58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Условия обоснованной налоговой выгоды</a:t>
            </a:r>
          </a:p>
        </p:txBody>
      </p:sp>
      <p:sp>
        <p:nvSpPr>
          <p:cNvPr id="479" name="Rectangle 1"/>
          <p:cNvSpPr txBox="1"/>
          <p:nvPr/>
        </p:nvSpPr>
        <p:spPr>
          <a:xfrm>
            <a:off x="1138020" y="5117938"/>
            <a:ext cx="21024324" cy="18711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marL="914400" indent="-914400">
              <a:lnSpc>
                <a:spcPts val="5000"/>
              </a:lnSpc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Не допускать искажений учета и отчетности, уменьшающих налоговую базу (</a:t>
            </a:r>
            <a:r>
              <a:rPr>
                <a:solidFill>
                  <a:srgbClr val="00B050"/>
                </a:solidFill>
              </a:rPr>
              <a:t>УМЫСЕЛ</a:t>
            </a:r>
            <a:r>
              <a:t>)</a:t>
            </a:r>
          </a:p>
          <a:p>
            <a:pPr>
              <a:lnSpc>
                <a:spcPts val="1800"/>
              </a:lnSpc>
              <a:defRPr b="1" sz="5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480" name="Скругленный прямоугольник 14"/>
          <p:cNvSpPr/>
          <p:nvPr/>
        </p:nvSpPr>
        <p:spPr>
          <a:xfrm>
            <a:off x="894660" y="7291727"/>
            <a:ext cx="21321874" cy="1723556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1" name="Rectangle 1"/>
          <p:cNvSpPr txBox="1"/>
          <p:nvPr/>
        </p:nvSpPr>
        <p:spPr>
          <a:xfrm>
            <a:off x="1169949" y="7291730"/>
            <a:ext cx="18126851" cy="16208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marL="914400" indent="-914400">
              <a:buSzPct val="100000"/>
              <a:buAutoNum type="arabicPeriod" startAt="2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Целью сделки не должна быть неуплата и (или) зачет (возврат) сумм налога (</a:t>
            </a:r>
            <a:r>
              <a:rPr>
                <a:solidFill>
                  <a:srgbClr val="00B050"/>
                </a:solidFill>
              </a:rPr>
              <a:t>ДЕЛОВАЯ ЦЕЛЬ</a:t>
            </a:r>
            <a:r>
              <a:t>)</a:t>
            </a:r>
          </a:p>
        </p:txBody>
      </p:sp>
      <p:sp>
        <p:nvSpPr>
          <p:cNvPr id="482" name="Скругленный прямоугольник 16"/>
          <p:cNvSpPr/>
          <p:nvPr/>
        </p:nvSpPr>
        <p:spPr>
          <a:xfrm>
            <a:off x="894658" y="9433386"/>
            <a:ext cx="21285747" cy="3614343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3" name="Rectangle 1"/>
          <p:cNvSpPr txBox="1"/>
          <p:nvPr/>
        </p:nvSpPr>
        <p:spPr>
          <a:xfrm>
            <a:off x="1169949" y="9433386"/>
            <a:ext cx="18126851" cy="30178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marL="914400" indent="-914400">
              <a:buSzPct val="100000"/>
              <a:buAutoNum type="arabicPeriod" startAt="3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Сделка должна исполняться лицом, с которым заключен договор или лицом, которому обязательство передано </a:t>
            </a:r>
            <a:br/>
            <a:r>
              <a:t>по договору или закону (</a:t>
            </a:r>
            <a:r>
              <a:rPr>
                <a:solidFill>
                  <a:srgbClr val="00B050"/>
                </a:solidFill>
              </a:rPr>
              <a:t>РЕАЛЬНОСТЬ</a:t>
            </a:r>
            <a:r>
              <a:t>)</a:t>
            </a:r>
          </a:p>
        </p:txBody>
      </p:sp>
      <p:sp>
        <p:nvSpPr>
          <p:cNvPr id="484" name="Rectangle 1"/>
          <p:cNvSpPr txBox="1"/>
          <p:nvPr/>
        </p:nvSpPr>
        <p:spPr>
          <a:xfrm>
            <a:off x="1246781" y="3378239"/>
            <a:ext cx="19502919" cy="18711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lnSpc>
                <a:spcPts val="5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Для учета расходов или применения вычетов важно соблюдать </a:t>
            </a:r>
            <a:br/>
            <a:r>
              <a:rPr b="1"/>
              <a:t>следующие условия</a:t>
            </a:r>
            <a:r>
              <a:t>:</a:t>
            </a:r>
            <a:endParaRPr b="1"/>
          </a:p>
          <a:p>
            <a:pPr>
              <a:lnSpc>
                <a:spcPts val="1800"/>
              </a:lnSpc>
              <a:defRPr b="1" sz="5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Заголовок 1"/>
          <p:cNvSpPr txBox="1"/>
          <p:nvPr>
            <p:ph type="title" idx="4294967295"/>
          </p:nvPr>
        </p:nvSpPr>
        <p:spPr>
          <a:xfrm>
            <a:off x="1167868" y="3103231"/>
            <a:ext cx="15900935" cy="1354671"/>
          </a:xfrm>
          <a:prstGeom prst="rect">
            <a:avLst/>
          </a:prstGeom>
        </p:spPr>
        <p:txBody>
          <a:bodyPr anchor="t"/>
          <a:lstStyle/>
          <a:p>
            <a:pPr defTabSz="1072896">
              <a:lnSpc>
                <a:spcPts val="4200"/>
              </a:lnSpc>
              <a:defRPr b="1" spc="-257" sz="3600">
                <a:solidFill>
                  <a:srgbClr val="002060"/>
                </a:solidFill>
                <a:effectLst>
                  <a:outerShdw sx="100000" sy="100000" kx="0" ky="0" algn="b" rotWithShape="0" blurRad="12700" dist="16764" dir="270000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pPr>
            <a:r>
              <a:t>Методичка для инспекций </a:t>
            </a:r>
            <a:br/>
            <a:r>
              <a:t>и следователей</a:t>
            </a:r>
          </a:p>
        </p:txBody>
      </p:sp>
      <p:sp>
        <p:nvSpPr>
          <p:cNvPr id="487" name="Rectangle 1"/>
          <p:cNvSpPr txBox="1"/>
          <p:nvPr/>
        </p:nvSpPr>
        <p:spPr>
          <a:xfrm>
            <a:off x="1246781" y="6662356"/>
            <a:ext cx="20930329" cy="29979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9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Письмо ФНС России от 13.07.2017 № ЕД-4-2/13650@</a:t>
            </a:r>
          </a:p>
        </p:txBody>
      </p:sp>
      <p:pic>
        <p:nvPicPr>
          <p:cNvPr id="48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0405" y="2677914"/>
            <a:ext cx="3538142" cy="345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0832" y="2485893"/>
            <a:ext cx="3743065" cy="374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Заголовок 1"/>
          <p:cNvSpPr txBox="1"/>
          <p:nvPr>
            <p:ph type="title" idx="4294967295"/>
          </p:nvPr>
        </p:nvSpPr>
        <p:spPr>
          <a:xfrm>
            <a:off x="1043580" y="2635813"/>
            <a:ext cx="16092957" cy="1354670"/>
          </a:xfrm>
          <a:prstGeom prst="rect">
            <a:avLst/>
          </a:prstGeom>
        </p:spPr>
        <p:txBody>
          <a:bodyPr anchor="t"/>
          <a:lstStyle>
            <a:lvl1pPr defTabSz="1438653">
              <a:lnSpc>
                <a:spcPts val="4200"/>
              </a:lnSpc>
              <a:defRPr b="1" spc="-262" sz="4200">
                <a:solidFill>
                  <a:srgbClr val="002060"/>
                </a:solidFill>
                <a:effectLst>
                  <a:outerShdw sx="100000" sy="100000" kx="0" ky="0" algn="b" rotWithShape="0" blurRad="25400" dist="22479" dir="2700000">
                    <a:srgbClr val="000000">
                      <a:alpha val="43137"/>
                    </a:srgbClr>
                  </a:outerShdw>
                </a:effectLst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Умысел в совершении налогового правонарушения</a:t>
            </a:r>
          </a:p>
        </p:txBody>
      </p:sp>
      <p:sp>
        <p:nvSpPr>
          <p:cNvPr id="492" name="Прямоугольник 10"/>
          <p:cNvSpPr/>
          <p:nvPr/>
        </p:nvSpPr>
        <p:spPr>
          <a:xfrm>
            <a:off x="17376576" y="233357"/>
            <a:ext cx="48004" cy="8640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3" name="Rectangle 1"/>
          <p:cNvSpPr txBox="1"/>
          <p:nvPr/>
        </p:nvSpPr>
        <p:spPr>
          <a:xfrm>
            <a:off x="1246781" y="4395789"/>
            <a:ext cx="20930329" cy="63301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Наличие умысла при совершении нарушения, влечет:</a:t>
            </a:r>
          </a:p>
          <a:p>
            <a:pPr>
              <a:lnSpc>
                <a:spcPts val="1800"/>
              </a:lnSpc>
              <a:defRPr sz="6400">
                <a:latin typeface="Arial"/>
                <a:ea typeface="Arial"/>
                <a:cs typeface="Arial"/>
                <a:sym typeface="Arial"/>
              </a:defRPr>
            </a:pPr>
          </a:p>
          <a:p>
            <a:pPr marL="914400" indent="-914400">
              <a:buSzPct val="100000"/>
              <a:buAutoNum type="arabicPeriod" startAt="1"/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Увеличение штрафа </a:t>
            </a:r>
            <a:r>
              <a:rPr b="0"/>
              <a:t>(с 20% до 40% от неуплаченной суммы налога)</a:t>
            </a:r>
          </a:p>
          <a:p>
            <a:pPr marL="914400" indent="-914400">
              <a:lnSpc>
                <a:spcPts val="1800"/>
              </a:lnSpc>
              <a:buSzPct val="100000"/>
              <a:buAutoNum type="arabicPeriod" startAt="1"/>
              <a:defRPr sz="6400">
                <a:latin typeface="Arial"/>
                <a:ea typeface="Arial"/>
                <a:cs typeface="Arial"/>
                <a:sym typeface="Arial"/>
              </a:defRPr>
            </a:pPr>
          </a:p>
          <a:p>
            <a:pPr marL="914400" indent="-914400">
              <a:buSzPct val="100000"/>
              <a:buAutoNum type="arabicPeriod" startAt="2"/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Улучшение уголовно-правовой перспективы </a:t>
            </a:r>
            <a:r>
              <a:rPr b="0"/>
              <a:t>материалов, которые направляются в следственные органы.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1"/>
          <p:cNvSpPr/>
          <p:nvPr/>
        </p:nvSpPr>
        <p:spPr>
          <a:xfrm>
            <a:off x="1587623" y="3729326"/>
            <a:ext cx="21499351" cy="650444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just"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Тезисы вебинара: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br>
              <a:rPr>
                <a:latin typeface="Arial"/>
                <a:ea typeface="Arial"/>
                <a:cs typeface="Arial"/>
                <a:sym typeface="Arial"/>
              </a:rPr>
            </a:br>
          </a:p>
          <a:p>
            <a:pPr algn="just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  <a:r>
              <a:rPr b="0">
                <a:solidFill>
                  <a:srgbClr val="000000"/>
                </a:solidFill>
              </a:rPr>
              <a:t>Основные критерии назначения налоговой проверки в 2019 году. Как компании не попасть в поле зрения ФНС. Риски руководителей/собственников бизнеса.</a:t>
            </a:r>
          </a:p>
          <a:p>
            <a:pPr algn="just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 b="0">
                <a:solidFill>
                  <a:srgbClr val="000000"/>
                </a:solidFill>
              </a:rPr>
              <a:t>Необоснованная налоговая выгода: три теста для компаний.</a:t>
            </a:r>
          </a:p>
          <a:p>
            <a:pPr algn="just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</a:t>
            </a:r>
            <a:r>
              <a:rPr b="0">
                <a:solidFill>
                  <a:srgbClr val="000000"/>
                </a:solidFill>
              </a:rPr>
              <a:t>Риски дробления в группе компаний. Использование ИП (бывшие работники, управляющий и т.п.). Что можно и что нельзя </a:t>
            </a:r>
            <a:r>
              <a:rPr b="0">
                <a:solidFill>
                  <a:srgbClr val="444444"/>
                </a:solidFill>
              </a:rPr>
              <a:t>— </a:t>
            </a:r>
            <a:r>
              <a:rPr b="0">
                <a:solidFill>
                  <a:srgbClr val="000000"/>
                </a:solidFill>
              </a:rPr>
              <a:t> где безопасная грань?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</a:t>
            </a:r>
            <a:r>
              <a:rPr b="0">
                <a:solidFill>
                  <a:srgbClr val="000000"/>
                </a:solidFill>
              </a:rPr>
              <a:t>Кейсы из практики и рекомендации.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Заголовок 1"/>
          <p:cNvSpPr txBox="1"/>
          <p:nvPr>
            <p:ph type="title" idx="4294967295"/>
          </p:nvPr>
        </p:nvSpPr>
        <p:spPr>
          <a:xfrm>
            <a:off x="1438805" y="2349498"/>
            <a:ext cx="18974326" cy="1739902"/>
          </a:xfrm>
          <a:prstGeom prst="rect">
            <a:avLst/>
          </a:prstGeom>
        </p:spPr>
        <p:txBody>
          <a:bodyPr anchor="t"/>
          <a:lstStyle>
            <a:lvl1pPr defTabSz="2097023">
              <a:defRPr b="1" spc="-266" sz="64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Ст. 54.1 НК РФ: положительные моменты</a:t>
            </a:r>
          </a:p>
        </p:txBody>
      </p:sp>
      <p:sp>
        <p:nvSpPr>
          <p:cNvPr id="496" name="Прямоугольник 10"/>
          <p:cNvSpPr/>
          <p:nvPr/>
        </p:nvSpPr>
        <p:spPr>
          <a:xfrm>
            <a:off x="17376576" y="233357"/>
            <a:ext cx="48004" cy="8640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97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10" y="3628191"/>
            <a:ext cx="22059228" cy="9227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4032018"/>
            <a:ext cx="11017953" cy="929815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TextBox 15"/>
          <p:cNvSpPr txBox="1"/>
          <p:nvPr/>
        </p:nvSpPr>
        <p:spPr>
          <a:xfrm>
            <a:off x="11231891" y="2274890"/>
            <a:ext cx="12865436" cy="104196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3600">
                <a:latin typeface="Arial"/>
                <a:ea typeface="Arial"/>
                <a:cs typeface="Arial"/>
                <a:sym typeface="Arial"/>
              </a:defRPr>
            </a:pPr>
            <a:r>
              <a:t>Ст. 54.1 НК РФ может быть коварна и по отношению к добросовестным поставщикам и покупателям.</a:t>
            </a:r>
          </a:p>
          <a:p>
            <a:pPr>
              <a:defRPr b="1" sz="3600">
                <a:solidFill>
                  <a:srgbClr val="5286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Важно быть уверенным в стороне договора!</a:t>
            </a:r>
          </a:p>
          <a:p>
            <a:pPr>
              <a:defRPr b="1" sz="3600">
                <a:solidFill>
                  <a:srgbClr val="52869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3600">
                <a:solidFill>
                  <a:srgbClr val="5286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Договор заключен между Покупателем и ИП, реальная поставка от участника ГК</a:t>
            </a:r>
          </a:p>
          <a:p>
            <a:pPr>
              <a:defRPr b="1" sz="3600">
                <a:solidFill>
                  <a:srgbClr val="528693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Поставщику может быть удобнее получить денежные средства на счет ИП, а не организации. </a:t>
            </a:r>
          </a:p>
          <a:p>
            <a:pPr>
              <a:defRPr b="1" sz="3600">
                <a:solidFill>
                  <a:srgbClr val="528693"/>
                </a:solidFill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►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Поставка реально будет осуществлена группой компаний поставщика, денежные средства оплачены, закрывающие документы подписаны и вроде бы все довольны.</a:t>
            </a:r>
          </a:p>
          <a:p>
            <a:pPr algn="just">
              <a:defRPr b="1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Но сам ИП, являющийся стороной договора не обладал ни материально-технической базой, ни сотрудниками и сам реально договор исполнить не мог. </a:t>
            </a:r>
          </a:p>
          <a:p>
            <a:pPr algn="just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ПОКУПАТЕЛЬ получает обвинение в нарушении положений ст. 54.1 НК РФ и </a:t>
            </a:r>
            <a:r>
              <a:rPr b="1" u="sng"/>
              <a:t>теряет право на вычеты и расходы по налогу на прибыль.</a:t>
            </a:r>
          </a:p>
        </p:txBody>
      </p:sp>
      <p:sp>
        <p:nvSpPr>
          <p:cNvPr id="501" name="TextBox 16"/>
          <p:cNvSpPr txBox="1"/>
          <p:nvPr/>
        </p:nvSpPr>
        <p:spPr>
          <a:xfrm>
            <a:off x="1094447" y="2214626"/>
            <a:ext cx="9945425" cy="16208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54.1 НК РФ : пример риска для покупателя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Box 1"/>
          <p:cNvSpPr txBox="1"/>
          <p:nvPr/>
        </p:nvSpPr>
        <p:spPr>
          <a:xfrm>
            <a:off x="4127100" y="3977677"/>
            <a:ext cx="15361715" cy="9223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ДРОБЛЕНИЕ БИЗНЕСА-МИФ  или РЕАЛЬНОСТЬ?</a:t>
            </a:r>
          </a:p>
        </p:txBody>
      </p:sp>
      <p:pic>
        <p:nvPicPr>
          <p:cNvPr id="50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"/>
            <a:ext cx="24384001" cy="1828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Box 5"/>
          <p:cNvSpPr txBox="1"/>
          <p:nvPr/>
        </p:nvSpPr>
        <p:spPr>
          <a:xfrm>
            <a:off x="1110658" y="2505890"/>
            <a:ext cx="10496217" cy="17462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5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ФНС: формальное дробление </a:t>
            </a:r>
          </a:p>
          <a:p>
            <a:pPr>
              <a:defRPr b="1" sz="5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бизнеса – опасная схема</a:t>
            </a:r>
          </a:p>
        </p:txBody>
      </p:sp>
      <p:sp>
        <p:nvSpPr>
          <p:cNvPr id="507" name="TextBox 7"/>
          <p:cNvSpPr txBox="1"/>
          <p:nvPr/>
        </p:nvSpPr>
        <p:spPr>
          <a:xfrm>
            <a:off x="9503698" y="4516456"/>
            <a:ext cx="11665748" cy="17462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Письмо ФНС России от 11.08.2017 № СА-4-7/15895</a:t>
            </a:r>
          </a:p>
        </p:txBody>
      </p:sp>
      <p:pic>
        <p:nvPicPr>
          <p:cNvPr id="5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9037" y="6527018"/>
            <a:ext cx="11908774" cy="577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8623" y="4786853"/>
            <a:ext cx="6586185" cy="6923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Прямоугольник 1"/>
          <p:cNvSpPr txBox="1"/>
          <p:nvPr/>
        </p:nvSpPr>
        <p:spPr>
          <a:xfrm>
            <a:off x="862738" y="3570287"/>
            <a:ext cx="23042567" cy="8605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 algn="just">
              <a:defRPr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12" name="Прямоугольник 4"/>
          <p:cNvSpPr txBox="1"/>
          <p:nvPr/>
        </p:nvSpPr>
        <p:spPr>
          <a:xfrm>
            <a:off x="1824477" y="3575119"/>
            <a:ext cx="21452731" cy="9223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Инспекции будут пристальнее следить за «спецрежимниками»</a:t>
            </a:r>
          </a:p>
        </p:txBody>
      </p:sp>
      <p:sp>
        <p:nvSpPr>
          <p:cNvPr id="513" name="Прямоугольник 5"/>
          <p:cNvSpPr txBox="1"/>
          <p:nvPr/>
        </p:nvSpPr>
        <p:spPr>
          <a:xfrm>
            <a:off x="1366194" y="6432325"/>
            <a:ext cx="21651613" cy="37163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ФНС России поручила инспекциям усилить контроль за налогоплательщиками, которые искусственно дробят бизнес, чтобы сохранить право на применение специальных налоговых режимов.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Источник: </a:t>
            </a:r>
            <a:r>
              <a:rPr b="1"/>
              <a:t>Письмо ФНС от 29.12.2018 года № ЕД-4-2/25984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778" y="2368077"/>
            <a:ext cx="20278444" cy="10826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Прямоугольник 2"/>
          <p:cNvSpPr txBox="1"/>
          <p:nvPr/>
        </p:nvSpPr>
        <p:spPr>
          <a:xfrm>
            <a:off x="1246781" y="3167333"/>
            <a:ext cx="6718966" cy="3962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52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Определение  ВС РФ от 05.09.2018 </a:t>
            </a:r>
          </a:p>
          <a:p>
            <a:pPr>
              <a:defRPr b="1" sz="52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№ 308-КГ18-12753 </a:t>
            </a:r>
          </a:p>
          <a:p>
            <a:pPr>
              <a:defRPr b="1" sz="52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делу № А32-44581/2017</a:t>
            </a:r>
          </a:p>
        </p:txBody>
      </p:sp>
      <p:pic>
        <p:nvPicPr>
          <p:cNvPr id="5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9554" y="3158165"/>
            <a:ext cx="15486935" cy="8483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5314" y="2255495"/>
            <a:ext cx="16313791" cy="1183198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TextBox 2"/>
          <p:cNvSpPr txBox="1"/>
          <p:nvPr/>
        </p:nvSpPr>
        <p:spPr>
          <a:xfrm>
            <a:off x="1020562" y="2485893"/>
            <a:ext cx="10811542" cy="922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Формальное дробление бизнеса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151" y="7054341"/>
            <a:ext cx="6338009" cy="5952665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TextBox 1"/>
          <p:cNvSpPr txBox="1"/>
          <p:nvPr/>
        </p:nvSpPr>
        <p:spPr>
          <a:xfrm>
            <a:off x="377095" y="2538703"/>
            <a:ext cx="7488839" cy="3710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СУДЕБНАЯ ПРАКТИКА</a:t>
            </a:r>
            <a:r>
              <a:rPr b="0"/>
              <a:t>: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дробление и допросы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Постановление АС ЗСО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от 22.11.2018 года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№ А67-4208-2017</a:t>
            </a:r>
          </a:p>
        </p:txBody>
      </p:sp>
      <p:sp>
        <p:nvSpPr>
          <p:cNvPr id="525" name="TextBox 2"/>
          <p:cNvSpPr txBox="1"/>
          <p:nvPr/>
        </p:nvSpPr>
        <p:spPr>
          <a:xfrm>
            <a:off x="8001064" y="2610181"/>
            <a:ext cx="15937775" cy="98450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Классическая схема дробления бизнеса: головная компания (ОСН) содержит, помогает, контролирует и платит за зависимых ООО и ИП на спецрежимах. По факту нужных только для налоговой выгоды. 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Работают все в одном месте с одними и теми же сотрудниками, контрагентами, на одних и тех же компьютерах и кассах.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</a:p>
          <a:p>
            <a:pPr>
              <a:defRPr sz="36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Налоговой инспекции «помогли» работники компании.</a:t>
            </a:r>
            <a:br/>
            <a:r>
              <a:rPr>
                <a:latin typeface="Roboto Regular"/>
                <a:ea typeface="Roboto Regular"/>
                <a:cs typeface="Roboto Regular"/>
                <a:sym typeface="Roboto Regular"/>
              </a:rPr>
              <a:t>«Мы не знали, где будем работать, и кто будет нашим работодателем».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«Зарплату нам выдавал директор» (сотрудники всех участников схемы знали в лицо только одного директора).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«Нам не говорили, зачем переводили сотрудников из одной организации в другую. Просто подписывали документы и все».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«Мы все носили одинаковую спецодежду».</a:t>
            </a:r>
          </a:p>
          <a:p>
            <a:pPr>
              <a:defRPr sz="3600">
                <a:solidFill>
                  <a:srgbClr val="2F2F2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Руководители компаний:</a:t>
            </a:r>
            <a:br/>
            <a:r>
              <a:t>«Мы раздробили бизнес для участия в конкурсах».</a:t>
            </a:r>
          </a:p>
          <a:p>
            <a:pPr>
              <a:defRPr sz="3600">
                <a:solidFill>
                  <a:srgbClr val="2F2F2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В Определении ВС РФ от 15.01.2018 г. №307-КГ17-20300 (дело №А42-6484/2016) генеральный директор признался, что создал ООО «2», чтобы ООО «1» не слетело с УСН.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10882"/>
            <a:ext cx="24384001" cy="11804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Общая дискуссия: разберем практические аспекты камеральных проверок (дерево связей и мониторинг ФНС), секретные методы выявления налоговых схем  (что уже «видят» налоговики, а что еще «не заработало») и новые способы оптимизации (в т.ч. «самозанятые»)."/>
          <p:cNvSpPr txBox="1"/>
          <p:nvPr/>
        </p:nvSpPr>
        <p:spPr>
          <a:xfrm>
            <a:off x="1081315" y="4534548"/>
            <a:ext cx="21094134" cy="8026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ctr">
              <a:defRPr sz="1800"/>
            </a:pPr>
            <a:r>
              <a:rPr b="1"/>
              <a:t>Общая дискуссия</a:t>
            </a:r>
            <a:r>
              <a:t>: разберем практические аспекты камеральных проверок (дерево связей и мониторинг ФНС), секретные методы выявления налоговых схем </a:t>
            </a:r>
            <a:br/>
            <a:r>
              <a:t>(что уже «видят» налоговики, а что еще «не заработало») и новые способы оптимизации (в т.ч. «самозанятые»).</a:t>
            </a:r>
          </a:p>
        </p:txBody>
      </p:sp>
      <p:sp>
        <p:nvSpPr>
          <p:cNvPr id="380" name="Прямоугольник"/>
          <p:cNvSpPr/>
          <p:nvPr/>
        </p:nvSpPr>
        <p:spPr>
          <a:xfrm>
            <a:off x="5640039" y="5660812"/>
            <a:ext cx="13506241" cy="938511"/>
          </a:xfrm>
          <a:prstGeom prst="rect">
            <a:avLst/>
          </a:prstGeom>
          <a:solidFill>
            <a:srgbClr val="AB1694"/>
          </a:solidFill>
          <a:ln w="254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1" name="Эксклюзивно о налоговом контроле из уст чиновника Смирновой Т. С."/>
          <p:cNvSpPr txBox="1"/>
          <p:nvPr/>
        </p:nvSpPr>
        <p:spPr>
          <a:xfrm>
            <a:off x="5215079" y="5749831"/>
            <a:ext cx="13953841" cy="7604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marL="457200" algn="ctr" defTabSz="449580">
              <a:defRPr b="1" sz="32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Эксклюзивно о налоговом контроле из уст чиновника Смирновой Т. С.</a:t>
            </a:r>
          </a:p>
        </p:txBody>
      </p:sp>
      <p:sp>
        <p:nvSpPr>
          <p:cNvPr id="382" name="Конференц-центр «Newsroom» (м. Кутузовская) бесплатная подземная парковка"/>
          <p:cNvSpPr txBox="1"/>
          <p:nvPr/>
        </p:nvSpPr>
        <p:spPr>
          <a:xfrm>
            <a:off x="6896369" y="2405641"/>
            <a:ext cx="1059126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sz="22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/>
            <a:r>
              <a:t>Конференц-центр «Newsroom» (м. Кутузовская) бесплатная подземная парковка</a:t>
            </a:r>
          </a:p>
        </p:txBody>
      </p:sp>
      <p:sp>
        <p:nvSpPr>
          <p:cNvPr id="383" name="1 марта  Экспертная гостиная:  «Практика защиты бизнеса в 2019 году: кейсы по налогам и праву»"/>
          <p:cNvSpPr txBox="1"/>
          <p:nvPr/>
        </p:nvSpPr>
        <p:spPr>
          <a:xfrm>
            <a:off x="3414600" y="2885198"/>
            <a:ext cx="17554800" cy="16353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algn="ctr">
              <a:defRPr b="1"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4300"/>
              <a:t>1 марта  Экспертная гостиная: </a:t>
            </a:r>
            <a:br>
              <a:rPr sz="4300"/>
            </a:br>
            <a:r>
              <a:rPr sz="4300"/>
              <a:t>«Практика защиты бизнеса в 2019 году: кейсы по налогам и праву»</a:t>
            </a:r>
          </a:p>
        </p:txBody>
      </p:sp>
      <p:sp>
        <p:nvSpPr>
          <p:cNvPr id="384" name="Мастер-класс (на выбор)"/>
          <p:cNvSpPr txBox="1"/>
          <p:nvPr/>
        </p:nvSpPr>
        <p:spPr>
          <a:xfrm>
            <a:off x="10444609" y="6922951"/>
            <a:ext cx="349478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Мастер-класс (на выбор)</a:t>
            </a:r>
          </a:p>
        </p:txBody>
      </p:sp>
      <p:sp>
        <p:nvSpPr>
          <p:cNvPr id="385" name="Грани налоговой оптимизации"/>
          <p:cNvSpPr txBox="1"/>
          <p:nvPr/>
        </p:nvSpPr>
        <p:spPr>
          <a:xfrm>
            <a:off x="2860714" y="8041501"/>
            <a:ext cx="4246367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Грани налоговой оптимизации</a:t>
            </a:r>
          </a:p>
        </p:txBody>
      </p:sp>
      <p:sp>
        <p:nvSpPr>
          <p:cNvPr id="386" name="Прямоугольник"/>
          <p:cNvSpPr/>
          <p:nvPr/>
        </p:nvSpPr>
        <p:spPr>
          <a:xfrm>
            <a:off x="16796832" y="8054839"/>
            <a:ext cx="6276736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87" name="Бизнес защитить, нельзя потерять"/>
          <p:cNvSpPr txBox="1"/>
          <p:nvPr/>
        </p:nvSpPr>
        <p:spPr>
          <a:xfrm>
            <a:off x="10062693" y="8041501"/>
            <a:ext cx="479371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Бизнес защитить, нельзя потерять</a:t>
            </a:r>
          </a:p>
        </p:txBody>
      </p:sp>
      <p:sp>
        <p:nvSpPr>
          <p:cNvPr id="388" name="Практично и кратко про изменения в налогах"/>
          <p:cNvSpPr txBox="1"/>
          <p:nvPr/>
        </p:nvSpPr>
        <p:spPr>
          <a:xfrm>
            <a:off x="16846550" y="8041501"/>
            <a:ext cx="617730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Практично и кратко про изменения в налогах</a:t>
            </a:r>
          </a:p>
        </p:txBody>
      </p:sp>
      <p:sp>
        <p:nvSpPr>
          <p:cNvPr id="389" name="Прямоугольник"/>
          <p:cNvSpPr/>
          <p:nvPr/>
        </p:nvSpPr>
        <p:spPr>
          <a:xfrm>
            <a:off x="9321180" y="8054839"/>
            <a:ext cx="6276737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0" name="Прямоугольник"/>
          <p:cNvSpPr/>
          <p:nvPr/>
        </p:nvSpPr>
        <p:spPr>
          <a:xfrm>
            <a:off x="1845529" y="8054839"/>
            <a:ext cx="6276737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1" name="Прямо в экспертной гостиной можно будет дополнительно получить индивидуальную консультацию экспертов по налогам и праву"/>
          <p:cNvSpPr txBox="1"/>
          <p:nvPr/>
        </p:nvSpPr>
        <p:spPr>
          <a:xfrm>
            <a:off x="3650719" y="8959005"/>
            <a:ext cx="17082562" cy="596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sz="2200">
                <a:solidFill>
                  <a:srgbClr val="AB1694"/>
                </a:solidFill>
                <a:latin typeface="DINPro-Medium"/>
                <a:ea typeface="DINPro-Medium"/>
                <a:cs typeface="DINPro-Medium"/>
                <a:sym typeface="DINPro-Medium"/>
              </a:defRPr>
            </a:lvl1pPr>
          </a:lstStyle>
          <a:p>
            <a:pPr/>
            <a:r>
              <a:t>Прямо в экспертной гостиной можно будет дополнительно получить индивидуальную консультацию экспертов по налогам и праву</a:t>
            </a:r>
          </a:p>
        </p:txBody>
      </p:sp>
      <p:sp>
        <p:nvSpPr>
          <p:cNvPr id="392" name="Линия"/>
          <p:cNvSpPr/>
          <p:nvPr/>
        </p:nvSpPr>
        <p:spPr>
          <a:xfrm>
            <a:off x="12400007" y="7577420"/>
            <a:ext cx="4791640" cy="314469"/>
          </a:xfrm>
          <a:prstGeom prst="line">
            <a:avLst/>
          </a:prstGeom>
          <a:ln w="25400">
            <a:solidFill>
              <a:srgbClr val="AB1694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393" name="Линия"/>
          <p:cNvSpPr/>
          <p:nvPr/>
        </p:nvSpPr>
        <p:spPr>
          <a:xfrm flipH="1">
            <a:off x="7734271" y="7577403"/>
            <a:ext cx="4363424" cy="356228"/>
          </a:xfrm>
          <a:prstGeom prst="line">
            <a:avLst/>
          </a:prstGeom>
          <a:ln w="25400">
            <a:solidFill>
              <a:srgbClr val="AB1694"/>
            </a:solidFill>
            <a:miter lim="400000"/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394" name="Линия"/>
          <p:cNvSpPr/>
          <p:nvPr/>
        </p:nvSpPr>
        <p:spPr>
          <a:xfrm>
            <a:off x="12224694" y="7564746"/>
            <a:ext cx="1" cy="339816"/>
          </a:xfrm>
          <a:prstGeom prst="line">
            <a:avLst/>
          </a:prstGeom>
          <a:ln w="25400">
            <a:solidFill>
              <a:srgbClr val="AB1694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395" name="Цена билета: 9800 руб."/>
          <p:cNvSpPr txBox="1"/>
          <p:nvPr/>
        </p:nvSpPr>
        <p:spPr>
          <a:xfrm>
            <a:off x="10199835" y="9515760"/>
            <a:ext cx="4049720" cy="6974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>
              <a:defRPr b="1" sz="2800">
                <a:solidFill>
                  <a:srgbClr val="AB1694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Цена билета: 9800 руб.</a:t>
            </a:r>
          </a:p>
        </p:txBody>
      </p:sp>
      <p:sp>
        <p:nvSpPr>
          <p:cNvPr id="396" name="СПЕЦПРЕДЛОЖЕНИЕ для посетивших вебинар (просмотревших запись):"/>
          <p:cNvSpPr txBox="1"/>
          <p:nvPr/>
        </p:nvSpPr>
        <p:spPr>
          <a:xfrm>
            <a:off x="5997196" y="10132124"/>
            <a:ext cx="12389608" cy="6974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>
              <a:defRPr b="1" sz="28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СПЕЦПРЕДЛОЖЕНИЕ для посетивших вебинар (просмотревших запись):</a:t>
            </a:r>
          </a:p>
        </p:txBody>
      </p:sp>
      <p:sp>
        <p:nvSpPr>
          <p:cNvPr id="397" name="скидка 40% для одного участника и льготная стоимость билетов для 2-х-3-х участников при оплате до 27 февраля 2019 года (включительно):"/>
          <p:cNvSpPr txBox="1"/>
          <p:nvPr/>
        </p:nvSpPr>
        <p:spPr>
          <a:xfrm>
            <a:off x="3167509" y="10772123"/>
            <a:ext cx="1830298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algn="ctr" defTabSz="449580">
              <a:defRPr sz="22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t>скидка 40% для одного участника и льготная стоимость билетов для 2-х-3-х участников </a:t>
            </a:r>
            <a:r>
              <a:rPr b="1">
                <a:latin typeface="DINPro-Bold"/>
                <a:ea typeface="DINPro-Bold"/>
                <a:cs typeface="DINPro-Bold"/>
                <a:sym typeface="DINPro-Bold"/>
              </a:rPr>
              <a:t>при оплате до 27 февраля 2019 года</a:t>
            </a:r>
            <a:r>
              <a:t> (включительно):</a:t>
            </a:r>
          </a:p>
        </p:txBody>
      </p:sp>
      <p:sp>
        <p:nvSpPr>
          <p:cNvPr id="398" name="1 участник"/>
          <p:cNvSpPr txBox="1"/>
          <p:nvPr/>
        </p:nvSpPr>
        <p:spPr>
          <a:xfrm>
            <a:off x="12902500" y="11441744"/>
            <a:ext cx="16457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1 участник</a:t>
            </a:r>
          </a:p>
        </p:txBody>
      </p:sp>
      <p:sp>
        <p:nvSpPr>
          <p:cNvPr id="399" name="2 участника"/>
          <p:cNvSpPr txBox="1"/>
          <p:nvPr/>
        </p:nvSpPr>
        <p:spPr>
          <a:xfrm>
            <a:off x="15052775" y="11441744"/>
            <a:ext cx="17949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2 участника</a:t>
            </a:r>
          </a:p>
        </p:txBody>
      </p:sp>
      <p:sp>
        <p:nvSpPr>
          <p:cNvPr id="400" name="3 участника"/>
          <p:cNvSpPr txBox="1"/>
          <p:nvPr/>
        </p:nvSpPr>
        <p:spPr>
          <a:xfrm>
            <a:off x="17352250" y="11441744"/>
            <a:ext cx="17949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3 участника</a:t>
            </a:r>
          </a:p>
        </p:txBody>
      </p:sp>
      <p:sp>
        <p:nvSpPr>
          <p:cNvPr id="401" name="5 880 руб."/>
          <p:cNvSpPr txBox="1"/>
          <p:nvPr/>
        </p:nvSpPr>
        <p:spPr>
          <a:xfrm>
            <a:off x="12965225" y="12057471"/>
            <a:ext cx="152026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5 880 руб.</a:t>
            </a:r>
          </a:p>
        </p:txBody>
      </p:sp>
      <p:sp>
        <p:nvSpPr>
          <p:cNvPr id="402" name="9800 руб."/>
          <p:cNvSpPr txBox="1"/>
          <p:nvPr/>
        </p:nvSpPr>
        <p:spPr>
          <a:xfrm>
            <a:off x="15222511" y="12057471"/>
            <a:ext cx="145544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9800 руб.</a:t>
            </a:r>
          </a:p>
        </p:txBody>
      </p:sp>
      <p:sp>
        <p:nvSpPr>
          <p:cNvPr id="403" name="11 700 руб."/>
          <p:cNvSpPr txBox="1"/>
          <p:nvPr/>
        </p:nvSpPr>
        <p:spPr>
          <a:xfrm>
            <a:off x="17306709" y="12047928"/>
            <a:ext cx="1671976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11 700 руб.</a:t>
            </a:r>
          </a:p>
        </p:txBody>
      </p:sp>
      <p:sp>
        <p:nvSpPr>
          <p:cNvPr id="404" name="Цена билета"/>
          <p:cNvSpPr txBox="1"/>
          <p:nvPr/>
        </p:nvSpPr>
        <p:spPr>
          <a:xfrm>
            <a:off x="10202984" y="12047928"/>
            <a:ext cx="1886834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Цена билета</a:t>
            </a:r>
          </a:p>
        </p:txBody>
      </p:sp>
      <p:sp>
        <p:nvSpPr>
          <p:cNvPr id="405" name="Индивидуальная экспересс-консультация (дополнительно)"/>
          <p:cNvSpPr txBox="1"/>
          <p:nvPr/>
        </p:nvSpPr>
        <p:spPr>
          <a:xfrm>
            <a:off x="4082913" y="12676593"/>
            <a:ext cx="7994239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Индивидуальная экспересс-консультация (дополнительно)</a:t>
            </a:r>
          </a:p>
        </p:txBody>
      </p:sp>
      <p:sp>
        <p:nvSpPr>
          <p:cNvPr id="406" name="2900 руб."/>
          <p:cNvSpPr txBox="1"/>
          <p:nvPr/>
        </p:nvSpPr>
        <p:spPr>
          <a:xfrm>
            <a:off x="15222511" y="12676593"/>
            <a:ext cx="145544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2900 руб.</a:t>
            </a:r>
          </a:p>
        </p:txBody>
      </p:sp>
      <p:sp>
        <p:nvSpPr>
          <p:cNvPr id="407" name="Прямоугольник"/>
          <p:cNvSpPr/>
          <p:nvPr/>
        </p:nvSpPr>
        <p:spPr>
          <a:xfrm>
            <a:off x="4011502" y="11467144"/>
            <a:ext cx="15233758" cy="1917124"/>
          </a:xfrm>
          <a:prstGeom prst="rect">
            <a:avLst/>
          </a:prstGeom>
          <a:ln w="254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8" name="Линия"/>
          <p:cNvSpPr/>
          <p:nvPr/>
        </p:nvSpPr>
        <p:spPr>
          <a:xfrm>
            <a:off x="4021738" y="12060628"/>
            <a:ext cx="15213288" cy="1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409" name="Линия"/>
          <p:cNvSpPr/>
          <p:nvPr/>
        </p:nvSpPr>
        <p:spPr>
          <a:xfrm>
            <a:off x="4021737" y="12698169"/>
            <a:ext cx="15213289" cy="1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410" name="Линия"/>
          <p:cNvSpPr/>
          <p:nvPr/>
        </p:nvSpPr>
        <p:spPr>
          <a:xfrm flipV="1">
            <a:off x="12527522" y="11462869"/>
            <a:ext cx="1" cy="1925674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411" name="Линия"/>
          <p:cNvSpPr/>
          <p:nvPr/>
        </p:nvSpPr>
        <p:spPr>
          <a:xfrm flipV="1">
            <a:off x="14800494" y="11449353"/>
            <a:ext cx="1" cy="1925675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412" name="Линия"/>
          <p:cNvSpPr/>
          <p:nvPr/>
        </p:nvSpPr>
        <p:spPr>
          <a:xfrm flipV="1">
            <a:off x="17099969" y="11462869"/>
            <a:ext cx="1" cy="1925674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Заголовок 1"/>
          <p:cNvSpPr txBox="1"/>
          <p:nvPr>
            <p:ph type="title"/>
          </p:nvPr>
        </p:nvSpPr>
        <p:spPr>
          <a:xfrm>
            <a:off x="1054762" y="2182287"/>
            <a:ext cx="22622614" cy="443198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b="1" spc="-266" sz="6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Выделение непрофильного бизнеса в отдельное ООО – законно</a:t>
            </a:r>
            <a:br>
              <a:rPr b="1" spc="-266" sz="6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530" name="Прямоугольник 3"/>
          <p:cNvSpPr txBox="1"/>
          <p:nvPr/>
        </p:nvSpPr>
        <p:spPr>
          <a:xfrm>
            <a:off x="1352228" y="5409298"/>
            <a:ext cx="20546291" cy="45310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just">
              <a:defRPr b="1" sz="7400">
                <a:latin typeface="Arial"/>
                <a:ea typeface="Arial"/>
                <a:cs typeface="Arial"/>
                <a:sym typeface="Arial"/>
              </a:defRPr>
            </a:pPr>
            <a:r>
              <a:t>Постановление Президиума ВАС РФ от 09.04.2013 N 15570/12 по делу № А60-40529/2011</a:t>
            </a:r>
            <a:r>
              <a:rPr b="0"/>
              <a:t> (п.5.1. Письма ФНС России от 11.08.2017 № СА-4-7/15895@)</a:t>
            </a:r>
          </a:p>
        </p:txBody>
      </p:sp>
      <p:grpSp>
        <p:nvGrpSpPr>
          <p:cNvPr id="533" name="Picture 2"/>
          <p:cNvGrpSpPr/>
          <p:nvPr/>
        </p:nvGrpSpPr>
        <p:grpSpPr>
          <a:xfrm>
            <a:off x="19680832" y="10506405"/>
            <a:ext cx="3456391" cy="2592295"/>
            <a:chOff x="0" y="0"/>
            <a:chExt cx="3456389" cy="2592293"/>
          </a:xfrm>
        </p:grpSpPr>
        <p:sp>
          <p:nvSpPr>
            <p:cNvPr id="531" name="Прямоугольник"/>
            <p:cNvSpPr/>
            <p:nvPr/>
          </p:nvSpPr>
          <p:spPr>
            <a:xfrm>
              <a:off x="0" y="-1"/>
              <a:ext cx="3456390" cy="2592295"/>
            </a:xfrm>
            <a:prstGeom prst="rect">
              <a:avLst/>
            </a:prstGeom>
            <a:solidFill>
              <a:srgbClr val="35353E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532" name="image10.jpeg" descr="image1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56390" cy="2592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34" name="Artboard 2@4x-100.jpg" descr="Artboard 2@4x-1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42165"/>
            <a:ext cx="24384001" cy="226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Box 1"/>
          <p:cNvSpPr txBox="1"/>
          <p:nvPr/>
        </p:nvSpPr>
        <p:spPr>
          <a:xfrm>
            <a:off x="862741" y="2814040"/>
            <a:ext cx="13538860" cy="6690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7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МНИМЫЕ СДЕЛКИ</a:t>
            </a:r>
          </a:p>
          <a:p>
            <a:pPr>
              <a:defRPr b="1" sz="7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7400">
                <a:latin typeface="Arial"/>
                <a:ea typeface="Arial"/>
                <a:cs typeface="Arial"/>
                <a:sym typeface="Arial"/>
              </a:defRPr>
            </a:pPr>
            <a:r>
              <a:t>СОМНИТЕЛЬНЫЕ КОНТРАГЕНТЫ</a:t>
            </a:r>
          </a:p>
          <a:p>
            <a:pPr>
              <a:defRPr b="1" sz="7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7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ПОДКОНТРОЛЬНОСТЬ </a:t>
            </a:r>
          </a:p>
        </p:txBody>
      </p:sp>
      <p:pic>
        <p:nvPicPr>
          <p:cNvPr id="5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52721" y="2229287"/>
            <a:ext cx="10431279" cy="11486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Загнутый угол 5"/>
          <p:cNvGrpSpPr/>
          <p:nvPr/>
        </p:nvGrpSpPr>
        <p:grpSpPr>
          <a:xfrm>
            <a:off x="17087189" y="427615"/>
            <a:ext cx="7296812" cy="2738321"/>
            <a:chOff x="0" y="0"/>
            <a:chExt cx="7296810" cy="2738320"/>
          </a:xfrm>
        </p:grpSpPr>
        <p:sp>
          <p:nvSpPr>
            <p:cNvPr id="539" name="Фигура"/>
            <p:cNvSpPr/>
            <p:nvPr/>
          </p:nvSpPr>
          <p:spPr>
            <a:xfrm>
              <a:off x="0" y="0"/>
              <a:ext cx="7296811" cy="27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000"/>
                  </a:lnTo>
                  <a:lnTo>
                    <a:pt x="2024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  <p:sp>
          <p:nvSpPr>
            <p:cNvPr id="540" name="Треугольник"/>
            <p:cNvSpPr/>
            <p:nvPr/>
          </p:nvSpPr>
          <p:spPr>
            <a:xfrm>
              <a:off x="6840415" y="2281925"/>
              <a:ext cx="456396" cy="45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  <p:sp>
          <p:nvSpPr>
            <p:cNvPr id="541" name="Линия"/>
            <p:cNvSpPr/>
            <p:nvPr/>
          </p:nvSpPr>
          <p:spPr>
            <a:xfrm>
              <a:off x="0" y="0"/>
              <a:ext cx="7296811" cy="27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9" y="21600"/>
                  </a:moveTo>
                  <a:lnTo>
                    <a:pt x="20519" y="18720"/>
                  </a:lnTo>
                  <a:lnTo>
                    <a:pt x="21600" y="18000"/>
                  </a:lnTo>
                  <a:lnTo>
                    <a:pt x="2024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000"/>
                  </a:ln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545" name="Скругленный прямоугольник 1"/>
          <p:cNvGrpSpPr/>
          <p:nvPr/>
        </p:nvGrpSpPr>
        <p:grpSpPr>
          <a:xfrm>
            <a:off x="2494922" y="4205241"/>
            <a:ext cx="5952662" cy="2809241"/>
            <a:chOff x="0" y="38100"/>
            <a:chExt cx="5952661" cy="2809239"/>
          </a:xfrm>
        </p:grpSpPr>
        <p:sp>
          <p:nvSpPr>
            <p:cNvPr id="543" name="Закругленный прямоугольник"/>
            <p:cNvSpPr/>
            <p:nvPr/>
          </p:nvSpPr>
          <p:spPr>
            <a:xfrm>
              <a:off x="0" y="194581"/>
              <a:ext cx="5952662" cy="24962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4" name="ООО «Ромашка»…"/>
            <p:cNvSpPr txBox="1"/>
            <p:nvPr/>
          </p:nvSpPr>
          <p:spPr>
            <a:xfrm>
              <a:off x="121858" y="38100"/>
              <a:ext cx="5708945" cy="2809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ООО «Ромашка»</a:t>
              </a:r>
            </a:p>
            <a:p>
              <a:pPr algn="ctr">
                <a:defRPr sz="3600">
                  <a:solidFill>
                    <a:srgbClr val="FFFFFF"/>
                  </a:solidFill>
                </a:defRPr>
              </a:pPr>
              <a:r>
                <a:t>Учредитель </a:t>
              </a:r>
            </a:p>
            <a:p>
              <a:pPr algn="ctr">
                <a:defRPr sz="3600">
                  <a:solidFill>
                    <a:srgbClr val="FFFFFF"/>
                  </a:solidFill>
                </a:defRPr>
              </a:pPr>
              <a:r>
                <a:t>ИВАНОВ И.И.</a:t>
              </a:r>
            </a:p>
          </p:txBody>
        </p:sp>
      </p:grpSp>
      <p:grpSp>
        <p:nvGrpSpPr>
          <p:cNvPr id="548" name="Скругленный прямоугольник 2"/>
          <p:cNvGrpSpPr/>
          <p:nvPr/>
        </p:nvGrpSpPr>
        <p:grpSpPr>
          <a:xfrm>
            <a:off x="14496256" y="4361722"/>
            <a:ext cx="5952662" cy="2496279"/>
            <a:chOff x="0" y="0"/>
            <a:chExt cx="5952661" cy="2496277"/>
          </a:xfrm>
        </p:grpSpPr>
        <p:sp>
          <p:nvSpPr>
            <p:cNvPr id="546" name="Закругленный прямоугольник"/>
            <p:cNvSpPr/>
            <p:nvPr/>
          </p:nvSpPr>
          <p:spPr>
            <a:xfrm>
              <a:off x="0" y="0"/>
              <a:ext cx="5952662" cy="24962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7" name="Завод"/>
            <p:cNvSpPr txBox="1"/>
            <p:nvPr/>
          </p:nvSpPr>
          <p:spPr>
            <a:xfrm>
              <a:off x="121858" y="757918"/>
              <a:ext cx="5708945" cy="980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Завод</a:t>
              </a:r>
            </a:p>
          </p:txBody>
        </p:sp>
      </p:grpSp>
      <p:grpSp>
        <p:nvGrpSpPr>
          <p:cNvPr id="551" name="Скругленный прямоугольник 3"/>
          <p:cNvGrpSpPr/>
          <p:nvPr/>
        </p:nvGrpSpPr>
        <p:grpSpPr>
          <a:xfrm>
            <a:off x="8735615" y="9162256"/>
            <a:ext cx="5952663" cy="2496278"/>
            <a:chOff x="0" y="0"/>
            <a:chExt cx="5952661" cy="2496277"/>
          </a:xfrm>
        </p:grpSpPr>
        <p:sp>
          <p:nvSpPr>
            <p:cNvPr id="549" name="Закругленный прямоугольник"/>
            <p:cNvSpPr/>
            <p:nvPr/>
          </p:nvSpPr>
          <p:spPr>
            <a:xfrm>
              <a:off x="0" y="0"/>
              <a:ext cx="5952662" cy="249627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63500" cap="flat">
              <a:solidFill>
                <a:srgbClr val="999F59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0" name="Индивидуальный предприниматель…"/>
            <p:cNvSpPr txBox="1"/>
            <p:nvPr/>
          </p:nvSpPr>
          <p:spPr>
            <a:xfrm>
              <a:off x="121858" y="21318"/>
              <a:ext cx="5708945" cy="2453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Индивидуальный предприниматель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ИВАНОВ И.И.</a:t>
              </a:r>
            </a:p>
          </p:txBody>
        </p:sp>
      </p:grpSp>
      <p:sp>
        <p:nvSpPr>
          <p:cNvPr id="552" name="Двойная стрелка влево/вверх 6"/>
          <p:cNvSpPr/>
          <p:nvPr/>
        </p:nvSpPr>
        <p:spPr>
          <a:xfrm>
            <a:off x="14880299" y="7434064"/>
            <a:ext cx="2880321" cy="3264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649"/>
                </a:moveTo>
                <a:lnTo>
                  <a:pt x="5400" y="13697"/>
                </a:lnTo>
                <a:lnTo>
                  <a:pt x="5400" y="16977"/>
                </a:lnTo>
                <a:lnTo>
                  <a:pt x="16360" y="16977"/>
                </a:lnTo>
                <a:lnTo>
                  <a:pt x="16360" y="4765"/>
                </a:lnTo>
                <a:lnTo>
                  <a:pt x="12644" y="4765"/>
                </a:lnTo>
                <a:lnTo>
                  <a:pt x="17122" y="0"/>
                </a:lnTo>
                <a:lnTo>
                  <a:pt x="21600" y="4765"/>
                </a:lnTo>
                <a:lnTo>
                  <a:pt x="17883" y="4765"/>
                </a:lnTo>
                <a:lnTo>
                  <a:pt x="17883" y="18321"/>
                </a:lnTo>
                <a:lnTo>
                  <a:pt x="5400" y="18321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7" tIns="121917" rIns="121917" bIns="121917" anchor="ctr"/>
          <a:lstStyle/>
          <a:p>
            <a:pPr algn="ctr"/>
          </a:p>
        </p:txBody>
      </p:sp>
      <p:sp>
        <p:nvSpPr>
          <p:cNvPr id="553" name="Двойная стрелка влево/вверх 7"/>
          <p:cNvSpPr/>
          <p:nvPr/>
        </p:nvSpPr>
        <p:spPr>
          <a:xfrm flipH="1">
            <a:off x="5471252" y="7434064"/>
            <a:ext cx="2880321" cy="3264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778"/>
                </a:moveTo>
                <a:lnTo>
                  <a:pt x="5093" y="13956"/>
                </a:lnTo>
                <a:lnTo>
                  <a:pt x="5093" y="17069"/>
                </a:lnTo>
                <a:lnTo>
                  <a:pt x="16465" y="17069"/>
                </a:lnTo>
                <a:lnTo>
                  <a:pt x="16465" y="4494"/>
                </a:lnTo>
                <a:lnTo>
                  <a:pt x="12937" y="4494"/>
                </a:lnTo>
                <a:lnTo>
                  <a:pt x="17269" y="0"/>
                </a:lnTo>
                <a:lnTo>
                  <a:pt x="21600" y="4494"/>
                </a:lnTo>
                <a:lnTo>
                  <a:pt x="18072" y="4494"/>
                </a:lnTo>
                <a:lnTo>
                  <a:pt x="18072" y="18487"/>
                </a:lnTo>
                <a:lnTo>
                  <a:pt x="5093" y="18487"/>
                </a:lnTo>
                <a:lnTo>
                  <a:pt x="5093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</p:spPr>
        <p:txBody>
          <a:bodyPr lIns="121917" tIns="121917" rIns="121917" bIns="121917" anchor="ctr"/>
          <a:lstStyle/>
          <a:p>
            <a:pPr algn="ctr"/>
          </a:p>
        </p:txBody>
      </p:sp>
      <p:sp>
        <p:nvSpPr>
          <p:cNvPr id="554" name="TextBox 8"/>
          <p:cNvSpPr txBox="1"/>
          <p:nvPr/>
        </p:nvSpPr>
        <p:spPr>
          <a:xfrm>
            <a:off x="394020" y="12319125"/>
            <a:ext cx="16321816" cy="9223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Определение ВС РФ от 09.07.2018 № 306-КГ18-4329 </a:t>
            </a:r>
          </a:p>
        </p:txBody>
      </p:sp>
      <p:grpSp>
        <p:nvGrpSpPr>
          <p:cNvPr id="558" name="Выгнутая вверх стрелка 9"/>
          <p:cNvGrpSpPr/>
          <p:nvPr/>
        </p:nvGrpSpPr>
        <p:grpSpPr>
          <a:xfrm>
            <a:off x="5956138" y="2633530"/>
            <a:ext cx="10652354" cy="1152129"/>
            <a:chOff x="0" y="0"/>
            <a:chExt cx="10652352" cy="1152128"/>
          </a:xfrm>
        </p:grpSpPr>
        <p:sp>
          <p:nvSpPr>
            <p:cNvPr id="555" name="Фигура"/>
            <p:cNvSpPr/>
            <p:nvPr/>
          </p:nvSpPr>
          <p:spPr>
            <a:xfrm flipH="1">
              <a:off x="-1" y="0"/>
              <a:ext cx="10652354" cy="115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27" y="21600"/>
                  </a:moveTo>
                  <a:lnTo>
                    <a:pt x="17466" y="14202"/>
                  </a:lnTo>
                  <a:lnTo>
                    <a:pt x="19046" y="14202"/>
                  </a:lnTo>
                  <a:lnTo>
                    <a:pt x="19046" y="14202"/>
                  </a:lnTo>
                  <a:cubicBezTo>
                    <a:pt x="17632" y="5675"/>
                    <a:pt x="13946" y="0"/>
                    <a:pt x="9820" y="0"/>
                  </a:cubicBezTo>
                  <a:lnTo>
                    <a:pt x="10794" y="0"/>
                  </a:lnTo>
                  <a:cubicBezTo>
                    <a:pt x="14921" y="0"/>
                    <a:pt x="18607" y="5675"/>
                    <a:pt x="20020" y="14202"/>
                  </a:cubicBezTo>
                  <a:lnTo>
                    <a:pt x="21600" y="14202"/>
                  </a:lnTo>
                  <a:close/>
                  <a:moveTo>
                    <a:pt x="10307" y="27"/>
                  </a:moveTo>
                  <a:lnTo>
                    <a:pt x="10307" y="27"/>
                  </a:lnTo>
                  <a:cubicBezTo>
                    <a:pt x="5080" y="598"/>
                    <a:pt x="975" y="10087"/>
                    <a:pt x="975" y="21600"/>
                  </a:cubicBezTo>
                  <a:lnTo>
                    <a:pt x="0" y="21600"/>
                  </a:lnTo>
                  <a:cubicBezTo>
                    <a:pt x="0" y="9671"/>
                    <a:pt x="4396" y="0"/>
                    <a:pt x="9820" y="0"/>
                  </a:cubicBezTo>
                  <a:cubicBezTo>
                    <a:pt x="9982" y="0"/>
                    <a:pt x="10145" y="9"/>
                    <a:pt x="10307" y="2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  <p:sp>
          <p:nvSpPr>
            <p:cNvPr id="556" name="Фигура"/>
            <p:cNvSpPr/>
            <p:nvPr/>
          </p:nvSpPr>
          <p:spPr>
            <a:xfrm flipH="1">
              <a:off x="5569311" y="0"/>
              <a:ext cx="5083042" cy="115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7"/>
                  </a:moveTo>
                  <a:lnTo>
                    <a:pt x="21600" y="27"/>
                  </a:lnTo>
                  <a:cubicBezTo>
                    <a:pt x="10645" y="598"/>
                    <a:pt x="2042" y="10087"/>
                    <a:pt x="2042" y="21600"/>
                  </a:cubicBezTo>
                  <a:lnTo>
                    <a:pt x="0" y="21600"/>
                  </a:lnTo>
                  <a:cubicBezTo>
                    <a:pt x="0" y="9671"/>
                    <a:pt x="9213" y="0"/>
                    <a:pt x="20579" y="0"/>
                  </a:cubicBezTo>
                  <a:cubicBezTo>
                    <a:pt x="20919" y="0"/>
                    <a:pt x="21260" y="9"/>
                    <a:pt x="21600" y="2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  <p:sp>
          <p:nvSpPr>
            <p:cNvPr id="557" name="Линия"/>
            <p:cNvSpPr/>
            <p:nvPr/>
          </p:nvSpPr>
          <p:spPr>
            <a:xfrm flipH="1">
              <a:off x="-1" y="0"/>
              <a:ext cx="10652354" cy="115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7" y="27"/>
                  </a:moveTo>
                  <a:lnTo>
                    <a:pt x="10307" y="27"/>
                  </a:lnTo>
                  <a:cubicBezTo>
                    <a:pt x="5080" y="598"/>
                    <a:pt x="975" y="10087"/>
                    <a:pt x="975" y="21600"/>
                  </a:cubicBezTo>
                  <a:lnTo>
                    <a:pt x="0" y="21600"/>
                  </a:lnTo>
                  <a:cubicBezTo>
                    <a:pt x="0" y="9671"/>
                    <a:pt x="4396" y="0"/>
                    <a:pt x="9820" y="0"/>
                  </a:cubicBezTo>
                  <a:lnTo>
                    <a:pt x="10794" y="0"/>
                  </a:lnTo>
                  <a:cubicBezTo>
                    <a:pt x="14921" y="0"/>
                    <a:pt x="18607" y="5675"/>
                    <a:pt x="20020" y="14202"/>
                  </a:cubicBezTo>
                  <a:lnTo>
                    <a:pt x="21600" y="14202"/>
                  </a:lnTo>
                  <a:lnTo>
                    <a:pt x="20127" y="21600"/>
                  </a:lnTo>
                  <a:lnTo>
                    <a:pt x="17466" y="14202"/>
                  </a:lnTo>
                  <a:lnTo>
                    <a:pt x="19046" y="14202"/>
                  </a:lnTo>
                  <a:lnTo>
                    <a:pt x="19046" y="14202"/>
                  </a:lnTo>
                  <a:cubicBezTo>
                    <a:pt x="17632" y="5675"/>
                    <a:pt x="13946" y="0"/>
                    <a:pt x="9820" y="0"/>
                  </a:cubicBezTo>
                </a:path>
              </a:pathLst>
            </a:custGeom>
            <a:noFill/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/>
            </a:p>
          </p:txBody>
        </p:sp>
      </p:grpSp>
      <p:sp>
        <p:nvSpPr>
          <p:cNvPr id="559" name="TextBox 10"/>
          <p:cNvSpPr txBox="1"/>
          <p:nvPr/>
        </p:nvSpPr>
        <p:spPr>
          <a:xfrm>
            <a:off x="8927637" y="3209594"/>
            <a:ext cx="5184577" cy="9223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Отгрузка товара </a:t>
            </a:r>
          </a:p>
        </p:txBody>
      </p:sp>
      <p:sp>
        <p:nvSpPr>
          <p:cNvPr id="560" name="TextBox 11"/>
          <p:cNvSpPr txBox="1"/>
          <p:nvPr/>
        </p:nvSpPr>
        <p:spPr>
          <a:xfrm>
            <a:off x="2782954" y="8970234"/>
            <a:ext cx="4032449" cy="16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Договор поставки</a:t>
            </a:r>
          </a:p>
        </p:txBody>
      </p:sp>
      <p:sp>
        <p:nvSpPr>
          <p:cNvPr id="561" name="TextBox 12"/>
          <p:cNvSpPr txBox="1"/>
          <p:nvPr/>
        </p:nvSpPr>
        <p:spPr>
          <a:xfrm>
            <a:off x="17568597" y="8970234"/>
            <a:ext cx="4032449" cy="16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Договор поставки</a:t>
            </a:r>
          </a:p>
        </p:txBody>
      </p:sp>
      <p:sp>
        <p:nvSpPr>
          <p:cNvPr id="562" name="TextBox 4"/>
          <p:cNvSpPr txBox="1"/>
          <p:nvPr/>
        </p:nvSpPr>
        <p:spPr>
          <a:xfrm>
            <a:off x="17087189" y="514082"/>
            <a:ext cx="7296811" cy="25800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sz="3200">
                <a:solidFill>
                  <a:srgbClr val="525B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Создание доп.звена в цепочке реализации товаров для снижение налоговых обязательств.</a:t>
            </a:r>
          </a:p>
          <a:p>
            <a:pPr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ЗАВЫШЕНИЕ РАСХОДОВ НА СУММУ НАЦЕНКИ ИП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Прямоугольник 1"/>
          <p:cNvSpPr txBox="1"/>
          <p:nvPr/>
        </p:nvSpPr>
        <p:spPr>
          <a:xfrm>
            <a:off x="1460831" y="3785655"/>
            <a:ext cx="11231895" cy="44211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ctr">
              <a:defRPr b="1" sz="9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Снижение налогов при помощи ИП</a:t>
            </a:r>
            <a:r>
              <a:rPr b="0"/>
              <a:t>:</a:t>
            </a:r>
          </a:p>
          <a:p>
            <a:pPr algn="ctr">
              <a:defRPr b="1" sz="9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мифы и реальность</a:t>
            </a:r>
          </a:p>
        </p:txBody>
      </p:sp>
      <p:pic>
        <p:nvPicPr>
          <p:cNvPr id="5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57583" y="2234645"/>
            <a:ext cx="10426417" cy="11481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Заголовок 1"/>
          <p:cNvSpPr txBox="1"/>
          <p:nvPr>
            <p:ph type="title" idx="4294967295"/>
          </p:nvPr>
        </p:nvSpPr>
        <p:spPr>
          <a:xfrm>
            <a:off x="1185332" y="2367703"/>
            <a:ext cx="22622935" cy="1722972"/>
          </a:xfrm>
          <a:prstGeom prst="rect">
            <a:avLst/>
          </a:prstGeom>
        </p:spPr>
        <p:txBody>
          <a:bodyPr/>
          <a:lstStyle/>
          <a:p>
            <a:pPr defTabSz="1609344">
              <a:defRPr spc="-266" sz="4000">
                <a:solidFill>
                  <a:srgbClr val="002060"/>
                </a:solidFill>
                <a:effectLst>
                  <a:outerShdw sx="100000" sy="100000" kx="0" ky="0" algn="b" rotWithShape="0" blurRad="25400" dist="25146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Перевод штатных сотрудников</a:t>
            </a:r>
            <a:br/>
            <a:r>
              <a:t>или руководителя в ИП</a:t>
            </a:r>
          </a:p>
        </p:txBody>
      </p:sp>
      <p:pic>
        <p:nvPicPr>
          <p:cNvPr id="5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367" y="3117629"/>
            <a:ext cx="4800538" cy="307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41" y="7628714"/>
            <a:ext cx="5760644" cy="345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16118" y="7628717"/>
            <a:ext cx="6009684" cy="36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TextBox 6"/>
          <p:cNvSpPr txBox="1"/>
          <p:nvPr/>
        </p:nvSpPr>
        <p:spPr>
          <a:xfrm>
            <a:off x="8995367" y="5612488"/>
            <a:ext cx="5568623" cy="922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КОМПАНИЯ</a:t>
            </a:r>
          </a:p>
        </p:txBody>
      </p:sp>
      <p:sp>
        <p:nvSpPr>
          <p:cNvPr id="572" name="Стрелка вниз 11"/>
          <p:cNvSpPr/>
          <p:nvPr/>
        </p:nvSpPr>
        <p:spPr>
          <a:xfrm rot="2256145">
            <a:off x="5994501" y="4517495"/>
            <a:ext cx="1303886" cy="304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972"/>
                </a:moveTo>
                <a:lnTo>
                  <a:pt x="4507" y="16972"/>
                </a:lnTo>
                <a:lnTo>
                  <a:pt x="4507" y="0"/>
                </a:lnTo>
                <a:lnTo>
                  <a:pt x="17093" y="0"/>
                </a:lnTo>
                <a:lnTo>
                  <a:pt x="17093" y="16972"/>
                </a:lnTo>
                <a:lnTo>
                  <a:pt x="21600" y="16972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3" name="Стрелка вправо 12"/>
          <p:cNvSpPr/>
          <p:nvPr/>
        </p:nvSpPr>
        <p:spPr>
          <a:xfrm>
            <a:off x="9571432" y="8636827"/>
            <a:ext cx="4032451" cy="15841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4" name="Стрелка вверх 13"/>
          <p:cNvSpPr/>
          <p:nvPr/>
        </p:nvSpPr>
        <p:spPr>
          <a:xfrm rot="18305414">
            <a:off x="16242352" y="4220797"/>
            <a:ext cx="1606169" cy="315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502"/>
                </a:moveTo>
                <a:lnTo>
                  <a:pt x="10800" y="0"/>
                </a:lnTo>
                <a:lnTo>
                  <a:pt x="21600" y="5502"/>
                </a:lnTo>
                <a:lnTo>
                  <a:pt x="16200" y="550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502"/>
                </a:lnTo>
                <a:close/>
              </a:path>
            </a:pathLst>
          </a:cu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75" name="TextBox 14"/>
          <p:cNvSpPr txBox="1"/>
          <p:nvPr/>
        </p:nvSpPr>
        <p:spPr>
          <a:xfrm>
            <a:off x="1506535" y="11373136"/>
            <a:ext cx="5760646" cy="12956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ШТАТНЫЕ СОТРУДНИКИ</a:t>
            </a:r>
          </a:p>
        </p:txBody>
      </p:sp>
      <p:sp>
        <p:nvSpPr>
          <p:cNvPr id="576" name="TextBox 15"/>
          <p:cNvSpPr txBox="1"/>
          <p:nvPr/>
        </p:nvSpPr>
        <p:spPr>
          <a:xfrm>
            <a:off x="15524095" y="11661163"/>
            <a:ext cx="6336708" cy="1829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3600">
                <a:latin typeface="Arial"/>
                <a:ea typeface="Arial"/>
                <a:cs typeface="Arial"/>
                <a:sym typeface="Arial"/>
              </a:defRPr>
            </a:pPr>
            <a:r>
              <a:t>ИНДИВИДУАЛЬНЫЕ ПРЕДПРИНИМАТЕЛИ</a:t>
            </a:r>
          </a:p>
          <a:p>
            <a:pPr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(УСНО)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Заголовок 1"/>
          <p:cNvSpPr txBox="1"/>
          <p:nvPr>
            <p:ph type="title" idx="4294967295"/>
          </p:nvPr>
        </p:nvSpPr>
        <p:spPr>
          <a:xfrm>
            <a:off x="1268810" y="2779514"/>
            <a:ext cx="22622937" cy="863604"/>
          </a:xfrm>
          <a:prstGeom prst="rect">
            <a:avLst/>
          </a:prstGeom>
        </p:spPr>
        <p:txBody>
          <a:bodyPr/>
          <a:lstStyle>
            <a:lvl1pPr defTabSz="1844890">
              <a:defRPr spc="-249" sz="3492">
                <a:solidFill>
                  <a:srgbClr val="002060"/>
                </a:solidFill>
                <a:effectLst>
                  <a:outerShdw sx="100000" sy="100000" kx="0" ky="0" algn="b" rotWithShape="0" blurRad="24638" dist="28825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СУТЬ ЭКОНОМИИ</a:t>
            </a:r>
          </a:p>
        </p:txBody>
      </p:sp>
      <p:sp>
        <p:nvSpPr>
          <p:cNvPr id="579" name="Текст 2"/>
          <p:cNvSpPr txBox="1"/>
          <p:nvPr>
            <p:ph type="body" idx="4294967295"/>
          </p:nvPr>
        </p:nvSpPr>
        <p:spPr>
          <a:xfrm>
            <a:off x="982132" y="2688165"/>
            <a:ext cx="22622935" cy="7387171"/>
          </a:xfrm>
          <a:prstGeom prst="rect">
            <a:avLst/>
          </a:prstGeom>
        </p:spPr>
        <p:txBody>
          <a:bodyPr/>
          <a:lstStyle/>
          <a:p>
            <a:pPr marL="390533" indent="-390533" algn="just" defTabSz="1952670">
              <a:lnSpc>
                <a:spcPct val="90000"/>
              </a:lnSpc>
              <a:spcBef>
                <a:spcPts val="900"/>
              </a:spcBef>
              <a:defRPr sz="5096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385394" indent="-385394" algn="just" defTabSz="1952670">
              <a:lnSpc>
                <a:spcPct val="90000"/>
              </a:lnSpc>
              <a:spcBef>
                <a:spcPts val="900"/>
              </a:spcBef>
              <a:defRPr sz="455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Работник фирмы регистрируется в качестве ИП на УСН и выполняет ту же работу, но уже не за зарплату, а по договору оказания услуг. </a:t>
            </a:r>
          </a:p>
          <a:p>
            <a:pPr marL="385394" indent="-385394" algn="just" defTabSz="1952670">
              <a:lnSpc>
                <a:spcPct val="90000"/>
              </a:lnSpc>
              <a:spcBef>
                <a:spcPts val="900"/>
              </a:spcBef>
              <a:defRPr sz="455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385394" indent="-385394" algn="just" defTabSz="1952670">
              <a:lnSpc>
                <a:spcPct val="90000"/>
              </a:lnSpc>
              <a:spcBef>
                <a:spcPts val="900"/>
              </a:spcBef>
              <a:defRPr sz="455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ИП на УСНО за свой счет уплачивает 6% налога с</a:t>
            </a:r>
            <a:r>
              <a:t> </a:t>
            </a:r>
            <a:r>
              <a:t>доходов и страховые взносы, в то время как по трудовому договору компания из своего кармана платили бы страховые взносы</a:t>
            </a:r>
            <a:r>
              <a:t> </a:t>
            </a:r>
            <a:r>
              <a:t>и НДФЛ.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Заголовок 1"/>
          <p:cNvSpPr txBox="1"/>
          <p:nvPr>
            <p:ph type="title" idx="4294967295"/>
          </p:nvPr>
        </p:nvSpPr>
        <p:spPr>
          <a:xfrm>
            <a:off x="1117599" y="2430125"/>
            <a:ext cx="22622935" cy="863603"/>
          </a:xfrm>
          <a:prstGeom prst="rect">
            <a:avLst/>
          </a:prstGeom>
        </p:spPr>
        <p:txBody>
          <a:bodyPr/>
          <a:lstStyle>
            <a:lvl1pPr defTabSz="1655671">
              <a:defRPr spc="-249" sz="3492">
                <a:solidFill>
                  <a:srgbClr val="002060"/>
                </a:solidFill>
                <a:effectLst>
                  <a:outerShdw sx="100000" sy="100000" kx="0" ky="0" algn="b" rotWithShape="0" blurRad="24638" dist="25868" dir="2700000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УЯЗВИМОСТЬ и РИСК</a:t>
            </a:r>
          </a:p>
        </p:txBody>
      </p:sp>
      <p:sp>
        <p:nvSpPr>
          <p:cNvPr id="582" name="Прямоугольник 2"/>
          <p:cNvSpPr txBox="1"/>
          <p:nvPr/>
        </p:nvSpPr>
        <p:spPr>
          <a:xfrm>
            <a:off x="1054759" y="3491042"/>
            <a:ext cx="22274479" cy="44148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 algn="just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Эта схема привлекает внимание, т.к. теперь ФНС администрирует и налоги, и взносы в фонды. Инспекторы опросят сотрудников, проанализируют документы, переписку, телефонные звонки и докажут, что фактически работники состояли в трудовых отношениях с организацией, а целью их перевода на ИП было уклонение от уплаты налогов и страховых платежей.</a:t>
            </a:r>
          </a:p>
        </p:txBody>
      </p:sp>
      <p:sp>
        <p:nvSpPr>
          <p:cNvPr id="583" name="Прямоугольник 5"/>
          <p:cNvSpPr txBox="1"/>
          <p:nvPr/>
        </p:nvSpPr>
        <p:spPr>
          <a:xfrm>
            <a:off x="1054759" y="8179461"/>
            <a:ext cx="21698415" cy="48793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sz="5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Риск:</a:t>
            </a:r>
          </a:p>
          <a:p>
            <a:pPr>
              <a:defRPr sz="5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Доначисление НДФЛ и страховых взносов, штрафы,</a:t>
            </a:r>
          </a:p>
          <a:p>
            <a:pPr>
              <a:defRPr sz="5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уголовная ответственность для «лиц, принимающих</a:t>
            </a:r>
          </a:p>
          <a:p>
            <a:pPr>
              <a:defRPr sz="5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решения» по статье 199.1 УК РФ (до 6 лет лишения</a:t>
            </a:r>
          </a:p>
          <a:p>
            <a:pPr>
              <a:defRPr sz="5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свободы).</a:t>
            </a:r>
          </a:p>
        </p:txBody>
      </p:sp>
      <p:pic>
        <p:nvPicPr>
          <p:cNvPr id="5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8662" y="11443824"/>
            <a:ext cx="3255350" cy="2441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Овал 1"/>
          <p:cNvGrpSpPr/>
          <p:nvPr/>
        </p:nvGrpSpPr>
        <p:grpSpPr>
          <a:xfrm>
            <a:off x="2590927" y="5705866"/>
            <a:ext cx="5568631" cy="3072348"/>
            <a:chOff x="-2" y="-2"/>
            <a:chExt cx="5568629" cy="3072346"/>
          </a:xfrm>
        </p:grpSpPr>
        <p:sp>
          <p:nvSpPr>
            <p:cNvPr id="586" name="Овал"/>
            <p:cNvSpPr/>
            <p:nvPr/>
          </p:nvSpPr>
          <p:spPr>
            <a:xfrm>
              <a:off x="-3" y="-3"/>
              <a:ext cx="5568631" cy="3072348"/>
            </a:xfrm>
            <a:prstGeom prst="ellipse">
              <a:avLst/>
            </a:prstGeom>
            <a:solidFill>
              <a:schemeClr val="accent1"/>
            </a:solidFill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7" name="ООО «Экспресс Ритейл»"/>
            <p:cNvSpPr txBox="1"/>
            <p:nvPr/>
          </p:nvSpPr>
          <p:spPr>
            <a:xfrm>
              <a:off x="815502" y="376475"/>
              <a:ext cx="3937620" cy="2319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ООО «Экспресс Ритейл»</a:t>
              </a:r>
            </a:p>
          </p:txBody>
        </p:sp>
      </p:grpSp>
      <p:sp>
        <p:nvSpPr>
          <p:cNvPr id="589" name="Овал 2"/>
          <p:cNvSpPr/>
          <p:nvPr/>
        </p:nvSpPr>
        <p:spPr>
          <a:xfrm>
            <a:off x="16992530" y="5321826"/>
            <a:ext cx="5568625" cy="3072348"/>
          </a:xfrm>
          <a:prstGeom prst="ellipse">
            <a:avLst/>
          </a:pr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0" name="Овал 3"/>
          <p:cNvSpPr/>
          <p:nvPr/>
        </p:nvSpPr>
        <p:spPr>
          <a:xfrm>
            <a:off x="16416469" y="5513847"/>
            <a:ext cx="5568625" cy="3072348"/>
          </a:xfrm>
          <a:prstGeom prst="ellipse">
            <a:avLst/>
          </a:pr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1" name="Овал 4"/>
          <p:cNvSpPr/>
          <p:nvPr/>
        </p:nvSpPr>
        <p:spPr>
          <a:xfrm>
            <a:off x="15840405" y="5705869"/>
            <a:ext cx="5568625" cy="3072348"/>
          </a:xfrm>
          <a:prstGeom prst="ellipse">
            <a:avLst/>
          </a:prstGeom>
          <a:solidFill>
            <a:schemeClr val="accent1"/>
          </a:solidFill>
          <a:ln w="63500">
            <a:solidFill>
              <a:srgbClr val="535A77"/>
            </a:solidFill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94" name="Овал 5"/>
          <p:cNvGrpSpPr/>
          <p:nvPr/>
        </p:nvGrpSpPr>
        <p:grpSpPr>
          <a:xfrm>
            <a:off x="15264338" y="5897888"/>
            <a:ext cx="5568631" cy="3072348"/>
            <a:chOff x="-2" y="-2"/>
            <a:chExt cx="5568629" cy="3072346"/>
          </a:xfrm>
        </p:grpSpPr>
        <p:sp>
          <p:nvSpPr>
            <p:cNvPr id="592" name="Овал"/>
            <p:cNvSpPr/>
            <p:nvPr/>
          </p:nvSpPr>
          <p:spPr>
            <a:xfrm>
              <a:off x="-3" y="-3"/>
              <a:ext cx="5568631" cy="3072348"/>
            </a:xfrm>
            <a:prstGeom prst="ellipse">
              <a:avLst/>
            </a:prstGeom>
            <a:solidFill>
              <a:schemeClr val="accent1"/>
            </a:solidFill>
            <a:ln w="63500" cap="flat">
              <a:solidFill>
                <a:srgbClr val="535A77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3" name="ИП…"/>
            <p:cNvSpPr txBox="1"/>
            <p:nvPr/>
          </p:nvSpPr>
          <p:spPr>
            <a:xfrm>
              <a:off x="815501" y="366801"/>
              <a:ext cx="3937618" cy="23387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ИП</a:t>
              </a:r>
            </a:p>
            <a:p>
              <a:pPr algn="ctr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бывшие управляющие магазинов</a:t>
              </a:r>
            </a:p>
          </p:txBody>
        </p:sp>
      </p:grpSp>
      <p:grpSp>
        <p:nvGrpSpPr>
          <p:cNvPr id="597" name="Двойная стрелка влево/вправо 6"/>
          <p:cNvGrpSpPr/>
          <p:nvPr/>
        </p:nvGrpSpPr>
        <p:grpSpPr>
          <a:xfrm>
            <a:off x="8735613" y="5513847"/>
            <a:ext cx="5952668" cy="3456391"/>
            <a:chOff x="0" y="0"/>
            <a:chExt cx="5952666" cy="3456389"/>
          </a:xfrm>
        </p:grpSpPr>
        <p:sp>
          <p:nvSpPr>
            <p:cNvPr id="595" name="Двойная стрелка"/>
            <p:cNvSpPr/>
            <p:nvPr/>
          </p:nvSpPr>
          <p:spPr>
            <a:xfrm>
              <a:off x="0" y="0"/>
              <a:ext cx="5952667" cy="3456390"/>
            </a:xfrm>
            <a:prstGeom prst="leftRightArrow">
              <a:avLst>
                <a:gd name="adj1" fmla="val 73016"/>
                <a:gd name="adj2" fmla="val 29217"/>
              </a:avLst>
            </a:prstGeom>
            <a:solidFill>
              <a:schemeClr val="accent3"/>
            </a:solidFill>
            <a:ln w="63500" cap="flat">
              <a:solidFill>
                <a:srgbClr val="999F59"/>
              </a:solidFill>
              <a:prstDash val="solid"/>
              <a:round/>
            </a:ln>
            <a:effectLst/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6" name="Услуги по обеспечению торгового процесса"/>
            <p:cNvSpPr txBox="1"/>
            <p:nvPr/>
          </p:nvSpPr>
          <p:spPr>
            <a:xfrm>
              <a:off x="737352" y="546953"/>
              <a:ext cx="4477958" cy="23624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 algn="ctr">
                <a:defRPr b="1" sz="3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Услуги по обеспечению торгового процесса</a:t>
              </a:r>
            </a:p>
          </p:txBody>
        </p:sp>
      </p:grpSp>
      <p:sp>
        <p:nvSpPr>
          <p:cNvPr id="598" name="TextBox 7"/>
          <p:cNvSpPr txBox="1"/>
          <p:nvPr/>
        </p:nvSpPr>
        <p:spPr>
          <a:xfrm>
            <a:off x="1054759" y="2388266"/>
            <a:ext cx="22082458" cy="23193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Перевод бывших работников по ТД в ИП – положит</a:t>
            </a:r>
            <a:r>
              <a:t>е</a:t>
            </a:r>
            <a:r>
              <a:t>льная практика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Решение АС г.Москвы от 27.12.2018 года № А40-253112/17-20-5931</a:t>
            </a:r>
          </a:p>
        </p:txBody>
      </p:sp>
      <p:sp>
        <p:nvSpPr>
          <p:cNvPr id="599" name="TextBox 8"/>
          <p:cNvSpPr txBox="1"/>
          <p:nvPr/>
        </p:nvSpPr>
        <p:spPr>
          <a:xfrm>
            <a:off x="1246780" y="9354277"/>
            <a:ext cx="19970227" cy="29788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3600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●</a:t>
            </a:r>
            <a:r>
              <a:rPr>
                <a:latin typeface="Arial"/>
                <a:ea typeface="Arial"/>
                <a:cs typeface="Arial"/>
                <a:sym typeface="Arial"/>
              </a:rPr>
              <a:t>результаты допросов: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работники сами приняли решение перехода на ИП, работники магазинов знали, что они работают у ИП (прием на работу);</a:t>
            </a:r>
            <a:endParaRPr sz="3200"/>
          </a:p>
          <a:p>
            <a:pPr>
              <a:defRPr b="1" sz="3600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● </a:t>
            </a:r>
            <a:r>
              <a:rPr>
                <a:latin typeface="Arial"/>
                <a:ea typeface="Arial"/>
                <a:cs typeface="Arial"/>
                <a:sym typeface="Arial"/>
              </a:rPr>
              <a:t>увеличение прибыльности магазинов после перехода на ИП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;</a:t>
            </a:r>
            <a:endParaRPr sz="3200"/>
          </a:p>
          <a:p>
            <a:pPr>
              <a:defRPr b="1" sz="3600">
                <a:latin typeface="Franklin Gothic Heavy"/>
                <a:ea typeface="Franklin Gothic Heavy"/>
                <a:cs typeface="Franklin Gothic Heavy"/>
                <a:sym typeface="Franklin Gothic Heavy"/>
              </a:defRPr>
            </a:pPr>
            <a:r>
              <a:t>● </a:t>
            </a:r>
            <a:r>
              <a:rPr>
                <a:latin typeface="Arial"/>
                <a:ea typeface="Arial"/>
                <a:cs typeface="Arial"/>
                <a:sym typeface="Arial"/>
              </a:rPr>
              <a:t>у Общества есть Регламент со стимулирующей работников программой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(требования для возможности открытия своего бизнеса).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5324" y="2167466"/>
            <a:ext cx="12968676" cy="11548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TextBox 3"/>
          <p:cNvSpPr txBox="1"/>
          <p:nvPr/>
        </p:nvSpPr>
        <p:spPr>
          <a:xfrm>
            <a:off x="1607538" y="3919501"/>
            <a:ext cx="8164124" cy="45310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>
              <a:defRPr b="1" sz="7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НАША ПРАКТИКА</a:t>
            </a:r>
          </a:p>
          <a:p>
            <a:pPr>
              <a:defRPr b="1" sz="7400">
                <a:latin typeface="Arial"/>
                <a:ea typeface="Arial"/>
                <a:cs typeface="Arial"/>
                <a:sym typeface="Arial"/>
              </a:defRPr>
            </a:pPr>
            <a:r>
              <a:t>ДЕЛИМСЯ ОПЫТОМ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Скругленный прямоугольник 180"/>
          <p:cNvSpPr/>
          <p:nvPr/>
        </p:nvSpPr>
        <p:spPr>
          <a:xfrm>
            <a:off x="3486007" y="2600960"/>
            <a:ext cx="11469514" cy="408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5" name="Скругленный прямоугольник 172"/>
          <p:cNvSpPr/>
          <p:nvPr/>
        </p:nvSpPr>
        <p:spPr>
          <a:xfrm>
            <a:off x="993423" y="2528711"/>
            <a:ext cx="22252661" cy="4045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01600">
            <a:solidFill>
              <a:srgbClr val="FFFFFF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6" name="Скругленный прямоугольник 51"/>
          <p:cNvSpPr/>
          <p:nvPr/>
        </p:nvSpPr>
        <p:spPr>
          <a:xfrm>
            <a:off x="921173" y="6664959"/>
            <a:ext cx="22288784" cy="43168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63500">
            <a:solidFill>
              <a:srgbClr val="999F59"/>
            </a:solidFill>
          </a:ln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09" name="Овал 1"/>
          <p:cNvGrpSpPr/>
          <p:nvPr/>
        </p:nvGrpSpPr>
        <p:grpSpPr>
          <a:xfrm>
            <a:off x="3883378" y="2885543"/>
            <a:ext cx="4551687" cy="3520039"/>
            <a:chOff x="0" y="0"/>
            <a:chExt cx="4551685" cy="3520037"/>
          </a:xfrm>
        </p:grpSpPr>
        <p:sp>
          <p:nvSpPr>
            <p:cNvPr id="607" name="Овал"/>
            <p:cNvSpPr/>
            <p:nvPr/>
          </p:nvSpPr>
          <p:spPr>
            <a:xfrm>
              <a:off x="-1" y="-1"/>
              <a:ext cx="4551687" cy="3520039"/>
            </a:xfrm>
            <a:prstGeom prst="ellipse">
              <a:avLst/>
            </a:prstGeom>
            <a:gradFill flip="none" rotWithShape="1">
              <a:gsLst>
                <a:gs pos="0">
                  <a:srgbClr val="6B78AA"/>
                </a:gs>
                <a:gs pos="100000">
                  <a:srgbClr val="B5BEEA"/>
                </a:gs>
              </a:gsLst>
              <a:lin ang="16200000" scaled="0"/>
            </a:gradFill>
            <a:ln w="25400" cap="flat">
              <a:solidFill>
                <a:srgbClr val="6E78A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8" name="Компания А…"/>
            <p:cNvSpPr txBox="1"/>
            <p:nvPr/>
          </p:nvSpPr>
          <p:spPr>
            <a:xfrm>
              <a:off x="666578" y="576285"/>
              <a:ext cx="3218527" cy="2367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b="1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А</a:t>
              </a:r>
            </a:p>
            <a:p>
              <a:pPr algn="ctr">
                <a:defRPr sz="3600">
                  <a:latin typeface="Arial"/>
                  <a:ea typeface="Arial"/>
                  <a:cs typeface="Arial"/>
                  <a:sym typeface="Arial"/>
                </a:defRPr>
              </a:pPr>
              <a:r>
                <a:t>ОСНО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учредитель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руководитель Иванов И.И.</a:t>
              </a:r>
            </a:p>
          </p:txBody>
        </p:sp>
      </p:grpSp>
      <p:grpSp>
        <p:nvGrpSpPr>
          <p:cNvPr id="612" name="Овал 7"/>
          <p:cNvGrpSpPr/>
          <p:nvPr/>
        </p:nvGrpSpPr>
        <p:grpSpPr>
          <a:xfrm>
            <a:off x="2221652" y="7373567"/>
            <a:ext cx="2456465" cy="1961985"/>
            <a:chOff x="0" y="0"/>
            <a:chExt cx="2456464" cy="1961984"/>
          </a:xfrm>
        </p:grpSpPr>
        <p:sp>
          <p:nvSpPr>
            <p:cNvPr id="610" name="Овал"/>
            <p:cNvSpPr/>
            <p:nvPr/>
          </p:nvSpPr>
          <p:spPr>
            <a:xfrm>
              <a:off x="-1" y="0"/>
              <a:ext cx="2456466" cy="1961985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1" name="УСНО…"/>
            <p:cNvSpPr txBox="1"/>
            <p:nvPr/>
          </p:nvSpPr>
          <p:spPr>
            <a:xfrm>
              <a:off x="359741" y="305496"/>
              <a:ext cx="1736982" cy="13509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>
                <a:defRPr sz="3600"/>
              </a:pPr>
              <a:r>
                <a:t>У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СНО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3600"/>
              </a:pPr>
              <a:r>
                <a:t>15%</a:t>
              </a:r>
            </a:p>
          </p:txBody>
        </p:sp>
      </p:grpSp>
      <p:grpSp>
        <p:nvGrpSpPr>
          <p:cNvPr id="615" name="Овал 8"/>
          <p:cNvGrpSpPr/>
          <p:nvPr/>
        </p:nvGrpSpPr>
        <p:grpSpPr>
          <a:xfrm>
            <a:off x="5951501" y="7454844"/>
            <a:ext cx="2456465" cy="1961986"/>
            <a:chOff x="0" y="0"/>
            <a:chExt cx="2456464" cy="1961984"/>
          </a:xfrm>
        </p:grpSpPr>
        <p:sp>
          <p:nvSpPr>
            <p:cNvPr id="613" name="Овал"/>
            <p:cNvSpPr/>
            <p:nvPr/>
          </p:nvSpPr>
          <p:spPr>
            <a:xfrm>
              <a:off x="-1" y="0"/>
              <a:ext cx="2456466" cy="1961985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4" name="УСНО…"/>
            <p:cNvSpPr txBox="1"/>
            <p:nvPr/>
          </p:nvSpPr>
          <p:spPr>
            <a:xfrm>
              <a:off x="359741" y="305496"/>
              <a:ext cx="1736982" cy="13509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>
                <a:defRPr sz="3600"/>
              </a:pPr>
              <a:r>
                <a:t>У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СНО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3600"/>
              </a:pPr>
              <a:r>
                <a:t>15%</a:t>
              </a:r>
            </a:p>
          </p:txBody>
        </p:sp>
      </p:grpSp>
      <p:grpSp>
        <p:nvGrpSpPr>
          <p:cNvPr id="618" name="Овал 9"/>
          <p:cNvGrpSpPr/>
          <p:nvPr/>
        </p:nvGrpSpPr>
        <p:grpSpPr>
          <a:xfrm>
            <a:off x="10656709" y="7572250"/>
            <a:ext cx="2456465" cy="1961985"/>
            <a:chOff x="0" y="0"/>
            <a:chExt cx="2456464" cy="1961984"/>
          </a:xfrm>
        </p:grpSpPr>
        <p:sp>
          <p:nvSpPr>
            <p:cNvPr id="616" name="Овал"/>
            <p:cNvSpPr/>
            <p:nvPr/>
          </p:nvSpPr>
          <p:spPr>
            <a:xfrm>
              <a:off x="-1" y="0"/>
              <a:ext cx="2456466" cy="1961985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7" name="УСНО…"/>
            <p:cNvSpPr txBox="1"/>
            <p:nvPr/>
          </p:nvSpPr>
          <p:spPr>
            <a:xfrm>
              <a:off x="359741" y="305496"/>
              <a:ext cx="1736982" cy="13509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>
                <a:defRPr sz="3600"/>
              </a:pPr>
              <a:r>
                <a:t>У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СНО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3600"/>
              </a:pPr>
              <a:r>
                <a:t>15%</a:t>
              </a:r>
            </a:p>
          </p:txBody>
        </p:sp>
      </p:grpSp>
      <p:grpSp>
        <p:nvGrpSpPr>
          <p:cNvPr id="621" name="Овал 10"/>
          <p:cNvGrpSpPr/>
          <p:nvPr/>
        </p:nvGrpSpPr>
        <p:grpSpPr>
          <a:xfrm>
            <a:off x="14585247" y="7436780"/>
            <a:ext cx="2456465" cy="1961986"/>
            <a:chOff x="0" y="0"/>
            <a:chExt cx="2456464" cy="1961984"/>
          </a:xfrm>
        </p:grpSpPr>
        <p:sp>
          <p:nvSpPr>
            <p:cNvPr id="619" name="Овал"/>
            <p:cNvSpPr/>
            <p:nvPr/>
          </p:nvSpPr>
          <p:spPr>
            <a:xfrm>
              <a:off x="-1" y="0"/>
              <a:ext cx="2456466" cy="1961985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0" name="УСНО…"/>
            <p:cNvSpPr txBox="1"/>
            <p:nvPr/>
          </p:nvSpPr>
          <p:spPr>
            <a:xfrm>
              <a:off x="359741" y="305496"/>
              <a:ext cx="1736982" cy="13509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>
                <a:defRPr sz="3600"/>
              </a:pPr>
              <a:r>
                <a:t>У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СНО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3600"/>
              </a:pPr>
              <a:r>
                <a:t>15%</a:t>
              </a:r>
            </a:p>
          </p:txBody>
        </p:sp>
      </p:grpSp>
      <p:grpSp>
        <p:nvGrpSpPr>
          <p:cNvPr id="624" name="Овал 11"/>
          <p:cNvGrpSpPr/>
          <p:nvPr/>
        </p:nvGrpSpPr>
        <p:grpSpPr>
          <a:xfrm>
            <a:off x="19118862" y="7346471"/>
            <a:ext cx="2456465" cy="1961985"/>
            <a:chOff x="0" y="0"/>
            <a:chExt cx="2456464" cy="1961984"/>
          </a:xfrm>
        </p:grpSpPr>
        <p:sp>
          <p:nvSpPr>
            <p:cNvPr id="622" name="Овал"/>
            <p:cNvSpPr/>
            <p:nvPr/>
          </p:nvSpPr>
          <p:spPr>
            <a:xfrm>
              <a:off x="-1" y="0"/>
              <a:ext cx="2456466" cy="1961985"/>
            </a:xfrm>
            <a:prstGeom prst="ellipse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3" name="ЕНВД"/>
            <p:cNvSpPr txBox="1"/>
            <p:nvPr/>
          </p:nvSpPr>
          <p:spPr>
            <a:xfrm>
              <a:off x="359741" y="326803"/>
              <a:ext cx="1736982" cy="13083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ЕНВД</a:t>
              </a:r>
            </a:p>
          </p:txBody>
        </p:sp>
      </p:grpSp>
      <p:sp>
        <p:nvSpPr>
          <p:cNvPr id="655" name="Прямая со стрелкой 13"/>
          <p:cNvSpPr/>
          <p:nvPr/>
        </p:nvSpPr>
        <p:spPr>
          <a:xfrm>
            <a:off x="4076536" y="6188829"/>
            <a:ext cx="955365" cy="1307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56" name="Прямая со стрелкой 15"/>
          <p:cNvSpPr/>
          <p:nvPr/>
        </p:nvSpPr>
        <p:spPr>
          <a:xfrm>
            <a:off x="7876575" y="5817619"/>
            <a:ext cx="3063709" cy="209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57" name="Прямая со стрелкой 17"/>
          <p:cNvSpPr/>
          <p:nvPr/>
        </p:nvSpPr>
        <p:spPr>
          <a:xfrm>
            <a:off x="8045569" y="5909499"/>
            <a:ext cx="2206729" cy="1814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58" name="Прямая со стрелкой 19"/>
          <p:cNvSpPr/>
          <p:nvPr/>
        </p:nvSpPr>
        <p:spPr>
          <a:xfrm>
            <a:off x="6626489" y="6381039"/>
            <a:ext cx="291698" cy="108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29" name="Прямая со стрелкой 21"/>
          <p:cNvSpPr/>
          <p:nvPr/>
        </p:nvSpPr>
        <p:spPr>
          <a:xfrm>
            <a:off x="13528604" y="4641749"/>
            <a:ext cx="5949999" cy="2992048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59" name="Прямая со стрелкой 23"/>
          <p:cNvSpPr/>
          <p:nvPr/>
        </p:nvSpPr>
        <p:spPr>
          <a:xfrm>
            <a:off x="11850205" y="6391505"/>
            <a:ext cx="18772" cy="116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31" name="Прямая со стрелкой 29"/>
          <p:cNvSpPr/>
          <p:nvPr/>
        </p:nvSpPr>
        <p:spPr>
          <a:xfrm>
            <a:off x="19023965" y="5007996"/>
            <a:ext cx="1323129" cy="2338474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32" name="Прямая со стрелкой 31"/>
          <p:cNvSpPr/>
          <p:nvPr/>
        </p:nvSpPr>
        <p:spPr>
          <a:xfrm flipH="1">
            <a:off x="16681970" y="5413634"/>
            <a:ext cx="1000945" cy="231047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33" name="TextBox 47"/>
          <p:cNvSpPr txBox="1"/>
          <p:nvPr/>
        </p:nvSpPr>
        <p:spPr>
          <a:xfrm>
            <a:off x="1336605" y="2944141"/>
            <a:ext cx="921174" cy="2319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ОПТ</a:t>
            </a:r>
          </a:p>
        </p:txBody>
      </p:sp>
      <p:sp>
        <p:nvSpPr>
          <p:cNvPr id="634" name="TextBox 50"/>
          <p:cNvSpPr txBox="1"/>
          <p:nvPr/>
        </p:nvSpPr>
        <p:spPr>
          <a:xfrm>
            <a:off x="1300479" y="6574650"/>
            <a:ext cx="523807" cy="39626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розница</a:t>
            </a:r>
          </a:p>
        </p:txBody>
      </p:sp>
      <p:grpSp>
        <p:nvGrpSpPr>
          <p:cNvPr id="637" name="Скругленный прямоугольник 52"/>
          <p:cNvGrpSpPr/>
          <p:nvPr/>
        </p:nvGrpSpPr>
        <p:grpSpPr>
          <a:xfrm>
            <a:off x="921175" y="11836824"/>
            <a:ext cx="22270721" cy="1089654"/>
            <a:chOff x="0" y="0"/>
            <a:chExt cx="22270719" cy="1089653"/>
          </a:xfrm>
        </p:grpSpPr>
        <p:sp>
          <p:nvSpPr>
            <p:cNvPr id="635" name="Закругленный прямоугольник"/>
            <p:cNvSpPr/>
            <p:nvPr/>
          </p:nvSpPr>
          <p:spPr>
            <a:xfrm>
              <a:off x="0" y="0"/>
              <a:ext cx="22270720" cy="108965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6B78AA"/>
                </a:gs>
                <a:gs pos="100000">
                  <a:srgbClr val="B5BEEA"/>
                </a:gs>
              </a:gsLst>
              <a:lin ang="16200000" scaled="0"/>
            </a:gradFill>
            <a:ln w="25400" cap="flat">
              <a:solidFill>
                <a:srgbClr val="6E78A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36" name="НАСЕЛЕНИЕ"/>
            <p:cNvSpPr txBox="1"/>
            <p:nvPr/>
          </p:nvSpPr>
          <p:spPr>
            <a:xfrm>
              <a:off x="53191" y="83630"/>
              <a:ext cx="22164335" cy="9223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НАСЕЛЕНИЕ</a:t>
              </a:r>
            </a:p>
          </p:txBody>
        </p:sp>
      </p:grpSp>
      <p:sp>
        <p:nvSpPr>
          <p:cNvPr id="638" name="Прямая со стрелкой 54"/>
          <p:cNvSpPr/>
          <p:nvPr/>
        </p:nvSpPr>
        <p:spPr>
          <a:xfrm>
            <a:off x="3449885" y="9335551"/>
            <a:ext cx="2980267" cy="245907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39" name="Прямая со стрелкой 56"/>
          <p:cNvSpPr/>
          <p:nvPr/>
        </p:nvSpPr>
        <p:spPr>
          <a:xfrm>
            <a:off x="7179732" y="9416829"/>
            <a:ext cx="2411306" cy="2486174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0" name="Прямая со стрелкой 60"/>
          <p:cNvSpPr/>
          <p:nvPr/>
        </p:nvSpPr>
        <p:spPr>
          <a:xfrm>
            <a:off x="11884941" y="9534234"/>
            <a:ext cx="72252" cy="2368772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1" name="Прямая со стрелкой 62"/>
          <p:cNvSpPr/>
          <p:nvPr/>
        </p:nvSpPr>
        <p:spPr>
          <a:xfrm flipH="1">
            <a:off x="13889847" y="9398765"/>
            <a:ext cx="1923633" cy="2468116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2" name="Прямая со стрелкой 64"/>
          <p:cNvSpPr/>
          <p:nvPr/>
        </p:nvSpPr>
        <p:spPr>
          <a:xfrm flipH="1">
            <a:off x="17086860" y="9308455"/>
            <a:ext cx="3260233" cy="2540364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3" name="Прямая со стрелкой 66"/>
          <p:cNvSpPr/>
          <p:nvPr/>
        </p:nvSpPr>
        <p:spPr>
          <a:xfrm flipH="1">
            <a:off x="12753432" y="5007996"/>
            <a:ext cx="3588433" cy="285158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grpSp>
        <p:nvGrpSpPr>
          <p:cNvPr id="646" name="Овал 143"/>
          <p:cNvGrpSpPr/>
          <p:nvPr/>
        </p:nvGrpSpPr>
        <p:grpSpPr>
          <a:xfrm>
            <a:off x="9545882" y="2859058"/>
            <a:ext cx="4551687" cy="3520038"/>
            <a:chOff x="0" y="0"/>
            <a:chExt cx="4551685" cy="3520037"/>
          </a:xfrm>
        </p:grpSpPr>
        <p:sp>
          <p:nvSpPr>
            <p:cNvPr id="644" name="Овал"/>
            <p:cNvSpPr/>
            <p:nvPr/>
          </p:nvSpPr>
          <p:spPr>
            <a:xfrm>
              <a:off x="-1" y="-1"/>
              <a:ext cx="4551687" cy="3520039"/>
            </a:xfrm>
            <a:prstGeom prst="ellipse">
              <a:avLst/>
            </a:prstGeom>
            <a:gradFill flip="none" rotWithShape="1">
              <a:gsLst>
                <a:gs pos="0">
                  <a:srgbClr val="6B78AA"/>
                </a:gs>
                <a:gs pos="100000">
                  <a:srgbClr val="B5BEEA"/>
                </a:gs>
              </a:gsLst>
              <a:lin ang="16200000" scaled="0"/>
            </a:gradFill>
            <a:ln w="25400" cap="flat">
              <a:solidFill>
                <a:srgbClr val="6E78A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5" name="Компания В…"/>
            <p:cNvSpPr txBox="1"/>
            <p:nvPr/>
          </p:nvSpPr>
          <p:spPr>
            <a:xfrm>
              <a:off x="666578" y="576285"/>
              <a:ext cx="3218527" cy="2367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b="1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В</a:t>
              </a:r>
            </a:p>
            <a:p>
              <a:pPr algn="ctr">
                <a:defRPr sz="3600">
                  <a:latin typeface="Arial"/>
                  <a:ea typeface="Arial"/>
                  <a:cs typeface="Arial"/>
                  <a:sym typeface="Arial"/>
                </a:defRPr>
              </a:pPr>
              <a:r>
                <a:t>ОСНО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учредитель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руководитель Иванов И.И.</a:t>
              </a:r>
            </a:p>
          </p:txBody>
        </p:sp>
      </p:grpSp>
      <p:sp>
        <p:nvSpPr>
          <p:cNvPr id="647" name="Прямая со стрелкой 151"/>
          <p:cNvSpPr/>
          <p:nvPr/>
        </p:nvSpPr>
        <p:spPr>
          <a:xfrm>
            <a:off x="13430986" y="5863596"/>
            <a:ext cx="2680516" cy="2011532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8" name="Прямая со стрелкой 171"/>
          <p:cNvSpPr/>
          <p:nvPr/>
        </p:nvSpPr>
        <p:spPr>
          <a:xfrm flipH="1">
            <a:off x="4318378" y="4930986"/>
            <a:ext cx="5435222" cy="2729908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49" name="TextBox 173"/>
          <p:cNvSpPr txBox="1"/>
          <p:nvPr/>
        </p:nvSpPr>
        <p:spPr>
          <a:xfrm>
            <a:off x="12824178" y="614114"/>
            <a:ext cx="10042593" cy="830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 algn="ctr">
              <a:defRPr b="1" sz="4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НАША ПРАКТИКА</a:t>
            </a:r>
          </a:p>
        </p:txBody>
      </p:sp>
      <p:grpSp>
        <p:nvGrpSpPr>
          <p:cNvPr id="652" name="Овал 174"/>
          <p:cNvGrpSpPr/>
          <p:nvPr/>
        </p:nvGrpSpPr>
        <p:grpSpPr>
          <a:xfrm>
            <a:off x="15750252" y="2795839"/>
            <a:ext cx="4551687" cy="3520039"/>
            <a:chOff x="0" y="0"/>
            <a:chExt cx="4551685" cy="3520037"/>
          </a:xfrm>
        </p:grpSpPr>
        <p:sp>
          <p:nvSpPr>
            <p:cNvPr id="650" name="Овал"/>
            <p:cNvSpPr/>
            <p:nvPr/>
          </p:nvSpPr>
          <p:spPr>
            <a:xfrm>
              <a:off x="-1" y="-1"/>
              <a:ext cx="4551687" cy="3520039"/>
            </a:xfrm>
            <a:prstGeom prst="ellipse">
              <a:avLst/>
            </a:prstGeom>
            <a:gradFill flip="none" rotWithShape="1">
              <a:gsLst>
                <a:gs pos="0">
                  <a:srgbClr val="98B9D4"/>
                </a:gs>
                <a:gs pos="100000">
                  <a:srgbClr val="BFE0FE"/>
                </a:gs>
              </a:gsLst>
              <a:lin ang="16200000" scaled="0"/>
            </a:gradFill>
            <a:ln w="25400" cap="flat">
              <a:solidFill>
                <a:srgbClr val="9AB4C9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1" name="Компания С…"/>
            <p:cNvSpPr txBox="1"/>
            <p:nvPr/>
          </p:nvSpPr>
          <p:spPr>
            <a:xfrm>
              <a:off x="666578" y="576285"/>
              <a:ext cx="3218527" cy="23674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b="1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С</a:t>
              </a:r>
            </a:p>
            <a:p>
              <a:pPr algn="ctr">
                <a:defRPr sz="3600">
                  <a:latin typeface="Arial"/>
                  <a:ea typeface="Arial"/>
                  <a:cs typeface="Arial"/>
                  <a:sym typeface="Arial"/>
                </a:defRPr>
              </a:pPr>
              <a:r>
                <a:t>УСНО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учредитель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руководитель Иванов И.И.</a:t>
              </a:r>
            </a:p>
          </p:txBody>
        </p:sp>
      </p:grpSp>
      <p:sp>
        <p:nvSpPr>
          <p:cNvPr id="653" name="Двойные круглые скобки 181"/>
          <p:cNvSpPr/>
          <p:nvPr/>
        </p:nvSpPr>
        <p:spPr>
          <a:xfrm>
            <a:off x="2727394" y="2619021"/>
            <a:ext cx="12517121" cy="379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1" y="21600"/>
                </a:moveTo>
                <a:cubicBezTo>
                  <a:pt x="488" y="21600"/>
                  <a:pt x="0" y="19988"/>
                  <a:pt x="0" y="18000"/>
                </a:cubicBezTo>
                <a:lnTo>
                  <a:pt x="0" y="3600"/>
                </a:lnTo>
                <a:cubicBezTo>
                  <a:pt x="0" y="1612"/>
                  <a:pt x="488" y="0"/>
                  <a:pt x="1091" y="0"/>
                </a:cubicBezTo>
                <a:moveTo>
                  <a:pt x="20509" y="0"/>
                </a:moveTo>
                <a:cubicBezTo>
                  <a:pt x="2111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112" y="21600"/>
                  <a:pt x="20509" y="21600"/>
                </a:cubicBezTo>
              </a:path>
            </a:pathLst>
          </a:custGeom>
          <a:ln w="101600">
            <a:solidFill>
              <a:schemeClr val="accent5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654" name="TextBox 182"/>
          <p:cNvSpPr txBox="1"/>
          <p:nvPr/>
        </p:nvSpPr>
        <p:spPr>
          <a:xfrm>
            <a:off x="7893189" y="2456461"/>
            <a:ext cx="2456465" cy="922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>
                <a:solidFill>
                  <a:srgbClr val="955E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ВНП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090829"/>
            <a:ext cx="24384001" cy="11663267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Заголовок 1"/>
          <p:cNvSpPr txBox="1"/>
          <p:nvPr>
            <p:ph type="title" idx="4294967295"/>
          </p:nvPr>
        </p:nvSpPr>
        <p:spPr>
          <a:xfrm>
            <a:off x="24122" y="-45435"/>
            <a:ext cx="22345006" cy="121921"/>
          </a:xfrm>
          <a:prstGeom prst="rect">
            <a:avLst/>
          </a:prstGeom>
        </p:spPr>
        <p:txBody>
          <a:bodyPr/>
          <a:lstStyle/>
          <a:p>
            <a:pPr defTabSz="975359">
              <a:defRPr spc="-266" sz="24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br/>
            <a:r>
              <a:t>контрольной среды</a:t>
            </a:r>
          </a:p>
        </p:txBody>
      </p:sp>
      <p:pic>
        <p:nvPicPr>
          <p:cNvPr id="416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TextBox 5"/>
          <p:cNvSpPr txBox="1"/>
          <p:nvPr/>
        </p:nvSpPr>
        <p:spPr>
          <a:xfrm>
            <a:off x="1054759" y="905338"/>
            <a:ext cx="7680860" cy="30366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ИЗМЕНЕНИЕ КОНТРОЛЬНОЙ СРЕДЫ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Скругленный прямоугольник 31"/>
          <p:cNvSpPr/>
          <p:nvPr/>
        </p:nvSpPr>
        <p:spPr>
          <a:xfrm>
            <a:off x="12011378" y="11126327"/>
            <a:ext cx="11921068" cy="22577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EE86C"/>
              </a:gs>
              <a:gs pos="100000">
                <a:schemeClr val="accent3">
                  <a:hueOff val="62537"/>
                  <a:satOff val="43529"/>
                  <a:lumOff val="19478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2" name="Скругленный прямоугольник 29"/>
          <p:cNvSpPr/>
          <p:nvPr/>
        </p:nvSpPr>
        <p:spPr>
          <a:xfrm>
            <a:off x="505743" y="11090206"/>
            <a:ext cx="11108268" cy="23119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hueOff val="100231"/>
                  <a:satOff val="26594"/>
                  <a:lumOff val="27025"/>
                </a:schemeClr>
              </a:gs>
              <a:gs pos="35000">
                <a:srgbClr val="CDD3ED"/>
              </a:gs>
              <a:gs pos="100000">
                <a:schemeClr val="accent1">
                  <a:hueOff val="118252"/>
                  <a:satOff val="29431"/>
                  <a:lumOff val="40561"/>
                </a:schemeClr>
              </a:gs>
            </a:gsLst>
            <a:lin ang="16200000"/>
          </a:gradFill>
          <a:ln w="25400">
            <a:solidFill>
              <a:srgbClr val="6E78A0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3" name="Скругленный прямоугольник 26"/>
          <p:cNvSpPr/>
          <p:nvPr/>
        </p:nvSpPr>
        <p:spPr>
          <a:xfrm>
            <a:off x="505740" y="8146064"/>
            <a:ext cx="11252767" cy="2600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/>
          </a:gradFill>
          <a:ln w="25400">
            <a:solidFill>
              <a:srgbClr val="000000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4" name="Скругленный прямоугольник 23"/>
          <p:cNvSpPr/>
          <p:nvPr/>
        </p:nvSpPr>
        <p:spPr>
          <a:xfrm>
            <a:off x="433492" y="5165794"/>
            <a:ext cx="23462828" cy="2637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hueOff val="91641"/>
                  <a:satOff val="52135"/>
                  <a:lumOff val="15916"/>
                </a:schemeClr>
              </a:gs>
              <a:gs pos="35000">
                <a:srgbClr val="D4E8FB"/>
              </a:gs>
              <a:gs pos="100000">
                <a:schemeClr val="accent2">
                  <a:hueOff val="124872"/>
                  <a:satOff val="60613"/>
                  <a:lumOff val="25042"/>
                </a:schemeClr>
              </a:gs>
            </a:gsLst>
            <a:lin ang="16200000"/>
          </a:gradFill>
          <a:ln w="25400">
            <a:solidFill>
              <a:srgbClr val="9AB4C9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67" name="Овал 1"/>
          <p:cNvGrpSpPr/>
          <p:nvPr/>
        </p:nvGrpSpPr>
        <p:grpSpPr>
          <a:xfrm>
            <a:off x="8958860" y="2372717"/>
            <a:ext cx="4569746" cy="2423633"/>
            <a:chOff x="0" y="0"/>
            <a:chExt cx="4569744" cy="2423631"/>
          </a:xfrm>
        </p:grpSpPr>
        <p:sp>
          <p:nvSpPr>
            <p:cNvPr id="665" name="Овал"/>
            <p:cNvSpPr/>
            <p:nvPr/>
          </p:nvSpPr>
          <p:spPr>
            <a:xfrm>
              <a:off x="-1" y="0"/>
              <a:ext cx="4569746" cy="2423632"/>
            </a:xfrm>
            <a:prstGeom prst="ellipse">
              <a:avLst/>
            </a:prstGeom>
            <a:solidFill>
              <a:schemeClr val="accent1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6" name="завод…"/>
            <p:cNvSpPr txBox="1"/>
            <p:nvPr/>
          </p:nvSpPr>
          <p:spPr>
            <a:xfrm>
              <a:off x="669223" y="372347"/>
              <a:ext cx="3231295" cy="16789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b="1">
                  <a:latin typeface="Arial"/>
                  <a:ea typeface="Arial"/>
                  <a:cs typeface="Arial"/>
                  <a:sym typeface="Arial"/>
                </a:defRPr>
              </a:pPr>
              <a:r>
                <a:t>завод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70" name="Овал 3"/>
          <p:cNvGrpSpPr/>
          <p:nvPr/>
        </p:nvGrpSpPr>
        <p:grpSpPr>
          <a:xfrm>
            <a:off x="3124765" y="5330469"/>
            <a:ext cx="3847254" cy="1731164"/>
            <a:chOff x="0" y="0"/>
            <a:chExt cx="3847253" cy="1731162"/>
          </a:xfrm>
        </p:grpSpPr>
        <p:sp>
          <p:nvSpPr>
            <p:cNvPr id="668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solidFill>
              <a:schemeClr val="accent3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9" name="Компания А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А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73" name="Овал 4"/>
          <p:cNvGrpSpPr/>
          <p:nvPr/>
        </p:nvGrpSpPr>
        <p:grpSpPr>
          <a:xfrm>
            <a:off x="12833208" y="11225672"/>
            <a:ext cx="1770102" cy="1444977"/>
            <a:chOff x="0" y="0"/>
            <a:chExt cx="1770101" cy="1444976"/>
          </a:xfrm>
        </p:grpSpPr>
        <p:sp>
          <p:nvSpPr>
            <p:cNvPr id="671" name="Овал"/>
            <p:cNvSpPr/>
            <p:nvPr/>
          </p:nvSpPr>
          <p:spPr>
            <a:xfrm>
              <a:off x="-1" y="-1"/>
              <a:ext cx="1770103" cy="1444978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2" name="ИП"/>
            <p:cNvSpPr txBox="1"/>
            <p:nvPr/>
          </p:nvSpPr>
          <p:spPr>
            <a:xfrm>
              <a:off x="259223" y="261292"/>
              <a:ext cx="1251652" cy="922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ИП</a:t>
              </a:r>
            </a:p>
          </p:txBody>
        </p:sp>
      </p:grpSp>
      <p:grpSp>
        <p:nvGrpSpPr>
          <p:cNvPr id="676" name="Овал 5"/>
          <p:cNvGrpSpPr/>
          <p:nvPr/>
        </p:nvGrpSpPr>
        <p:grpSpPr>
          <a:xfrm>
            <a:off x="15587695" y="11216640"/>
            <a:ext cx="1770102" cy="1444977"/>
            <a:chOff x="0" y="0"/>
            <a:chExt cx="1770101" cy="1444976"/>
          </a:xfrm>
        </p:grpSpPr>
        <p:sp>
          <p:nvSpPr>
            <p:cNvPr id="674" name="Овал"/>
            <p:cNvSpPr/>
            <p:nvPr/>
          </p:nvSpPr>
          <p:spPr>
            <a:xfrm>
              <a:off x="-1" y="-1"/>
              <a:ext cx="1770103" cy="1444978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5" name="ФЛ"/>
            <p:cNvSpPr txBox="1"/>
            <p:nvPr/>
          </p:nvSpPr>
          <p:spPr>
            <a:xfrm>
              <a:off x="259223" y="261292"/>
              <a:ext cx="1251652" cy="922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ФЛ</a:t>
              </a:r>
            </a:p>
          </p:txBody>
        </p:sp>
      </p:grpSp>
      <p:grpSp>
        <p:nvGrpSpPr>
          <p:cNvPr id="679" name="Овал 6"/>
          <p:cNvGrpSpPr/>
          <p:nvPr/>
        </p:nvGrpSpPr>
        <p:grpSpPr>
          <a:xfrm>
            <a:off x="16012162" y="5249183"/>
            <a:ext cx="3847254" cy="1731164"/>
            <a:chOff x="0" y="0"/>
            <a:chExt cx="3847253" cy="1731162"/>
          </a:xfrm>
        </p:grpSpPr>
        <p:sp>
          <p:nvSpPr>
            <p:cNvPr id="677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solidFill>
              <a:schemeClr val="accent3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8" name="Компания С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С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82" name="Овал 7"/>
          <p:cNvGrpSpPr/>
          <p:nvPr/>
        </p:nvGrpSpPr>
        <p:grpSpPr>
          <a:xfrm>
            <a:off x="9338171" y="5312407"/>
            <a:ext cx="3847254" cy="1731164"/>
            <a:chOff x="0" y="0"/>
            <a:chExt cx="3847253" cy="1731162"/>
          </a:xfrm>
        </p:grpSpPr>
        <p:sp>
          <p:nvSpPr>
            <p:cNvPr id="680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solidFill>
              <a:schemeClr val="accent3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1" name="Компания В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 В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85" name="Овал 9"/>
          <p:cNvGrpSpPr/>
          <p:nvPr/>
        </p:nvGrpSpPr>
        <p:grpSpPr>
          <a:xfrm>
            <a:off x="3160887" y="8310736"/>
            <a:ext cx="3847255" cy="1731163"/>
            <a:chOff x="0" y="0"/>
            <a:chExt cx="3847253" cy="1731162"/>
          </a:xfrm>
        </p:grpSpPr>
        <p:sp>
          <p:nvSpPr>
            <p:cNvPr id="683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BABABA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4" name="Компания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88" name="Овал 10"/>
          <p:cNvGrpSpPr/>
          <p:nvPr/>
        </p:nvGrpSpPr>
        <p:grpSpPr>
          <a:xfrm>
            <a:off x="7486791" y="8319765"/>
            <a:ext cx="3847255" cy="1731164"/>
            <a:chOff x="0" y="0"/>
            <a:chExt cx="3847253" cy="1731162"/>
          </a:xfrm>
        </p:grpSpPr>
        <p:sp>
          <p:nvSpPr>
            <p:cNvPr id="686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BABABA"/>
                </a:gs>
              </a:gsLst>
              <a:lin ang="16200000" scaled="0"/>
            </a:gra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7" name="Компания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grpSp>
        <p:nvGrpSpPr>
          <p:cNvPr id="691" name="Овал 12"/>
          <p:cNvGrpSpPr/>
          <p:nvPr/>
        </p:nvGrpSpPr>
        <p:grpSpPr>
          <a:xfrm>
            <a:off x="18161562" y="11207605"/>
            <a:ext cx="1770103" cy="1444977"/>
            <a:chOff x="0" y="0"/>
            <a:chExt cx="1770101" cy="1444976"/>
          </a:xfrm>
        </p:grpSpPr>
        <p:sp>
          <p:nvSpPr>
            <p:cNvPr id="689" name="Овал"/>
            <p:cNvSpPr/>
            <p:nvPr/>
          </p:nvSpPr>
          <p:spPr>
            <a:xfrm>
              <a:off x="-1" y="-1"/>
              <a:ext cx="1770103" cy="1444978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0" name="ИП"/>
            <p:cNvSpPr txBox="1"/>
            <p:nvPr/>
          </p:nvSpPr>
          <p:spPr>
            <a:xfrm>
              <a:off x="259223" y="261292"/>
              <a:ext cx="1251652" cy="922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ИП</a:t>
              </a:r>
            </a:p>
          </p:txBody>
        </p:sp>
      </p:grpSp>
      <p:grpSp>
        <p:nvGrpSpPr>
          <p:cNvPr id="694" name="Овал 13"/>
          <p:cNvGrpSpPr/>
          <p:nvPr/>
        </p:nvGrpSpPr>
        <p:grpSpPr>
          <a:xfrm>
            <a:off x="21042489" y="11234698"/>
            <a:ext cx="1770102" cy="1444977"/>
            <a:chOff x="0" y="0"/>
            <a:chExt cx="1770101" cy="1444976"/>
          </a:xfrm>
        </p:grpSpPr>
        <p:sp>
          <p:nvSpPr>
            <p:cNvPr id="692" name="Овал"/>
            <p:cNvSpPr/>
            <p:nvPr/>
          </p:nvSpPr>
          <p:spPr>
            <a:xfrm>
              <a:off x="-1" y="-1"/>
              <a:ext cx="1770103" cy="1444978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>
                <a:defRPr b="1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3" name="ФЛ"/>
            <p:cNvSpPr txBox="1"/>
            <p:nvPr/>
          </p:nvSpPr>
          <p:spPr>
            <a:xfrm>
              <a:off x="259223" y="261292"/>
              <a:ext cx="1251652" cy="922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>
              <a:lvl1pPr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ФЛ</a:t>
              </a:r>
            </a:p>
          </p:txBody>
        </p:sp>
      </p:grpSp>
      <p:sp>
        <p:nvSpPr>
          <p:cNvPr id="716" name="Прямая со стрелкой 15"/>
          <p:cNvSpPr/>
          <p:nvPr/>
        </p:nvSpPr>
        <p:spPr>
          <a:xfrm>
            <a:off x="6514222" y="4362195"/>
            <a:ext cx="2884652" cy="121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17" name="Прямая со стрелкой 17"/>
          <p:cNvSpPr/>
          <p:nvPr/>
        </p:nvSpPr>
        <p:spPr>
          <a:xfrm>
            <a:off x="13160690" y="4309325"/>
            <a:ext cx="3239803" cy="1224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18" name="Прямая со стрелкой 19"/>
          <p:cNvSpPr/>
          <p:nvPr/>
        </p:nvSpPr>
        <p:spPr>
          <a:xfrm>
            <a:off x="11252528" y="4847224"/>
            <a:ext cx="2887" cy="414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698" name="TextBox 25"/>
          <p:cNvSpPr txBox="1"/>
          <p:nvPr/>
        </p:nvSpPr>
        <p:spPr>
          <a:xfrm>
            <a:off x="-1" y="7044269"/>
            <a:ext cx="5472849" cy="700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 algn="r"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услуги грузоперевозки</a:t>
            </a:r>
          </a:p>
        </p:txBody>
      </p:sp>
      <p:sp>
        <p:nvSpPr>
          <p:cNvPr id="699" name="TextBox 27"/>
          <p:cNvSpPr txBox="1"/>
          <p:nvPr/>
        </p:nvSpPr>
        <p:spPr>
          <a:xfrm>
            <a:off x="523802" y="10042597"/>
            <a:ext cx="7387452" cy="700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«технические» фирмы</a:t>
            </a:r>
          </a:p>
        </p:txBody>
      </p:sp>
      <p:grpSp>
        <p:nvGrpSpPr>
          <p:cNvPr id="702" name="Овал 28"/>
          <p:cNvGrpSpPr/>
          <p:nvPr/>
        </p:nvGrpSpPr>
        <p:grpSpPr>
          <a:xfrm>
            <a:off x="5400602" y="11345186"/>
            <a:ext cx="3847255" cy="1731164"/>
            <a:chOff x="0" y="0"/>
            <a:chExt cx="3847253" cy="1731162"/>
          </a:xfrm>
        </p:grpSpPr>
        <p:sp>
          <p:nvSpPr>
            <p:cNvPr id="700" name="Овал"/>
            <p:cNvSpPr/>
            <p:nvPr/>
          </p:nvSpPr>
          <p:spPr>
            <a:xfrm>
              <a:off x="0" y="-1"/>
              <a:ext cx="3847254" cy="1731164"/>
            </a:xfrm>
            <a:prstGeom prst="ellipse">
              <a:avLst/>
            </a:prstGeom>
            <a:solidFill>
              <a:schemeClr val="accent4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1" name="Компания…"/>
            <p:cNvSpPr txBox="1"/>
            <p:nvPr/>
          </p:nvSpPr>
          <p:spPr>
            <a:xfrm>
              <a:off x="563415" y="267412"/>
              <a:ext cx="2720420" cy="11963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7" tIns="121917" rIns="121917" bIns="121917" numCol="1" anchor="ctr">
              <a:sp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r>
                <a:t>Компания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3200">
                  <a:solidFill>
                    <a:srgbClr val="FFFFFF"/>
                  </a:solidFill>
                </a:defRPr>
              </a:pPr>
              <a:r>
                <a:t>ОСНО</a:t>
              </a:r>
            </a:p>
          </p:txBody>
        </p:sp>
      </p:grpSp>
      <p:sp>
        <p:nvSpPr>
          <p:cNvPr id="703" name="TextBox 30"/>
          <p:cNvSpPr txBox="1"/>
          <p:nvPr/>
        </p:nvSpPr>
        <p:spPr>
          <a:xfrm>
            <a:off x="559930" y="12697744"/>
            <a:ext cx="6105033" cy="700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фактический перевозчик</a:t>
            </a:r>
          </a:p>
        </p:txBody>
      </p:sp>
      <p:sp>
        <p:nvSpPr>
          <p:cNvPr id="704" name="TextBox 32"/>
          <p:cNvSpPr txBox="1"/>
          <p:nvPr/>
        </p:nvSpPr>
        <p:spPr>
          <a:xfrm>
            <a:off x="12372623" y="12629398"/>
            <a:ext cx="12011377" cy="700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фактические исполнители и собственники автотранспорта</a:t>
            </a:r>
          </a:p>
        </p:txBody>
      </p:sp>
      <p:sp>
        <p:nvSpPr>
          <p:cNvPr id="719" name="Прямая со стрелкой 34"/>
          <p:cNvSpPr/>
          <p:nvPr/>
        </p:nvSpPr>
        <p:spPr>
          <a:xfrm>
            <a:off x="18533259" y="6989237"/>
            <a:ext cx="2944861" cy="4310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20" name="Прямая со стрелкой 36"/>
          <p:cNvSpPr/>
          <p:nvPr/>
        </p:nvSpPr>
        <p:spPr>
          <a:xfrm>
            <a:off x="18110170" y="7027678"/>
            <a:ext cx="794101" cy="4157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07" name="Прямая со стрелкой 38"/>
          <p:cNvSpPr/>
          <p:nvPr/>
        </p:nvSpPr>
        <p:spPr>
          <a:xfrm flipH="1" flipV="1">
            <a:off x="12676191" y="6826171"/>
            <a:ext cx="3850743" cy="4426595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08" name="Прямая со стрелкой 40"/>
          <p:cNvSpPr/>
          <p:nvPr/>
        </p:nvSpPr>
        <p:spPr>
          <a:xfrm flipH="1" flipV="1">
            <a:off x="7098453" y="6285653"/>
            <a:ext cx="6619806" cy="4940021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21" name="Прямая со стрелкой 42"/>
          <p:cNvSpPr/>
          <p:nvPr/>
        </p:nvSpPr>
        <p:spPr>
          <a:xfrm>
            <a:off x="14187202" y="6984563"/>
            <a:ext cx="3119726" cy="431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22" name="Прямая со стрелкой 44"/>
          <p:cNvSpPr/>
          <p:nvPr/>
        </p:nvSpPr>
        <p:spPr>
          <a:xfrm>
            <a:off x="16658321" y="7025162"/>
            <a:ext cx="1048782" cy="4175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1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11" name="Прямая со стрелкой 47"/>
          <p:cNvSpPr/>
          <p:nvPr/>
        </p:nvSpPr>
        <p:spPr>
          <a:xfrm flipH="1" flipV="1">
            <a:off x="5183858" y="10078722"/>
            <a:ext cx="2140372" cy="1266465"/>
          </a:xfrm>
          <a:prstGeom prst="line">
            <a:avLst/>
          </a:prstGeom>
          <a:ln w="63500">
            <a:solidFill>
              <a:schemeClr val="accent5"/>
            </a:solidFill>
            <a:tailEnd type="triangle"/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23" name="Прямая со стрелкой 51"/>
          <p:cNvSpPr/>
          <p:nvPr/>
        </p:nvSpPr>
        <p:spPr>
          <a:xfrm>
            <a:off x="7926718" y="10023998"/>
            <a:ext cx="905407" cy="1313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63500">
            <a:solidFill>
              <a:schemeClr val="accent5"/>
            </a:solidFill>
            <a:tailEnd type="triangle"/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713" name="Прямая со стрелкой 60"/>
          <p:cNvSpPr/>
          <p:nvPr/>
        </p:nvSpPr>
        <p:spPr>
          <a:xfrm flipH="1" flipV="1">
            <a:off x="5797972" y="7044266"/>
            <a:ext cx="646751" cy="1519993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14" name="Прямая со стрелкой 63"/>
          <p:cNvSpPr/>
          <p:nvPr/>
        </p:nvSpPr>
        <p:spPr>
          <a:xfrm flipH="1" flipV="1">
            <a:off x="6610773" y="6845581"/>
            <a:ext cx="1439435" cy="1727708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15" name="Прямоугольник 65"/>
          <p:cNvSpPr txBox="1"/>
          <p:nvPr/>
        </p:nvSpPr>
        <p:spPr>
          <a:xfrm>
            <a:off x="14596944" y="657895"/>
            <a:ext cx="5846823" cy="9164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НАША ПРАКТИКА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498" y="2725207"/>
            <a:ext cx="17500604" cy="974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Artboard 2@4x-100.jpg" descr="Artboard 2@4x-1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4461"/>
            <a:ext cx="24384001" cy="226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Artboard 2@4x-100.jpg" descr="Artboard 2@4x-1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379401"/>
            <a:ext cx="24384001" cy="11353294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Прямоугольник"/>
          <p:cNvSpPr/>
          <p:nvPr/>
        </p:nvSpPr>
        <p:spPr>
          <a:xfrm>
            <a:off x="9874388" y="3152483"/>
            <a:ext cx="5037543" cy="938510"/>
          </a:xfrm>
          <a:prstGeom prst="rect">
            <a:avLst/>
          </a:prstGeom>
          <a:solidFill>
            <a:srgbClr val="AB1694"/>
          </a:solidFill>
          <a:ln w="254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0" name="Вопрос для розыгрыша:"/>
          <p:cNvSpPr txBox="1"/>
          <p:nvPr/>
        </p:nvSpPr>
        <p:spPr>
          <a:xfrm>
            <a:off x="9544865" y="3241502"/>
            <a:ext cx="5294270" cy="7604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marL="457200" algn="ctr" defTabSz="449580">
              <a:defRPr b="1" sz="32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Вопрос для розыгрыша:</a:t>
            </a:r>
          </a:p>
        </p:txBody>
      </p:sp>
      <p:sp>
        <p:nvSpPr>
          <p:cNvPr id="731" name="За какой период может быть проведена  выездная налоговая проверка?"/>
          <p:cNvSpPr txBox="1"/>
          <p:nvPr/>
        </p:nvSpPr>
        <p:spPr>
          <a:xfrm>
            <a:off x="6909367" y="5012969"/>
            <a:ext cx="10565265" cy="16353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algn="ctr">
              <a:defRPr b="1"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4300"/>
              <a:t>За какой период может быть проведена </a:t>
            </a:r>
            <a:br>
              <a:rPr sz="4300"/>
            </a:br>
            <a:r>
              <a:rPr sz="4300"/>
              <a:t>выездная налоговая проверка?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Общая дискуссия: разберем практические аспекты камеральных проверок (дерево связей и мониторинг ФНС), секретные методы выявления налоговых схем  (что уже «видят» налоговики, а что еще «не заработало») и новые способы оптимизации (в т.ч. «самозанятые»)."/>
          <p:cNvSpPr txBox="1"/>
          <p:nvPr/>
        </p:nvSpPr>
        <p:spPr>
          <a:xfrm>
            <a:off x="1081315" y="4534548"/>
            <a:ext cx="21094134" cy="8026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7" tIns="121917" rIns="121917" bIns="121917">
            <a:spAutoFit/>
          </a:bodyPr>
          <a:lstStyle/>
          <a:p>
            <a:pPr algn="ctr">
              <a:defRPr sz="1800"/>
            </a:pPr>
            <a:r>
              <a:rPr b="1"/>
              <a:t>Общая дискуссия</a:t>
            </a:r>
            <a:r>
              <a:t>: разберем практические аспекты камеральных проверок (дерево связей и мониторинг ФНС), секретные методы выявления налоговых схем </a:t>
            </a:r>
            <a:br/>
            <a:r>
              <a:t>(что уже «видят» налоговики, а что еще «не заработало») и новые способы оптимизации (в т.ч. «самозанятые»).</a:t>
            </a:r>
          </a:p>
        </p:txBody>
      </p:sp>
      <p:sp>
        <p:nvSpPr>
          <p:cNvPr id="734" name="Прямоугольник"/>
          <p:cNvSpPr/>
          <p:nvPr/>
        </p:nvSpPr>
        <p:spPr>
          <a:xfrm>
            <a:off x="5640039" y="5660812"/>
            <a:ext cx="13506241" cy="938511"/>
          </a:xfrm>
          <a:prstGeom prst="rect">
            <a:avLst/>
          </a:prstGeom>
          <a:solidFill>
            <a:srgbClr val="AB1694"/>
          </a:solidFill>
          <a:ln w="254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5" name="Эксклюзивно о налоговом контроле из уст чиновника Смирновой Т. С."/>
          <p:cNvSpPr txBox="1"/>
          <p:nvPr/>
        </p:nvSpPr>
        <p:spPr>
          <a:xfrm>
            <a:off x="5215079" y="5749831"/>
            <a:ext cx="13953841" cy="7604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marL="457200" algn="ctr" defTabSz="449580">
              <a:defRPr b="1" sz="32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Эксклюзивно о налоговом контроле из уст чиновника Смирновой Т. С.</a:t>
            </a:r>
          </a:p>
        </p:txBody>
      </p:sp>
      <p:sp>
        <p:nvSpPr>
          <p:cNvPr id="736" name="Конференц-центр «Newsroom» (м. Кутузовская) бесплатная подземная парковка"/>
          <p:cNvSpPr txBox="1"/>
          <p:nvPr/>
        </p:nvSpPr>
        <p:spPr>
          <a:xfrm>
            <a:off x="6896369" y="2405641"/>
            <a:ext cx="1059126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sz="22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/>
            <a:r>
              <a:t>Конференц-центр «Newsroom» (м. Кутузовская) бесплатная подземная парковка</a:t>
            </a:r>
          </a:p>
        </p:txBody>
      </p:sp>
      <p:sp>
        <p:nvSpPr>
          <p:cNvPr id="737" name="1 марта  Экспертная гостиная:  «Практика защиты бизнеса в 2019 году: кейсы по налогам и праву»"/>
          <p:cNvSpPr txBox="1"/>
          <p:nvPr/>
        </p:nvSpPr>
        <p:spPr>
          <a:xfrm>
            <a:off x="3414600" y="2885198"/>
            <a:ext cx="17554800" cy="16353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algn="ctr">
              <a:defRPr b="1"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4300"/>
              <a:t>1 марта  Экспертная гостиная: </a:t>
            </a:r>
            <a:br>
              <a:rPr sz="4300"/>
            </a:br>
            <a:r>
              <a:rPr sz="4300"/>
              <a:t>«Практика защиты бизнеса в 2019 году: кейсы по налогам и праву»</a:t>
            </a:r>
          </a:p>
        </p:txBody>
      </p:sp>
      <p:sp>
        <p:nvSpPr>
          <p:cNvPr id="738" name="Мастер-класс (на выбор)"/>
          <p:cNvSpPr txBox="1"/>
          <p:nvPr/>
        </p:nvSpPr>
        <p:spPr>
          <a:xfrm>
            <a:off x="10444609" y="6922951"/>
            <a:ext cx="349478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Мастер-класс (на выбор)</a:t>
            </a:r>
          </a:p>
        </p:txBody>
      </p:sp>
      <p:sp>
        <p:nvSpPr>
          <p:cNvPr id="739" name="Грани налоговой оптимизации"/>
          <p:cNvSpPr txBox="1"/>
          <p:nvPr/>
        </p:nvSpPr>
        <p:spPr>
          <a:xfrm>
            <a:off x="2860714" y="8041501"/>
            <a:ext cx="4246367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Грани налоговой оптимизации</a:t>
            </a:r>
          </a:p>
        </p:txBody>
      </p:sp>
      <p:sp>
        <p:nvSpPr>
          <p:cNvPr id="740" name="Прямоугольник"/>
          <p:cNvSpPr/>
          <p:nvPr/>
        </p:nvSpPr>
        <p:spPr>
          <a:xfrm>
            <a:off x="16796832" y="8054839"/>
            <a:ext cx="6276736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1" name="Бизнес защитить, нельзя потерять"/>
          <p:cNvSpPr txBox="1"/>
          <p:nvPr/>
        </p:nvSpPr>
        <p:spPr>
          <a:xfrm>
            <a:off x="10062693" y="8041501"/>
            <a:ext cx="479371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Бизнес защитить, нельзя потерять</a:t>
            </a:r>
          </a:p>
        </p:txBody>
      </p:sp>
      <p:sp>
        <p:nvSpPr>
          <p:cNvPr id="742" name="Практично и кратко про изменения в налогах"/>
          <p:cNvSpPr txBox="1"/>
          <p:nvPr/>
        </p:nvSpPr>
        <p:spPr>
          <a:xfrm>
            <a:off x="16846550" y="8041501"/>
            <a:ext cx="617730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Практично и кратко про изменения в налогах</a:t>
            </a:r>
          </a:p>
        </p:txBody>
      </p:sp>
      <p:sp>
        <p:nvSpPr>
          <p:cNvPr id="743" name="Прямоугольник"/>
          <p:cNvSpPr/>
          <p:nvPr/>
        </p:nvSpPr>
        <p:spPr>
          <a:xfrm>
            <a:off x="9321180" y="8054839"/>
            <a:ext cx="6276737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4" name="Прямоугольник"/>
          <p:cNvSpPr/>
          <p:nvPr/>
        </p:nvSpPr>
        <p:spPr>
          <a:xfrm>
            <a:off x="1845529" y="8054839"/>
            <a:ext cx="6276737" cy="569966"/>
          </a:xfrm>
          <a:prstGeom prst="rect">
            <a:avLst/>
          </a:prstGeom>
          <a:ln w="508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5" name="Прямо в экспертной гостиной можно будет дополнительно получить индивидуальную консультацию экспертов по налогам и праву"/>
          <p:cNvSpPr txBox="1"/>
          <p:nvPr/>
        </p:nvSpPr>
        <p:spPr>
          <a:xfrm>
            <a:off x="3650719" y="8959005"/>
            <a:ext cx="17082562" cy="5966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sz="2200">
                <a:solidFill>
                  <a:srgbClr val="AB1694"/>
                </a:solidFill>
                <a:latin typeface="DINPro-Medium"/>
                <a:ea typeface="DINPro-Medium"/>
                <a:cs typeface="DINPro-Medium"/>
                <a:sym typeface="DINPro-Medium"/>
              </a:defRPr>
            </a:lvl1pPr>
          </a:lstStyle>
          <a:p>
            <a:pPr/>
            <a:r>
              <a:t>Прямо в экспертной гостиной можно будет дополнительно получить индивидуальную консультацию экспертов по налогам и праву</a:t>
            </a:r>
          </a:p>
        </p:txBody>
      </p:sp>
      <p:sp>
        <p:nvSpPr>
          <p:cNvPr id="746" name="Линия"/>
          <p:cNvSpPr/>
          <p:nvPr/>
        </p:nvSpPr>
        <p:spPr>
          <a:xfrm>
            <a:off x="12400007" y="7577420"/>
            <a:ext cx="4791640" cy="314469"/>
          </a:xfrm>
          <a:prstGeom prst="line">
            <a:avLst/>
          </a:prstGeom>
          <a:ln w="25400">
            <a:solidFill>
              <a:srgbClr val="AB1694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47" name="Линия"/>
          <p:cNvSpPr/>
          <p:nvPr/>
        </p:nvSpPr>
        <p:spPr>
          <a:xfrm flipH="1">
            <a:off x="7734271" y="7577403"/>
            <a:ext cx="4363424" cy="356228"/>
          </a:xfrm>
          <a:prstGeom prst="line">
            <a:avLst/>
          </a:prstGeom>
          <a:ln w="25400">
            <a:solidFill>
              <a:srgbClr val="AB1694"/>
            </a:solidFill>
            <a:miter lim="400000"/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48" name="Линия"/>
          <p:cNvSpPr/>
          <p:nvPr/>
        </p:nvSpPr>
        <p:spPr>
          <a:xfrm>
            <a:off x="12224694" y="7564746"/>
            <a:ext cx="1" cy="339816"/>
          </a:xfrm>
          <a:prstGeom prst="line">
            <a:avLst/>
          </a:prstGeom>
          <a:ln w="25400">
            <a:solidFill>
              <a:srgbClr val="AB1694"/>
            </a:solidFill>
            <a:tailEnd type="triangle"/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49" name="Цена билета: 9800 руб."/>
          <p:cNvSpPr txBox="1"/>
          <p:nvPr/>
        </p:nvSpPr>
        <p:spPr>
          <a:xfrm>
            <a:off x="10199835" y="9515760"/>
            <a:ext cx="4049720" cy="6974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>
              <a:defRPr b="1" sz="2800">
                <a:solidFill>
                  <a:srgbClr val="AB1694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Цена билета: 9800 руб.</a:t>
            </a:r>
          </a:p>
        </p:txBody>
      </p:sp>
      <p:sp>
        <p:nvSpPr>
          <p:cNvPr id="750" name="СПЕЦПРЕДЛОЖЕНИЕ для посетивших вебинар (просмотревших запись):"/>
          <p:cNvSpPr txBox="1"/>
          <p:nvPr/>
        </p:nvSpPr>
        <p:spPr>
          <a:xfrm>
            <a:off x="5997196" y="10132124"/>
            <a:ext cx="12389608" cy="6974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>
              <a:defRPr b="1" sz="28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СПЕЦПРЕДЛОЖЕНИЕ для посетивших вебинар (просмотревших запись):</a:t>
            </a:r>
          </a:p>
        </p:txBody>
      </p:sp>
      <p:sp>
        <p:nvSpPr>
          <p:cNvPr id="751" name="скидка 40% для одного участника и льготная стоимость билетов для 2-х-3-х участников при оплате до 27 февраля 2019 года (включительно):"/>
          <p:cNvSpPr txBox="1"/>
          <p:nvPr/>
        </p:nvSpPr>
        <p:spPr>
          <a:xfrm>
            <a:off x="3167509" y="10772123"/>
            <a:ext cx="1830298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/>
          <a:p>
            <a:pPr algn="ctr" defTabSz="449580">
              <a:defRPr sz="22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t>скидка 40% для одного участника и льготная стоимость билетов для 2-х-3-х участников </a:t>
            </a:r>
            <a:r>
              <a:rPr b="1">
                <a:latin typeface="DINPro-Bold"/>
                <a:ea typeface="DINPro-Bold"/>
                <a:cs typeface="DINPro-Bold"/>
                <a:sym typeface="DINPro-Bold"/>
              </a:rPr>
              <a:t>при оплате до 27 февраля 2019 года</a:t>
            </a:r>
            <a:r>
              <a:t> (включительно):</a:t>
            </a:r>
          </a:p>
        </p:txBody>
      </p:sp>
      <p:sp>
        <p:nvSpPr>
          <p:cNvPr id="752" name="1 участник"/>
          <p:cNvSpPr txBox="1"/>
          <p:nvPr/>
        </p:nvSpPr>
        <p:spPr>
          <a:xfrm>
            <a:off x="12902500" y="11441744"/>
            <a:ext cx="16457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1 участник</a:t>
            </a:r>
          </a:p>
        </p:txBody>
      </p:sp>
      <p:sp>
        <p:nvSpPr>
          <p:cNvPr id="753" name="2 участника"/>
          <p:cNvSpPr txBox="1"/>
          <p:nvPr/>
        </p:nvSpPr>
        <p:spPr>
          <a:xfrm>
            <a:off x="15052775" y="11441744"/>
            <a:ext cx="17949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2 участника</a:t>
            </a:r>
          </a:p>
        </p:txBody>
      </p:sp>
      <p:sp>
        <p:nvSpPr>
          <p:cNvPr id="754" name="3 участника"/>
          <p:cNvSpPr txBox="1"/>
          <p:nvPr/>
        </p:nvSpPr>
        <p:spPr>
          <a:xfrm>
            <a:off x="17352250" y="11441744"/>
            <a:ext cx="1794912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3 участника</a:t>
            </a:r>
          </a:p>
        </p:txBody>
      </p:sp>
      <p:sp>
        <p:nvSpPr>
          <p:cNvPr id="755" name="5 880 руб."/>
          <p:cNvSpPr txBox="1"/>
          <p:nvPr/>
        </p:nvSpPr>
        <p:spPr>
          <a:xfrm>
            <a:off x="12965225" y="12057471"/>
            <a:ext cx="1520262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5 880 руб.</a:t>
            </a:r>
          </a:p>
        </p:txBody>
      </p:sp>
      <p:sp>
        <p:nvSpPr>
          <p:cNvPr id="756" name="9800 руб."/>
          <p:cNvSpPr txBox="1"/>
          <p:nvPr/>
        </p:nvSpPr>
        <p:spPr>
          <a:xfrm>
            <a:off x="15222511" y="12057471"/>
            <a:ext cx="145544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9800 руб.</a:t>
            </a:r>
          </a:p>
        </p:txBody>
      </p:sp>
      <p:sp>
        <p:nvSpPr>
          <p:cNvPr id="757" name="11 700 руб."/>
          <p:cNvSpPr txBox="1"/>
          <p:nvPr/>
        </p:nvSpPr>
        <p:spPr>
          <a:xfrm>
            <a:off x="17306709" y="12047928"/>
            <a:ext cx="1671976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11 700 руб.</a:t>
            </a:r>
          </a:p>
        </p:txBody>
      </p:sp>
      <p:sp>
        <p:nvSpPr>
          <p:cNvPr id="758" name="Цена билета"/>
          <p:cNvSpPr txBox="1"/>
          <p:nvPr/>
        </p:nvSpPr>
        <p:spPr>
          <a:xfrm>
            <a:off x="10202984" y="12047928"/>
            <a:ext cx="1886834" cy="596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Цена билета</a:t>
            </a:r>
          </a:p>
        </p:txBody>
      </p:sp>
      <p:sp>
        <p:nvSpPr>
          <p:cNvPr id="759" name="Индивидуальная экспересс-консультация (дополнительно)"/>
          <p:cNvSpPr txBox="1"/>
          <p:nvPr/>
        </p:nvSpPr>
        <p:spPr>
          <a:xfrm>
            <a:off x="4082913" y="12676593"/>
            <a:ext cx="7994239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Индивидуальная экспересс-консультация (дополнительно)</a:t>
            </a:r>
          </a:p>
        </p:txBody>
      </p:sp>
      <p:sp>
        <p:nvSpPr>
          <p:cNvPr id="760" name="2900 руб."/>
          <p:cNvSpPr txBox="1"/>
          <p:nvPr/>
        </p:nvSpPr>
        <p:spPr>
          <a:xfrm>
            <a:off x="15222511" y="12676593"/>
            <a:ext cx="1455441" cy="5966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7" tIns="121917" rIns="121917" bIns="121917">
            <a:spAutoFit/>
          </a:bodyPr>
          <a:lstStyle>
            <a:lvl1pPr algn="ctr" defTabSz="449580">
              <a:defRPr b="1" sz="2200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/>
            <a:r>
              <a:t>2900 руб.</a:t>
            </a:r>
          </a:p>
        </p:txBody>
      </p:sp>
      <p:sp>
        <p:nvSpPr>
          <p:cNvPr id="761" name="Прямоугольник"/>
          <p:cNvSpPr/>
          <p:nvPr/>
        </p:nvSpPr>
        <p:spPr>
          <a:xfrm>
            <a:off x="4011502" y="11467144"/>
            <a:ext cx="15233758" cy="1917124"/>
          </a:xfrm>
          <a:prstGeom prst="rect">
            <a:avLst/>
          </a:prstGeom>
          <a:ln w="25400">
            <a:solidFill>
              <a:srgbClr val="B80072"/>
            </a:solidFill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2" name="Линия"/>
          <p:cNvSpPr/>
          <p:nvPr/>
        </p:nvSpPr>
        <p:spPr>
          <a:xfrm>
            <a:off x="4021738" y="12060628"/>
            <a:ext cx="15213288" cy="1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63" name="Линия"/>
          <p:cNvSpPr/>
          <p:nvPr/>
        </p:nvSpPr>
        <p:spPr>
          <a:xfrm>
            <a:off x="4021737" y="12698169"/>
            <a:ext cx="15213289" cy="1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64" name="Линия"/>
          <p:cNvSpPr/>
          <p:nvPr/>
        </p:nvSpPr>
        <p:spPr>
          <a:xfrm flipV="1">
            <a:off x="12527522" y="11462869"/>
            <a:ext cx="1" cy="1925674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65" name="Линия"/>
          <p:cNvSpPr/>
          <p:nvPr/>
        </p:nvSpPr>
        <p:spPr>
          <a:xfrm flipV="1">
            <a:off x="14800494" y="11449353"/>
            <a:ext cx="1" cy="1925675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  <p:sp>
        <p:nvSpPr>
          <p:cNvPr id="766" name="Линия"/>
          <p:cNvSpPr/>
          <p:nvPr/>
        </p:nvSpPr>
        <p:spPr>
          <a:xfrm flipV="1">
            <a:off x="17099969" y="11462869"/>
            <a:ext cx="1" cy="1925674"/>
          </a:xfrm>
          <a:prstGeom prst="line">
            <a:avLst/>
          </a:prstGeom>
          <a:ln w="25400">
            <a:solidFill>
              <a:srgbClr val="AB1694"/>
            </a:solidFill>
          </a:ln>
        </p:spPr>
        <p:txBody>
          <a:bodyPr lIns="121917" tIns="121917" rIns="121917" bIns="121917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435"/>
          <p:cNvSpPr txBox="1"/>
          <p:nvPr/>
        </p:nvSpPr>
        <p:spPr>
          <a:xfrm>
            <a:off x="9569450" y="5575301"/>
            <a:ext cx="8359780" cy="2961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00">
              <a:lnSpc>
                <a:spcPct val="60000"/>
              </a:lnSpc>
              <a:spcBef>
                <a:spcPts val="1000"/>
              </a:spcBef>
              <a:defRPr spc="-178" sz="8800">
                <a:solidFill>
                  <a:srgbClr val="751B15"/>
                </a:solidFill>
                <a:latin typeface="EanGnivc"/>
                <a:ea typeface="EanGnivc"/>
                <a:cs typeface="EanGnivc"/>
                <a:sym typeface="EanGnivc"/>
              </a:defRPr>
            </a:pPr>
            <a:r>
              <a:t>Системный комплексный</a:t>
            </a:r>
            <a:br/>
            <a:r>
              <a:t>аудит</a:t>
            </a:r>
          </a:p>
        </p:txBody>
      </p:sp>
      <p:sp>
        <p:nvSpPr>
          <p:cNvPr id="769" name="Shape 436"/>
          <p:cNvSpPr txBox="1"/>
          <p:nvPr/>
        </p:nvSpPr>
        <p:spPr>
          <a:xfrm>
            <a:off x="9598027" y="8985250"/>
            <a:ext cx="6121500" cy="995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685800">
              <a:lnSpc>
                <a:spcPct val="90000"/>
              </a:lnSpc>
              <a:spcBef>
                <a:spcPts val="1000"/>
              </a:spcBef>
              <a:defRPr sz="3600">
                <a:solidFill>
                  <a:srgbClr val="751B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Помощь в моменте и страховка</a:t>
            </a:r>
            <a:br/>
            <a:r>
              <a:t>от налоговых претензий</a:t>
            </a:r>
          </a:p>
        </p:txBody>
      </p:sp>
      <p:pic>
        <p:nvPicPr>
          <p:cNvPr id="770" name="PA_law_logo_ (2).png" descr="PA_law_logo_ (2).png"/>
          <p:cNvPicPr>
            <a:picLocks noChangeAspect="1"/>
          </p:cNvPicPr>
          <p:nvPr/>
        </p:nvPicPr>
        <p:blipFill>
          <a:blip r:embed="rId2">
            <a:extLst/>
          </a:blip>
          <a:srcRect l="0" t="0" r="82504" b="0"/>
          <a:stretch>
            <a:fillRect/>
          </a:stretch>
        </p:blipFill>
        <p:spPr>
          <a:xfrm>
            <a:off x="5749925" y="5724528"/>
            <a:ext cx="2387604" cy="357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3301" y="4133850"/>
            <a:ext cx="4699003" cy="5448306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Shape 439"/>
          <p:cNvSpPr/>
          <p:nvPr/>
        </p:nvSpPr>
        <p:spPr>
          <a:xfrm>
            <a:off x="7188200" y="9461499"/>
            <a:ext cx="13614404" cy="294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663" y="4099"/>
                  <a:pt x="1597" y="7088"/>
                  <a:pt x="2659" y="8516"/>
                </a:cubicBezTo>
                <a:cubicBezTo>
                  <a:pt x="4843" y="11451"/>
                  <a:pt x="7087" y="7484"/>
                  <a:pt x="9325" y="6043"/>
                </a:cubicBezTo>
                <a:cubicBezTo>
                  <a:pt x="11887" y="4393"/>
                  <a:pt x="14486" y="6116"/>
                  <a:pt x="16919" y="10169"/>
                </a:cubicBezTo>
                <a:cubicBezTo>
                  <a:pt x="18587" y="12948"/>
                  <a:pt x="20163" y="16796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/>
          </a:ln>
        </p:spPr>
        <p:txBody>
          <a:bodyPr lIns="121917" tIns="121917" rIns="121917" bIns="121917"/>
          <a:lstStyle/>
          <a:p>
            <a:pPr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73" name="Shape 440"/>
          <p:cNvSpPr/>
          <p:nvPr/>
        </p:nvSpPr>
        <p:spPr>
          <a:xfrm>
            <a:off x="6794351" y="971551"/>
            <a:ext cx="13608216" cy="4565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2" h="20958" fill="norm" stroke="1" extrusionOk="0">
                <a:moveTo>
                  <a:pt x="583" y="19301"/>
                </a:moveTo>
                <a:cubicBezTo>
                  <a:pt x="1252" y="17787"/>
                  <a:pt x="1731" y="15647"/>
                  <a:pt x="1943" y="13224"/>
                </a:cubicBezTo>
                <a:cubicBezTo>
                  <a:pt x="2355" y="8520"/>
                  <a:pt x="448" y="5398"/>
                  <a:pt x="46" y="8381"/>
                </a:cubicBezTo>
                <a:cubicBezTo>
                  <a:pt x="-192" y="10152"/>
                  <a:pt x="542" y="11394"/>
                  <a:pt x="1304" y="11958"/>
                </a:cubicBezTo>
                <a:cubicBezTo>
                  <a:pt x="1415" y="12040"/>
                  <a:pt x="1524" y="12131"/>
                  <a:pt x="1634" y="12214"/>
                </a:cubicBezTo>
                <a:cubicBezTo>
                  <a:pt x="4368" y="14268"/>
                  <a:pt x="7116" y="11053"/>
                  <a:pt x="9752" y="8110"/>
                </a:cubicBezTo>
                <a:cubicBezTo>
                  <a:pt x="14646" y="2642"/>
                  <a:pt x="19204" y="9297"/>
                  <a:pt x="18165" y="18783"/>
                </a:cubicBezTo>
                <a:cubicBezTo>
                  <a:pt x="17926" y="20968"/>
                  <a:pt x="17160" y="21600"/>
                  <a:pt x="16909" y="20253"/>
                </a:cubicBezTo>
                <a:cubicBezTo>
                  <a:pt x="16689" y="19072"/>
                  <a:pt x="17149" y="17913"/>
                  <a:pt x="17699" y="17442"/>
                </a:cubicBezTo>
                <a:cubicBezTo>
                  <a:pt x="18376" y="16861"/>
                  <a:pt x="19057" y="16204"/>
                  <a:pt x="19617" y="14922"/>
                </a:cubicBezTo>
                <a:cubicBezTo>
                  <a:pt x="21201" y="11295"/>
                  <a:pt x="21408" y="4409"/>
                  <a:pt x="20066" y="0"/>
                </a:cubicBezTo>
              </a:path>
            </a:pathLst>
          </a:custGeom>
          <a:ln w="25400">
            <a:solidFill>
              <a:srgbClr val="000000"/>
            </a:solidFill>
            <a:miter/>
          </a:ln>
        </p:spPr>
        <p:txBody>
          <a:bodyPr lIns="121917" tIns="121917" rIns="121917" bIns="121917"/>
          <a:lstStyle/>
          <a:p>
            <a:pPr>
              <a:defRPr sz="26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74" name="Shape 441"/>
          <p:cNvSpPr/>
          <p:nvPr/>
        </p:nvSpPr>
        <p:spPr>
          <a:xfrm>
            <a:off x="9598026" y="8808509"/>
            <a:ext cx="3781428" cy="3"/>
          </a:xfrm>
          <a:prstGeom prst="line">
            <a:avLst/>
          </a:prstGeom>
          <a:ln w="203200">
            <a:solidFill>
              <a:srgbClr val="751B15">
                <a:alpha val="34607"/>
              </a:srgbClr>
            </a:solidFill>
            <a:miter/>
          </a:ln>
        </p:spPr>
        <p:txBody>
          <a:bodyPr lIns="121917" tIns="121917" rIns="121917" bIns="121917"/>
          <a:lstStyle/>
          <a:p>
            <a:pPr/>
          </a:p>
        </p:txBody>
      </p:sp>
      <p:pic>
        <p:nvPicPr>
          <p:cNvPr id="775" name="PA_law_logo_ (2).png" descr="PA_law_logo_ (2).png"/>
          <p:cNvPicPr>
            <a:picLocks noChangeAspect="1"/>
          </p:cNvPicPr>
          <p:nvPr/>
        </p:nvPicPr>
        <p:blipFill>
          <a:blip r:embed="rId4">
            <a:extLst/>
          </a:blip>
          <a:srcRect l="17233" t="33627" r="890" b="0"/>
          <a:stretch>
            <a:fillRect/>
          </a:stretch>
        </p:blipFill>
        <p:spPr>
          <a:xfrm>
            <a:off x="3794122" y="10709275"/>
            <a:ext cx="3019428" cy="638177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TextBox 1"/>
          <p:cNvSpPr txBox="1"/>
          <p:nvPr/>
        </p:nvSpPr>
        <p:spPr>
          <a:xfrm>
            <a:off x="13114112" y="7631624"/>
            <a:ext cx="6643177" cy="5943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5" tIns="68575" rIns="68575" bIns="68575">
            <a:spAutoFit/>
          </a:bodyPr>
          <a:lstStyle>
            <a:lvl1pPr>
              <a:defRPr sz="3600">
                <a:solidFill>
                  <a:srgbClr val="751B15"/>
                </a:solidFill>
                <a:latin typeface="Fedra Sans Pro Book"/>
                <a:ea typeface="Fedra Sans Pro Book"/>
                <a:cs typeface="Fedra Sans Pro Book"/>
                <a:sym typeface="Fedra Sans Pro Book"/>
              </a:defRPr>
            </a:lvl1pPr>
          </a:lstStyle>
          <a:p>
            <a:pPr/>
            <a:r>
              <a:t>от 150 тыс. руб./кв.</a:t>
            </a:r>
          </a:p>
        </p:txBody>
      </p:sp>
      <p:pic>
        <p:nvPicPr>
          <p:cNvPr id="777" name="Artboard 2@4x-100.jpg" descr="Artboard 2@4x-10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7366"/>
            <a:ext cx="24384001" cy="226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"/>
            <a:ext cx="24384001" cy="13715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Стрелка вправо 10"/>
          <p:cNvSpPr/>
          <p:nvPr/>
        </p:nvSpPr>
        <p:spPr>
          <a:xfrm>
            <a:off x="11615935" y="9297819"/>
            <a:ext cx="8462290" cy="3763398"/>
          </a:xfrm>
          <a:prstGeom prst="rightArrow">
            <a:avLst>
              <a:gd name="adj1" fmla="val 83108"/>
              <a:gd name="adj2" fmla="val 50000"/>
            </a:avLst>
          </a:prstGeom>
          <a:solidFill>
            <a:schemeClr val="accent3"/>
          </a:solidFill>
          <a:ln w="101600">
            <a:solidFill>
              <a:srgbClr val="FFFFFF"/>
            </a:solidFill>
          </a:ln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7423" y="2633530"/>
            <a:ext cx="4987955" cy="2932396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Прямоугольник 5"/>
          <p:cNvSpPr txBox="1"/>
          <p:nvPr/>
        </p:nvSpPr>
        <p:spPr>
          <a:xfrm>
            <a:off x="7362440" y="4937786"/>
            <a:ext cx="4923493" cy="9223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ЗАО «ОРБИТА»</a:t>
            </a:r>
          </a:p>
        </p:txBody>
      </p:sp>
      <p:grpSp>
        <p:nvGrpSpPr>
          <p:cNvPr id="426" name="Стрелка вправо 6"/>
          <p:cNvGrpSpPr/>
          <p:nvPr/>
        </p:nvGrpSpPr>
        <p:grpSpPr>
          <a:xfrm>
            <a:off x="478698" y="2249487"/>
            <a:ext cx="6243963" cy="4272476"/>
            <a:chOff x="0" y="0"/>
            <a:chExt cx="6243962" cy="4272474"/>
          </a:xfrm>
        </p:grpSpPr>
        <p:sp>
          <p:nvSpPr>
            <p:cNvPr id="424" name="Стрелка"/>
            <p:cNvSpPr/>
            <p:nvPr/>
          </p:nvSpPr>
          <p:spPr>
            <a:xfrm>
              <a:off x="0" y="0"/>
              <a:ext cx="6243963" cy="4272475"/>
            </a:xfrm>
            <a:prstGeom prst="rightArrow">
              <a:avLst>
                <a:gd name="adj1" fmla="val 81039"/>
                <a:gd name="adj2" fmla="val 29882"/>
              </a:avLst>
            </a:prstGeom>
            <a:solidFill>
              <a:schemeClr val="accent2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5" name="РЕЗУЛЬТАТ ВНП:…"/>
            <p:cNvSpPr txBox="1"/>
            <p:nvPr/>
          </p:nvSpPr>
          <p:spPr>
            <a:xfrm>
              <a:off x="-1" y="790727"/>
              <a:ext cx="5209338" cy="269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РЕЗУЛЬТАТ ВНП:</a:t>
              </a:r>
            </a:p>
            <a:p>
              <a:pPr algn="ctr">
                <a:defRPr b="1" sz="3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algn="ctr">
                <a:defRPr b="1" sz="4000">
                  <a:latin typeface="Arial"/>
                  <a:ea typeface="Arial"/>
                  <a:cs typeface="Arial"/>
                  <a:sym typeface="Arial"/>
                </a:defRPr>
              </a:pPr>
              <a:r>
                <a:t>1 147 733 256  руб.</a:t>
              </a:r>
            </a:p>
          </p:txBody>
        </p:sp>
      </p:grpSp>
      <p:pic>
        <p:nvPicPr>
          <p:cNvPr id="4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5509" y="9354277"/>
            <a:ext cx="3233366" cy="2425025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TextBox 7"/>
          <p:cNvSpPr txBox="1"/>
          <p:nvPr/>
        </p:nvSpPr>
        <p:spPr>
          <a:xfrm>
            <a:off x="6047316" y="11850554"/>
            <a:ext cx="6352442" cy="12203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РУКОВОДИТЕЛИ </a:t>
            </a:r>
          </a:p>
          <a:p>
            <a:pPr algn="ctr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ЗАО «ОРБИТА»</a:t>
            </a:r>
          </a:p>
        </p:txBody>
      </p:sp>
      <p:grpSp>
        <p:nvGrpSpPr>
          <p:cNvPr id="431" name="Стрелка вниз 8"/>
          <p:cNvGrpSpPr/>
          <p:nvPr/>
        </p:nvGrpSpPr>
        <p:grpSpPr>
          <a:xfrm>
            <a:off x="6431359" y="5897893"/>
            <a:ext cx="6352441" cy="3024334"/>
            <a:chOff x="0" y="0"/>
            <a:chExt cx="6352440" cy="3024333"/>
          </a:xfrm>
        </p:grpSpPr>
        <p:sp>
          <p:nvSpPr>
            <p:cNvPr id="429" name="Фигура"/>
            <p:cNvSpPr/>
            <p:nvPr/>
          </p:nvSpPr>
          <p:spPr>
            <a:xfrm>
              <a:off x="-1" y="0"/>
              <a:ext cx="6352442" cy="302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54"/>
                  </a:moveTo>
                  <a:lnTo>
                    <a:pt x="1209" y="16254"/>
                  </a:lnTo>
                  <a:lnTo>
                    <a:pt x="1209" y="0"/>
                  </a:lnTo>
                  <a:lnTo>
                    <a:pt x="20391" y="0"/>
                  </a:lnTo>
                  <a:lnTo>
                    <a:pt x="20391" y="16254"/>
                  </a:lnTo>
                  <a:lnTo>
                    <a:pt x="21600" y="1625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01600" dist="63500" dir="2700000">
                <a:srgbClr val="000000">
                  <a:alpha val="60000"/>
                </a:srgbClr>
              </a:outerShdw>
            </a:effectLst>
          </p:spPr>
          <p:txBody>
            <a:bodyPr wrap="square" lIns="121917" tIns="121917" rIns="121917" bIns="121917" numCol="1" anchor="ctr">
              <a:noAutofit/>
            </a:bodyPr>
            <a:lstStyle/>
            <a:p>
              <a:pPr algn="ctr">
                <a:defRPr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0" name="СУБСИДИАРНАЯ ОТВЕТСТВЕННОСТЬ…"/>
            <p:cNvSpPr txBox="1"/>
            <p:nvPr/>
          </p:nvSpPr>
          <p:spPr>
            <a:xfrm>
              <a:off x="355514" y="74352"/>
              <a:ext cx="5641412" cy="221091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/>
            <a:p>
              <a:pPr algn="ctr">
                <a:defRPr b="1" sz="3400">
                  <a:latin typeface="Arial"/>
                  <a:ea typeface="Arial"/>
                  <a:cs typeface="Arial"/>
                  <a:sym typeface="Arial"/>
                </a:defRPr>
              </a:pPr>
              <a:r>
                <a:t>СУБСИДИАРНАЯ ОТВЕТСТВЕННОСТЬ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3400">
                  <a:latin typeface="Arial"/>
                  <a:ea typeface="Arial"/>
                  <a:cs typeface="Arial"/>
                  <a:sym typeface="Arial"/>
                </a:defRPr>
              </a:pPr>
              <a:r>
                <a:t>по заявлению налогового органа</a:t>
              </a:r>
            </a:p>
          </p:txBody>
        </p:sp>
      </p:grpSp>
      <p:pic>
        <p:nvPicPr>
          <p:cNvPr id="43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20193" y="3453450"/>
            <a:ext cx="3072343" cy="2069478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TextBox 9"/>
          <p:cNvSpPr txBox="1"/>
          <p:nvPr/>
        </p:nvSpPr>
        <p:spPr>
          <a:xfrm>
            <a:off x="11807957" y="9738320"/>
            <a:ext cx="7470516" cy="2706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           РЕШЕНИЕ СУДА:</a:t>
            </a:r>
          </a:p>
          <a:p>
            <a:pPr algn="ctr">
              <a:defRPr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Взыскать солидарно </a:t>
            </a:r>
          </a:p>
          <a:p>
            <a:pPr algn="ctr"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с 3 директоров </a:t>
            </a:r>
          </a:p>
          <a:p>
            <a:pPr algn="ctr">
              <a:defRPr b="1" sz="3400" u="sng">
                <a:latin typeface="Arial"/>
                <a:ea typeface="Arial"/>
                <a:cs typeface="Arial"/>
                <a:sym typeface="Arial"/>
              </a:defRPr>
            </a:pPr>
            <a:r>
              <a:t>более миллиарда рублей</a:t>
            </a:r>
            <a:r>
              <a:rPr u="none"/>
              <a:t>!!!</a:t>
            </a:r>
          </a:p>
        </p:txBody>
      </p:sp>
      <p:pic>
        <p:nvPicPr>
          <p:cNvPr id="43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02429" y="2879229"/>
            <a:ext cx="3934790" cy="296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052810" y="8899072"/>
            <a:ext cx="3468449" cy="416214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Прямоугольник 17"/>
          <p:cNvSpPr txBox="1"/>
          <p:nvPr/>
        </p:nvSpPr>
        <p:spPr>
          <a:xfrm>
            <a:off x="-1" y="9567650"/>
            <a:ext cx="7695660" cy="3017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Определение ВС РФ </a:t>
            </a:r>
          </a:p>
          <a:p>
            <a:pPr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№ А32-9992/2014 от 16.05.2018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4"/>
          <p:cNvSpPr txBox="1"/>
          <p:nvPr/>
        </p:nvSpPr>
        <p:spPr>
          <a:xfrm>
            <a:off x="3359018" y="3017573"/>
            <a:ext cx="19918630" cy="96025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b="1" sz="72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КРУПНОЕ НАРУШЕНИЕ</a:t>
            </a:r>
          </a:p>
          <a:p>
            <a:pPr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– от 5 млн </a:t>
            </a:r>
            <a:r>
              <a:rPr b="0"/>
              <a:t>(более 25% от исчисленных налогов)</a:t>
            </a:r>
          </a:p>
          <a:p>
            <a:pPr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– от 15 млн </a:t>
            </a:r>
            <a:r>
              <a:rPr b="0"/>
              <a:t>(при любой сумме налога)</a:t>
            </a:r>
          </a:p>
          <a:p>
            <a:pPr>
              <a:defRPr sz="5800">
                <a:latin typeface="Gilroy Light"/>
                <a:ea typeface="Gilroy Light"/>
                <a:cs typeface="Gilroy Light"/>
                <a:sym typeface="Gilroy Light"/>
              </a:defRPr>
            </a:pPr>
          </a:p>
          <a:p>
            <a:pPr>
              <a:defRPr sz="5800">
                <a:latin typeface="Gilroy Light"/>
                <a:ea typeface="Gilroy Light"/>
                <a:cs typeface="Gilroy Light"/>
                <a:sym typeface="Gilroy Light"/>
              </a:defRPr>
            </a:pPr>
          </a:p>
          <a:p>
            <a:pPr>
              <a:defRPr b="1" sz="7200">
                <a:solidFill>
                  <a:srgbClr val="AA3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ОТВЕТСТВЕННОСТЬ</a:t>
            </a:r>
          </a:p>
          <a:p>
            <a:pPr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– штраф 100-300 тыс.руб.либо </a:t>
            </a:r>
            <a:r>
              <a:rPr sz="5600"/>
              <a:t>лишение свободы до 2 лет </a:t>
            </a:r>
          </a:p>
          <a:p>
            <a:pPr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    с запретом занимать определенные должности и др.</a:t>
            </a:r>
          </a:p>
        </p:txBody>
      </p:sp>
      <p:pic>
        <p:nvPicPr>
          <p:cNvPr id="43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9801" y="7729882"/>
            <a:ext cx="5522175" cy="236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" y="4272999"/>
            <a:ext cx="3229135" cy="2421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extBox 3"/>
          <p:cNvSpPr txBox="1"/>
          <p:nvPr/>
        </p:nvSpPr>
        <p:spPr>
          <a:xfrm>
            <a:off x="14052405" y="404333"/>
            <a:ext cx="7929317" cy="16208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УГОЛОВНАЯ ОТВЕТСТВЕННОСТЬ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Box 4"/>
          <p:cNvSpPr txBox="1"/>
          <p:nvPr/>
        </p:nvSpPr>
        <p:spPr>
          <a:xfrm>
            <a:off x="4703167" y="2633530"/>
            <a:ext cx="18993960" cy="92848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>
              <a:defRPr b="1" sz="72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ОСОБО КРУПНОЕ НАРУШЕНИЕ</a:t>
            </a:r>
          </a:p>
          <a:p>
            <a:pPr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– 15 млн</a:t>
            </a:r>
            <a:r>
              <a:rPr b="0"/>
              <a:t> (более 50% от исчисленных налогов);</a:t>
            </a:r>
          </a:p>
          <a:p>
            <a:pPr>
              <a:defRPr b="1" sz="6400">
                <a:latin typeface="Arial"/>
                <a:ea typeface="Arial"/>
                <a:cs typeface="Arial"/>
                <a:sym typeface="Arial"/>
              </a:defRPr>
            </a:pPr>
            <a:r>
              <a:t>– 45 млн</a:t>
            </a:r>
            <a:r>
              <a:rPr b="0"/>
              <a:t> (при любой сумме налога)</a:t>
            </a:r>
          </a:p>
          <a:p>
            <a:pPr>
              <a:defRPr sz="5800">
                <a:solidFill>
                  <a:srgbClr val="AA342B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</a:p>
          <a:p>
            <a:pPr>
              <a:defRPr sz="5800">
                <a:solidFill>
                  <a:srgbClr val="AA342B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</a:p>
          <a:p>
            <a:pPr>
              <a:defRPr b="1" sz="7200">
                <a:solidFill>
                  <a:srgbClr val="AA3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ОТВЕТСТВЕННОСТЬ</a:t>
            </a:r>
          </a:p>
          <a:p>
            <a:pPr>
              <a:defRPr b="1" sz="5600">
                <a:latin typeface="Arial"/>
                <a:ea typeface="Arial"/>
                <a:cs typeface="Arial"/>
                <a:sym typeface="Arial"/>
              </a:defRPr>
            </a:pPr>
            <a:r>
              <a:t>– </a:t>
            </a:r>
            <a:r>
              <a:rPr sz="6400"/>
              <a:t>штраф 200-500 </a:t>
            </a:r>
            <a:r>
              <a:rPr b="0" sz="6400"/>
              <a:t>т.р. </a:t>
            </a:r>
            <a:r>
              <a:rPr b="0"/>
              <a:t>либо лишение свободы </a:t>
            </a:r>
            <a:r>
              <a:rPr b="0" sz="6400"/>
              <a:t>до 6 лет</a:t>
            </a:r>
          </a:p>
          <a:p>
            <a:pPr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   с запретом </a:t>
            </a:r>
            <a:r>
              <a:rPr sz="5600"/>
              <a:t>занимать определенные должности и др</a:t>
            </a:r>
            <a:r>
              <a:rPr sz="5600"/>
              <a:t>.</a:t>
            </a:r>
          </a:p>
          <a:p>
            <a:pPr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 </a:t>
            </a:r>
          </a:p>
        </p:txBody>
      </p:sp>
      <p:pic>
        <p:nvPicPr>
          <p:cNvPr id="44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698" y="2441509"/>
            <a:ext cx="3968041" cy="4113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330" y="8360546"/>
            <a:ext cx="3999198" cy="2999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719" y="8394170"/>
            <a:ext cx="3999198" cy="2999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Прямоугольник 10"/>
          <p:cNvSpPr/>
          <p:nvPr/>
        </p:nvSpPr>
        <p:spPr>
          <a:xfrm>
            <a:off x="17376576" y="233359"/>
            <a:ext cx="48001" cy="86400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121917" tIns="121917" rIns="121917" bIns="121917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9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96290"/>
            <a:ext cx="24384001" cy="11519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635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121917" tIns="121917" rIns="121917" bIns="121917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635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Ясность">
  <a:themeElements>
    <a:clrScheme name="Ясност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Ясност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101600" dist="63500" dir="27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635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121917" tIns="121917" rIns="121917" bIns="121917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63500" dir="27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7" tIns="121917" rIns="121917" bIns="121917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