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6" r:id="rId1"/>
    <p:sldMasterId id="2147483862" r:id="rId2"/>
  </p:sldMasterIdLst>
  <p:notesMasterIdLst>
    <p:notesMasterId r:id="rId33"/>
  </p:notesMasterIdLst>
  <p:sldIdLst>
    <p:sldId id="323" r:id="rId3"/>
    <p:sldId id="773" r:id="rId4"/>
    <p:sldId id="774" r:id="rId5"/>
    <p:sldId id="772" r:id="rId6"/>
    <p:sldId id="799" r:id="rId7"/>
    <p:sldId id="777" r:id="rId8"/>
    <p:sldId id="775" r:id="rId9"/>
    <p:sldId id="778" r:id="rId10"/>
    <p:sldId id="779" r:id="rId11"/>
    <p:sldId id="776" r:id="rId12"/>
    <p:sldId id="780" r:id="rId13"/>
    <p:sldId id="781" r:id="rId14"/>
    <p:sldId id="782" r:id="rId15"/>
    <p:sldId id="783" r:id="rId16"/>
    <p:sldId id="784" r:id="rId17"/>
    <p:sldId id="785" r:id="rId18"/>
    <p:sldId id="786" r:id="rId19"/>
    <p:sldId id="787" r:id="rId20"/>
    <p:sldId id="788" r:id="rId21"/>
    <p:sldId id="789" r:id="rId22"/>
    <p:sldId id="790" r:id="rId23"/>
    <p:sldId id="791" r:id="rId24"/>
    <p:sldId id="792" r:id="rId25"/>
    <p:sldId id="793" r:id="rId26"/>
    <p:sldId id="794" r:id="rId27"/>
    <p:sldId id="795" r:id="rId28"/>
    <p:sldId id="796" r:id="rId29"/>
    <p:sldId id="797" r:id="rId30"/>
    <p:sldId id="798" r:id="rId31"/>
    <p:sldId id="665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4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56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02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431" cy="5143500"/>
          </a:xfrm>
          <a:solidFill>
            <a:schemeClr val="bg1"/>
          </a:solidFill>
        </p:spPr>
        <p:txBody>
          <a:bodyPr tIns="34290" bIns="34290"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0969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06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100" b="1"/>
            </a:lvl1pPr>
            <a:lvl2pPr marL="457200" indent="0">
              <a:buFontTx/>
              <a:buNone/>
              <a:defRPr sz="17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2176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8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5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8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0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DD9B-3E61-4FDA-AA49-42F42388FC1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16B41-317A-41BC-B585-171B54A98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30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1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256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70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24.03.2020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38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357312" y="810373"/>
            <a:ext cx="6429376" cy="381745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308074">
              <a:lnSpc>
                <a:spcPct val="80000"/>
              </a:lnSpc>
              <a:spcBef>
                <a:spcPts val="1425"/>
              </a:spcBef>
              <a:defRPr sz="3000" cap="all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574712" y="227707"/>
            <a:ext cx="209402" cy="234554"/>
          </a:xfrm>
          <a:prstGeom prst="rect">
            <a:avLst/>
          </a:prstGeom>
        </p:spPr>
        <p:txBody>
          <a:bodyPr lIns="35718" tIns="35718" rIns="35718" bIns="35718" anchor="t">
            <a:normAutofit/>
          </a:bodyPr>
          <a:lstStyle>
            <a:lvl1pPr defTabSz="308074">
              <a:lnSpc>
                <a:spcPct val="80000"/>
              </a:lnSpc>
              <a:defRPr sz="12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hangingPunct="1"/>
            <a:fld id="{86CB4B4D-7CA3-9044-876B-883B54F8677D}" type="slidenum">
              <a:rPr kern="1200"/>
              <a:pPr hangingPunct="1"/>
              <a:t>‹#›</a:t>
            </a:fld>
            <a:endParaRPr kern="1200"/>
          </a:p>
        </p:txBody>
      </p:sp>
    </p:spTree>
    <p:extLst>
      <p:ext uri="{BB962C8B-B14F-4D97-AF65-F5344CB8AC3E}">
        <p14:creationId xmlns:p14="http://schemas.microsoft.com/office/powerpoint/2010/main" xmlns="" val="2084884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60" r:id="rId12"/>
    <p:sldLayoutId id="2147483861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50322"/>
            <a:ext cx="2297947" cy="4509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539552" y="4731990"/>
            <a:ext cx="81369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467544" y="4731993"/>
            <a:ext cx="2160240" cy="27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www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pravovest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audit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ru</a:t>
            </a:r>
            <a:endParaRPr lang="ru-RU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90054"/>
            <a:ext cx="9144000" cy="1853446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cs typeface="Aharoni" pitchFamily="2" charset="-79"/>
              </a:rPr>
              <a:t>Налоги и проверки в условиях пандемии</a:t>
            </a:r>
            <a:endParaRPr lang="ru-RU" sz="3200" b="1" dirty="0">
              <a:cs typeface="Aharoni" pitchFamily="2" charset="-79"/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5580112" y="1059582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00"/>
              </a:lnSpc>
            </a:pPr>
            <a:endParaRPr lang="ru-RU" sz="27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55576" y="4299942"/>
            <a:ext cx="8242260" cy="110251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55720"/>
            <a:ext cx="9144000" cy="1634347"/>
          </a:xfrm>
          <a:prstGeom prst="rect">
            <a:avLst/>
          </a:prstGeom>
        </p:spPr>
      </p:pic>
      <p:sp>
        <p:nvSpPr>
          <p:cNvPr id="13" name="Подзаголовок 7"/>
          <p:cNvSpPr txBox="1">
            <a:spLocks/>
          </p:cNvSpPr>
          <p:nvPr/>
        </p:nvSpPr>
        <p:spPr>
          <a:xfrm>
            <a:off x="5732512" y="735546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апреля 2019 года</a:t>
            </a:r>
            <a:endParaRPr kumimoji="0" lang="en-US" sz="2700" b="1" i="0" u="none" strike="noStrike" kern="1200" cap="none" spc="0" normalizeH="0" baseline="3000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1" i="0" u="none" strike="noStrike" kern="1200" cap="none" spc="0" normalizeH="0" baseline="30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4" y="472966"/>
            <a:ext cx="3168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Тематическая встреча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                                                                                    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            «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и кризис 2020: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                                          что делать бизнесу?!»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123478"/>
            <a:ext cx="239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ВЕБИНАР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24.03.2020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248" y="220717"/>
            <a:ext cx="4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2071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713"/>
            <a:ext cx="3313074" cy="650132"/>
          </a:xfrm>
          <a:prstGeom prst="rect">
            <a:avLst/>
          </a:prstGeom>
        </p:spPr>
      </p:pic>
      <p:sp>
        <p:nvSpPr>
          <p:cNvPr id="20" name="Подзаголовок 7"/>
          <p:cNvSpPr txBox="1">
            <a:spLocks/>
          </p:cNvSpPr>
          <p:nvPr/>
        </p:nvSpPr>
        <p:spPr>
          <a:xfrm>
            <a:off x="329511" y="692535"/>
            <a:ext cx="32807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Москва,1-й </a:t>
            </a:r>
            <a:r>
              <a:rPr lang="ru-R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Щипковский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пер., 20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(495) 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231-23-21</a:t>
            </a:r>
          </a:p>
          <a:p>
            <a:pPr algn="l"/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pravovest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89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6059016" cy="951570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ДЕЯТЕЛЬНОСТЬ РОССИЙСКИХ СУДОВ ПРИОСТАНОВЛЕНА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31540" y="909756"/>
            <a:ext cx="828092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Президиума ВС РФ и Президиума Совета судей РФ от 18.03.2020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 марта по 10 апреля 2020 года включительно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приостановлен личный прием граждан во всех судах. Подать документы в суд можно только по почте или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интернет-приемные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 порядок рассмотрения уже имеющихся в производстве дел.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Рассмотрению подлежат только дела, имеющие безотлагательный характер: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 избрании, отмене меры пресечения, о продлении ее срока;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 защите интересов несовершеннолетнего;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 защите лица, признанного в установленном порядке недееспособным, в случае отказа законного представителя от медицинского вмешательства, необходимого для спасения жизни, и другие;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также дела в порядке приказного, упрощенного производства.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 таких дел рекомендовано инициировать с использованием систем видеоконференц-связи.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разрешается допускать в здания судов лиц, не являющихся участниками судебных процессов.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 descr="https://i1.sndcdn.com/avatars-000489339528-ws7hme-t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011910"/>
            <a:ext cx="1013098" cy="101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582341" y="205979"/>
            <a:ext cx="5960269" cy="4155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7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1214438" y="967978"/>
            <a:ext cx="6328172" cy="30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 eaLnBrk="1" hangingPunct="1"/>
            <a:r>
              <a:rPr lang="ru-RU" altLang="ru-RU" sz="2400" i="1" dirty="0">
                <a:latin typeface="Calibri" pitchFamily="34" charset="0"/>
              </a:rPr>
              <a:t> </a:t>
            </a:r>
            <a:r>
              <a:rPr lang="ru-RU" altLang="ru-RU" sz="2700" b="1" dirty="0">
                <a:solidFill>
                  <a:srgbClr val="C00000"/>
                </a:solidFill>
                <a:latin typeface="Calibri" pitchFamily="34" charset="0"/>
              </a:rPr>
              <a:t>Учет расходов в период пандемии </a:t>
            </a:r>
            <a:endParaRPr lang="ru-RU" altLang="ru-RU" b="1" i="1" dirty="0"/>
          </a:p>
          <a:p>
            <a:pPr algn="just" eaLnBrk="1" hangingPunct="1"/>
            <a:endParaRPr lang="ru-RU" altLang="ru-RU" b="1" i="1" dirty="0"/>
          </a:p>
          <a:p>
            <a:pPr algn="just" eaLnBrk="1" hangingPunct="1"/>
            <a:endParaRPr lang="ru-RU" altLang="ru-RU" b="1" i="1" dirty="0"/>
          </a:p>
          <a:p>
            <a:pPr algn="just" eaLnBrk="1" hangingPunct="1"/>
            <a:endParaRPr lang="ru-RU" altLang="ru-RU" b="1" i="1" dirty="0"/>
          </a:p>
          <a:p>
            <a:pPr algn="just" eaLnBrk="1" hangingPunct="1"/>
            <a:endParaRPr lang="ru-RU" altLang="ru-RU" b="1" i="1" dirty="0"/>
          </a:p>
          <a:p>
            <a:pPr algn="just" eaLnBrk="1" hangingPunct="1"/>
            <a:endParaRPr lang="ru-RU" altLang="ru-RU" b="1" i="1" dirty="0"/>
          </a:p>
          <a:p>
            <a:pPr algn="just" eaLnBrk="1" hangingPunct="1"/>
            <a:r>
              <a:rPr lang="ru-RU" altLang="ru-RU" b="1" i="1" dirty="0"/>
              <a:t>Виктория Варламова </a:t>
            </a:r>
            <a:r>
              <a:rPr lang="ru-RU" altLang="ru-RU" dirty="0"/>
              <a:t>– заместитель руководителя отдела консалтинга, главный эксперт по налогам и бухучету. Советник налоговой службы РФ </a:t>
            </a:r>
            <a:r>
              <a:rPr lang="en-US" altLang="ru-RU" dirty="0"/>
              <a:t>II </a:t>
            </a:r>
            <a:r>
              <a:rPr lang="ru-RU" altLang="ru-RU" dirty="0"/>
              <a:t>ранга.</a:t>
            </a:r>
            <a:endParaRPr lang="ru-RU" alt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r="6265" b="34940"/>
          <a:stretch>
            <a:fillRect/>
          </a:stretch>
        </p:blipFill>
        <p:spPr bwMode="auto">
          <a:xfrm>
            <a:off x="3432573" y="1465660"/>
            <a:ext cx="1358503" cy="117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54179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  <p:sp>
        <p:nvSpPr>
          <p:cNvPr id="47109" name="Подзаголовок 2"/>
          <p:cNvSpPr>
            <a:spLocks noGrp="1"/>
          </p:cNvSpPr>
          <p:nvPr>
            <p:ph idx="1"/>
          </p:nvPr>
        </p:nvSpPr>
        <p:spPr>
          <a:xfrm>
            <a:off x="408385" y="1214438"/>
            <a:ext cx="8229600" cy="3394472"/>
          </a:xfrm>
        </p:spPr>
        <p:txBody>
          <a:bodyPr/>
          <a:lstStyle/>
          <a:p>
            <a:pPr algn="just" eaLnBrk="1" hangingPunct="1"/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500" dirty="0" smtClean="0"/>
          </a:p>
          <a:p>
            <a:pPr algn="ctr" eaLnBrk="1" hangingPunct="1"/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 расходов во время простоя</a:t>
            </a:r>
            <a:endParaRPr lang="ru-RU" alt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НДФЛ и страховые взносы</a:t>
            </a:r>
            <a:endParaRPr lang="ru-RU" altLang="ru-RU" dirty="0" smtClean="0"/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467916" y="1452563"/>
            <a:ext cx="8304609" cy="3394472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ru-RU" altLang="ru-RU" sz="2400" b="0" dirty="0" smtClean="0">
                <a:latin typeface="Times New Roman" pitchFamily="18" charset="0"/>
                <a:cs typeface="Times New Roman" pitchFamily="18" charset="0"/>
              </a:rPr>
              <a:t>Оплата времени простоя (это зарплата) облагается страховыми взносами </a:t>
            </a:r>
            <a:r>
              <a:rPr lang="ru-RU" altLang="ru-RU" sz="2400" b="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0" i="1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altLang="ru-RU" sz="2400" b="0" i="1" dirty="0" smtClean="0">
                <a:latin typeface="Times New Roman" pitchFamily="18" charset="0"/>
                <a:cs typeface="Times New Roman" pitchFamily="18" charset="0"/>
              </a:rPr>
              <a:t>. 1 п. 1 ст. 420 НК РФ, </a:t>
            </a:r>
            <a:r>
              <a:rPr lang="ru-RU" altLang="ru-RU" sz="2400" b="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 20, </a:t>
            </a:r>
            <a:r>
              <a:rPr lang="ru-RU" altLang="ru-RU" sz="2400" b="0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56</a:t>
            </a:r>
            <a:r>
              <a:rPr lang="ru-RU" altLang="ru-RU" sz="2400" b="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 sz="2400" b="0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129</a:t>
            </a:r>
            <a:r>
              <a:rPr lang="ru-RU" alt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0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135 </a:t>
            </a:r>
            <a:r>
              <a:rPr lang="ru-RU" altLang="ru-RU" sz="2400" b="0" i="1" dirty="0" smtClean="0">
                <a:latin typeface="Times New Roman" pitchFamily="18" charset="0"/>
                <a:cs typeface="Times New Roman" pitchFamily="18" charset="0"/>
              </a:rPr>
              <a:t>ТК РФ) </a:t>
            </a:r>
            <a:r>
              <a:rPr lang="ru-RU" altLang="ru-RU" sz="2400" b="0" dirty="0" smtClean="0">
                <a:latin typeface="Times New Roman" pitchFamily="18" charset="0"/>
                <a:cs typeface="Times New Roman" pitchFamily="18" charset="0"/>
              </a:rPr>
              <a:t>и НДФЛ (</a:t>
            </a:r>
            <a:r>
              <a:rPr lang="ru-RU" altLang="ru-RU" sz="2400" b="0" i="1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altLang="ru-RU" sz="2400" b="0" i="1" dirty="0" smtClean="0">
                <a:latin typeface="Times New Roman" pitchFamily="18" charset="0"/>
                <a:cs typeface="Times New Roman" pitchFamily="18" charset="0"/>
              </a:rPr>
              <a:t>. 6 п. 1 ст. 208 НК РФ, п. 1 ст. 210 НК РФ, ст.164,  165  ТК РФ) </a:t>
            </a:r>
            <a:r>
              <a:rPr lang="ru-RU" alt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обычная зарплата.    </a:t>
            </a:r>
            <a:endParaRPr lang="ru-RU" altLang="ru-RU" sz="2400" b="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altLang="ru-RU" sz="2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Налог на прибыль</a:t>
            </a:r>
            <a:br>
              <a:rPr lang="ru-RU" altLang="ru-RU" sz="2400" dirty="0" smtClean="0"/>
            </a:br>
            <a:endParaRPr lang="ru-RU" altLang="ru-RU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467916" y="1470422"/>
            <a:ext cx="8229600" cy="3394472"/>
          </a:xfrm>
        </p:spPr>
        <p:txBody>
          <a:bodyPr/>
          <a:lstStyle/>
          <a:p>
            <a:r>
              <a:rPr lang="ru-RU" altLang="ru-RU" sz="27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Потери от простоев </a:t>
            </a:r>
            <a:r>
              <a:rPr lang="ru-RU" altLang="ru-RU" sz="2700" b="0" dirty="0" smtClean="0">
                <a:latin typeface="Times New Roman" pitchFamily="18" charset="0"/>
                <a:cs typeface="Times New Roman" pitchFamily="18" charset="0"/>
              </a:rPr>
              <a:t>по внутрипроизводственным причинам, и не компенсируемые виновниками потери от простоев по внешним причинам </a:t>
            </a:r>
            <a:r>
              <a:rPr lang="ru-RU" altLang="ru-RU" sz="27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относятся в состав </a:t>
            </a:r>
            <a:r>
              <a:rPr lang="ru-RU" altLang="ru-RU" sz="2700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внереализационных</a:t>
            </a:r>
            <a:r>
              <a:rPr lang="ru-RU" altLang="ru-RU" sz="27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расходов</a:t>
            </a:r>
            <a:r>
              <a:rPr lang="ru-RU" altLang="ru-RU" sz="27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700" dirty="0" smtClean="0">
                <a:latin typeface="Times New Roman" pitchFamily="18" charset="0"/>
                <a:cs typeface="Times New Roman" pitchFamily="18" charset="0"/>
              </a:rPr>
              <a:t>(пп.3 и пп.4 п.2 ст.265 НК РФ).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mtClean="0"/>
              <a:t>Расходы при простое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467916" y="1294210"/>
            <a:ext cx="8229600" cy="3394472"/>
          </a:xfrm>
        </p:spPr>
        <p:txBody>
          <a:bodyPr/>
          <a:lstStyle/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0" dirty="0" smtClean="0"/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  <p:sp>
        <p:nvSpPr>
          <p:cNvPr id="50182" name="Прямоугольник 3"/>
          <p:cNvSpPr>
            <a:spLocks noChangeArrowheads="1"/>
          </p:cNvSpPr>
          <p:nvPr/>
        </p:nvSpPr>
        <p:spPr bwMode="auto">
          <a:xfrm>
            <a:off x="644128" y="1175148"/>
            <a:ext cx="7948613" cy="323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Затраты, относимые к 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прямым расходам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которые организация несет во время простоя, например, заработную плату работников (оплату времени простоя работников), страховые взносы, амортизацию оборудования, не переведенного на консервацию, 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следует учитывать в составе </a:t>
            </a:r>
            <a:r>
              <a:rPr lang="ru-RU" alt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внереализационных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расходов на основании п. 2 ст. 265 НК РФ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(письма Минфина России от 21.02.2018 N 03-07-07/11012, от 14.11.2011 N 03-03-06/4/129)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Вычет НДС при простое</a:t>
            </a:r>
            <a:endParaRPr lang="ru-RU" altLang="ru-RU" dirty="0" smtClean="0"/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467916" y="1470422"/>
            <a:ext cx="8229600" cy="339447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400" b="0" dirty="0" smtClean="0">
                <a:latin typeface="Times New Roman" pitchFamily="18" charset="0"/>
                <a:cs typeface="Times New Roman" pitchFamily="18" charset="0"/>
              </a:rPr>
              <a:t>Суммы НДС, предъявленные налогоплательщику при приобретении товаров (работ, услуг) в период 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b="0" dirty="0" smtClean="0">
                <a:latin typeface="Times New Roman" pitchFamily="18" charset="0"/>
                <a:cs typeface="Times New Roman" pitchFamily="18" charset="0"/>
              </a:rPr>
              <a:t>вынужденного  простоя налогоплательщика, подлежат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b="0" dirty="0" smtClean="0">
                <a:latin typeface="Times New Roman" pitchFamily="18" charset="0"/>
                <a:cs typeface="Times New Roman" pitchFamily="18" charset="0"/>
              </a:rPr>
              <a:t>вычету в порядке и на условиях, предусмотренных нормами ст. 171 и 172 НК РФ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(Письмо от 21.02.2018 N 03-07-07/11012).</a:t>
            </a:r>
            <a:endParaRPr lang="ru-RU" altLang="ru-RU" sz="2400" b="0" dirty="0" smtClean="0"/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/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467916" y="1470423"/>
            <a:ext cx="8229600" cy="2997994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150"/>
              </a:spcBef>
            </a:pPr>
            <a:r>
              <a:rPr lang="ru-RU" altLang="ru-RU" sz="3300" dirty="0" smtClean="0">
                <a:latin typeface="Times New Roman" pitchFamily="18" charset="0"/>
                <a:cs typeface="Times New Roman" pitchFamily="18" charset="0"/>
              </a:rPr>
              <a:t>Особенности расходов при удаленной работе</a:t>
            </a:r>
          </a:p>
          <a:p>
            <a:pPr eaLnBrk="1" hangingPunct="1"/>
            <a:endParaRPr lang="ru-RU" altLang="ru-RU" sz="3300" b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  <p:sp>
        <p:nvSpPr>
          <p:cNvPr id="53252" name="Заголовок 5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>
              <a:lnSpc>
                <a:spcPts val="1622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налог на прибыль</a:t>
            </a:r>
          </a:p>
        </p:txBody>
      </p:sp>
      <p:sp>
        <p:nvSpPr>
          <p:cNvPr id="53253" name="Прямоугольник 1"/>
          <p:cNvSpPr>
            <a:spLocks noGrp="1" noChangeArrowheads="1"/>
          </p:cNvSpPr>
          <p:nvPr>
            <p:ph idx="1"/>
          </p:nvPr>
        </p:nvSpPr>
        <p:spPr>
          <a:xfrm>
            <a:off x="467916" y="1546622"/>
            <a:ext cx="8229600" cy="2071977"/>
          </a:xfr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alt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Компенсация за использование личного или арендованного имущества в целях налога на прибыль может учитываться в составе прочих расходов в сумме, предусмотренной трудовым договором на основании </a:t>
            </a:r>
            <a:r>
              <a:rPr lang="ru-RU" altLang="ru-RU" sz="2400" b="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пп</a:t>
            </a:r>
            <a:r>
              <a:rPr lang="ru-RU" alt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49 п. 1 ст. 264 НК РФ.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5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mtClean="0"/>
              <a:t>НДФЛ и страховые взносы</a:t>
            </a:r>
          </a:p>
        </p:txBody>
      </p:sp>
      <p:sp>
        <p:nvSpPr>
          <p:cNvPr id="54275" name="Объект 2"/>
          <p:cNvSpPr>
            <a:spLocks noGrp="1"/>
          </p:cNvSpPr>
          <p:nvPr>
            <p:ph idx="1"/>
          </p:nvPr>
        </p:nvSpPr>
        <p:spPr>
          <a:xfrm>
            <a:off x="467916" y="1470422"/>
            <a:ext cx="8229600" cy="3394472"/>
          </a:xfrm>
        </p:spPr>
        <p:txBody>
          <a:bodyPr/>
          <a:lstStyle/>
          <a:p>
            <a:pPr eaLnBrk="1" hangingPunct="1"/>
            <a:r>
              <a:rPr lang="ru-RU" altLang="ru-RU" sz="2400" b="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Компенсация за использование в служебных целях  компьютеров (ноутбуков), мобильных телефонов не облагается НДФЛ и страховыми взносами в пределах сумм, установленных трудовым договором. </a:t>
            </a:r>
            <a:endParaRPr lang="ru-RU" altLang="ru-RU" sz="2400" b="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МЕРЫ ПОДДЕРЖКИ ПРАВИТЕЛЬСТВА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9582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поддержания экономики Правительство предлагает:</a:t>
            </a: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Calibri" pitchFamily="34" charset="0"/>
                <a:cs typeface="Times New Roman" pitchFamily="18" charset="0"/>
              </a:rPr>
              <a:t>►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Упростить функционирование торговой отрасли для формирования надёжных запасов товаров первой необходимости.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Торговые предприятия должны получить доступ к льготным кредитам, с 17 марта на один месяц на таможне запускается «зелёный коридор» для продовольственных и непродовольственных товаров первой необходимости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будут закупаться крупными торговыми сетями и импортёрами.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Calibri" pitchFamily="34" charset="0"/>
                <a:cs typeface="Times New Roman" pitchFamily="18" charset="0"/>
              </a:rPr>
              <a:t>►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Осуществить поддержку отраслей, которые оказались в сложной ситуации (туризм и 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авиаперевозки-в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первую очередь).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Принято решение по организации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отсрочки взыскания налоговых платежей в этих отраслях.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 дальнейшем эта мера может быть расширена на другие пострадавшие отрасли и предприятия.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Calibri" pitchFamily="34" charset="0"/>
                <a:cs typeface="Times New Roman" pitchFamily="18" charset="0"/>
              </a:rPr>
              <a:t>►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Поддержать малые и средние предприятий.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первую очередь обеспечить им доступ к дешевым кредитам.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Calibri" pitchFamily="34" charset="0"/>
                <a:cs typeface="Times New Roman" pitchFamily="18" charset="0"/>
              </a:rPr>
              <a:t>►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Настроить всю работу органов власти, контрольно-надзорных органов, чтобы в текущей ситуации они максимально помогали работать бизнесу.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debuzzer.com/media/2015/12/gal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08391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100" b="1" dirty="0" smtClean="0"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endParaRPr lang="ru-RU" altLang="ru-RU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xfrm>
            <a:off x="467916" y="1470422"/>
            <a:ext cx="8229600" cy="3394472"/>
          </a:xfrm>
        </p:spPr>
        <p:txBody>
          <a:bodyPr/>
          <a:lstStyle/>
          <a:p>
            <a:pPr algn="ctr"/>
            <a:r>
              <a:rPr lang="ru-RU" altLang="ru-RU" sz="3300" dirty="0" smtClean="0">
                <a:latin typeface="Times New Roman" pitchFamily="18" charset="0"/>
                <a:cs typeface="Times New Roman" pitchFamily="18" charset="0"/>
              </a:rPr>
              <a:t>Учет расходов по профилактике распространения вируса 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300038" y="952500"/>
            <a:ext cx="8229600" cy="3143250"/>
          </a:xfrm>
        </p:spPr>
        <p:txBody>
          <a:bodyPr/>
          <a:lstStyle/>
          <a:p>
            <a:pPr algn="just"/>
            <a:endParaRPr lang="ru-RU" altLang="ru-RU" sz="1800" dirty="0" smtClean="0"/>
          </a:p>
          <a:p>
            <a:r>
              <a:rPr lang="ru-RU" altLang="ru-RU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Рекомендации по профилактике новой </a:t>
            </a:r>
            <a:r>
              <a:rPr lang="ru-RU" altLang="ru-RU" b="0" dirty="0" err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altLang="ru-RU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инфекции (COVID-19) среди работников (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Письмо 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от 10 марта 2020 г. N 02/3853-2020-27 </a:t>
            </a:r>
            <a:r>
              <a:rPr lang="ru-RU" altLang="ru-RU" b="0" dirty="0" smtClean="0">
                <a:latin typeface="Times New Roman" pitchFamily="18" charset="0"/>
                <a:cs typeface="Times New Roman" pitchFamily="18" charset="0"/>
              </a:rPr>
              <a:t>«О мерах по профилактике новой </a:t>
            </a:r>
            <a:r>
              <a:rPr lang="ru-RU" altLang="ru-RU" b="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altLang="ru-RU" b="0" dirty="0" smtClean="0">
                <a:latin typeface="Times New Roman" pitchFamily="18" charset="0"/>
                <a:cs typeface="Times New Roman" pitchFamily="18" charset="0"/>
              </a:rPr>
              <a:t> инфекции (COVID-19)»)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на профилактику</a:t>
            </a: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300038" y="952500"/>
            <a:ext cx="8229600" cy="3143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Расходы на профилактику 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распространения </a:t>
            </a:r>
            <a:r>
              <a:rPr lang="ru-RU" altLang="ru-RU" sz="1800" b="0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0" i="1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(приобретение медицинских масок, термометров, дополнительных дезинфицирующих средств, расходы на приобретение </a:t>
            </a:r>
            <a:r>
              <a:rPr lang="ru-RU" altLang="ru-RU" sz="1800" b="0" i="1" dirty="0" smtClean="0">
                <a:latin typeface="Times New Roman" pitchFamily="18" charset="0"/>
                <a:cs typeface="Times New Roman" pitchFamily="18" charset="0"/>
              </a:rPr>
              <a:t>бактерицидных ламп и т.п.)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могут быть учтены в целях налога на прибыль как:</a:t>
            </a:r>
          </a:p>
          <a:p>
            <a:pPr>
              <a:buFontTx/>
              <a:buChar char="-"/>
            </a:pP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нормальных условий труда 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и мер по технике безопасности, предусмотренных законодательством РФ в составе прочих расходов 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dirty="0" err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. 7 п. 1 ст. 264 НК РФ).</a:t>
            </a:r>
          </a:p>
          <a:p>
            <a:pPr algn="just"/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- потери от чрезвычайных ситуаций, включая 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затраты, связанные с предотвращением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или ликвидацией последствий стихийных бедствий или 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чрезвычайных ситуаций 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в составе </a:t>
            </a:r>
            <a:r>
              <a:rPr lang="ru-RU" altLang="ru-RU" sz="1800" b="0" dirty="0" err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внереализационных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расходов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altLang="ru-RU" sz="1800" dirty="0" err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. 6 п. 2 ст. 265 НК РФ)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на профилактику</a:t>
            </a: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300038" y="952500"/>
            <a:ext cx="8229600" cy="3143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Расходы на профилактику 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распространения </a:t>
            </a:r>
            <a:r>
              <a:rPr lang="ru-RU" altLang="ru-RU" sz="1800" b="0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0" i="1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(приобретение медицинских масок, термометров, дополнительных дезинфицирующих средств, расходы на приобретение </a:t>
            </a:r>
            <a:r>
              <a:rPr lang="ru-RU" altLang="ru-RU" sz="1800" b="0" i="1" dirty="0" smtClean="0">
                <a:latin typeface="Times New Roman" pitchFamily="18" charset="0"/>
                <a:cs typeface="Times New Roman" pitchFamily="18" charset="0"/>
              </a:rPr>
              <a:t>бактерицидных ламп и т.п.)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могут быть учтены в целях налога на прибыль как:</a:t>
            </a:r>
          </a:p>
          <a:p>
            <a:pPr>
              <a:buFontTx/>
              <a:buChar char="-"/>
            </a:pP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нормальных условий труда 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и мер по технике безопасности, предусмотренных законодательством РФ в составе прочих расходов 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dirty="0" err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. 7 п. 1 ст. 264 НК РФ).</a:t>
            </a:r>
          </a:p>
          <a:p>
            <a:pPr algn="just"/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- потери от чрезвычайных ситуаций, включая 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затраты, связанные с предотвращением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или ликвидацией последствий стихийных бедствий или 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чрезвычайных ситуаций 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в составе </a:t>
            </a:r>
            <a:r>
              <a:rPr lang="ru-RU" altLang="ru-RU" sz="1800" b="0" dirty="0" err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внереализационных</a:t>
            </a:r>
            <a:r>
              <a:rPr lang="ru-RU" altLang="ru-RU" sz="1800" b="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расходов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altLang="ru-RU" sz="1800" dirty="0" err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altLang="ru-RU" sz="1800" dirty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. 6 п. 2 ст. 265 НК РФ)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647700" y="1089422"/>
            <a:ext cx="7810500" cy="3656409"/>
          </a:xfrm>
        </p:spPr>
        <p:txBody>
          <a:bodyPr/>
          <a:lstStyle/>
          <a:p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В соответствии с п.3.2.1 Государственного стандарта РФ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ГОСТ Р 22.0.04-95 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«Безопасность в чрезвычайных ситуациях. …» (введен в действие постановлением Госстандарта России от 25 января 1995 г. N 16) эпидемия относится к биолого-социальным чрезвычайным ситуациям.</a:t>
            </a:r>
          </a:p>
          <a:p>
            <a:endParaRPr lang="ru-RU" altLang="ru-RU" sz="18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марта 2020 года ВОЗ объявила вспышку </a:t>
            </a:r>
            <a:r>
              <a:rPr lang="ru-RU" altLang="ru-RU" sz="1800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altLang="ru-RU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пандемией.  </a:t>
            </a:r>
            <a:endParaRPr lang="ru-RU" alt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Указом Мэра Москвы от 14 марта 2020 г. N 20-УМ 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"О внесении изменений в указ Мэра Москвы от 5 марта 2020 г. N 12-УМ"установлено, что распространение </a:t>
            </a:r>
            <a:r>
              <a:rPr lang="ru-RU" altLang="ru-RU" sz="1800" b="0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 является чрезвычайным и непредотвратимым обстоятельством, повлекшим введение режима повышенной готовности. </a:t>
            </a:r>
            <a:b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8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100" b="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Тел: +7 495 134-32-23 </a:t>
            </a:r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221456" y="4799410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6341" y="4883944"/>
            <a:ext cx="2119313" cy="167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mtClean="0"/>
              <a:t>Оплата проезда на такси до работы</a:t>
            </a: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467916" y="1470423"/>
            <a:ext cx="8229600" cy="2987278"/>
          </a:xfrm>
        </p:spPr>
        <p:txBody>
          <a:bodyPr/>
          <a:lstStyle/>
          <a:p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При определении налоговой базы по налогу на прибыль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не учитываются расходы на оплату проезда к месту работы и обратно 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транспортом общего пользования, специальными маршрутами, ведомственным транспортом,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за исключением сумм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, подлежащих включению в состав расходов на производство и реализацию товаров (работ, услуг) в силу технологических особенностей производства, и за исключением случаев, когда расходы на оплату проезда к месту работы и обратно предусмотрены трудовыми договорами (контрактами) и (или) коллективными договорами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(п.26 ст.270 НК РФ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mtClean="0"/>
              <a:t>Расходы на такси</a:t>
            </a: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467916" y="1470422"/>
            <a:ext cx="8229600" cy="3394472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Письмо Минфина России от 23.01.2020 N 03-03-06/1/3758</a:t>
            </a:r>
          </a:p>
          <a:p>
            <a:endParaRPr lang="ru-RU" altLang="ru-RU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0" dirty="0" smtClean="0">
                <a:latin typeface="Times New Roman" pitchFamily="18" charset="0"/>
                <a:cs typeface="Times New Roman" pitchFamily="18" charset="0"/>
              </a:rPr>
              <a:t>В целях налога на прибыль можно учесть оплату проезда сотрудников к месту работы и обратно,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если такие затраты обусловлены технологическими особенностями производства или являются формой оплаты труда. </a:t>
            </a:r>
            <a:r>
              <a:rPr lang="ru-RU" altLang="ru-RU" b="0" dirty="0" smtClean="0">
                <a:latin typeface="Times New Roman" pitchFamily="18" charset="0"/>
                <a:cs typeface="Times New Roman" pitchFamily="18" charset="0"/>
              </a:rPr>
              <a:t>При этом данные расходы должны отвечать критериям, указанным в ст. 252 НК РФ.</a:t>
            </a:r>
          </a:p>
          <a:p>
            <a:pPr eaLnBrk="1" hangingPunct="1"/>
            <a:endParaRPr lang="ru-RU" alt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mtClean="0"/>
              <a:t>Расходы на такси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467916" y="1470423"/>
            <a:ext cx="8229600" cy="247769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Письмо Минфина России от 30.04.2019 N 03-04-06/32414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Если расходы организации по возмещению затрат работника по проезду на работу и возвращению с работы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из удаленных населенных пунктов 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формой системы оплаты труда</a:t>
            </a:r>
            <a:r>
              <a:rPr lang="ru-RU" altLang="ru-RU" sz="1800" b="0" dirty="0" smtClean="0">
                <a:latin typeface="Times New Roman" pitchFamily="18" charset="0"/>
                <a:cs typeface="Times New Roman" pitchFamily="18" charset="0"/>
              </a:rPr>
              <a:t>, то такие расходы могут быть учтены для целей налогообложения прибыли организаций в составе расходов на оплату труда при условии соблюдения критериев статьи 252 НК РФ.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Суммы оплата проезда не освобождаются от НДФЛ и страховых взносов.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Страховые взносы учитывают в расходах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/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467916" y="1309687"/>
            <a:ext cx="8229600" cy="2992041"/>
          </a:xfrm>
        </p:spPr>
        <p:txBody>
          <a:bodyPr/>
          <a:lstStyle/>
          <a:p>
            <a:pPr eaLnBrk="1" hangingPunct="1"/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0" dirty="0" smtClean="0"/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7" y="4806554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  <p:sp>
        <p:nvSpPr>
          <p:cNvPr id="63494" name="Прямоугольник 5"/>
          <p:cNvSpPr>
            <a:spLocks noChangeArrowheads="1"/>
          </p:cNvSpPr>
          <p:nvPr/>
        </p:nvSpPr>
        <p:spPr bwMode="auto">
          <a:xfrm>
            <a:off x="104775" y="1381125"/>
            <a:ext cx="8791575" cy="28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Письмо Минфина РФ от 18.05.2018 N 03-03-06/1/33512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Расходы в виде страховых взносов, исчисленных в том числе с выплат и вознаграждений, не уменьшающих налоговую базу по налогу на прибыль организаций, учитываются в составе прочих расходов на основании пп.1 п. 1 ст. 264 НК РФ.</a:t>
            </a:r>
          </a:p>
          <a:p>
            <a:pPr eaLnBrk="1" hangingPunct="1"/>
            <a:endParaRPr lang="ru-RU" alt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67916" y="0"/>
            <a:ext cx="8229600" cy="951310"/>
          </a:xfrm>
        </p:spPr>
        <p:txBody>
          <a:bodyPr/>
          <a:lstStyle/>
          <a:p>
            <a:pPr eaLnBrk="1" hangingPunct="1"/>
            <a:r>
              <a:rPr lang="ru-RU" altLang="ru-RU" smtClean="0"/>
              <a:t>Если готовы к спорам…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146447" y="1404938"/>
            <a:ext cx="8872538" cy="3477816"/>
          </a:xfrm>
        </p:spPr>
        <p:txBody>
          <a:bodyPr/>
          <a:lstStyle/>
          <a:p>
            <a:r>
              <a:rPr lang="ru-RU" altLang="ru-RU" sz="2400" b="0" dirty="0" smtClean="0">
                <a:latin typeface="Times New Roman" pitchFamily="18" charset="0"/>
                <a:cs typeface="Times New Roman" pitchFamily="18" charset="0"/>
              </a:rPr>
              <a:t>Если проезд на такси осуществляется на основании Приказа руководителя или иного распорядительного документа работодателя (</a:t>
            </a:r>
            <a:r>
              <a:rPr lang="ru-RU" alt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 инициативе работника</a:t>
            </a:r>
            <a:r>
              <a:rPr lang="ru-RU" altLang="ru-RU" sz="2400" b="0" dirty="0" smtClean="0">
                <a:latin typeface="Times New Roman" pitchFamily="18" charset="0"/>
                <a:cs typeface="Times New Roman" pitchFamily="18" charset="0"/>
              </a:rPr>
              <a:t>), у работника не возникает экономической выгоды, а значит и дохода, облагаемого НДФЛ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(ст.41 НК РФ, п. 5 Обзора практики рассмотрения судами дел, связанных с применением главы 23 НК РФ (утв. Президиумом ВС РФ 21.10.2015 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6341" y="4847035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Тел: +7 495 134-32-23 </a:t>
            </a: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221456" y="4799410"/>
            <a:ext cx="2119313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295275" y="4820841"/>
            <a:ext cx="2120504" cy="1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200" b="1" dirty="0">
                <a:hlinkClick r:id="rId3"/>
              </a:rPr>
              <a:t>www.pravovest-audit.ru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3491" y="4860131"/>
            <a:ext cx="2120503" cy="167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563C1"/>
                </a:solidFill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6429376" cy="381745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ДЛЯ малого и среднего бизнеса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51520" y="1313203"/>
            <a:ext cx="864096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 hangingPunct="1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 субъектам малого и среднего предпринимательства относятся организации и ИП сведения о которых внесены в единый реестр субъектов малого и среднего предпринимательства. Одно из условий для включения их в реестр  ограничения по выручке: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 800 млн. руб.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(для малых предприятий) и 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 млрд. руб.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средних) за предыдущий год. </a:t>
            </a: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9.03.2020 Заседание Правительства РФ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Heavy"/>
                <a:ea typeface="Times New Roman" pitchFamily="18" charset="0"/>
                <a:cs typeface="Times New Roman" pitchFamily="18" charset="0"/>
              </a:rPr>
              <a:t>►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отсрочка по уплате страховых взносов на 3 месяца (март-май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fontAlgn="base" hangingPunct="1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Times New Roman" pitchFamily="18" charset="0"/>
                <a:cs typeface="Times New Roman" pitchFamily="18" charset="0"/>
              </a:rPr>
              <a:t>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временная отсрочка на оплату арендных платежей для тех, кто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арендует государственное или муниципальное имущество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Times New Roman" pitchFamily="18" charset="0"/>
                <a:cs typeface="Times New Roman" pitchFamily="18" charset="0"/>
              </a:rPr>
              <a:t>►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мораторий на проверки, в том числе налоговые и таможенные, </a:t>
            </a: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Times New Roman" pitchFamily="18" charset="0"/>
                <a:cs typeface="Times New Roman" pitchFamily="18" charset="0"/>
              </a:rPr>
              <a:t>► 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асширение программ льготного кредитования и возможности реструктуризации по приемлемым ставкам тех кредитов, которые были  выделены ранее.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://debuzzer.com/media/2015/12/gal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08391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НАЛОГОВЫЕ ПРОВЕРКИ</a:t>
            </a:r>
            <a:r>
              <a:rPr lang="en-US" sz="1400" b="1" dirty="0" smtClean="0">
                <a:solidFill>
                  <a:schemeClr val="bg1"/>
                </a:solidFill>
              </a:rPr>
              <a:t> &amp; COVID-19</a:t>
            </a:r>
            <a:r>
              <a:rPr lang="en-US" sz="1400" dirty="0" smtClean="0"/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3548" y="1151915"/>
            <a:ext cx="81369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Налоговые проверки приостановлены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 мая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ФНС России от 20.03.2020 № ЕД-7-2/181@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ФНС Д.Егоров до особого распоряжения, приказал до 01.05.2020 года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приостановить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выездные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проверки и исключить нахождение инспекторов на территории  налогоплательщиков, осуществление допросов, осмотров, вызовов в налоговый орган, выемок, проведение инвентаризаций и т.п.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 жалоб должно осуществляться без участия лиц, подавших данные жалобы (их представителей). В случае признания необходимости такого участия - обеспечивать его с использованием ТКС, каналов видеоконференцсвязи.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приостановлены проверки пользователей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онлайн-касс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соблюдение требований валютного законодательства, азартных игр и лотерей в отношении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категорий налогоплательщиков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малого и среднего бизнеса.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yt3.ggpht.com/a/AGF-l7-VBqTV9S5opheWLDkwEu5NniPl96dxPuku6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08391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МОРАТОРИЙ НА ПРОВЕРКИ БИЗНЕСА: новость  от 24.03.2020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560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Минэкономразвития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уточнило, как будет работать мораторий на проверки бизнеса.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23678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закупки, плановые и внеплановые проверки должны быть сведены до минимума.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проекту распоряжения Минэкономразвития,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крупного бизнеса при этом планируется оставить 30% наиболее важных плановых проверок, а остальные 70% должны быть исключены.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Внеплановые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проверки станут проводить только в случае причинения вреда людям и после получения разрешения от прокуратуры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крупного бизнеса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послабления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будут действовать до 1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малого и среднего бизнеса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 конца 2020 года.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Сроки могут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быть продлены или сокращены в зависимости от ситуации.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59016" cy="95157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УВОЛЬНЕНИЕ РАБОТНИКОВ без основания-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ПРОВЕРКА ТРУДОВОЙ ИНСПЕКЦИЕЙ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59532" y="1131590"/>
            <a:ext cx="8424936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Увольнение работников в условиях пандемии  - основание для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проверки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отмены моратория!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21.03.2020 Совещание по экономическим вопросам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М.Мишустин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пригрозил проверками организациям, которые на фоне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задерживают зарплаты и увольняют работников без оснований.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его словам, правительство в ежедневном режиме будет следить за ситуацией на рынке труда в условиях пандемии.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у кого-то возникнет соблазн воспользоваться шумихой вокруг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решить свои текущие проблемы за счет сокращения персонала,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предприятия будут проверять трудовая инспекция, ФНС и прокуратура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 правительство будет поступать, если будут жалобы на задержку выплат зарплат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Мишустин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отметил, что на портале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онлайнинспекция.рф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азвернут сервис, где граждане и работодатели могут найти интересующую их информацию, получить консультацию.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 descr="http://parkburabay.kz/storage/app/media/ata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221566"/>
            <a:ext cx="669454" cy="921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79512" y="1059582"/>
            <a:ext cx="84249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Поручение правительства РФ от 20.03.2020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ФНС России поручено обеспечить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отсрочки (налоговых каникул)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уплате налогов, страховых взносов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срок уплаты которых приходится на период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 мая 2020 года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отношении налогоплательщиков, осуществляющих деятельность в области: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физической культуры и спорта,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искусства,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культуры и кинематографии,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туризма и авиаперевозок.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Субъектам МСБ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отсрочка по уплате страховых взносов (на 3 месяца с марта).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548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ОТСРОЧКА УПЛАТЫ НАЛОГОВ И ВЗНОСОВ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 НЕ ДЛЯ ВСЕХ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3" descr="https://thumbs.dreamstime.com/b/%D0%BA%D1%80%D0%B0%D1%81%D0%BD%D1%8B%D0%B9-%D1%80%D0%B5%D1%82%D1%80%D0%BE-%D0%B1%D1%83-%D0%B8-%D1%8C%D0%BD%D0%B8%D0%BA-%D0%BD%D0%B0-%D1%87%D0%B0%D1%81%D0%B0%D1%85-%D0%B8%D0%B7%D0%BE-%D1%8F%D1%82-8024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723878"/>
            <a:ext cx="1036915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Отсрочка в период пандемии- что это значит</a:t>
            </a:r>
            <a:r>
              <a:rPr lang="en-US" sz="1400" b="1" dirty="0" smtClean="0">
                <a:solidFill>
                  <a:schemeClr val="bg1"/>
                </a:solidFill>
              </a:rPr>
              <a:t>?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64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Franklin Gothic Heavy"/>
                <a:cs typeface="Times New Roman" pitchFamily="18" charset="0"/>
              </a:rPr>
              <a:t>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 органы вправе направлять упомянутым компаниям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 уплате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ранее 1 мая 2020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если это не нарушает предельных сроков выставления требований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установленных ст. 70 НК РФ, (например, требование направляется не позднее 3 месяцев со дня выявления недоимки. С 01.04.20, если сумма недоимки не превышает у организации или ИП- 3 000 рублей, требование об уплате налога должно быть направлено не позднее 1 года со дня выявления недоимки) при наличии у них недоимки налогам, страховым взносам.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Принимать по таким плательщикам решения о взыскании ФНС может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ранее 1 мая 2020 года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если это не нарушает предельные сроки, установленные п. 3 ст. 46 НК РФ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т.е. решение о взыскании принимается после истечения срока, установленного в требовании об уплате налога, но не позднее 2 месяцев после истечения указанного срока).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Информацию о перечне налогоплательщиков из указанных сфер в налоговые органы предоставят соответствующие профильные органы власти. Самим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компаниям дополнительно заявлять о себе не нужно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thumbs.dreamstime.com/b/%D0%BA%D1%80%D0%B0%D1%81%D0%BD%D1%8B%D0%B9-%D1%80%D0%B5%D1%82%D1%80%D0%BE-%D0%B1%D1%83-%D0%B8-%D1%8C%D0%BD%D0%B8%D0%BA-%D0%BD%D0%B0-%D1%87%D0%B0%D1%81%D0%B0%D1%85-%D0%B8%D0%B7%D0%BE-%D1%8F%D1%82-8024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371950"/>
            <a:ext cx="403245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ОТСРОЧКА / РАССРОЧКА, ИНК</a:t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ТЕХ, КТО НЕ ПОИМЕНОВАН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84786"/>
            <a:ext cx="4572000" cy="387798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ОТСРОЧКА/РАССРОЧКА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оснований предоставления отсрочки/рассрочки по уплате налога (сбора, страховых взносов, пеней, штрафов) является недостаточность у заинтересованного лица денежных средств в связи с причинением ему ущерба в результате стихийного бедствия, технологической катастрофы 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иных обстоятельств непреодолимой силы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п.2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64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НК РФ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Ст.64 НК РФ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 отсрочку/рассрочку по уплате налога, т.е. изменение срока уплаты налога при наличии оснований на срок не более  1 года (единовременная/поэтапная уплата)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начисляются %, если отсрочка/рассрочка предоставлена по основанию пп.1 п.2 ст.64 НК РФ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thumbs.dreamstime.com/b/%D0%BA%D1%80%D0%B0%D1%81%D0%BD%D1%8B%D0%B9-%D1%80%D0%B5%D1%82%D1%80%D0%BE-%D0%B1%D1%83-%D0%B8-%D1%8C%D0%BD%D0%B8%D0%BA-%D0%BD%D0%B0-%D1%87%D0%B0%D1%81%D0%B0%D1%85-%D0%B8%D0%B7%D0%BE-%D1%8F%D1%82-8024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377" y="4639444"/>
            <a:ext cx="403245" cy="504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915566"/>
            <a:ext cx="4572000" cy="38164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ИНВЕСТИЦИОННЫЙ НАЛОГОВЫЙ КРЕДИТ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Ст.66,67 НК РФ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изменения срока уплаты налогов, при наличии оснований, указанных в ст. 67 НК РФ. Предусматривает поэтапную уплату кредита в большинстве случаев с уплатой процентов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 на сумму кредита - не менее 1/2 и не более 3/4 СР ЦБ РФ. Не начисляются в случае, если основанием предоставления ИНК является включение организации в реестр резидентов зоны территориального развития в соответствии с Федеральным законом от 03.12.2011 N 392-ФЗ (п. 6 ст. 67 НК РФ).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13188</TotalTime>
  <Words>1569</Words>
  <Application>Microsoft Office PowerPoint</Application>
  <PresentationFormat>Экран (16:9)</PresentationFormat>
  <Paragraphs>205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Обычная</vt:lpstr>
      <vt:lpstr>5_Специальное оформление</vt:lpstr>
      <vt:lpstr>            </vt:lpstr>
      <vt:lpstr>МЕРЫ ПОДДЕРЖКИ ПРАВИТЕЛЬСТВА</vt:lpstr>
      <vt:lpstr>ДЛЯ малого и среднего бизнеса</vt:lpstr>
      <vt:lpstr>НАЛОГОВЫЕ ПРОВЕРКИ &amp; COVID-19 </vt:lpstr>
      <vt:lpstr>МОРАТОРИЙ НА ПРОВЕРКИ БИЗНЕСА: новость  от 24.03.2020</vt:lpstr>
      <vt:lpstr>УВОЛЬНЕНИЕ РАБОТНИКОВ без основания- ПРОВЕРКА ТРУДОВОЙ ИНСПЕКЦИЕЙ</vt:lpstr>
      <vt:lpstr>Слайд 7</vt:lpstr>
      <vt:lpstr>Отсрочка в период пандемии- что это значит?</vt:lpstr>
      <vt:lpstr>ОТСРОЧКА / РАССРОЧКА, ИНК  ДЛЯ ТЕХ, КТО НЕ ПОИМЕНОВАН</vt:lpstr>
      <vt:lpstr>ДЕЯТЕЛЬНОСТЬ РОССИЙСКИХ СУДОВ ПРИОСТАНОВЛЕНА </vt:lpstr>
      <vt:lpstr> </vt:lpstr>
      <vt:lpstr>Слайд 12</vt:lpstr>
      <vt:lpstr>НДФЛ и страховые взносы</vt:lpstr>
      <vt:lpstr>Налог на прибыль </vt:lpstr>
      <vt:lpstr>Расходы при простое</vt:lpstr>
      <vt:lpstr>Вычет НДС при простое</vt:lpstr>
      <vt:lpstr> </vt:lpstr>
      <vt:lpstr> налог на прибыль</vt:lpstr>
      <vt:lpstr>НДФЛ и страховые взносы</vt:lpstr>
      <vt:lpstr> </vt:lpstr>
      <vt:lpstr>  </vt:lpstr>
      <vt:lpstr> Расходы на профилактику</vt:lpstr>
      <vt:lpstr> Расходы на профилактику</vt:lpstr>
      <vt:lpstr>Слайд 24</vt:lpstr>
      <vt:lpstr>Оплата проезда на такси до работы</vt:lpstr>
      <vt:lpstr>Расходы на такси</vt:lpstr>
      <vt:lpstr>Расходы на такси</vt:lpstr>
      <vt:lpstr>Страховые взносы учитывают в расходах </vt:lpstr>
      <vt:lpstr>Если готовы к спорам…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ГРАНИ ОПТИМИЗАЦИИ</dc:title>
  <dc:creator>Natali Natalyuk</dc:creator>
  <cp:lastModifiedBy>Наталюк</cp:lastModifiedBy>
  <cp:revision>954</cp:revision>
  <dcterms:modified xsi:type="dcterms:W3CDTF">2020-03-24T09:29:22Z</dcterms:modified>
</cp:coreProperties>
</file>