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6">
  <p:sldMasterIdLst>
    <p:sldMasterId id="2147483648" r:id="rId1"/>
  </p:sldMasterIdLst>
  <p:notesMasterIdLst>
    <p:notesMasterId r:id="rId52"/>
  </p:notesMasterIdLst>
  <p:sldIdLst>
    <p:sldId id="256" r:id="rId2"/>
    <p:sldId id="355" r:id="rId3"/>
    <p:sldId id="356" r:id="rId4"/>
    <p:sldId id="346" r:id="rId5"/>
    <p:sldId id="347" r:id="rId6"/>
    <p:sldId id="357" r:id="rId7"/>
    <p:sldId id="362" r:id="rId8"/>
    <p:sldId id="373" r:id="rId9"/>
    <p:sldId id="374" r:id="rId10"/>
    <p:sldId id="325" r:id="rId11"/>
    <p:sldId id="326" r:id="rId12"/>
    <p:sldId id="309" r:id="rId13"/>
    <p:sldId id="262" r:id="rId14"/>
    <p:sldId id="328" r:id="rId15"/>
    <p:sldId id="370" r:id="rId16"/>
    <p:sldId id="371" r:id="rId17"/>
    <p:sldId id="369" r:id="rId18"/>
    <p:sldId id="366" r:id="rId19"/>
    <p:sldId id="372" r:id="rId20"/>
    <p:sldId id="263" r:id="rId21"/>
    <p:sldId id="313" r:id="rId22"/>
    <p:sldId id="329" r:id="rId23"/>
    <p:sldId id="330" r:id="rId24"/>
    <p:sldId id="363" r:id="rId25"/>
    <p:sldId id="319" r:id="rId26"/>
    <p:sldId id="320" r:id="rId27"/>
    <p:sldId id="364" r:id="rId28"/>
    <p:sldId id="317" r:id="rId29"/>
    <p:sldId id="375" r:id="rId30"/>
    <p:sldId id="318" r:id="rId31"/>
    <p:sldId id="321" r:id="rId32"/>
    <p:sldId id="308" r:id="rId33"/>
    <p:sldId id="265" r:id="rId34"/>
    <p:sldId id="322" r:id="rId35"/>
    <p:sldId id="331" r:id="rId36"/>
    <p:sldId id="332" r:id="rId37"/>
    <p:sldId id="359" r:id="rId38"/>
    <p:sldId id="360" r:id="rId39"/>
    <p:sldId id="361" r:id="rId40"/>
    <p:sldId id="365" r:id="rId41"/>
    <p:sldId id="295" r:id="rId42"/>
    <p:sldId id="302" r:id="rId43"/>
    <p:sldId id="368" r:id="rId44"/>
    <p:sldId id="367" r:id="rId45"/>
    <p:sldId id="297" r:id="rId46"/>
    <p:sldId id="334" r:id="rId47"/>
    <p:sldId id="335" r:id="rId48"/>
    <p:sldId id="337" r:id="rId49"/>
    <p:sldId id="338" r:id="rId50"/>
    <p:sldId id="339" r:id="rId51"/>
  </p:sldIdLst>
  <p:sldSz cx="9906000" cy="6858000" type="A4"/>
  <p:notesSz cx="9906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95281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1.3715667910234939E-2"/>
          <c:y val="0"/>
          <c:w val="0.98628442993513254"/>
          <c:h val="0.8711171980122310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circle"/>
            <c:size val="9"/>
            <c:spPr>
              <a:solidFill>
                <a:srgbClr val="FFC000"/>
              </a:solidFill>
              <a:ln>
                <a:solidFill>
                  <a:srgbClr val="FFC000"/>
                </a:solidFill>
              </a:ln>
            </c:spPr>
          </c:marker>
          <c:dLbls>
            <c:txPr>
              <a:bodyPr/>
              <a:lstStyle/>
              <a:p>
                <a:pPr>
                  <a:defRPr b="1">
                    <a:latin typeface="Roboto Condensed"/>
                    <a:ea typeface="Roboto Condensed"/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15.8</c:v>
                </c:pt>
                <c:pt idx="1">
                  <c:v>22.7</c:v>
                </c:pt>
                <c:pt idx="2">
                  <c:v>33.300000000000004</c:v>
                </c:pt>
                <c:pt idx="3">
                  <c:v>33.200000000000003</c:v>
                </c:pt>
              </c:numCache>
            </c:numRef>
          </c:val>
          <c:smooth val="1"/>
        </c:ser>
        <c:marker val="1"/>
        <c:axId val="143892480"/>
        <c:axId val="143894016"/>
      </c:lineChart>
      <c:catAx>
        <c:axId val="143892480"/>
        <c:scaling>
          <c:orientation val="minMax"/>
        </c:scaling>
        <c:delete val="1"/>
        <c:axPos val="b"/>
        <c:numFmt formatCode="General" sourceLinked="1"/>
        <c:tickLblPos val="none"/>
        <c:crossAx val="143894016"/>
        <c:crosses val="autoZero"/>
        <c:auto val="1"/>
        <c:lblAlgn val="ctr"/>
        <c:lblOffset val="100"/>
      </c:catAx>
      <c:valAx>
        <c:axId val="143894016"/>
        <c:scaling>
          <c:orientation val="minMax"/>
        </c:scaling>
        <c:delete val="1"/>
        <c:axPos val="l"/>
        <c:numFmt formatCode="0.0" sourceLinked="1"/>
        <c:tickLblPos val="none"/>
        <c:crossAx val="143892480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autoTitleDeleted val="1"/>
    <c:plotArea>
      <c:layout>
        <c:manualLayout>
          <c:layoutTarget val="inner"/>
          <c:xMode val="edge"/>
          <c:yMode val="edge"/>
          <c:x val="0"/>
          <c:y val="0.12888270731484344"/>
          <c:w val="0.98628442993513254"/>
          <c:h val="0.8711171980122310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circle"/>
            <c:size val="9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dLbls>
            <c:dLbl>
              <c:idx val="0"/>
              <c:layout>
                <c:manualLayout>
                  <c:x val="-3.4936638116934982E-2"/>
                  <c:y val="-7.4389614268921586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1.6961205619739111E-2"/>
                  <c:y val="-6.2125892097270305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1.8767645596453785E-2"/>
                  <c:y val="-6.406748716654629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-2.1685772050891845E-2"/>
                  <c:y val="-5.997957977599546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7.6756594011364823E-2"/>
                  <c:y val="7.9009271502714903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tx1">
                        <a:lumMod val="75000"/>
                      </a:schemeClr>
                    </a:solidFill>
                    <a:latin typeface="Roboto Condensed"/>
                    <a:ea typeface="Roboto Condensed"/>
                  </a:defRPr>
                </a:pPr>
                <a:endParaRPr lang="ru-RU"/>
              </a:p>
            </c:txPr>
            <c:dLblPos val="b"/>
            <c:showVal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</c:numCache>
            </c:numRef>
          </c:cat>
          <c:val>
            <c:numRef>
              <c:f>Лист1!$B$2:$B$5</c:f>
              <c:numCache>
                <c:formatCode>0.0</c:formatCode>
                <c:ptCount val="4"/>
                <c:pt idx="0">
                  <c:v>20.2</c:v>
                </c:pt>
                <c:pt idx="1">
                  <c:v>14.2</c:v>
                </c:pt>
                <c:pt idx="2">
                  <c:v>9.3000000000000007</c:v>
                </c:pt>
                <c:pt idx="3">
                  <c:v>6.1</c:v>
                </c:pt>
              </c:numCache>
            </c:numRef>
          </c:val>
          <c:smooth val="1"/>
        </c:ser>
        <c:marker val="1"/>
        <c:axId val="143913728"/>
        <c:axId val="143915264"/>
      </c:lineChart>
      <c:catAx>
        <c:axId val="143913728"/>
        <c:scaling>
          <c:orientation val="minMax"/>
        </c:scaling>
        <c:delete val="1"/>
        <c:axPos val="b"/>
        <c:numFmt formatCode="General" sourceLinked="1"/>
        <c:tickLblPos val="none"/>
        <c:crossAx val="143915264"/>
        <c:crosses val="autoZero"/>
        <c:auto val="1"/>
        <c:lblAlgn val="ctr"/>
        <c:lblOffset val="100"/>
      </c:catAx>
      <c:valAx>
        <c:axId val="143915264"/>
        <c:scaling>
          <c:orientation val="minMax"/>
        </c:scaling>
        <c:delete val="1"/>
        <c:axPos val="l"/>
        <c:numFmt formatCode="0.0" sourceLinked="1"/>
        <c:tickLblPos val="none"/>
        <c:crossAx val="143913728"/>
        <c:crosses val="autoZero"/>
        <c:crossBetween val="between"/>
      </c:valAx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title>
      <c:tx>
        <c:rich>
          <a:bodyPr/>
          <a:lstStyle/>
          <a:p>
            <a:pPr>
              <a:defRPr/>
            </a:pPr>
            <a:r>
              <a:rPr lang="ru-RU" sz="1800" dirty="0"/>
              <a:t>Доначисления на 1 выездную </a:t>
            </a:r>
            <a:r>
              <a:rPr lang="ru-RU" sz="1800" dirty="0" smtClean="0"/>
              <a:t>проверку по РФ</a:t>
            </a:r>
          </a:p>
          <a:p>
            <a:pPr>
              <a:defRPr/>
            </a:pPr>
            <a:r>
              <a:rPr lang="ru-RU" sz="1800" dirty="0" smtClean="0"/>
              <a:t> </a:t>
            </a:r>
            <a:r>
              <a:rPr lang="ru-RU" sz="1800" b="0" dirty="0"/>
              <a:t>(</a:t>
            </a:r>
            <a:r>
              <a:rPr lang="ru-RU" sz="1800" b="0" dirty="0" err="1"/>
              <a:t>млн</a:t>
            </a:r>
            <a:r>
              <a:rPr lang="ru-RU" sz="1800" b="0" dirty="0"/>
              <a:t> руб.)</a:t>
            </a:r>
          </a:p>
        </c:rich>
      </c:tx>
      <c:layout>
        <c:manualLayout>
          <c:xMode val="edge"/>
          <c:yMode val="edge"/>
          <c:x val="0.21522239691872577"/>
          <c:y val="3.9977039588193902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Доначисления на 1 выездную проверку (млн руб.)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6 мес 2019</c:v>
                </c:pt>
                <c:pt idx="1">
                  <c:v>6 мес 2020</c:v>
                </c:pt>
                <c:pt idx="2">
                  <c:v>6 мес 2021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3"/>
                <c:pt idx="0">
                  <c:v>25</c:v>
                </c:pt>
                <c:pt idx="1">
                  <c:v>30.2</c:v>
                </c:pt>
                <c:pt idx="2">
                  <c:v>46.4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6 мес 2019</c:v>
                </c:pt>
                <c:pt idx="1">
                  <c:v>6 мес 2020</c:v>
                </c:pt>
                <c:pt idx="2">
                  <c:v>6 мес 2021</c:v>
                </c:pt>
              </c:strCache>
            </c:strRef>
          </c:cat>
          <c:val>
            <c:numRef>
              <c:f>Лист1!$C$2:$C$5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6 мес 2019</c:v>
                </c:pt>
                <c:pt idx="1">
                  <c:v>6 мес 2020</c:v>
                </c:pt>
                <c:pt idx="2">
                  <c:v>6 мес 2021</c:v>
                </c:pt>
              </c:strCache>
            </c:strRef>
          </c:cat>
          <c:val>
            <c:numRef>
              <c:f>Лист1!$D$2:$D$5</c:f>
            </c:numRef>
          </c:val>
        </c:ser>
        <c:shape val="box"/>
        <c:axId val="144213120"/>
        <c:axId val="144214656"/>
        <c:axId val="0"/>
      </c:bar3DChart>
      <c:catAx>
        <c:axId val="144213120"/>
        <c:scaling>
          <c:orientation val="minMax"/>
        </c:scaling>
        <c:axPos val="b"/>
        <c:tickLblPos val="nextTo"/>
        <c:crossAx val="144214656"/>
        <c:crosses val="autoZero"/>
        <c:auto val="1"/>
        <c:lblAlgn val="ctr"/>
        <c:lblOffset val="100"/>
      </c:catAx>
      <c:valAx>
        <c:axId val="144214656"/>
        <c:scaling>
          <c:orientation val="minMax"/>
        </c:scaling>
        <c:axPos val="l"/>
        <c:majorGridlines/>
        <c:numFmt formatCode="General" sourceLinked="1"/>
        <c:tickLblPos val="nextTo"/>
        <c:crossAx val="14421312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0.53984</cdr:x>
      <cdr:y>0.76597</cdr:y>
    </cdr:from>
    <cdr:to>
      <cdr:x>0.84847</cdr:x>
      <cdr:y>0.9514</cdr:y>
    </cdr:to>
    <cdr:sp macro="" textlink="">
      <cdr:nvSpPr>
        <cdr:cNvPr id="4" name="TextBox 1"/>
        <cdr:cNvSpPr txBox="1"/>
      </cdr:nvSpPr>
      <cdr:spPr bwMode="auto">
        <a:xfrm xmlns:a="http://schemas.openxmlformats.org/drawingml/2006/main" rot="1580165">
          <a:off x="2248218" y="2379661"/>
          <a:ext cx="1285329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>
            <a:defRPr/>
          </a:pPr>
          <a:r>
            <a:rPr lang="ru-RU" sz="1100" b="1" dirty="0">
              <a:solidFill>
                <a:srgbClr val="C00000"/>
              </a:solidFill>
            </a:rPr>
            <a:t>Снижение на 34% - мораторий</a:t>
          </a:r>
          <a:endParaRPr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0.21772</cdr:x>
      <cdr:y>0.45333</cdr:y>
    </cdr:from>
    <cdr:to>
      <cdr:x>0.4187</cdr:x>
      <cdr:y>0.50667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36104" y="2448272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b="1" dirty="0" smtClean="0"/>
            <a:t>25 </a:t>
          </a:r>
          <a:r>
            <a:rPr lang="ru-RU" b="1" dirty="0" err="1" smtClean="0"/>
            <a:t>млн</a:t>
          </a:r>
          <a:r>
            <a:rPr lang="ru-RU" b="1" dirty="0" smtClean="0"/>
            <a:t> </a:t>
          </a:r>
          <a:r>
            <a:rPr lang="ru-RU" b="1" dirty="0" err="1" smtClean="0"/>
            <a:t>руб</a:t>
          </a:r>
          <a:endParaRPr lang="ru-RU" b="1" dirty="0"/>
        </a:p>
      </cdr:txBody>
    </cdr:sp>
  </cdr:relSizeAnchor>
  <cdr:relSizeAnchor xmlns:cdr="http://schemas.openxmlformats.org/drawingml/2006/chartDrawing">
    <cdr:from>
      <cdr:x>0.45219</cdr:x>
      <cdr:y>0.4</cdr:y>
    </cdr:from>
    <cdr:to>
      <cdr:x>0.68666</cdr:x>
      <cdr:y>0.45333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44216" y="2160240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30,2 </a:t>
          </a:r>
          <a:r>
            <a:rPr lang="ru-RU" sz="1100" b="1" dirty="0" err="1" smtClean="0"/>
            <a:t>млн</a:t>
          </a:r>
          <a:r>
            <a:rPr lang="ru-RU" sz="1100" b="1" dirty="0" smtClean="0"/>
            <a:t> руб.</a:t>
          </a:r>
          <a:endParaRPr lang="ru-RU" sz="1100" b="1" dirty="0"/>
        </a:p>
      </cdr:txBody>
    </cdr:sp>
  </cdr:relSizeAnchor>
  <cdr:relSizeAnchor xmlns:cdr="http://schemas.openxmlformats.org/drawingml/2006/chartDrawing">
    <cdr:from>
      <cdr:x>0.68666</cdr:x>
      <cdr:y>0.22667</cdr:y>
    </cdr:from>
    <cdr:to>
      <cdr:x>0.93788</cdr:x>
      <cdr:y>0.28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52328" y="1224136"/>
          <a:ext cx="108012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b="1" dirty="0" smtClean="0"/>
            <a:t>46,4 </a:t>
          </a:r>
          <a:r>
            <a:rPr lang="ru-RU" sz="1100" b="1" dirty="0" err="1" smtClean="0"/>
            <a:t>млн</a:t>
          </a:r>
          <a:r>
            <a:rPr lang="ru-RU" sz="1100" b="1" dirty="0" smtClean="0"/>
            <a:t> руб.</a:t>
          </a:r>
          <a:endParaRPr lang="ru-RU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11813" y="0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A91CD-151B-40AE-A0A7-2953516446B1}" type="datetimeFigureOut">
              <a:rPr lang="ru-RU" smtClean="0"/>
              <a:pPr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95625" y="514350"/>
            <a:ext cx="371475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0600" y="3257550"/>
            <a:ext cx="79248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11813" y="6513513"/>
            <a:ext cx="42926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8DE8B-5A00-4686-9BF2-69A3D02E091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8DE8B-5A00-4686-9BF2-69A3D02E091A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2253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2440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7088982" y="365125"/>
            <a:ext cx="2135981" cy="5811838"/>
          </a:xfrm>
        </p:spPr>
        <p:txBody>
          <a:bodyPr vert="eaVert"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681037" y="365125"/>
            <a:ext cx="6284119" cy="5811838"/>
          </a:xfrm>
        </p:spPr>
        <p:txBody>
          <a:bodyPr vert="eaVert"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А_черный 6 спикер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_ФИ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3AE7BD58-B663-D64E-84EC-3B12F2107F0B}"/>
              </a:ext>
            </a:extLst>
          </p:cNvPr>
          <p:cNvSpPr/>
          <p:nvPr userDrawn="1"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Round Same-side Corner of Rectangle 3">
            <a:extLst>
              <a:ext uri="{FF2B5EF4-FFF2-40B4-BE49-F238E27FC236}">
                <a16:creationId xmlns="" xmlns:a16="http://schemas.microsoft.com/office/drawing/2014/main" id="{229C4344-E3D3-9747-9A1F-7C6E0D332FF5}"/>
              </a:ext>
            </a:extLst>
          </p:cNvPr>
          <p:cNvSpPr/>
          <p:nvPr/>
        </p:nvSpPr>
        <p:spPr>
          <a:xfrm rot="10800000">
            <a:off x="116513" y="144001"/>
            <a:ext cx="9672975" cy="5270963"/>
          </a:xfrm>
          <a:prstGeom prst="round2SameRect">
            <a:avLst>
              <a:gd name="adj1" fmla="val 12532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bg1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1" hasCustomPrompt="1"/>
          </p:nvPr>
        </p:nvSpPr>
        <p:spPr>
          <a:xfrm>
            <a:off x="6410782" y="5728479"/>
            <a:ext cx="2533650" cy="348933"/>
          </a:xfrm>
        </p:spPr>
        <p:txBody>
          <a:bodyPr anchor="ctr">
            <a:noAutofit/>
          </a:bodyPr>
          <a:lstStyle>
            <a:lvl1pPr marL="0" indent="0" algn="r">
              <a:buNone/>
              <a:defRPr sz="2000" baseline="0"/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DAB18EC0-F86C-474E-86E6-0BD898B4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4024" y="1255374"/>
            <a:ext cx="3818012" cy="2562046"/>
          </a:xfrm>
        </p:spPr>
        <p:txBody>
          <a:bodyPr lIns="0">
            <a:noAutofit/>
          </a:bodyPr>
          <a:lstStyle>
            <a:lvl1pPr>
              <a:defRPr sz="6000" baseline="0"/>
            </a:lvl1pPr>
          </a:lstStyle>
          <a:p>
            <a:r>
              <a:rPr lang="ru-RU" dirty="0"/>
              <a:t>Образец титульного слайда</a:t>
            </a:r>
          </a:p>
        </p:txBody>
      </p:sp>
      <p:sp>
        <p:nvSpPr>
          <p:cNvPr id="9" name="Текст 9">
            <a:extLst>
              <a:ext uri="{FF2B5EF4-FFF2-40B4-BE49-F238E27FC236}">
                <a16:creationId xmlns="" xmlns:a16="http://schemas.microsoft.com/office/drawing/2014/main" id="{0EB309EC-04D4-644A-9FBB-69548A93E52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0782" y="6108943"/>
            <a:ext cx="2533650" cy="291933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baseline="0"/>
            </a:lvl1pPr>
          </a:lstStyle>
          <a:p>
            <a:pPr lvl="0"/>
            <a:r>
              <a:rPr lang="ru-RU" dirty="0"/>
              <a:t>должность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08BA98-FEA5-604E-82BA-76E428D462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96104" y="5912897"/>
            <a:ext cx="1957919" cy="4471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21542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395972658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в  2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9"/>
          <p:cNvSpPr>
            <a:spLocks noGrp="1"/>
          </p:cNvSpPr>
          <p:nvPr>
            <p:ph type="body" sz="quarter" idx="10"/>
          </p:nvPr>
        </p:nvSpPr>
        <p:spPr>
          <a:xfrm>
            <a:off x="821729" y="2441275"/>
            <a:ext cx="8262544" cy="3709359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DAB18EC0-F86C-474E-86E6-0BD898B4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9" y="560718"/>
            <a:ext cx="8262544" cy="1431985"/>
          </a:xfrm>
        </p:spPr>
        <p:txBody>
          <a:bodyPr lIns="0">
            <a:normAutofit/>
          </a:bodyPr>
          <a:lstStyle>
            <a:lvl1pPr>
              <a:defRPr sz="4000" baseline="0"/>
            </a:lvl1pPr>
          </a:lstStyle>
          <a:p>
            <a:r>
              <a:rPr lang="ru-RU" dirty="0"/>
              <a:t>Образец длинного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</p:spTree>
    <p:extLst>
      <p:ext uri="{BB962C8B-B14F-4D97-AF65-F5344CB8AC3E}">
        <p14:creationId xmlns="" xmlns:p14="http://schemas.microsoft.com/office/powerpoint/2010/main" val="978601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 3 иконки_на слайд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DAB18EC0-F86C-474E-86E6-0BD898B41F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1729" y="560718"/>
            <a:ext cx="8262544" cy="1449238"/>
          </a:xfrm>
        </p:spPr>
        <p:txBody>
          <a:bodyPr lIns="0">
            <a:normAutofit/>
          </a:bodyPr>
          <a:lstStyle>
            <a:lvl1pPr>
              <a:defRPr sz="4000" baseline="0"/>
            </a:lvl1pPr>
          </a:lstStyle>
          <a:p>
            <a:r>
              <a:rPr lang="ru-RU" dirty="0"/>
              <a:t>Напишите здесь </a:t>
            </a:r>
            <a:br>
              <a:rPr lang="ru-RU" dirty="0"/>
            </a:br>
            <a:r>
              <a:rPr lang="ru-RU" dirty="0"/>
              <a:t>заголовок</a:t>
            </a:r>
          </a:p>
        </p:txBody>
      </p:sp>
      <p:sp>
        <p:nvSpPr>
          <p:cNvPr id="11" name="Подзаголовок 2">
            <a:extLst>
              <a:ext uri="{FF2B5EF4-FFF2-40B4-BE49-F238E27FC236}">
                <a16:creationId xmlns="" xmlns:a16="http://schemas.microsoft.com/office/drawing/2014/main" id="{D8C62769-4C2B-6B47-B080-44F5D8A8380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92824" y="4788791"/>
            <a:ext cx="2344015" cy="1394536"/>
          </a:xfrm>
        </p:spPr>
        <p:txBody>
          <a:bodyPr lIns="0" anchor="t"/>
          <a:lstStyle>
            <a:lvl1pPr marL="0" indent="0" algn="l">
              <a:lnSpc>
                <a:spcPct val="100000"/>
              </a:lnSpc>
              <a:buNone/>
              <a:defRPr sz="1600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Основной текст </a:t>
            </a:r>
            <a:br>
              <a:rPr lang="ru-RU" dirty="0"/>
            </a:br>
            <a:r>
              <a:rPr lang="ru-RU" dirty="0"/>
              <a:t>с выравниванием </a:t>
            </a:r>
            <a:br>
              <a:rPr lang="ru-RU" dirty="0"/>
            </a:br>
            <a:r>
              <a:rPr lang="ru-RU" dirty="0"/>
              <a:t>по левому краю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="" xmlns:a16="http://schemas.microsoft.com/office/drawing/2014/main" id="{A19F5548-683A-2740-8E12-6B8A6C9068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08247" y="4782107"/>
            <a:ext cx="2343647" cy="1401221"/>
          </a:xfrm>
        </p:spPr>
        <p:txBody>
          <a:bodyPr/>
          <a:lstStyle>
            <a:lvl1pPr marL="9525" indent="-9525">
              <a:lnSpc>
                <a:spcPct val="100000"/>
              </a:lnSpc>
              <a:buNone/>
              <a:tabLst/>
              <a:defRPr sz="1600" spc="0" baseline="0"/>
            </a:lvl1pPr>
          </a:lstStyle>
          <a:p>
            <a:r>
              <a:rPr lang="ru-RU" dirty="0"/>
              <a:t>Основной текст </a:t>
            </a:r>
            <a:br>
              <a:rPr lang="ru-RU" dirty="0"/>
            </a:br>
            <a:r>
              <a:rPr lang="ru-RU" dirty="0"/>
              <a:t>с выравниванием </a:t>
            </a:r>
            <a:br>
              <a:rPr lang="ru-RU" dirty="0"/>
            </a:br>
            <a:r>
              <a:rPr lang="ru-RU" dirty="0"/>
              <a:t>по левому краю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="" xmlns:a16="http://schemas.microsoft.com/office/drawing/2014/main" id="{E6E14A4C-52FB-2947-99CB-2161319960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31537" y="4782107"/>
            <a:ext cx="2343647" cy="1401221"/>
          </a:xfrm>
        </p:spPr>
        <p:txBody>
          <a:bodyPr/>
          <a:lstStyle>
            <a:lvl1pPr marL="9525" marR="0" indent="-9525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spc="0" baseline="0"/>
            </a:lvl1pPr>
          </a:lstStyle>
          <a:p>
            <a:r>
              <a:rPr lang="ru-RU" dirty="0"/>
              <a:t>Основной текст </a:t>
            </a:r>
            <a:br>
              <a:rPr lang="ru-RU" dirty="0"/>
            </a:br>
            <a:r>
              <a:rPr lang="ru-RU" dirty="0"/>
              <a:t>с выравниванием </a:t>
            </a:r>
            <a:br>
              <a:rPr lang="ru-RU" dirty="0"/>
            </a:br>
            <a:r>
              <a:rPr lang="ru-RU" dirty="0"/>
              <a:t>по левому краю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42F8DE17-1FDF-E64D-A9B8-F608F78E728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92976" y="2850218"/>
            <a:ext cx="1067190" cy="13156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E55FEE5D-7529-E640-BD45-E6AC6B6D378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92824" y="4290460"/>
            <a:ext cx="2343647" cy="408924"/>
          </a:xfrm>
        </p:spPr>
        <p:txBody>
          <a:bodyPr lIns="0">
            <a:normAutofit/>
          </a:bodyPr>
          <a:lstStyle>
            <a:lvl1pPr marL="0" indent="0">
              <a:buNone/>
              <a:defRPr sz="2000" b="0" i="0"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="" xmlns:a16="http://schemas.microsoft.com/office/drawing/2014/main" id="{73FB5121-829A-A54B-A194-6EEF3E57551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08247" y="4290460"/>
            <a:ext cx="2343647" cy="408924"/>
          </a:xfrm>
        </p:spPr>
        <p:txBody>
          <a:bodyPr lIns="0">
            <a:normAutofit/>
          </a:bodyPr>
          <a:lstStyle>
            <a:lvl1pPr marL="0" indent="0">
              <a:buNone/>
              <a:defRPr sz="2000" b="0" i="0"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="" xmlns:a16="http://schemas.microsoft.com/office/drawing/2014/main" id="{C35BF84C-1A05-AF4F-8777-3B57C174865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131537" y="4290460"/>
            <a:ext cx="2343647" cy="408924"/>
          </a:xfrm>
        </p:spPr>
        <p:txBody>
          <a:bodyPr lIns="0">
            <a:normAutofit/>
          </a:bodyPr>
          <a:lstStyle>
            <a:lvl1pPr marL="0" indent="0">
              <a:buNone/>
              <a:defRPr sz="2000" b="0" i="0">
                <a:latin typeface="+mj-lt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22" name="Рисунок 2">
            <a:extLst>
              <a:ext uri="{FF2B5EF4-FFF2-40B4-BE49-F238E27FC236}">
                <a16:creationId xmlns="" xmlns:a16="http://schemas.microsoft.com/office/drawing/2014/main" id="{6DC0A746-D1FF-5D41-8569-B4E036E27EC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186110" y="2850218"/>
            <a:ext cx="1067190" cy="13156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иконка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="" xmlns:a16="http://schemas.microsoft.com/office/drawing/2014/main" id="{CDC4B862-38E9-A344-A42C-A39D9D623B48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7122948" y="2850218"/>
            <a:ext cx="1067190" cy="13156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r>
              <a:rPr lang="ru-RU" dirty="0"/>
              <a:t>иконка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96202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681037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5014913" y="1825625"/>
            <a:ext cx="4210050" cy="435133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82328" y="365127"/>
            <a:ext cx="8543925" cy="13255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82329" y="2505074"/>
            <a:ext cx="4190702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5014913" y="2505074"/>
            <a:ext cx="4211340" cy="3684588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Picture Placeholder 2"/>
          <p:cNvSpPr>
            <a:spLocks noGrp="1" noChangeAspect="1"/>
          </p:cNvSpPr>
          <p:nvPr>
            <p:ph type="pic" idx="1"/>
          </p:nvPr>
        </p:nvSpPr>
        <p:spPr bwMode="auto"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6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681037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81037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81037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7F3C792-FCCF-5F4D-9716-9FA5AECDC779}" type="datetimeFigureOut">
              <a:rPr lang="ru-RU"/>
              <a:pPr>
                <a:defRPr/>
              </a:pPr>
              <a:t>27.09.2021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7DDC2EC-1905-5A45-9C89-967903ED7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5" r:id="rId16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service.nalog.ru/addrfind.do" TargetMode="External"/><Relationship Id="rId13" Type="http://schemas.openxmlformats.org/officeDocument/2006/relationships/hyperlink" Target="https://kad.arbitr.ru/" TargetMode="External"/><Relationship Id="rId3" Type="http://schemas.openxmlformats.org/officeDocument/2006/relationships/image" Target="../media/image9.png"/><Relationship Id="rId7" Type="http://schemas.openxmlformats.org/officeDocument/2006/relationships/hyperlink" Target="https://pb.nalog.ru/index.htm" TargetMode="External"/><Relationship Id="rId12" Type="http://schemas.openxmlformats.org/officeDocument/2006/relationships/hyperlink" Target="https://service.nalog.ru/disqualified.do" TargetMode="External"/><Relationship Id="rId17" Type="http://schemas.openxmlformats.org/officeDocument/2006/relationships/hyperlink" Target="https://bankrot.fedresurs.ru/?attempt=1" TargetMode="External"/><Relationship Id="rId2" Type="http://schemas.openxmlformats.org/officeDocument/2006/relationships/image" Target="../media/image4.png"/><Relationship Id="rId16" Type="http://schemas.openxmlformats.org/officeDocument/2006/relationships/hyperlink" Target="https://zakupki.gov.ru/epz/dishonestsupplier/search/search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grul.nalog.ru/about.html" TargetMode="External"/><Relationship Id="rId11" Type="http://schemas.openxmlformats.org/officeDocument/2006/relationships/hyperlink" Target="https://service.nalog.ru/zd.do" TargetMode="External"/><Relationship Id="rId5" Type="http://schemas.openxmlformats.org/officeDocument/2006/relationships/image" Target="../media/image11.png"/><Relationship Id="rId15" Type="http://schemas.openxmlformats.org/officeDocument/2006/relationships/hyperlink" Target="https://fssp.gov.ru/iss/ip/" TargetMode="External"/><Relationship Id="rId10" Type="http://schemas.openxmlformats.org/officeDocument/2006/relationships/hyperlink" Target="https://service.nalog.ru/svl.do?t=1607444342662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service.nalog.ru/mru.do" TargetMode="External"/><Relationship Id="rId14" Type="http://schemas.openxmlformats.org/officeDocument/2006/relationships/hyperlink" Target="https://service.nalog.ru/r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chart" Target="../charts/chart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avovest-audit.ru/nashi-statii-nalogi-i-buhuchet/nalogovye-ogovorki-v-dogovorah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emf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pravovest-audit.ru" TargetMode="External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hyperlink" Target="https://pravovest-audit.ru/" TargetMode="External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4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hyperlink" Target="https://pravovest-audit.ru/raschyot-stoimosti-audita/?utm_source=pravovest-audit&amp;utm_medium=webinar28092021top3&amp;utm_campaign=pravovest-audit" TargetMode="External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clck.ru/XpFwe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hyperlink" Target="pravovest-audit.ru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8.png"/><Relationship Id="rId10" Type="http://schemas.openxmlformats.org/officeDocument/2006/relationships/image" Target="../media/image42.png"/><Relationship Id="rId4" Type="http://schemas.openxmlformats.org/officeDocument/2006/relationships/image" Target="../media/image9.png"/><Relationship Id="rId9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kontur.ru/focus/api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0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10532"/>
            <a:ext cx="99060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-38639" y="-35346"/>
            <a:ext cx="6431799" cy="686853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 bwMode="auto">
          <a:xfrm>
            <a:off x="200472" y="980728"/>
            <a:ext cx="1371569" cy="59218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2200" b="1" dirty="0">
                <a:latin typeface="Times New Roman"/>
                <a:cs typeface="Times New Roman"/>
              </a:rPr>
              <a:t>Тема</a:t>
            </a:r>
            <a:r>
              <a:rPr lang="ru-RU" sz="2400" b="1" dirty="0">
                <a:latin typeface="Times New Roman"/>
                <a:cs typeface="Times New Roman"/>
              </a:rPr>
              <a:t>: </a:t>
            </a:r>
            <a:endParaRPr dirty="0"/>
          </a:p>
        </p:txBody>
      </p:sp>
      <p:sp>
        <p:nvSpPr>
          <p:cNvPr id="7" name="TextBox 5"/>
          <p:cNvSpPr/>
          <p:nvPr/>
        </p:nvSpPr>
        <p:spPr bwMode="auto">
          <a:xfrm>
            <a:off x="230652" y="6042861"/>
            <a:ext cx="2217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9C0E11"/>
                </a:solidFill>
                <a:latin typeface="Times New Roman"/>
                <a:cs typeface="Times New Roman"/>
              </a:rPr>
              <a:t>pravovest-audit.ru</a:t>
            </a:r>
            <a:endParaRPr lang="ru-RU" b="1">
              <a:solidFill>
                <a:srgbClr val="9C0E11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681192" y="116632"/>
            <a:ext cx="3090427" cy="518460"/>
          </a:xfrm>
          <a:prstGeom prst="rect">
            <a:avLst/>
          </a:prstGeom>
        </p:spPr>
      </p:pic>
      <p:sp>
        <p:nvSpPr>
          <p:cNvPr id="9" name="TextBox 6"/>
          <p:cNvSpPr/>
          <p:nvPr/>
        </p:nvSpPr>
        <p:spPr bwMode="auto">
          <a:xfrm>
            <a:off x="231580" y="6355335"/>
            <a:ext cx="2121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>
                <a:solidFill>
                  <a:srgbClr val="9C0E11"/>
                </a:solidFill>
                <a:latin typeface="Times New Roman"/>
                <a:cs typeface="Times New Roman"/>
              </a:rPr>
              <a:t>+7 495 134-32-23</a:t>
            </a:r>
            <a:endParaRPr/>
          </a:p>
        </p:txBody>
      </p:sp>
      <p:sp>
        <p:nvSpPr>
          <p:cNvPr id="10" name="Прямоугольник 7"/>
          <p:cNvSpPr/>
          <p:nvPr/>
        </p:nvSpPr>
        <p:spPr bwMode="auto">
          <a:xfrm>
            <a:off x="272480" y="3573016"/>
            <a:ext cx="1571463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ru-RU" sz="2200" b="1" cap="none" spc="0" dirty="0" smtClean="0">
                <a:ln w="0"/>
                <a:latin typeface="Times New Roman"/>
                <a:cs typeface="Times New Roman"/>
              </a:rPr>
              <a:t>Спикер</a:t>
            </a:r>
            <a:r>
              <a:rPr lang="ru-RU" sz="2000" b="1" cap="none" spc="0" dirty="0" smtClean="0">
                <a:ln w="0"/>
                <a:latin typeface="Times New Roman"/>
                <a:cs typeface="Times New Roman"/>
              </a:rPr>
              <a:t>: </a:t>
            </a:r>
            <a:endParaRPr dirty="0"/>
          </a:p>
        </p:txBody>
      </p:sp>
      <p:sp>
        <p:nvSpPr>
          <p:cNvPr id="11" name="Прямоугольник 12"/>
          <p:cNvSpPr/>
          <p:nvPr/>
        </p:nvSpPr>
        <p:spPr bwMode="auto">
          <a:xfrm>
            <a:off x="231578" y="144472"/>
            <a:ext cx="623358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0"/>
                <a:solidFill>
                  <a:srgbClr val="C00000"/>
                </a:solidFill>
                <a:latin typeface="Times New Roman"/>
                <a:cs typeface="Times New Roman"/>
              </a:rPr>
              <a:t>28 </a:t>
            </a:r>
            <a:r>
              <a:rPr lang="ru-RU" sz="2000" b="1" dirty="0">
                <a:ln w="0"/>
                <a:solidFill>
                  <a:srgbClr val="C00000"/>
                </a:solidFill>
                <a:latin typeface="Times New Roman"/>
                <a:cs typeface="Times New Roman"/>
              </a:rPr>
              <a:t>сентября </a:t>
            </a:r>
            <a:r>
              <a:rPr lang="ru-RU" sz="2000" b="1" cap="none" spc="0" dirty="0">
                <a:ln w="0"/>
                <a:solidFill>
                  <a:srgbClr val="C00000"/>
                </a:solidFill>
                <a:latin typeface="Times New Roman"/>
                <a:cs typeface="Times New Roman"/>
              </a:rPr>
              <a:t>2021 года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4"/>
          <p:cNvSpPr/>
          <p:nvPr/>
        </p:nvSpPr>
        <p:spPr bwMode="auto">
          <a:xfrm>
            <a:off x="222312" y="4268769"/>
            <a:ext cx="5297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Прямоугольник 4"/>
          <p:cNvSpPr/>
          <p:nvPr/>
        </p:nvSpPr>
        <p:spPr bwMode="auto">
          <a:xfrm>
            <a:off x="272480" y="3933056"/>
            <a:ext cx="59584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rgbClr val="80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b="1" dirty="0" smtClean="0">
                <a:latin typeface="Times New Roman"/>
                <a:cs typeface="Times New Roman"/>
              </a:rPr>
              <a:t>Наталюк </a:t>
            </a:r>
            <a:r>
              <a:rPr lang="ru-RU" sz="1600" b="1" dirty="0">
                <a:latin typeface="Times New Roman"/>
                <a:cs typeface="Times New Roman"/>
              </a:rPr>
              <a:t>Наталья</a:t>
            </a:r>
            <a:r>
              <a:rPr lang="en-US" sz="1600" b="1" dirty="0">
                <a:latin typeface="Times New Roman"/>
                <a:cs typeface="Times New Roman"/>
              </a:rPr>
              <a:t> </a:t>
            </a:r>
            <a:r>
              <a:rPr lang="ru-RU" sz="1600" dirty="0">
                <a:latin typeface="Times New Roman"/>
                <a:cs typeface="Times New Roman"/>
              </a:rPr>
              <a:t>-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ru-RU" sz="1600" dirty="0">
                <a:latin typeface="Times New Roman"/>
                <a:cs typeface="Times New Roman"/>
              </a:rPr>
              <a:t>Советник налоговой службы РФ II ранга, ведущий юрист по налоговым и гражданским спорам, </a:t>
            </a:r>
            <a:endParaRPr lang="ru-RU" sz="1600" dirty="0" smtClean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dirty="0" smtClean="0">
                <a:latin typeface="Times New Roman"/>
                <a:cs typeface="Times New Roman"/>
              </a:rPr>
              <a:t>эксперт </a:t>
            </a:r>
            <a:r>
              <a:rPr lang="ru-RU" sz="1600" dirty="0" err="1">
                <a:latin typeface="Times New Roman"/>
                <a:cs typeface="Times New Roman"/>
              </a:rPr>
              <a:t>pro-bono</a:t>
            </a:r>
            <a:r>
              <a:rPr lang="ru-RU" sz="1600" dirty="0">
                <a:latin typeface="Times New Roman"/>
                <a:cs typeface="Times New Roman"/>
              </a:rPr>
              <a:t> при уполномоченным по защите прав предпринимателей в Правительстве Москвы</a:t>
            </a:r>
            <a:endParaRPr dirty="0"/>
          </a:p>
          <a:p>
            <a:pPr algn="just">
              <a:defRPr/>
            </a:pPr>
            <a:endParaRPr lang="ru-RU" sz="1600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sz="1600" dirty="0"/>
          </a:p>
          <a:p>
            <a:pPr>
              <a:defRPr/>
            </a:pPr>
            <a:endParaRPr lang="ru-RU" sz="1600" dirty="0"/>
          </a:p>
          <a:p>
            <a:pPr algn="just">
              <a:defRPr/>
            </a:pPr>
            <a:endParaRPr lang="ru-RU" sz="1600" dirty="0"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sz="1600" dirty="0">
              <a:latin typeface="Times New Roman"/>
              <a:cs typeface="Times New Roman"/>
            </a:endParaRPr>
          </a:p>
        </p:txBody>
      </p:sp>
      <p:pic>
        <p:nvPicPr>
          <p:cNvPr id="15" name="Рисунок 20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215594" y="1297577"/>
            <a:ext cx="3690406" cy="553560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00472" y="1844824"/>
            <a:ext cx="59766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ТОП-3 инструмента 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 защите от налоговых и финансовых рисков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1" name="TextBox 1"/>
          <p:cNvSpPr/>
          <p:nvPr/>
        </p:nvSpPr>
        <p:spPr bwMode="auto">
          <a:xfrm>
            <a:off x="200472" y="692696"/>
            <a:ext cx="9414875" cy="3155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E0E11"/>
            </a:solidFill>
            <a:miter lim="400000"/>
          </a:ln>
        </p:spPr>
        <p:txBody>
          <a:bodyPr wrap="square" lIns="53641" tIns="53642" rIns="53641" bIns="53642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Письмо ФНС от 12.05.2017 года № АС-4-2/8872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«Понятие должной осмотрительности законодательно не урегулировано, потому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перечень необходимых действий и документов не может быть исчерпывающим.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То есть, и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перечень документов, подтверждающих проявление налогоплательщиком должной осмотрительности, зависит от конкретных обстоятельств»</a:t>
            </a:r>
            <a:r>
              <a:rPr lang="ru-RU" dirty="0" smtClean="0"/>
              <a:t> </a:t>
            </a:r>
          </a:p>
          <a:p>
            <a:pPr algn="just"/>
            <a:endParaRPr lang="ru-RU" dirty="0" smtClean="0"/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Письмо ФНС от 23.03.2017 года № ЕД-5-9/547@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Необходимо особое внимание уделять оценке достаточности и разумности принятых налогоплательщиком мер по проверке контрагента, а также оценивать на предмет получения необоснованной налоговой выгоды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недобросовестность именно проверяемого налогоплательщика и совершенных им действий, </a:t>
            </a:r>
            <a:r>
              <a:rPr lang="ru-RU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не его контрагентами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6" name="TextBox 15"/>
          <p:cNvSpPr txBox="1"/>
          <p:nvPr/>
        </p:nvSpPr>
        <p:spPr>
          <a:xfrm>
            <a:off x="719572" y="188640"/>
            <a:ext cx="89139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Должная осмотрительность- «трансформация»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2480" y="4581128"/>
            <a:ext cx="9361040" cy="17543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Письма ФНС от 31.10.2017 года  №N ЕД-4-9/22123@, от 19.01. 2018 года № ЕД-4-2/889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Понятия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отраженные в Постановлении Пленума № 53,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включая понятия "добросовестность" или "недобросовестность", и развитые в сложившейся судебной практике, сформированной до вступления в силу  Закона N 163-ФЗ,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используются в рамках проведения налоговых проверок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3080792" y="3933056"/>
            <a:ext cx="3456384" cy="576064"/>
          </a:xfrm>
          <a:prstGeom prst="downArrow">
            <a:avLst/>
          </a:prstGeom>
          <a:solidFill>
            <a:srgbClr val="C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Ст. 54.1 НК </a:t>
            </a:r>
            <a:endParaRPr lang="ru-RU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7"/>
          <p:cNvSpPr/>
          <p:nvPr/>
        </p:nvSpPr>
        <p:spPr bwMode="auto">
          <a:xfrm>
            <a:off x="430372" y="1608089"/>
            <a:ext cx="8553376" cy="4351543"/>
          </a:xfrm>
          <a:prstGeom prst="rect">
            <a:avLst/>
          </a:prstGeom>
          <a:ln w="76200"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22859" y="-1280"/>
            <a:ext cx="9906859" cy="6858594"/>
          </a:xfrm>
          <a:prstGeom prst="rect">
            <a:avLst/>
          </a:prstGeom>
        </p:spPr>
      </p:pic>
      <p:sp>
        <p:nvSpPr>
          <p:cNvPr id="6" name="Заголовок 1"/>
          <p:cNvSpPr txBox="1"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  <a:solidFill>
            <a:srgbClr val="C00000"/>
          </a:solidFill>
          <a:ln>
            <a:solidFill>
              <a:srgbClr val="95281D"/>
            </a:solidFill>
          </a:ln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Прямоугольник 7"/>
          <p:cNvSpPr/>
          <p:nvPr/>
        </p:nvSpPr>
        <p:spPr bwMode="auto">
          <a:xfrm>
            <a:off x="787399" y="182367"/>
            <a:ext cx="86813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ea typeface="Arial"/>
                <a:cs typeface="Times New Roman"/>
              </a:rPr>
              <a:t>Условия обоснованной налоговой выгоды</a:t>
            </a:r>
            <a:endParaRPr lang="ru-RU" sz="2000" b="1" i="0" u="none" strike="noStrike" cap="none" spc="0">
              <a:ln>
                <a:noFill/>
              </a:ln>
            </a:endParaRPr>
          </a:p>
        </p:txBody>
      </p:sp>
      <p:sp>
        <p:nvSpPr>
          <p:cNvPr id="11" name="Rectangle 1"/>
          <p:cNvSpPr txBox="1"/>
          <p:nvPr/>
        </p:nvSpPr>
        <p:spPr bwMode="auto">
          <a:xfrm>
            <a:off x="519808" y="1469020"/>
            <a:ext cx="8846020" cy="2209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defTabSz="914400">
              <a:lnSpc>
                <a:spcPts val="700"/>
              </a:lnSpc>
              <a:defRPr sz="2100" b="1"/>
            </a:pPr>
            <a:r>
              <a:rPr sz="21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2" name="Rectangle 1"/>
          <p:cNvSpPr txBox="1"/>
          <p:nvPr/>
        </p:nvSpPr>
        <p:spPr bwMode="auto">
          <a:xfrm>
            <a:off x="848544" y="938675"/>
            <a:ext cx="8727256" cy="669414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900" indent="-342900" defTabSz="914400">
              <a:lnSpc>
                <a:spcPts val="1900"/>
              </a:lnSpc>
              <a:buSzPct val="100000"/>
              <a:buFontTx/>
              <a:buAutoNum type="arabicPeriod"/>
              <a:defRPr b="1"/>
            </a:pP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допускать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Times New Roman"/>
                <a:cs typeface="Times New Roman"/>
              </a:rPr>
              <a:t>ИСКАЖЕНИЙ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учета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и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отчетности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уменьшающих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налоговую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базу</a:t>
            </a:r>
            <a:endParaRPr b="1" u="sng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914400">
              <a:lnSpc>
                <a:spcPts val="700"/>
              </a:lnSpc>
              <a:defRPr sz="2100" b="1"/>
            </a:pP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dirty="0"/>
          </a:p>
        </p:txBody>
      </p:sp>
      <p:sp>
        <p:nvSpPr>
          <p:cNvPr id="13" name="Rectangle 1"/>
          <p:cNvSpPr txBox="1"/>
          <p:nvPr/>
        </p:nvSpPr>
        <p:spPr bwMode="auto">
          <a:xfrm>
            <a:off x="416496" y="1837267"/>
            <a:ext cx="8457669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900" indent="-342900" algn="ctr" defTabSz="914400">
              <a:buSzPct val="100000"/>
              <a:buFontTx/>
              <a:buAutoNum type="arabicPeriod" startAt="2"/>
              <a:defRPr b="1"/>
            </a:pP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Целью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сделки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должна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быть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неуплата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и (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или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зачет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(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возврат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)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сумм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налога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4" name="Rectangle 1"/>
          <p:cNvSpPr txBox="1"/>
          <p:nvPr/>
        </p:nvSpPr>
        <p:spPr bwMode="auto">
          <a:xfrm>
            <a:off x="948266" y="2828835"/>
            <a:ext cx="8520453" cy="92333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342900" indent="-342900" algn="just" defTabSz="914400">
              <a:buSzPct val="100000"/>
              <a:buFontTx/>
              <a:buAutoNum type="arabicPeriod" startAt="3"/>
              <a:defRPr b="1"/>
            </a:pP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Сделка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должна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исполняться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лицом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, с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которым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заключен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договор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или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лицом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которому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обязательство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передано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по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договору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или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b="1" dirty="0" err="1">
                <a:solidFill>
                  <a:srgbClr val="000000"/>
                </a:solidFill>
                <a:latin typeface="Times New Roman"/>
                <a:cs typeface="Times New Roman"/>
              </a:rPr>
              <a:t>закону</a:t>
            </a:r>
            <a:r>
              <a:rPr b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indent="-342900" algn="just" defTabSz="914400">
              <a:buSzPct val="100000"/>
              <a:defRPr b="1"/>
            </a:pPr>
            <a:r>
              <a:rPr lang="ru-RU" dirty="0">
                <a:latin typeface="Times New Roman"/>
                <a:cs typeface="Times New Roman"/>
              </a:rPr>
              <a:t>                                         </a:t>
            </a:r>
            <a:endParaRPr dirty="0"/>
          </a:p>
        </p:txBody>
      </p:sp>
      <p:sp>
        <p:nvSpPr>
          <p:cNvPr id="15" name="TextBox 13"/>
          <p:cNvSpPr txBox="1"/>
          <p:nvPr/>
        </p:nvSpPr>
        <p:spPr bwMode="auto">
          <a:xfrm>
            <a:off x="684373" y="3937000"/>
            <a:ext cx="8589107" cy="2285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95281D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78230" tIns="39115" rIns="78230" bIns="39115" rtlCol="0" anchor="ctr">
            <a:normAutofit/>
          </a:bodyPr>
          <a:lstStyle/>
          <a:p>
            <a:pPr marL="171450" indent="-171450" defTabSz="782292">
              <a:spcBef>
                <a:spcPts val="0"/>
              </a:spcBef>
              <a:buFontTx/>
              <a:buAutoNum type="arabicPeriod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Подписание документов неуполномоченными или неустановленными лицами; </a:t>
            </a:r>
            <a:endParaRPr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defTabSz="782292">
              <a:spcBef>
                <a:spcPts val="0"/>
              </a:spcBef>
              <a:buFontTx/>
              <a:buAutoNum type="arabicPeriod"/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</a:rPr>
              <a:t>Неисполнение контрагентом налоговых обязательств</a:t>
            </a:r>
            <a:r>
              <a:rPr lang="ru-RU" sz="1400" b="1" dirty="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;</a:t>
            </a:r>
            <a:endParaRPr dirty="0"/>
          </a:p>
          <a:p>
            <a:pPr marL="171450" indent="-171450" defTabSz="782292">
              <a:spcBef>
                <a:spcPts val="0"/>
              </a:spcBef>
              <a:buFontTx/>
              <a:buAutoNum type="arabicPeriod"/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Возможность достижения  того же результата экономической деятельности при совершении иных не запрещенных законом сделок</a:t>
            </a:r>
            <a:endParaRPr dirty="0"/>
          </a:p>
          <a:p>
            <a:pPr defTabSz="782292">
              <a:spcBef>
                <a:spcPts val="0"/>
              </a:spcBef>
              <a:defRPr/>
            </a:pPr>
            <a:endParaRPr lang="ru-RU" sz="1400" b="1" dirty="0">
              <a:solidFill>
                <a:schemeClr val="tx1"/>
              </a:solidFill>
              <a:latin typeface="Times New Roman"/>
              <a:ea typeface="Arial"/>
              <a:cs typeface="Times New Roman"/>
            </a:endParaRPr>
          </a:p>
          <a:p>
            <a:pPr algn="ctr" defTabSz="782292">
              <a:spcBef>
                <a:spcPts val="0"/>
              </a:spcBef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/>
                <a:ea typeface="Arial"/>
                <a:cs typeface="Times New Roman"/>
              </a:rPr>
              <a:t>НЕ МОГУТ РАССМАТРИВАТЬСЯ в качестве САМОСТОЯТЕЛЬНОГО ОСНОВАНИЯ</a:t>
            </a:r>
            <a:r>
              <a:rPr lang="ru-RU" sz="1400" b="1" dirty="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</a:p>
          <a:p>
            <a:pPr algn="ctr" defTabSz="782292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для признания уменьшения налогоплательщиком налоговой базы </a:t>
            </a:r>
          </a:p>
          <a:p>
            <a:pPr algn="ctr" defTabSz="782292">
              <a:spcBef>
                <a:spcPts val="0"/>
              </a:spcBef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и (или) суммы подлежащего уплате налога неправомерным.</a:t>
            </a:r>
            <a:endParaRPr dirty="0"/>
          </a:p>
          <a:p>
            <a:pPr defTabSz="782292">
              <a:spcBef>
                <a:spcPts val="0"/>
              </a:spcBef>
              <a:defRPr/>
            </a:pPr>
            <a:endParaRPr lang="ru-RU" sz="1400" b="1" dirty="0">
              <a:solidFill>
                <a:schemeClr val="tx1"/>
              </a:solidFill>
              <a:latin typeface="Times New Roman"/>
              <a:ea typeface="Arial"/>
              <a:cs typeface="Times New Roman"/>
            </a:endParaRPr>
          </a:p>
        </p:txBody>
      </p:sp>
      <p:pic>
        <p:nvPicPr>
          <p:cNvPr id="17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-594"/>
            <a:ext cx="9906859" cy="6858594"/>
          </a:xfrm>
          <a:prstGeom prst="rect">
            <a:avLst/>
          </a:prstGeom>
          <a:ln>
            <a:solidFill>
              <a:srgbClr val="9E0E11"/>
            </a:solidFill>
          </a:ln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Прямоугольник 7"/>
          <p:cNvSpPr/>
          <p:nvPr/>
        </p:nvSpPr>
        <p:spPr bwMode="auto">
          <a:xfrm>
            <a:off x="416496" y="1412776"/>
            <a:ext cx="88668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>
                <a:latin typeface="Times New Roman"/>
                <a:cs typeface="Times New Roman"/>
              </a:rPr>
              <a:t>АЛГОРИТМ</a:t>
            </a:r>
            <a:r>
              <a:rPr lang="en-US" b="1" dirty="0"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проверки:</a:t>
            </a:r>
            <a:endParaRPr dirty="0"/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853663" y="182367"/>
            <a:ext cx="8764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cs typeface="Times New Roman"/>
              </a:rPr>
              <a:t>Основные тесты от ФНС</a:t>
            </a:r>
            <a:endParaRPr/>
          </a:p>
        </p:txBody>
      </p:sp>
      <p:sp>
        <p:nvSpPr>
          <p:cNvPr id="12" name="Скругленный прямоугольник 9"/>
          <p:cNvSpPr/>
          <p:nvPr/>
        </p:nvSpPr>
        <p:spPr bwMode="auto">
          <a:xfrm>
            <a:off x="416496" y="2564904"/>
            <a:ext cx="8695798" cy="62653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defRPr/>
            </a:pPr>
            <a:r>
              <a:rPr lang="ru-RU" b="1">
                <a:solidFill>
                  <a:srgbClr val="9E0E11"/>
                </a:solidFill>
                <a:latin typeface="Arial"/>
                <a:ea typeface="Times New Roman"/>
                <a:cs typeface="Calibri"/>
              </a:rPr>
              <a:t>2.</a:t>
            </a:r>
            <a:r>
              <a:rPr lang="ru-RU" b="1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Тест на ущерб бюджету</a:t>
            </a:r>
            <a:endParaRPr lang="en-US" b="1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3" name="Скругленный прямоугольник 10"/>
          <p:cNvSpPr/>
          <p:nvPr/>
        </p:nvSpPr>
        <p:spPr bwMode="auto">
          <a:xfrm>
            <a:off x="416496" y="1916832"/>
            <a:ext cx="8695798" cy="4493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A50021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9E0E11"/>
                </a:solidFill>
                <a:latin typeface="Arial"/>
                <a:cs typeface="Arial"/>
              </a:rPr>
              <a:t>1. 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Тест на </a:t>
            </a:r>
            <a:r>
              <a:rPr lang="ru-RU" b="1" dirty="0" smtClean="0">
                <a:solidFill>
                  <a:srgbClr val="C00000"/>
                </a:solidFill>
                <a:latin typeface="Arial"/>
                <a:ea typeface="Times New Roman"/>
                <a:cs typeface="Arial"/>
              </a:rPr>
              <a:t>РЕАЛЬНОСТЬ</a:t>
            </a:r>
            <a:r>
              <a:rPr lang="ru-RU" b="1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  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операций или искажение сведений в учете</a:t>
            </a:r>
            <a:endParaRPr lang="en-US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Скругленный прямоугольник 11"/>
          <p:cNvSpPr/>
          <p:nvPr/>
        </p:nvSpPr>
        <p:spPr bwMode="auto">
          <a:xfrm>
            <a:off x="416496" y="3429000"/>
            <a:ext cx="8695799" cy="617489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9E0E11"/>
                </a:solidFill>
                <a:latin typeface="Arial"/>
                <a:ea typeface="Times New Roman"/>
                <a:cs typeface="Calibri"/>
              </a:rPr>
              <a:t>3.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Тест на сторону договора</a:t>
            </a:r>
            <a:endParaRPr lang="en-US" b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5" name="Скругленный прямоугольник 12"/>
          <p:cNvSpPr/>
          <p:nvPr/>
        </p:nvSpPr>
        <p:spPr bwMode="auto">
          <a:xfrm>
            <a:off x="416496" y="5445224"/>
            <a:ext cx="8767804" cy="44931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 dirty="0">
                <a:solidFill>
                  <a:srgbClr val="9E0E11"/>
                </a:solidFill>
                <a:latin typeface="Arial"/>
                <a:ea typeface="Times New Roman"/>
                <a:cs typeface="Calibri"/>
              </a:rPr>
              <a:t>5.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Тест на проявление </a:t>
            </a:r>
            <a:r>
              <a:rPr lang="ru-RU" b="1" dirty="0" smtClean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осмотрительности</a:t>
            </a:r>
            <a:r>
              <a:rPr lang="en-US" b="1" dirty="0" smtClean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в выборе контрагента</a:t>
            </a:r>
            <a:endParaRPr lang="ru-RU" b="1" dirty="0"/>
          </a:p>
        </p:txBody>
      </p:sp>
      <p:sp>
        <p:nvSpPr>
          <p:cNvPr id="16" name="Скругленный прямоугольник 13"/>
          <p:cNvSpPr/>
          <p:nvPr/>
        </p:nvSpPr>
        <p:spPr bwMode="auto">
          <a:xfrm>
            <a:off x="416496" y="4293096"/>
            <a:ext cx="8695797" cy="898621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b="1" dirty="0">
                <a:solidFill>
                  <a:srgbClr val="9E0E11"/>
                </a:solidFill>
                <a:latin typeface="Arial"/>
                <a:cs typeface="Arial"/>
              </a:rPr>
              <a:t>4</a:t>
            </a:r>
            <a:r>
              <a:rPr lang="ru-RU" b="1" dirty="0">
                <a:solidFill>
                  <a:srgbClr val="9E0E11"/>
                </a:solidFill>
                <a:latin typeface="Arial"/>
                <a:ea typeface="Times New Roman"/>
                <a:cs typeface="Arial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Тест на умысел </a:t>
            </a:r>
            <a:endParaRPr dirty="0"/>
          </a:p>
          <a:p>
            <a:pPr>
              <a:defRPr/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(участие в схеме уклонения от налогов, получения выгоды либо знание о такой схеме) при заключении сделки с «технической компанией</a:t>
            </a: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Calibri"/>
              </a:rPr>
              <a:t>»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7" name="Picture 4" descr="https://a.d-cd.net/dUAAAgClvOA-960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9327087" y="1988840"/>
            <a:ext cx="578913" cy="57891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</p:pic>
      <p:sp>
        <p:nvSpPr>
          <p:cNvPr id="18" name="Прямоугольник 15"/>
          <p:cNvSpPr/>
          <p:nvPr/>
        </p:nvSpPr>
        <p:spPr bwMode="auto">
          <a:xfrm>
            <a:off x="776536" y="548680"/>
            <a:ext cx="8443392" cy="646331"/>
          </a:xfrm>
          <a:prstGeom prst="rect">
            <a:avLst/>
          </a:prstGeom>
          <a:solidFill>
            <a:srgbClr val="9C0E11"/>
          </a:solidFill>
          <a:ln w="38100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ru-RU" b="1" dirty="0">
                <a:solidFill>
                  <a:srgbClr val="FCE9DC"/>
                </a:solidFill>
                <a:latin typeface="Times New Roman" pitchFamily="18" charset="0"/>
                <a:cs typeface="Times New Roman" pitchFamily="18" charset="0"/>
              </a:rPr>
              <a:t>Письмо ФНС от 10.03.2021 года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defRPr/>
            </a:pPr>
            <a:r>
              <a:rPr lang="ru-RU" b="1" dirty="0">
                <a:solidFill>
                  <a:srgbClr val="FCE9DC"/>
                </a:solidFill>
                <a:latin typeface="Times New Roman" pitchFamily="18" charset="0"/>
                <a:cs typeface="Times New Roman" pitchFamily="18" charset="0"/>
              </a:rPr>
              <a:t> № БВ-4-7/3060</a:t>
            </a:r>
            <a:endParaRPr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image1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122138" y="0"/>
            <a:ext cx="1723219" cy="459054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82917" y="1486799"/>
            <a:ext cx="9540166" cy="2123658"/>
          </a:xfrm>
          <a:prstGeom prst="rect">
            <a:avLst/>
          </a:prstGeom>
          <a:solidFill>
            <a:srgbClr val="FFF6E7"/>
          </a:solidFill>
          <a:ln w="38100">
            <a:solidFill>
              <a:srgbClr val="9E0E1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 smtClean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«НАДЛЕЖАЩЕЕ ЛИЦО»</a:t>
            </a:r>
            <a:r>
              <a:rPr lang="ru-RU" sz="1600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лицо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заключившее договор с налогоплательщиком, либо лицо, на которое обязанность исполнения обязательства переведена (возложена) в силу договора или закона.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 smtClean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sz="2000" b="1" i="0" u="none" strike="noStrike" cap="none" dirty="0" smtClean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ТЕХНИЧЕСКАЯ КОМПАНИЯ</a:t>
            </a:r>
            <a:r>
              <a:rPr lang="ru-RU" sz="1600" b="1" i="0" u="none" strike="noStrike" cap="none" dirty="0" smtClean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»</a:t>
            </a:r>
            <a:r>
              <a:rPr lang="ru-RU" sz="1600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- не ведущая реальной экономической деятельности и не исполняющая налоговые обязательства в связи со сделками, оформляемыми от ее имени, в ситуации, когда лицом, осуществляющим исполнение, является иной субъект.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846666" y="128388"/>
            <a:ext cx="86275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СТОРОНЫ </a:t>
            </a:r>
            <a:r>
              <a:rPr lang="ru-RU" sz="2000" b="1" dirty="0" smtClean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ДОГОВОРА - ПРОБЛЕМНЫЙ </a:t>
            </a:r>
            <a:r>
              <a:rPr lang="ru-RU" sz="2000" b="1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КОНТРАГЕНТ</a:t>
            </a:r>
            <a:endParaRPr lang="ru-RU" sz="2000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sp>
        <p:nvSpPr>
          <p:cNvPr id="12" name="Прямоугольник 9"/>
          <p:cNvSpPr/>
          <p:nvPr/>
        </p:nvSpPr>
        <p:spPr bwMode="auto">
          <a:xfrm>
            <a:off x="200472" y="4365104"/>
            <a:ext cx="9540166" cy="1508105"/>
          </a:xfrm>
          <a:prstGeom prst="rect">
            <a:avLst/>
          </a:prstGeom>
          <a:solidFill>
            <a:srgbClr val="FCE8DB"/>
          </a:solidFill>
          <a:ln w="5715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Исполнение обязательства иным (а не Надлежащим) лицом влечет разрешение вопроса о наличии оснований для уменьшения налоговой обязанности с учетом </a:t>
            </a:r>
            <a:r>
              <a:rPr lang="ru-RU" sz="2000" b="1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ФОРМЫ ВИНЫ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в зависимости от которой определяются предъявляемые к налогоплательщику требования о подтверждении им данных о действительном исполнителе и параметрах совершенных с ним операций.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02540" y="0"/>
            <a:ext cx="1042817" cy="277799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4" name="Прямоугольник 13"/>
          <p:cNvSpPr/>
          <p:nvPr/>
        </p:nvSpPr>
        <p:spPr>
          <a:xfrm>
            <a:off x="1064568" y="764704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            Раздел </a:t>
            </a:r>
            <a:r>
              <a:rPr lang="en-US" b="1" dirty="0" smtClean="0">
                <a:latin typeface="Times New Roman"/>
                <a:ea typeface="Times New Roman"/>
                <a:cs typeface="Times New Roman"/>
              </a:rPr>
              <a:t>II</a:t>
            </a:r>
            <a:r>
              <a:rPr lang="ru-RU" b="1" dirty="0" smtClean="0">
                <a:latin typeface="Times New Roman"/>
                <a:ea typeface="Times New Roman"/>
                <a:cs typeface="Times New Roman"/>
              </a:rPr>
              <a:t> Письма ФНС России от 10.03.2021 №БВ-4-7/3060@</a:t>
            </a:r>
            <a:endParaRPr lang="ru-RU" dirty="0"/>
          </a:p>
        </p:txBody>
      </p:sp>
      <p:sp>
        <p:nvSpPr>
          <p:cNvPr id="16" name="Арка 15"/>
          <p:cNvSpPr/>
          <p:nvPr/>
        </p:nvSpPr>
        <p:spPr>
          <a:xfrm>
            <a:off x="704528" y="3573016"/>
            <a:ext cx="1368152" cy="1368152"/>
          </a:xfrm>
          <a:prstGeom prst="blockArc">
            <a:avLst>
              <a:gd name="adj1" fmla="val 10432932"/>
              <a:gd name="adj2" fmla="val 378801"/>
              <a:gd name="adj3" fmla="val 26166"/>
            </a:avLst>
          </a:prstGeom>
          <a:solidFill>
            <a:srgbClr val="952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Арка 16"/>
          <p:cNvSpPr/>
          <p:nvPr/>
        </p:nvSpPr>
        <p:spPr bwMode="auto">
          <a:xfrm rot="10800000">
            <a:off x="7473280" y="2996952"/>
            <a:ext cx="1368152" cy="1368152"/>
          </a:xfrm>
          <a:prstGeom prst="blockArc">
            <a:avLst>
              <a:gd name="adj1" fmla="val 10432932"/>
              <a:gd name="adj2" fmla="val 378801"/>
              <a:gd name="adj3" fmla="val 26166"/>
            </a:avLst>
          </a:prstGeom>
          <a:solidFill>
            <a:srgbClr val="952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Прямоугольник 7"/>
          <p:cNvSpPr/>
          <p:nvPr/>
        </p:nvSpPr>
        <p:spPr bwMode="auto">
          <a:xfrm>
            <a:off x="218645" y="751343"/>
            <a:ext cx="9414875" cy="5355312"/>
          </a:xfrm>
          <a:prstGeom prst="rect">
            <a:avLst/>
          </a:prstGeom>
          <a:ln w="3810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/>
              <a:t>                     </a:t>
            </a:r>
            <a:r>
              <a:rPr lang="ru-RU" b="1" dirty="0">
                <a:latin typeface="Times New Roman"/>
                <a:cs typeface="Times New Roman"/>
              </a:rPr>
              <a:t>Пункт 6 Письма ФНС от 10.03.2021 года</a:t>
            </a:r>
            <a:r>
              <a:rPr lang="ru-RU" b="1" dirty="0">
                <a:solidFill>
                  <a:srgbClr val="9E0E11"/>
                </a:solidFill>
                <a:latin typeface="Times New Roman"/>
                <a:cs typeface="Times New Roman"/>
              </a:rPr>
              <a:t> </a:t>
            </a:r>
            <a:r>
              <a:rPr lang="ru-RU" b="1" dirty="0">
                <a:latin typeface="Times New Roman"/>
                <a:cs typeface="Times New Roman"/>
              </a:rPr>
              <a:t>№ БВ-4-7/3060</a:t>
            </a:r>
            <a:endParaRPr dirty="0"/>
          </a:p>
          <a:p>
            <a:pPr>
              <a:defRPr/>
            </a:pPr>
            <a:endParaRPr lang="ru-RU" b="1" dirty="0">
              <a:solidFill>
                <a:srgbClr val="9E0E1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неизвестность</a:t>
            </a:r>
            <a:r>
              <a:rPr lang="ru-RU" b="1" dirty="0">
                <a:latin typeface="Times New Roman"/>
                <a:cs typeface="Times New Roman"/>
              </a:rPr>
              <a:t> местонахождения на момент совершения сделки</a:t>
            </a:r>
            <a:endParaRPr dirty="0"/>
          </a:p>
          <a:p>
            <a:pPr algn="just">
              <a:defRPr/>
            </a:pPr>
            <a:r>
              <a:rPr lang="ru-RU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отсутствие</a:t>
            </a:r>
            <a:r>
              <a:rPr lang="ru-RU" b="1" dirty="0">
                <a:latin typeface="Times New Roman"/>
                <a:cs typeface="Times New Roman"/>
              </a:rPr>
              <a:t> необходимых условий для достижения результатов соответствующей экономической деятельности </a:t>
            </a:r>
            <a:r>
              <a:rPr lang="ru-RU" dirty="0">
                <a:latin typeface="Times New Roman"/>
                <a:cs typeface="Times New Roman"/>
              </a:rPr>
              <a:t>(</a:t>
            </a:r>
            <a:r>
              <a:rPr lang="ru-RU" dirty="0">
                <a:solidFill>
                  <a:srgbClr val="C00000"/>
                </a:solidFill>
                <a:latin typeface="Times New Roman"/>
                <a:cs typeface="Times New Roman"/>
              </a:rPr>
              <a:t>достаточного персонала, ОС, производственных активов, складских помещений, транспортных средств, обязательных разрешений и лицензий и т.п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.);</a:t>
            </a:r>
            <a:endParaRPr dirty="0">
              <a:solidFill>
                <a:srgbClr val="C00000"/>
              </a:solidFill>
            </a:endParaRPr>
          </a:p>
          <a:p>
            <a:pPr algn="just">
              <a:defRPr/>
            </a:pPr>
            <a:r>
              <a:rPr lang="ru-RU" b="1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невозможность</a:t>
            </a:r>
            <a:r>
              <a:rPr lang="ru-RU" b="1" dirty="0">
                <a:latin typeface="Times New Roman"/>
                <a:cs typeface="Times New Roman"/>
              </a:rPr>
              <a:t> реального осуществления спорных операций обязанным по договору лицом </a:t>
            </a:r>
            <a:r>
              <a:rPr lang="ru-RU" dirty="0">
                <a:latin typeface="Times New Roman"/>
                <a:cs typeface="Times New Roman"/>
              </a:rPr>
              <a:t>(с учетом времени, места нахождения имущества, </a:t>
            </a:r>
            <a:r>
              <a:rPr lang="ru-RU" dirty="0">
                <a:solidFill>
                  <a:srgbClr val="C00000"/>
                </a:solidFill>
                <a:latin typeface="Times New Roman"/>
                <a:cs typeface="Times New Roman"/>
              </a:rPr>
              <a:t>объема материальных, трудовых ресурсов</a:t>
            </a:r>
            <a:r>
              <a:rPr lang="ru-RU" dirty="0">
                <a:latin typeface="Times New Roman"/>
                <a:cs typeface="Times New Roman"/>
              </a:rPr>
              <a:t>)</a:t>
            </a:r>
            <a:endParaRPr dirty="0"/>
          </a:p>
          <a:p>
            <a:pPr algn="just">
              <a:defRPr/>
            </a:pPr>
            <a:r>
              <a:rPr lang="ru-RU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отсутствие</a:t>
            </a:r>
            <a:r>
              <a:rPr lang="ru-RU" b="1" dirty="0">
                <a:latin typeface="Times New Roman"/>
                <a:cs typeface="Times New Roman"/>
              </a:rPr>
              <a:t> оснований для возложения исполнения на 3-е лицо </a:t>
            </a:r>
            <a:r>
              <a:rPr lang="ru-RU" dirty="0">
                <a:latin typeface="Times New Roman"/>
                <a:cs typeface="Times New Roman"/>
              </a:rPr>
              <a:t>ввиду отсутствия соответствующих обязательств между контрагентом и таким 3-им лицом;</a:t>
            </a:r>
            <a:endParaRPr dirty="0"/>
          </a:p>
          <a:p>
            <a:pPr algn="just">
              <a:defRPr/>
            </a:pPr>
            <a:r>
              <a:rPr lang="ru-RU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совершение</a:t>
            </a:r>
            <a:r>
              <a:rPr lang="ru-RU" b="1" dirty="0">
                <a:latin typeface="Times New Roman"/>
                <a:cs typeface="Times New Roman"/>
              </a:rPr>
              <a:t> расходных операций по счету, не соответствующих и не являющихся обыкновенными для того вида деятельности</a:t>
            </a:r>
            <a:r>
              <a:rPr lang="ru-RU" dirty="0">
                <a:latin typeface="Times New Roman"/>
                <a:cs typeface="Times New Roman"/>
              </a:rPr>
              <a:t>, в рамках которого совершены спорные операции с налогоплательщиком;</a:t>
            </a:r>
            <a:endParaRPr dirty="0"/>
          </a:p>
          <a:p>
            <a:pPr algn="just">
              <a:defRPr/>
            </a:pPr>
            <a:r>
              <a:rPr lang="ru-RU" dirty="0" err="1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b="1" dirty="0" err="1">
                <a:latin typeface="Times New Roman"/>
                <a:cs typeface="Times New Roman"/>
              </a:rPr>
              <a:t>отсутствие</a:t>
            </a:r>
            <a:r>
              <a:rPr lang="ru-RU" b="1" dirty="0">
                <a:latin typeface="Times New Roman"/>
                <a:cs typeface="Times New Roman"/>
              </a:rPr>
              <a:t> иных признаков, которые подтверждали бы ведение реальной экономической деятельности</a:t>
            </a:r>
            <a:r>
              <a:rPr lang="ru-RU" dirty="0">
                <a:latin typeface="Times New Roman"/>
                <a:cs typeface="Times New Roman"/>
              </a:rPr>
              <a:t> (</a:t>
            </a:r>
            <a:r>
              <a:rPr lang="ru-RU" dirty="0">
                <a:solidFill>
                  <a:srgbClr val="C00000"/>
                </a:solidFill>
                <a:latin typeface="Times New Roman"/>
                <a:cs typeface="Times New Roman"/>
              </a:rPr>
              <a:t>отсутствие персонала, обладающего необходимой квалификацией, указание лицами, сведения о которых как о руководителях или участниках содержатся в ЕГРЮЛ</a:t>
            </a:r>
            <a:r>
              <a:rPr lang="ru-RU" dirty="0">
                <a:latin typeface="Times New Roman"/>
                <a:cs typeface="Times New Roman"/>
              </a:rPr>
              <a:t>, на недостоверность данных сведений, </a:t>
            </a:r>
            <a:r>
              <a:rPr lang="ru-RU" dirty="0">
                <a:solidFill>
                  <a:srgbClr val="C00000"/>
                </a:solidFill>
                <a:latin typeface="Times New Roman"/>
                <a:cs typeface="Times New Roman"/>
              </a:rPr>
              <a:t>отсутствие сайта либо иного позиционирования (информирования) о деятельности компании </a:t>
            </a:r>
            <a:r>
              <a:rPr lang="ru-RU" dirty="0">
                <a:latin typeface="Times New Roman"/>
                <a:cs typeface="Times New Roman"/>
              </a:rPr>
              <a:t>и т.п.).</a:t>
            </a:r>
            <a:endParaRPr dirty="0"/>
          </a:p>
        </p:txBody>
      </p:sp>
      <p:sp>
        <p:nvSpPr>
          <p:cNvPr id="11" name="TextBox 8"/>
          <p:cNvSpPr txBox="1"/>
          <p:nvPr/>
        </p:nvSpPr>
        <p:spPr bwMode="auto">
          <a:xfrm>
            <a:off x="880533" y="182367"/>
            <a:ext cx="88782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cs typeface="Times New Roman"/>
              </a:rPr>
              <a:t>Портрет «технической компании»</a:t>
            </a: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02540" y="0"/>
            <a:ext cx="1042817" cy="277799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430372" y="1608089"/>
            <a:ext cx="8553376" cy="4351543"/>
          </a:xfrm>
          <a:prstGeom prst="rect">
            <a:avLst/>
          </a:prstGeom>
          <a:ln w="76200"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-1280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20" name="Rectangle 1"/>
          <p:cNvSpPr txBox="1"/>
          <p:nvPr/>
        </p:nvSpPr>
        <p:spPr>
          <a:xfrm>
            <a:off x="519808" y="1469020"/>
            <a:ext cx="8846020" cy="22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defTabSz="914400" hangingPunct="0">
              <a:lnSpc>
                <a:spcPts val="700"/>
              </a:lnSpc>
              <a:defRPr sz="2100" b="1"/>
            </a:pPr>
            <a:r>
              <a:rPr sz="2100" b="1" kern="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sz="21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684372" y="182367"/>
            <a:ext cx="907443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9C0E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«Технические компании» и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9C0E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выгодоприобретатель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9C0E1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9C0E1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lang="ru-RU" sz="2000" dirty="0" smtClean="0">
              <a:solidFill>
                <a:srgbClr val="9C0E1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00099" y="797276"/>
            <a:ext cx="84285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Определение Верховного суда от 13.08.2020 года  № 305-ЭС20-10538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4953000" y="1253577"/>
            <a:ext cx="4824536" cy="5487791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ВНП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КНП: </a:t>
            </a: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доначисления НП и НДС,</a:t>
            </a:r>
            <a:r>
              <a:rPr kumimoji="0" lang="ru-RU" sz="1400" i="0" u="none" strike="noStrike" cap="none" normalizeH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пени, штраф,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отказ  в признании вычетов и возмещении налога.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lang="ru-RU" sz="1400" b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Основание:</a:t>
            </a:r>
            <a:r>
              <a:rPr lang="ru-RU" sz="1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контрагенты</a:t>
            </a:r>
            <a:r>
              <a:rPr lang="ru-RU" sz="1400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«технические компании»: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организации возглавляют номинальные руководители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нет необходимых условий для достижения результатов соответствующей экономической и предпринимательской деятельности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документы от их имени подписаны не директорами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деятельность контрагентов фактически носит подконтрольный проверяемому плательщику характер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«транзитный" характер движения денежных средств от общества через спорных контрагентов с последующим "распылением" денежных средств на организации-«однодневки»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■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фактически налогоплательщик осуществлял  контроль движения денежных средств от спорных контрагентов в адрес .</a:t>
            </a: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1400" b="1" dirty="0" smtClean="0">
                <a:solidFill>
                  <a:srgbClr val="22222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 НО и суда: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Налогоплательщик конечный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выгодоприобретатель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 сделкам со спорными контрагентами. </a:t>
            </a:r>
            <a:endPara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defTabSz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166533" y="1469020"/>
            <a:ext cx="1439333" cy="825447"/>
          </a:xfrm>
          <a:prstGeom prst="roundRect">
            <a:avLst/>
          </a:prstGeom>
          <a:solidFill>
            <a:srgbClr val="95281D"/>
          </a:solidFill>
          <a:ln w="28575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</a:rPr>
              <a:t>Проверяемый налогоплательщик</a:t>
            </a:r>
            <a:endParaRPr lang="ru-RU" sz="11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30372" y="1469020"/>
            <a:ext cx="1508495" cy="82544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Контрагент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«карманная техничка»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6571" y="2603553"/>
            <a:ext cx="1508495" cy="825447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Компания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подконтрольная «однодневка»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трелка влево 18"/>
          <p:cNvSpPr/>
          <p:nvPr/>
        </p:nvSpPr>
        <p:spPr>
          <a:xfrm>
            <a:off x="1938867" y="1845733"/>
            <a:ext cx="1227666" cy="448734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деньги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1938867" y="1469020"/>
            <a:ext cx="1227666" cy="478313"/>
          </a:xfrm>
          <a:prstGeom prst="righ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«работы»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64568" y="3152001"/>
            <a:ext cx="6482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/>
              <a:t>деньги</a:t>
            </a:r>
            <a:endParaRPr lang="ru-RU" sz="1200" b="1" dirty="0"/>
          </a:p>
        </p:txBody>
      </p:sp>
      <p:sp>
        <p:nvSpPr>
          <p:cNvPr id="26" name="Стрелка углом вверх 25"/>
          <p:cNvSpPr/>
          <p:nvPr/>
        </p:nvSpPr>
        <p:spPr>
          <a:xfrm>
            <a:off x="3285066" y="2294467"/>
            <a:ext cx="838201" cy="990517"/>
          </a:xfrm>
          <a:prstGeom prst="bentUp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296816" y="2996952"/>
            <a:ext cx="73183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деньги</a:t>
            </a:r>
            <a:endParaRPr lang="ru-RU" sz="1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3645024"/>
            <a:ext cx="4880991" cy="31700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Применена ст. 31 НК РФ в части расходов «техничек»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расходы, понесенные спорными контрагентами в интересах Общества,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квалифицированы как расходы, понесенные непосредственно Обществом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которые могут быть приняты в уменьшение налоговой базы по налогу прибыль организаций</a:t>
            </a:r>
            <a:r>
              <a:rPr lang="ru-RU" sz="1400" dirty="0" smtClean="0"/>
              <a:t>.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Дано понятие «</a:t>
            </a:r>
            <a:r>
              <a:rPr lang="ru-RU" b="1" u="sng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техническая компания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и ее отличие от «однодневки»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i="1" dirty="0" smtClean="0"/>
              <a:t>«Техническую» организацию от фирмы-«однодневки» отличает то, что </a:t>
            </a:r>
            <a:r>
              <a:rPr lang="ru-RU" sz="1400" b="1" dirty="0" smtClean="0">
                <a:solidFill>
                  <a:srgbClr val="9E0E11"/>
                </a:solidFill>
              </a:rPr>
              <a:t>создается видимость работы организации, наличия у нее штата работников, несения расходов, непосредственно связанных с осуществлением предпринимательской деятельности, а также отсутствие очевидной подконтрольности организации конечному </a:t>
            </a:r>
            <a:r>
              <a:rPr lang="ru-RU" sz="1400" b="1" dirty="0" err="1" smtClean="0">
                <a:solidFill>
                  <a:srgbClr val="9E0E11"/>
                </a:solidFill>
              </a:rPr>
              <a:t>выгодоприобретателю</a:t>
            </a:r>
            <a:r>
              <a:rPr lang="ru-RU" sz="1400" b="1" dirty="0" smtClean="0">
                <a:solidFill>
                  <a:srgbClr val="9E0E11"/>
                </a:solidFill>
              </a:rPr>
              <a:t> и т.п</a:t>
            </a:r>
            <a:r>
              <a:rPr lang="ru-RU" sz="1400" i="1" dirty="0" smtClean="0"/>
              <a:t>.»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Стрелка углом вверх 28"/>
          <p:cNvSpPr/>
          <p:nvPr/>
        </p:nvSpPr>
        <p:spPr>
          <a:xfrm rot="5400000">
            <a:off x="863060" y="2495973"/>
            <a:ext cx="1134535" cy="731520"/>
          </a:xfrm>
          <a:prstGeom prst="bentUpArrow">
            <a:avLst>
              <a:gd name="adj1" fmla="val 28473"/>
              <a:gd name="adj2" fmla="val 25000"/>
              <a:gd name="adj3" fmla="val 25000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</a:rPr>
              <a:t>День</a:t>
            </a:r>
          </a:p>
          <a:p>
            <a:pPr algn="ctr"/>
            <a:r>
              <a:rPr lang="ru-RU" sz="900" b="1" dirty="0" smtClean="0">
                <a:solidFill>
                  <a:schemeClr val="tx1"/>
                </a:solidFill>
              </a:rPr>
              <a:t>Г</a:t>
            </a:r>
          </a:p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и</a:t>
            </a:r>
            <a:endParaRPr lang="ru-RU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210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4372" y="182367"/>
            <a:ext cx="886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E0E11"/>
                </a:solidFill>
              </a:rPr>
              <a:t> </a:t>
            </a:r>
            <a:r>
              <a:rPr lang="ru-RU" sz="20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«Не </a:t>
            </a:r>
            <a:r>
              <a:rPr lang="ru-RU" sz="20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тот контрагент», «НДС и налог на прибыль»</a:t>
            </a:r>
            <a:endParaRPr lang="ru-RU" sz="2000" b="1" dirty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8644" y="695867"/>
            <a:ext cx="955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АС Северо-Западного округа от 03.12.2020 года по делу № А56-85058/2019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90134" y="1413934"/>
            <a:ext cx="1210734" cy="1659466"/>
          </a:xfrm>
          <a:prstGeom prst="roundRect">
            <a:avLst/>
          </a:prstGeom>
          <a:solidFill>
            <a:srgbClr val="9E0E11"/>
          </a:solidFill>
          <a:ln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ООО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проверяемая компания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884" y="1413934"/>
            <a:ext cx="636488" cy="16594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Иностранный поставщик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458633" y="2760133"/>
            <a:ext cx="1363133" cy="5672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Компания </a:t>
            </a:r>
            <a:r>
              <a:rPr lang="en-US" sz="1400" b="1" dirty="0" smtClean="0"/>
              <a:t>Z</a:t>
            </a:r>
            <a:endParaRPr lang="ru-RU" sz="1400" b="1" dirty="0" smtClean="0"/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«контрагент»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73033" y="1981200"/>
            <a:ext cx="1363133" cy="61806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Компания </a:t>
            </a:r>
            <a:r>
              <a:rPr lang="en-US" sz="1400" b="1" dirty="0" smtClean="0"/>
              <a:t>Y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«импортер»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58633" y="1249865"/>
            <a:ext cx="1363133" cy="604335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/>
              <a:t>Компания Х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«контрагент»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684372" y="1854200"/>
            <a:ext cx="805762" cy="76749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347млн.руб.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1" name="Стрелка углом 30"/>
          <p:cNvSpPr/>
          <p:nvPr/>
        </p:nvSpPr>
        <p:spPr>
          <a:xfrm rot="10800000">
            <a:off x="4821765" y="2612117"/>
            <a:ext cx="553905" cy="731335"/>
          </a:xfrm>
          <a:prstGeom prst="ben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2" name="Стрелка углом 31"/>
          <p:cNvSpPr/>
          <p:nvPr/>
        </p:nvSpPr>
        <p:spPr>
          <a:xfrm flipH="1">
            <a:off x="4806802" y="1284773"/>
            <a:ext cx="568867" cy="696428"/>
          </a:xfrm>
          <a:prstGeom prst="ben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Штриховая стрелка вправо 32"/>
          <p:cNvSpPr/>
          <p:nvPr/>
        </p:nvSpPr>
        <p:spPr>
          <a:xfrm rot="10800000">
            <a:off x="2700866" y="1608087"/>
            <a:ext cx="1566334" cy="1448953"/>
          </a:xfrm>
          <a:prstGeom prst="stripedRightArrow">
            <a:avLst>
              <a:gd name="adj1" fmla="val 50000"/>
              <a:gd name="adj2" fmla="val 48883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2700868" y="2209800"/>
            <a:ext cx="1363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E0E11"/>
                </a:solidFill>
              </a:rPr>
              <a:t>1 776 млн.руб.</a:t>
            </a:r>
            <a:endParaRPr lang="ru-RU" sz="1400" b="1" dirty="0">
              <a:solidFill>
                <a:srgbClr val="9E0E1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960532" y="1284773"/>
            <a:ext cx="359066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Между контрагентами и ООО был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 формальный документооборот, имеющий целью наращивание цены товара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получение ННВ в виде увеличения налоговых вычетов по НДС и затрат, принимаемых для целей исчисления налога на прибыль.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Доначисления – </a:t>
            </a: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843 млн. руб.</a:t>
            </a:r>
            <a:endParaRPr lang="ru-RU" sz="16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73388" y="4043788"/>
            <a:ext cx="8866827" cy="25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9C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Суд: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Действительная налоговая обязанность (ДНО) должна быть определена на основании таможенной стоимости товара, ввезенного на территорию РФ, таможенных сборов, пошлин. С учетом таможенной стоимости товара (347 271 087 руб.), таможенных сборов (527 250 руб.) и таможенных пошлин (7 294 204 руб.)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Суд определил разницу, на которую в процессе искусственного движения товара через цепочку формальных посредников увеличена стоимость импортного товара, ввезенного на территорию РФ.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расчету суда разница между продажной стоимостью товара по счетам-фактурам и таможенной стоимостью этого же товара составила 1 420 922 028 руб.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сумма является </a:t>
            </a:r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экономически необоснованными затратами ООО по приобретению </a:t>
            </a:r>
            <a:endParaRPr lang="ru-RU" sz="1600" b="1" dirty="0" smtClean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импортного </a:t>
            </a:r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товара</a:t>
            </a:r>
            <a:endParaRPr lang="ru-RU" sz="1600" b="1" dirty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4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0"/>
            <a:ext cx="9906859" cy="685859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800" y="182367"/>
            <a:ext cx="841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Использование «технической компании»</a:t>
            </a:r>
            <a:endParaRPr lang="ru-RU" sz="2000" b="1" dirty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12640" y="980728"/>
            <a:ext cx="1080120" cy="3826934"/>
          </a:xfrm>
          <a:prstGeom prst="roundRect">
            <a:avLst/>
          </a:prstGeom>
          <a:solidFill>
            <a:srgbClr val="800000"/>
          </a:solidFill>
          <a:ln w="571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928664" y="1124744"/>
            <a:ext cx="738664" cy="36020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         РЕАЛЬНЫЙ     </a:t>
            </a:r>
            <a:r>
              <a:rPr lang="ru-RU" b="1" dirty="0" smtClean="0">
                <a:solidFill>
                  <a:schemeClr val="bg1"/>
                </a:solidFill>
              </a:rPr>
              <a:t>ПОСТАВЩИК/ИСПОЛНИТЕЛЬ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13240" y="908720"/>
            <a:ext cx="1080120" cy="382693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7401272" y="1268760"/>
            <a:ext cx="461665" cy="31919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НАЛОГОПЛАТЕЛЬЩИК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5457056" y="1268760"/>
            <a:ext cx="1656184" cy="916191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  <a:prstDash val="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5385048" y="3429000"/>
            <a:ext cx="1728192" cy="916191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57150">
            <a:solidFill>
              <a:schemeClr val="tx1"/>
            </a:solidFill>
            <a:prstDash val="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5529064" y="1628800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529064" y="2492896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529064" y="3717032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9" name="Правая фигурная скобка 28"/>
          <p:cNvSpPr/>
          <p:nvPr/>
        </p:nvSpPr>
        <p:spPr>
          <a:xfrm rot="5400000">
            <a:off x="4467506" y="2690357"/>
            <a:ext cx="754961" cy="5256584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2936776" y="5877272"/>
            <a:ext cx="37396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ДЕЙСТВИТЕЛЬНЫЕ НАЛОГОВЫЕ ОБЯЗАТЕЛЬСТВА</a:t>
            </a:r>
          </a:p>
          <a:p>
            <a:pPr algn="ctr"/>
            <a:r>
              <a:rPr lang="ru-RU" sz="1400" b="1" dirty="0" smtClean="0"/>
              <a:t>НАЛОГОВАЯ </a:t>
            </a:r>
            <a:r>
              <a:rPr lang="ru-RU" sz="1400" b="1" dirty="0" smtClean="0"/>
              <a:t>РЕКОНСТРУКЦИЯ </a:t>
            </a:r>
            <a:endParaRPr lang="ru-RU" sz="1400" b="1" dirty="0"/>
          </a:p>
        </p:txBody>
      </p:sp>
      <p:sp>
        <p:nvSpPr>
          <p:cNvPr id="36" name="Стрелка вправо 35"/>
          <p:cNvSpPr/>
          <p:nvPr/>
        </p:nvSpPr>
        <p:spPr>
          <a:xfrm>
            <a:off x="2792760" y="980728"/>
            <a:ext cx="4320480" cy="504056"/>
          </a:xfrm>
          <a:prstGeom prst="rightArrow">
            <a:avLst/>
          </a:prstGeom>
          <a:solidFill>
            <a:srgbClr val="95281D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</a:t>
            </a:r>
            <a:r>
              <a:rPr lang="ru-RU" dirty="0" smtClean="0"/>
              <a:t>еальная                                   поставка</a:t>
            </a:r>
            <a:endParaRPr lang="ru-RU" dirty="0"/>
          </a:p>
        </p:txBody>
      </p:sp>
      <p:sp>
        <p:nvSpPr>
          <p:cNvPr id="37" name="Стрелка вправо 36"/>
          <p:cNvSpPr/>
          <p:nvPr/>
        </p:nvSpPr>
        <p:spPr>
          <a:xfrm>
            <a:off x="2792760" y="2708920"/>
            <a:ext cx="4320480" cy="576064"/>
          </a:xfrm>
          <a:prstGeom prst="rightArrow">
            <a:avLst/>
          </a:prstGeom>
          <a:solidFill>
            <a:srgbClr val="95281D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</a:t>
            </a:r>
            <a:r>
              <a:rPr lang="ru-RU" dirty="0" smtClean="0"/>
              <a:t>еальная                                   поставка</a:t>
            </a:r>
            <a:endParaRPr lang="ru-RU" dirty="0"/>
          </a:p>
        </p:txBody>
      </p:sp>
      <p:sp>
        <p:nvSpPr>
          <p:cNvPr id="38" name="Стрелка вправо 37"/>
          <p:cNvSpPr/>
          <p:nvPr/>
        </p:nvSpPr>
        <p:spPr>
          <a:xfrm>
            <a:off x="2792760" y="4293096"/>
            <a:ext cx="4320480" cy="504056"/>
          </a:xfrm>
          <a:prstGeom prst="rightArrow">
            <a:avLst/>
          </a:prstGeom>
          <a:solidFill>
            <a:srgbClr val="95281D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р</a:t>
            </a:r>
            <a:r>
              <a:rPr lang="ru-RU" dirty="0" smtClean="0"/>
              <a:t>еальная                                   поставка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448944" y="764704"/>
            <a:ext cx="975155" cy="4248472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«ТЕХНИЧЕСКАЯ»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КОМПАНИЯ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0472" y="5733256"/>
            <a:ext cx="1944216" cy="738664"/>
          </a:xfrm>
          <a:prstGeom prst="rect">
            <a:avLst/>
          </a:prstGeom>
          <a:noFill/>
          <a:ln w="57150">
            <a:solidFill>
              <a:srgbClr val="95281D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95281D"/>
                </a:solidFill>
                <a:latin typeface="Times New Roman" pitchFamily="18" charset="0"/>
                <a:cs typeface="Times New Roman" pitchFamily="18" charset="0"/>
              </a:rPr>
              <a:t>Умысел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Неосторожность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(ТД, производитель)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553400" y="476672"/>
            <a:ext cx="1152128" cy="1169551"/>
          </a:xfrm>
          <a:prstGeom prst="rect">
            <a:avLst/>
          </a:prstGeom>
          <a:noFill/>
          <a:ln w="57150">
            <a:solidFill>
              <a:srgbClr val="95281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95281D"/>
                </a:solidFill>
              </a:rPr>
              <a:t>ННВ</a:t>
            </a:r>
          </a:p>
          <a:p>
            <a:r>
              <a:rPr lang="ru-RU" sz="1400" b="1" dirty="0" smtClean="0"/>
              <a:t>Завышение расходов, вычетов по НДС</a:t>
            </a:r>
            <a:endParaRPr lang="ru-RU" sz="1400" b="1" dirty="0"/>
          </a:p>
        </p:txBody>
      </p:sp>
      <p:sp>
        <p:nvSpPr>
          <p:cNvPr id="41" name="Прямоугольник 14"/>
          <p:cNvSpPr/>
          <p:nvPr/>
        </p:nvSpPr>
        <p:spPr bwMode="auto">
          <a:xfrm>
            <a:off x="8530220" y="4365104"/>
            <a:ext cx="1375780" cy="14465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800" i="1" dirty="0" smtClean="0">
                <a:solidFill>
                  <a:srgbClr val="C00000"/>
                </a:solidFill>
                <a:latin typeface="Franklin Gothic Heavy"/>
                <a:cs typeface="Times New Roman"/>
              </a:rPr>
              <a:t> </a:t>
            </a:r>
            <a:r>
              <a:rPr lang="ru-RU" sz="8800" i="1" dirty="0" smtClean="0">
                <a:solidFill>
                  <a:srgbClr val="95281D"/>
                </a:solidFill>
                <a:latin typeface="Franklin Gothic Heavy"/>
                <a:cs typeface="Times New Roman"/>
              </a:rPr>
              <a:t>?</a:t>
            </a:r>
            <a:endParaRPr lang="ru-RU" sz="8800" dirty="0">
              <a:solidFill>
                <a:srgbClr val="95281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64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" y="0"/>
            <a:ext cx="9906859" cy="6858594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12800" y="182367"/>
            <a:ext cx="8415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Судебная практика: отказ в «налоговой реконструкции»</a:t>
            </a:r>
            <a:endParaRPr lang="ru-RU" sz="2000" b="1" dirty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0" y="812800"/>
            <a:ext cx="4805811" cy="58169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АС Московского округа от 23.06.2021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года по делу № А40-319507/19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Налогоплательщик осуществлял деятельность по поставке компьютеров и комплектующих в различные, в том числе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госорганизации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для чего закупал их в т.ч. у нескольких поставщиков.</a:t>
            </a: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Итог выездной проверки: </a:t>
            </a:r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4.4 млрд. руб.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(НП, НДС, пени, штрафы)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Вердикт суда: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УМЫСЛЕ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налогоплательщика по созданию налоговой схемы и нарушении п. 1 ст. 54.1 НК РФ </a:t>
            </a:r>
            <a:r>
              <a:rPr lang="ru-RU" sz="1600" b="1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налоговый орган правомерно скорректировал его налоговые обязательства </a:t>
            </a:r>
            <a:r>
              <a:rPr lang="ru-RU" sz="1600" b="1" u="sng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в полном </a:t>
            </a:r>
            <a:r>
              <a:rPr lang="ru-RU" sz="1600" b="1" u="sng" dirty="0" smtClean="0">
                <a:solidFill>
                  <a:srgbClr val="9E0E11"/>
                </a:solidFill>
                <a:latin typeface="Times New Roman" pitchFamily="18" charset="0"/>
                <a:cs typeface="Times New Roman" pitchFamily="18" charset="0"/>
              </a:rPr>
              <a:t>объеме без применения положений ст. 31 НК РФ</a:t>
            </a:r>
            <a:endParaRPr lang="ru-RU" sz="1600" b="1" u="sng" dirty="0" smtClean="0">
              <a:solidFill>
                <a:srgbClr val="9E0E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u="sng" dirty="0" smtClean="0">
                <a:latin typeface="Times New Roman" pitchFamily="18" charset="0"/>
                <a:cs typeface="Times New Roman" pitchFamily="18" charset="0"/>
              </a:rPr>
            </a:br>
            <a:endParaRPr lang="ru-RU" sz="1600" b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8645" y="1007533"/>
            <a:ext cx="975155" cy="3826934"/>
          </a:xfrm>
          <a:prstGeom prst="roundRect">
            <a:avLst/>
          </a:prstGeom>
          <a:solidFill>
            <a:srgbClr val="80000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99001" y="1166608"/>
            <a:ext cx="461665" cy="3602005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     РЕАЛЬНЫЙ     ПОСТАВЩИК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723845" y="941679"/>
            <a:ext cx="975155" cy="3826934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718733" y="941678"/>
            <a:ext cx="804334" cy="1141121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718733" y="2345267"/>
            <a:ext cx="804334" cy="108373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18733" y="3718746"/>
            <a:ext cx="804334" cy="1049867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3962400" y="1422399"/>
            <a:ext cx="461665" cy="319193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НАЛОГОПЛАТЕЛЬЩИК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1193800" y="3429000"/>
            <a:ext cx="2530045" cy="1778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1193800" y="2167467"/>
            <a:ext cx="2530045" cy="177800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2641601" y="1007533"/>
            <a:ext cx="939800" cy="916191"/>
          </a:xfrm>
          <a:prstGeom prst="righ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2641601" y="2345267"/>
            <a:ext cx="939800" cy="916191"/>
          </a:xfrm>
          <a:prstGeom prst="righ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2641601" y="3718746"/>
            <a:ext cx="939800" cy="916191"/>
          </a:xfrm>
          <a:prstGeom prst="rightArrow">
            <a:avLst/>
          </a:pr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641601" y="1331090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641601" y="2683933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2641601" y="4030133"/>
            <a:ext cx="939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/>
              <a:t>ПОСТАВКА</a:t>
            </a:r>
            <a:endParaRPr lang="ru-RU" sz="1200" b="1" dirty="0"/>
          </a:p>
        </p:txBody>
      </p:sp>
      <p:sp>
        <p:nvSpPr>
          <p:cNvPr id="29" name="Правая фигурная скобка 28"/>
          <p:cNvSpPr/>
          <p:nvPr/>
        </p:nvSpPr>
        <p:spPr>
          <a:xfrm rot="5400000">
            <a:off x="2016820" y="3844900"/>
            <a:ext cx="754961" cy="3523561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684372" y="6112933"/>
            <a:ext cx="37396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НАЛОГОВАЯ РЕКОНСТРУКЦИЯ ?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845733" y="873942"/>
            <a:ext cx="461665" cy="9820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b="1" dirty="0" smtClean="0"/>
              <a:t>«Бумажный поставщик</a:t>
            </a:r>
            <a:endParaRPr lang="ru-RU" sz="9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845733" y="2345267"/>
            <a:ext cx="461665" cy="9820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b="1" dirty="0" smtClean="0"/>
              <a:t>«Бумажный поставщик</a:t>
            </a:r>
            <a:endParaRPr lang="ru-RU" sz="9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845733" y="3718746"/>
            <a:ext cx="461665" cy="98204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ru-RU" sz="900" b="1" dirty="0" smtClean="0"/>
              <a:t>«Бумажный поставщик</a:t>
            </a:r>
            <a:endParaRPr lang="ru-RU" sz="900" b="1" dirty="0"/>
          </a:p>
        </p:txBody>
      </p:sp>
    </p:spTree>
    <p:extLst>
      <p:ext uri="{BB962C8B-B14F-4D97-AF65-F5344CB8AC3E}">
        <p14:creationId xmlns:p14="http://schemas.microsoft.com/office/powerpoint/2010/main" xmlns="" val="23964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130" y="0"/>
            <a:ext cx="9906859" cy="689726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BABD9586-DEFF-D142-9B1A-F68057D1F351}"/>
              </a:ext>
            </a:extLst>
          </p:cNvPr>
          <p:cNvSpPr txBox="1">
            <a:spLocks/>
          </p:cNvSpPr>
          <p:nvPr/>
        </p:nvSpPr>
        <p:spPr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800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861140" y="0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18646" y="182367"/>
            <a:ext cx="465726" cy="465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7400" y="174554"/>
            <a:ext cx="90737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hangingPunct="0"/>
            <a:r>
              <a:rPr lang="ru-RU" b="1" kern="0" dirty="0">
                <a:solidFill>
                  <a:srgbClr val="9C0E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НАЛОГОВАЯ РЕКОНСТРУКЦИЯ 2020</a:t>
            </a:r>
            <a:r>
              <a:rPr lang="ru-RU" b="1" kern="0" dirty="0" smtClean="0">
                <a:solidFill>
                  <a:srgbClr val="9C0E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lvl="0" algn="ctr" defTabSz="914400" hangingPunct="0"/>
            <a:r>
              <a:rPr lang="ru-RU" b="1" kern="0" dirty="0" smtClean="0">
                <a:solidFill>
                  <a:srgbClr val="9C0E1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отрицательная </a:t>
            </a:r>
            <a:r>
              <a:rPr lang="ru-RU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судебная практика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18645" y="1166608"/>
            <a:ext cx="1347688" cy="87385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Производитель-поставщик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96645" y="1171159"/>
            <a:ext cx="1203755" cy="873859"/>
          </a:xfrm>
          <a:prstGeom prst="roundRect">
            <a:avLst/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Контрагенты</a:t>
            </a:r>
          </a:p>
          <a:p>
            <a:pPr algn="ctr"/>
            <a:r>
              <a:rPr lang="ru-RU" sz="1200" b="1" dirty="0" smtClean="0">
                <a:solidFill>
                  <a:schemeClr val="tx1"/>
                </a:solidFill>
              </a:rPr>
              <a:t>посредники</a:t>
            </a:r>
            <a:endParaRPr lang="ru-RU" sz="1200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835400" y="1171159"/>
            <a:ext cx="1354667" cy="873859"/>
          </a:xfrm>
          <a:prstGeom prst="roundRect">
            <a:avLst/>
          </a:prstGeom>
          <a:solidFill>
            <a:srgbClr val="9E0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проверяемая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</a:rPr>
              <a:t>к</a:t>
            </a:r>
            <a:r>
              <a:rPr lang="ru-RU" sz="1200" b="1" dirty="0" smtClean="0">
                <a:solidFill>
                  <a:schemeClr val="bg1"/>
                </a:solidFill>
              </a:rPr>
              <a:t>омпания</a:t>
            </a:r>
            <a:endParaRPr lang="ru-RU" sz="1200" b="1" dirty="0" smtClean="0">
              <a:solidFill>
                <a:schemeClr val="bg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566333" y="1498600"/>
            <a:ext cx="430312" cy="31326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3200400" y="1498600"/>
            <a:ext cx="635000" cy="313267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</a:rPr>
              <a:t>наценка</a:t>
            </a:r>
            <a:endParaRPr lang="ru-RU" sz="800" b="1" dirty="0">
              <a:solidFill>
                <a:schemeClr val="tx1"/>
              </a:solidFill>
            </a:endParaRPr>
          </a:p>
        </p:txBody>
      </p:sp>
      <p:sp>
        <p:nvSpPr>
          <p:cNvPr id="18" name="Выгнутая вниз стрелка 17"/>
          <p:cNvSpPr/>
          <p:nvPr/>
        </p:nvSpPr>
        <p:spPr>
          <a:xfrm>
            <a:off x="787400" y="2045018"/>
            <a:ext cx="3886200" cy="545782"/>
          </a:xfrm>
          <a:prstGeom prst="curved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35200" y="2250644"/>
            <a:ext cx="12361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поставка</a:t>
            </a:r>
            <a:endParaRPr lang="ru-RU" sz="1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18645" y="3187369"/>
            <a:ext cx="4971422" cy="36009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C0E1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Постановление Седьмого ААС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01.03.2021 года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делу № А27-6906/2020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ВНП: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доначисление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НП, пени, штраф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1,2 млн.руб.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Вывод налогового органа и суда: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Несоблюдение пп.2 п,2 ст.54.1 НК РФ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 сделкам с 2 контрагентами по поставке поддонов (завышение расходов)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Налогоплательщик: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необходимость определить ДНО (действительные налоговые обязательства)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342467" y="1032933"/>
            <a:ext cx="4416344" cy="56938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rgbClr val="9C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ОТКАЗАНО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НАЛОГОВОЙ РЕКОНСТРУКЦИИ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-контрагенты не имели собственных/арендованных т/средств, пилорам,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-не приобретали готовые поддоны,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-не несли затраты на ведение реальной предпринимательской деятельности (аренда помещений, аренда и пр.)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-денежные средства, поступающие контрагентам от общества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обналичивались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через векселя;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-формальный документооборот с контрагентами.</a:t>
            </a:r>
          </a:p>
          <a:p>
            <a:pPr algn="ctr"/>
            <a:r>
              <a:rPr lang="ru-RU" sz="2000" b="1" dirty="0" smtClean="0">
                <a:solidFill>
                  <a:srgbClr val="9C0E11"/>
                </a:solidFill>
                <a:latin typeface="Times New Roman" pitchFamily="18" charset="0"/>
                <a:cs typeface="Times New Roman" pitchFamily="18" charset="0"/>
              </a:rPr>
              <a:t>Товар есть, но </a:t>
            </a:r>
            <a:r>
              <a:rPr lang="ru-RU" sz="2000" b="1" u="sng" dirty="0" smtClean="0">
                <a:solidFill>
                  <a:srgbClr val="9C0E11"/>
                </a:solidFill>
                <a:latin typeface="Times New Roman" pitchFamily="18" charset="0"/>
                <a:cs typeface="Times New Roman" pitchFamily="18" charset="0"/>
              </a:rPr>
              <a:t>от кого именно он поступил налогоплательщик не смог доказать</a:t>
            </a:r>
            <a:r>
              <a:rPr lang="ru-RU" sz="2000" b="1" dirty="0" smtClean="0">
                <a:solidFill>
                  <a:srgbClr val="9C0E11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endParaRPr lang="ru-RU" sz="1600" b="1" dirty="0" smtClean="0">
              <a:solidFill>
                <a:srgbClr val="9C0E1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Аналогичная позиция: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Определение ВС РФ от 18.09.2020 года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№ 306-ЭС20-11944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25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445" y="0"/>
            <a:ext cx="9901109" cy="6858000"/>
          </a:xfrm>
          <a:prstGeom prst="rect">
            <a:avLst/>
          </a:prstGeom>
          <a:blipFill>
            <a:blip r:embed="rId2"/>
            <a:stretch/>
          </a:blipFill>
          <a:effectLst>
            <a:softEdge rad="635000"/>
          </a:effectLst>
        </p:spPr>
      </p:pic>
      <p:sp>
        <p:nvSpPr>
          <p:cNvPr id="5" name="Rectangle 18"/>
          <p:cNvSpPr/>
          <p:nvPr/>
        </p:nvSpPr>
        <p:spPr bwMode="auto">
          <a:xfrm>
            <a:off x="2445" y="8486"/>
            <a:ext cx="9906000" cy="6858000"/>
          </a:xfrm>
          <a:prstGeom prst="rect">
            <a:avLst/>
          </a:prstGeom>
          <a:solidFill>
            <a:srgbClr val="FFF6E7"/>
          </a:solidFill>
          <a:ln>
            <a:noFill/>
          </a:ln>
          <a:effectLst>
            <a:innerShdw blurRad="977900" dist="698500" dir="13500000">
              <a:prstClr val="black">
                <a:alpha val="12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8"/>
          <p:cNvSpPr/>
          <p:nvPr/>
        </p:nvSpPr>
        <p:spPr bwMode="auto">
          <a:xfrm>
            <a:off x="769786" y="1"/>
            <a:ext cx="9133769" cy="805496"/>
          </a:xfrm>
          <a:prstGeom prst="rect">
            <a:avLst/>
          </a:prstGeom>
          <a:solidFill>
            <a:srgbClr val="9E0E1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Rectangle 18"/>
          <p:cNvSpPr/>
          <p:nvPr/>
        </p:nvSpPr>
        <p:spPr bwMode="auto">
          <a:xfrm>
            <a:off x="2" y="0"/>
            <a:ext cx="931332" cy="787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8" name="Прямая соединительная линия 2"/>
          <p:cNvCxnSpPr>
            <a:cxnSpLocks/>
            <a:endCxn id="5" idx="2"/>
          </p:cNvCxnSpPr>
          <p:nvPr/>
        </p:nvCxnSpPr>
        <p:spPr bwMode="auto">
          <a:xfrm>
            <a:off x="4955445" y="1485814"/>
            <a:ext cx="0" cy="53806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29"/>
          <p:cNvSpPr/>
          <p:nvPr/>
        </p:nvSpPr>
        <p:spPr bwMode="auto">
          <a:xfrm>
            <a:off x="1576492" y="232948"/>
            <a:ext cx="7552972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Roboto Condensed"/>
                <a:cs typeface="Times New Roman"/>
              </a:rPr>
              <a:t>НАЛОГОВЫЙ КОНТРОЛЬ </a:t>
            </a:r>
            <a:r>
              <a:rPr lang="ru-RU" sz="2000" b="1" dirty="0" smtClean="0">
                <a:solidFill>
                  <a:schemeClr val="bg1"/>
                </a:solidFill>
                <a:latin typeface="Times New Roman"/>
                <a:ea typeface="Roboto Condensed"/>
                <a:cs typeface="Times New Roman"/>
              </a:rPr>
              <a:t>- 2021 </a:t>
            </a:r>
            <a:endParaRPr dirty="0"/>
          </a:p>
        </p:txBody>
      </p:sp>
      <p:sp>
        <p:nvSpPr>
          <p:cNvPr id="10" name="Pentagon 16"/>
          <p:cNvSpPr/>
          <p:nvPr/>
        </p:nvSpPr>
        <p:spPr bwMode="auto">
          <a:xfrm>
            <a:off x="0" y="1844824"/>
            <a:ext cx="4804278" cy="1409672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1" name="Rectangle 29"/>
          <p:cNvSpPr/>
          <p:nvPr/>
        </p:nvSpPr>
        <p:spPr bwMode="auto">
          <a:xfrm>
            <a:off x="776536" y="2008207"/>
            <a:ext cx="3589493" cy="10895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b="1" dirty="0">
                <a:solidFill>
                  <a:srgbClr val="9E0E11"/>
                </a:solidFill>
                <a:latin typeface="Roboto Condensed"/>
                <a:ea typeface="Roboto Condensed"/>
              </a:rPr>
              <a:t>ИСПОЛЬЗОВАНИЕ КРИТЕРИЕВ </a:t>
            </a:r>
            <a:r>
              <a:rPr lang="ru-RU" b="1" dirty="0" smtClean="0">
                <a:solidFill>
                  <a:srgbClr val="9E0E11"/>
                </a:solidFill>
                <a:latin typeface="Roboto Condensed"/>
                <a:ea typeface="Roboto Condensed"/>
              </a:rPr>
              <a:t>   ОЦЕНКИ </a:t>
            </a:r>
            <a:r>
              <a:rPr lang="ru-RU" b="1" dirty="0">
                <a:solidFill>
                  <a:srgbClr val="9E0E11"/>
                </a:solidFill>
                <a:latin typeface="Roboto Condensed"/>
                <a:ea typeface="Roboto Condensed"/>
              </a:rPr>
              <a:t>НАЛОГОВЫХ </a:t>
            </a:r>
            <a:r>
              <a:rPr lang="ru-RU" b="1" dirty="0" smtClean="0">
                <a:solidFill>
                  <a:srgbClr val="9E0E11"/>
                </a:solidFill>
                <a:latin typeface="Roboto Condensed"/>
                <a:ea typeface="Roboto Condensed"/>
              </a:rPr>
              <a:t> РИСКОВ</a:t>
            </a:r>
            <a:endParaRPr lang="en-US" b="1" dirty="0" smtClean="0">
              <a:solidFill>
                <a:srgbClr val="9E0E11"/>
              </a:solidFill>
              <a:latin typeface="Roboto Condensed"/>
              <a:ea typeface="Roboto Condensed"/>
            </a:endParaRPr>
          </a:p>
          <a:p>
            <a:pPr>
              <a:lnSpc>
                <a:spcPct val="90000"/>
              </a:lnSpc>
              <a:defRPr/>
            </a:pPr>
            <a:r>
              <a:rPr lang="en-US" b="1" dirty="0" smtClean="0">
                <a:solidFill>
                  <a:srgbClr val="9E0E11"/>
                </a:solidFill>
                <a:latin typeface="Roboto Condensed"/>
              </a:rPr>
              <a:t>(</a:t>
            </a:r>
            <a:r>
              <a:rPr lang="ru-RU" b="1" dirty="0" smtClean="0">
                <a:latin typeface="Roboto Condensed"/>
              </a:rPr>
              <a:t>«беседы», уведомления</a:t>
            </a:r>
            <a:r>
              <a:rPr lang="ru-RU" b="1" dirty="0" smtClean="0">
                <a:solidFill>
                  <a:srgbClr val="9E0E11"/>
                </a:solidFill>
                <a:latin typeface="Roboto Condensed"/>
              </a:rPr>
              <a:t>)</a:t>
            </a:r>
            <a:endParaRPr dirty="0"/>
          </a:p>
        </p:txBody>
      </p:sp>
      <p:sp>
        <p:nvSpPr>
          <p:cNvPr id="12" name="TextBox 51"/>
          <p:cNvSpPr/>
          <p:nvPr/>
        </p:nvSpPr>
        <p:spPr bwMode="auto">
          <a:xfrm>
            <a:off x="-2444" y="2195637"/>
            <a:ext cx="77223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9E0E11"/>
                </a:solidFill>
                <a:latin typeface="Roboto Condensed"/>
              </a:rPr>
              <a:t>1</a:t>
            </a:r>
            <a:endParaRPr/>
          </a:p>
        </p:txBody>
      </p:sp>
      <p:sp>
        <p:nvSpPr>
          <p:cNvPr id="13" name="Pentagon 16"/>
          <p:cNvSpPr/>
          <p:nvPr/>
        </p:nvSpPr>
        <p:spPr bwMode="auto">
          <a:xfrm>
            <a:off x="2444" y="3425706"/>
            <a:ext cx="4804278" cy="1515462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4" name="TextBox 53"/>
          <p:cNvSpPr/>
          <p:nvPr/>
        </p:nvSpPr>
        <p:spPr bwMode="auto">
          <a:xfrm>
            <a:off x="-2444" y="3487542"/>
            <a:ext cx="77223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9E0E11"/>
                </a:solidFill>
                <a:latin typeface="Roboto Condensed"/>
              </a:rPr>
              <a:t>2</a:t>
            </a:r>
            <a:endParaRPr/>
          </a:p>
        </p:txBody>
      </p:sp>
      <p:sp>
        <p:nvSpPr>
          <p:cNvPr id="15" name="Pentagon 16"/>
          <p:cNvSpPr/>
          <p:nvPr/>
        </p:nvSpPr>
        <p:spPr bwMode="auto">
          <a:xfrm>
            <a:off x="0" y="5229200"/>
            <a:ext cx="4804278" cy="1437364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9E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6" name="TextBox 55"/>
          <p:cNvSpPr/>
          <p:nvPr/>
        </p:nvSpPr>
        <p:spPr bwMode="auto">
          <a:xfrm>
            <a:off x="0" y="5157192"/>
            <a:ext cx="772230" cy="110799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ru-RU" sz="7200" b="1">
                <a:solidFill>
                  <a:srgbClr val="9E0E11"/>
                </a:solidFill>
                <a:latin typeface="Roboto Condensed"/>
              </a:rPr>
              <a:t>3</a:t>
            </a:r>
            <a:endParaRPr/>
          </a:p>
        </p:txBody>
      </p:sp>
      <p:sp>
        <p:nvSpPr>
          <p:cNvPr id="17" name="Rectangle 29"/>
          <p:cNvSpPr/>
          <p:nvPr/>
        </p:nvSpPr>
        <p:spPr bwMode="auto">
          <a:xfrm>
            <a:off x="776536" y="3517616"/>
            <a:ext cx="3589493" cy="14496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dirty="0">
                <a:latin typeface="Roboto Condensed"/>
                <a:ea typeface="Roboto Condensed"/>
              </a:rPr>
              <a:t>АКЦЕНТ НА </a:t>
            </a:r>
            <a:r>
              <a:rPr lang="ru-RU" sz="1600" b="1" dirty="0">
                <a:solidFill>
                  <a:srgbClr val="C00000"/>
                </a:solidFill>
                <a:latin typeface="Roboto Condensed"/>
                <a:ea typeface="Roboto Condensed"/>
              </a:rPr>
              <a:t>ДОБРОВОЛЬНОЕ УТОЧНЕНИЕ</a:t>
            </a:r>
            <a:r>
              <a:rPr lang="ru-RU" sz="1600" b="1" dirty="0">
                <a:latin typeface="Roboto Condensed"/>
                <a:ea typeface="Roboto Condensed"/>
              </a:rPr>
              <a:t> НАЛОГОВЫХ </a:t>
            </a:r>
            <a:r>
              <a:rPr lang="ru-RU" sz="1600" b="1" dirty="0" smtClean="0">
                <a:latin typeface="Roboto Condensed"/>
                <a:ea typeface="Roboto Condensed"/>
              </a:rPr>
              <a:t>ОБЯЗАТЕЛЬСТВ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 dirty="0" smtClean="0">
                <a:latin typeface="Roboto Condensed"/>
              </a:rPr>
              <a:t>(пополнение бюджета без проверок, «налоговая оговорка")</a:t>
            </a:r>
            <a:endParaRPr dirty="0"/>
          </a:p>
          <a:p>
            <a:pPr>
              <a:lnSpc>
                <a:spcPct val="90000"/>
              </a:lnSpc>
              <a:defRPr/>
            </a:pPr>
            <a:endParaRPr dirty="0"/>
          </a:p>
        </p:txBody>
      </p:sp>
      <p:sp>
        <p:nvSpPr>
          <p:cNvPr id="18" name="Rectangle 29"/>
          <p:cNvSpPr/>
          <p:nvPr/>
        </p:nvSpPr>
        <p:spPr bwMode="auto">
          <a:xfrm>
            <a:off x="848544" y="5290118"/>
            <a:ext cx="3528392" cy="14219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Roboto Condensed"/>
                <a:ea typeface="Roboto Condensed"/>
              </a:rPr>
              <a:t>БОРЬБА С </a:t>
            </a:r>
            <a:r>
              <a:rPr lang="ru-RU" sz="1600" b="1" dirty="0" smtClean="0">
                <a:solidFill>
                  <a:srgbClr val="C00000"/>
                </a:solidFill>
                <a:latin typeface="Roboto Condensed"/>
                <a:ea typeface="Roboto Condensed"/>
              </a:rPr>
              <a:t>«ТЕХНИЧЕСКИМИ» КОМПАНИЯМИ</a:t>
            </a: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Roboto Condensed"/>
                <a:ea typeface="Roboto Condensed"/>
              </a:rPr>
              <a:t>, 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Roboto Condensed"/>
                <a:ea typeface="Roboto Condensed"/>
              </a:rPr>
              <a:t>РОСТ НАЛОГОВЫХ ДОНАЧИСЛЕНИЙ ПО РЕЗУЛЬТАТАМ </a:t>
            </a:r>
          </a:p>
          <a:p>
            <a:pPr>
              <a:lnSpc>
                <a:spcPct val="90000"/>
              </a:lnSpc>
              <a:defRPr/>
            </a:pPr>
            <a:r>
              <a:rPr lang="ru-RU" sz="1600" b="1" dirty="0" smtClean="0">
                <a:solidFill>
                  <a:schemeClr val="tx1">
                    <a:lumMod val="75000"/>
                  </a:schemeClr>
                </a:solidFill>
                <a:latin typeface="Roboto Condensed"/>
                <a:ea typeface="Roboto Condensed"/>
              </a:rPr>
              <a:t>ВЫЕЗДНОГО КОНТРОЛЯ</a:t>
            </a:r>
            <a:endParaRPr sz="1600" b="1" dirty="0"/>
          </a:p>
        </p:txBody>
      </p:sp>
      <p:sp>
        <p:nvSpPr>
          <p:cNvPr id="19" name="Прямоугольник 115"/>
          <p:cNvSpPr/>
          <p:nvPr/>
        </p:nvSpPr>
        <p:spPr bwMode="auto">
          <a:xfrm>
            <a:off x="8821495" y="2132856"/>
            <a:ext cx="1084505" cy="34627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cxnSp>
        <p:nvCxnSpPr>
          <p:cNvPr id="20" name="Прямая соединительная линия 78"/>
          <p:cNvCxnSpPr>
            <a:cxnSpLocks/>
          </p:cNvCxnSpPr>
          <p:nvPr/>
        </p:nvCxnSpPr>
        <p:spPr bwMode="auto">
          <a:xfrm flipV="1">
            <a:off x="8409384" y="4725144"/>
            <a:ext cx="713153" cy="74359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79"/>
          <p:cNvCxnSpPr>
            <a:cxnSpLocks/>
          </p:cNvCxnSpPr>
          <p:nvPr/>
        </p:nvCxnSpPr>
        <p:spPr bwMode="auto">
          <a:xfrm flipV="1">
            <a:off x="8403964" y="3365471"/>
            <a:ext cx="693663" cy="238214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81"/>
          <p:cNvSpPr/>
          <p:nvPr/>
        </p:nvSpPr>
        <p:spPr bwMode="auto">
          <a:xfrm>
            <a:off x="5128520" y="5690744"/>
            <a:ext cx="616581" cy="4642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043056">
              <a:lnSpc>
                <a:spcPts val="2900"/>
              </a:lnSpc>
              <a:spcBef>
                <a:spcPts val="0"/>
              </a:spcBef>
              <a:defRPr/>
            </a:pPr>
            <a:r>
              <a:rPr lang="ru-RU" sz="1200" b="1">
                <a:latin typeface="Arial Narrow"/>
                <a:ea typeface="Arial"/>
                <a:cs typeface="Arial"/>
              </a:rPr>
              <a:t>2017</a:t>
            </a:r>
            <a:endParaRPr lang="ru-RU" sz="1200" b="1">
              <a:latin typeface="Arial Narrow"/>
            </a:endParaRPr>
          </a:p>
        </p:txBody>
      </p:sp>
      <p:sp>
        <p:nvSpPr>
          <p:cNvPr id="23" name="Прямоугольник 82"/>
          <p:cNvSpPr/>
          <p:nvPr/>
        </p:nvSpPr>
        <p:spPr bwMode="auto">
          <a:xfrm>
            <a:off x="6115423" y="5690745"/>
            <a:ext cx="616586" cy="4642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043056">
              <a:lnSpc>
                <a:spcPts val="2900"/>
              </a:lnSpc>
              <a:spcBef>
                <a:spcPts val="0"/>
              </a:spcBef>
              <a:defRPr/>
            </a:pPr>
            <a:r>
              <a:rPr lang="ru-RU" sz="1200" b="1" dirty="0">
                <a:latin typeface="Arial Narrow"/>
                <a:ea typeface="Arial"/>
                <a:cs typeface="Arial"/>
              </a:rPr>
              <a:t>2018</a:t>
            </a:r>
            <a:endParaRPr lang="ru-RU" sz="1200" b="1" dirty="0">
              <a:latin typeface="Arial Narrow"/>
            </a:endParaRPr>
          </a:p>
        </p:txBody>
      </p:sp>
      <p:sp>
        <p:nvSpPr>
          <p:cNvPr id="24" name="Прямоугольник 83"/>
          <p:cNvSpPr/>
          <p:nvPr/>
        </p:nvSpPr>
        <p:spPr bwMode="auto">
          <a:xfrm>
            <a:off x="5348564" y="6181395"/>
            <a:ext cx="4497676" cy="630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Количество выездных налоговых проверок (тысяч)</a:t>
            </a:r>
            <a:endParaRPr dirty="0"/>
          </a:p>
          <a:p>
            <a:pPr>
              <a:defRPr/>
            </a:pPr>
            <a:endParaRPr lang="ru-RU" sz="200" b="1" dirty="0">
              <a:solidFill>
                <a:schemeClr val="tx2">
                  <a:lumMod val="50000"/>
                </a:schemeClr>
              </a:solidFill>
              <a:latin typeface="Times New Roman"/>
              <a:ea typeface="Roboto Condensed"/>
              <a:cs typeface="Times New Roman"/>
            </a:endParaRPr>
          </a:p>
          <a:p>
            <a:pPr>
              <a:defRPr/>
            </a:pP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Эффективность налоговых проверок (</a:t>
            </a:r>
            <a:r>
              <a:rPr lang="ru-RU" sz="1100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доначислено</a:t>
            </a: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 на 1 выездную проверку, </a:t>
            </a:r>
            <a:r>
              <a:rPr lang="ru-RU" sz="1100" b="1" dirty="0" err="1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млн</a:t>
            </a:r>
            <a:r>
              <a:rPr lang="ru-RU" sz="1100" b="1" dirty="0">
                <a:solidFill>
                  <a:schemeClr val="tx2">
                    <a:lumMod val="50000"/>
                  </a:schemeClr>
                </a:solidFill>
                <a:latin typeface="Times New Roman"/>
                <a:ea typeface="Roboto Condensed"/>
                <a:cs typeface="Times New Roman"/>
              </a:rPr>
              <a:t> рублей)</a:t>
            </a:r>
            <a:endParaRPr dirty="0"/>
          </a:p>
        </p:txBody>
      </p:sp>
      <p:grpSp>
        <p:nvGrpSpPr>
          <p:cNvPr id="2" name="Группа 7"/>
          <p:cNvGrpSpPr/>
          <p:nvPr/>
        </p:nvGrpSpPr>
        <p:grpSpPr bwMode="auto">
          <a:xfrm>
            <a:off x="5128520" y="6438164"/>
            <a:ext cx="182393" cy="204781"/>
            <a:chOff x="6215268" y="6438163"/>
            <a:chExt cx="367579" cy="204781"/>
          </a:xfrm>
        </p:grpSpPr>
        <p:cxnSp>
          <p:nvCxnSpPr>
            <p:cNvPr id="26" name="Прямая соединительная линия 84"/>
            <p:cNvCxnSpPr>
              <a:cxnSpLocks/>
            </p:cNvCxnSpPr>
            <p:nvPr/>
          </p:nvCxnSpPr>
          <p:spPr bwMode="auto">
            <a:xfrm>
              <a:off x="6215268" y="6438163"/>
              <a:ext cx="367579" cy="0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85"/>
            <p:cNvCxnSpPr>
              <a:cxnSpLocks/>
            </p:cNvCxnSpPr>
            <p:nvPr/>
          </p:nvCxnSpPr>
          <p:spPr bwMode="auto">
            <a:xfrm>
              <a:off x="6215268" y="6642944"/>
              <a:ext cx="367579" cy="0"/>
            </a:xfrm>
            <a:prstGeom prst="line">
              <a:avLst/>
            </a:prstGeom>
            <a:ln w="317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Прямая соединительная линия 86"/>
          <p:cNvCxnSpPr>
            <a:cxnSpLocks/>
          </p:cNvCxnSpPr>
          <p:nvPr/>
        </p:nvCxnSpPr>
        <p:spPr bwMode="auto">
          <a:xfrm flipH="1">
            <a:off x="9034315" y="5334535"/>
            <a:ext cx="1342" cy="1058"/>
          </a:xfrm>
          <a:prstGeom prst="line">
            <a:avLst/>
          </a:prstGeom>
          <a:ln w="254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87"/>
          <p:cNvSpPr/>
          <p:nvPr/>
        </p:nvSpPr>
        <p:spPr bwMode="auto">
          <a:xfrm>
            <a:off x="7077639" y="5690744"/>
            <a:ext cx="616586" cy="464230"/>
          </a:xfrm>
          <a:prstGeom prst="rect">
            <a:avLst/>
          </a:prstGeom>
          <a:ln>
            <a:noFill/>
          </a:ln>
        </p:spPr>
        <p:txBody>
          <a:bodyPr wrap="square" anchor="ctr">
            <a:spAutoFit/>
          </a:bodyPr>
          <a:lstStyle/>
          <a:p>
            <a:pPr algn="ctr" defTabSz="1043056">
              <a:lnSpc>
                <a:spcPts val="2900"/>
              </a:lnSpc>
              <a:spcBef>
                <a:spcPts val="0"/>
              </a:spcBef>
              <a:defRPr/>
            </a:pPr>
            <a:r>
              <a:rPr lang="ru-RU" sz="1200" b="1">
                <a:latin typeface="Arial Narrow"/>
                <a:ea typeface="Arial"/>
                <a:cs typeface="Arial"/>
              </a:rPr>
              <a:t>2019</a:t>
            </a:r>
            <a:endParaRPr lang="ru-RU" sz="1200" b="1">
              <a:latin typeface="Arial Narrow"/>
            </a:endParaRPr>
          </a:p>
        </p:txBody>
      </p:sp>
      <p:sp>
        <p:nvSpPr>
          <p:cNvPr id="30" name="Прямоугольник 88"/>
          <p:cNvSpPr/>
          <p:nvPr/>
        </p:nvSpPr>
        <p:spPr bwMode="auto">
          <a:xfrm>
            <a:off x="8065684" y="5690745"/>
            <a:ext cx="645084" cy="4642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043056">
              <a:lnSpc>
                <a:spcPts val="2900"/>
              </a:lnSpc>
              <a:spcBef>
                <a:spcPts val="0"/>
              </a:spcBef>
              <a:defRPr/>
            </a:pPr>
            <a:r>
              <a:rPr lang="ru-RU" sz="1200" b="1">
                <a:latin typeface="Arial Narrow"/>
                <a:ea typeface="Arial"/>
                <a:cs typeface="Arial"/>
              </a:rPr>
              <a:t>2020</a:t>
            </a:r>
            <a:endParaRPr lang="ru-RU" sz="1200" b="1">
              <a:latin typeface="Arial Narrow"/>
            </a:endParaRPr>
          </a:p>
        </p:txBody>
      </p:sp>
      <p:sp>
        <p:nvSpPr>
          <p:cNvPr id="31" name="TextBox 92"/>
          <p:cNvSpPr/>
          <p:nvPr/>
        </p:nvSpPr>
        <p:spPr bwMode="auto">
          <a:xfrm>
            <a:off x="8687153" y="2940328"/>
            <a:ext cx="1017547" cy="220071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>
                <a:solidFill>
                  <a:srgbClr val="9E0E11"/>
                </a:solidFill>
                <a:latin typeface="Roboto Condensed"/>
                <a:ea typeface="Roboto Condensed"/>
              </a:rPr>
              <a:t>35,0</a:t>
            </a:r>
            <a:endParaRPr sz="2400"/>
          </a:p>
        </p:txBody>
      </p:sp>
      <p:sp>
        <p:nvSpPr>
          <p:cNvPr id="32" name="TextBox 93"/>
          <p:cNvSpPr/>
          <p:nvPr/>
        </p:nvSpPr>
        <p:spPr bwMode="auto">
          <a:xfrm>
            <a:off x="8913440" y="4149080"/>
            <a:ext cx="693663" cy="228550"/>
          </a:xfrm>
          <a:prstGeom prst="rect">
            <a:avLst/>
          </a:prstGeom>
        </p:spPr>
        <p:txBody>
          <a:bodyPr vert="horz" wrap="square" lIns="104306" tIns="52153" rIns="104306" bIns="52153" rtlCol="0" anchor="ctr">
            <a:noAutofit/>
          </a:bodyPr>
          <a:lstStyle/>
          <a:p>
            <a:pPr marL="0" marR="0" indent="0" algn="ctr" defTabSz="10430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9E0E11"/>
                </a:solidFill>
                <a:latin typeface="Roboto Condensed"/>
                <a:ea typeface="Roboto Condensed"/>
              </a:rPr>
              <a:t>8,3</a:t>
            </a:r>
            <a:endParaRPr sz="2400" dirty="0"/>
          </a:p>
        </p:txBody>
      </p:sp>
      <p:sp>
        <p:nvSpPr>
          <p:cNvPr id="33" name="Прямоугольник 94"/>
          <p:cNvSpPr/>
          <p:nvPr/>
        </p:nvSpPr>
        <p:spPr bwMode="auto">
          <a:xfrm>
            <a:off x="8865705" y="5740985"/>
            <a:ext cx="645084" cy="4165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1043056">
              <a:lnSpc>
                <a:spcPts val="2900"/>
              </a:lnSpc>
              <a:spcBef>
                <a:spcPts val="0"/>
              </a:spcBef>
              <a:defRPr/>
            </a:pPr>
            <a:r>
              <a:rPr lang="ru-RU" sz="1600" b="1">
                <a:latin typeface="Arial Narrow"/>
                <a:ea typeface="Arial"/>
                <a:cs typeface="Arial"/>
              </a:rPr>
              <a:t>2021</a:t>
            </a:r>
            <a:endParaRPr lang="ru-RU" sz="1600" b="1">
              <a:latin typeface="Arial Narrow"/>
            </a:endParaRPr>
          </a:p>
        </p:txBody>
      </p:sp>
      <p:sp>
        <p:nvSpPr>
          <p:cNvPr id="34" name="Овал 109"/>
          <p:cNvSpPr/>
          <p:nvPr/>
        </p:nvSpPr>
        <p:spPr bwMode="auto">
          <a:xfrm>
            <a:off x="9129464" y="4437112"/>
            <a:ext cx="209086" cy="2573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5" name="Овал 112"/>
          <p:cNvSpPr/>
          <p:nvPr/>
        </p:nvSpPr>
        <p:spPr bwMode="auto">
          <a:xfrm>
            <a:off x="9077709" y="3212977"/>
            <a:ext cx="209086" cy="25733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graphicFrame>
        <p:nvGraphicFramePr>
          <p:cNvPr id="36" name="Диаграмма 118"/>
          <p:cNvGraphicFramePr>
            <a:graphicFrameLocks/>
          </p:cNvGraphicFramePr>
          <p:nvPr/>
        </p:nvGraphicFramePr>
        <p:xfrm>
          <a:off x="4912997" y="3168173"/>
          <a:ext cx="3935943" cy="2834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Диаграмма 119"/>
          <p:cNvGraphicFramePr>
            <a:graphicFrameLocks/>
          </p:cNvGraphicFramePr>
          <p:nvPr/>
        </p:nvGraphicFramePr>
        <p:xfrm>
          <a:off x="4736976" y="2276872"/>
          <a:ext cx="4164610" cy="3106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8" name="Рисунок 4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pic>
        <p:nvPicPr>
          <p:cNvPr id="39" name="Рисунок 45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sp>
        <p:nvSpPr>
          <p:cNvPr id="40" name="Правая фигурная скобка 42"/>
          <p:cNvSpPr/>
          <p:nvPr/>
        </p:nvSpPr>
        <p:spPr bwMode="auto">
          <a:xfrm rot="7023650">
            <a:off x="7257311" y="4625016"/>
            <a:ext cx="431939" cy="1073102"/>
          </a:xfrm>
          <a:prstGeom prst="rightBrace">
            <a:avLst>
              <a:gd name="adj1" fmla="val 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graphicFrame>
        <p:nvGraphicFramePr>
          <p:cNvPr id="10" name="Таблица 8"/>
          <p:cNvGraphicFramePr>
            <a:graphicFrameLocks noGrp="1"/>
          </p:cNvGraphicFramePr>
          <p:nvPr/>
        </p:nvGraphicFramePr>
        <p:xfrm>
          <a:off x="240555" y="956733"/>
          <a:ext cx="9424889" cy="493776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4712445"/>
                <a:gridCol w="2356222"/>
                <a:gridCol w="2356222"/>
              </a:tblGrid>
              <a:tr h="718457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800" b="1" dirty="0">
                          <a:latin typeface="Times New Roman"/>
                          <a:ea typeface="Times New Roman"/>
                          <a:cs typeface="Times New Roman"/>
                        </a:rPr>
                        <a:t>Налогоплательщик проявил </a:t>
                      </a:r>
                      <a:r>
                        <a:rPr lang="ru-RU" sz="2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коммерческую осмотрительность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при совершении сделки с учетом характера и объемов деятельности налогоплательщика (крупность сделки и регулярность совершения аналогичных сделок), специфики приобретаемых товаров, работ и услуг (наличие специальных требований к исполнителю, в том числе лицензий и допусков к выполнению определенных операций), особенностей коммерческих условий сделки (наличие существенного отклонения цены от рыночного уровня, наличие у поставщика (подрядчика, исполнителя) предшествующего опыта исполнения аналогичных сделок) и т.п.?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261257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400" b="1" dirty="0">
                          <a:solidFill>
                            <a:srgbClr val="A5002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2400" dirty="0">
                        <a:solidFill>
                          <a:srgbClr val="A5002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Фактический исполнитель установлен?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528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/>
                </a:tc>
              </a:tr>
              <a:tr h="261257"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5281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Нет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95281D"/>
                    </a:solidFill>
                  </a:tcPr>
                </a:tc>
              </a:tr>
              <a:tr h="11974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2000" b="1" dirty="0">
                          <a:solidFill>
                            <a:srgbClr val="A5002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Учет расходов и применение налоговых вычетов правомерны</a:t>
                      </a:r>
                      <a:endParaRPr sz="2000" dirty="0">
                        <a:solidFill>
                          <a:srgbClr val="A50021"/>
                        </a:solidFill>
                      </a:endParaRPr>
                    </a:p>
                  </a:txBody>
                  <a:tcPr marL="48986" marR="48986" marT="0" marB="0" anchor="ctr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Подлежащие учету суммы расходов и налоговых вычетов определяются </a:t>
                      </a:r>
                      <a:r>
                        <a:rPr lang="ru-RU" sz="1200" b="1">
                          <a:latin typeface="Times New Roman"/>
                          <a:ea typeface="Times New Roman"/>
                          <a:cs typeface="Times New Roman"/>
                        </a:rPr>
                        <a:t>исходя из параметров реального исполнения, отраженных в финансово-хозяйственных документах фактического исполнителя </a:t>
                      </a:r>
                      <a:r>
                        <a:rPr lang="ru-RU" sz="1200">
                          <a:latin typeface="Times New Roman"/>
                          <a:ea typeface="Times New Roman"/>
                          <a:cs typeface="Times New Roman"/>
                        </a:rPr>
                        <a:t>(договорах, первичных документах, счетах-фактурах, платежных поручениях и т.п.).</a:t>
                      </a:r>
                      <a:endParaRPr/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Применение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налоговых вычетов неправомерно</a:t>
                      </a:r>
                      <a:endParaRPr dirty="0"/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defRPr/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Подлежащие учету 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Times New Roman"/>
                        </a:rPr>
                        <a:t>суммы расходов определяются расчетным способом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*</a:t>
                      </a:r>
                      <a:endParaRPr dirty="0"/>
                    </a:p>
                  </a:txBody>
                  <a:tcPr marL="48986" marR="48986" marT="0" marB="0">
                    <a:lnL w="12700" algn="ctr">
                      <a:solidFill>
                        <a:srgbClr val="000000"/>
                      </a:solidFill>
                    </a:lnL>
                    <a:lnR w="12700" algn="ctr">
                      <a:solidFill>
                        <a:srgbClr val="000000"/>
                      </a:solidFill>
                    </a:lnR>
                    <a:lnT w="12700" algn="ctr">
                      <a:solidFill>
                        <a:srgbClr val="000000"/>
                      </a:solidFill>
                    </a:lnT>
                    <a:lnB w="12700" algn="ctr">
                      <a:solidFill>
                        <a:srgbClr val="000000"/>
                      </a:solidFill>
                    </a:lnB>
                    <a:solidFill>
                      <a:srgbClr val="FFF6E7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812801" y="182367"/>
            <a:ext cx="88307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latin typeface="Times New Roman"/>
                <a:ea typeface="Times New Roman"/>
                <a:cs typeface="Times New Roman"/>
              </a:rPr>
              <a:t>ПРАВО НА УЧЕТ РАСХОДОВ И ПРИМЕНЕНИЕ НАЛОГОВЫХ ВЫЧЕТОВ ПО НДС</a:t>
            </a:r>
            <a:r>
              <a:rPr lang="ru-RU" dirty="0">
                <a:latin typeface="Times New Roman"/>
                <a:cs typeface="Times New Roman"/>
              </a:rPr>
              <a:t> </a:t>
            </a:r>
            <a:r>
              <a:rPr lang="ru-RU" b="1" i="0" u="none" strike="noStrike" cap="none" dirty="0">
                <a:ln>
                  <a:noFill/>
                </a:ln>
                <a:latin typeface="Times New Roman"/>
                <a:ea typeface="Times New Roman"/>
                <a:cs typeface="Times New Roman"/>
              </a:rPr>
              <a:t>при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НЕОСТРОЖНОМ </a:t>
            </a:r>
            <a:r>
              <a:rPr lang="ru-RU" b="1" i="0" u="none" strike="noStrike" cap="none" dirty="0">
                <a:ln>
                  <a:noFill/>
                </a:ln>
                <a:latin typeface="Times New Roman"/>
                <a:ea typeface="Times New Roman"/>
                <a:cs typeface="Times New Roman"/>
              </a:rPr>
              <a:t>заключении сделки с Технической компанией</a:t>
            </a:r>
            <a:endParaRPr lang="ru-RU" b="0" i="0" u="none" strike="noStrike" cap="none" dirty="0">
              <a:ln>
                <a:noFill/>
              </a:ln>
              <a:latin typeface="Times New Roman"/>
              <a:cs typeface="Times New Roman"/>
            </a:endParaRPr>
          </a:p>
        </p:txBody>
      </p:sp>
      <p:sp>
        <p:nvSpPr>
          <p:cNvPr id="12" name="Прямоугольник 10"/>
          <p:cNvSpPr/>
          <p:nvPr/>
        </p:nvSpPr>
        <p:spPr bwMode="auto">
          <a:xfrm>
            <a:off x="287524" y="5877272"/>
            <a:ext cx="9345996" cy="8771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rgbClr val="95281D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Arial"/>
                <a:ea typeface="Times New Roman"/>
                <a:cs typeface="Calibri"/>
              </a:rPr>
              <a:t>* </a:t>
            </a:r>
            <a:r>
              <a:rPr lang="ru-RU" sz="1100" i="1" dirty="0">
                <a:latin typeface="Arial"/>
                <a:ea typeface="Times New Roman"/>
                <a:cs typeface="Calibri"/>
              </a:rPr>
              <a:t>Бремя доказывания действительности размера понесенных расходов лежит </a:t>
            </a:r>
            <a:r>
              <a:rPr lang="ru-RU" sz="1100" b="1" i="1" u="sng" dirty="0">
                <a:latin typeface="Arial"/>
                <a:ea typeface="Times New Roman"/>
                <a:cs typeface="Calibri"/>
              </a:rPr>
              <a:t>на налогоплательщике</a:t>
            </a:r>
            <a:r>
              <a:rPr lang="ru-RU" sz="1100" i="1" dirty="0">
                <a:latin typeface="Arial"/>
                <a:ea typeface="Times New Roman"/>
                <a:cs typeface="Calibri"/>
              </a:rPr>
              <a:t>, который вправе их обосновывать, в том числе с учетом данных об иных аналогичных документально подтвержденных операциях самого налогоплательщика, проведения экспертизы, предоставления документов, подтверждающих рыночную стоимость соответствующих товаров (работ, услуг)</a:t>
            </a:r>
            <a:endParaRPr lang="ru-RU" sz="1100" i="1" dirty="0">
              <a:latin typeface="Arial"/>
              <a:cs typeface="Arial"/>
            </a:endParaRP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257490" y="735189"/>
            <a:ext cx="9391020" cy="54476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600" b="0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4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  <a:cs typeface="Calibri"/>
              </a:rPr>
              <a:t>Раздел </a:t>
            </a:r>
            <a:r>
              <a:rPr lang="en-US" sz="14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  <a:cs typeface="Calibri"/>
              </a:rPr>
              <a:t>IV </a:t>
            </a:r>
            <a:r>
              <a:rPr lang="ru-RU" sz="14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Arial"/>
                <a:ea typeface="Times New Roman"/>
                <a:cs typeface="Calibri"/>
              </a:rPr>
              <a:t>Письма ФНС России от 10.03.2021 №БВ-4-7/3060@</a:t>
            </a:r>
            <a:endParaRPr dirty="0"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400" b="1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КОММЕРЧЕСКАЯ ОСМОТРИТЕЛЬНОСТЬ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- применяемый в гражданском (хозяйственном) обороте стандарт обоснованного выбора контрагента, предполагающий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проверку деловой репутации, возможности исполнения, платежеспособности контрагента, направленную на предотвращение возможных убытков, которые могут быть причинены участнику оборота его контрагентом вследствие неисполнения или ненадлежащего исполнения обязательств.</a:t>
            </a:r>
            <a:endParaRPr b="1"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Факты, в совокупности свидетельствующие о том, что, исходя из условий заключения и исполнения договора,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налогоплательщик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МОГ ЗНАТЬ 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о заключении сделки с Технической компанией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(пункт 15 Письма ФНС России), например: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dirty="0"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неизвестность информации о фактическом местонахождении контрагента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а также о местонахождении производственных, складских, торговых или иных площадей, необходимых для ведения предпринимательской деятельности;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отсутствие свидетельств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(например, 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копий документов, подтверждающих наличие у контрагента производственных мощностей, квалифицированных кадров, имущества, необходимых лицензий, разрешений, свидетельств о членстве в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саморегулируемой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организации и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т.п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);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-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отсутствие у соответствующих должностных и ответственных лиц налогоплательщика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информации об обстоятельствах выбора контрагента, заключения сделки и ее исполнения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 -и пр.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	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Прямоугольник 12"/>
          <p:cNvSpPr/>
          <p:nvPr/>
        </p:nvSpPr>
        <p:spPr bwMode="auto">
          <a:xfrm>
            <a:off x="833965" y="174554"/>
            <a:ext cx="87757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9E0E11"/>
                </a:solidFill>
                <a:latin typeface="Arial"/>
                <a:ea typeface="Times New Roman"/>
                <a:cs typeface="Calibri"/>
              </a:rPr>
              <a:t>НЕОСТОРОЖНОСТЬ НАЛОГОПЛАТЕЛЬЩИКА</a:t>
            </a:r>
            <a:endParaRPr lang="ru-RU" sz="800">
              <a:solidFill>
                <a:srgbClr val="9E0E11"/>
              </a:solidFill>
              <a:latin typeface="Arial"/>
              <a:cs typeface="Arial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122138" y="0"/>
            <a:ext cx="1723219" cy="459054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499001" y="725126"/>
            <a:ext cx="8866827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r>
              <a:rPr lang="ru-RU" sz="1800" b="1" dirty="0">
                <a:latin typeface="Times New Roman"/>
                <a:cs typeface="Times New Roman"/>
              </a:rPr>
              <a:t>Письмо ФНС от 10.03.2021 года</a:t>
            </a:r>
            <a:r>
              <a:rPr lang="ru-RU" sz="1800" b="1" dirty="0">
                <a:solidFill>
                  <a:srgbClr val="9E0E11"/>
                </a:solidFill>
                <a:latin typeface="Times New Roman"/>
                <a:cs typeface="Times New Roman"/>
              </a:rPr>
              <a:t> </a:t>
            </a:r>
            <a:r>
              <a:rPr lang="ru-RU" sz="1800" b="1" dirty="0">
                <a:latin typeface="Times New Roman"/>
                <a:cs typeface="Times New Roman"/>
              </a:rPr>
              <a:t>№ БВ-4-7/3060</a:t>
            </a:r>
            <a:endParaRPr lang="ru-RU" sz="1800" b="1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 bwMode="auto">
          <a:xfrm>
            <a:off x="1134533" y="182367"/>
            <a:ext cx="82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9E0E11"/>
                </a:solidFill>
                <a:latin typeface="Times New Roman"/>
                <a:cs typeface="Times New Roman"/>
              </a:rPr>
              <a:t>ПИСЬМО ФНС по ст. 54.1 НК </a:t>
            </a:r>
            <a:r>
              <a:rPr lang="ru-RU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РФ - ОСМОТРИТЕЛЬНОСТЬ</a:t>
            </a:r>
            <a:endParaRPr lang="ru-RU" sz="2000" b="1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200472" y="1435317"/>
            <a:ext cx="9505056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C0E11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 smtClean="0">
                <a:latin typeface="Times New Roman"/>
                <a:cs typeface="Times New Roman"/>
              </a:rPr>
              <a:t>СТАНДАРТЫ    </a:t>
            </a:r>
            <a:r>
              <a:rPr lang="ru-RU" b="1" dirty="0">
                <a:latin typeface="Times New Roman"/>
                <a:cs typeface="Times New Roman"/>
              </a:rPr>
              <a:t>ОСМОТРИТЕЛЬНОСТИ </a:t>
            </a:r>
            <a:endParaRPr lang="ru-RU" b="1" dirty="0" smtClean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i="1" dirty="0" smtClean="0">
                <a:latin typeface="Times New Roman"/>
                <a:cs typeface="Times New Roman"/>
              </a:rPr>
              <a:t>Например</a:t>
            </a:r>
            <a:r>
              <a:rPr lang="ru-RU" i="1" dirty="0">
                <a:latin typeface="Times New Roman"/>
                <a:cs typeface="Times New Roman"/>
              </a:rPr>
              <a:t>: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отсутствие у налогоплательщика информации о том, мог ли его контрагент исполнить свои обязательства</a:t>
            </a:r>
            <a:r>
              <a:rPr lang="ru-RU" dirty="0">
                <a:latin typeface="Times New Roman"/>
                <a:cs typeface="Times New Roman"/>
              </a:rPr>
              <a:t>, а также об обстоятельствах выбора контрагента;</a:t>
            </a:r>
            <a:endParaRPr dirty="0"/>
          </a:p>
          <a:p>
            <a:pPr>
              <a:defRPr/>
            </a:pPr>
            <a:r>
              <a:rPr lang="ru-RU" b="1" dirty="0">
                <a:latin typeface="Times New Roman"/>
                <a:cs typeface="Times New Roman"/>
              </a:rPr>
              <a:t>-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cs typeface="Times New Roman"/>
              </a:rPr>
              <a:t>несовершение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 действий по изучению сведений о контрагенте, размещенных на сайте ФНС</a:t>
            </a:r>
            <a:r>
              <a:rPr lang="ru-RU" dirty="0">
                <a:latin typeface="Times New Roman"/>
                <a:cs typeface="Times New Roman"/>
              </a:rPr>
              <a:t>, которые помогут понять, занимается компания бизнесом или существует лишь на бумаге;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-противоречие сделки привычной </a:t>
            </a:r>
            <a:r>
              <a:rPr lang="ru-RU" b="1" dirty="0" err="1">
                <a:latin typeface="Times New Roman"/>
                <a:cs typeface="Times New Roman"/>
              </a:rPr>
              <a:t>бизнес-стратегии</a:t>
            </a:r>
            <a:r>
              <a:rPr lang="ru-RU" dirty="0">
                <a:latin typeface="Times New Roman"/>
                <a:cs typeface="Times New Roman"/>
              </a:rPr>
              <a:t>, если она, </a:t>
            </a:r>
            <a:r>
              <a:rPr lang="ru-RU" i="1" dirty="0">
                <a:latin typeface="Times New Roman"/>
                <a:cs typeface="Times New Roman"/>
              </a:rPr>
              <a:t>например, была непрофильной или </a:t>
            </a:r>
            <a:r>
              <a:rPr lang="ru-RU" i="1" dirty="0" err="1">
                <a:latin typeface="Times New Roman"/>
                <a:cs typeface="Times New Roman"/>
              </a:rPr>
              <a:t>сверхрисковой</a:t>
            </a:r>
            <a:r>
              <a:rPr lang="ru-RU" dirty="0">
                <a:latin typeface="Times New Roman"/>
                <a:cs typeface="Times New Roman"/>
              </a:rPr>
              <a:t>;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-использование в качестве оплаты не денег, а векселей или права требования к третьему лицу;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-наличие в договорах условия о длительной отсрочке платежа;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-низкая относительно рынка цена контракта;</a:t>
            </a:r>
            <a:endParaRPr dirty="0"/>
          </a:p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-</a:t>
            </a:r>
            <a:r>
              <a:rPr lang="ru-RU" b="1" dirty="0">
                <a:solidFill>
                  <a:srgbClr val="C00000"/>
                </a:solidFill>
                <a:latin typeface="Times New Roman"/>
                <a:cs typeface="Times New Roman"/>
              </a:rPr>
              <a:t>отсутствие документов, которые обычно составляются при подобных сделках</a:t>
            </a:r>
            <a:r>
              <a:rPr lang="ru-RU" dirty="0">
                <a:latin typeface="Times New Roman"/>
                <a:cs typeface="Times New Roman"/>
              </a:rPr>
              <a:t>, </a:t>
            </a:r>
            <a:r>
              <a:rPr lang="ru-RU" i="1" dirty="0">
                <a:latin typeface="Times New Roman"/>
                <a:cs typeface="Times New Roman"/>
              </a:rPr>
              <a:t>например, </a:t>
            </a:r>
            <a:r>
              <a:rPr lang="ru-RU" b="1" i="1" dirty="0">
                <a:latin typeface="Times New Roman"/>
                <a:cs typeface="Times New Roman"/>
              </a:rPr>
              <a:t>акта о передаче строительной площадки при подряде</a:t>
            </a:r>
            <a:r>
              <a:rPr lang="ru-RU" dirty="0">
                <a:latin typeface="Times New Roman"/>
                <a:cs typeface="Times New Roman"/>
              </a:rPr>
              <a:t>.</a:t>
            </a:r>
            <a:endParaRPr dirty="0"/>
          </a:p>
          <a:p>
            <a:pPr algn="just">
              <a:defRPr/>
            </a:pPr>
            <a:endParaRPr lang="ru-RU" b="1" u="sng" dirty="0">
              <a:latin typeface="Times New Roman"/>
              <a:cs typeface="Times New Roman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15994" y="-1280"/>
            <a:ext cx="1042817" cy="277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 bwMode="auto">
          <a:xfrm>
            <a:off x="1134533" y="182367"/>
            <a:ext cx="82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Проявляем осмотрительность</a:t>
            </a:r>
            <a:endParaRPr lang="ru-RU" sz="2000" b="1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15994" y="-1280"/>
            <a:ext cx="1042817" cy="277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579358"/>
            <a:ext cx="9906000" cy="62786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Краткий (примерный) перечень мероприятий: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осуществить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проверку юр.статуса контрагента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выяснить, действительно ли он существует как хозяйствующий субъект, адрес контрагента (складов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пр. запросить информацию)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   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собрать </a:t>
            </a:r>
            <a:r>
              <a:rPr lang="ru-RU" sz="1600" dirty="0" smtClean="0"/>
              <a:t>информацию/следы поиска контрагента (</a:t>
            </a:r>
            <a:r>
              <a:rPr lang="ru-RU" sz="1600" b="1" dirty="0" smtClean="0"/>
              <a:t>реклама в СМИ, сайт, рекомендации, коммерческие предложения</a:t>
            </a:r>
            <a:r>
              <a:rPr lang="ru-RU" sz="1600" dirty="0" smtClean="0"/>
              <a:t>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rgbClr val="2227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проверить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полномочия представителя контрагента на совершение сделки</a:t>
            </a:r>
            <a:r>
              <a:rPr lang="ru-RU" sz="1600" dirty="0" smtClean="0">
                <a:solidFill>
                  <a:srgbClr val="2227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сохранить переписку/обсуждения условий договора и пр.)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rgbClr val="2227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проверить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специальную правоспособность контрагента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(наличие необходимых лицензий, разрешений, членства в СРО);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 smtClean="0">
                <a:solidFill>
                  <a:srgbClr val="2227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проверить по данным ЕФРС, ЕГРЮЛ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введена ли в отношении контрагента процедура банкротства; ЕГРЮЛ - проверить, не находится ли в процессе реорганизации или ликвидации;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ГИР БО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бухотчетность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пр.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r>
              <a:rPr lang="ru-RU" sz="1600" dirty="0" smtClean="0"/>
              <a:t> </a:t>
            </a: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 официальном сайте ФНС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данные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 суммах доходов и расходов по данным бухгалтерской (финансовой) отчётности и об уплаченных суммах налогов и сборов, а также о среднесписочной численности работников, о нарушениях законодательства о налогах и сборах, в том числе о суммах недоимки и задолженности по пеням, штрафам при их наличии; о применяемых специальных налоговых режимах;</a:t>
            </a: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C00000"/>
                </a:solidFill>
                <a:latin typeface="Franklin Gothic Heavy"/>
                <a:ea typeface="Times New Roman" pitchFamily="18" charset="0"/>
                <a:cs typeface="Times New Roman" pitchFamily="18" charset="0"/>
              </a:rPr>
              <a:t>■</a:t>
            </a:r>
            <a:r>
              <a:rPr lang="ru-RU" sz="16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если цена договора является значительной для компании -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принять меры к поиску доступных сведений о деловой репутации контрагента, опыте исполнения им аналогичных договоров, наличии у него необходимых материальных ресурсов, квалифицированных кадров и т.д. </a:t>
            </a: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Внимание!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Порядок проведения проверки контрагента желательно прописать в локальном нормативном акте компании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22272F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(например, положением о проверке контрагентов).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 bwMode="auto">
          <a:xfrm>
            <a:off x="1134533" y="182367"/>
            <a:ext cx="823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Что важно сделать</a:t>
            </a:r>
            <a:r>
              <a:rPr lang="en-US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/</a:t>
            </a:r>
            <a:r>
              <a:rPr lang="ru-RU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проверить обязательно</a:t>
            </a:r>
            <a:r>
              <a:rPr lang="en-US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?!</a:t>
            </a:r>
            <a:endParaRPr lang="ru-RU" sz="2000" b="1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15994" y="-1280"/>
            <a:ext cx="1042817" cy="277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76536" y="857617"/>
            <a:ext cx="820891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Стандарты (положения, регламенты) проверки контрагентов в компании должны соответствовать разъяснениям ФНС </a:t>
            </a: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(Письмо от  10.03.2021 № БВ-4-7/3060)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судебной практике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776536" y="5013176"/>
            <a:ext cx="820891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Проверить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сделки с контрагентами на соответствие стандартам и наличие рисков претензий («восполнить пробелы»)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776536" y="2035008"/>
            <a:ext cx="8208912" cy="2554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Определить и прописать «объем» мероприятий и документов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- с учетом существенности сделки для компании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Критерии существенности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(виды сделок, цена, способы и формы расчетов, вероятность причинения убытков и т.п.)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определяются индивидуально с учетом особенностей каждого конкретного бизнеса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Собирать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(периодически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доказательств проявления осмотрительности, реальности взаимоотношений с контрагентами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(коммерческие предложения, протоколы встреч, коммерческая переписка, заявки, претензии и пр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58594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966154"/>
            <a:ext cx="9906000" cy="5755422"/>
          </a:xfrm>
          <a:prstGeom prst="rect">
            <a:avLst/>
          </a:prstGeom>
          <a:solidFill>
            <a:srgbClr val="FFF6E7"/>
          </a:solidFill>
          <a:ln w="28575">
            <a:solidFill>
              <a:srgbClr val="9E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Для доказательств надлежащей коммерческой осмотрительности следует истребовать у контрагента: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копии учредительных и регистрационных документов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0" i="1" u="none" strike="noStrike" cap="none" dirty="0">
                <a:ln>
                  <a:noFill/>
                </a:ln>
                <a:solidFill>
                  <a:srgbClr val="333333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устав, свидетельство о внесении записи в ЕГРЮЛ, о постановке на налоговый учет, решение участника (протокол общего собрания) о назначении исполнительного органа, приказа о назначении на должность руководителя)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подлинник доверенности и копию документа, удостоверяющего личность представителя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если договор подписывается не лицом, исполняющим функции единоличного исполнительного органа контрагента;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сведения о лицах 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(Ф.И.О., должность, вопросы ведения, номер телефона, адрес электронной почты)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коммуникации с которыми предполагаются в процессе заключения и исполнения договора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Следует сохранять переписку с представителями контрагента не только на этапе заключения сделки, но и на этапе ее исполнения;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копии лицензий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 осуществление деятельности, в отношении которой заключается договор, если такая деятельность контрагента подлежит лицензированию,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разрешительную документацию, членство в СРО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копии договора аренды или документов, подтверждающих право собственности в отношении помещений по месту нахождения контрагента;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если контрагентом применяются специальные режимы налогообложения, следует получить копию подтверждающего документа 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(уведомление, заявление, информационное письмо и пр.)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копию бухгалтерской отчетности: формы № 1 «Бухгалтерский баланс» и форма № 2 «Отчет о финансовых результатах» за год, предшествующий году заключения договора;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копии документов, подтверждающих предоставление в налоговые органы налоговой отчетности по НДС и налогу на прибыль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за 2 отчетных/налоговых периода, предшествующих периоду заключения договора 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(копии квитанций о приеме налоговых деклараций в электронном виде, копии титульных листов налоговых деклараций с отметкой налогового органа о приеме и др.)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 заключении договоров с контрагентами - подрядчиками на длительный срок и /или на значительную для компании сумму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Прямоугольник 10"/>
          <p:cNvSpPr/>
          <p:nvPr/>
        </p:nvSpPr>
        <p:spPr bwMode="auto">
          <a:xfrm>
            <a:off x="791633" y="0"/>
            <a:ext cx="8967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ЧЕК-ЛИСТ</a:t>
            </a:r>
            <a:endParaRPr lang="ru-RU" sz="2000">
              <a:solidFill>
                <a:srgbClr val="9E0E11"/>
              </a:solidFill>
              <a:latin typeface="Times New Roman"/>
              <a:cs typeface="Times New Roman"/>
            </a:endParaRPr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проверки контрагента и проявления коммерческой осмотрительности</a:t>
            </a:r>
            <a:endParaRPr lang="ru-RU" sz="2000">
              <a:solidFill>
                <a:srgbClr val="9E0E11"/>
              </a:solidFill>
              <a:latin typeface="Times New Roman"/>
              <a:cs typeface="Times New Roman"/>
            </a:endParaRPr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  <a:solidFill>
            <a:srgbClr val="FFF6E7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791633" y="0"/>
            <a:ext cx="89671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ЧЕК-ЛИСТ</a:t>
            </a:r>
            <a:endParaRPr lang="ru-RU" sz="2000" dirty="0">
              <a:solidFill>
                <a:srgbClr val="9E0E11"/>
              </a:solidFill>
              <a:latin typeface="Times New Roman"/>
              <a:cs typeface="Times New Roman"/>
            </a:endParaRPr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проверки контрагента и проявления коммерческой осмотрительности</a:t>
            </a:r>
            <a:endParaRPr lang="ru-RU" sz="2000" dirty="0">
              <a:solidFill>
                <a:srgbClr val="9E0E11"/>
              </a:solidFill>
              <a:latin typeface="Times New Roman"/>
              <a:cs typeface="Times New Roman"/>
            </a:endParaRPr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dirty="0">
              <a:solidFill>
                <a:srgbClr val="9E0E11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0" y="681273"/>
            <a:ext cx="9906000" cy="6176727"/>
          </a:xfrm>
          <a:prstGeom prst="rect">
            <a:avLst/>
          </a:prstGeom>
          <a:solidFill>
            <a:srgbClr val="FFF6E7"/>
          </a:solidFill>
          <a:ln w="28575">
            <a:solidFill>
              <a:srgbClr val="9E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для подтверждения наличия деловой репутации и опыта у контрагента в соответствующей области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следует получить от контрагента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рекомендательные письма и сохранить элементы внешней атрибутики: визитные карточки, буклеты, проспекты, адрес сайта и т.п.</a:t>
            </a:r>
            <a:r>
              <a:rPr lang="ru-RU" sz="160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информацию, подтверждающую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наличие трудовых и материальных ресурсов, необходимых для исполнения договора </a:t>
            </a:r>
            <a:r>
              <a:rPr lang="ru-RU" sz="1600" b="1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квалифицированный персонал, производственные мощности, технологическое оборудование и т.п.)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и такую же информацию в отношении третьих лиц (при привлечении третьих лиц из-за недостаточности собственных ресурсов контрагента);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документы (их копии), подтверждающие взаимодействие с представителями контрагента в процессе исполнения сделки, также следует документально фиксировать обстоятельства взаимодействия 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(например, следует сохранять сведения о транспортировке товаров со стороны контрагента либо сторонних перевозчиков - с информацией о маршрутах, номерах автотранспортных средств и пр.)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u="sng" strike="noStrike" cap="none" dirty="0">
                <a:ln>
                  <a:noFill/>
                </a:ln>
                <a:solidFill>
                  <a:srgbClr val="95281D"/>
                </a:solidFill>
                <a:latin typeface="Times New Roman"/>
                <a:ea typeface="Times New Roman"/>
                <a:cs typeface="Times New Roman"/>
              </a:rPr>
              <a:t>Внимание!</a:t>
            </a:r>
            <a:r>
              <a:rPr lang="ru-RU" sz="1600" b="0" u="sng" strike="noStrike" cap="none" dirty="0">
                <a:ln>
                  <a:noFill/>
                </a:ln>
                <a:solidFill>
                  <a:srgbClr val="95281D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600" b="0" u="sng" strike="noStrike" cap="none" dirty="0">
              <a:ln>
                <a:noFill/>
              </a:ln>
              <a:solidFill>
                <a:srgbClr val="95281D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i="0" u="none" strike="noStrike" cap="none" dirty="0">
                <a:ln>
                  <a:noFill/>
                </a:ln>
                <a:solidFill>
                  <a:srgbClr val="820000"/>
                </a:solidFill>
                <a:latin typeface="Times New Roman"/>
                <a:ea typeface="Times New Roman"/>
                <a:cs typeface="Times New Roman"/>
              </a:rPr>
              <a:t>1.Степень предъявляемых требований к выбору контрагента не может быть одинаковой для случаев ординарного пополнения МПЗ по разовым сделкам на несущественную сумму и в ситуациях, когда приобретается дорогостоящий актив, совершаются сделки на значительную сумму,  либо привлекается подрядчик для выполнения существенного объема работ, либо сделка несет в себе несоразмерные риски ввиду возможного причинения убытков при ее неисполнении или ненадлежащим исполнении 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(Письмо ФНС от 10.03.2021 года №</a:t>
            </a:r>
            <a:r>
              <a:rPr lang="ru-RU" sz="1600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БВ-4-7/3060)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Поэтому в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соответствующие локальные нормативные акты (положение, регламент проверки контрагентов) следует внести положения, подробно описывающие разные критерии стандарта и объема предпринимаемых действий по проверке контрагентов в зависимости от цены сделки, предмета сделки, объема работ и  иных параметров.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2.Целесообразно иметь досье на </a:t>
            </a:r>
            <a:r>
              <a:rPr lang="ru-RU" sz="1600" b="1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субисполнителей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третьих лиц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(при привлечении их контрагентом из-за недостаточности собственных ресурсов)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 bwMode="auto">
          <a:xfrm>
            <a:off x="1134533" y="182367"/>
            <a:ext cx="8231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9E0E11"/>
                </a:solidFill>
                <a:latin typeface="Times New Roman"/>
                <a:cs typeface="Times New Roman"/>
              </a:rPr>
              <a:t>Полезные сайты и сервисы для проверки контрагентов – </a:t>
            </a:r>
          </a:p>
          <a:p>
            <a:pPr algn="ctr">
              <a:defRPr/>
            </a:pPr>
            <a:r>
              <a:rPr lang="ru-RU" sz="2000" b="1" dirty="0" smtClean="0">
                <a:latin typeface="Times New Roman"/>
                <a:cs typeface="Times New Roman"/>
              </a:rPr>
              <a:t>открытая информация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715994" y="-1280"/>
            <a:ext cx="1042817" cy="27779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488504" y="1052736"/>
            <a:ext cx="8928992" cy="52629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lang="ru-RU" sz="16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ведения из ЕГРЮЛ/ЕГРИП в электронном виде (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nalog.ru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https://egrul.nalog.ru/about.html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Сервис ФНС «Прозрачный бизнес»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https://pb.nalog.ru/index.htm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Адреса, указанные при государственной регистрации в качестве места нахождения несколькими юридическими лицами (адреса "массовой" регистрации)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https://service.nalog.ru/addrfind.do</a:t>
            </a:r>
            <a:endParaRPr lang="ru-RU" sz="16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Сведения о физических лицах, являющихся руководителями или учредителями (участниками) нескольких юридических лиц ("массовый" учредитель/руководитель)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9"/>
              </a:rPr>
              <a:t>https://service.nalog.ru/mru.do</a:t>
            </a:r>
            <a:endParaRPr lang="ru-RU" sz="16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Сведения о лицах, в отношении которых факт невозможности участия (осуществления руководства) в организации установлен (подтвержден) в судебном порядке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0"/>
              </a:rPr>
              <a:t>https://service.nalog.ru/svl.do?t=1607444342662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Сведения о юридических лицах, имеющих задолженность по уплате налогов и/или не представляющих налоговую отчетность более года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1"/>
              </a:rPr>
              <a:t>https://service.nalog.ru/zd.do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Реестр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дисквалифицированных лиц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2"/>
              </a:rPr>
              <a:t>https://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2"/>
              </a:rPr>
              <a:t>service.nalog.ru/disqualified.do</a:t>
            </a:r>
            <a:endParaRPr lang="ru-RU" sz="16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algn="just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Картотека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арбитражных дел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3"/>
              </a:rPr>
              <a:t>https://kad.arbitr.ru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3"/>
              </a:rPr>
              <a:t>/</a:t>
            </a:r>
            <a:endParaRPr lang="ru-RU" sz="16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Реестр обеспечительных мер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4"/>
              </a:rPr>
              <a:t>https://service.nalog.ru/rom/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Банк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данных исполнительных производств 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5"/>
              </a:rPr>
              <a:t>https://fssp.gov.ru/iss/ip</a:t>
            </a: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5"/>
              </a:rPr>
              <a:t>/</a:t>
            </a:r>
            <a:endParaRPr lang="ru-RU" sz="1600" b="1" dirty="0" smtClean="0">
              <a:solidFill>
                <a:srgbClr val="333333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defTabSz="914400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Реестр недобросовестных поставщиков/подрядчиков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6"/>
              </a:rPr>
              <a:t>https://zakupki.gov.ru/epz/dishonestsupplier/search/search.html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Единый федеральный реестр сведений о банкротстве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17"/>
              </a:rPr>
              <a:t>https://bankrot.fedresurs.ru/?attempt=1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51367" y="874455"/>
            <a:ext cx="9203266" cy="51090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E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Определение ВС РФ от 14.05.2020 №307-ЭС19-27597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 делу 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№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А42-7695/2017 </a:t>
            </a:r>
            <a:endParaRPr dirty="0"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«Степень предъявляемых требований к выбору контрагента </a:t>
            </a:r>
            <a:r>
              <a:rPr lang="ru-RU" sz="2000" b="1" i="0" u="sng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не может быть одинаковой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для случаев ординарного пополнения материально-производственных запасов по разовым сделкам на несущественную сумму и в ситуациях, когда налогоплательщиком приобретается дорогостоящий актив, совершаются сделки на значительную сумму либо привлекается подрядчик для выполнения существенного объема работ, либо сделка несет в себе несоразмерные риски ввиду возможного причинения убытков при ее неисполнении или ненадлежащим исполнении»</a:t>
            </a:r>
            <a:endParaRPr dirty="0"/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пунктах 13 и 16 Письма ФНС России учтена правовая позиция ВС РФ, изложенная в Определении от 14.05.2020. Например: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правовое значение имеют не только доказанные налоговым органом обстоятельства, характеризующие деятельность контрагента и свидетельствующие о невозможности исполнения им обязательств, но и то,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должны ли данные обстоятельства были быть ясны налогоплательщику при совершении конкретной сделки с учетом характера и объемов деятельности налогоплательщика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крупность сделки и регулярность совершения аналогичных сделок), специфики приобретаемых товаров, работ и услуг (наличие специальных требований к исполнителю, в том числе лицензий и допусков к выполнению определенных операций), особенностей коммерческих условий сделки (наличие существенного отклонения цены от рыночного уровня, наличие у поставщика (подрядчика, исполнителя) предшествующего опыта исполнения аналогичных сделок) и </a:t>
            </a:r>
            <a:r>
              <a:rPr lang="ru-RU" sz="1600" b="1" i="0" u="none" strike="noStrike" cap="none" dirty="0" err="1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т.п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8"/>
          <p:cNvSpPr/>
          <p:nvPr/>
        </p:nvSpPr>
        <p:spPr bwMode="auto">
          <a:xfrm>
            <a:off x="829733" y="182367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cs typeface="Times New Roman"/>
              </a:rPr>
              <a:t>Коммерческая осмотрительность - судебная практика</a:t>
            </a:r>
            <a:endParaRPr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13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51367" y="1274565"/>
            <a:ext cx="9203266" cy="43088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E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/>
            <a:r>
              <a:rPr lang="ru-RU" b="1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 Определение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ВС РФ от 14.05.2020 №307-ЭС19-27597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 делу 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№ А42-7695/2017</a:t>
            </a:r>
            <a:r>
              <a:rPr lang="ru-RU" dirty="0" smtClean="0"/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base"/>
            <a:endParaRPr lang="ru-RU" sz="1600" dirty="0" smtClean="0">
              <a:solidFill>
                <a:srgbClr val="95281D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1600" dirty="0" smtClean="0">
                <a:solidFill>
                  <a:srgbClr val="95281D"/>
                </a:solidFill>
                <a:latin typeface="Franklin Gothic Heavy"/>
                <a:cs typeface="Times New Roman" pitchFamily="18" charset="0"/>
              </a:rPr>
              <a:t>■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должная осмотрительность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целях налогообложения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приравнена к осмотрительности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, которая проявляется участниками хозяйственной деятельности в целях гражданского оборота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Которая в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первую очередь, проявляется для обеспечения уверенности в исполнении договора, однако, это не значит, что исполнение договора с очевидной неуплатой налога является добросовестной мерой поведения в целях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налогообложения</a:t>
            </a:r>
          </a:p>
          <a:p>
            <a:pPr algn="just"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base"/>
            <a:r>
              <a:rPr lang="ru-RU" sz="1600" dirty="0" smtClean="0">
                <a:solidFill>
                  <a:srgbClr val="95281D"/>
                </a:solidFill>
                <a:latin typeface="Franklin Gothic Heavy"/>
                <a:cs typeface="Times New Roman" pitchFamily="18" charset="0"/>
              </a:rPr>
              <a:t>■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указаны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конкретные действия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которые могут свидетельствовать о проявлении должной осмотрительности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их «ранжирование» в зависимости от важности договора для конкретной организации.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Например,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 поиске контрагента для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выполнения значимой, дорогостоящей, новой работы (услуги, поставки товара) налогоплательщик будет более осмотрителен, чем при поиске контрагента для рутинной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(обычной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недорогостоящей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учитывая деятельность налогоплательщика) операции,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8"/>
          <p:cNvSpPr/>
          <p:nvPr/>
        </p:nvSpPr>
        <p:spPr bwMode="auto">
          <a:xfrm>
            <a:off x="829733" y="182367"/>
            <a:ext cx="872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9E0E11"/>
                </a:solidFill>
                <a:latin typeface="Times New Roman"/>
                <a:cs typeface="Times New Roman"/>
              </a:rPr>
              <a:t>Коммерческая осмотрительность - судебная практика</a:t>
            </a:r>
            <a:endParaRPr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13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4528" y="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Доначисления по выездным </a:t>
            </a:r>
            <a:endParaRPr lang="ru-RU" sz="2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налоговым 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проверкам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 1 полугодие 2021 года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  <p:graphicFrame>
        <p:nvGraphicFramePr>
          <p:cNvPr id="13" name="Диаграмма 12"/>
          <p:cNvGraphicFramePr/>
          <p:nvPr/>
        </p:nvGraphicFramePr>
        <p:xfrm>
          <a:off x="272480" y="1124744"/>
          <a:ext cx="4299520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5" name="Стрелка вправо с вырезом 14"/>
          <p:cNvSpPr/>
          <p:nvPr/>
        </p:nvSpPr>
        <p:spPr>
          <a:xfrm rot="16200000">
            <a:off x="3043289" y="3628481"/>
            <a:ext cx="2664296" cy="393126"/>
          </a:xfrm>
          <a:prstGeom prst="notchedRightArrow">
            <a:avLst/>
          </a:prstGeom>
          <a:solidFill>
            <a:srgbClr val="C00000"/>
          </a:solidFill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736976" y="0"/>
            <a:ext cx="5169024" cy="68018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Рост </a:t>
            </a:r>
            <a:r>
              <a:rPr lang="ru-RU" b="1" dirty="0" smtClean="0">
                <a:solidFill>
                  <a:srgbClr val="C00000"/>
                </a:solidFill>
              </a:rPr>
              <a:t>количества </a:t>
            </a:r>
            <a:r>
              <a:rPr lang="ru-RU" b="1" dirty="0" smtClean="0">
                <a:solidFill>
                  <a:srgbClr val="C00000"/>
                </a:solidFill>
              </a:rPr>
              <a:t>проверок по Москве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6 мес.2019 - 695 </a:t>
            </a:r>
          </a:p>
          <a:p>
            <a:r>
              <a:rPr lang="ru-RU" dirty="0" smtClean="0"/>
              <a:t>6 мес.2020 - 377</a:t>
            </a:r>
          </a:p>
          <a:p>
            <a:r>
              <a:rPr lang="ru-RU" dirty="0" smtClean="0"/>
              <a:t>6 мес.2021 - </a:t>
            </a:r>
            <a:r>
              <a:rPr lang="ru-RU" sz="2000" b="1" dirty="0" smtClean="0">
                <a:solidFill>
                  <a:srgbClr val="C00000"/>
                </a:solidFill>
              </a:rPr>
              <a:t>802 </a:t>
            </a:r>
            <a:r>
              <a:rPr lang="ru-RU" sz="2000" dirty="0" smtClean="0"/>
              <a:t>проверки</a:t>
            </a:r>
          </a:p>
          <a:p>
            <a:endParaRPr lang="ru-RU" dirty="0" smtClean="0"/>
          </a:p>
          <a:p>
            <a:r>
              <a:rPr lang="ru-RU" b="1" dirty="0" smtClean="0"/>
              <a:t>Рост</a:t>
            </a:r>
            <a:r>
              <a:rPr lang="ru-RU" b="1" dirty="0" smtClean="0">
                <a:solidFill>
                  <a:srgbClr val="C00000"/>
                </a:solidFill>
              </a:rPr>
              <a:t> доначислений </a:t>
            </a:r>
            <a:r>
              <a:rPr lang="ru-RU" b="1" dirty="0" smtClean="0">
                <a:solidFill>
                  <a:srgbClr val="C00000"/>
                </a:solidFill>
              </a:rPr>
              <a:t>на 1 проверку по Москве</a:t>
            </a:r>
            <a:r>
              <a:rPr lang="ru-RU" b="1" dirty="0" smtClean="0"/>
              <a:t>:</a:t>
            </a:r>
          </a:p>
          <a:p>
            <a:r>
              <a:rPr lang="ru-RU" dirty="0" smtClean="0"/>
              <a:t>6 мес.2019 - 34,3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</a:p>
          <a:p>
            <a:r>
              <a:rPr lang="ru-RU" dirty="0" smtClean="0"/>
              <a:t>6 мес.2020 - 35,2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</a:p>
          <a:p>
            <a:r>
              <a:rPr lang="ru-RU" dirty="0" smtClean="0"/>
              <a:t>6 мес.2021 - </a:t>
            </a:r>
            <a:r>
              <a:rPr lang="ru-RU" sz="2000" b="1" dirty="0" smtClean="0">
                <a:solidFill>
                  <a:srgbClr val="C00000"/>
                </a:solidFill>
              </a:rPr>
              <a:t>40,8</a:t>
            </a:r>
            <a:r>
              <a:rPr lang="ru-RU" dirty="0" smtClean="0"/>
              <a:t> </a:t>
            </a:r>
            <a:r>
              <a:rPr lang="ru-RU" dirty="0" err="1" smtClean="0"/>
              <a:t>млн</a:t>
            </a:r>
            <a:r>
              <a:rPr lang="ru-RU" dirty="0" smtClean="0"/>
              <a:t> руб.</a:t>
            </a:r>
          </a:p>
          <a:p>
            <a:endParaRPr lang="ru-RU" dirty="0" smtClean="0"/>
          </a:p>
          <a:p>
            <a:r>
              <a:rPr lang="ru-RU" b="1" dirty="0" smtClean="0"/>
              <a:t>Рост доначислений </a:t>
            </a:r>
            <a:r>
              <a:rPr lang="ru-RU" b="1" dirty="0" smtClean="0"/>
              <a:t>на 1 проверку </a:t>
            </a:r>
            <a:r>
              <a:rPr lang="ru-RU" b="1" dirty="0" smtClean="0">
                <a:solidFill>
                  <a:srgbClr val="C00000"/>
                </a:solidFill>
              </a:rPr>
              <a:t>по СПб</a:t>
            </a:r>
            <a:r>
              <a:rPr lang="ru-RU" b="1" dirty="0" smtClean="0"/>
              <a:t>:</a:t>
            </a: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736976" y="3429000"/>
            <a:ext cx="489654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6 мес.2019 -  78,6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 руб.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6 мес.2020 -  82,2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 руб.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6 мес. 2021 -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135,2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ea typeface="Times New Roman" pitchFamily="18" charset="0"/>
                <a:cs typeface="Arial" pitchFamily="34" charset="0"/>
              </a:rPr>
              <a:t> руб.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dirty="0" smtClean="0">
              <a:solidFill>
                <a:srgbClr val="222222"/>
              </a:solidFill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Рост доначислений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на 1 проверку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cs typeface="Arial" pitchFamily="34" charset="0"/>
              </a:rPr>
              <a:t>по МО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cs typeface="Arial" pitchFamily="34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736976" y="5229200"/>
            <a:ext cx="480898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6 мес. 2019  - 51,2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руб.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6 мес. 2020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- 62,9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руб.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6 мес.2021 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Calibri" pitchFamily="34" charset="0"/>
                <a:cs typeface="Arial" pitchFamily="34" charset="0"/>
              </a:rPr>
              <a:t>78,0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млн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 руб.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36976" y="6237312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https://pravovest-audit.ru/nashi-statii-nalogi-i-buhuchet/nalogovyy-kontrol-v-tsifrakh-za-polugodiye/</a:t>
            </a:r>
            <a:endParaRPr lang="ru-RU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7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8" name="TextBox 10"/>
          <p:cNvSpPr/>
          <p:nvPr/>
        </p:nvSpPr>
        <p:spPr bwMode="auto">
          <a:xfrm>
            <a:off x="795866" y="97610"/>
            <a:ext cx="896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Коммерческая осмотрительность по «обычной» сделке</a:t>
            </a:r>
            <a:endParaRPr/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128463" y="842912"/>
            <a:ext cx="4248473" cy="5509200"/>
          </a:xfrm>
          <a:prstGeom prst="rect">
            <a:avLst/>
          </a:prstGeom>
          <a:ln w="19050">
            <a:solidFill>
              <a:srgbClr val="9C0E1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>
                <a:latin typeface="Times New Roman"/>
                <a:cs typeface="Times New Roman"/>
              </a:rPr>
              <a:t>Повторно рассмотрев дело, суд первой инстанции признал незаконным решение инспекции </a:t>
            </a:r>
            <a:r>
              <a:rPr lang="ru-RU" sz="1600" b="1" dirty="0">
                <a:solidFill>
                  <a:srgbClr val="9E0E11"/>
                </a:solidFill>
                <a:latin typeface="Times New Roman"/>
                <a:cs typeface="Times New Roman"/>
              </a:rPr>
              <a:t>в части доначислений НДС</a:t>
            </a:r>
            <a:r>
              <a:rPr lang="ru-RU" sz="1600" dirty="0">
                <a:latin typeface="Times New Roman"/>
                <a:cs typeface="Times New Roman"/>
              </a:rPr>
              <a:t>, отметив следующее:</a:t>
            </a:r>
            <a:endParaRPr dirty="0"/>
          </a:p>
          <a:p>
            <a:pPr algn="just">
              <a:defRPr/>
            </a:pPr>
            <a:r>
              <a:rPr lang="ru-RU" sz="16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600" b="1" dirty="0" err="1">
                <a:latin typeface="Times New Roman"/>
                <a:cs typeface="Times New Roman"/>
              </a:rPr>
              <a:t>реальность</a:t>
            </a:r>
            <a:r>
              <a:rPr lang="ru-RU" sz="1600" b="1" dirty="0">
                <a:latin typeface="Times New Roman"/>
                <a:cs typeface="Times New Roman"/>
              </a:rPr>
              <a:t> приобретение товара не оспаривается, выводы о приобретении товара у иных лиц основаны только на отрицательных характеристиках контрагентов</a:t>
            </a:r>
            <a:r>
              <a:rPr lang="ru-RU" sz="1600" dirty="0">
                <a:latin typeface="Times New Roman"/>
                <a:cs typeface="Times New Roman"/>
              </a:rPr>
              <a:t>;</a:t>
            </a:r>
            <a:endParaRPr dirty="0"/>
          </a:p>
          <a:p>
            <a:pPr algn="just">
              <a:defRPr/>
            </a:pPr>
            <a:r>
              <a:rPr lang="ru-RU" sz="16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600" b="1" u="sng" dirty="0" err="1">
                <a:solidFill>
                  <a:srgbClr val="C00000"/>
                </a:solidFill>
                <a:latin typeface="Times New Roman"/>
                <a:cs typeface="Times New Roman"/>
              </a:rPr>
              <a:t>налогоплательщик</a:t>
            </a:r>
            <a:r>
              <a:rPr lang="ru-RU" sz="1600" b="1" u="sng" dirty="0">
                <a:solidFill>
                  <a:srgbClr val="C00000"/>
                </a:solidFill>
                <a:latin typeface="Times New Roman"/>
                <a:cs typeface="Times New Roman"/>
              </a:rPr>
              <a:t> не мог знать о номинальности, «налоговых пороках» контрагентов</a:t>
            </a:r>
            <a:r>
              <a:rPr lang="ru-RU" sz="1600" b="1" dirty="0">
                <a:latin typeface="Times New Roman"/>
                <a:cs typeface="Times New Roman"/>
              </a:rPr>
              <a:t>, т.к. нет возможности и прав устанавливать обстоятельства, которые могут быть выявлены налоговыми органами </a:t>
            </a:r>
            <a:r>
              <a:rPr lang="ru-RU" sz="1600" dirty="0">
                <a:latin typeface="Times New Roman"/>
                <a:cs typeface="Times New Roman"/>
              </a:rPr>
              <a:t>(</a:t>
            </a:r>
            <a:r>
              <a:rPr lang="ru-RU" sz="1600" i="1" dirty="0">
                <a:latin typeface="Times New Roman"/>
                <a:cs typeface="Times New Roman"/>
              </a:rPr>
              <a:t>провести экспертизу подлинности подписи, получить информацию об уплате налогов, их размере и пр.</a:t>
            </a:r>
            <a:r>
              <a:rPr lang="ru-RU" sz="1600" dirty="0">
                <a:latin typeface="Times New Roman"/>
                <a:cs typeface="Times New Roman"/>
              </a:rPr>
              <a:t>);</a:t>
            </a:r>
            <a:endParaRPr dirty="0"/>
          </a:p>
          <a:p>
            <a:pPr algn="just">
              <a:defRPr/>
            </a:pPr>
            <a:r>
              <a:rPr lang="ru-RU" sz="1600" dirty="0">
                <a:solidFill>
                  <a:srgbClr val="9C0E11"/>
                </a:solidFill>
                <a:latin typeface="Franklin Gothic Heavy"/>
                <a:cs typeface="Times New Roman"/>
              </a:rPr>
              <a:t>■ </a:t>
            </a:r>
            <a:r>
              <a:rPr lang="ru-RU" sz="1600" b="1" dirty="0">
                <a:latin typeface="Times New Roman"/>
                <a:cs typeface="Times New Roman"/>
              </a:rPr>
              <a:t>заключенные сделки обычны, не являются крупными, поэтому проявлена достаточная степень осмотрительности </a:t>
            </a:r>
            <a:r>
              <a:rPr lang="ru-RU" sz="1600" dirty="0">
                <a:latin typeface="Times New Roman"/>
                <a:cs typeface="Times New Roman"/>
              </a:rPr>
              <a:t>(</a:t>
            </a:r>
            <a:r>
              <a:rPr lang="ru-RU" sz="1600" i="1" dirty="0">
                <a:latin typeface="Times New Roman"/>
                <a:cs typeface="Times New Roman"/>
              </a:rPr>
              <a:t>проверка </a:t>
            </a:r>
            <a:r>
              <a:rPr lang="ru-RU" sz="1600" i="1" dirty="0" err="1">
                <a:latin typeface="Times New Roman"/>
                <a:cs typeface="Times New Roman"/>
              </a:rPr>
              <a:t>госрегистрации</a:t>
            </a:r>
            <a:r>
              <a:rPr lang="ru-RU" sz="1600" i="1" dirty="0">
                <a:latin typeface="Times New Roman"/>
                <a:cs typeface="Times New Roman"/>
              </a:rPr>
              <a:t> контрагентов, полномочия лиц, подписавших документы</a:t>
            </a:r>
            <a:r>
              <a:rPr lang="ru-RU" sz="1600" dirty="0">
                <a:latin typeface="Times New Roman"/>
                <a:cs typeface="Times New Roman"/>
              </a:rPr>
              <a:t>).</a:t>
            </a:r>
            <a:endParaRPr dirty="0"/>
          </a:p>
        </p:txBody>
      </p:sp>
      <p:sp>
        <p:nvSpPr>
          <p:cNvPr id="10" name="Прямоугольник 12"/>
          <p:cNvSpPr/>
          <p:nvPr/>
        </p:nvSpPr>
        <p:spPr bwMode="auto">
          <a:xfrm>
            <a:off x="4520952" y="842912"/>
            <a:ext cx="5112567" cy="5693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C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rgbClr val="9E0E11"/>
                </a:solidFill>
              </a:rPr>
              <a:t>Степень проявления осмотрительности зависит от конкретных обстоятельств сделки</a:t>
            </a:r>
            <a:r>
              <a:rPr lang="ru-RU" sz="1400" dirty="0"/>
              <a:t>, а именно:</a:t>
            </a:r>
            <a:endParaRPr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>
                <a:latin typeface="Times New Roman"/>
                <a:cs typeface="Times New Roman"/>
              </a:rPr>
              <a:t>вида</a:t>
            </a:r>
            <a:r>
              <a:rPr lang="ru-RU" sz="1400" b="1" dirty="0">
                <a:solidFill>
                  <a:srgbClr val="9C0E11"/>
                </a:solidFill>
                <a:latin typeface="Times New Roman"/>
                <a:cs typeface="Times New Roman"/>
              </a:rPr>
              <a:t> </a:t>
            </a:r>
            <a:r>
              <a:rPr lang="ru-RU" sz="1400" b="1" dirty="0">
                <a:latin typeface="Times New Roman"/>
                <a:cs typeface="Times New Roman"/>
              </a:rPr>
              <a:t>договора </a:t>
            </a:r>
            <a:r>
              <a:rPr lang="ru-RU" sz="1400" dirty="0"/>
              <a:t>(</a:t>
            </a:r>
            <a:r>
              <a:rPr lang="ru-RU" sz="1400" i="1" dirty="0"/>
              <a:t>разовая купля-продажа, поставка, подряд</a:t>
            </a:r>
            <a:r>
              <a:rPr lang="ru-RU" sz="1400" dirty="0"/>
              <a:t>),</a:t>
            </a:r>
            <a:endParaRPr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/>
              <a:t>предмета</a:t>
            </a:r>
            <a:r>
              <a:rPr lang="ru-RU" sz="1400" b="1" dirty="0"/>
              <a:t> договора</a:t>
            </a:r>
            <a:r>
              <a:rPr lang="ru-RU" sz="1400" dirty="0"/>
              <a:t> (</a:t>
            </a:r>
            <a:r>
              <a:rPr lang="ru-RU" sz="1400" i="1" dirty="0"/>
              <a:t>недвижимость, обычные хозяйственные товары, специфические товары, сложное оборудование, требования к качеству и прочее</a:t>
            </a:r>
            <a:r>
              <a:rPr lang="ru-RU" sz="1400" dirty="0"/>
              <a:t>),</a:t>
            </a:r>
            <a:endParaRPr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/>
              <a:t>условий</a:t>
            </a:r>
            <a:r>
              <a:rPr lang="ru-RU" sz="1400" b="1" dirty="0"/>
              <a:t> договора </a:t>
            </a:r>
            <a:r>
              <a:rPr lang="ru-RU" sz="1400" dirty="0"/>
              <a:t>о поставке, оплате, ответственности за неисполнение договора, стоимости сделки (</a:t>
            </a:r>
            <a:r>
              <a:rPr lang="ru-RU" sz="1400" i="1" dirty="0"/>
              <a:t>обычная хозяйственная деятельность, крупный размер</a:t>
            </a:r>
            <a:r>
              <a:rPr lang="ru-RU" sz="1400" dirty="0"/>
              <a:t>).</a:t>
            </a:r>
            <a:endParaRPr dirty="0"/>
          </a:p>
          <a:p>
            <a:pPr algn="just">
              <a:defRPr/>
            </a:pPr>
            <a:endParaRPr lang="ru-RU" sz="1400" dirty="0"/>
          </a:p>
          <a:p>
            <a:pPr algn="just">
              <a:defRPr/>
            </a:pPr>
            <a:r>
              <a:rPr lang="ru-RU" sz="1400" b="1" dirty="0"/>
              <a:t>Относительно рассматриваемого случая было отмечено, что:</a:t>
            </a:r>
            <a:endParaRPr lang="ru-RU" sz="1400"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/>
              <a:t>сделки</a:t>
            </a:r>
            <a:r>
              <a:rPr lang="ru-RU" sz="1400" b="1" dirty="0"/>
              <a:t> не были крупными</a:t>
            </a:r>
            <a:r>
              <a:rPr lang="ru-RU" sz="1400" dirty="0"/>
              <a:t>, заключены рамочные договоры поставки, при которых наличие у контрагента опыта работы в соответствующей сфере, персонала, недвижимого имущества и транспортных средств не является определяющим при выборе контрагента;</a:t>
            </a:r>
            <a:endParaRPr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/>
              <a:t>условия</a:t>
            </a:r>
            <a:r>
              <a:rPr lang="ru-RU" sz="1400" b="1" dirty="0"/>
              <a:t> договоров поставки не свидетельствуют о необходимости проявления повышенной степени осмотрительности </a:t>
            </a:r>
            <a:r>
              <a:rPr lang="ru-RU" sz="1400" dirty="0"/>
              <a:t>(</a:t>
            </a:r>
            <a:r>
              <a:rPr lang="ru-RU" sz="1400" i="1" dirty="0"/>
              <a:t>оплата осуществлялось после поставки товара с отсрочкой платежа на 180 дней — исключает риски </a:t>
            </a:r>
            <a:r>
              <a:rPr lang="ru-RU" sz="1400" i="1" dirty="0" err="1"/>
              <a:t>непоставки</a:t>
            </a:r>
            <a:r>
              <a:rPr lang="ru-RU" sz="1400" i="1" dirty="0"/>
              <a:t> или поставки некачественного товара</a:t>
            </a:r>
            <a:r>
              <a:rPr lang="ru-RU" sz="1400" dirty="0"/>
              <a:t>);</a:t>
            </a:r>
            <a:endParaRPr dirty="0"/>
          </a:p>
          <a:p>
            <a:pPr algn="just">
              <a:defRPr/>
            </a:pPr>
            <a:r>
              <a:rPr lang="ru-RU" sz="1400" dirty="0" err="1">
                <a:solidFill>
                  <a:srgbClr val="9C0E11"/>
                </a:solidFill>
                <a:latin typeface="Franklin Gothic Heavy"/>
                <a:cs typeface="Times New Roman"/>
              </a:rPr>
              <a:t>■</a:t>
            </a:r>
            <a:r>
              <a:rPr lang="ru-RU" sz="1400" b="1" dirty="0" err="1"/>
              <a:t>оплата</a:t>
            </a:r>
            <a:r>
              <a:rPr lang="ru-RU" sz="1400" b="1" dirty="0"/>
              <a:t> товара произведена путем перечисления денежных средств в полном объеме на расчетные счета контрагентов, счета-фактуры отражены в книге покупок, товар оприходован, сделки отражены в бухучете, а товар в дальнейшем реализован реальным покупателям.</a:t>
            </a:r>
            <a:endParaRPr dirty="0"/>
          </a:p>
        </p:txBody>
      </p:sp>
      <p:sp>
        <p:nvSpPr>
          <p:cNvPr id="11" name="Прямоугольник 13"/>
          <p:cNvSpPr/>
          <p:nvPr/>
        </p:nvSpPr>
        <p:spPr bwMode="auto">
          <a:xfrm>
            <a:off x="200473" y="463428"/>
            <a:ext cx="9558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/>
              <a:t>Постановление АС Уральского округа от 04.08.2021 года по делу № А76-25957/2018</a:t>
            </a:r>
            <a:endParaRPr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13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2480" y="116632"/>
            <a:ext cx="460960" cy="49379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8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28464" y="764704"/>
            <a:ext cx="9649072" cy="5693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0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Постановление 17ААС от 20.07.2021 года по делу № А50-17/2021</a:t>
            </a:r>
            <a:endParaRPr lang="en-US" sz="20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20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Компания </a:t>
            </a: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направила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инспекции запросы о предоставлении в отношении 3 контрагентов информации: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п</a:t>
            </a: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редоставлялась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ли за 3 налоговых периода бухгалтерская  и налоговая отчетность, в т. ч. по НДС ;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производилась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уплата за 3 налоговых периода обязательных налогов и сборов, в т.ч. НДС, если «нет», то в какой сумме установлена недоимка, какие принимались меры к ее взысканию; 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производились ли мероприятия налогового контроля за эти 3года, в том числе: камеральные или выездные проверки, встречные проверки, требования о представлении пояснений (информации), уведомления о вызове налогоплательщика для дачи пояснений, а также поступали ответы (пояснения, документы) в рамках этих требований.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Ответ не был получен. Обращение в суд.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1-ая инстанция - решение в пользу инспекции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2-ая (апелляция) - на стороне налогоплательщика: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Franklin Gothic Heavy"/>
                <a:ea typeface="Calibri"/>
                <a:cs typeface="Times New Roman"/>
              </a:rPr>
              <a:t>■ 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сведения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не являются налоговой тайной и фактически </a:t>
            </a:r>
            <a:r>
              <a:rPr lang="ru-RU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 момент запроса на официальном сайте ФНС не размещены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налоговым органом это не оспаривается. 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 defTabSz="914400">
              <a:defRPr/>
            </a:pPr>
            <a:r>
              <a:rPr lang="ru-RU" dirty="0" smtClean="0">
                <a:latin typeface="Franklin Gothic Heavy"/>
                <a:ea typeface="Calibri"/>
                <a:cs typeface="Times New Roman"/>
              </a:rPr>
              <a:t>■ 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непредставление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налоговым органом испрашиваемых сведений </a:t>
            </a:r>
            <a:r>
              <a:rPr lang="ru-RU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 учетом отсутствия данной информации в свободном доступе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нарушает права и законные интересы налогоплательщика </a:t>
            </a:r>
            <a:r>
              <a:rPr lang="ru-RU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(Постановление АС УО от 22.06.2021 года по делу № А50-19906/2020).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704528" y="188640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C00000"/>
                </a:solidFill>
              </a:rPr>
              <a:t>Когда инспекция должна представить информацию о контрагентах</a:t>
            </a:r>
          </a:p>
        </p:txBody>
      </p:sp>
      <p:pic>
        <p:nvPicPr>
          <p:cNvPr id="11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12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4488" y="260648"/>
            <a:ext cx="336098" cy="3600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764704"/>
            <a:ext cx="9906000" cy="6124754"/>
          </a:xfrm>
          <a:prstGeom prst="rect">
            <a:avLst/>
          </a:prstGeom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Franklin Gothic Heavy"/>
                <a:cs typeface="Times New Roman" pitchFamily="18" charset="0"/>
              </a:rPr>
              <a:t>■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ст.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406.1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ГК РФ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«Возмещение потерь, возникших в случае наступления определенных в договоре обстоятельств»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Стороны определяют обстоятельства, при которых могут возникнуть имущественные потери одной из сторон, и обязанность другой стороны эти потери компенсировать.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Теоретически достаточным основанием для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возмещения потерь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стороны вправе определить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даже неоформленные актом налоговой проверки или решением инспекции сомнения налогового органа в правомерности учета конкретной хозяйственной операции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уведомление налогового органа о выявленных  «разрывах» в исчислении НДС по цепочке поставщиков, и предложении произвести самостоятельную корректировку налоговых обязательств, «снять» вычеты по НДС и расходы по контрагенту, с которым заключен договор с налоговой оговоркой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b="1" dirty="0" smtClean="0">
                <a:solidFill>
                  <a:srgbClr val="C00000"/>
                </a:solidFill>
                <a:latin typeface="Franklin Gothic Heavy"/>
                <a:cs typeface="Times New Roman" pitchFamily="18" charset="0"/>
              </a:rPr>
              <a:t>■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ст.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431.2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ГК РФ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«Заверения об обстоятельствах»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Стороны дают заверения об обстоятельствах, имеющих значение для реализации права на учет расходов и применение налоговых вычетов, например,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заверения об обязательном учете полученной выручки и НДС в бухгалтерском и налоговом учете, исчислении и уплате налогов в бюджет в полном объеме, оформлении первичных документов, счетов-фактур в соответствии с требованиями действующего законодательства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В случае недостоверности таких обстоятельств у заверителя возникает обязанность </a:t>
            </a: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возместить другой стороне ее убытки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 виде доплаченных налогов, пеней и штрафов. НО в отличие от возмещения имущественных потерь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между полученным убытком и недостоверным заверением должна быть доказанная прямая связь.</a:t>
            </a:r>
          </a:p>
          <a:p>
            <a:pPr algn="just"/>
            <a:endParaRPr lang="ru-RU" sz="1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Читайте подробнее в нашей статье: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  <a:hlinkClick r:id="rId6"/>
              </a:rPr>
              <a:t> 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6"/>
              </a:rPr>
              <a:t>https://pravovest-audit.ru/nashi-statii-nalogi-i-buhuchet/nalogovye-ogovorki-v-dogovorah/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04528" y="188640"/>
            <a:ext cx="9201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Налоговая оговорка в договоре: когда </a:t>
            </a:r>
            <a:r>
              <a:rPr lang="ru-RU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доначисленные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налоги заплатит контрагент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16496" y="766732"/>
            <a:ext cx="9001000" cy="5324535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Постановление Одиннадцатого ААС от 10.11.2020 года по делу  № А55-33207/2019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ea typeface="Calibri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Возмещение убытков в сумме 583 659 руб.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Компания по настоянию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без проведения проверок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инспекции уточнилась и уменьшила вычеты по НДС на 583 659 руб.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Суды: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отказ в удовлетворении требования возмещения убытков, т.к. не доказана совокупность условий, необходимых для возмещения.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Убытки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подлежат взысканию при доказанности совокупности следующих обстоятельств: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-сам факт причинения ущерба в заявленном размере;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-противоправность поведения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причинителя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вреда</a:t>
            </a:r>
            <a:r>
              <a:rPr lang="ru-RU" sz="1600" b="0" i="0" u="none" strike="noStrike" cap="none" dirty="0" smtClean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-наличие причинно-следственной связи между противоправным поведением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причинителя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вреда и наступившими неблагоприятными последствиями.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Недоказанность хотя бы одного из названных элементов состава правонарушения исключает возможность удовлетворения требования о возмещении вреда.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Позиция налогового органа, учтенная судом: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-исполнение протокола по представлению уточненной декларации нес рекомендательный характер и исполнен компанией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добровольно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протокол не является документом подтверждающим отказ инспекции в налоговом вычете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и не нарушает права компании в получении налогового вычета по НДС.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TextBox 9"/>
          <p:cNvSpPr/>
          <p:nvPr/>
        </p:nvSpPr>
        <p:spPr bwMode="auto">
          <a:xfrm>
            <a:off x="776536" y="18864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8A0000"/>
                </a:solidFill>
                <a:latin typeface="Times New Roman"/>
                <a:cs typeface="Times New Roman"/>
              </a:rPr>
              <a:t>Налоговая оговорка  -  отказ в возмещении убытков</a:t>
            </a:r>
            <a:endParaRPr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44038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3" name="Прямоугольник 12"/>
          <p:cNvSpPr/>
          <p:nvPr/>
        </p:nvSpPr>
        <p:spPr>
          <a:xfrm>
            <a:off x="272480" y="1052736"/>
            <a:ext cx="9289032" cy="4247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Определение  Верховного Суда от 09.09.2021 года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 302-ЭС21-5294 по делу № А33-3832/2019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Franklin Gothic Heavy"/>
                <a:cs typeface="Times New Roman" pitchFamily="18" charset="0"/>
              </a:rPr>
              <a:t>■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Неосторожность в выборе контрагента при заключении договора может служить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лишь основанием для уменьшения размера ответственности должника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для полного отказа в удовлетворении требования о возмещении убытков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C00000"/>
                </a:solidFill>
                <a:latin typeface="Franklin Gothic Heavy"/>
                <a:cs typeface="Times New Roman" pitchFamily="18" charset="0"/>
              </a:rPr>
              <a:t>■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возмещении убытков может быть отказано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если при рассмотрении дела будет установлено, что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обе стороны договора выступали участниками, по сути, одного правонарушения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в связи с чем налогоплательщик-заказчик не является лицом, потерпевшим в результате действий (бездействия) контрагента. Такой отказ возможен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 наличии согласованности действий заказчика и его контрагента и направленности их деятельности на получение экономического эффекта за счет непосредственного участия в уклонении от уплаты НДС совместно с лицами, не осуществлявшими реальной экономической деятельности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4528" y="18864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Позиция ВС РФ - 2021 : взыскание убытка с контрагента и должная осмотрительность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  <p:pic>
        <p:nvPicPr>
          <p:cNvPr id="16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825391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 bwMode="auto">
          <a:xfrm>
            <a:off x="322617" y="1012953"/>
            <a:ext cx="9260766" cy="4832092"/>
          </a:xfrm>
          <a:prstGeom prst="rect">
            <a:avLst/>
          </a:prstGeom>
          <a:ln w="28575">
            <a:solidFill>
              <a:srgbClr val="8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/>
                <a:cs typeface="Times New Roman"/>
              </a:rPr>
              <a:t>Постановление 8 ААС от 10.11.2020 года по делу № А75-6951/2020</a:t>
            </a:r>
            <a:endParaRPr dirty="0"/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b="1" dirty="0">
                <a:latin typeface="Times New Roman"/>
                <a:cs typeface="Times New Roman"/>
              </a:rPr>
              <a:t>Результат ВНП: </a:t>
            </a:r>
            <a:r>
              <a:rPr lang="ru-RU" sz="1600" dirty="0">
                <a:latin typeface="Times New Roman"/>
                <a:cs typeface="Times New Roman"/>
              </a:rPr>
              <a:t>174 млн. руб. (налог, пени, штраф 40%)</a:t>
            </a:r>
            <a:endParaRPr dirty="0"/>
          </a:p>
          <a:p>
            <a:pPr algn="just">
              <a:defRPr/>
            </a:pPr>
            <a:r>
              <a:rPr lang="ru-RU" sz="1600" b="1" dirty="0">
                <a:latin typeface="Times New Roman"/>
                <a:cs typeface="Times New Roman"/>
              </a:rPr>
              <a:t>Основание: </a:t>
            </a:r>
            <a:r>
              <a:rPr lang="ru-RU" sz="1600" dirty="0">
                <a:latin typeface="Times New Roman"/>
                <a:cs typeface="Times New Roman"/>
              </a:rPr>
              <a:t>неправомерные вычеты по НДС по сделке с «проблемным» контрагентом, который не заплатил налог в бюджет и не создал источник для возмещения налога.</a:t>
            </a:r>
            <a:endParaRPr dirty="0"/>
          </a:p>
          <a:p>
            <a:pPr algn="just">
              <a:defRPr/>
            </a:pPr>
            <a:r>
              <a:rPr lang="ru-RU" sz="1600" b="1" dirty="0">
                <a:latin typeface="Times New Roman"/>
                <a:cs typeface="Times New Roman"/>
              </a:rPr>
              <a:t>Решение компании: </a:t>
            </a:r>
            <a:r>
              <a:rPr lang="ru-RU" sz="1600" dirty="0">
                <a:latin typeface="Times New Roman"/>
                <a:cs typeface="Times New Roman"/>
              </a:rPr>
              <a:t>«наказать» виновника доначислений, потребовав от инспекции проведения выездной проверки контрагента. </a:t>
            </a:r>
            <a:endParaRPr dirty="0"/>
          </a:p>
          <a:p>
            <a:pPr algn="just">
              <a:defRPr/>
            </a:pPr>
            <a:r>
              <a:rPr lang="ru-RU" sz="1600" b="1" dirty="0">
                <a:latin typeface="Times New Roman"/>
                <a:cs typeface="Times New Roman"/>
              </a:rPr>
              <a:t>Выводы судов:</a:t>
            </a:r>
            <a:endParaRPr dirty="0"/>
          </a:p>
          <a:p>
            <a:pPr algn="just">
              <a:defRPr/>
            </a:pPr>
            <a:r>
              <a:rPr lang="ru-RU" sz="1600" dirty="0">
                <a:solidFill>
                  <a:srgbClr val="9C0E11"/>
                </a:solidFill>
                <a:latin typeface="Franklin Gothic Heavy"/>
                <a:cs typeface="Times New Roman"/>
              </a:rPr>
              <a:t>■ </a:t>
            </a:r>
            <a:r>
              <a:rPr lang="ru-RU" sz="1600" dirty="0">
                <a:latin typeface="Times New Roman"/>
                <a:cs typeface="Times New Roman"/>
              </a:rPr>
              <a:t>действующее законодательство предусматривает самостоятельное определение налоговым органом целесообразности проведения проверок по результатам целенаправленного отбора и всестороннего анализа деятельности налогоплательщиков, исходя из определенных критериев. </a:t>
            </a:r>
            <a:endParaRPr dirty="0"/>
          </a:p>
          <a:p>
            <a:pPr algn="just">
              <a:defRPr/>
            </a:pPr>
            <a:endParaRPr lang="ru-RU" sz="16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9C0E11"/>
                </a:solidFill>
                <a:latin typeface="Franklin Gothic Heavy"/>
                <a:cs typeface="Times New Roman"/>
              </a:rPr>
              <a:t>■ </a:t>
            </a:r>
            <a:r>
              <a:rPr lang="ru-RU" sz="1600" dirty="0">
                <a:latin typeface="Times New Roman"/>
                <a:cs typeface="Times New Roman"/>
              </a:rPr>
              <a:t>НК РФ не содержит нормы, которая обязывала бы налоговый орган по месту учета налогоплательщика превентивно проводить мероприятия налогового контроля с целью предотвратить в будущем вступление других налогоплательщиков в отношения с сомнительными контрагентами.</a:t>
            </a:r>
            <a:endParaRPr dirty="0"/>
          </a:p>
          <a:p>
            <a:pPr algn="just">
              <a:defRPr/>
            </a:pPr>
            <a:endParaRPr lang="ru-RU" sz="16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dirty="0">
                <a:solidFill>
                  <a:srgbClr val="9C0E11"/>
                </a:solidFill>
                <a:latin typeface="Franklin Gothic Heavy"/>
                <a:cs typeface="Times New Roman"/>
              </a:rPr>
              <a:t>■ </a:t>
            </a:r>
            <a:r>
              <a:rPr lang="ru-RU" sz="1600" dirty="0">
                <a:latin typeface="Times New Roman"/>
                <a:cs typeface="Times New Roman"/>
              </a:rPr>
              <a:t>действия контрагента, в результате которых, как полагает компания, ей были причинены убытки в виде невозможности применить налоговые вычеты по НДС, не являются безусловным основанием для проведения налоговым органом мероприятий налогового контроля в отношении контрагента.</a:t>
            </a:r>
            <a:endParaRPr dirty="0"/>
          </a:p>
        </p:txBody>
      </p:sp>
      <p:sp>
        <p:nvSpPr>
          <p:cNvPr id="11" name="TextBox 10"/>
          <p:cNvSpPr/>
          <p:nvPr/>
        </p:nvSpPr>
        <p:spPr bwMode="auto">
          <a:xfrm>
            <a:off x="795867" y="182367"/>
            <a:ext cx="8962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Отказали в вычете НДС - наказать контрагента выездной проверкой!</a:t>
            </a:r>
            <a:r>
              <a:rPr lang="en-US"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?</a:t>
            </a:r>
            <a:endParaRPr lang="ru-RU" sz="20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7"/>
          <p:cNvSpPr/>
          <p:nvPr/>
        </p:nvSpPr>
        <p:spPr bwMode="auto">
          <a:xfrm>
            <a:off x="430372" y="1608089"/>
            <a:ext cx="8553376" cy="4351543"/>
          </a:xfrm>
          <a:prstGeom prst="rect">
            <a:avLst/>
          </a:prstGeom>
          <a:ln w="76200"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</p:spPr>
      </p:pic>
      <p:sp>
        <p:nvSpPr>
          <p:cNvPr id="6" name="Заголовок 1"/>
          <p:cNvSpPr/>
          <p:nvPr/>
        </p:nvSpPr>
        <p:spPr bwMode="auto">
          <a:xfrm>
            <a:off x="272480" y="725877"/>
            <a:ext cx="9361040" cy="5871475"/>
          </a:xfrm>
          <a:prstGeom prst="rect">
            <a:avLst/>
          </a:prstGeom>
          <a:ln w="28575">
            <a:solidFill>
              <a:srgbClr val="800000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800" b="1" dirty="0">
                <a:latin typeface="Times New Roman"/>
                <a:cs typeface="Times New Roman"/>
              </a:rPr>
              <a:t>Постановление 13 ААС от 21.01.2021  года по делу  №  А56-24694/2020</a:t>
            </a:r>
            <a:endParaRPr lang="ru-RU" sz="1800" dirty="0">
              <a:latin typeface="Times New Roman"/>
              <a:cs typeface="Times New Roman"/>
            </a:endParaRPr>
          </a:p>
          <a:p>
            <a:pPr algn="just">
              <a:defRPr/>
            </a:pPr>
            <a:endParaRPr lang="ru-RU" sz="18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 dirty="0">
                <a:latin typeface="Times New Roman"/>
                <a:cs typeface="Times New Roman"/>
              </a:rPr>
              <a:t>Компания обратилась в суд с заявлением к МИФНС о признании не соответствующими действительности, порочащими деловую репутацию сведения и </a:t>
            </a:r>
            <a:r>
              <a:rPr lang="ru-RU" sz="1800" b="1" dirty="0">
                <a:latin typeface="Times New Roman"/>
                <a:cs typeface="Times New Roman"/>
              </a:rPr>
              <a:t>взыскании 1 млн. руб. компенсации </a:t>
            </a:r>
            <a:r>
              <a:rPr lang="ru-RU" sz="1800" b="1" dirty="0" err="1">
                <a:latin typeface="Times New Roman"/>
                <a:cs typeface="Times New Roman"/>
              </a:rPr>
              <a:t>репутационного</a:t>
            </a:r>
            <a:r>
              <a:rPr lang="ru-RU" sz="1800" b="1" dirty="0">
                <a:latin typeface="Times New Roman"/>
                <a:cs typeface="Times New Roman"/>
              </a:rPr>
              <a:t> вреда.</a:t>
            </a:r>
            <a:endParaRPr dirty="0"/>
          </a:p>
          <a:p>
            <a:pPr algn="just">
              <a:defRPr/>
            </a:pPr>
            <a:endParaRPr lang="ru-RU" sz="1800" b="1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800" b="1" dirty="0">
                <a:latin typeface="Times New Roman"/>
                <a:cs typeface="Times New Roman"/>
              </a:rPr>
              <a:t>Основание:  </a:t>
            </a:r>
            <a:r>
              <a:rPr lang="ru-RU" sz="1800" dirty="0">
                <a:latin typeface="Times New Roman"/>
                <a:cs typeface="Times New Roman"/>
              </a:rPr>
              <a:t>уведомление налогового органа, направленного в адрес контрагента компании, в котором истец указан, как «проблемный налогоплательщик (поставщик)», совершающий сомнительные операции.</a:t>
            </a:r>
            <a:endParaRPr dirty="0"/>
          </a:p>
          <a:p>
            <a:pPr algn="just">
              <a:defRPr/>
            </a:pPr>
            <a:r>
              <a:rPr lang="ru-RU" sz="1800" b="1" dirty="0">
                <a:latin typeface="Times New Roman"/>
                <a:cs typeface="Times New Roman"/>
              </a:rPr>
              <a:t>Суд:</a:t>
            </a:r>
            <a:r>
              <a:rPr lang="ru-RU" sz="1800" dirty="0">
                <a:latin typeface="Times New Roman"/>
                <a:cs typeface="Times New Roman"/>
              </a:rPr>
              <a:t> </a:t>
            </a:r>
            <a:endParaRPr dirty="0"/>
          </a:p>
          <a:p>
            <a:pPr algn="just">
              <a:defRPr/>
            </a:pPr>
            <a:r>
              <a:rPr lang="ru-RU" sz="1200" b="1" dirty="0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sz="1200" b="1" dirty="0">
                <a:latin typeface="Franklin Gothic Heavy"/>
                <a:cs typeface="Times New Roman"/>
              </a:rPr>
              <a:t> </a:t>
            </a:r>
            <a:r>
              <a:rPr lang="ru-RU" sz="1800" b="1" dirty="0">
                <a:solidFill>
                  <a:srgbClr val="A80000"/>
                </a:solidFill>
                <a:latin typeface="Times New Roman"/>
                <a:cs typeface="Times New Roman"/>
              </a:rPr>
              <a:t>уведомление не содержит бесспорных утверждений о нарушениях компанией налогового законодательства</a:t>
            </a:r>
            <a:r>
              <a:rPr lang="ru-RU" sz="1800" dirty="0">
                <a:latin typeface="Times New Roman"/>
                <a:cs typeface="Times New Roman"/>
              </a:rPr>
              <a:t>, лишь предлагается контрагенту самостоятельно оценить риски по результатам финансово-хозяйственной деятельности и направить письменное разъяснение вместе с уточнёнными налоговыми декларациями.</a:t>
            </a:r>
            <a:endParaRPr dirty="0"/>
          </a:p>
          <a:p>
            <a:pPr algn="just">
              <a:defRPr/>
            </a:pPr>
            <a:r>
              <a:rPr lang="ru-RU" sz="1200" b="1" dirty="0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sz="1800" b="1" dirty="0">
                <a:solidFill>
                  <a:srgbClr val="9E0E11"/>
                </a:solidFill>
                <a:latin typeface="Franklin Gothic Heavy"/>
                <a:cs typeface="Times New Roman"/>
              </a:rPr>
              <a:t> </a:t>
            </a:r>
            <a:r>
              <a:rPr lang="ru-RU" sz="1800" dirty="0">
                <a:latin typeface="Times New Roman"/>
                <a:cs typeface="Times New Roman"/>
              </a:rPr>
              <a:t>нет доказательств того, что налоговая служба сформировала негативную репутацию компании, направив спорное уведомление;</a:t>
            </a:r>
            <a:endParaRPr dirty="0"/>
          </a:p>
          <a:p>
            <a:pPr algn="just">
              <a:defRPr/>
            </a:pPr>
            <a:r>
              <a:rPr lang="ru-RU" sz="1200" b="1" dirty="0">
                <a:solidFill>
                  <a:srgbClr val="9E0E11"/>
                </a:solidFill>
                <a:latin typeface="Franklin Gothic Heavy"/>
                <a:cs typeface="Times New Roman"/>
              </a:rPr>
              <a:t>■</a:t>
            </a:r>
            <a:r>
              <a:rPr lang="ru-RU" sz="1800" b="1" dirty="0">
                <a:solidFill>
                  <a:srgbClr val="9E0E11"/>
                </a:solidFill>
                <a:latin typeface="Franklin Gothic Heavy"/>
                <a:cs typeface="Times New Roman"/>
              </a:rPr>
              <a:t> </a:t>
            </a:r>
            <a:r>
              <a:rPr lang="ru-RU" sz="1800" dirty="0">
                <a:latin typeface="Times New Roman"/>
                <a:cs typeface="Times New Roman"/>
              </a:rPr>
              <a:t>не представлены доказательства того, что уведомление повлекло неблагоприятные последствия для истца. Напротив, </a:t>
            </a:r>
            <a:r>
              <a:rPr lang="ru-RU" sz="1800" b="1" u="sng" dirty="0">
                <a:latin typeface="Times New Roman"/>
                <a:cs typeface="Times New Roman"/>
              </a:rPr>
              <a:t>размер закупок у компании со стороны контрагента возрос по сравнению с периодами до направления спорного письма</a:t>
            </a:r>
            <a:r>
              <a:rPr lang="ru-RU" sz="1800" dirty="0">
                <a:latin typeface="Times New Roman"/>
                <a:cs typeface="Times New Roman"/>
              </a:rPr>
              <a:t>.</a:t>
            </a:r>
            <a:endParaRPr dirty="0"/>
          </a:p>
          <a:p>
            <a:pPr algn="just">
              <a:defRPr/>
            </a:pPr>
            <a:endParaRPr lang="ru-RU" sz="1800" dirty="0">
              <a:latin typeface="Times New Roman"/>
              <a:cs typeface="Times New Roman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1">
            <a:off x="9861140" y="0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10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 bwMode="auto">
          <a:xfrm>
            <a:off x="519808" y="1469020"/>
            <a:ext cx="8846020" cy="2209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defTabSz="914400">
              <a:lnSpc>
                <a:spcPts val="700"/>
              </a:lnSpc>
              <a:defRPr sz="2100" b="1"/>
            </a:pPr>
            <a:r>
              <a:rPr sz="21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/>
          </a:p>
        </p:txBody>
      </p:sp>
      <p:sp>
        <p:nvSpPr>
          <p:cNvPr id="12" name="Прямоугольник 26"/>
          <p:cNvSpPr/>
          <p:nvPr/>
        </p:nvSpPr>
        <p:spPr bwMode="auto">
          <a:xfrm>
            <a:off x="800100" y="174554"/>
            <a:ext cx="8565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Защита деловой репутации: иск к ФНС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98540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144692" y="919867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8" name="Прямоугольник 11"/>
          <p:cNvSpPr/>
          <p:nvPr/>
        </p:nvSpPr>
        <p:spPr bwMode="auto">
          <a:xfrm>
            <a:off x="615848" y="1971606"/>
            <a:ext cx="8468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lvl="1" defTabSz="914400">
              <a:defRPr/>
            </a:pPr>
            <a:r>
              <a:rPr lang="ru-RU" sz="21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cs typeface="Times New Roman"/>
              </a:rPr>
              <a:t/>
            </a:r>
            <a:br>
              <a:rPr lang="ru-RU" sz="21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cs typeface="Times New Roman"/>
              </a:rPr>
            </a:br>
            <a:endParaRPr lang="ru-RU" b="0" i="0" u="none" strike="noStrike" cap="none" spc="0">
              <a:ln>
                <a:noFill/>
              </a:ln>
              <a:solidFill>
                <a:sysClr val="windowText" lastClr="000000"/>
              </a:solidFill>
            </a:endParaRPr>
          </a:p>
        </p:txBody>
      </p:sp>
      <p:sp>
        <p:nvSpPr>
          <p:cNvPr id="9" name="TextBox 6"/>
          <p:cNvSpPr txBox="1"/>
          <p:nvPr/>
        </p:nvSpPr>
        <p:spPr bwMode="auto">
          <a:xfrm>
            <a:off x="499001" y="97610"/>
            <a:ext cx="89259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rgbClr val="9C0E11"/>
                </a:solidFill>
                <a:latin typeface="Times New Roman"/>
                <a:cs typeface="Times New Roman"/>
              </a:rPr>
              <a:t>СУБСИДИАРНАЯ ОТВЕТСТВЕННОСТЬ УЧРЕДИТЕЛЯ И ДИРЕКТОРА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4953000" y="1222849"/>
            <a:ext cx="4824536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C0E1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Суть дела: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По результатам выездной проверки общества «Ассистент» была выявлена схема по уклонению от уплаты налогов (</a:t>
            </a:r>
            <a:r>
              <a:rPr lang="ru-RU" b="0" i="1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сделки с фирмами-«однодневками»,  фиктивный документооборот, «сэкономленные» средства переводились на счета фирм, подконтрольных бенефициару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).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Итог проверки - доначисление налогов на сумму 684 млн. руб.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Компания не рассчиталась по налоговым долгам и ее  признали банкротом, а ФНС включилась в реестр кредиторов. 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Вердикт суда: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Долг перед бюджетом (недоимка, штраф и пени) - 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9C0E11"/>
                </a:solidFill>
                <a:latin typeface="Times New Roman"/>
                <a:ea typeface="Times New Roman"/>
                <a:cs typeface="Times New Roman"/>
              </a:rPr>
              <a:t>1,6 млрд. руб.</a:t>
            </a:r>
            <a:r>
              <a:rPr lang="ru-RU" b="0" i="0" u="none" strike="noStrike" cap="none" dirty="0">
                <a:ln>
                  <a:noFill/>
                </a:ln>
                <a:solidFill>
                  <a:srgbClr val="9C0E1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суд взыскал солидарно с </a:t>
            </a:r>
            <a:r>
              <a:rPr lang="ru-RU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бенифициара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директора и учредителя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, а также </a:t>
            </a:r>
            <a:r>
              <a:rPr lang="ru-RU" b="0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обществ-выгодоприобретателей</a:t>
            </a:r>
            <a:r>
              <a:rPr lang="ru-RU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 dirty="0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300566" y="596701"/>
            <a:ext cx="90652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Постановление АС Московского округа от 15.07.2021 </a:t>
            </a:r>
            <a:r>
              <a:rPr lang="ru-RU" b="1" dirty="0">
                <a:latin typeface="Times New Roman"/>
                <a:ea typeface="Calibri"/>
                <a:cs typeface="Times New Roman"/>
              </a:rPr>
              <a:t>года по делу № А40- 92521/16 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12" name="Скругленный прямоугольник 9"/>
          <p:cNvSpPr/>
          <p:nvPr/>
        </p:nvSpPr>
        <p:spPr bwMode="auto">
          <a:xfrm>
            <a:off x="144692" y="1361348"/>
            <a:ext cx="1514775" cy="856919"/>
          </a:xfrm>
          <a:prstGeom prst="roundRect">
            <a:avLst>
              <a:gd name="adj" fmla="val 16667"/>
            </a:avLst>
          </a:prstGeom>
          <a:solidFill>
            <a:srgbClr val="9C0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Выездная проверка</a:t>
            </a:r>
          </a:p>
        </p:txBody>
      </p:sp>
      <p:sp>
        <p:nvSpPr>
          <p:cNvPr id="13" name="Стрелка вправо 10"/>
          <p:cNvSpPr/>
          <p:nvPr/>
        </p:nvSpPr>
        <p:spPr bwMode="auto">
          <a:xfrm>
            <a:off x="1659467" y="1499728"/>
            <a:ext cx="1210733" cy="584200"/>
          </a:xfrm>
          <a:prstGeom prst="rightArrow">
            <a:avLst>
              <a:gd name="adj1" fmla="val 73188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</a:rPr>
              <a:t>1,6 млрд. руб.</a:t>
            </a:r>
          </a:p>
        </p:txBody>
      </p:sp>
      <p:sp>
        <p:nvSpPr>
          <p:cNvPr id="14" name="Скругленный прямоугольник 12"/>
          <p:cNvSpPr/>
          <p:nvPr/>
        </p:nvSpPr>
        <p:spPr bwMode="auto">
          <a:xfrm>
            <a:off x="2870200" y="1361348"/>
            <a:ext cx="1515533" cy="856919"/>
          </a:xfrm>
          <a:prstGeom prst="roundRect">
            <a:avLst>
              <a:gd name="adj" fmla="val 16667"/>
            </a:avLst>
          </a:prstGeom>
          <a:solidFill>
            <a:srgbClr val="9C0E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/>
              <a:t>Банкротство</a:t>
            </a:r>
          </a:p>
        </p:txBody>
      </p:sp>
      <p:sp>
        <p:nvSpPr>
          <p:cNvPr id="15" name="Стрелка вниз 13"/>
          <p:cNvSpPr/>
          <p:nvPr/>
        </p:nvSpPr>
        <p:spPr bwMode="auto">
          <a:xfrm>
            <a:off x="3005667" y="2228069"/>
            <a:ext cx="1380066" cy="980797"/>
          </a:xfrm>
          <a:prstGeom prst="downArrow">
            <a:avLst>
              <a:gd name="adj1" fmla="val 64724"/>
              <a:gd name="adj2" fmla="val 50000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</a:rPr>
              <a:t>1,6</a:t>
            </a:r>
            <a:endParaRPr/>
          </a:p>
          <a:p>
            <a:pPr algn="ctr">
              <a:defRPr/>
            </a:pPr>
            <a:r>
              <a:rPr lang="ru-RU" sz="1200" b="1">
                <a:solidFill>
                  <a:schemeClr val="tx1"/>
                </a:solidFill>
              </a:rPr>
              <a:t>млрд.руб</a:t>
            </a:r>
            <a:r>
              <a:rPr lang="ru-RU" sz="1200"/>
              <a:t>.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300566" y="3208867"/>
            <a:ext cx="4373034" cy="1548064"/>
          </a:xfrm>
          <a:prstGeom prst="roundRect">
            <a:avLst>
              <a:gd name="adj" fmla="val 16667"/>
            </a:avLst>
          </a:prstGeom>
          <a:solidFill>
            <a:srgbClr val="FCE8DB"/>
          </a:solidFill>
          <a:ln w="57150">
            <a:solidFill>
              <a:srgbClr val="9C0E1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</a:rPr>
              <a:t>СУБСИДИАРНАЯ ОТВЕТСТВЕННОСТЬ </a:t>
            </a:r>
            <a:r>
              <a:rPr lang="ru-RU" b="1">
                <a:solidFill>
                  <a:srgbClr val="9C0E11"/>
                </a:solidFill>
              </a:rPr>
              <a:t>УЧРЕДИТЕЛЯ И ДИРЕКТОРА КОМПАНИИ</a:t>
            </a:r>
          </a:p>
        </p:txBody>
      </p:sp>
      <p:pic>
        <p:nvPicPr>
          <p:cNvPr id="17" name="image1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8866313" y="0"/>
            <a:ext cx="999027" cy="26613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98540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144692" y="919867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7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auto">
          <a:xfrm>
            <a:off x="615848" y="159399"/>
            <a:ext cx="8939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b="1">
                <a:solidFill>
                  <a:prstClr val="white"/>
                </a:solidFill>
                <a:latin typeface="Arial"/>
              </a:rPr>
              <a:t> </a:t>
            </a:r>
            <a:r>
              <a:rPr lang="ru-RU" sz="2000" b="1">
                <a:solidFill>
                  <a:srgbClr val="9C0E11"/>
                </a:solidFill>
                <a:latin typeface="Times New Roman"/>
                <a:cs typeface="Times New Roman"/>
              </a:rPr>
              <a:t>Руководитель компании: </a:t>
            </a:r>
          </a:p>
          <a:p>
            <a:pPr lvl="0" algn="ctr" defTabSz="914400">
              <a:defRPr/>
            </a:pP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уголовная ответственность </a:t>
            </a:r>
            <a:r>
              <a:rPr lang="en-US" sz="2000" b="1">
                <a:solidFill>
                  <a:srgbClr val="800000"/>
                </a:solidFill>
                <a:latin typeface="Times New Roman"/>
                <a:cs typeface="Times New Roman"/>
              </a:rPr>
              <a:t>+</a:t>
            </a: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 «субсидиарка» </a:t>
            </a: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615848" y="1971606"/>
            <a:ext cx="846833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6725" lvl="1" defTabSz="914400">
              <a:defRPr/>
            </a:pPr>
            <a:r>
              <a:rPr lang="ru-RU" sz="21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cs typeface="Times New Roman"/>
              </a:rPr>
              <a:t/>
            </a:r>
            <a:br>
              <a:rPr lang="ru-RU" sz="2100" b="1" i="0" u="none" strike="noStrike" cap="none" spc="0">
                <a:ln>
                  <a:noFill/>
                </a:ln>
                <a:solidFill>
                  <a:prstClr val="black"/>
                </a:solidFill>
                <a:latin typeface="Times New Roman"/>
                <a:cs typeface="Times New Roman"/>
              </a:rPr>
            </a:br>
            <a:endParaRPr lang="ru-RU" b="0" i="0" u="none" strike="noStrike" cap="none" spc="0">
              <a:ln>
                <a:noFill/>
              </a:ln>
              <a:solidFill>
                <a:sysClr val="windowText" lastClr="000000"/>
              </a:solidFill>
            </a:endParaRPr>
          </a:p>
        </p:txBody>
      </p:sp>
      <p:sp>
        <p:nvSpPr>
          <p:cNvPr id="10" name="Прямоугольник 20"/>
          <p:cNvSpPr/>
          <p:nvPr/>
        </p:nvSpPr>
        <p:spPr bwMode="auto">
          <a:xfrm>
            <a:off x="144692" y="919867"/>
            <a:ext cx="9410809" cy="369332"/>
          </a:xfrm>
          <a:prstGeom prst="rect">
            <a:avLst/>
          </a:prstGeom>
          <a:ln w="38100"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>
                <a:latin typeface="Times New Roman"/>
                <a:cs typeface="Times New Roman"/>
              </a:rPr>
              <a:t>Постановление АС Московского округа от 12.02.2020 года по делу № А40-203647/2015</a:t>
            </a:r>
          </a:p>
        </p:txBody>
      </p:sp>
      <p:sp>
        <p:nvSpPr>
          <p:cNvPr id="11" name="TextBox 21"/>
          <p:cNvSpPr txBox="1"/>
          <p:nvPr/>
        </p:nvSpPr>
        <p:spPr bwMode="auto">
          <a:xfrm>
            <a:off x="144692" y="1463774"/>
            <a:ext cx="94108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 dirty="0">
                <a:latin typeface="Times New Roman"/>
                <a:cs typeface="Times New Roman"/>
              </a:rPr>
              <a:t>Итог ВНП - 83 млн.руб.</a:t>
            </a:r>
            <a:r>
              <a:rPr lang="ru-RU" dirty="0">
                <a:latin typeface="Times New Roman"/>
                <a:cs typeface="Times New Roman"/>
              </a:rPr>
              <a:t> </a:t>
            </a:r>
            <a:endParaRPr lang="ru-RU" dirty="0" smtClean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C00000"/>
                </a:solidFill>
                <a:latin typeface="Franklin Gothic Heavy"/>
                <a:cs typeface="Times New Roman"/>
              </a:rPr>
              <a:t>■ </a:t>
            </a:r>
            <a:r>
              <a:rPr lang="ru-RU" b="1" u="sng" dirty="0">
                <a:latin typeface="Times New Roman"/>
                <a:cs typeface="Times New Roman"/>
              </a:rPr>
              <a:t>Руководитель</a:t>
            </a:r>
            <a:r>
              <a:rPr lang="ru-RU" b="1" dirty="0">
                <a:latin typeface="Times New Roman"/>
                <a:cs typeface="Times New Roman"/>
              </a:rPr>
              <a:t> признан виновным в совершении преступления - ч.2 ст. 199 УК РФ</a:t>
            </a:r>
            <a:r>
              <a:rPr lang="ru-RU" dirty="0">
                <a:latin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cs typeface="Times New Roman"/>
              </a:rPr>
            </a:br>
            <a:r>
              <a:rPr lang="ru-RU" dirty="0">
                <a:solidFill>
                  <a:srgbClr val="C00000"/>
                </a:solidFill>
                <a:latin typeface="Franklin Gothic Heavy"/>
                <a:cs typeface="Times New Roman"/>
              </a:rPr>
              <a:t>■ </a:t>
            </a:r>
            <a:r>
              <a:rPr lang="ru-RU" b="1" dirty="0">
                <a:latin typeface="Times New Roman"/>
                <a:cs typeface="Times New Roman"/>
              </a:rPr>
              <a:t>Компания признана несостоятельной (банкротом)</a:t>
            </a:r>
            <a:endParaRPr dirty="0"/>
          </a:p>
          <a:p>
            <a:pPr>
              <a:defRPr/>
            </a:pPr>
            <a:r>
              <a:rPr lang="ru-RU" dirty="0">
                <a:solidFill>
                  <a:srgbClr val="C00000"/>
                </a:solidFill>
                <a:latin typeface="Franklin Gothic Heavy"/>
                <a:cs typeface="Times New Roman"/>
              </a:rPr>
              <a:t>■ </a:t>
            </a:r>
            <a:r>
              <a:rPr lang="ru-RU" b="1" dirty="0">
                <a:latin typeface="Times New Roman"/>
                <a:cs typeface="Times New Roman"/>
              </a:rPr>
              <a:t>Субсидиарная ответственность руководителя - более 76 млн. руб.</a:t>
            </a:r>
            <a:endParaRPr dirty="0"/>
          </a:p>
        </p:txBody>
      </p:sp>
      <p:sp>
        <p:nvSpPr>
          <p:cNvPr id="12" name="Прямоугольник 23"/>
          <p:cNvSpPr/>
          <p:nvPr/>
        </p:nvSpPr>
        <p:spPr bwMode="auto">
          <a:xfrm>
            <a:off x="272480" y="3068960"/>
            <a:ext cx="9410809" cy="32316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E0E11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>
                <a:latin typeface="Times New Roman"/>
                <a:cs typeface="Times New Roman"/>
              </a:rPr>
              <a:t>Особенность правонарушений, совершаемых в налоговой сфере организациями, в том, что, будучи юрлицом, организация совершает противоправное деяние опосредованно -</a:t>
            </a:r>
            <a:r>
              <a:rPr lang="ru-RU" sz="1600" b="1">
                <a:solidFill>
                  <a:srgbClr val="9E0E11"/>
                </a:solidFill>
                <a:latin typeface="Times New Roman"/>
                <a:cs typeface="Times New Roman"/>
              </a:rPr>
              <a:t> через действия соответствующих физических лиц (обычно руководителей или работников, выполняющих функции бухгалтера)</a:t>
            </a:r>
            <a:r>
              <a:rPr lang="ru-RU" sz="1600">
                <a:latin typeface="Times New Roman"/>
                <a:cs typeface="Times New Roman"/>
              </a:rPr>
              <a:t>, которые тем самым совершают административное правонарушение или преступление и несут административную либо уголовную ответственность (Постановление КС РФ от 08.12.2017 №39-П). </a:t>
            </a:r>
            <a:endParaRPr/>
          </a:p>
          <a:p>
            <a:pPr algn="just">
              <a:defRPr/>
            </a:pPr>
            <a:r>
              <a:rPr lang="ru-RU" sz="1600">
                <a:latin typeface="Times New Roman"/>
                <a:cs typeface="Times New Roman"/>
              </a:rPr>
              <a:t>При этом </a:t>
            </a:r>
            <a:r>
              <a:rPr lang="ru-RU" sz="1600" b="1">
                <a:solidFill>
                  <a:srgbClr val="9E0E11"/>
                </a:solidFill>
                <a:latin typeface="Times New Roman"/>
                <a:cs typeface="Times New Roman"/>
              </a:rPr>
              <a:t>субъекты налоговых преступлений</a:t>
            </a:r>
            <a:r>
              <a:rPr lang="ru-RU" sz="1600">
                <a:latin typeface="Times New Roman"/>
                <a:cs typeface="Times New Roman"/>
              </a:rPr>
              <a:t>, предусмотренных УК РФ , а также иные лица, чьи противоправные действия привели к непоступлению налогов в бюджет, </a:t>
            </a:r>
            <a:r>
              <a:rPr lang="ru-RU" sz="2000" b="1" u="sng">
                <a:solidFill>
                  <a:srgbClr val="9E0E11"/>
                </a:solidFill>
                <a:latin typeface="Times New Roman"/>
                <a:cs typeface="Times New Roman"/>
              </a:rPr>
              <a:t>не освобождаются от обязанности возместить причиненный этими противоправными действиями имущественный ущерб </a:t>
            </a:r>
            <a:r>
              <a:rPr lang="ru-RU" sz="1600">
                <a:latin typeface="Times New Roman"/>
                <a:cs typeface="Times New Roman"/>
              </a:rPr>
              <a:t>соответствующему публично-правовому образованию, которое должно иметь возможность удовлетворить свои законные интересы в рамках как уголовного законодательства, так и гражданского законодательства об обязательствах вследствие причинения вреда.</a:t>
            </a:r>
            <a:endParaRPr lang="ru-RU"/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40930" y="38666"/>
            <a:ext cx="1723219" cy="4590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9861140" y="0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10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1" name="Прямоугольник 11"/>
          <p:cNvSpPr/>
          <p:nvPr/>
        </p:nvSpPr>
        <p:spPr bwMode="auto">
          <a:xfrm>
            <a:off x="684372" y="182367"/>
            <a:ext cx="8899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Субсидиарная ответственность:</a:t>
            </a:r>
            <a:endParaRPr/>
          </a:p>
          <a:p>
            <a:pPr lvl="0" algn="ctr" defTabSz="914400">
              <a:defRPr/>
            </a:pPr>
            <a:r>
              <a:rPr lang="ru-RU" sz="2000" b="1">
                <a:solidFill>
                  <a:srgbClr val="800000"/>
                </a:solidFill>
                <a:latin typeface="Times New Roman"/>
                <a:cs typeface="Times New Roman"/>
              </a:rPr>
              <a:t>главный бухгалтер и руководитель</a:t>
            </a:r>
          </a:p>
        </p:txBody>
      </p:sp>
      <p:sp>
        <p:nvSpPr>
          <p:cNvPr id="12" name="Прямоугольник 15"/>
          <p:cNvSpPr/>
          <p:nvPr/>
        </p:nvSpPr>
        <p:spPr bwMode="auto">
          <a:xfrm>
            <a:off x="481064" y="2463800"/>
            <a:ext cx="4280255" cy="2800767"/>
          </a:xfrm>
          <a:prstGeom prst="rect">
            <a:avLst/>
          </a:prstGeom>
          <a:ln w="28575">
            <a:solidFill>
              <a:srgbClr val="9C0E11"/>
            </a:solidFill>
          </a:ln>
        </p:spPr>
        <p:txBody>
          <a:bodyPr wrap="square">
            <a:spAutoFit/>
          </a:bodyPr>
          <a:lstStyle/>
          <a:p>
            <a:pPr lvl="0" algn="just" defTabSz="914400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«Должность главного бухгалтера сама по себе не презюмирует наличие контроля над должником, что однако </a:t>
            </a:r>
            <a:r>
              <a:rPr lang="ru-RU" sz="1600" b="1">
                <a:solidFill>
                  <a:srgbClr val="000000"/>
                </a:solidFill>
                <a:latin typeface="Times New Roman"/>
                <a:cs typeface="Times New Roman"/>
              </a:rPr>
              <a:t>не исключает возможность применения положений статьи 1080 ГК РФ о соучастии в гражданско-правовом нарушении совместно с контролирующими лицами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»</a:t>
            </a:r>
            <a:endParaRPr/>
          </a:p>
          <a:p>
            <a:pPr lvl="0" defTabSz="914400">
              <a:defRPr/>
            </a:pPr>
            <a:endParaRPr lang="ru-RU" sz="16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defTabSz="914400">
              <a:defRPr/>
            </a:pP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 Субсидиарная  ответственность (налоговые долги) - </a:t>
            </a:r>
            <a:r>
              <a:rPr lang="ru-RU" sz="1600" b="1">
                <a:solidFill>
                  <a:srgbClr val="C00000"/>
                </a:solidFill>
                <a:latin typeface="Times New Roman"/>
                <a:cs typeface="Times New Roman"/>
              </a:rPr>
              <a:t>97 млн. руб. </a:t>
            </a:r>
            <a:r>
              <a:rPr lang="ru-RU" sz="1600">
                <a:solidFill>
                  <a:srgbClr val="000000"/>
                </a:solidFill>
                <a:latin typeface="Times New Roman"/>
                <a:cs typeface="Times New Roman"/>
              </a:rPr>
              <a:t>(руководитель и главный бухгалтер)</a:t>
            </a:r>
            <a:endParaRPr lang="ru-RU" sz="1600" b="1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9"/>
          <p:cNvSpPr txBox="1"/>
          <p:nvPr/>
        </p:nvSpPr>
        <p:spPr bwMode="auto">
          <a:xfrm>
            <a:off x="5063067" y="2463800"/>
            <a:ext cx="452120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9C0E11"/>
            </a:solidFill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b="1">
                <a:latin typeface="Times New Roman"/>
                <a:cs typeface="Times New Roman"/>
              </a:rPr>
              <a:t>Есть 2 ключевых основания для привлечения бухгалтера</a:t>
            </a:r>
            <a:r>
              <a:rPr lang="ru-RU" sz="1600">
                <a:solidFill>
                  <a:srgbClr val="9C0E11"/>
                </a:solidFill>
                <a:latin typeface="Times New Roman"/>
                <a:cs typeface="Times New Roman"/>
              </a:rPr>
              <a:t>: </a:t>
            </a:r>
            <a:endParaRPr/>
          </a:p>
          <a:p>
            <a:pPr algn="just">
              <a:defRPr/>
            </a:pPr>
            <a:endParaRPr lang="ru-RU" sz="1600">
              <a:solidFill>
                <a:srgbClr val="9C0E1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 b="1">
                <a:latin typeface="Times New Roman"/>
                <a:cs typeface="Times New Roman"/>
              </a:rPr>
              <a:t>1.</a:t>
            </a:r>
            <a:r>
              <a:rPr lang="ru-RU" sz="1600">
                <a:latin typeface="Times New Roman"/>
                <a:cs typeface="Times New Roman"/>
              </a:rPr>
              <a:t>Признание его КДЛ (своими решениями нанес вред кредиторам)</a:t>
            </a:r>
            <a:endParaRPr/>
          </a:p>
          <a:p>
            <a:pPr algn="just">
              <a:defRPr/>
            </a:pPr>
            <a:r>
              <a:rPr lang="ru-RU" sz="1600" b="1">
                <a:latin typeface="Times New Roman"/>
                <a:cs typeface="Times New Roman"/>
              </a:rPr>
              <a:t>2.</a:t>
            </a:r>
            <a:r>
              <a:rPr lang="ru-RU" sz="1600">
                <a:latin typeface="Times New Roman"/>
                <a:cs typeface="Times New Roman"/>
              </a:rPr>
              <a:t>Искажение бухгалтерской отчетности с целью сокрытия активов</a:t>
            </a:r>
            <a:endParaRPr/>
          </a:p>
          <a:p>
            <a:pPr algn="just">
              <a:defRPr/>
            </a:pPr>
            <a:endParaRPr lang="ru-RU" sz="1600">
              <a:solidFill>
                <a:srgbClr val="9C0E11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600">
                <a:latin typeface="Times New Roman"/>
                <a:cs typeface="Times New Roman"/>
              </a:rPr>
              <a:t>Не признание бухгалтера КДЛ еще не значит, что все хорошо - </a:t>
            </a:r>
            <a:r>
              <a:rPr lang="ru-RU" sz="1600">
                <a:solidFill>
                  <a:srgbClr val="9C0E11"/>
                </a:solidFill>
                <a:latin typeface="Times New Roman"/>
                <a:cs typeface="Times New Roman"/>
              </a:rPr>
              <a:t> </a:t>
            </a:r>
            <a:r>
              <a:rPr lang="ru-RU" sz="1600" b="1">
                <a:solidFill>
                  <a:srgbClr val="9C0E11"/>
                </a:solidFill>
                <a:latin typeface="Times New Roman"/>
                <a:cs typeface="Times New Roman"/>
              </a:rPr>
              <a:t>могут привлечь как </a:t>
            </a:r>
            <a:r>
              <a:rPr lang="ru-RU" sz="1600" b="1" u="sng">
                <a:solidFill>
                  <a:srgbClr val="9C0E11"/>
                </a:solidFill>
                <a:latin typeface="Times New Roman"/>
                <a:cs typeface="Times New Roman"/>
              </a:rPr>
              <a:t>соучастника</a:t>
            </a:r>
            <a:r>
              <a:rPr lang="ru-RU" sz="1600" b="1">
                <a:solidFill>
                  <a:srgbClr val="9C0E11"/>
                </a:solidFill>
                <a:latin typeface="Times New Roman"/>
                <a:cs typeface="Times New Roman"/>
              </a:rPr>
              <a:t>, действовавшего совместно с руководителем.</a:t>
            </a:r>
          </a:p>
        </p:txBody>
      </p:sp>
      <p:sp>
        <p:nvSpPr>
          <p:cNvPr id="14" name="Прямоугольник 20"/>
          <p:cNvSpPr/>
          <p:nvPr/>
        </p:nvSpPr>
        <p:spPr bwMode="auto">
          <a:xfrm>
            <a:off x="499001" y="1166608"/>
            <a:ext cx="8975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b="1">
                <a:solidFill>
                  <a:srgbClr val="000000"/>
                </a:solidFill>
                <a:latin typeface="Times New Roman"/>
                <a:cs typeface="Times New Roman"/>
              </a:rPr>
              <a:t>Определение ВС РФ от 27.11.2019 года  № 305-ЭС19-2124</a:t>
            </a:r>
          </a:p>
        </p:txBody>
      </p:sp>
      <p:pic>
        <p:nvPicPr>
          <p:cNvPr id="15" name="image1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35592" y="0"/>
            <a:ext cx="1723219" cy="4590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pic>
        <p:nvPicPr>
          <p:cNvPr id="10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8464" y="924395"/>
            <a:ext cx="9649072" cy="57554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A5002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2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sz="12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Постановление Девятого ААС от 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rgbClr val="95281D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20.09.2021</a:t>
            </a:r>
            <a:r>
              <a:rPr lang="ru-RU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года </a:t>
            </a:r>
            <a:endParaRPr lang="ru-RU" b="1" i="0" u="none" strike="noStrike" cap="none" dirty="0" smtClean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lvl="0" indent="0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                                            по </a:t>
            </a:r>
            <a:r>
              <a:rPr lang="ru-RU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делу № А40-20258/2021</a:t>
            </a:r>
            <a:br>
              <a:rPr lang="ru-RU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Требование о представлении документов и информации, основание - 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п. 2 ст. 93.1 НК </a:t>
            </a:r>
            <a:r>
              <a:rPr lang="ru-RU" sz="1600" b="1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РФ </a:t>
            </a:r>
            <a:r>
              <a:rPr lang="ru-RU" sz="1600" b="0" i="0" u="none" strike="noStrike" cap="none" dirty="0" smtClean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Налогоплательщик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: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-невозможность предоставления всех документов в связи с большим объемом;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600" b="1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истребуются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документы не в отношении конкретной сделки, а по нескольким тысячам сделок;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-нет обязанности предоставлять документы, не связанные с конкретной сделкой, вне рамок налоговой проверки.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 dirty="0">
              <a:ln>
                <a:noFill/>
              </a:ln>
              <a:solidFill>
                <a:srgbClr val="8A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Суд признал штраф незаконным: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-в требовании не идентифицированы конкретные сделки, относительно которых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истребуются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запрашиваемые документы; </a:t>
            </a: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-не указано, в рамках какого мероприятия налогового контроля </a:t>
            </a:r>
            <a:r>
              <a:rPr lang="ru-RU" sz="1600" b="0" i="0" u="none" strike="noStrike" cap="none" dirty="0" err="1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истребуются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документы, а перечислены одновременно все предусмотренные НК РФ основания для истребования документов.</a:t>
            </a:r>
            <a:b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</a:t>
            </a:r>
            <a:r>
              <a:rPr lang="ru-RU" sz="1600" b="1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запрос документов и информации по всем договорам за продолжительный период времени не может расцениваться как запрос о конкретной сделке</a:t>
            </a: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endParaRPr lang="ru-RU" sz="1600" b="0" i="0" u="none" strike="noStrike" cap="none" dirty="0" smtClean="0">
              <a:ln>
                <a:noFill/>
              </a:ln>
              <a:solidFill>
                <a:srgbClr val="0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sz="16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sng" strike="noStrike" cap="none" dirty="0">
                <a:ln>
                  <a:noFill/>
                </a:ln>
                <a:solidFill>
                  <a:srgbClr val="99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Фактически проводится проверка деятельности </a:t>
            </a:r>
            <a:r>
              <a:rPr lang="ru-RU" sz="1600" b="1" i="0" u="sng" strike="noStrike" cap="none" dirty="0" smtClean="0">
                <a:ln>
                  <a:noFill/>
                </a:ln>
                <a:solidFill>
                  <a:srgbClr val="99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налогоплательщика</a:t>
            </a:r>
            <a:r>
              <a:rPr lang="ru-RU" sz="1600" dirty="0">
                <a:solidFill>
                  <a:srgbClr val="99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!</a:t>
            </a:r>
            <a:endParaRPr sz="1600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b="0" i="0" u="none" strike="noStrike" cap="none" dirty="0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Прямоугольник 12"/>
          <p:cNvSpPr/>
          <p:nvPr/>
        </p:nvSpPr>
        <p:spPr bwMode="auto">
          <a:xfrm>
            <a:off x="719572" y="116632"/>
            <a:ext cx="90579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50021"/>
                </a:solidFill>
                <a:latin typeface="Times New Roman"/>
                <a:ea typeface="Times New Roman"/>
                <a:cs typeface="Times New Roman"/>
              </a:rPr>
              <a:t>Запрос документов и информации</a:t>
            </a:r>
            <a:endParaRPr dirty="0"/>
          </a:p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/>
                <a:ea typeface="Times New Roman"/>
                <a:cs typeface="Times New Roman"/>
              </a:rPr>
              <a:t>Скрытая проверка налогоплательщика</a:t>
            </a: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13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859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 txBox="1"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5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1">
            <a:off x="9861140" y="0"/>
            <a:ext cx="45719" cy="6897845"/>
          </a:xfrm>
          <a:prstGeom prst="rect">
            <a:avLst/>
          </a:prstGeom>
          <a:solidFill>
            <a:srgbClr val="9C0E11"/>
          </a:solidFill>
          <a:ln>
            <a:solidFill>
              <a:srgbClr val="800000"/>
            </a:solidFill>
          </a:ln>
        </p:spPr>
      </p:pic>
      <p:pic>
        <p:nvPicPr>
          <p:cNvPr id="9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10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1" name="Прямоугольник 11"/>
          <p:cNvSpPr/>
          <p:nvPr/>
        </p:nvSpPr>
        <p:spPr bwMode="auto">
          <a:xfrm>
            <a:off x="776536" y="332656"/>
            <a:ext cx="88998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ru-RU" sz="2000" b="1" dirty="0" smtClean="0">
                <a:solidFill>
                  <a:srgbClr val="800000"/>
                </a:solidFill>
                <a:latin typeface="Times New Roman"/>
                <a:cs typeface="Times New Roman"/>
              </a:rPr>
              <a:t>Взыскание убытков с руководителя компании (проблемные контрагенты)</a:t>
            </a:r>
            <a:endParaRPr lang="ru-RU" sz="2000" b="1" dirty="0">
              <a:solidFill>
                <a:srgbClr val="800000"/>
              </a:solidFill>
              <a:latin typeface="Times New Roman"/>
              <a:cs typeface="Times New Roman"/>
            </a:endParaRPr>
          </a:p>
        </p:txBody>
      </p:sp>
      <p:pic>
        <p:nvPicPr>
          <p:cNvPr id="15" name="image1.png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035592" y="0"/>
            <a:ext cx="1723219" cy="45905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200472" y="836712"/>
            <a:ext cx="9361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Учредитель компании </a:t>
            </a:r>
            <a:r>
              <a:rPr lang="ru-RU" b="1" dirty="0" smtClean="0"/>
              <a:t>после выездной проверки взыскал </a:t>
            </a:r>
            <a:r>
              <a:rPr lang="ru-RU" b="1" dirty="0" smtClean="0"/>
              <a:t>с руководителя 43,8 </a:t>
            </a:r>
            <a:r>
              <a:rPr lang="ru-RU" b="1" dirty="0" err="1" smtClean="0"/>
              <a:t>млн</a:t>
            </a:r>
            <a:r>
              <a:rPr lang="ru-RU" b="1" dirty="0" smtClean="0"/>
              <a:t> руб. убытков </a:t>
            </a:r>
            <a:r>
              <a:rPr lang="ru-RU" b="1" dirty="0" smtClean="0"/>
              <a:t>(налоговых доначислений) из-за </a:t>
            </a:r>
            <a:r>
              <a:rPr lang="ru-RU" b="1" dirty="0" smtClean="0"/>
              <a:t>мнимых сделок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72480" y="1340768"/>
            <a:ext cx="92170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Постановление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 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ЗСО от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20.08.2021 года по делу №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А70-13656/2019</a:t>
            </a: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00472" y="2132856"/>
            <a:ext cx="9376592" cy="45243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-Директор </a:t>
            </a:r>
            <a:r>
              <a:rPr lang="ru-RU" b="1" dirty="0" smtClean="0"/>
              <a:t>несет самостоятельную обязанность действовать в интересах </a:t>
            </a:r>
            <a:r>
              <a:rPr lang="ru-RU" b="1" dirty="0" err="1" smtClean="0"/>
              <a:t>юрлица</a:t>
            </a:r>
            <a:r>
              <a:rPr lang="ru-RU" b="1" dirty="0" smtClean="0"/>
              <a:t> добросовестно и разумно</a:t>
            </a:r>
            <a:r>
              <a:rPr lang="ru-RU" dirty="0" smtClean="0"/>
              <a:t> (п. 3 ст. 53 ГК РФ). </a:t>
            </a:r>
            <a:endParaRPr lang="ru-RU" dirty="0" smtClean="0"/>
          </a:p>
          <a:p>
            <a:pPr algn="just"/>
            <a:r>
              <a:rPr lang="ru-RU" dirty="0" smtClean="0"/>
              <a:t>-Тот </a:t>
            </a:r>
            <a:r>
              <a:rPr lang="ru-RU" dirty="0" smtClean="0"/>
              <a:t>факт, что действие директора было одобрено решением учредителей (участников) либо директор действовал во исполнение указаний таких лиц — сам по себе не является основанием для отказа в удовлетворении требования о взыскании с директора убытков </a:t>
            </a:r>
            <a:r>
              <a:rPr lang="ru-RU" i="1" dirty="0" smtClean="0"/>
              <a:t>(п. 7 Постановления Пленума ВАС от 30.07.2013 № 62</a:t>
            </a:r>
            <a:r>
              <a:rPr lang="ru-RU" i="1" dirty="0" smtClean="0"/>
              <a:t>)</a:t>
            </a:r>
            <a:r>
              <a:rPr lang="ru-RU" dirty="0" smtClean="0"/>
              <a:t>.</a:t>
            </a:r>
          </a:p>
          <a:p>
            <a:pPr algn="just"/>
            <a:r>
              <a:rPr lang="ru-RU" dirty="0" smtClean="0"/>
              <a:t>-По</a:t>
            </a:r>
            <a:r>
              <a:rPr lang="ru-RU" dirty="0" smtClean="0"/>
              <a:t> условиям делового оборота при выборе контрагента директор должен был оценить не только условия сделки и их коммерческую привлекательность, но и деловую репутацию, платежеспособность контрагента, а также </a:t>
            </a:r>
            <a:r>
              <a:rPr lang="ru-RU" b="1" dirty="0" smtClean="0"/>
              <a:t>риск неисполнения обязательств, наличие у контрагента необходимых ресурсов</a:t>
            </a:r>
            <a:r>
              <a:rPr lang="ru-RU" dirty="0" smtClean="0"/>
              <a:t> (производственных мощностей, технологического оборудования, квалифицированного персонала) и </a:t>
            </a:r>
            <a:r>
              <a:rPr lang="ru-RU" b="1" dirty="0" smtClean="0"/>
              <a:t>соответствующего опыта</a:t>
            </a:r>
            <a:r>
              <a:rPr lang="ru-RU" dirty="0" smtClean="0"/>
              <a:t>. Но </a:t>
            </a:r>
            <a:r>
              <a:rPr lang="ru-RU" b="1" dirty="0" smtClean="0"/>
              <a:t>доказательств такого разумного поведения директором не представлено</a:t>
            </a:r>
            <a:r>
              <a:rPr lang="ru-RU" dirty="0" smtClean="0"/>
              <a:t> </a:t>
            </a:r>
            <a:r>
              <a:rPr lang="ru-RU" i="1" dirty="0" smtClean="0"/>
              <a:t>(ст. 65 АПК РФ)</a:t>
            </a:r>
            <a:r>
              <a:rPr lang="ru-RU" dirty="0" smtClean="0"/>
              <a:t>.</a:t>
            </a: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72480" y="1228397"/>
            <a:ext cx="9361040" cy="4401205"/>
          </a:xfrm>
          <a:prstGeom prst="rect">
            <a:avLst/>
          </a:prstGeom>
          <a:solidFill>
            <a:srgbClr val="FFF6E7"/>
          </a:solidFill>
          <a:ln w="38100">
            <a:solidFill>
              <a:srgbClr val="9E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lvl="0" indent="-34290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E0E11"/>
                </a:solidFill>
                <a:latin typeface="Times New Roman"/>
                <a:cs typeface="Times New Roman"/>
              </a:rPr>
              <a:t>1.</a:t>
            </a:r>
            <a:r>
              <a:rPr lang="ru-RU" sz="1600" b="1" dirty="0">
                <a:latin typeface="Times New Roman"/>
                <a:cs typeface="Times New Roman"/>
              </a:rPr>
              <a:t>   Мониторинг налогового законодательства, разъяснений ФНС,   </a:t>
            </a:r>
            <a:r>
              <a:rPr lang="ru-RU" sz="1600" b="1" dirty="0">
                <a:solidFill>
                  <a:srgbClr val="9E0E11"/>
                </a:solidFill>
                <a:latin typeface="Times New Roman"/>
                <a:cs typeface="Times New Roman"/>
              </a:rPr>
              <a:t>консультации у налоговых консультантов, аудиторов и юристов.</a:t>
            </a:r>
            <a:endParaRPr lang="ru-RU" sz="1600" b="1" dirty="0">
              <a:latin typeface="Times New Roman"/>
              <a:cs typeface="Times New Roman"/>
            </a:endParaRPr>
          </a:p>
          <a:p>
            <a:pPr marL="342900" indent="-342900" algn="just" defTabSz="914400">
              <a:defRPr/>
            </a:pPr>
            <a:r>
              <a:rPr lang="ru-RU" sz="1600" b="1" dirty="0">
                <a:solidFill>
                  <a:srgbClr val="9E0E11"/>
                </a:solidFill>
                <a:latin typeface="Times New Roman"/>
                <a:cs typeface="Times New Roman"/>
              </a:rPr>
              <a:t>2.</a:t>
            </a:r>
            <a:r>
              <a:rPr lang="ru-RU" sz="1600" b="1" dirty="0">
                <a:latin typeface="Times New Roman"/>
                <a:cs typeface="Times New Roman"/>
              </a:rPr>
              <a:t>  Пересмотреть </a:t>
            </a:r>
            <a:r>
              <a:rPr lang="ru-RU" sz="1600" dirty="0">
                <a:latin typeface="Times New Roman"/>
                <a:cs typeface="Times New Roman"/>
              </a:rPr>
              <a:t>политику компании в  части работы с  контрагентами, имеющими «негативную налоговую характеристику»; </a:t>
            </a:r>
            <a:endParaRPr dirty="0"/>
          </a:p>
          <a:p>
            <a:pPr marL="342900" indent="-342900" algn="just" defTabSz="914400">
              <a:defRPr/>
            </a:pPr>
            <a:r>
              <a:rPr lang="ru-RU" sz="1600" dirty="0">
                <a:latin typeface="Times New Roman"/>
                <a:cs typeface="Times New Roman"/>
              </a:rPr>
              <a:t>      </a:t>
            </a:r>
            <a:r>
              <a:rPr lang="ru-RU" sz="1600" b="1" dirty="0">
                <a:latin typeface="Times New Roman"/>
                <a:cs typeface="Times New Roman"/>
              </a:rPr>
              <a:t>Строже и  скрупулезнее отбирать контрагентов</a:t>
            </a:r>
            <a:r>
              <a:rPr lang="ru-RU" sz="1600" dirty="0">
                <a:latin typeface="Times New Roman"/>
                <a:cs typeface="Times New Roman"/>
              </a:rPr>
              <a:t>, закрепив важные положения в локальных актах с подробным описанием критерия (объемов) их проверки контрагентов, в  зависимости от  характера сделок (например, исходя из предмета, цены сделки и других ее параметров); </a:t>
            </a:r>
            <a:endParaRPr dirty="0"/>
          </a:p>
          <a:p>
            <a:pPr marL="342900" indent="-342900" algn="just" defTabSz="914400">
              <a:defRPr/>
            </a:pPr>
            <a:r>
              <a:rPr lang="ru-RU" sz="1600" dirty="0">
                <a:latin typeface="Times New Roman"/>
                <a:cs typeface="Times New Roman"/>
              </a:rPr>
              <a:t>      </a:t>
            </a:r>
            <a:r>
              <a:rPr lang="ru-RU" sz="1600" b="1" dirty="0">
                <a:latin typeface="Times New Roman"/>
                <a:cs typeface="Times New Roman"/>
              </a:rPr>
              <a:t>Собирать и  хранить достаточное досье на  контрагентов</a:t>
            </a:r>
            <a:r>
              <a:rPr lang="ru-RU" sz="1600" dirty="0">
                <a:latin typeface="Times New Roman"/>
                <a:cs typeface="Times New Roman"/>
              </a:rPr>
              <a:t>, иметь подтверждение наличия деловой репутации и опыта у контрагента в соответствующей области, сохранять электронную переписку с представителями контрагента и т.д.; </a:t>
            </a:r>
            <a:endParaRPr dirty="0"/>
          </a:p>
          <a:p>
            <a:pPr marL="342900" indent="-342900" algn="just" defTabSz="914400">
              <a:defRPr/>
            </a:pPr>
            <a:r>
              <a:rPr lang="ru-RU" sz="1600" dirty="0">
                <a:latin typeface="Times New Roman"/>
                <a:cs typeface="Times New Roman"/>
              </a:rPr>
              <a:t>      </a:t>
            </a:r>
            <a:r>
              <a:rPr lang="ru-RU" sz="1600" b="1" dirty="0">
                <a:latin typeface="Times New Roman"/>
                <a:cs typeface="Times New Roman"/>
              </a:rPr>
              <a:t>Учитывать позицию ФНС и  судов </a:t>
            </a:r>
            <a:r>
              <a:rPr lang="ru-RU" sz="1600" dirty="0">
                <a:latin typeface="Times New Roman"/>
                <a:cs typeface="Times New Roman"/>
              </a:rPr>
              <a:t>по  требованиям к  налогоплательщикам при доказывании достаточной степени осмотрительности в  выборе контрагентов, непричастности к  налоговым схемам с  участием «технических компаний»; </a:t>
            </a:r>
            <a:endParaRPr dirty="0"/>
          </a:p>
          <a:p>
            <a:pPr marL="342900" lvl="0" indent="-34290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Times New Roman"/>
                <a:cs typeface="Times New Roman"/>
              </a:rPr>
              <a:t>       Система внутреннего контроля: </a:t>
            </a:r>
            <a:r>
              <a:rPr lang="ru-RU" sz="1600" dirty="0">
                <a:latin typeface="Times New Roman"/>
                <a:cs typeface="Times New Roman"/>
              </a:rPr>
              <a:t>ответственные сотрудники, положение о   договорной работе (проверке контрагентов), своевременное выявление  налоговых рисков и пр.</a:t>
            </a:r>
            <a:endParaRPr dirty="0"/>
          </a:p>
          <a:p>
            <a:pPr marL="342900" lvl="0" indent="-34290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u="none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3.   </a:t>
            </a:r>
            <a:r>
              <a:rPr lang="ru-RU" sz="2000" b="1" u="none" strike="noStrike" cap="none" dirty="0">
                <a:ln>
                  <a:noFill/>
                </a:ln>
                <a:solidFill>
                  <a:srgbClr val="9E0E11"/>
                </a:solidFill>
                <a:latin typeface="Times New Roman"/>
                <a:ea typeface="Times New Roman"/>
                <a:cs typeface="Times New Roman"/>
              </a:rPr>
              <a:t>Независимый налоговый аудит с гарантией и страховкой!</a:t>
            </a:r>
            <a:endParaRPr sz="2000" dirty="0">
              <a:latin typeface="Times New Roman"/>
              <a:cs typeface="Times New Roman"/>
            </a:endParaRPr>
          </a:p>
          <a:p>
            <a:pPr marL="342900" lvl="0" indent="-342900" algn="just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sz="2000" b="1" dirty="0">
              <a:solidFill>
                <a:srgbClr val="9E0E11"/>
              </a:soli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1" name="Прямоугольник 9"/>
          <p:cNvSpPr/>
          <p:nvPr/>
        </p:nvSpPr>
        <p:spPr bwMode="auto">
          <a:xfrm>
            <a:off x="776536" y="116632"/>
            <a:ext cx="8563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9E0E11"/>
                </a:solidFill>
                <a:latin typeface="Times New Roman"/>
                <a:cs typeface="Times New Roman"/>
              </a:rPr>
              <a:t>Мероприятия по снижению налоговых рисков</a:t>
            </a:r>
            <a:endParaRPr dirty="0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Рисунок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Заголовок 1">
            <a:extLst/>
          </p:cNvPr>
          <p:cNvSpPr txBox="1">
            <a:spLocks/>
          </p:cNvSpPr>
          <p:nvPr/>
        </p:nvSpPr>
        <p:spPr>
          <a:xfrm>
            <a:off x="-144463" y="-574675"/>
            <a:ext cx="3713163" cy="3914775"/>
          </a:xfrm>
          <a:prstGeom prst="rect">
            <a:avLst/>
          </a:prstGeom>
        </p:spPr>
        <p:txBody>
          <a:bodyPr lIns="72572" tIns="36286" rIns="72572" bIns="36286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2777" b="1" dirty="0">
                <a:solidFill>
                  <a:srgbClr val="A62421"/>
                </a:solidFill>
                <a:latin typeface="Franklin Gothic Demi" panose="020B0603020102020204" pitchFamily="34" charset="0"/>
              </a:rPr>
              <a:t>?</a:t>
            </a:r>
          </a:p>
        </p:txBody>
      </p:sp>
      <p:sp>
        <p:nvSpPr>
          <p:cNvPr id="23" name="Заголовок 1">
            <a:extLst/>
          </p:cNvPr>
          <p:cNvSpPr txBox="1">
            <a:spLocks/>
          </p:cNvSpPr>
          <p:nvPr/>
        </p:nvSpPr>
        <p:spPr>
          <a:xfrm>
            <a:off x="1350963" y="481013"/>
            <a:ext cx="6954837" cy="912812"/>
          </a:xfrm>
          <a:prstGeom prst="rect">
            <a:avLst/>
          </a:prstGeom>
        </p:spPr>
        <p:txBody>
          <a:bodyPr lIns="72572" tIns="36286" rIns="72572" bIns="36286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387" b="1" dirty="0">
                <a:solidFill>
                  <a:srgbClr val="26021D"/>
                </a:solidFill>
                <a:latin typeface="Franklin Gothic Demi" panose="020B0603020102020204" pitchFamily="34" charset="0"/>
              </a:rPr>
              <a:t>Сколько стоит уверенность, защита и страховка от рисков?</a:t>
            </a:r>
            <a:endParaRPr lang="ru-RU" sz="3387" b="1" dirty="0">
              <a:solidFill>
                <a:srgbClr val="9E0E11"/>
              </a:solidFill>
              <a:latin typeface="Franklin Gothic Demi" panose="020B0603020102020204" pitchFamily="34" charset="0"/>
            </a:endParaRPr>
          </a:p>
        </p:txBody>
      </p:sp>
      <p:grpSp>
        <p:nvGrpSpPr>
          <p:cNvPr id="2" name="Группа 1"/>
          <p:cNvGrpSpPr>
            <a:grpSpLocks/>
          </p:cNvGrpSpPr>
          <p:nvPr/>
        </p:nvGrpSpPr>
        <p:grpSpPr bwMode="auto">
          <a:xfrm>
            <a:off x="1443038" y="1792288"/>
            <a:ext cx="6953250" cy="3330575"/>
            <a:chOff x="968552" y="2106117"/>
            <a:chExt cx="6130349" cy="2941764"/>
          </a:xfrm>
        </p:grpSpPr>
        <p:sp>
          <p:nvSpPr>
            <p:cNvPr id="37" name="Rectangle 19">
              <a:extLst/>
            </p:cNvPr>
            <p:cNvSpPr/>
            <p:nvPr/>
          </p:nvSpPr>
          <p:spPr>
            <a:xfrm>
              <a:off x="968552" y="2108921"/>
              <a:ext cx="1944076" cy="293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29" dirty="0"/>
            </a:p>
          </p:txBody>
        </p:sp>
        <p:sp>
          <p:nvSpPr>
            <p:cNvPr id="38" name="Rectangle 51">
              <a:extLst/>
            </p:cNvPr>
            <p:cNvSpPr/>
            <p:nvPr/>
          </p:nvSpPr>
          <p:spPr>
            <a:xfrm>
              <a:off x="3094579" y="2106117"/>
              <a:ext cx="1944077" cy="293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29" dirty="0"/>
            </a:p>
          </p:txBody>
        </p:sp>
        <p:sp>
          <p:nvSpPr>
            <p:cNvPr id="40" name="TextBox 39">
              <a:extLst/>
            </p:cNvPr>
            <p:cNvSpPr txBox="1"/>
            <p:nvPr/>
          </p:nvSpPr>
          <p:spPr>
            <a:xfrm>
              <a:off x="3116973" y="2337476"/>
              <a:ext cx="1944077" cy="78662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Aft>
                  <a:spcPts val="476"/>
                </a:spcAft>
                <a:defRPr/>
              </a:pPr>
              <a:r>
                <a:rPr lang="ru-RU" sz="127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603020102020204" pitchFamily="34" charset="0"/>
                </a:rPr>
                <a:t>ЮРИДИЧЕСКИЕ И ФИНАНСОВЫЕ ГАРАНТИИ</a:t>
              </a:r>
            </a:p>
            <a:p>
              <a:pPr algn="ctr">
                <a:defRPr/>
              </a:pPr>
              <a:r>
                <a:rPr lang="ru-RU" sz="95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защита и страховка на 3 года</a:t>
              </a:r>
            </a:p>
          </p:txBody>
        </p:sp>
        <p:sp>
          <p:nvSpPr>
            <p:cNvPr id="41" name="Rectangle 58">
              <a:extLst/>
            </p:cNvPr>
            <p:cNvSpPr/>
            <p:nvPr/>
          </p:nvSpPr>
          <p:spPr>
            <a:xfrm>
              <a:off x="5203811" y="2106117"/>
              <a:ext cx="1895090" cy="29389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0" dist="1016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429" dirty="0"/>
            </a:p>
          </p:txBody>
        </p:sp>
        <p:sp>
          <p:nvSpPr>
            <p:cNvPr id="42" name="TextBox 41">
              <a:extLst/>
            </p:cNvPr>
            <p:cNvSpPr txBox="1"/>
            <p:nvPr/>
          </p:nvSpPr>
          <p:spPr>
            <a:xfrm>
              <a:off x="5203811" y="2337476"/>
              <a:ext cx="1895090" cy="61275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Aft>
                  <a:spcPts val="476"/>
                </a:spcAft>
                <a:defRPr/>
              </a:pPr>
              <a:r>
                <a:rPr lang="ru-RU" sz="127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603020102020204" pitchFamily="34" charset="0"/>
                </a:rPr>
                <a:t>ПЕРСОНАЛЬНЫЙ СЕРТИФИКАТ</a:t>
              </a:r>
            </a:p>
            <a:p>
              <a:pPr algn="ctr">
                <a:defRPr/>
              </a:pPr>
              <a:r>
                <a:rPr lang="ru-RU" sz="95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подтверждает профессионализм</a:t>
              </a:r>
            </a:p>
          </p:txBody>
        </p:sp>
        <p:pic>
          <p:nvPicPr>
            <p:cNvPr id="113681" name="Рисунок 42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438195" y="3455064"/>
              <a:ext cx="1481108" cy="104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TextBox 43">
              <a:extLst/>
            </p:cNvPr>
            <p:cNvSpPr txBox="1"/>
            <p:nvPr/>
          </p:nvSpPr>
          <p:spPr>
            <a:xfrm>
              <a:off x="968552" y="2336074"/>
              <a:ext cx="1944076" cy="6127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Aft>
                  <a:spcPts val="476"/>
                </a:spcAft>
                <a:defRPr/>
              </a:pPr>
              <a:r>
                <a:rPr lang="ru-RU" sz="127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Franklin Gothic Demi" panose="020B0603020102020204" pitchFamily="34" charset="0"/>
                </a:rPr>
                <a:t>АУДИТОРСКОЕ ЗАКЛЮЧЕНИЕ</a:t>
              </a:r>
            </a:p>
            <a:p>
              <a:pPr algn="ctr">
                <a:defRPr/>
              </a:pPr>
              <a:r>
                <a:rPr lang="ru-RU" sz="952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Franklin Gothic Book" panose="020B0503020102020204" pitchFamily="34" charset="0"/>
                </a:rPr>
                <a:t>достоверный учет и отчетность</a:t>
              </a:r>
            </a:p>
          </p:txBody>
        </p:sp>
        <p:pic>
          <p:nvPicPr>
            <p:cNvPr id="113683" name="Рисунок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40030" y="3149374"/>
              <a:ext cx="1173318" cy="1656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3684" name="Рисунок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358978" y="3162289"/>
              <a:ext cx="1162602" cy="164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>
              <a:extLst/>
            </p:cNvPr>
            <p:cNvSpPr txBox="1"/>
            <p:nvPr/>
          </p:nvSpPr>
          <p:spPr>
            <a:xfrm>
              <a:off x="1424829" y="3727032"/>
              <a:ext cx="1031522" cy="3407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spcAft>
                  <a:spcPts val="476"/>
                </a:spcAft>
                <a:defRPr/>
              </a:pPr>
              <a:r>
                <a:rPr lang="ru-RU" sz="952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Demi" panose="020B0603020102020204" pitchFamily="34" charset="0"/>
                </a:rPr>
                <a:t>АУДИТОРСКОЕ ЗАКЛЮЧЕНИЕ</a:t>
              </a:r>
              <a:endParaRPr lang="ru-RU" sz="833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endParaRPr>
            </a:p>
          </p:txBody>
        </p:sp>
      </p:grpSp>
      <p:sp>
        <p:nvSpPr>
          <p:cNvPr id="24" name="Прямоугольник: скругленные верхние углы 23">
            <a:extLst/>
          </p:cNvPr>
          <p:cNvSpPr/>
          <p:nvPr/>
        </p:nvSpPr>
        <p:spPr>
          <a:xfrm rot="16200000" flipV="1">
            <a:off x="5283200" y="8940800"/>
            <a:ext cx="1052513" cy="54911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29"/>
          </a:p>
        </p:txBody>
      </p:sp>
      <p:pic>
        <p:nvPicPr>
          <p:cNvPr id="113671" name="Рисунок 28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62725" y="5851525"/>
            <a:ext cx="2435225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2" name="Прямоугольник 29"/>
          <p:cNvSpPr>
            <a:spLocks noChangeArrowheads="1"/>
          </p:cNvSpPr>
          <p:nvPr/>
        </p:nvSpPr>
        <p:spPr bwMode="auto">
          <a:xfrm>
            <a:off x="3784600" y="5702300"/>
            <a:ext cx="16494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900">
                <a:solidFill>
                  <a:srgbClr val="26021D"/>
                </a:solidFill>
                <a:latin typeface="Franklin Gothic Book" pitchFamily="34" charset="0"/>
                <a:cs typeface="Times New Roman" pitchFamily="18" charset="0"/>
              </a:rPr>
              <a:t>АКГ  «Правовест Аудит»</a:t>
            </a:r>
            <a:br>
              <a:rPr lang="ru-RU" altLang="ru-RU" sz="900">
                <a:solidFill>
                  <a:srgbClr val="26021D"/>
                </a:solidFill>
                <a:latin typeface="Franklin Gothic Book" pitchFamily="34" charset="0"/>
                <a:cs typeface="Times New Roman" pitchFamily="18" charset="0"/>
              </a:rPr>
            </a:br>
            <a:r>
              <a:rPr lang="ru-RU" altLang="ru-RU" sz="1200" b="1">
                <a:latin typeface="Franklin Gothic Book" pitchFamily="34" charset="0"/>
                <a:cs typeface="Times New Roman" pitchFamily="18" charset="0"/>
              </a:rPr>
              <a:t>16 место </a:t>
            </a:r>
            <a:r>
              <a:rPr lang="en-US" altLang="ru-RU" sz="1200" b="1">
                <a:latin typeface="Franklin Gothic Book" pitchFamily="34" charset="0"/>
                <a:cs typeface="Times New Roman" pitchFamily="18" charset="0"/>
              </a:rPr>
              <a:t>RAEX</a:t>
            </a:r>
            <a:endParaRPr lang="ru-RU" altLang="ru-RU" sz="1100" b="1">
              <a:latin typeface="Franklin Gothic Book" pitchFamily="34" charset="0"/>
            </a:endParaRPr>
          </a:p>
        </p:txBody>
      </p:sp>
      <p:sp>
        <p:nvSpPr>
          <p:cNvPr id="31" name="TextBox 30">
            <a:extLst/>
          </p:cNvPr>
          <p:cNvSpPr txBox="1"/>
          <p:nvPr/>
        </p:nvSpPr>
        <p:spPr>
          <a:xfrm>
            <a:off x="876300" y="5688013"/>
            <a:ext cx="2043113" cy="7366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ru-RU" sz="1270" dirty="0">
                <a:latin typeface="Franklin Gothic Book" panose="020B0503020102020204" pitchFamily="34" charset="0"/>
              </a:rPr>
              <a:t>Узнайте за 1 минуту</a:t>
            </a:r>
          </a:p>
          <a:p>
            <a:pPr>
              <a:lnSpc>
                <a:spcPct val="80000"/>
              </a:lnSpc>
              <a:spcBef>
                <a:spcPts val="476"/>
              </a:spcBef>
              <a:defRPr/>
            </a:pPr>
            <a:r>
              <a:rPr lang="ru-RU" b="1" spc="79" dirty="0">
                <a:solidFill>
                  <a:srgbClr val="E51A4B"/>
                </a:solidFill>
                <a:latin typeface="Franklin Gothic Demi" panose="020B0703020102020204" pitchFamily="34" charset="0"/>
              </a:rPr>
              <a:t>ЦЕНУ</a:t>
            </a:r>
            <a:br>
              <a:rPr lang="ru-RU" b="1" spc="79" dirty="0">
                <a:solidFill>
                  <a:srgbClr val="E51A4B"/>
                </a:solidFill>
                <a:latin typeface="Franklin Gothic Demi" panose="020B0703020102020204" pitchFamily="34" charset="0"/>
              </a:rPr>
            </a:br>
            <a:r>
              <a:rPr lang="ru-RU" b="1" spc="79" dirty="0">
                <a:solidFill>
                  <a:srgbClr val="E51A4B"/>
                </a:solidFill>
                <a:latin typeface="Franklin Gothic Demi" panose="020B0703020102020204" pitchFamily="34" charset="0"/>
              </a:rPr>
              <a:t>ЗАЩИТЫ</a:t>
            </a:r>
          </a:p>
        </p:txBody>
      </p:sp>
      <p:sp>
        <p:nvSpPr>
          <p:cNvPr id="32" name="Прямоугольник 31">
            <a:hlinkClick r:id="rId6" action="ppaction://hlinkfile"/>
            <a:extLst/>
          </p:cNvPr>
          <p:cNvSpPr/>
          <p:nvPr/>
        </p:nvSpPr>
        <p:spPr>
          <a:xfrm>
            <a:off x="3783013" y="6084888"/>
            <a:ext cx="1792287" cy="365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27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+7</a:t>
            </a:r>
            <a:r>
              <a:rPr lang="en-US" sz="1270" b="1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(495) 134-32-23</a:t>
            </a:r>
          </a:p>
          <a:p>
            <a:pPr>
              <a:lnSpc>
                <a:spcPct val="80000"/>
              </a:lnSpc>
              <a:defRPr/>
            </a:pPr>
            <a:r>
              <a:rPr lang="en-US" sz="952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pravovest-audit.ru</a:t>
            </a:r>
          </a:p>
        </p:txBody>
      </p:sp>
      <p:sp>
        <p:nvSpPr>
          <p:cNvPr id="13314" name="AutoShape 2" descr="https://ex.9958258.ru/owa/service.svc/s/GetFileAttachment?id=AAMkADlmMWE0NDllLTBlMjAtNDIyZC04MTcwLTZiODY4YTJiZDUyZABGAAAAAACCtYnlVSt2TIy9oovVfA36BwAXfqMHVFAWRbUrcTS6rWYpAAAAAAEMAAB9X50FJR44SaRBU9FzRW0QAAEIpZriAAABEgAQAL3Qk5wMS8ZNkNFJyVgQdRU%3D&amp;X-OWA-CANARY=8I_TUUS9WEGOImhyFFj8UIALELOugdkIWWxbiq4XkGEcE8eszfgEAbq5t-ANOfXZZumK0QCDdzM.&amp;isImagePreview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803" y="5597206"/>
            <a:ext cx="1062429" cy="9739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2169" y="-46861"/>
            <a:ext cx="7713625" cy="2368708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marL="14080">
              <a:lnSpc>
                <a:spcPct val="100000"/>
              </a:lnSpc>
              <a:spcBef>
                <a:spcPts val="111"/>
              </a:spcBef>
            </a:pPr>
            <a:r>
              <a:rPr spc="-254" dirty="0">
                <a:latin typeface="Algerian" panose="04020705040A02060702" pitchFamily="82" charset="0"/>
              </a:rPr>
              <a:t>ВЫГОДА</a:t>
            </a:r>
            <a:r>
              <a:rPr spc="-466" dirty="0">
                <a:latin typeface="Algerian" panose="04020705040A02060702" pitchFamily="82" charset="0"/>
              </a:rPr>
              <a:t> </a:t>
            </a:r>
            <a:r>
              <a:rPr lang="ru-RU" spc="-466" dirty="0" smtClean="0">
                <a:latin typeface="Algerian" panose="04020705040A02060702" pitchFamily="82" charset="0"/>
              </a:rPr>
              <a:t>                        </a:t>
            </a:r>
            <a:r>
              <a:rPr lang="ru-RU" sz="15300" b="1" spc="11" dirty="0" smtClean="0">
                <a:solidFill>
                  <a:srgbClr val="E41A4A"/>
                </a:solidFill>
              </a:rPr>
              <a:t>10</a:t>
            </a:r>
            <a:endParaRPr sz="15300" b="1" dirty="0">
              <a:latin typeface="Algerian" panose="04020705040A02060702" pitchFamily="82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46451" y="975030"/>
            <a:ext cx="692692" cy="1137602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marL="14080">
              <a:spcBef>
                <a:spcPts val="111"/>
              </a:spcBef>
            </a:pPr>
            <a:r>
              <a:rPr sz="7300" b="1" spc="39" dirty="0">
                <a:solidFill>
                  <a:srgbClr val="25021D"/>
                </a:solidFill>
                <a:latin typeface="Trebuchet MS"/>
                <a:cs typeface="Trebuchet MS"/>
              </a:rPr>
              <a:t>%</a:t>
            </a:r>
            <a:endParaRPr sz="7300" dirty="0">
              <a:latin typeface="Trebuchet MS"/>
              <a:cs typeface="Trebuchet MS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5464905"/>
            <a:ext cx="9340775" cy="1158001"/>
            <a:chOff x="0" y="5166359"/>
            <a:chExt cx="8143240" cy="1094740"/>
          </a:xfrm>
        </p:grpSpPr>
        <p:sp>
          <p:nvSpPr>
            <p:cNvPr id="5" name="object 5"/>
            <p:cNvSpPr/>
            <p:nvPr/>
          </p:nvSpPr>
          <p:spPr>
            <a:xfrm>
              <a:off x="0" y="5166359"/>
              <a:ext cx="5195316" cy="109421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5219699"/>
              <a:ext cx="5184775" cy="992505"/>
            </a:xfrm>
            <a:custGeom>
              <a:avLst/>
              <a:gdLst/>
              <a:ahLst/>
              <a:cxnLst/>
              <a:rect l="l" t="t" r="r" b="b"/>
              <a:pathLst>
                <a:path w="5184775" h="992504">
                  <a:moveTo>
                    <a:pt x="4688585" y="0"/>
                  </a:moveTo>
                  <a:lnTo>
                    <a:pt x="0" y="0"/>
                  </a:lnTo>
                  <a:lnTo>
                    <a:pt x="0" y="992124"/>
                  </a:lnTo>
                  <a:lnTo>
                    <a:pt x="4688585" y="992124"/>
                  </a:lnTo>
                  <a:lnTo>
                    <a:pt x="4736355" y="989853"/>
                  </a:lnTo>
                  <a:lnTo>
                    <a:pt x="4782841" y="983179"/>
                  </a:lnTo>
                  <a:lnTo>
                    <a:pt x="4827835" y="972309"/>
                  </a:lnTo>
                  <a:lnTo>
                    <a:pt x="4871129" y="957453"/>
                  </a:lnTo>
                  <a:lnTo>
                    <a:pt x="4912516" y="938817"/>
                  </a:lnTo>
                  <a:lnTo>
                    <a:pt x="4951787" y="916609"/>
                  </a:lnTo>
                  <a:lnTo>
                    <a:pt x="4988734" y="891038"/>
                  </a:lnTo>
                  <a:lnTo>
                    <a:pt x="5023150" y="862311"/>
                  </a:lnTo>
                  <a:lnTo>
                    <a:pt x="5054826" y="830636"/>
                  </a:lnTo>
                  <a:lnTo>
                    <a:pt x="5083554" y="796221"/>
                  </a:lnTo>
                  <a:lnTo>
                    <a:pt x="5109127" y="759275"/>
                  </a:lnTo>
                  <a:lnTo>
                    <a:pt x="5131336" y="720003"/>
                  </a:lnTo>
                  <a:lnTo>
                    <a:pt x="5149974" y="678616"/>
                  </a:lnTo>
                  <a:lnTo>
                    <a:pt x="5164831" y="635320"/>
                  </a:lnTo>
                  <a:lnTo>
                    <a:pt x="5175702" y="590324"/>
                  </a:lnTo>
                  <a:lnTo>
                    <a:pt x="5182376" y="543835"/>
                  </a:lnTo>
                  <a:lnTo>
                    <a:pt x="5184647" y="496062"/>
                  </a:lnTo>
                  <a:lnTo>
                    <a:pt x="5182376" y="448286"/>
                  </a:lnTo>
                  <a:lnTo>
                    <a:pt x="5175702" y="401796"/>
                  </a:lnTo>
                  <a:lnTo>
                    <a:pt x="5164831" y="356798"/>
                  </a:lnTo>
                  <a:lnTo>
                    <a:pt x="5149974" y="313502"/>
                  </a:lnTo>
                  <a:lnTo>
                    <a:pt x="5131336" y="272114"/>
                  </a:lnTo>
                  <a:lnTo>
                    <a:pt x="5109127" y="232843"/>
                  </a:lnTo>
                  <a:lnTo>
                    <a:pt x="5083554" y="195896"/>
                  </a:lnTo>
                  <a:lnTo>
                    <a:pt x="5054826" y="161482"/>
                  </a:lnTo>
                  <a:lnTo>
                    <a:pt x="5023150" y="129807"/>
                  </a:lnTo>
                  <a:lnTo>
                    <a:pt x="4988734" y="101081"/>
                  </a:lnTo>
                  <a:lnTo>
                    <a:pt x="4951787" y="75511"/>
                  </a:lnTo>
                  <a:lnTo>
                    <a:pt x="4912516" y="53304"/>
                  </a:lnTo>
                  <a:lnTo>
                    <a:pt x="4871129" y="34669"/>
                  </a:lnTo>
                  <a:lnTo>
                    <a:pt x="4827835" y="19813"/>
                  </a:lnTo>
                  <a:lnTo>
                    <a:pt x="4782841" y="8944"/>
                  </a:lnTo>
                  <a:lnTo>
                    <a:pt x="4736355" y="2270"/>
                  </a:lnTo>
                  <a:lnTo>
                    <a:pt x="46885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>
              <a:hlinkClick r:id="rId3"/>
            </p:cNvPr>
            <p:cNvSpPr/>
            <p:nvPr/>
          </p:nvSpPr>
          <p:spPr>
            <a:xfrm>
              <a:off x="5841491" y="5529071"/>
              <a:ext cx="2301240" cy="4099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>
            <a:hlinkClick r:id="rId5"/>
          </p:cNvPr>
          <p:cNvSpPr txBox="1"/>
          <p:nvPr/>
        </p:nvSpPr>
        <p:spPr>
          <a:xfrm>
            <a:off x="627341" y="5661685"/>
            <a:ext cx="1769241" cy="834955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marL="14080">
              <a:lnSpc>
                <a:spcPts val="1580"/>
              </a:lnSpc>
              <a:spcBef>
                <a:spcPts val="111"/>
              </a:spcBef>
            </a:pPr>
            <a:r>
              <a:rPr sz="1300" spc="-17" dirty="0">
                <a:latin typeface="Franklin Gothic Medium"/>
                <a:cs typeface="Franklin Gothic Medium"/>
              </a:rPr>
              <a:t>УЗНАЙТЕ </a:t>
            </a:r>
            <a:r>
              <a:rPr sz="1300" spc="-61" dirty="0">
                <a:latin typeface="Franklin Gothic Medium"/>
                <a:cs typeface="Franklin Gothic Medium"/>
              </a:rPr>
              <a:t>ЗА </a:t>
            </a:r>
            <a:r>
              <a:rPr sz="1300" dirty="0">
                <a:latin typeface="Franklin Gothic Medium"/>
                <a:cs typeface="Franklin Gothic Medium"/>
              </a:rPr>
              <a:t>1</a:t>
            </a:r>
            <a:r>
              <a:rPr sz="1300" spc="-17" dirty="0">
                <a:latin typeface="Franklin Gothic Medium"/>
                <a:cs typeface="Franklin Gothic Medium"/>
              </a:rPr>
              <a:t> </a:t>
            </a:r>
            <a:r>
              <a:rPr sz="1300" spc="-6" dirty="0">
                <a:latin typeface="Franklin Gothic Medium"/>
                <a:cs typeface="Franklin Gothic Medium"/>
              </a:rPr>
              <a:t>МИНУТУ</a:t>
            </a:r>
            <a:endParaRPr sz="1300" dirty="0">
              <a:latin typeface="Franklin Gothic Medium"/>
              <a:cs typeface="Franklin Gothic Medium"/>
            </a:endParaRPr>
          </a:p>
          <a:p>
            <a:pPr marL="14080">
              <a:lnSpc>
                <a:spcPts val="2378"/>
              </a:lnSpc>
            </a:pPr>
            <a:r>
              <a:rPr sz="2200" b="1" spc="-94" dirty="0">
                <a:solidFill>
                  <a:srgbClr val="E30520"/>
                </a:solidFill>
                <a:latin typeface="Trebuchet MS"/>
                <a:cs typeface="Trebuchet MS"/>
              </a:rPr>
              <a:t>ЦЕНУ</a:t>
            </a:r>
            <a:endParaRPr sz="2200" dirty="0">
              <a:latin typeface="Trebuchet MS"/>
              <a:cs typeface="Trebuchet MS"/>
            </a:endParaRPr>
          </a:p>
          <a:p>
            <a:pPr marL="14080">
              <a:lnSpc>
                <a:spcPts val="2395"/>
              </a:lnSpc>
            </a:pPr>
            <a:r>
              <a:rPr sz="2200" b="1" spc="-166" dirty="0">
                <a:solidFill>
                  <a:srgbClr val="E30520"/>
                </a:solidFill>
                <a:latin typeface="Trebuchet MS"/>
                <a:cs typeface="Trebuchet MS"/>
              </a:rPr>
              <a:t>АУДИТА</a:t>
            </a:r>
            <a:endParaRPr sz="220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77827" y="5704244"/>
            <a:ext cx="1533245" cy="783659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marL="16897">
              <a:lnSpc>
                <a:spcPts val="1192"/>
              </a:lnSpc>
              <a:spcBef>
                <a:spcPts val="111"/>
              </a:spcBef>
            </a:pPr>
            <a:r>
              <a:rPr sz="1000" spc="-28" dirty="0">
                <a:solidFill>
                  <a:srgbClr val="25021D"/>
                </a:solidFill>
                <a:latin typeface="Franklin Gothic Medium"/>
                <a:cs typeface="Franklin Gothic Medium"/>
              </a:rPr>
              <a:t>АКГ </a:t>
            </a:r>
            <a:r>
              <a:rPr sz="1000" spc="-11" dirty="0">
                <a:solidFill>
                  <a:srgbClr val="25021D"/>
                </a:solidFill>
                <a:latin typeface="Franklin Gothic Medium"/>
                <a:cs typeface="Franklin Gothic Medium"/>
              </a:rPr>
              <a:t>«Правовест</a:t>
            </a:r>
            <a:r>
              <a:rPr sz="1000" spc="44" dirty="0">
                <a:solidFill>
                  <a:srgbClr val="25021D"/>
                </a:solidFill>
                <a:latin typeface="Franklin Gothic Medium"/>
                <a:cs typeface="Franklin Gothic Medium"/>
              </a:rPr>
              <a:t> </a:t>
            </a:r>
            <a:r>
              <a:rPr sz="1000" spc="-28" dirty="0">
                <a:solidFill>
                  <a:srgbClr val="25021D"/>
                </a:solidFill>
                <a:latin typeface="Franklin Gothic Medium"/>
                <a:cs typeface="Franklin Gothic Medium"/>
              </a:rPr>
              <a:t>Аудит»</a:t>
            </a:r>
            <a:endParaRPr sz="1000" dirty="0">
              <a:latin typeface="Franklin Gothic Medium"/>
              <a:cs typeface="Franklin Gothic Medium"/>
            </a:endParaRPr>
          </a:p>
          <a:p>
            <a:pPr marL="16897">
              <a:lnSpc>
                <a:spcPts val="1591"/>
              </a:lnSpc>
            </a:pPr>
            <a:r>
              <a:rPr sz="1300" b="1" spc="28" dirty="0">
                <a:latin typeface="Arial"/>
                <a:cs typeface="Arial"/>
              </a:rPr>
              <a:t>16 </a:t>
            </a:r>
            <a:r>
              <a:rPr sz="1300" b="1" spc="-105" dirty="0">
                <a:latin typeface="Arial"/>
                <a:cs typeface="Arial"/>
              </a:rPr>
              <a:t>место</a:t>
            </a:r>
            <a:r>
              <a:rPr sz="1300" b="1" spc="-194" dirty="0">
                <a:latin typeface="Arial"/>
                <a:cs typeface="Arial"/>
              </a:rPr>
              <a:t> </a:t>
            </a:r>
            <a:r>
              <a:rPr sz="1300" b="1" spc="-183" dirty="0">
                <a:latin typeface="Arial"/>
                <a:cs typeface="Arial"/>
              </a:rPr>
              <a:t>RAEX</a:t>
            </a:r>
            <a:endParaRPr sz="1300" dirty="0">
              <a:latin typeface="Arial"/>
              <a:cs typeface="Arial"/>
            </a:endParaRPr>
          </a:p>
          <a:p>
            <a:pPr marL="14080">
              <a:lnSpc>
                <a:spcPts val="1486"/>
              </a:lnSpc>
              <a:spcBef>
                <a:spcPts val="593"/>
              </a:spcBef>
            </a:pPr>
            <a:r>
              <a:rPr sz="1300" b="1" spc="28" dirty="0">
                <a:latin typeface="Arial"/>
                <a:cs typeface="Arial"/>
              </a:rPr>
              <a:t>+7 </a:t>
            </a:r>
            <a:r>
              <a:rPr sz="1300" b="1" dirty="0">
                <a:latin typeface="Arial"/>
                <a:cs typeface="Arial"/>
              </a:rPr>
              <a:t>(495)</a:t>
            </a:r>
            <a:r>
              <a:rPr sz="1300" b="1" spc="-205" dirty="0">
                <a:latin typeface="Arial"/>
                <a:cs typeface="Arial"/>
              </a:rPr>
              <a:t> </a:t>
            </a:r>
            <a:r>
              <a:rPr sz="1300" b="1" dirty="0">
                <a:latin typeface="Arial"/>
                <a:cs typeface="Arial"/>
              </a:rPr>
              <a:t>134-32-23</a:t>
            </a:r>
            <a:endParaRPr sz="1300" dirty="0">
              <a:latin typeface="Arial"/>
              <a:cs typeface="Arial"/>
            </a:endParaRPr>
          </a:p>
          <a:p>
            <a:pPr marL="14080">
              <a:lnSpc>
                <a:spcPts val="1087"/>
              </a:lnSpc>
            </a:pPr>
            <a:r>
              <a:rPr sz="1000" spc="-6" dirty="0">
                <a:latin typeface="Franklin Gothic Medium"/>
                <a:cs typeface="Franklin Gothic Medium"/>
              </a:rPr>
              <a:t>pravovest-audit.ru</a:t>
            </a:r>
            <a:endParaRPr sz="1000" dirty="0">
              <a:latin typeface="Franklin Gothic Medium"/>
              <a:cs typeface="Franklin Gothic Medium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619838"/>
            <a:ext cx="4627288" cy="475560"/>
          </a:xfrm>
          <a:custGeom>
            <a:avLst/>
            <a:gdLst/>
            <a:ahLst/>
            <a:cxnLst/>
            <a:rect l="l" t="t" r="r" b="b"/>
            <a:pathLst>
              <a:path w="3758565" h="449580">
                <a:moveTo>
                  <a:pt x="3758184" y="0"/>
                </a:moveTo>
                <a:lnTo>
                  <a:pt x="0" y="0"/>
                </a:lnTo>
                <a:lnTo>
                  <a:pt x="0" y="449579"/>
                </a:lnTo>
                <a:lnTo>
                  <a:pt x="3758184" y="449579"/>
                </a:lnTo>
                <a:lnTo>
                  <a:pt x="3758184" y="0"/>
                </a:lnTo>
                <a:close/>
              </a:path>
            </a:pathLst>
          </a:custGeom>
          <a:solidFill>
            <a:srgbClr val="E41A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19810" y="676625"/>
            <a:ext cx="4247664" cy="336672"/>
          </a:xfrm>
          <a:prstGeom prst="rect">
            <a:avLst/>
          </a:prstGeom>
        </p:spPr>
        <p:txBody>
          <a:bodyPr vert="horz" wrap="square" lIns="0" tIns="13376" rIns="0" bIns="0" rtlCol="0">
            <a:spAutoFit/>
          </a:bodyPr>
          <a:lstStyle/>
          <a:p>
            <a:pPr marL="14080">
              <a:spcBef>
                <a:spcPts val="105"/>
              </a:spcBef>
            </a:pPr>
            <a:r>
              <a:rPr sz="2100" b="1" spc="-39" dirty="0">
                <a:solidFill>
                  <a:srgbClr val="FFFFFF"/>
                </a:solidFill>
                <a:latin typeface="Trebuchet MS"/>
                <a:cs typeface="Trebuchet MS"/>
              </a:rPr>
              <a:t>АКЦИЯ </a:t>
            </a:r>
            <a:r>
              <a:rPr sz="2100" b="1" spc="-188" dirty="0">
                <a:solidFill>
                  <a:srgbClr val="FFFFFF"/>
                </a:solidFill>
                <a:latin typeface="Trebuchet MS"/>
                <a:cs typeface="Trebuchet MS"/>
              </a:rPr>
              <a:t>ДО </a:t>
            </a:r>
            <a:r>
              <a:rPr sz="2100" b="1" spc="-17" dirty="0" smtClean="0">
                <a:solidFill>
                  <a:srgbClr val="FFFFFF"/>
                </a:solidFill>
                <a:latin typeface="Trebuchet MS"/>
                <a:cs typeface="Trebuchet MS"/>
              </a:rPr>
              <a:t>3</a:t>
            </a:r>
            <a:r>
              <a:rPr lang="ru-RU" sz="2100" b="1" spc="-17" dirty="0" smtClean="0">
                <a:solidFill>
                  <a:srgbClr val="FFFFFF"/>
                </a:solidFill>
                <a:latin typeface="Trebuchet MS"/>
                <a:cs typeface="Trebuchet MS"/>
              </a:rPr>
              <a:t>1</a:t>
            </a:r>
            <a:r>
              <a:rPr sz="2100" b="1" spc="-17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lang="ru-RU" sz="2100" b="1" spc="-105" dirty="0" smtClean="0">
                <a:solidFill>
                  <a:srgbClr val="FFFFFF"/>
                </a:solidFill>
                <a:latin typeface="Trebuchet MS"/>
                <a:cs typeface="Trebuchet MS"/>
              </a:rPr>
              <a:t>октября </a:t>
            </a:r>
            <a:r>
              <a:rPr sz="2100" b="1" spc="-327" dirty="0" smtClean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1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2021</a:t>
            </a:r>
            <a:r>
              <a:rPr lang="ru-RU" sz="2100" b="1" dirty="0" smtClean="0">
                <a:solidFill>
                  <a:srgbClr val="FFFFFF"/>
                </a:solidFill>
                <a:latin typeface="Trebuchet MS"/>
                <a:cs typeface="Trebuchet MS"/>
              </a:rPr>
              <a:t> г.</a:t>
            </a:r>
            <a:endParaRPr sz="2100" dirty="0">
              <a:latin typeface="Trebuchet MS"/>
              <a:cs typeface="Trebuchet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89830" y="2577693"/>
            <a:ext cx="6341297" cy="1774617"/>
            <a:chOff x="339852" y="2436875"/>
            <a:chExt cx="5528310" cy="1677670"/>
          </a:xfrm>
        </p:grpSpPr>
        <p:sp>
          <p:nvSpPr>
            <p:cNvPr id="13" name="object 13"/>
            <p:cNvSpPr/>
            <p:nvPr/>
          </p:nvSpPr>
          <p:spPr>
            <a:xfrm>
              <a:off x="339852" y="2436875"/>
              <a:ext cx="2899410" cy="16771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5884" y="2590799"/>
              <a:ext cx="2403475" cy="1181100"/>
            </a:xfrm>
            <a:custGeom>
              <a:avLst/>
              <a:gdLst/>
              <a:ahLst/>
              <a:cxnLst/>
              <a:rect l="l" t="t" r="r" b="b"/>
              <a:pathLst>
                <a:path w="2403475" h="1181100">
                  <a:moveTo>
                    <a:pt x="2403348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3348" y="1181100"/>
                  </a:lnTo>
                  <a:lnTo>
                    <a:pt x="2403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968752" y="2436875"/>
              <a:ext cx="2899410" cy="16771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24784" y="2590799"/>
              <a:ext cx="2403475" cy="1181100"/>
            </a:xfrm>
            <a:custGeom>
              <a:avLst/>
              <a:gdLst/>
              <a:ahLst/>
              <a:cxnLst/>
              <a:rect l="l" t="t" r="r" b="b"/>
              <a:pathLst>
                <a:path w="2403475" h="1181100">
                  <a:moveTo>
                    <a:pt x="2403347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3347" y="1181100"/>
                  </a:lnTo>
                  <a:lnTo>
                    <a:pt x="24033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4034364" y="3294257"/>
            <a:ext cx="2123963" cy="688761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algn="ctr">
              <a:spcBef>
                <a:spcPts val="111"/>
              </a:spcBef>
            </a:pPr>
            <a:r>
              <a:rPr sz="1300" b="1" spc="-61" dirty="0">
                <a:solidFill>
                  <a:srgbClr val="252525"/>
                </a:solidFill>
                <a:latin typeface="Trebuchet MS"/>
                <a:cs typeface="Trebuchet MS"/>
              </a:rPr>
              <a:t>АКТУАЛИЗАЦИЯ</a:t>
            </a:r>
            <a:r>
              <a:rPr sz="1300" b="1" spc="-17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300" b="1" spc="-55" dirty="0">
                <a:solidFill>
                  <a:srgbClr val="252525"/>
                </a:solidFill>
                <a:latin typeface="Trebuchet MS"/>
                <a:cs typeface="Trebuchet MS"/>
              </a:rPr>
              <a:t>РАЗДЕЛА</a:t>
            </a:r>
            <a:endParaRPr sz="13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300" b="1" spc="-78" dirty="0">
                <a:solidFill>
                  <a:srgbClr val="252525"/>
                </a:solidFill>
                <a:latin typeface="Trebuchet MS"/>
                <a:cs typeface="Trebuchet MS"/>
              </a:rPr>
              <a:t>УЧЕТНОЙ </a:t>
            </a:r>
            <a:r>
              <a:rPr sz="1300" b="1" spc="-89" dirty="0">
                <a:solidFill>
                  <a:srgbClr val="252525"/>
                </a:solidFill>
                <a:latin typeface="Trebuchet MS"/>
                <a:cs typeface="Trebuchet MS"/>
              </a:rPr>
              <a:t>ПОЛИТИКИ</a:t>
            </a:r>
            <a:r>
              <a:rPr sz="1300" b="1" spc="-188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300" b="1" dirty="0">
                <a:solidFill>
                  <a:srgbClr val="252525"/>
                </a:solidFill>
                <a:latin typeface="Trebuchet MS"/>
                <a:cs typeface="Trebuchet MS"/>
              </a:rPr>
              <a:t>2021</a:t>
            </a:r>
            <a:endParaRPr sz="1300" dirty="0">
              <a:latin typeface="Trebuchet MS"/>
              <a:cs typeface="Trebuchet MS"/>
            </a:endParaRPr>
          </a:p>
          <a:p>
            <a:pPr algn="ctr">
              <a:spcBef>
                <a:spcPts val="671"/>
              </a:spcBef>
            </a:pPr>
            <a:r>
              <a:rPr sz="1200" spc="-17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Любой на выбор</a:t>
            </a:r>
            <a:r>
              <a:rPr sz="1200" spc="-17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– 0</a:t>
            </a:r>
            <a:r>
              <a:rPr sz="1200" spc="-39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р.</a:t>
            </a:r>
            <a:endParaRPr sz="1200" dirty="0">
              <a:latin typeface="Franklin Gothic Medium"/>
              <a:cs typeface="Franklin Gothic Medium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394614" y="2577693"/>
            <a:ext cx="3258054" cy="1774617"/>
            <a:chOff x="5574791" y="2436875"/>
            <a:chExt cx="2840355" cy="1677670"/>
          </a:xfrm>
        </p:grpSpPr>
        <p:sp>
          <p:nvSpPr>
            <p:cNvPr id="19" name="object 19"/>
            <p:cNvSpPr/>
            <p:nvPr/>
          </p:nvSpPr>
          <p:spPr>
            <a:xfrm>
              <a:off x="5574791" y="2436875"/>
              <a:ext cx="2839973" cy="167716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830823" y="2590799"/>
              <a:ext cx="2344420" cy="1181100"/>
            </a:xfrm>
            <a:custGeom>
              <a:avLst/>
              <a:gdLst/>
              <a:ahLst/>
              <a:cxnLst/>
              <a:rect l="l" t="t" r="r" b="b"/>
              <a:pathLst>
                <a:path w="2344420" h="1181100">
                  <a:moveTo>
                    <a:pt x="2343912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343912" y="1181100"/>
                  </a:lnTo>
                  <a:lnTo>
                    <a:pt x="23439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688297" y="2740512"/>
            <a:ext cx="2689188" cy="13029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50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817372" marR="807516" algn="ctr"/>
            <a:r>
              <a:rPr sz="1300" b="1" spc="-39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300" b="1" spc="22" dirty="0">
                <a:solidFill>
                  <a:srgbClr val="252525"/>
                </a:solidFill>
                <a:latin typeface="Trebuchet MS"/>
                <a:cs typeface="Trebuchet MS"/>
              </a:rPr>
              <a:t>А</a:t>
            </a:r>
            <a:r>
              <a:rPr sz="1300" b="1" spc="-188" dirty="0">
                <a:solidFill>
                  <a:srgbClr val="252525"/>
                </a:solidFill>
                <a:latin typeface="Trebuchet MS"/>
                <a:cs typeface="Trebuchet MS"/>
              </a:rPr>
              <a:t>Л</a:t>
            </a:r>
            <a:r>
              <a:rPr sz="1300" b="1" spc="-133" dirty="0">
                <a:solidFill>
                  <a:srgbClr val="252525"/>
                </a:solidFill>
                <a:latin typeface="Trebuchet MS"/>
                <a:cs typeface="Trebuchet MS"/>
              </a:rPr>
              <a:t>О</a:t>
            </a:r>
            <a:r>
              <a:rPr sz="1300" b="1" spc="-111" dirty="0">
                <a:solidFill>
                  <a:srgbClr val="252525"/>
                </a:solidFill>
                <a:latin typeface="Trebuchet MS"/>
                <a:cs typeface="Trebuchet MS"/>
              </a:rPr>
              <a:t>Г</a:t>
            </a:r>
            <a:r>
              <a:rPr sz="1300" b="1" spc="6" dirty="0">
                <a:solidFill>
                  <a:srgbClr val="252525"/>
                </a:solidFill>
                <a:latin typeface="Trebuchet MS"/>
                <a:cs typeface="Trebuchet MS"/>
              </a:rPr>
              <a:t>ОВ</a:t>
            </a:r>
            <a:r>
              <a:rPr sz="1300" b="1" spc="17" dirty="0">
                <a:solidFill>
                  <a:srgbClr val="252525"/>
                </a:solidFill>
                <a:latin typeface="Trebuchet MS"/>
                <a:cs typeface="Trebuchet MS"/>
              </a:rPr>
              <a:t>Ы</a:t>
            </a:r>
            <a:r>
              <a:rPr sz="1300" b="1" spc="-11" dirty="0">
                <a:solidFill>
                  <a:srgbClr val="252525"/>
                </a:solidFill>
                <a:latin typeface="Trebuchet MS"/>
                <a:cs typeface="Trebuchet MS"/>
              </a:rPr>
              <a:t>Е  </a:t>
            </a:r>
            <a:r>
              <a:rPr sz="1300" b="1" spc="-22" dirty="0">
                <a:solidFill>
                  <a:srgbClr val="252525"/>
                </a:solidFill>
                <a:latin typeface="Trebuchet MS"/>
                <a:cs typeface="Trebuchet MS"/>
              </a:rPr>
              <a:t>ЮРИСТЫ</a:t>
            </a:r>
            <a:endParaRPr sz="1300" dirty="0">
              <a:latin typeface="Trebuchet MS"/>
              <a:cs typeface="Trebuchet MS"/>
            </a:endParaRPr>
          </a:p>
          <a:p>
            <a:pPr marL="1408" algn="ctr">
              <a:spcBef>
                <a:spcPts val="671"/>
              </a:spcBef>
            </a:pPr>
            <a:r>
              <a:rPr sz="1200" spc="-17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Горячая линия </a:t>
            </a:r>
            <a:r>
              <a:rPr sz="1200" spc="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-</a:t>
            </a: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безлимитно</a:t>
            </a:r>
            <a:endParaRPr sz="1200" dirty="0">
              <a:latin typeface="Franklin Gothic Medium"/>
              <a:cs typeface="Franklin Gothic Medium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059125" y="3292645"/>
            <a:ext cx="2001595" cy="688761"/>
          </a:xfrm>
          <a:prstGeom prst="rect">
            <a:avLst/>
          </a:prstGeom>
        </p:spPr>
        <p:txBody>
          <a:bodyPr vert="horz" wrap="square" lIns="0" tIns="14080" rIns="0" bIns="0" rtlCol="0">
            <a:spAutoFit/>
          </a:bodyPr>
          <a:lstStyle/>
          <a:p>
            <a:pPr marL="14080" marR="5632" algn="ctr">
              <a:spcBef>
                <a:spcPts val="111"/>
              </a:spcBef>
            </a:pPr>
            <a:r>
              <a:rPr sz="1300" b="1" spc="-83" dirty="0">
                <a:solidFill>
                  <a:srgbClr val="252525"/>
                </a:solidFill>
                <a:latin typeface="Trebuchet MS"/>
                <a:cs typeface="Trebuchet MS"/>
              </a:rPr>
              <a:t>КОНСАЛТИНГ </a:t>
            </a:r>
            <a:r>
              <a:rPr sz="1300" b="1" spc="72" dirty="0">
                <a:solidFill>
                  <a:srgbClr val="252525"/>
                </a:solidFill>
                <a:latin typeface="Trebuchet MS"/>
                <a:cs typeface="Trebuchet MS"/>
              </a:rPr>
              <a:t>В</a:t>
            </a:r>
            <a:r>
              <a:rPr sz="1300" b="1" spc="-126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300" b="1" spc="-50" dirty="0">
                <a:solidFill>
                  <a:srgbClr val="252525"/>
                </a:solidFill>
                <a:latin typeface="Trebuchet MS"/>
                <a:cs typeface="Trebuchet MS"/>
              </a:rPr>
              <a:t>ТЕЧЕНИЕ  </a:t>
            </a:r>
            <a:r>
              <a:rPr sz="1300" b="1" spc="-72" dirty="0">
                <a:solidFill>
                  <a:srgbClr val="252525"/>
                </a:solidFill>
                <a:latin typeface="Trebuchet MS"/>
                <a:cs typeface="Trebuchet MS"/>
              </a:rPr>
              <a:t>ДОГОВОРА </a:t>
            </a:r>
            <a:r>
              <a:rPr sz="1300" b="1" spc="-39" dirty="0">
                <a:solidFill>
                  <a:srgbClr val="252525"/>
                </a:solidFill>
                <a:latin typeface="Trebuchet MS"/>
                <a:cs typeface="Trebuchet MS"/>
              </a:rPr>
              <a:t>НА</a:t>
            </a:r>
            <a:r>
              <a:rPr sz="1300" b="1" spc="-1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300" b="1" spc="-122" dirty="0">
                <a:solidFill>
                  <a:srgbClr val="252525"/>
                </a:solidFill>
                <a:latin typeface="Trebuchet MS"/>
                <a:cs typeface="Trebuchet MS"/>
              </a:rPr>
              <a:t>АУДИТ</a:t>
            </a:r>
            <a:endParaRPr sz="1300" dirty="0">
              <a:latin typeface="Trebuchet MS"/>
              <a:cs typeface="Trebuchet MS"/>
            </a:endParaRPr>
          </a:p>
          <a:p>
            <a:pPr marL="1408" algn="ctr">
              <a:spcBef>
                <a:spcPts val="671"/>
              </a:spcBef>
            </a:pP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Бонусные часы</a:t>
            </a: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- </a:t>
            </a:r>
            <a:r>
              <a:rPr sz="12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0</a:t>
            </a:r>
            <a:r>
              <a:rPr sz="1200" spc="-55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р.</a:t>
            </a:r>
            <a:endParaRPr sz="1200" dirty="0">
              <a:latin typeface="Franklin Gothic Medium"/>
              <a:cs typeface="Franklin Gothic Medium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72348" y="2777590"/>
            <a:ext cx="6343482" cy="2923886"/>
            <a:chOff x="324611" y="2625851"/>
            <a:chExt cx="5530215" cy="2764155"/>
          </a:xfrm>
        </p:grpSpPr>
        <p:sp>
          <p:nvSpPr>
            <p:cNvPr id="24" name="object 24"/>
            <p:cNvSpPr/>
            <p:nvPr/>
          </p:nvSpPr>
          <p:spPr>
            <a:xfrm>
              <a:off x="1316736" y="2625851"/>
              <a:ext cx="856488" cy="4892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24611" y="3714026"/>
              <a:ext cx="2899410" cy="167563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80643" y="3867911"/>
              <a:ext cx="2403475" cy="1179830"/>
            </a:xfrm>
            <a:custGeom>
              <a:avLst/>
              <a:gdLst/>
              <a:ahLst/>
              <a:cxnLst/>
              <a:rect l="l" t="t" r="r" b="b"/>
              <a:pathLst>
                <a:path w="2403475" h="1179829">
                  <a:moveTo>
                    <a:pt x="2403348" y="0"/>
                  </a:moveTo>
                  <a:lnTo>
                    <a:pt x="0" y="0"/>
                  </a:lnTo>
                  <a:lnTo>
                    <a:pt x="0" y="1179576"/>
                  </a:lnTo>
                  <a:lnTo>
                    <a:pt x="2403348" y="1179576"/>
                  </a:lnTo>
                  <a:lnTo>
                    <a:pt x="24033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953511" y="3709441"/>
              <a:ext cx="2900934" cy="16771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9544" y="3863339"/>
              <a:ext cx="2405380" cy="1181100"/>
            </a:xfrm>
            <a:custGeom>
              <a:avLst/>
              <a:gdLst/>
              <a:ahLst/>
              <a:cxnLst/>
              <a:rect l="l" t="t" r="r" b="b"/>
              <a:pathLst>
                <a:path w="2405379" h="1181100">
                  <a:moveTo>
                    <a:pt x="2404872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404872" y="1181100"/>
                  </a:lnTo>
                  <a:lnTo>
                    <a:pt x="24048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3681536" y="4086588"/>
            <a:ext cx="2759112" cy="124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marL="809628" marR="743450" indent="-2112" algn="ctr">
              <a:spcBef>
                <a:spcPts val="1148"/>
              </a:spcBef>
            </a:pPr>
            <a:r>
              <a:rPr sz="1300" b="1" spc="-61" dirty="0">
                <a:solidFill>
                  <a:srgbClr val="252525"/>
                </a:solidFill>
                <a:latin typeface="Trebuchet MS"/>
                <a:cs typeface="Trebuchet MS"/>
              </a:rPr>
              <a:t>ПРАКТИКА  </a:t>
            </a:r>
            <a:r>
              <a:rPr sz="1300" b="1" spc="-39" dirty="0">
                <a:solidFill>
                  <a:srgbClr val="252525"/>
                </a:solidFill>
                <a:latin typeface="Trebuchet MS"/>
                <a:cs typeface="Trebuchet MS"/>
              </a:rPr>
              <a:t>П</a:t>
            </a:r>
            <a:r>
              <a:rPr sz="1300" b="1" spc="22" dirty="0">
                <a:solidFill>
                  <a:srgbClr val="252525"/>
                </a:solidFill>
                <a:latin typeface="Trebuchet MS"/>
                <a:cs typeface="Trebuchet MS"/>
              </a:rPr>
              <a:t>Р</a:t>
            </a:r>
            <a:r>
              <a:rPr sz="1300" b="1" spc="-50" dirty="0">
                <a:solidFill>
                  <a:srgbClr val="252525"/>
                </a:solidFill>
                <a:latin typeface="Trebuchet MS"/>
                <a:cs typeface="Trebuchet MS"/>
              </a:rPr>
              <a:t>И</a:t>
            </a:r>
            <a:r>
              <a:rPr sz="1300" b="1" spc="100" dirty="0">
                <a:solidFill>
                  <a:srgbClr val="252525"/>
                </a:solidFill>
                <a:latin typeface="Trebuchet MS"/>
                <a:cs typeface="Trebuchet MS"/>
              </a:rPr>
              <a:t>М</a:t>
            </a:r>
            <a:r>
              <a:rPr sz="1300" b="1" spc="-33" dirty="0">
                <a:solidFill>
                  <a:srgbClr val="252525"/>
                </a:solidFill>
                <a:latin typeface="Trebuchet MS"/>
                <a:cs typeface="Trebuchet MS"/>
              </a:rPr>
              <a:t>ЕНЕН</a:t>
            </a:r>
            <a:r>
              <a:rPr sz="1300" b="1" spc="-61" dirty="0">
                <a:solidFill>
                  <a:srgbClr val="252525"/>
                </a:solidFill>
                <a:latin typeface="Trebuchet MS"/>
                <a:cs typeface="Trebuchet MS"/>
              </a:rPr>
              <a:t>И</a:t>
            </a:r>
            <a:r>
              <a:rPr sz="1300" b="1" spc="22" dirty="0">
                <a:solidFill>
                  <a:srgbClr val="252525"/>
                </a:solidFill>
                <a:latin typeface="Trebuchet MS"/>
                <a:cs typeface="Trebuchet MS"/>
              </a:rPr>
              <a:t>Я</a:t>
            </a:r>
            <a:endParaRPr sz="1300" dirty="0">
              <a:latin typeface="Trebuchet MS"/>
              <a:cs typeface="Trebuchet MS"/>
            </a:endParaRPr>
          </a:p>
          <a:p>
            <a:pPr marL="59138" algn="ctr">
              <a:spcBef>
                <a:spcPts val="671"/>
              </a:spcBef>
            </a:pP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новых</a:t>
            </a: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ФСБУ</a:t>
            </a:r>
            <a:r>
              <a:rPr sz="1200" spc="-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2021/2022</a:t>
            </a:r>
            <a:endParaRPr sz="1200" dirty="0">
              <a:latin typeface="Franklin Gothic Medium"/>
              <a:cs typeface="Franklin Gothic Medium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378881" y="3923796"/>
            <a:ext cx="3255869" cy="1774617"/>
            <a:chOff x="5561076" y="3709441"/>
            <a:chExt cx="2838450" cy="1677670"/>
          </a:xfrm>
        </p:grpSpPr>
        <p:sp>
          <p:nvSpPr>
            <p:cNvPr id="31" name="object 31"/>
            <p:cNvSpPr/>
            <p:nvPr/>
          </p:nvSpPr>
          <p:spPr>
            <a:xfrm>
              <a:off x="5561076" y="3709441"/>
              <a:ext cx="2838450" cy="1677162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817108" y="3863340"/>
              <a:ext cx="2342515" cy="1181100"/>
            </a:xfrm>
            <a:custGeom>
              <a:avLst/>
              <a:gdLst/>
              <a:ahLst/>
              <a:cxnLst/>
              <a:rect l="l" t="t" r="r" b="b"/>
              <a:pathLst>
                <a:path w="2342515" h="1181100">
                  <a:moveTo>
                    <a:pt x="2342388" y="0"/>
                  </a:moveTo>
                  <a:lnTo>
                    <a:pt x="0" y="0"/>
                  </a:lnTo>
                  <a:lnTo>
                    <a:pt x="0" y="1181100"/>
                  </a:lnTo>
                  <a:lnTo>
                    <a:pt x="2342388" y="1181100"/>
                  </a:lnTo>
                  <a:lnTo>
                    <a:pt x="23423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672565" y="4086588"/>
            <a:ext cx="2687003" cy="12747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39"/>
              </a:spcBef>
            </a:pPr>
            <a:endParaRPr sz="1100" dirty="0">
              <a:latin typeface="Times New Roman"/>
              <a:cs typeface="Times New Roman"/>
            </a:endParaRPr>
          </a:p>
          <a:p>
            <a:pPr marL="644182" marR="635734" algn="ctr"/>
            <a:r>
              <a:rPr sz="1300" b="1" spc="-39" dirty="0">
                <a:solidFill>
                  <a:srgbClr val="252525"/>
                </a:solidFill>
                <a:latin typeface="Trebuchet MS"/>
                <a:cs typeface="Trebuchet MS"/>
              </a:rPr>
              <a:t>П</a:t>
            </a:r>
            <a:r>
              <a:rPr sz="1300" b="1" dirty="0">
                <a:solidFill>
                  <a:srgbClr val="252525"/>
                </a:solidFill>
                <a:latin typeface="Trebuchet MS"/>
                <a:cs typeface="Trebuchet MS"/>
              </a:rPr>
              <a:t>Е</a:t>
            </a:r>
            <a:r>
              <a:rPr sz="1300" b="1" spc="22" dirty="0">
                <a:solidFill>
                  <a:srgbClr val="252525"/>
                </a:solidFill>
                <a:latin typeface="Trebuchet MS"/>
                <a:cs typeface="Trebuchet MS"/>
              </a:rPr>
              <a:t>Р</a:t>
            </a:r>
            <a:r>
              <a:rPr sz="1300" b="1" spc="17" dirty="0">
                <a:solidFill>
                  <a:srgbClr val="252525"/>
                </a:solidFill>
                <a:latin typeface="Trebuchet MS"/>
                <a:cs typeface="Trebuchet MS"/>
              </a:rPr>
              <a:t>С</a:t>
            </a:r>
            <a:r>
              <a:rPr sz="1300" b="1" spc="-105" dirty="0">
                <a:solidFill>
                  <a:srgbClr val="252525"/>
                </a:solidFill>
                <a:latin typeface="Trebuchet MS"/>
                <a:cs typeface="Trebuchet MS"/>
              </a:rPr>
              <a:t>О</a:t>
            </a:r>
            <a:r>
              <a:rPr sz="1300" b="1" spc="-55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300" b="1" spc="-6" dirty="0">
                <a:solidFill>
                  <a:srgbClr val="252525"/>
                </a:solidFill>
                <a:latin typeface="Trebuchet MS"/>
                <a:cs typeface="Trebuchet MS"/>
              </a:rPr>
              <a:t>А</a:t>
            </a:r>
            <a:r>
              <a:rPr sz="1300" b="1" spc="-188" dirty="0">
                <a:solidFill>
                  <a:srgbClr val="252525"/>
                </a:solidFill>
                <a:latin typeface="Trebuchet MS"/>
                <a:cs typeface="Trebuchet MS"/>
              </a:rPr>
              <a:t>Л</a:t>
            </a:r>
            <a:r>
              <a:rPr sz="1300" b="1" spc="-6" dirty="0">
                <a:solidFill>
                  <a:srgbClr val="252525"/>
                </a:solidFill>
                <a:latin typeface="Trebuchet MS"/>
                <a:cs typeface="Trebuchet MS"/>
              </a:rPr>
              <a:t>Ь</a:t>
            </a:r>
            <a:r>
              <a:rPr sz="1300" b="1" spc="-67" dirty="0">
                <a:solidFill>
                  <a:srgbClr val="252525"/>
                </a:solidFill>
                <a:latin typeface="Trebuchet MS"/>
                <a:cs typeface="Trebuchet MS"/>
              </a:rPr>
              <a:t>Н</a:t>
            </a:r>
            <a:r>
              <a:rPr sz="1300" b="1" spc="61" dirty="0">
                <a:solidFill>
                  <a:srgbClr val="252525"/>
                </a:solidFill>
                <a:latin typeface="Trebuchet MS"/>
                <a:cs typeface="Trebuchet MS"/>
              </a:rPr>
              <a:t>Ы</a:t>
            </a:r>
            <a:r>
              <a:rPr sz="1300" b="1" spc="-44" dirty="0">
                <a:solidFill>
                  <a:srgbClr val="252525"/>
                </a:solidFill>
                <a:latin typeface="Trebuchet MS"/>
                <a:cs typeface="Trebuchet MS"/>
              </a:rPr>
              <a:t>Й  </a:t>
            </a:r>
            <a:r>
              <a:rPr sz="1300" b="1" spc="-67" dirty="0">
                <a:solidFill>
                  <a:srgbClr val="252525"/>
                </a:solidFill>
                <a:latin typeface="Trebuchet MS"/>
                <a:cs typeface="Trebuchet MS"/>
              </a:rPr>
              <a:t>СЕРТИФИКАТ</a:t>
            </a:r>
            <a:endParaRPr sz="1300" dirty="0">
              <a:latin typeface="Trebuchet MS"/>
              <a:cs typeface="Trebuchet MS"/>
            </a:endParaRPr>
          </a:p>
          <a:p>
            <a:pPr algn="ctr">
              <a:spcBef>
                <a:spcPts val="676"/>
              </a:spcBef>
            </a:pPr>
            <a:r>
              <a:rPr sz="1200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об</a:t>
            </a:r>
            <a:r>
              <a:rPr sz="12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аудите</a:t>
            </a:r>
            <a:endParaRPr sz="1200" dirty="0">
              <a:latin typeface="Franklin Gothic Medium"/>
              <a:cs typeface="Franklin Gothic Medium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66034" y="4091424"/>
            <a:ext cx="2756927" cy="1246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 dirty="0">
              <a:latin typeface="Times New Roman"/>
              <a:cs typeface="Times New Roman"/>
            </a:endParaRPr>
          </a:p>
          <a:p>
            <a:pPr algn="ctr">
              <a:spcBef>
                <a:spcPts val="1092"/>
              </a:spcBef>
            </a:pPr>
            <a:r>
              <a:rPr sz="1300" b="1" spc="-11" dirty="0">
                <a:solidFill>
                  <a:srgbClr val="252525"/>
                </a:solidFill>
                <a:latin typeface="Trebuchet MS"/>
                <a:cs typeface="Trebuchet MS"/>
              </a:rPr>
              <a:t>ПОВЫШЕНИЕ</a:t>
            </a:r>
            <a:endParaRPr sz="13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1300" b="1" spc="-39" dirty="0">
                <a:solidFill>
                  <a:srgbClr val="252525"/>
                </a:solidFill>
                <a:latin typeface="Trebuchet MS"/>
                <a:cs typeface="Trebuchet MS"/>
              </a:rPr>
              <a:t>КВАЛИФИКАЦИИ</a:t>
            </a:r>
            <a:endParaRPr sz="1300" dirty="0">
              <a:latin typeface="Trebuchet MS"/>
              <a:cs typeface="Trebuchet MS"/>
            </a:endParaRPr>
          </a:p>
          <a:p>
            <a:pPr algn="ctr">
              <a:spcBef>
                <a:spcPts val="671"/>
              </a:spcBef>
            </a:pPr>
            <a:r>
              <a:rPr sz="1200" dirty="0">
                <a:solidFill>
                  <a:srgbClr val="404040"/>
                </a:solidFill>
                <a:latin typeface="Franklin Gothic Medium"/>
                <a:cs typeface="Franklin Gothic Medium"/>
              </a:rPr>
              <a:t>40 </a:t>
            </a:r>
            <a:r>
              <a:rPr sz="1200" spc="-11" dirty="0">
                <a:solidFill>
                  <a:srgbClr val="404040"/>
                </a:solidFill>
                <a:latin typeface="Franklin Gothic Medium"/>
                <a:cs typeface="Franklin Gothic Medium"/>
              </a:rPr>
              <a:t>час </a:t>
            </a:r>
            <a:r>
              <a:rPr sz="1200" spc="-22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ИПБР </a:t>
            </a:r>
            <a:r>
              <a:rPr sz="1200" spc="-6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в</a:t>
            </a:r>
            <a:r>
              <a:rPr sz="1200" spc="-28" dirty="0">
                <a:solidFill>
                  <a:srgbClr val="404040"/>
                </a:solidFill>
                <a:latin typeface="Franklin Gothic Medium"/>
                <a:cs typeface="Franklin Gothic Medium"/>
              </a:rPr>
              <a:t> </a:t>
            </a:r>
            <a:r>
              <a:rPr sz="1200" spc="-17" dirty="0">
                <a:solidFill>
                  <a:srgbClr val="404040"/>
                </a:solidFill>
                <a:latin typeface="Franklin Gothic Medium"/>
                <a:cs typeface="Franklin Gothic Medium"/>
              </a:rPr>
              <a:t>подарок</a:t>
            </a:r>
            <a:endParaRPr sz="1200" dirty="0">
              <a:latin typeface="Franklin Gothic Medium"/>
              <a:cs typeface="Franklin Gothic Medium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555825" y="2814668"/>
            <a:ext cx="6887582" cy="1863548"/>
            <a:chOff x="1356360" y="2660903"/>
            <a:chExt cx="6004559" cy="1761743"/>
          </a:xfrm>
        </p:grpSpPr>
        <p:sp>
          <p:nvSpPr>
            <p:cNvPr id="36" name="object 36"/>
            <p:cNvSpPr/>
            <p:nvPr/>
          </p:nvSpPr>
          <p:spPr>
            <a:xfrm>
              <a:off x="4069080" y="2660903"/>
              <a:ext cx="768096" cy="46939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627875" y="2671571"/>
              <a:ext cx="733044" cy="48767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356360" y="3910583"/>
              <a:ext cx="777240" cy="49834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925824" y="3869435"/>
              <a:ext cx="972312" cy="528828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684263" y="3875531"/>
              <a:ext cx="565403" cy="547115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623146" y="1970751"/>
            <a:ext cx="6939299" cy="36612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4080" marR="5632">
              <a:lnSpc>
                <a:spcPts val="2594"/>
              </a:lnSpc>
              <a:spcBef>
                <a:spcPts val="254"/>
              </a:spcBef>
            </a:pPr>
            <a:r>
              <a:rPr lang="ru-RU" sz="2200" b="1" spc="-105" dirty="0" smtClean="0">
                <a:solidFill>
                  <a:srgbClr val="9E0E11"/>
                </a:solidFill>
                <a:latin typeface="Trebuchet MS"/>
                <a:cs typeface="Trebuchet MS"/>
              </a:rPr>
              <a:t>АУДИТ, КОНСАЛТИНГ И ПОЛЕЗНЫЕ БОНУСЫ</a:t>
            </a:r>
            <a:r>
              <a:rPr sz="2200" b="1" spc="-105" dirty="0" smtClean="0">
                <a:solidFill>
                  <a:srgbClr val="9E0E11"/>
                </a:solidFill>
                <a:latin typeface="Trebuchet MS"/>
                <a:cs typeface="Trebuchet MS"/>
              </a:rPr>
              <a:t>!</a:t>
            </a:r>
            <a:endParaRPr sz="2200" dirty="0">
              <a:latin typeface="Trebuchet MS"/>
              <a:cs typeface="Trebuchet MS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4803" y="5597206"/>
            <a:ext cx="1062429" cy="973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>
            <a:hlinkClick r:id="rId2"/>
          </p:cNvPr>
          <p:cNvSpPr txBox="1">
            <a:spLocks/>
          </p:cNvSpPr>
          <p:nvPr/>
        </p:nvSpPr>
        <p:spPr bwMode="auto">
          <a:xfrm>
            <a:off x="4784725" y="1751013"/>
            <a:ext cx="4603750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2572" tIns="36286" rIns="72572" bIns="36286"/>
          <a:lstStyle/>
          <a:p>
            <a:pPr defTabSz="914400" eaLnBrk="1" hangingPunct="1">
              <a:lnSpc>
                <a:spcPct val="90000"/>
              </a:lnSpc>
            </a:pPr>
            <a:r>
              <a:rPr lang="ru-RU" altLang="ru-RU" sz="2400">
                <a:solidFill>
                  <a:srgbClr val="800000"/>
                </a:solidFill>
                <a:latin typeface="Franklin Gothic Demi Cond" pitchFamily="34" charset="0"/>
              </a:rPr>
              <a:t>БОНУС ДЛЯ УЧАСТНИКОВ ВЕБИНАРА</a:t>
            </a:r>
            <a:endParaRPr lang="en-US" altLang="ru-RU" sz="2400">
              <a:solidFill>
                <a:srgbClr val="800000"/>
              </a:solidFill>
              <a:latin typeface="Franklin Gothic Demi Cond" pitchFamily="34" charset="0"/>
            </a:endParaRPr>
          </a:p>
          <a:p>
            <a:pPr defTabSz="914400" eaLnBrk="1" hangingPunct="1">
              <a:lnSpc>
                <a:spcPct val="90000"/>
              </a:lnSpc>
            </a:pPr>
            <a:endParaRPr lang="ru-RU" altLang="ru-RU" sz="2400">
              <a:solidFill>
                <a:srgbClr val="800000"/>
              </a:solidFill>
              <a:latin typeface="Franklin Gothic Demi Cond" pitchFamily="34" charset="0"/>
            </a:endParaRPr>
          </a:p>
          <a:p>
            <a:pPr defTabSz="914400" eaLnBrk="1" hangingPunct="1">
              <a:lnSpc>
                <a:spcPct val="90000"/>
              </a:lnSpc>
            </a:pPr>
            <a:r>
              <a:rPr lang="ru-RU" altLang="ru-RU" sz="2400">
                <a:latin typeface="Franklin Gothic Demi Cond" pitchFamily="34" charset="0"/>
              </a:rPr>
              <a:t>Видеокурс Ирины Лихникевич </a:t>
            </a:r>
            <a:endParaRPr lang="en-US" altLang="ru-RU" sz="2400">
              <a:latin typeface="Franklin Gothic Demi Cond" pitchFamily="34" charset="0"/>
            </a:endParaRPr>
          </a:p>
          <a:p>
            <a:pPr defTabSz="914400" eaLnBrk="1" hangingPunct="1">
              <a:lnSpc>
                <a:spcPct val="90000"/>
              </a:lnSpc>
            </a:pPr>
            <a:r>
              <a:rPr lang="ru-RU" altLang="ru-RU" sz="2400">
                <a:latin typeface="Franklin Gothic Demi Cond" pitchFamily="34" charset="0"/>
              </a:rPr>
              <a:t>«ФСБУ 5/2019 «Запасы» практическое применение с 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ru-RU" altLang="ru-RU" sz="2400">
                <a:latin typeface="Franklin Gothic Demi Cond" pitchFamily="34" charset="0"/>
              </a:rPr>
              <a:t>1 января 2021 года»</a:t>
            </a:r>
            <a:endParaRPr lang="en-US" altLang="ru-RU" sz="2400">
              <a:latin typeface="Franklin Gothic Demi Cond" pitchFamily="34" charset="0"/>
            </a:endParaRPr>
          </a:p>
          <a:p>
            <a:pPr defTabSz="914400" eaLnBrk="1" hangingPunct="1">
              <a:lnSpc>
                <a:spcPct val="90000"/>
              </a:lnSpc>
            </a:pPr>
            <a:endParaRPr lang="en-US" altLang="ru-RU" sz="2400">
              <a:latin typeface="Franklin Gothic Demi Cond" pitchFamily="34" charset="0"/>
            </a:endParaRPr>
          </a:p>
          <a:p>
            <a:pPr defTabSz="914400" eaLnBrk="1" hangingPunct="1">
              <a:lnSpc>
                <a:spcPct val="90000"/>
              </a:lnSpc>
            </a:pPr>
            <a:endParaRPr lang="en-US" altLang="ru-RU" sz="2400">
              <a:latin typeface="Franklin Gothic Demi Cond" pitchFamily="34" charset="0"/>
            </a:endParaRPr>
          </a:p>
        </p:txBody>
      </p:sp>
      <p:pic>
        <p:nvPicPr>
          <p:cNvPr id="3789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425" y="1603375"/>
            <a:ext cx="3630613" cy="383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Прямоугольник: скругленные верхние углы 20">
            <a:extLst/>
          </p:cNvPr>
          <p:cNvSpPr/>
          <p:nvPr/>
        </p:nvSpPr>
        <p:spPr>
          <a:xfrm rot="16200000" flipV="1">
            <a:off x="5220494" y="8585994"/>
            <a:ext cx="1050925" cy="549116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429"/>
          </a:p>
        </p:txBody>
      </p:sp>
      <p:pic>
        <p:nvPicPr>
          <p:cNvPr id="37893" name="Рисунок 25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78625" y="492125"/>
            <a:ext cx="24352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>
            <a:extLst/>
          </p:cNvPr>
          <p:cNvSpPr txBox="1"/>
          <p:nvPr/>
        </p:nvSpPr>
        <p:spPr>
          <a:xfrm>
            <a:off x="4278313" y="4298950"/>
            <a:ext cx="1720850" cy="20621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spcAft>
                <a:spcPts val="476"/>
              </a:spcAft>
              <a:defRPr/>
            </a:pPr>
            <a:r>
              <a:rPr lang="ru-RU" sz="1600" b="1" dirty="0">
                <a:latin typeface="Franklin Gothic Book" panose="020B0503020102020204" pitchFamily="34" charset="0"/>
              </a:rPr>
              <a:t>Наведите камеру телефона, перейдите </a:t>
            </a:r>
            <a:r>
              <a:rPr lang="en-US" sz="1600" b="1" dirty="0">
                <a:latin typeface="Franklin Gothic Book" panose="020B0503020102020204" pitchFamily="34" charset="0"/>
              </a:rPr>
              <a:t/>
            </a:r>
            <a:br>
              <a:rPr lang="en-US" sz="1600" b="1" dirty="0">
                <a:latin typeface="Franklin Gothic Book" panose="020B0503020102020204" pitchFamily="34" charset="0"/>
              </a:rPr>
            </a:br>
            <a:r>
              <a:rPr lang="ru-RU" sz="1600" b="1" dirty="0">
                <a:latin typeface="Franklin Gothic Book" panose="020B0503020102020204" pitchFamily="34" charset="0"/>
              </a:rPr>
              <a:t>по ссылке и подпишитесь на нашу рассылку</a:t>
            </a:r>
            <a:endParaRPr lang="ru-RU" sz="1600" b="1" spc="79" dirty="0">
              <a:solidFill>
                <a:srgbClr val="E51A4B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7895" name="Рисунок 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11863" y="4298950"/>
            <a:ext cx="202882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30" y="-297"/>
            <a:ext cx="9906859" cy="6858594"/>
          </a:xfrm>
          <a:prstGeom prst="rect">
            <a:avLst/>
          </a:prstGeom>
        </p:spPr>
      </p:pic>
      <p:pic>
        <p:nvPicPr>
          <p:cNvPr id="5" name="Рисунок 2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30240" y="-1280"/>
            <a:ext cx="4175760" cy="6859280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sp>
        <p:nvSpPr>
          <p:cNvPr id="7" name="Прямоугольник 7"/>
          <p:cNvSpPr/>
          <p:nvPr/>
        </p:nvSpPr>
        <p:spPr bwMode="auto">
          <a:xfrm>
            <a:off x="143355" y="2360262"/>
            <a:ext cx="9421744" cy="146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b="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algn="just" defTabSz="914400">
              <a:lnSpc>
                <a:spcPct val="90000"/>
              </a:lnSpc>
              <a:spcBef>
                <a:spcPts val="1000"/>
              </a:spcBef>
              <a:defRPr/>
            </a:pPr>
            <a:endParaRPr lang="ru-RU" b="1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lvl="0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sz="210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pic>
        <p:nvPicPr>
          <p:cNvPr id="8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452367" y="6434325"/>
            <a:ext cx="401073" cy="425435"/>
          </a:xfrm>
          <a:prstGeom prst="rect">
            <a:avLst/>
          </a:prstGeom>
        </p:spPr>
      </p:pic>
      <p:pic>
        <p:nvPicPr>
          <p:cNvPr id="10" name="Рисунок 18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11930" y="415229"/>
            <a:ext cx="3394014" cy="907022"/>
          </a:xfrm>
          <a:prstGeom prst="rect">
            <a:avLst/>
          </a:prstGeom>
        </p:spPr>
      </p:pic>
      <p:sp>
        <p:nvSpPr>
          <p:cNvPr id="11" name="Прямоугольник 21"/>
          <p:cNvSpPr/>
          <p:nvPr/>
        </p:nvSpPr>
        <p:spPr bwMode="auto">
          <a:xfrm>
            <a:off x="754838" y="1662669"/>
            <a:ext cx="4471805" cy="4799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КОНТАКТНЫЕ ТЕЛЕФОНЫ:</a:t>
            </a:r>
            <a:endParaRPr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7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      </a:t>
            </a:r>
            <a:r>
              <a:rPr lang="ru-RU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+7 </a:t>
            </a:r>
            <a:r>
              <a:rPr lang="en-US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(</a:t>
            </a:r>
            <a:r>
              <a:rPr lang="ru-RU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495</a:t>
            </a:r>
            <a:r>
              <a:rPr lang="en-US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)</a:t>
            </a:r>
            <a:r>
              <a:rPr lang="ru-RU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134–32-23</a:t>
            </a:r>
            <a:r>
              <a:rPr lang="en-US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</a:t>
            </a:r>
            <a:endParaRPr lang="ru-RU" sz="1600" b="1" dirty="0">
              <a:solidFill>
                <a:srgbClr val="800000"/>
              </a:solidFill>
              <a:latin typeface="Franklin Gothic Medium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Менеджеры департамента развития:</a:t>
            </a:r>
            <a:endParaRPr lang="en-US" sz="1700" b="1" dirty="0">
              <a:solidFill>
                <a:srgbClr val="800000"/>
              </a:solidFill>
              <a:latin typeface="Franklin Gothic Medium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Franklin Gothic Medium"/>
                <a:cs typeface="Times New Roman"/>
              </a:rPr>
              <a:t>Артемова Ольга;</a:t>
            </a:r>
            <a:r>
              <a:rPr lang="en-US" sz="1700" dirty="0">
                <a:solidFill>
                  <a:srgbClr val="800000"/>
                </a:solidFill>
                <a:latin typeface="Franklin Gothic Medium"/>
                <a:cs typeface="Times New Roman"/>
              </a:rPr>
              <a:t> </a:t>
            </a:r>
            <a:r>
              <a:rPr lang="ru-RU" sz="1700" dirty="0" err="1">
                <a:solidFill>
                  <a:srgbClr val="800000"/>
                </a:solidFill>
                <a:latin typeface="Franklin Gothic Medium"/>
                <a:cs typeface="Times New Roman"/>
              </a:rPr>
              <a:t>Лутицкая</a:t>
            </a:r>
            <a:r>
              <a:rPr lang="ru-RU" sz="1700" dirty="0">
                <a:solidFill>
                  <a:srgbClr val="800000"/>
                </a:solidFill>
                <a:latin typeface="Franklin Gothic Medium"/>
                <a:cs typeface="Times New Roman"/>
              </a:rPr>
              <a:t> Алиса</a:t>
            </a:r>
            <a:endParaRPr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700" dirty="0">
                <a:solidFill>
                  <a:srgbClr val="800000"/>
                </a:solidFill>
                <a:latin typeface="Franklin Gothic Medium"/>
              </a:rPr>
              <a:t>        </a:t>
            </a:r>
            <a:r>
              <a:rPr lang="en-US" sz="1700" b="1" dirty="0">
                <a:solidFill>
                  <a:srgbClr val="800000"/>
                </a:solidFill>
                <a:latin typeface="Franklin Gothic Medium"/>
              </a:rPr>
              <a:t>admin@pravovest-audit.ru</a:t>
            </a:r>
            <a:endParaRPr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700" b="1" dirty="0">
                <a:ln w="0"/>
                <a:solidFill>
                  <a:srgbClr val="800000"/>
                </a:solidFill>
                <a:latin typeface="Franklin Gothic Medium"/>
              </a:rPr>
              <a:t>        </a:t>
            </a:r>
            <a:r>
              <a:rPr lang="ru-RU" sz="1600" b="1" dirty="0">
                <a:ln w="0"/>
                <a:solidFill>
                  <a:srgbClr val="800000"/>
                </a:solidFill>
                <a:latin typeface="Franklin Gothic Medium"/>
              </a:rPr>
              <a:t>+ 7 (903) 669-51-90</a:t>
            </a:r>
            <a:endParaRPr lang="en-US" sz="1700" b="1" dirty="0">
              <a:solidFill>
                <a:srgbClr val="800000"/>
              </a:solidFill>
              <a:latin typeface="Franklin Gothic Medium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1700" b="1" dirty="0">
                <a:solidFill>
                  <a:srgbClr val="800000"/>
                </a:solidFill>
                <a:latin typeface="Franklin Gothic Medium"/>
              </a:rPr>
              <a:t>        cons@wiseadvice.ru</a:t>
            </a:r>
            <a:endParaRPr lang="ru-RU" sz="1700" b="1" dirty="0">
              <a:solidFill>
                <a:srgbClr val="800000"/>
              </a:solidFill>
              <a:latin typeface="Franklin Gothic Medium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 </a:t>
            </a:r>
            <a:r>
              <a:rPr lang="en-US" sz="1700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       </a:t>
            </a:r>
            <a:r>
              <a:rPr lang="ru-RU" sz="16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+7 (996)966–32-63</a:t>
            </a:r>
            <a:endParaRPr dirty="0"/>
          </a:p>
          <a:p>
            <a:pPr>
              <a:lnSpc>
                <a:spcPct val="107000"/>
              </a:lnSpc>
              <a:spcAft>
                <a:spcPts val="100"/>
              </a:spcAft>
              <a:defRPr/>
            </a:pPr>
            <a:r>
              <a:rPr lang="ru-RU" sz="1700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      </a:t>
            </a:r>
            <a:r>
              <a:rPr lang="ru-RU" sz="1600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115 093, г. МОСКВА, 1-й ЩИПКОВСКИЙ</a:t>
            </a:r>
            <a:endParaRPr dirty="0"/>
          </a:p>
          <a:p>
            <a:pPr>
              <a:lnSpc>
                <a:spcPct val="107000"/>
              </a:lnSpc>
              <a:spcAft>
                <a:spcPts val="100"/>
              </a:spcAft>
              <a:defRPr/>
            </a:pPr>
            <a:r>
              <a:rPr lang="ru-RU" sz="1600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      ПЕР., Д. 20, ЭТАЖ 2, ОФИС 211</a:t>
            </a:r>
            <a:endParaRPr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sz="1700" b="1" dirty="0">
              <a:solidFill>
                <a:srgbClr val="800000"/>
              </a:solidFill>
              <a:latin typeface="Franklin Gothic Medium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r>
              <a:rPr lang="ru-RU" sz="1700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       </a:t>
            </a:r>
            <a:r>
              <a:rPr lang="en-US" b="1" dirty="0">
                <a:solidFill>
                  <a:srgbClr val="800000"/>
                </a:solidFill>
                <a:latin typeface="Franklin Gothic Medium"/>
                <a:ea typeface="Calibri"/>
                <a:cs typeface="Times New Roman"/>
              </a:rPr>
              <a:t>pravovest-audit.ru</a:t>
            </a:r>
            <a:endParaRPr dirty="0"/>
          </a:p>
          <a:p>
            <a:pPr>
              <a:lnSpc>
                <a:spcPct val="107000"/>
              </a:lnSpc>
              <a:spcAft>
                <a:spcPts val="800"/>
              </a:spcAft>
              <a:defRPr/>
            </a:pPr>
            <a:endParaRPr lang="ru-RU" dirty="0">
              <a:solidFill>
                <a:srgbClr val="800000"/>
              </a:solidFill>
              <a:latin typeface="FUTURE"/>
              <a:ea typeface="Calibri"/>
              <a:cs typeface="Times New Roman"/>
            </a:endParaRPr>
          </a:p>
        </p:txBody>
      </p:sp>
      <p:pic>
        <p:nvPicPr>
          <p:cNvPr id="12" name="Рисунок 2" descr="Free photo At Mail E Mail Characters Envelope Post Email ...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787819" y="3034420"/>
            <a:ext cx="448451" cy="477641"/>
          </a:xfrm>
          <a:prstGeom prst="rect">
            <a:avLst/>
          </a:prstGeom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787819" y="3852478"/>
            <a:ext cx="448451" cy="475145"/>
          </a:xfrm>
          <a:prstGeom prst="rect">
            <a:avLst/>
          </a:prstGeom>
        </p:spPr>
      </p:pic>
      <p:pic>
        <p:nvPicPr>
          <p:cNvPr id="14" name="Рисунок 5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53534" y="3564217"/>
            <a:ext cx="317019" cy="317019"/>
          </a:xfrm>
          <a:prstGeom prst="rect">
            <a:avLst/>
          </a:prstGeom>
        </p:spPr>
      </p:pic>
      <p:pic>
        <p:nvPicPr>
          <p:cNvPr id="15" name="Рисунок 8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53533" y="4379779"/>
            <a:ext cx="317019" cy="317019"/>
          </a:xfrm>
          <a:prstGeom prst="rect">
            <a:avLst/>
          </a:prstGeom>
        </p:spPr>
      </p:pic>
      <p:pic>
        <p:nvPicPr>
          <p:cNvPr id="16" name="Рисунок 9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853534" y="2090653"/>
            <a:ext cx="317019" cy="317019"/>
          </a:xfrm>
          <a:prstGeom prst="rect">
            <a:avLst/>
          </a:prstGeom>
        </p:spPr>
      </p:pic>
      <p:pic>
        <p:nvPicPr>
          <p:cNvPr id="17" name="Рисунок 11" descr="GPS icon PNG"/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796870" y="4800042"/>
            <a:ext cx="373682" cy="373682"/>
          </a:xfrm>
          <a:prstGeom prst="rect">
            <a:avLst/>
          </a:prstGeom>
        </p:spPr>
      </p:pic>
      <p:pic>
        <p:nvPicPr>
          <p:cNvPr id="18" name="Рисунок 12" descr="Earth Planet Icon · Free image on Pixabay"/>
          <p:cNvPicPr>
            <a:picLocks noChangeAspect="1"/>
          </p:cNvPicPr>
          <p:nvPr/>
        </p:nvPicPr>
        <p:blipFill>
          <a:blip r:embed="rId12"/>
          <a:stretch/>
        </p:blipFill>
        <p:spPr bwMode="auto">
          <a:xfrm>
            <a:off x="855382" y="5645062"/>
            <a:ext cx="345852" cy="3458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8080" y="1255374"/>
            <a:ext cx="4523783" cy="2562046"/>
          </a:xfrm>
        </p:spPr>
        <p:txBody>
          <a:bodyPr>
            <a:normAutofit/>
          </a:bodyPr>
          <a:lstStyle/>
          <a:p>
            <a:pPr lvl="0"/>
            <a:r>
              <a:rPr lang="en-US" sz="4000" dirty="0" smtClean="0">
                <a:latin typeface="Lab Grotesque K Bold" panose="00000800000000000000" pitchFamily="2" charset="0"/>
              </a:rPr>
              <a:t>API</a:t>
            </a:r>
            <a:r>
              <a:rPr lang="ru-RU" sz="4000" dirty="0" smtClean="0">
                <a:latin typeface="Lab Grotesque K Bold" panose="00000800000000000000" pitchFamily="2" charset="0"/>
              </a:rPr>
              <a:t> </a:t>
            </a:r>
            <a:r>
              <a:rPr lang="ru-RU" sz="4000" dirty="0" err="1" smtClean="0">
                <a:latin typeface="Lab Grotesque K Bold" panose="00000800000000000000" pitchFamily="2" charset="0"/>
              </a:rPr>
              <a:t>Контур.Фокуса</a:t>
            </a:r>
            <a:r>
              <a:rPr lang="ru-RU" sz="4000" dirty="0" smtClean="0">
                <a:latin typeface="Lab Grotesque K Bold" panose="00000800000000000000" pitchFamily="2" charset="0"/>
              </a:rPr>
              <a:t/>
            </a:r>
            <a:br>
              <a:rPr lang="ru-RU" sz="4000" dirty="0" smtClean="0">
                <a:latin typeface="Lab Grotesque K Bold" panose="00000800000000000000" pitchFamily="2" charset="0"/>
              </a:rPr>
            </a:br>
            <a:r>
              <a:rPr lang="ru-RU" sz="4000" dirty="0">
                <a:latin typeface="Lab Grotesque K Bold" panose="00000800000000000000" pitchFamily="2" charset="0"/>
              </a:rPr>
              <a:t/>
            </a:r>
            <a:br>
              <a:rPr lang="ru-RU" sz="4000" dirty="0">
                <a:latin typeface="Lab Grotesque K Bold" panose="00000800000000000000" pitchFamily="2" charset="0"/>
              </a:rPr>
            </a:br>
            <a:r>
              <a:rPr lang="ru-RU" sz="1700" dirty="0" smtClean="0">
                <a:latin typeface="Lab Grotesque K" panose="020B0604020202020204" charset="0"/>
              </a:rPr>
              <a:t>Автоматизация проверки контрагентов</a:t>
            </a:r>
            <a:endParaRPr lang="ru-RU" sz="1700" dirty="0">
              <a:latin typeface="Lab Grotesque K" panose="020B0604020202020204" charset="0"/>
            </a:endParaRPr>
          </a:p>
        </p:txBody>
      </p:sp>
      <p:pic>
        <p:nvPicPr>
          <p:cNvPr id="32" name="Рисунок 31" descr="Изображение выглядит как текст, векторная графи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16016605-3997-4E4A-9A4C-B2BDDE5B4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220" y="-69193"/>
            <a:ext cx="4781787" cy="5976379"/>
          </a:xfrm>
          <a:prstGeom prst="rect">
            <a:avLst/>
          </a:prstGeom>
        </p:spPr>
      </p:pic>
      <p:sp>
        <p:nvSpPr>
          <p:cNvPr id="8" name="Текст 10">
            <a:extLst>
              <a:ext uri="{FF2B5EF4-FFF2-40B4-BE49-F238E27FC236}">
                <a16:creationId xmlns="" xmlns:a16="http://schemas.microsoft.com/office/drawing/2014/main" id="{079AD385-8504-6942-9AC9-A1AE0CF2C6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10782" y="6133528"/>
            <a:ext cx="2533650" cy="291933"/>
          </a:xfrm>
        </p:spPr>
        <p:txBody>
          <a:bodyPr/>
          <a:lstStyle/>
          <a:p>
            <a:r>
              <a:rPr lang="en" dirty="0">
                <a:latin typeface="Lab Grotesque K" panose="00000500000000000000" pitchFamily="2" charset="0"/>
                <a:hlinkClick r:id="rId3"/>
              </a:rPr>
              <a:t>kontur.ru/focus/api</a:t>
            </a:r>
            <a:endParaRPr lang="ru-RU" dirty="0">
              <a:latin typeface="Lab Grotesque K" panose="00000500000000000000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43469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="" xmlns:a16="http://schemas.microsoft.com/office/drawing/2014/main" id="{FD49E511-218E-1A42-BAAD-849A84F895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33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088" y="3241566"/>
            <a:ext cx="8297959" cy="361643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B20789-17FA-034D-B7DB-EA3454F45215}"/>
              </a:ext>
            </a:extLst>
          </p:cNvPr>
          <p:cNvSpPr txBox="1">
            <a:spLocks/>
          </p:cNvSpPr>
          <p:nvPr/>
        </p:nvSpPr>
        <p:spPr>
          <a:xfrm>
            <a:off x="785798" y="695739"/>
            <a:ext cx="7301771" cy="1859749"/>
          </a:xfrm>
          <a:prstGeom prst="rect">
            <a:avLst/>
          </a:prstGeom>
        </p:spPr>
        <p:txBody>
          <a:bodyPr/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1pPr>
            <a:lvl2pPr marL="0" marR="0" indent="1143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2pPr>
            <a:lvl3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3pPr>
            <a:lvl4pPr marL="0" marR="0" indent="3429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4pPr>
            <a:lvl5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5pPr>
            <a:lvl6pPr marL="0" marR="0" indent="5715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6pPr>
            <a:lvl7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7pPr>
            <a:lvl8pPr marL="0" marR="0" indent="8001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8pPr>
            <a:lvl9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9pPr>
          </a:lstStyle>
          <a:p>
            <a:pPr defTabSz="335359"/>
            <a:r>
              <a:rPr lang="ru-RU" sz="2925" dirty="0" smtClean="0">
                <a:solidFill>
                  <a:schemeClr val="tx2"/>
                </a:solidFill>
                <a:latin typeface="Lab Grotesque K Bold" panose="00000800000000000000" pitchFamily="2" charset="0"/>
              </a:rPr>
              <a:t>Проблемы, </a:t>
            </a:r>
            <a:r>
              <a:rPr lang="ru-RU" sz="2925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которые могут возникнуть </a:t>
            </a:r>
            <a:r>
              <a:rPr lang="en-US" sz="2925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/>
            </a:r>
            <a:br>
              <a:rPr lang="en-US" sz="2925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</a:br>
            <a:r>
              <a:rPr lang="ru-RU" sz="2925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при </a:t>
            </a:r>
            <a:r>
              <a:rPr lang="ru-RU" sz="2925" dirty="0" smtClean="0">
                <a:solidFill>
                  <a:schemeClr val="tx2"/>
                </a:solidFill>
                <a:latin typeface="Lab Grotesque K Bold" panose="00000800000000000000" pitchFamily="2" charset="0"/>
              </a:rPr>
              <a:t>работе с недобросовестными</a:t>
            </a:r>
            <a:r>
              <a:rPr lang="ru-RU" sz="2925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 контрагентами</a:t>
            </a:r>
            <a:endParaRPr lang="ru-RU" sz="2925" dirty="0">
              <a:solidFill>
                <a:schemeClr val="tx1"/>
              </a:solidFill>
              <a:latin typeface="Lab Grotesque K Bold" panose="000008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9BDF4F2-0CE8-B544-917D-1EE2B16F5D33}"/>
              </a:ext>
            </a:extLst>
          </p:cNvPr>
          <p:cNvSpPr txBox="1"/>
          <p:nvPr/>
        </p:nvSpPr>
        <p:spPr>
          <a:xfrm>
            <a:off x="828080" y="4035240"/>
            <a:ext cx="2093393" cy="20685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t">
            <a:spAutoFit/>
          </a:bodyPr>
          <a:lstStyle/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Доначисления налогов</a:t>
            </a:r>
            <a:endParaRPr lang="en-US" sz="1300" dirty="0" smtClean="0">
              <a:solidFill>
                <a:srgbClr val="000000"/>
              </a:solidFill>
              <a:latin typeface="Lab Grotesque K" panose="00000500000000000000" pitchFamily="2" charset="0"/>
            </a:endParaRP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Штрафы </a:t>
            </a:r>
            <a:r>
              <a:rPr lang="ru-RU" sz="1300" dirty="0">
                <a:solidFill>
                  <a:srgbClr val="000000"/>
                </a:solidFill>
                <a:latin typeface="Lab Grotesque K" panose="00000500000000000000" pitchFamily="2" charset="0"/>
              </a:rPr>
              <a:t>и </a:t>
            </a: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пени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Неисполнение обязательств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Арбитражные дела</a:t>
            </a:r>
            <a:b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</a:b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и исполнительные производства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endParaRPr lang="ru-RU" sz="1300" dirty="0" smtClean="0">
              <a:solidFill>
                <a:srgbClr val="000000"/>
              </a:solidFill>
              <a:latin typeface="Lab Grotesque K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862A0C2-3AB2-514A-90F3-3FBCCB1CDB3B}"/>
              </a:ext>
            </a:extLst>
          </p:cNvPr>
          <p:cNvSpPr txBox="1"/>
          <p:nvPr/>
        </p:nvSpPr>
        <p:spPr>
          <a:xfrm>
            <a:off x="828080" y="3338354"/>
            <a:ext cx="2093393" cy="383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ctr">
            <a:spAutoFit/>
          </a:bodyPr>
          <a:lstStyle/>
          <a:p>
            <a:pPr defTabSz="670719" hangingPunct="0"/>
            <a:r>
              <a:rPr lang="ru-RU" sz="1950" b="1" dirty="0" smtClean="0">
                <a:solidFill>
                  <a:srgbClr val="FF0000"/>
                </a:solidFill>
                <a:latin typeface="Lab Grotesque K Bold" panose="00000800000000000000" pitchFamily="2" charset="0"/>
              </a:rPr>
              <a:t>Потеря денег</a:t>
            </a:r>
            <a:endParaRPr lang="ru-RU" sz="1950" b="1" dirty="0">
              <a:solidFill>
                <a:srgbClr val="FF0000"/>
              </a:solidFill>
              <a:latin typeface="Lab Grotesque K Bold" panose="00000800000000000000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39947C4-AB3C-004E-BE0E-7F6549BF199A}"/>
              </a:ext>
            </a:extLst>
          </p:cNvPr>
          <p:cNvSpPr txBox="1"/>
          <p:nvPr/>
        </p:nvSpPr>
        <p:spPr>
          <a:xfrm>
            <a:off x="3792481" y="3368677"/>
            <a:ext cx="2027884" cy="683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ctr">
            <a:spAutoFit/>
          </a:bodyPr>
          <a:lstStyle/>
          <a:p>
            <a:pPr defTabSz="670719" hangingPunct="0"/>
            <a:r>
              <a:rPr lang="ru-RU" sz="1950" b="1" dirty="0" smtClean="0">
                <a:solidFill>
                  <a:srgbClr val="FF0000"/>
                </a:solidFill>
                <a:latin typeface="Lab Grotesque K Bold" panose="00000800000000000000" pitchFamily="2" charset="0"/>
              </a:rPr>
              <a:t>Претензии</a:t>
            </a:r>
            <a:br>
              <a:rPr lang="ru-RU" sz="1950" b="1" dirty="0" smtClean="0">
                <a:solidFill>
                  <a:srgbClr val="FF0000"/>
                </a:solidFill>
                <a:latin typeface="Lab Grotesque K Bold" panose="00000800000000000000" pitchFamily="2" charset="0"/>
              </a:rPr>
            </a:br>
            <a:r>
              <a:rPr lang="ru-RU" sz="1950" b="1" dirty="0" smtClean="0">
                <a:solidFill>
                  <a:srgbClr val="FF0000"/>
                </a:solidFill>
                <a:latin typeface="Lab Grotesque K Bold" panose="00000800000000000000" pitchFamily="2" charset="0"/>
              </a:rPr>
              <a:t>от регуляторов</a:t>
            </a:r>
            <a:endParaRPr lang="ru-RU" sz="1950" b="1" dirty="0">
              <a:solidFill>
                <a:srgbClr val="FF0000"/>
              </a:solidFill>
              <a:latin typeface="Lab Grotesque K Bold" panose="00000800000000000000" pitchFamily="2" charset="0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6E8A7DD-BFA4-CA4F-A6B0-2CED06E200D5}"/>
              </a:ext>
            </a:extLst>
          </p:cNvPr>
          <p:cNvSpPr txBox="1"/>
          <p:nvPr/>
        </p:nvSpPr>
        <p:spPr>
          <a:xfrm>
            <a:off x="3792481" y="4065563"/>
            <a:ext cx="2042647" cy="1391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t">
            <a:spAutoFit/>
          </a:bodyPr>
          <a:lstStyle/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Приостановка </a:t>
            </a:r>
            <a:r>
              <a:rPr lang="ru-RU" sz="1300" dirty="0">
                <a:solidFill>
                  <a:srgbClr val="000000"/>
                </a:solidFill>
                <a:latin typeface="Lab Grotesque K" panose="00000500000000000000" pitchFamily="2" charset="0"/>
              </a:rPr>
              <a:t>деятельности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>
                <a:solidFill>
                  <a:srgbClr val="000000"/>
                </a:solidFill>
                <a:latin typeface="Lab Grotesque K" panose="00000500000000000000" pitchFamily="2" charset="0"/>
              </a:rPr>
              <a:t>Отзыв лицензии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>
                <a:solidFill>
                  <a:srgbClr val="000000"/>
                </a:solidFill>
                <a:latin typeface="Lab Grotesque K" panose="00000500000000000000" pitchFamily="2" charset="0"/>
              </a:rPr>
              <a:t>Блокировка </a:t>
            </a: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счетов</a:t>
            </a:r>
            <a:endParaRPr lang="en-US" sz="1300" dirty="0">
              <a:solidFill>
                <a:srgbClr val="000000"/>
              </a:solidFill>
              <a:latin typeface="Lab Grotesque K" panose="00000500000000000000" pitchFamily="2" charset="0"/>
            </a:endParaRP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Вторичные санкции</a:t>
            </a:r>
            <a:endParaRPr lang="ru-RU" sz="1300" dirty="0">
              <a:solidFill>
                <a:srgbClr val="000000"/>
              </a:solidFill>
              <a:latin typeface="Lab Grotesque K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9BDF4F2-0CE8-B544-917D-1EE2B16F5D33}"/>
              </a:ext>
            </a:extLst>
          </p:cNvPr>
          <p:cNvSpPr txBox="1"/>
          <p:nvPr/>
        </p:nvSpPr>
        <p:spPr>
          <a:xfrm>
            <a:off x="6554022" y="4021874"/>
            <a:ext cx="2529945" cy="13914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t">
            <a:spAutoFit/>
          </a:bodyPr>
          <a:lstStyle/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err="1" smtClean="0">
                <a:solidFill>
                  <a:srgbClr val="000000"/>
                </a:solidFill>
                <a:latin typeface="Lab Grotesque K" panose="00000500000000000000" pitchFamily="2" charset="0"/>
              </a:rPr>
              <a:t>Аффилированность</a:t>
            </a: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 подрядчика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 smtClean="0">
                <a:solidFill>
                  <a:srgbClr val="000000"/>
                </a:solidFill>
                <a:latin typeface="Lab Grotesque K" panose="00000500000000000000" pitchFamily="2" charset="0"/>
              </a:rPr>
              <a:t>Конфликт интересов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r>
              <a:rPr lang="ru-RU" sz="1300" dirty="0">
                <a:solidFill>
                  <a:srgbClr val="000000"/>
                </a:solidFill>
                <a:latin typeface="Lab Grotesque K" panose="00000500000000000000" pitchFamily="2" charset="0"/>
              </a:rPr>
              <a:t>Сговор участников тендера</a:t>
            </a:r>
          </a:p>
          <a:p>
            <a:pPr defTabSz="670719" hangingPunct="0">
              <a:spcBef>
                <a:spcPts val="300"/>
              </a:spcBef>
              <a:spcAft>
                <a:spcPts val="300"/>
              </a:spcAft>
            </a:pPr>
            <a:endParaRPr lang="ru-RU" sz="1300" dirty="0">
              <a:solidFill>
                <a:srgbClr val="000000"/>
              </a:solidFill>
              <a:latin typeface="Lab Grotesque K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6862A0C2-3AB2-514A-90F3-3FBCCB1CDB3B}"/>
              </a:ext>
            </a:extLst>
          </p:cNvPr>
          <p:cNvSpPr txBox="1"/>
          <p:nvPr/>
        </p:nvSpPr>
        <p:spPr>
          <a:xfrm>
            <a:off x="6554021" y="3399000"/>
            <a:ext cx="2042648" cy="383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1275" tIns="41275" rIns="41275" bIns="41275" numCol="1" spcCol="38100" rtlCol="0" anchor="ctr">
            <a:spAutoFit/>
          </a:bodyPr>
          <a:lstStyle/>
          <a:p>
            <a:pPr defTabSz="670719" hangingPunct="0"/>
            <a:r>
              <a:rPr lang="ru-RU" sz="1950" b="1" dirty="0" smtClean="0">
                <a:solidFill>
                  <a:srgbClr val="FF0000"/>
                </a:solidFill>
                <a:latin typeface="Lab Grotesque K Bold" panose="00000800000000000000" pitchFamily="2" charset="0"/>
                <a:sym typeface="Helvetica Light"/>
              </a:rPr>
              <a:t>Коррупция</a:t>
            </a:r>
            <a:endParaRPr lang="ru-RU" sz="1950" b="1" dirty="0">
              <a:solidFill>
                <a:srgbClr val="FF0000"/>
              </a:solidFill>
              <a:latin typeface="Lab Grotesque K Bold" panose="00000800000000000000" pitchFamily="2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3422804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1461934" y="2441275"/>
            <a:ext cx="7622339" cy="3889188"/>
          </a:xfrm>
        </p:spPr>
        <p:txBody>
          <a:bodyPr lIns="0">
            <a:normAutofit fontScale="85000" lnSpcReduction="20000"/>
          </a:bodyPr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2000" dirty="0" smtClean="0">
                <a:latin typeface="Lab Grotesque K" panose="00000500000000000000" pitchFamily="2" charset="0"/>
              </a:rPr>
              <a:t>Освободить</a:t>
            </a:r>
            <a:r>
              <a:rPr lang="ru-RU" sz="2000" dirty="0" smtClean="0"/>
              <a:t> рабочее </a:t>
            </a:r>
            <a:r>
              <a:rPr lang="ru-RU" sz="2000" dirty="0"/>
              <a:t>время от ручной работы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ru-RU" sz="20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2000" dirty="0"/>
              <a:t>Стандартизировать проверку </a:t>
            </a:r>
            <a:r>
              <a:rPr lang="ru-RU" sz="2000" dirty="0" smtClean="0"/>
              <a:t>клиентов и поставщиков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ru-RU" sz="20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2000" dirty="0" smtClean="0"/>
              <a:t>Первым </a:t>
            </a:r>
            <a:r>
              <a:rPr lang="ru-RU" sz="2000" dirty="0"/>
              <a:t>узнавать </a:t>
            </a:r>
            <a:r>
              <a:rPr lang="ru-RU" sz="2000" dirty="0" smtClean="0"/>
              <a:t>только о важных для вас </a:t>
            </a:r>
            <a:r>
              <a:rPr lang="ru-RU" sz="2000" dirty="0"/>
              <a:t>изменениях у </a:t>
            </a:r>
            <a:r>
              <a:rPr lang="ru-RU" sz="2000" dirty="0" smtClean="0"/>
              <a:t>контрагентов 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ru-RU" sz="20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2000" dirty="0" smtClean="0"/>
              <a:t>Оформлять </a:t>
            </a:r>
            <a:r>
              <a:rPr lang="ru-RU" sz="2000" dirty="0"/>
              <a:t>документы на актуальные </a:t>
            </a:r>
            <a:r>
              <a:rPr lang="ru-RU" sz="2000" dirty="0" smtClean="0"/>
              <a:t>реквизиты</a:t>
            </a:r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ru-RU" sz="2000" dirty="0" smtClean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r>
              <a:rPr lang="ru-RU" sz="2000" dirty="0" smtClean="0"/>
              <a:t>Выйти на новый уровень анализа данных о контрагенте</a:t>
            </a:r>
            <a:endParaRPr lang="ru-RU" sz="2000" dirty="0"/>
          </a:p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None/>
            </a:pPr>
            <a:endParaRPr lang="ru-RU" sz="2000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 lIns="0" anchor="t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ru-RU" spc="-1" dirty="0">
                <a:solidFill>
                  <a:srgbClr val="000000"/>
                </a:solidFill>
                <a:latin typeface="Lab Grotesque K Bold" panose="00000800000000000000" pitchFamily="2" charset="0"/>
              </a:rPr>
              <a:t>Зачем</a:t>
            </a:r>
            <a:r>
              <a:rPr lang="ru-RU" spc="-1" dirty="0">
                <a:solidFill>
                  <a:srgbClr val="000000"/>
                </a:solidFill>
              </a:rPr>
              <a:t> автоматизировать </a:t>
            </a:r>
            <a:r>
              <a:rPr lang="en-US" spc="-1" dirty="0">
                <a:solidFill>
                  <a:srgbClr val="000000"/>
                </a:solidFill>
              </a:rPr>
              <a:t/>
            </a:r>
            <a:br>
              <a:rPr lang="en-US" spc="-1" dirty="0">
                <a:solidFill>
                  <a:srgbClr val="000000"/>
                </a:solidFill>
              </a:rPr>
            </a:br>
            <a:r>
              <a:rPr lang="ru-RU" spc="-1" dirty="0">
                <a:solidFill>
                  <a:srgbClr val="000000"/>
                </a:solidFill>
              </a:rPr>
              <a:t>проверку контрагентов</a:t>
            </a:r>
            <a:endParaRPr lang="ru-RU" spc="-1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A6AB1F2F-EB35-C541-BEA2-EB405941E9F3}"/>
              </a:ext>
            </a:extLst>
          </p:cNvPr>
          <p:cNvSpPr/>
          <p:nvPr/>
        </p:nvSpPr>
        <p:spPr>
          <a:xfrm>
            <a:off x="3532724" y="5761111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4000" b="1" dirty="0">
              <a:latin typeface="LabGrotesque-Black" panose="00000A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3DCC6C3-5B36-104F-AB19-2AF04F191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8" y="2320150"/>
            <a:ext cx="510778" cy="5842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584AAD3-D186-9D44-B3CC-CE137DA468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40" y="3876882"/>
            <a:ext cx="510778" cy="584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47114E8-B57F-A64C-B992-C7C2F36953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40" y="4672612"/>
            <a:ext cx="510778" cy="584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3DCC6C3-5B36-104F-AB19-2AF04F191A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8" y="3056750"/>
            <a:ext cx="510778" cy="5842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F47114E8-B57F-A64C-B992-C7C2F36953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728" y="5449770"/>
            <a:ext cx="510778" cy="584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1838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D4113EC7-401A-3F47-A0BB-4DDB1197E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379761" y="3348666"/>
            <a:ext cx="1237424" cy="152298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663DD94D-B667-194F-AC43-440A7DF1F1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1838"/>
          <a:stretch/>
        </p:blipFill>
        <p:spPr>
          <a:xfrm>
            <a:off x="2331534" y="3115256"/>
            <a:ext cx="4348381" cy="1159008"/>
          </a:xfrm>
          <a:prstGeom prst="rect">
            <a:avLst/>
          </a:prstGeom>
        </p:spPr>
      </p:pic>
      <p:sp>
        <p:nvSpPr>
          <p:cNvPr id="18" name="Подзаголовок 17">
            <a:extLst>
              <a:ext uri="{FF2B5EF4-FFF2-40B4-BE49-F238E27FC236}">
                <a16:creationId xmlns="" xmlns:a16="http://schemas.microsoft.com/office/drawing/2014/main" id="{DD972DA2-9CD2-5F44-A8C6-9A0C2B038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6459" y="5363295"/>
            <a:ext cx="2555711" cy="100803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1700" dirty="0" smtClean="0">
                <a:latin typeface="Lab Grotesque K" panose="00000500000000000000" pitchFamily="2" charset="0"/>
              </a:rPr>
              <a:t>Первичная автоматическая проверка контрагента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E2CFFA85-15F4-EA41-9233-F48CED0133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9452" y="5363295"/>
            <a:ext cx="2555309" cy="1227096"/>
          </a:xfrm>
        </p:spPr>
        <p:txBody>
          <a:bodyPr lIns="0">
            <a:normAutofit/>
          </a:bodyPr>
          <a:lstStyle/>
          <a:p>
            <a:r>
              <a:rPr lang="ru-RU" sz="1700" dirty="0" smtClean="0">
                <a:latin typeface="Lab Grotesque K" panose="00000500000000000000" pitchFamily="2" charset="0"/>
              </a:rPr>
              <a:t>Отслеживание </a:t>
            </a:r>
            <a:r>
              <a:rPr lang="ru-RU" sz="1700" dirty="0">
                <a:latin typeface="Lab Grotesque K" panose="00000500000000000000" pitchFamily="2" charset="0"/>
              </a:rPr>
              <a:t>его </a:t>
            </a:r>
            <a:r>
              <a:rPr lang="ru-RU" sz="1700" dirty="0" smtClean="0">
                <a:latin typeface="Lab Grotesque K" panose="00000500000000000000" pitchFamily="2" charset="0"/>
              </a:rPr>
              <a:t>состояния </a:t>
            </a:r>
            <a:r>
              <a:rPr lang="ru-RU" sz="1700" dirty="0">
                <a:latin typeface="Lab Grotesque K" panose="00000500000000000000" pitchFamily="2" charset="0"/>
              </a:rPr>
              <a:t>в течение </a:t>
            </a:r>
            <a:r>
              <a:rPr lang="ru-RU" sz="1700" dirty="0" smtClean="0">
                <a:latin typeface="Lab Grotesque K" panose="00000500000000000000" pitchFamily="2" charset="0"/>
              </a:rPr>
              <a:t>жизни. 24/7</a:t>
            </a:r>
            <a:br>
              <a:rPr lang="ru-RU" sz="1700" dirty="0" smtClean="0">
                <a:latin typeface="Lab Grotesque K" panose="00000500000000000000" pitchFamily="2" charset="0"/>
              </a:rPr>
            </a:br>
            <a:r>
              <a:rPr lang="ru-RU" sz="1700" dirty="0" smtClean="0">
                <a:latin typeface="Lab Grotesque K" panose="00000500000000000000" pitchFamily="2" charset="0"/>
              </a:rPr>
              <a:t>в автоматическом режиме</a:t>
            </a:r>
            <a:endParaRPr lang="ru-RU" sz="1700" dirty="0">
              <a:latin typeface="Lab Grotesque K" panose="00000500000000000000" pitchFamily="2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1E76070-D9C8-2549-A987-5AFD2C1E8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729" y="492078"/>
            <a:ext cx="8262544" cy="1449238"/>
          </a:xfrm>
        </p:spPr>
        <p:txBody>
          <a:bodyPr>
            <a:normAutofit/>
          </a:bodyPr>
          <a:lstStyle/>
          <a:p>
            <a:r>
              <a:rPr lang="ru-RU" dirty="0">
                <a:latin typeface="Lab Grotesque K Bold" panose="00000800000000000000" pitchFamily="2" charset="0"/>
              </a:rPr>
              <a:t>Проверка контрагентов поможет снизить риски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9E94B568-F46F-DA42-8EA9-B337B1CA64D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/>
          <a:srcRect l="84" r="84"/>
          <a:stretch/>
        </p:blipFill>
        <p:spPr>
          <a:xfrm>
            <a:off x="1673047" y="3280700"/>
            <a:ext cx="1168039" cy="1440000"/>
          </a:xfrm>
        </p:spPr>
      </p:pic>
      <p:sp>
        <p:nvSpPr>
          <p:cNvPr id="21" name="Текст 20">
            <a:extLst>
              <a:ext uri="{FF2B5EF4-FFF2-40B4-BE49-F238E27FC236}">
                <a16:creationId xmlns="" xmlns:a16="http://schemas.microsoft.com/office/drawing/2014/main" id="{960C7A2E-EFC0-F24A-90FA-7FD87168A21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816827" y="4788927"/>
            <a:ext cx="2343647" cy="408924"/>
          </a:xfrm>
        </p:spPr>
        <p:txBody>
          <a:bodyPr/>
          <a:lstStyle/>
          <a:p>
            <a:r>
              <a:rPr lang="ru-RU" dirty="0">
                <a:latin typeface="Lab Grotesque K Bold" panose="00000800000000000000" pitchFamily="2" charset="0"/>
              </a:rPr>
              <a:t>Первый шаг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A853C87B-1F7E-0D40-83F5-83B5E914BB1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89452" y="4871649"/>
            <a:ext cx="2343647" cy="408924"/>
          </a:xfrm>
        </p:spPr>
        <p:txBody>
          <a:bodyPr/>
          <a:lstStyle/>
          <a:p>
            <a:r>
              <a:rPr lang="ru-RU" dirty="0">
                <a:latin typeface="Lab Grotesque K Bold" panose="00000800000000000000" pitchFamily="2" charset="0"/>
              </a:rPr>
              <a:t>Второй шаг</a:t>
            </a:r>
          </a:p>
        </p:txBody>
      </p:sp>
      <p:sp>
        <p:nvSpPr>
          <p:cNvPr id="24" name="Подзаголовок 17">
            <a:extLst>
              <a:ext uri="{FF2B5EF4-FFF2-40B4-BE49-F238E27FC236}">
                <a16:creationId xmlns="" xmlns:a16="http://schemas.microsoft.com/office/drawing/2014/main" id="{DD972DA2-9CD2-5F44-A8C6-9A0C2B0387D5}"/>
              </a:ext>
            </a:extLst>
          </p:cNvPr>
          <p:cNvSpPr txBox="1">
            <a:spLocks/>
          </p:cNvSpPr>
          <p:nvPr/>
        </p:nvSpPr>
        <p:spPr>
          <a:xfrm>
            <a:off x="828080" y="2106760"/>
            <a:ext cx="6565472" cy="756580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dirty="0" smtClean="0">
                <a:latin typeface="Lab Grotesque K" panose="00000500000000000000" pitchFamily="2" charset="0"/>
              </a:rPr>
              <a:t>Решение автоматически соберет все данные, покажет их в окне вашей учетной системы и поможет сделать вывод о работе с контрагентом</a:t>
            </a:r>
          </a:p>
        </p:txBody>
      </p:sp>
    </p:spTree>
    <p:extLst>
      <p:ext uri="{BB962C8B-B14F-4D97-AF65-F5344CB8AC3E}">
        <p14:creationId xmlns="" xmlns:p14="http://schemas.microsoft.com/office/powerpoint/2010/main" val="2543112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7"/>
          <p:cNvSpPr/>
          <p:nvPr/>
        </p:nvSpPr>
        <p:spPr bwMode="auto">
          <a:xfrm>
            <a:off x="430372" y="1608089"/>
            <a:ext cx="8553376" cy="4351543"/>
          </a:xfrm>
          <a:prstGeom prst="rect">
            <a:avLst/>
          </a:prstGeom>
          <a:ln w="76200">
            <a:solidFill>
              <a:srgbClr val="9E0E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" y="0"/>
            <a:ext cx="9906859" cy="6858594"/>
          </a:xfrm>
          <a:prstGeom prst="rect">
            <a:avLst/>
          </a:prstGeom>
        </p:spPr>
      </p:pic>
      <p:sp>
        <p:nvSpPr>
          <p:cNvPr id="6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7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1"/>
          <p:cNvSpPr/>
          <p:nvPr/>
        </p:nvSpPr>
        <p:spPr bwMode="auto">
          <a:xfrm>
            <a:off x="519808" y="1469020"/>
            <a:ext cx="8846020" cy="220958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defTabSz="914400">
              <a:lnSpc>
                <a:spcPts val="700"/>
              </a:lnSpc>
              <a:defRPr sz="2100" b="1"/>
            </a:pPr>
            <a:r>
              <a:rPr sz="2100" b="1">
                <a:solidFill>
                  <a:srgbClr val="000000"/>
                </a:solidFill>
                <a:latin typeface="Arial"/>
                <a:cs typeface="Arial"/>
              </a:rPr>
              <a:t> </a:t>
            </a:r>
            <a:endParaRPr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19561" y="1233731"/>
            <a:ext cx="9346454" cy="45858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9C0E11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 dirty="0">
                <a:ln>
                  <a:noFill/>
                </a:ln>
                <a:latin typeface="Times New Roman"/>
                <a:ea typeface="Calibri"/>
                <a:cs typeface="Times New Roman"/>
              </a:rPr>
              <a:t>Решение АС Москвы от 05.10.2020 года по делу № А40-211149/18-115-4949 </a:t>
            </a:r>
            <a:endParaRPr dirty="0"/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i="0" u="none" strike="noStrike" cap="none" dirty="0">
                <a:ln>
                  <a:noFill/>
                </a:ln>
                <a:latin typeface="Times New Roman"/>
                <a:ea typeface="Calibri"/>
                <a:cs typeface="Times New Roman"/>
              </a:rPr>
              <a:t>(2-ой круг рассмотрения спора)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Вне налоговой проверки требование предоставить пояснения и документы, касающиеся деятельности компании на протяжении 3 лет.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1" i="0" u="none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cs typeface="Times New Roman"/>
              </a:rPr>
              <a:t>Суд: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1600" b="0" i="0" u="none" strike="noStrike" cap="none" dirty="0">
                <a:ln>
                  <a:noFill/>
                </a:ln>
                <a:solidFill>
                  <a:srgbClr val="C00000"/>
                </a:solidFill>
                <a:latin typeface="Franklin Gothic Heavy"/>
                <a:ea typeface="Calibri"/>
                <a:cs typeface="Times New Roman"/>
              </a:rPr>
              <a:t>■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Согласно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п. 2 ст. 93.1 НК РФ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полномочия налоговых органов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об истребовании у налогоплательщика документов (информации) </a:t>
            </a:r>
            <a:r>
              <a:rPr lang="ru-RU" sz="1600" b="1" i="0" u="sng" strike="noStrike" cap="none" dirty="0" smtClean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ВНЕ РАМОК ПРОВЕРКИ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не абсолютны.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endParaRPr dirty="0"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C00000"/>
                </a:solidFill>
                <a:latin typeface="Franklin Gothic Heavy"/>
                <a:ea typeface="Calibri"/>
                <a:cs typeface="Times New Roman"/>
              </a:rPr>
              <a:t>■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Требование вне рамок проверки,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должно быть обоснованным, т.е. содержать сведения о том, по какой конкретно сделке и в рамках проведения каких именно мероприятий </a:t>
            </a:r>
            <a:r>
              <a:rPr lang="ru-RU" sz="1600" b="1" i="0" u="none" strike="noStrike" cap="none" dirty="0" err="1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истребуются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документы (информация).</a:t>
            </a:r>
            <a:endParaRPr dirty="0"/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rgbClr val="C00000"/>
                </a:solidFill>
                <a:latin typeface="Franklin Gothic Heavy"/>
                <a:ea typeface="Calibri"/>
                <a:cs typeface="Times New Roman"/>
              </a:rPr>
              <a:t>■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Новый вид проверки:  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1600" b="1" i="0" u="sng" strike="noStrike" cap="none" dirty="0" err="1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предпроверочный</a:t>
            </a:r>
            <a:r>
              <a:rPr lang="ru-RU" sz="1600" b="1" i="0" u="sng" strike="noStrike" cap="none" dirty="0">
                <a:ln>
                  <a:noFill/>
                </a:ln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 анализ» в качестве самостоятельного основания для истребования пояснений (документов)</a:t>
            </a:r>
            <a:r>
              <a:rPr lang="ru-RU" sz="1600" dirty="0">
                <a:latin typeface="Times New Roman"/>
                <a:ea typeface="Calibri"/>
                <a:cs typeface="Times New Roman"/>
              </a:rPr>
              <a:t>. Основание - </a:t>
            </a:r>
            <a:r>
              <a:rPr lang="ru-RU" sz="1600" b="0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600" b="1" i="0" u="none" strike="noStrike" cap="none" dirty="0">
                <a:ln>
                  <a:noFill/>
                </a:ln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письмо ФНС России от 10.11.2011, приказ Управления ФНС по г. Москве от 16.07.2009. </a:t>
            </a:r>
            <a:endParaRPr lang="ru-RU" sz="1600" b="1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600" b="0" i="0" u="none" strike="noStrike" cap="none" dirty="0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20"/>
          <p:cNvSpPr/>
          <p:nvPr/>
        </p:nvSpPr>
        <p:spPr bwMode="auto">
          <a:xfrm>
            <a:off x="684372" y="182367"/>
            <a:ext cx="8981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>
                <a:solidFill>
                  <a:srgbClr val="9C0E11"/>
                </a:solidFill>
                <a:latin typeface="Times New Roman"/>
                <a:cs typeface="Times New Roman"/>
              </a:rPr>
              <a:t>Истребование документов вне рамок проверок </a:t>
            </a:r>
            <a:endParaRPr/>
          </a:p>
          <a:p>
            <a:pPr algn="ctr">
              <a:defRPr/>
            </a:pPr>
            <a:r>
              <a:rPr lang="ru-RU" sz="2000" b="1">
                <a:solidFill>
                  <a:srgbClr val="9C0E11"/>
                </a:solidFill>
                <a:latin typeface="Times New Roman"/>
                <a:cs typeface="Times New Roman"/>
              </a:rPr>
              <a:t>«Предпроверочный анализ»</a:t>
            </a:r>
            <a:endParaRPr/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14" name="Picture 6" descr="https://img2.freepng.ru/20191028/bqv/transparent-balance-wood-scale-games-metal-scale-clipart-liability-laws-and-regulations-png5dbb1d50c0ea06.282281391572543824790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1543" y="6021289"/>
            <a:ext cx="604976" cy="64807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D3C761-0603-3E4A-8C70-32C4C801560E}"/>
              </a:ext>
            </a:extLst>
          </p:cNvPr>
          <p:cNvSpPr txBox="1">
            <a:spLocks/>
          </p:cNvSpPr>
          <p:nvPr/>
        </p:nvSpPr>
        <p:spPr>
          <a:xfrm>
            <a:off x="779758" y="697632"/>
            <a:ext cx="7791348" cy="983603"/>
          </a:xfrm>
          <a:prstGeom prst="rect">
            <a:avLst/>
          </a:prstGeom>
        </p:spPr>
        <p:txBody>
          <a:bodyPr/>
          <a:lstStyle>
            <a:lvl1pPr marL="0" marR="0" indent="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1pPr>
            <a:lvl2pPr marL="0" marR="0" indent="1143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2pPr>
            <a:lvl3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3pPr>
            <a:lvl4pPr marL="0" marR="0" indent="3429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4pPr>
            <a:lvl5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5pPr>
            <a:lvl6pPr marL="0" marR="0" indent="5715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6pPr>
            <a:lvl7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7pPr>
            <a:lvl8pPr marL="0" marR="0" indent="8001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8pPr>
            <a:lvl9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Segoe UI"/>
              </a:defRPr>
            </a:lvl9pPr>
          </a:lstStyle>
          <a:p>
            <a:pPr defTabSz="335359"/>
            <a:r>
              <a:rPr lang="ru-RU" sz="4000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Информация </a:t>
            </a:r>
            <a:br>
              <a:rPr lang="ru-RU" sz="4000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</a:br>
            <a:r>
              <a:rPr lang="ru-RU" sz="4000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из 32 официальных</a:t>
            </a:r>
            <a:r>
              <a:rPr lang="en-US" sz="4000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 </a:t>
            </a:r>
            <a:r>
              <a:rPr lang="ru-RU" sz="4000" dirty="0" smtClean="0">
                <a:solidFill>
                  <a:schemeClr val="tx1"/>
                </a:solidFill>
                <a:latin typeface="Lab Grotesque K Bold" panose="00000800000000000000" pitchFamily="2" charset="0"/>
              </a:rPr>
              <a:t>источников</a:t>
            </a:r>
            <a:endParaRPr lang="ru-RU" sz="4000" dirty="0">
              <a:solidFill>
                <a:schemeClr val="tx1"/>
              </a:solidFill>
              <a:latin typeface="Lab Grotesque K Bold" panose="00000800000000000000" pitchFamily="2" charset="0"/>
            </a:endParaRPr>
          </a:p>
        </p:txBody>
      </p:sp>
      <p:sp>
        <p:nvSpPr>
          <p:cNvPr id="17" name="Подзаголовок 17">
            <a:extLst>
              <a:ext uri="{FF2B5EF4-FFF2-40B4-BE49-F238E27FC236}">
                <a16:creationId xmlns="" xmlns:a16="http://schemas.microsoft.com/office/drawing/2014/main" id="{DD972DA2-9CD2-5F44-A8C6-9A0C2B0387D5}"/>
              </a:ext>
            </a:extLst>
          </p:cNvPr>
          <p:cNvSpPr txBox="1">
            <a:spLocks/>
          </p:cNvSpPr>
          <p:nvPr/>
        </p:nvSpPr>
        <p:spPr>
          <a:xfrm>
            <a:off x="870788" y="2099212"/>
            <a:ext cx="7096294" cy="801371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1700" dirty="0" smtClean="0">
                <a:solidFill>
                  <a:schemeClr val="accent3"/>
                </a:solidFill>
                <a:latin typeface="Lab Grotesque K" panose="00000500000000000000" pitchFamily="2" charset="0"/>
              </a:rPr>
              <a:t>Ваша учетная система получает данные через </a:t>
            </a:r>
            <a:r>
              <a:rPr lang="en-US" sz="1700" dirty="0" smtClean="0">
                <a:solidFill>
                  <a:schemeClr val="accent3"/>
                </a:solidFill>
                <a:latin typeface="Lab Grotesque K" panose="00000500000000000000" pitchFamily="2" charset="0"/>
              </a:rPr>
              <a:t>API</a:t>
            </a:r>
            <a:r>
              <a:rPr lang="ru-RU" sz="1700" dirty="0" smtClean="0">
                <a:solidFill>
                  <a:schemeClr val="accent3"/>
                </a:solidFill>
                <a:latin typeface="Lab Grotesque K" panose="00000500000000000000" pitchFamily="2" charset="0"/>
              </a:rPr>
              <a:t> </a:t>
            </a:r>
            <a:r>
              <a:rPr lang="ru-RU" sz="1700" dirty="0" err="1" smtClean="0">
                <a:solidFill>
                  <a:schemeClr val="accent3"/>
                </a:solidFill>
                <a:latin typeface="Lab Grotesque K" panose="00000500000000000000" pitchFamily="2" charset="0"/>
              </a:rPr>
              <a:t>Контур.Фокуса</a:t>
            </a:r>
          </a:p>
          <a:p>
            <a:pPr>
              <a:spcBef>
                <a:spcPts val="0"/>
              </a:spcBef>
            </a:pPr>
            <a:endParaRPr lang="ru-RU" sz="1700" dirty="0">
              <a:solidFill>
                <a:schemeClr val="accent3"/>
              </a:solidFill>
              <a:latin typeface="Lab Grotesque K" panose="00000500000000000000" pitchFamily="2" charset="0"/>
            </a:endParaRPr>
          </a:p>
        </p:txBody>
      </p:sp>
      <p:sp>
        <p:nvSpPr>
          <p:cNvPr id="31" name="Подзаголовок 17">
            <a:extLst>
              <a:ext uri="{FF2B5EF4-FFF2-40B4-BE49-F238E27FC236}">
                <a16:creationId xmlns="" xmlns:a16="http://schemas.microsoft.com/office/drawing/2014/main" id="{DD972DA2-9CD2-5F44-A8C6-9A0C2B0387D5}"/>
              </a:ext>
            </a:extLst>
          </p:cNvPr>
          <p:cNvSpPr txBox="1">
            <a:spLocks/>
          </p:cNvSpPr>
          <p:nvPr/>
        </p:nvSpPr>
        <p:spPr>
          <a:xfrm>
            <a:off x="809959" y="2900583"/>
            <a:ext cx="5097399" cy="334410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Char char="⏤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Char char="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STIXGeneral-Regular" pitchFamily="2" charset="2"/>
              <a:buChar char="⏤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 smtClean="0">
                <a:latin typeface="Lab Grotesque K" panose="00000500000000000000" pitchFamily="2" charset="0"/>
              </a:rPr>
              <a:t>ФНС</a:t>
            </a:r>
            <a:endParaRPr lang="ru-RU" sz="1700" dirty="0">
              <a:latin typeface="Lab Grotesque K" panose="000005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 smtClean="0">
                <a:latin typeface="Lab Grotesque K" panose="00000500000000000000" pitchFamily="2" charset="0"/>
              </a:rPr>
              <a:t>ФССП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>
                <a:latin typeface="Lab Grotesque K" panose="00000500000000000000" pitchFamily="2" charset="0"/>
              </a:rPr>
              <a:t>Единый федеральный реестр сообщений о </a:t>
            </a:r>
            <a:r>
              <a:rPr lang="ru-RU" sz="1700" dirty="0" smtClean="0">
                <a:latin typeface="Lab Grotesque K" panose="00000500000000000000" pitchFamily="2" charset="0"/>
              </a:rPr>
              <a:t>банкротстве</a:t>
            </a:r>
            <a:endParaRPr lang="ru-RU" sz="1700" dirty="0">
              <a:latin typeface="Lab Grotesque K" panose="000005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>
                <a:latin typeface="Lab Grotesque K" panose="00000500000000000000" pitchFamily="2" charset="0"/>
              </a:rPr>
              <a:t>Лицензирующие органы (8+)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 smtClean="0">
                <a:latin typeface="Lab Grotesque K" panose="00000500000000000000" pitchFamily="2" charset="0"/>
              </a:rPr>
              <a:t>Высший </a:t>
            </a:r>
            <a:r>
              <a:rPr lang="ru-RU" sz="1700" dirty="0">
                <a:latin typeface="Lab Grotesque K" panose="00000500000000000000" pitchFamily="2" charset="0"/>
              </a:rPr>
              <a:t>арбитражный </a:t>
            </a:r>
            <a:r>
              <a:rPr lang="ru-RU" sz="1700" dirty="0" smtClean="0">
                <a:latin typeface="Lab Grotesque K" panose="00000500000000000000" pitchFamily="2" charset="0"/>
              </a:rPr>
              <a:t>суд</a:t>
            </a:r>
            <a:endParaRPr lang="ru-RU" sz="1700" dirty="0">
              <a:latin typeface="Lab Grotesque K" panose="000005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 smtClean="0">
                <a:latin typeface="Lab Grotesque K" panose="00000500000000000000" pitchFamily="2" charset="0"/>
              </a:rPr>
              <a:t>Генпрокуратура</a:t>
            </a:r>
            <a:endParaRPr lang="ru-RU" sz="1700" dirty="0">
              <a:latin typeface="Lab Grotesque K" panose="00000500000000000000" pitchFamily="2" charset="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26AD50"/>
              </a:buClr>
              <a:buNone/>
            </a:pPr>
            <a:r>
              <a:rPr lang="ru-RU" sz="1700" dirty="0" smtClean="0">
                <a:solidFill>
                  <a:schemeClr val="accent3"/>
                </a:solidFill>
                <a:latin typeface="Lab Grotesque K" panose="00000500000000000000" pitchFamily="2" charset="0"/>
              </a:rPr>
              <a:t>И </a:t>
            </a:r>
            <a:r>
              <a:rPr lang="ru-RU" sz="1700" dirty="0">
                <a:solidFill>
                  <a:schemeClr val="accent3"/>
                </a:solidFill>
                <a:latin typeface="Lab Grotesque K" panose="00000500000000000000" pitchFamily="2" charset="0"/>
              </a:rPr>
              <a:t>еще 19 источников информации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32" y="2315706"/>
            <a:ext cx="3880284" cy="45497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001144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 bwMode="auto">
          <a:xfrm>
            <a:off x="776536" y="188640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A20000"/>
                </a:solidFill>
                <a:latin typeface="Times New Roman"/>
                <a:cs typeface="Times New Roman"/>
              </a:rPr>
              <a:t>Инструменты пополнения бюджета без проверок </a:t>
            </a:r>
            <a:endParaRPr dirty="0"/>
          </a:p>
        </p:txBody>
      </p:sp>
      <p:sp>
        <p:nvSpPr>
          <p:cNvPr id="11" name="TextBox 11"/>
          <p:cNvSpPr txBox="1"/>
          <p:nvPr/>
        </p:nvSpPr>
        <p:spPr bwMode="auto">
          <a:xfrm>
            <a:off x="488503" y="1556792"/>
            <a:ext cx="8928992" cy="2769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dirty="0">
              <a:solidFill>
                <a:srgbClr val="820000"/>
              </a:solidFill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820000"/>
                </a:solidFill>
                <a:latin typeface="Times New Roman"/>
                <a:cs typeface="Times New Roman"/>
              </a:rPr>
              <a:t>■ </a:t>
            </a:r>
            <a:r>
              <a:rPr lang="ru-RU" sz="2000" dirty="0" smtClean="0">
                <a:solidFill>
                  <a:srgbClr val="820000"/>
                </a:solidFill>
                <a:latin typeface="Times New Roman"/>
                <a:cs typeface="Times New Roman"/>
              </a:rPr>
              <a:t>  </a:t>
            </a:r>
            <a:r>
              <a:rPr lang="ru-RU" sz="2000" b="1" dirty="0" smtClean="0">
                <a:latin typeface="Times New Roman"/>
                <a:cs typeface="Times New Roman"/>
              </a:rPr>
              <a:t>Направление уведомлений о «</a:t>
            </a:r>
            <a:r>
              <a:rPr lang="ru-RU" sz="2000" b="1" dirty="0" err="1" smtClean="0">
                <a:latin typeface="Times New Roman"/>
                <a:cs typeface="Times New Roman"/>
              </a:rPr>
              <a:t>проблемности</a:t>
            </a:r>
            <a:r>
              <a:rPr lang="ru-RU" sz="2000" b="1" dirty="0" smtClean="0">
                <a:latin typeface="Times New Roman"/>
                <a:cs typeface="Times New Roman"/>
              </a:rPr>
              <a:t> контрагента»,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побуждение к «добровольному уточнению налоговых обязательств» налогоплательщиков</a:t>
            </a:r>
          </a:p>
          <a:p>
            <a:pPr algn="just">
              <a:defRPr/>
            </a:pPr>
            <a:endParaRPr lang="ru-RU" sz="20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2000" dirty="0">
                <a:solidFill>
                  <a:srgbClr val="820000"/>
                </a:solidFill>
                <a:latin typeface="Times New Roman"/>
                <a:cs typeface="Times New Roman"/>
              </a:rPr>
              <a:t>■ </a:t>
            </a:r>
            <a:r>
              <a:rPr lang="ru-RU" sz="2000" b="1" dirty="0" smtClean="0">
                <a:latin typeface="Times New Roman"/>
                <a:cs typeface="Times New Roman"/>
              </a:rPr>
              <a:t>Вызов на «комиссию» </a:t>
            </a:r>
            <a:r>
              <a:rPr lang="ru-RU" sz="2000" dirty="0" smtClean="0">
                <a:latin typeface="Times New Roman"/>
                <a:cs typeface="Times New Roman"/>
              </a:rPr>
              <a:t>(налоговая нагрузка, рентабельность, З/П,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проблемные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контрагенты</a:t>
            </a:r>
            <a:r>
              <a:rPr lang="ru-RU" sz="2000" dirty="0" smtClean="0">
                <a:latin typeface="Times New Roman"/>
                <a:cs typeface="Times New Roman"/>
              </a:rPr>
              <a:t>)</a:t>
            </a:r>
            <a:endParaRPr lang="ru-RU" sz="2000" dirty="0" smtClean="0"/>
          </a:p>
          <a:p>
            <a:pPr>
              <a:defRPr/>
            </a:pPr>
            <a:endParaRPr lang="ru-RU" dirty="0">
              <a:latin typeface="Franklin Gothic Heavy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41988" name="Picture 4" descr="https://avatars.mds.yandex.net/get-zen_doc/3866587/pub_5fb15c4ff2466e1810a3af1e_5fb15ddef2466e1810a6659b/scale_12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61312" y="5085184"/>
            <a:ext cx="1199910" cy="9708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41986" name="Picture 2" descr="https://miro.medium.com/max/1200/1*kqFNUj9fJsxL58spIvX8tA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625408" y="5805264"/>
            <a:ext cx="1080120" cy="864096"/>
          </a:xfrm>
          <a:prstGeom prst="rect">
            <a:avLst/>
          </a:prstGeom>
          <a:noFill/>
        </p:spPr>
      </p:pic>
      <p:sp>
        <p:nvSpPr>
          <p:cNvPr id="13" name="Умножение 12"/>
          <p:cNvSpPr/>
          <p:nvPr/>
        </p:nvSpPr>
        <p:spPr>
          <a:xfrm>
            <a:off x="9057456" y="5157192"/>
            <a:ext cx="576064" cy="504056"/>
          </a:xfrm>
          <a:prstGeom prst="mathMultiply">
            <a:avLst/>
          </a:prstGeom>
          <a:solidFill>
            <a:srgbClr val="9528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оловина рамки 13"/>
          <p:cNvSpPr/>
          <p:nvPr/>
        </p:nvSpPr>
        <p:spPr>
          <a:xfrm rot="13323683">
            <a:off x="8077439" y="6040569"/>
            <a:ext cx="238080" cy="469507"/>
          </a:xfrm>
          <a:prstGeom prst="halfFram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-4934" y="0"/>
            <a:ext cx="9906859" cy="68585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416496" y="2276873"/>
            <a:ext cx="3888432" cy="33855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1. </a:t>
            </a:r>
            <a:r>
              <a:rPr lang="ru-RU" sz="2400" dirty="0" smtClean="0">
                <a:latin typeface="Times New Roman"/>
                <a:cs typeface="Times New Roman"/>
              </a:rPr>
              <a:t>«</a:t>
            </a:r>
            <a:r>
              <a:rPr lang="ru-RU" sz="2000" dirty="0" smtClean="0">
                <a:latin typeface="Times New Roman"/>
                <a:cs typeface="Times New Roman"/>
              </a:rPr>
              <a:t>Налоговые комиссии» </a:t>
            </a:r>
            <a:endParaRPr dirty="0"/>
          </a:p>
          <a:p>
            <a:pPr algn="ctr">
              <a:defRPr/>
            </a:pPr>
            <a:r>
              <a:rPr lang="ru-RU" sz="2000" dirty="0">
                <a:latin typeface="Times New Roman"/>
                <a:cs typeface="Times New Roman"/>
              </a:rPr>
              <a:t>по вопросам </a:t>
            </a:r>
            <a:endParaRPr dirty="0"/>
          </a:p>
          <a:p>
            <a:pPr algn="ctr">
              <a:defRPr/>
            </a:pPr>
            <a:r>
              <a:rPr lang="ru-RU" sz="2000" dirty="0">
                <a:latin typeface="Times New Roman"/>
                <a:cs typeface="Times New Roman"/>
              </a:rPr>
              <a:t>низкой налоговой нагрузки, </a:t>
            </a:r>
            <a:endParaRPr dirty="0"/>
          </a:p>
          <a:p>
            <a:pPr algn="ctr">
              <a:defRPr/>
            </a:pPr>
            <a:r>
              <a:rPr lang="ru-RU" sz="2000" dirty="0">
                <a:latin typeface="Times New Roman"/>
                <a:cs typeface="Times New Roman"/>
              </a:rPr>
              <a:t>уровня заработной платы работников, </a:t>
            </a:r>
            <a:endParaRPr lang="ru-RU" sz="2000" dirty="0" smtClean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dirty="0" smtClean="0">
                <a:latin typeface="Times New Roman"/>
                <a:cs typeface="Times New Roman"/>
              </a:rPr>
              <a:t>убытки </a:t>
            </a:r>
            <a:r>
              <a:rPr lang="ru-RU" sz="2000" dirty="0">
                <a:latin typeface="Times New Roman"/>
                <a:cs typeface="Times New Roman"/>
              </a:rPr>
              <a:t>в отчетности </a:t>
            </a:r>
            <a:endParaRPr dirty="0"/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4808984" y="1916832"/>
            <a:ext cx="4464496" cy="38164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rgbClr val="C0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/>
                <a:cs typeface="Times New Roman"/>
              </a:rPr>
              <a:t>2. </a:t>
            </a:r>
            <a:r>
              <a:rPr lang="ru-RU" sz="2400" b="1" dirty="0" smtClean="0">
                <a:latin typeface="Times New Roman"/>
                <a:cs typeface="Times New Roman"/>
              </a:rPr>
              <a:t>«</a:t>
            </a:r>
            <a:r>
              <a:rPr lang="ru-RU" sz="2000" b="1" dirty="0" smtClean="0">
                <a:latin typeface="Times New Roman"/>
                <a:cs typeface="Times New Roman"/>
              </a:rPr>
              <a:t>Налоговые комиссии» </a:t>
            </a:r>
            <a:endParaRPr lang="ru-RU" sz="2000" b="1" dirty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sz="2000" b="1" dirty="0">
                <a:latin typeface="Times New Roman"/>
                <a:cs typeface="Times New Roman"/>
              </a:rPr>
              <a:t>по проблемным контрагентам</a:t>
            </a:r>
            <a:r>
              <a:rPr lang="ru-RU" b="1" dirty="0">
                <a:latin typeface="Times New Roman"/>
                <a:cs typeface="Times New Roman"/>
              </a:rPr>
              <a:t>: </a:t>
            </a: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 dirty="0" smtClean="0">
                <a:latin typeface="Times New Roman"/>
                <a:cs typeface="Times New Roman"/>
              </a:rPr>
              <a:t>НДС-разрывы</a:t>
            </a:r>
            <a:r>
              <a:rPr lang="ru-RU" b="1" dirty="0" smtClean="0">
                <a:latin typeface="Times New Roman"/>
                <a:cs typeface="Times New Roman"/>
              </a:rPr>
              <a:t>, </a:t>
            </a:r>
            <a:endParaRPr lang="ru-RU" b="1" dirty="0" smtClean="0"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ru-RU" b="1" dirty="0" smtClean="0">
                <a:latin typeface="Times New Roman"/>
                <a:cs typeface="Times New Roman"/>
              </a:rPr>
              <a:t>признаки </a:t>
            </a:r>
            <a:r>
              <a:rPr lang="ru-RU" b="1" dirty="0">
                <a:latin typeface="Times New Roman"/>
                <a:cs typeface="Times New Roman"/>
              </a:rPr>
              <a:t>«технической компании».</a:t>
            </a:r>
            <a:endParaRPr dirty="0"/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776536" y="188640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«Проблемные» контрагенты: «беседы» с инспекторами</a:t>
            </a:r>
            <a:endParaRPr lang="ru-RU" sz="2000" b="1" dirty="0">
              <a:solidFill>
                <a:srgbClr val="C0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500533" y="0"/>
            <a:ext cx="1344824" cy="358252"/>
          </a:xfrm>
          <a:prstGeom prst="rect">
            <a:avLst/>
          </a:prstGeom>
          <a:ln w="12700" cap="flat">
            <a:noFill/>
            <a:miter lim="400000"/>
          </a:ln>
        </p:spPr>
      </p:pic>
      <p:sp>
        <p:nvSpPr>
          <p:cNvPr id="14" name="Стрелка вверх 13"/>
          <p:cNvSpPr/>
          <p:nvPr/>
        </p:nvSpPr>
        <p:spPr bwMode="auto">
          <a:xfrm>
            <a:off x="9417496" y="692696"/>
            <a:ext cx="288032" cy="504056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Box 14"/>
          <p:cNvSpPr txBox="1"/>
          <p:nvPr/>
        </p:nvSpPr>
        <p:spPr bwMode="auto">
          <a:xfrm>
            <a:off x="4808984" y="620688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b="1"/>
              <a:t>2020-2021:</a:t>
            </a:r>
            <a:endParaRPr/>
          </a:p>
          <a:p>
            <a:pPr algn="just">
              <a:defRPr/>
            </a:pPr>
            <a:r>
              <a:rPr lang="ru-RU"/>
              <a:t>Рост поступлений в бюджет по итогам комиссий, уведомлений - </a:t>
            </a:r>
            <a:r>
              <a:rPr lang="ru-RU" b="1"/>
              <a:t>«добровольное» уточнение налоговых обязательств</a:t>
            </a:r>
          </a:p>
        </p:txBody>
      </p:sp>
      <p:sp>
        <p:nvSpPr>
          <p:cNvPr id="16" name="Арка 15"/>
          <p:cNvSpPr/>
          <p:nvPr/>
        </p:nvSpPr>
        <p:spPr bwMode="auto">
          <a:xfrm rot="10800000">
            <a:off x="3131840" y="5085184"/>
            <a:ext cx="2880320" cy="1368152"/>
          </a:xfrm>
          <a:prstGeom prst="blockArc">
            <a:avLst>
              <a:gd name="adj1" fmla="val 11386774"/>
              <a:gd name="adj2" fmla="val 55232"/>
              <a:gd name="adj3" fmla="val 21433"/>
            </a:avLst>
          </a:prstGeom>
          <a:solidFill>
            <a:srgbClr val="95281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:w="http://schemas.openxmlformats.org/wordprocessingml/2006/main" xmlns:m="http://schemas.openxmlformats.org/officeDocument/2006/math" xmlns="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88503" y="1305341"/>
            <a:ext cx="9073008" cy="4247317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1" i="0" u="none" strike="noStrike" cap="none">
                <a:ln>
                  <a:noFill/>
                </a:ln>
                <a:solidFill>
                  <a:srgbClr val="C00000"/>
                </a:solidFill>
                <a:latin typeface="Franklin Gothic Heavy"/>
                <a:ea typeface="Times New Roman"/>
                <a:cs typeface="Times New Roman"/>
              </a:rPr>
              <a:t>■ </a:t>
            </a:r>
            <a:r>
              <a:rPr lang="ru-RU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сопоставление баз по НДФЛ и страховым взносам. </a:t>
            </a:r>
            <a:endParaRPr lang="ru-RU" b="1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НДФЛ облагаются не только активные доходы (которые облагаются еще и страховыми взносами), но и пассивные - проценты, дивиденды и т.д., база по НДФЛ должна быть больше, чем база по взносам.</a:t>
            </a: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Franklin Gothic Heavy"/>
                <a:ea typeface="Times New Roman"/>
                <a:cs typeface="Times New Roman"/>
              </a:rPr>
              <a:t>■ </a:t>
            </a:r>
            <a:r>
              <a:rPr lang="ru-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</a:t>
            </a:r>
            <a:r>
              <a:rPr lang="ru-RU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редняя зарплата должна быть не меньше МРОТ  и  желательно - не ниже средней зарплаты в субъекте РФ по соответствующему ОКВЭД   за предыдущий год</a:t>
            </a:r>
            <a:r>
              <a:rPr lang="ru-RU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>
                <a:solidFill>
                  <a:srgbClr val="C00000"/>
                </a:solidFill>
                <a:latin typeface="Franklin Gothic Heavy"/>
                <a:ea typeface="Times New Roman"/>
                <a:cs typeface="Times New Roman"/>
              </a:rPr>
              <a:t>■ </a:t>
            </a: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</a:t>
            </a:r>
            <a:r>
              <a:rPr lang="ru-RU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 РСВ  средняя сумма выплат по плательщику должна быть больше или равна МРОТ и не быть меньше средней зарплаты по описанным выше критериям.</a:t>
            </a:r>
            <a:endParaRPr/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lvl="0" algn="just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0" u="none" strike="noStrike" cap="none">
                <a:ln>
                  <a:noFill/>
                </a:ln>
                <a:solidFill>
                  <a:srgbClr val="C00000"/>
                </a:solidFill>
                <a:latin typeface="Times New Roman"/>
                <a:cs typeface="Times New Roman"/>
              </a:rPr>
              <a:t>Внимание!</a:t>
            </a:r>
            <a:endParaRPr/>
          </a:p>
          <a:p>
            <a:pPr marL="0" marR="0" lvl="0" indent="0" algn="just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 сайте nalog.ru в разделе «Прозрачный бизнес» </a:t>
            </a:r>
            <a:r>
              <a:rPr lang="ru-RU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сервис </a:t>
            </a:r>
            <a:r>
              <a:rPr lang="ru-RU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ru-RU" b="1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Налоговый калькулятор по расчету налоговой нагрузки»</a:t>
            </a:r>
            <a:r>
              <a:rPr lang="ru-RU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 </a:t>
            </a:r>
            <a:r>
              <a:rPr lang="ru-RU" b="0" i="0" u="none" strike="noStrike" cap="none">
                <a:ln>
                  <a:noFill/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сравнить налоговую нагрузку и уровень ЗП компании со средним значением по соответствующей отрасли в соответствующем регионе страны.</a:t>
            </a:r>
            <a:endParaRPr lang="ru-RU" b="0" i="0" u="none" strike="noStrike" cap="none">
              <a:ln>
                <a:noFill/>
              </a:ln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sz="1800" b="0" i="0" u="none" strike="noStrike" cap="none">
              <a:ln>
                <a:noFill/>
              </a:ln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Прямоугольник 11"/>
          <p:cNvSpPr/>
          <p:nvPr/>
        </p:nvSpPr>
        <p:spPr bwMode="auto">
          <a:xfrm>
            <a:off x="704528" y="116632"/>
            <a:ext cx="90730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«Зарплатные комиссии» -  риск-ориентированный подход ФНС </a:t>
            </a:r>
            <a:r>
              <a:rPr lang="ru-RU" sz="2000">
                <a:latin typeface="Times New Roman"/>
                <a:ea typeface="Times New Roman"/>
                <a:cs typeface="Times New Roman"/>
              </a:rPr>
              <a:t>(автоматизированные контрольные соотношения показателей налоговой отчетности)</a:t>
            </a:r>
          </a:p>
        </p:txBody>
      </p:sp>
      <p:pic>
        <p:nvPicPr>
          <p:cNvPr id="12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  <p:pic>
        <p:nvPicPr>
          <p:cNvPr id="49154" name="Picture 2" descr="https://clipart-best.com/img/coin/coin-clip-art-1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57456" y="6021288"/>
            <a:ext cx="579146" cy="57831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906859" cy="6858594"/>
          </a:xfrm>
          <a:prstGeom prst="rect">
            <a:avLst/>
          </a:prstGeom>
        </p:spPr>
      </p:pic>
      <p:sp>
        <p:nvSpPr>
          <p:cNvPr id="5" name="Заголовок 1"/>
          <p:cNvSpPr/>
          <p:nvPr/>
        </p:nvSpPr>
        <p:spPr bwMode="auto">
          <a:xfrm>
            <a:off x="-22858" y="1166608"/>
            <a:ext cx="9906858" cy="4414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defRPr/>
            </a:pPr>
            <a:endParaRPr lang="ru-RU" sz="2800" b="1">
              <a:solidFill>
                <a:srgbClr val="9E0E11"/>
              </a:solidFill>
              <a:latin typeface="Franklin Gothic Demi"/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983748" y="5959632"/>
            <a:ext cx="775063" cy="775063"/>
          </a:xfrm>
          <a:prstGeom prst="rect">
            <a:avLst/>
          </a:prstGeom>
          <a:effectLst>
            <a:reflection endPos="0" dist="50800" dir="2100000" sy="-100000" algn="bl" rotWithShape="0"/>
          </a:effectLst>
        </p:spPr>
      </p:pic>
      <p:pic>
        <p:nvPicPr>
          <p:cNvPr id="7" name="Рисунок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802540" y="5788824"/>
            <a:ext cx="563288" cy="563288"/>
          </a:xfrm>
          <a:prstGeom prst="rect">
            <a:avLst/>
          </a:prstGeom>
        </p:spPr>
      </p:pic>
      <p:pic>
        <p:nvPicPr>
          <p:cNvPr id="8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10800000">
            <a:off x="218646" y="182367"/>
            <a:ext cx="465725" cy="465725"/>
          </a:xfrm>
          <a:prstGeom prst="rect">
            <a:avLst/>
          </a:prstGeom>
        </p:spPr>
      </p:pic>
      <p:pic>
        <p:nvPicPr>
          <p:cNvPr id="9" name="Рисунок 1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" y="-1280"/>
            <a:ext cx="499000" cy="49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 bwMode="auto">
          <a:xfrm>
            <a:off x="272480" y="188640"/>
            <a:ext cx="92890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cs typeface="Times New Roman"/>
              </a:rPr>
              <a:t>Живой интерес к убыткам </a:t>
            </a:r>
            <a:r>
              <a:rPr lang="ru-RU" sz="2000" b="1" dirty="0" smtClean="0">
                <a:solidFill>
                  <a:srgbClr val="C00000"/>
                </a:solidFill>
                <a:latin typeface="Times New Roman"/>
                <a:cs typeface="Times New Roman"/>
              </a:rPr>
              <a:t>компаний</a:t>
            </a:r>
            <a:endParaRPr dirty="0"/>
          </a:p>
          <a:p>
            <a:pPr>
              <a:defRPr/>
            </a:pPr>
            <a:endParaRPr lang="ru-RU" sz="2000" dirty="0">
              <a:latin typeface="Times New Roman"/>
              <a:cs typeface="Times New Roman"/>
            </a:endParaRPr>
          </a:p>
          <a:p>
            <a:pPr>
              <a:defRPr/>
            </a:pPr>
            <a:endParaRPr lang="ru-RU" sz="2000" dirty="0">
              <a:latin typeface="Times New Roman"/>
              <a:cs typeface="Times New Roman"/>
            </a:endParaRPr>
          </a:p>
          <a:p>
            <a:pPr>
              <a:defRPr/>
            </a:pPr>
            <a:r>
              <a:rPr lang="ru-RU" sz="2000" b="1" dirty="0">
                <a:latin typeface="Times New Roman"/>
                <a:cs typeface="Times New Roman"/>
              </a:rPr>
              <a:t>Запросов на представление пояснений причин убытка стало в 2,5 раза </a:t>
            </a:r>
            <a:r>
              <a:rPr lang="ru-RU" sz="2000" b="1" dirty="0" smtClean="0">
                <a:latin typeface="Times New Roman"/>
                <a:cs typeface="Times New Roman"/>
              </a:rPr>
              <a:t>больше</a:t>
            </a:r>
            <a:endParaRPr lang="ru-RU" sz="2000" b="1" dirty="0">
              <a:latin typeface="Times New Roman"/>
              <a:cs typeface="Times New Roman"/>
            </a:endParaRPr>
          </a:p>
        </p:txBody>
      </p:sp>
      <p:sp>
        <p:nvSpPr>
          <p:cNvPr id="11" name="Прямоугольник 11"/>
          <p:cNvSpPr/>
          <p:nvPr/>
        </p:nvSpPr>
        <p:spPr bwMode="auto">
          <a:xfrm>
            <a:off x="1136576" y="2551836"/>
            <a:ext cx="8064896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C0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dirty="0">
                <a:latin typeface="Times New Roman"/>
                <a:cs typeface="Times New Roman"/>
              </a:rPr>
              <a:t>Наличие в бухгалтерской или налоговой отчетности </a:t>
            </a:r>
            <a:r>
              <a:rPr lang="ru-RU" b="1" u="sng" dirty="0">
                <a:latin typeface="Times New Roman"/>
                <a:cs typeface="Times New Roman"/>
              </a:rPr>
              <a:t>убытков на протяжении нескольких налоговых периодов</a:t>
            </a:r>
            <a:r>
              <a:rPr lang="ru-RU" b="1" dirty="0">
                <a:latin typeface="Times New Roman"/>
                <a:cs typeface="Times New Roman"/>
              </a:rPr>
              <a:t> является одним из критериев, используемых налоговыми органами в процессе отбора налогоплательщиков для проведения выездных налоговых проверок </a:t>
            </a:r>
          </a:p>
          <a:p>
            <a:pPr algn="just">
              <a:defRPr/>
            </a:pPr>
            <a:endParaRPr lang="ru-RU" b="1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i="1" dirty="0">
                <a:latin typeface="Times New Roman"/>
                <a:cs typeface="Times New Roman"/>
              </a:rPr>
              <a:t>(раздел 4 Концепции системы планирования выездных налоговых проверок, утв. приказом ФНС от 30.05.2007 № ММ-3-06/333@).</a:t>
            </a:r>
          </a:p>
        </p:txBody>
      </p:sp>
      <p:sp>
        <p:nvSpPr>
          <p:cNvPr id="12" name="Прямоугольник 14"/>
          <p:cNvSpPr/>
          <p:nvPr/>
        </p:nvSpPr>
        <p:spPr bwMode="auto">
          <a:xfrm>
            <a:off x="200472" y="2705725"/>
            <a:ext cx="1375780" cy="144655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8800" i="1" dirty="0">
                <a:solidFill>
                  <a:srgbClr val="C00000"/>
                </a:solidFill>
                <a:latin typeface="Franklin Gothic Heavy"/>
                <a:cs typeface="Times New Roman"/>
              </a:rPr>
              <a:t>?</a:t>
            </a:r>
            <a:endParaRPr lang="ru-RU" sz="8800" dirty="0">
              <a:solidFill>
                <a:srgbClr val="C00000"/>
              </a:solidFill>
            </a:endParaRPr>
          </a:p>
        </p:txBody>
      </p:sp>
      <p:pic>
        <p:nvPicPr>
          <p:cNvPr id="13" name="image1.png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8764748" y="0"/>
            <a:ext cx="1080609" cy="287867"/>
          </a:xfrm>
          <a:prstGeom prst="rect">
            <a:avLst/>
          </a:prstGeom>
          <a:ln w="12700" cap="flat">
            <a:noFill/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m="http://schemas.openxmlformats.org/officeDocument/2006/math" xmlns:w="http://schemas.openxmlformats.org/wordprocessingml/2006/main" xmlns:p14="http://schemas.microsoft.com/office/powerpoint/2010/main" Requires="p14">
      <p:transition p14:dur="2000" advClick="1"/>
    </mc:Choice>
    <mc:Fallback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 Them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2403</TotalTime>
  <Words>4756</Words>
  <Application>Microsoft Office PowerPoint</Application>
  <DocSecurity>0</DocSecurity>
  <PresentationFormat>Лист A4 (210x297 мм)</PresentationFormat>
  <Paragraphs>685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Office Theme</vt:lpstr>
      <vt:lpstr>Тема: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ВЫГОДА                         10</vt:lpstr>
      <vt:lpstr>Слайд 44</vt:lpstr>
      <vt:lpstr>Слайд 45</vt:lpstr>
      <vt:lpstr>API Контур.Фокуса  Автоматизация проверки контрагентов</vt:lpstr>
      <vt:lpstr>Слайд 47</vt:lpstr>
      <vt:lpstr>Зачем автоматизировать  проверку контрагентов</vt:lpstr>
      <vt:lpstr>Проверка контрагентов поможет снизить риски</vt:lpstr>
      <vt:lpstr>Слайд 50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компании</dc:title>
  <dc:creator>Microsoft Office User</dc:creator>
  <cp:lastModifiedBy>Наталюк</cp:lastModifiedBy>
  <cp:revision>1552</cp:revision>
  <dcterms:created xsi:type="dcterms:W3CDTF">2020-05-25T09:15:04Z</dcterms:created>
  <dcterms:modified xsi:type="dcterms:W3CDTF">2021-09-27T17:27:12Z</dcterms:modified>
  <dc:identifier/>
  <dc:language/>
  <cp:version/>
</cp:coreProperties>
</file>