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9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5" r:id="rId30"/>
    <p:sldId id="284" r:id="rId31"/>
    <p:sldId id="286" r:id="rId32"/>
    <p:sldId id="287" r:id="rId33"/>
    <p:sldId id="288" r:id="rId34"/>
    <p:sldId id="293" r:id="rId35"/>
    <p:sldId id="294" r:id="rId36"/>
    <p:sldId id="289" r:id="rId37"/>
    <p:sldId id="295" r:id="rId38"/>
    <p:sldId id="291" r:id="rId39"/>
  </p:sldIdLst>
  <p:sldSz cx="9906000" cy="6858000" type="A4"/>
  <p:notesSz cx="6858000" cy="9906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7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3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5"/>
  <c:chart>
    <c:autoTitleDeleted val="1"/>
    <c:plotArea>
      <c:layout>
        <c:manualLayout>
          <c:layoutTarget val="inner"/>
          <c:xMode val="edge"/>
          <c:yMode val="edge"/>
          <c:x val="1.3715667910234937E-2"/>
          <c:y val="0"/>
          <c:w val="0.98628442993513377"/>
          <c:h val="0.87111719801223242"/>
        </c:manualLayout>
      </c:layout>
      <c:lineChart>
        <c:grouping val="stacked"/>
        <c:ser>
          <c:idx val="0"/>
          <c:order val="0"/>
          <c:tx>
            <c:strRef>
              <c:f>Лист1!$B$1</c:f>
              <c:strCache>
                <c:ptCount val="1"/>
                <c:pt idx="0">
                  <c:v>Ряд 1</c:v>
                </c:pt>
              </c:strCache>
            </c:strRef>
          </c:tx>
          <c:spPr>
            <a:ln>
              <a:solidFill>
                <a:srgbClr val="FFC000"/>
              </a:solidFill>
            </a:ln>
          </c:spPr>
          <c:marker>
            <c:symbol val="circle"/>
            <c:size val="9"/>
            <c:spPr>
              <a:solidFill>
                <a:srgbClr val="FFC000"/>
              </a:solidFill>
              <a:ln>
                <a:solidFill>
                  <a:srgbClr val="FFC000"/>
                </a:solidFill>
              </a:ln>
            </c:spPr>
          </c:marker>
          <c:dLbls>
            <c:txPr>
              <a:bodyPr/>
              <a:lstStyle/>
              <a:p>
                <a:pPr>
                  <a:defRPr b="1">
                    <a:latin typeface="Roboto Condensed"/>
                    <a:ea typeface="Roboto Condensed"/>
                  </a:defRPr>
                </a:pPr>
                <a:endParaRPr lang="ru-RU"/>
              </a:p>
            </c:txPr>
            <c:dLblPos val="t"/>
            <c:showVal val="1"/>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15.8</c:v>
                </c:pt>
                <c:pt idx="1">
                  <c:v>22.7</c:v>
                </c:pt>
                <c:pt idx="2">
                  <c:v>33.300000000000004</c:v>
                </c:pt>
                <c:pt idx="3">
                  <c:v>33.200000000000003</c:v>
                </c:pt>
              </c:numCache>
            </c:numRef>
          </c:val>
          <c:smooth val="1"/>
        </c:ser>
        <c:dLbls/>
        <c:marker val="1"/>
        <c:axId val="146722176"/>
        <c:axId val="147145856"/>
      </c:lineChart>
      <c:catAx>
        <c:axId val="146722176"/>
        <c:scaling>
          <c:orientation val="minMax"/>
        </c:scaling>
        <c:delete val="1"/>
        <c:axPos val="b"/>
        <c:numFmt formatCode="General" sourceLinked="1"/>
        <c:tickLblPos val="none"/>
        <c:crossAx val="147145856"/>
        <c:crosses val="autoZero"/>
        <c:auto val="1"/>
        <c:lblAlgn val="ctr"/>
        <c:lblOffset val="100"/>
      </c:catAx>
      <c:valAx>
        <c:axId val="147145856"/>
        <c:scaling>
          <c:orientation val="minMax"/>
        </c:scaling>
        <c:delete val="1"/>
        <c:axPos val="l"/>
        <c:numFmt formatCode="0.0" sourceLinked="1"/>
        <c:tickLblPos val="none"/>
        <c:crossAx val="146722176"/>
        <c:crosses val="autoZero"/>
        <c:crossBetween val="between"/>
      </c:valAx>
    </c:plotArea>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5"/>
  <c:chart>
    <c:autoTitleDeleted val="1"/>
    <c:plotArea>
      <c:layout>
        <c:manualLayout>
          <c:layoutTarget val="inner"/>
          <c:xMode val="edge"/>
          <c:yMode val="edge"/>
          <c:x val="4.2204859675362442E-3"/>
          <c:y val="0.12461679891744501"/>
          <c:w val="0.98628442993513377"/>
          <c:h val="0.87111719801223242"/>
        </c:manualLayout>
      </c:layout>
      <c:lineChart>
        <c:grouping val="stacked"/>
        <c:ser>
          <c:idx val="0"/>
          <c:order val="0"/>
          <c:tx>
            <c:strRef>
              <c:f>Лист1!$B$1</c:f>
              <c:strCache>
                <c:ptCount val="1"/>
                <c:pt idx="0">
                  <c:v>Ряд 1</c:v>
                </c:pt>
              </c:strCache>
            </c:strRef>
          </c:tx>
          <c:spPr>
            <a:ln>
              <a:solidFill>
                <a:srgbClr val="00B0F0"/>
              </a:solidFill>
            </a:ln>
          </c:spPr>
          <c:marker>
            <c:symbol val="circle"/>
            <c:size val="9"/>
            <c:spPr>
              <a:solidFill>
                <a:srgbClr val="00B0F0"/>
              </a:solidFill>
              <a:ln>
                <a:solidFill>
                  <a:srgbClr val="00B0F0"/>
                </a:solidFill>
              </a:ln>
            </c:spPr>
          </c:marker>
          <c:dLbls>
            <c:dLbl>
              <c:idx val="0"/>
              <c:layout>
                <c:manualLayout>
                  <c:x val="-3.4936638116934961E-2"/>
                  <c:y val="-7.4389614268921406E-2"/>
                </c:manualLayout>
              </c:layout>
              <c:dLblPos val="r"/>
              <c:showVal val="1"/>
            </c:dLbl>
            <c:dLbl>
              <c:idx val="1"/>
              <c:layout>
                <c:manualLayout>
                  <c:x val="-1.6961205619739038E-2"/>
                  <c:y val="-6.2125892097270312E-2"/>
                </c:manualLayout>
              </c:layout>
              <c:dLblPos val="r"/>
              <c:showVal val="1"/>
            </c:dLbl>
            <c:dLbl>
              <c:idx val="2"/>
              <c:layout>
                <c:manualLayout>
                  <c:x val="-1.8767645596453775E-2"/>
                  <c:y val="-6.4067487166546047E-2"/>
                </c:manualLayout>
              </c:layout>
              <c:dLblPos val="r"/>
              <c:showVal val="1"/>
            </c:dLbl>
            <c:dLbl>
              <c:idx val="3"/>
              <c:layout>
                <c:manualLayout>
                  <c:x val="-2.1685772050891786E-2"/>
                  <c:y val="-5.9979579775995495E-2"/>
                </c:manualLayout>
              </c:layout>
              <c:dLblPos val="r"/>
              <c:showVal val="1"/>
            </c:dLbl>
            <c:dLbl>
              <c:idx val="4"/>
              <c:layout>
                <c:manualLayout>
                  <c:x val="-7.6756594011364823E-2"/>
                  <c:y val="7.9009271502714848E-2"/>
                </c:manualLayout>
              </c:layout>
              <c:dLblPos val="r"/>
              <c:showVal val="1"/>
            </c:dLbl>
            <c:spPr>
              <a:noFill/>
              <a:ln>
                <a:noFill/>
              </a:ln>
            </c:spPr>
            <c:txPr>
              <a:bodyPr/>
              <a:lstStyle/>
              <a:p>
                <a:pPr>
                  <a:defRPr b="1">
                    <a:solidFill>
                      <a:schemeClr val="tx1">
                        <a:lumMod val="75000"/>
                      </a:schemeClr>
                    </a:solidFill>
                    <a:latin typeface="Roboto Condensed"/>
                    <a:ea typeface="Roboto Condensed"/>
                  </a:defRPr>
                </a:pPr>
                <a:endParaRPr lang="ru-RU"/>
              </a:p>
            </c:txPr>
            <c:dLblPos val="b"/>
            <c:showVal val="1"/>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20.2</c:v>
                </c:pt>
                <c:pt idx="1">
                  <c:v>14.2</c:v>
                </c:pt>
                <c:pt idx="2">
                  <c:v>9.3000000000000007</c:v>
                </c:pt>
                <c:pt idx="3">
                  <c:v>6.1</c:v>
                </c:pt>
              </c:numCache>
            </c:numRef>
          </c:val>
          <c:smooth val="1"/>
        </c:ser>
        <c:dLbls/>
        <c:marker val="1"/>
        <c:axId val="147407232"/>
        <c:axId val="147408768"/>
      </c:lineChart>
      <c:catAx>
        <c:axId val="147407232"/>
        <c:scaling>
          <c:orientation val="minMax"/>
        </c:scaling>
        <c:delete val="1"/>
        <c:axPos val="b"/>
        <c:numFmt formatCode="General" sourceLinked="1"/>
        <c:tickLblPos val="none"/>
        <c:crossAx val="147408768"/>
        <c:crosses val="autoZero"/>
        <c:auto val="1"/>
        <c:lblAlgn val="ctr"/>
        <c:lblOffset val="100"/>
      </c:catAx>
      <c:valAx>
        <c:axId val="147408768"/>
        <c:scaling>
          <c:orientation val="minMax"/>
        </c:scaling>
        <c:delete val="1"/>
        <c:axPos val="l"/>
        <c:numFmt formatCode="0.0" sourceLinked="1"/>
        <c:tickLblPos val="none"/>
        <c:crossAx val="147407232"/>
        <c:crosses val="autoZero"/>
        <c:crossBetween val="between"/>
      </c:valAx>
    </c:plotArea>
    <c:plotVisOnly val="1"/>
    <c:dispBlanksAs val="zero"/>
  </c:chart>
  <c:txPr>
    <a:bodyPr/>
    <a:lstStyle/>
    <a:p>
      <a:pPr>
        <a:defRPr sz="1800"/>
      </a:pPr>
      <a:endParaRPr lang="ru-RU"/>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0.53984</cdr:x>
      <cdr:y>0.76597</cdr:y>
    </cdr:from>
    <cdr:to>
      <cdr:x>0.84847</cdr:x>
      <cdr:y>0.9514</cdr:y>
    </cdr:to>
    <cdr:sp macro="" textlink="">
      <cdr:nvSpPr>
        <cdr:cNvPr id="4" name="TextBox 1"/>
        <cdr:cNvSpPr>
          <a:spLocks xmlns:a="http://schemas.openxmlformats.org/drawingml/2006/main"/>
        </cdr:cNvSpPr>
      </cdr:nvSpPr>
      <cdr:spPr bwMode="auto">
        <a:xfrm xmlns:a="http://schemas.openxmlformats.org/drawingml/2006/main" rot="1580165">
          <a:off x="2248218" y="2379661"/>
          <a:ext cx="1285329"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defRPr/>
          </a:pPr>
          <a:r>
            <a:rPr lang="ru-RU" sz="1100" b="1">
              <a:solidFill>
                <a:srgbClr val="C00000"/>
              </a:solidFill>
            </a:rPr>
            <a:t>Снижение на 34% - мораторий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Верхний колонтитул 1"/>
          <p:cNvSpPr>
            <a:spLocks noGrp="1"/>
          </p:cNvSpPr>
          <p:nvPr>
            <p:ph type="hdr" sz="quarter"/>
          </p:nvPr>
        </p:nvSpPr>
        <p:spPr bwMode="auto">
          <a:xfrm>
            <a:off x="0" y="0"/>
            <a:ext cx="2971800" cy="495300"/>
          </a:xfrm>
          <a:prstGeom prst="rect">
            <a:avLst/>
          </a:prstGeom>
        </p:spPr>
        <p:txBody>
          <a:bodyPr vert="horz" lIns="91440" tIns="45720" rIns="91440" bIns="45720" rtlCol="0"/>
          <a:lstStyle>
            <a:lvl1pPr algn="l">
              <a:defRPr sz="1200"/>
            </a:lvl1pPr>
          </a:lstStyle>
          <a:p>
            <a:pPr>
              <a:defRPr/>
            </a:pPr>
            <a:endParaRPr lang="ru-RU"/>
          </a:p>
        </p:txBody>
      </p:sp>
      <p:sp>
        <p:nvSpPr>
          <p:cNvPr id="5" name="Дата 2"/>
          <p:cNvSpPr>
            <a:spLocks noGrp="1"/>
          </p:cNvSpPr>
          <p:nvPr>
            <p:ph type="dt" idx="1"/>
          </p:nvPr>
        </p:nvSpPr>
        <p:spPr bwMode="auto">
          <a:xfrm>
            <a:off x="3884613" y="0"/>
            <a:ext cx="2971800" cy="495300"/>
          </a:xfrm>
          <a:prstGeom prst="rect">
            <a:avLst/>
          </a:prstGeom>
        </p:spPr>
        <p:txBody>
          <a:bodyPr vert="horz" lIns="91440" tIns="45720" rIns="91440" bIns="45720" rtlCol="0"/>
          <a:lstStyle>
            <a:lvl1pPr algn="r">
              <a:defRPr sz="1200"/>
            </a:lvl1pPr>
          </a:lstStyle>
          <a:p>
            <a:pPr>
              <a:defRPr/>
            </a:pPr>
            <a:fld id="{72034E8A-6328-4B24-B6B7-ADA46C014891}" type="datetimeFigureOut">
              <a:rPr lang="ru-RU"/>
              <a:pPr>
                <a:defRPr/>
              </a:pPr>
              <a:t>22.07.2021</a:t>
            </a:fld>
            <a:endParaRPr lang="ru-RU"/>
          </a:p>
        </p:txBody>
      </p:sp>
      <p:sp>
        <p:nvSpPr>
          <p:cNvPr id="6" name="Образ слайда 3"/>
          <p:cNvSpPr>
            <a:spLocks noGrp="1" noRot="1" noChangeAspect="1"/>
          </p:cNvSpPr>
          <p:nvPr>
            <p:ph type="sldImg" idx="2"/>
          </p:nvPr>
        </p:nvSpPr>
        <p:spPr bwMode="auto">
          <a:xfrm>
            <a:off x="746125" y="742950"/>
            <a:ext cx="5365750" cy="3714750"/>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7" name="Заметки 4"/>
          <p:cNvSpPr>
            <a:spLocks noGrp="1"/>
          </p:cNvSpPr>
          <p:nvPr>
            <p:ph type="body" sz="quarter" idx="3"/>
          </p:nvPr>
        </p:nvSpPr>
        <p:spPr bwMode="auto">
          <a:xfrm>
            <a:off x="685800" y="4705350"/>
            <a:ext cx="5486400" cy="4457700"/>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8" name="Нижний колонтитул 5"/>
          <p:cNvSpPr>
            <a:spLocks noGrp="1"/>
          </p:cNvSpPr>
          <p:nvPr>
            <p:ph type="ftr" sz="quarter" idx="4"/>
          </p:nvPr>
        </p:nvSpPr>
        <p:spPr bwMode="auto">
          <a:xfrm>
            <a:off x="0" y="9409113"/>
            <a:ext cx="2971800" cy="495300"/>
          </a:xfrm>
          <a:prstGeom prst="rect">
            <a:avLst/>
          </a:prstGeom>
        </p:spPr>
        <p:txBody>
          <a:bodyPr vert="horz" lIns="91440" tIns="45720" rIns="91440" bIns="45720" rtlCol="0" anchor="b"/>
          <a:lstStyle>
            <a:lvl1pPr algn="l">
              <a:defRPr sz="1200"/>
            </a:lvl1pPr>
          </a:lstStyle>
          <a:p>
            <a:pPr>
              <a:defRPr/>
            </a:pPr>
            <a:endParaRPr lang="ru-RU"/>
          </a:p>
        </p:txBody>
      </p:sp>
      <p:sp>
        <p:nvSpPr>
          <p:cNvPr id="9" name="Номер слайда 6"/>
          <p:cNvSpPr>
            <a:spLocks noGrp="1"/>
          </p:cNvSpPr>
          <p:nvPr>
            <p:ph type="sldNum" sz="quarter" idx="5"/>
          </p:nvPr>
        </p:nvSpPr>
        <p:spPr bwMode="auto">
          <a:xfrm>
            <a:off x="3884613" y="9409113"/>
            <a:ext cx="2971800" cy="495300"/>
          </a:xfrm>
          <a:prstGeom prst="rect">
            <a:avLst/>
          </a:prstGeom>
        </p:spPr>
        <p:txBody>
          <a:bodyPr vert="horz" lIns="91440" tIns="45720" rIns="91440" bIns="45720" rtlCol="0" anchor="b"/>
          <a:lstStyle>
            <a:lvl1pPr algn="r">
              <a:defRPr sz="1200"/>
            </a:lvl1pPr>
          </a:lstStyle>
          <a:p>
            <a:pPr>
              <a:defRPr/>
            </a:pPr>
            <a:fld id="{8818A2C3-5C7B-49B7-9C96-3A6A3CE499E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Образ слайда 1"/>
          <p:cNvSpPr>
            <a:spLocks noGrp="1" noRot="1" noChangeAspect="1"/>
          </p:cNvSpPr>
          <p:nvPr>
            <p:ph type="sldImg"/>
          </p:nvPr>
        </p:nvSpPr>
        <p:spPr bwMode="auto"/>
      </p:sp>
      <p:sp>
        <p:nvSpPr>
          <p:cNvPr id="5" name="Заметки 2"/>
          <p:cNvSpPr>
            <a:spLocks noGrp="1"/>
          </p:cNvSpPr>
          <p:nvPr>
            <p:ph type="body" idx="1"/>
          </p:nvPr>
        </p:nvSpPr>
        <p:spPr bwMode="auto"/>
        <p:txBody>
          <a:bodyPr/>
          <a:lstStyle/>
          <a:p>
            <a:pPr>
              <a:defRPr/>
            </a:pPr>
            <a:r>
              <a:rPr lang="ru-RU"/>
              <a:t>Рост показателей судебной работы за  2020 год связан </a:t>
            </a:r>
            <a:r>
              <a:rPr lang="ru-RU" sz="1200">
                <a:solidFill>
                  <a:schemeClr val="tx1"/>
                </a:solidFill>
                <a:latin typeface="+mn-lt"/>
                <a:ea typeface="+mn-ea"/>
                <a:cs typeface="+mn-cs"/>
              </a:rPr>
              <a:t>с эффективным участием центрального аппарата ФНС России совместно с правовыми подразделениями Управлений ФНС России по субъектам и Межрегиональными инспекциями по крупнейшим налогоплательщикам в рассмотрении материалов налоговых проверок, а также жалоб налогоплательщиков на стадии досудебного урегулирования судебных споров, осуществляемом в особом порядке, с целью выработки единообразного правового подхода по применению новых правовых концепций, введённых в налоговое законодательство Федеральным законом от 18.07.2017 № 163-ФЗ.</a:t>
            </a:r>
            <a:endParaRPr/>
          </a:p>
          <a:p>
            <a:pPr>
              <a:defRPr/>
            </a:pPr>
            <a:endParaRPr lang="ru-RU"/>
          </a:p>
          <a:p>
            <a:pPr>
              <a:defRPr/>
            </a:pPr>
            <a:r>
              <a:rPr lang="ru-RU"/>
              <a:t>По состоянию на  2020 год количество рассмотренных судами споров с бизнесом снизилось на 47%   по сравнению с аналогичным периодом прошлого года. Количество  споров, связанных с обжалованием результатов налоговых проверок также снижено на 60% по сравнению с аналогичным периодом прошлого года. </a:t>
            </a:r>
            <a:endParaRPr/>
          </a:p>
          <a:p>
            <a:pPr>
              <a:defRPr/>
            </a:pPr>
            <a:endParaRPr lang="ru-RU"/>
          </a:p>
          <a:p>
            <a:pPr>
              <a:defRPr/>
            </a:pPr>
            <a:r>
              <a:rPr lang="ru-RU" sz="1200">
                <a:solidFill>
                  <a:schemeClr val="tx1"/>
                </a:solidFill>
                <a:latin typeface="+mn-lt"/>
                <a:ea typeface="+mn-ea"/>
                <a:cs typeface="+mn-cs"/>
              </a:rPr>
              <a:t>Сумма рассмотренных требований в пользу налоговых органов составила 114 млрд рублей, или 84% от общей суммы рассмотренных требований. Данный показатель имеет стабильную тенденцию и сохраняется на уровне более восьмидесяти процентов от общей суммы рассмотренных судами требований по всем спорам с налогоплательщиками. </a:t>
            </a:r>
            <a:endParaRPr lang="ru-RU"/>
          </a:p>
        </p:txBody>
      </p:sp>
      <p:sp>
        <p:nvSpPr>
          <p:cNvPr id="6" name="Номер слайда 3"/>
          <p:cNvSpPr>
            <a:spLocks noGrp="1"/>
          </p:cNvSpPr>
          <p:nvPr>
            <p:ph type="sldNum" sz="quarter" idx="5"/>
          </p:nvPr>
        </p:nvSpPr>
        <p:spPr bwMode="auto"/>
        <p:txBody>
          <a:bodyPr/>
          <a:lstStyle/>
          <a:p>
            <a:pPr>
              <a:defRPr/>
            </a:pPr>
            <a:fld id="{97863621-2E60-B848-8968-B0341E26A312}" type="slidenum">
              <a:rPr lang="en-US">
                <a:solidFill>
                  <a:prstClr val="black"/>
                </a:solidFill>
              </a:rPr>
              <a:pPr>
                <a:defRPr/>
              </a:pPr>
              <a:t>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742950" y="1122363"/>
            <a:ext cx="8420100" cy="2387600"/>
          </a:xfrm>
        </p:spPr>
        <p:txBody>
          <a:bodyPr anchor="b"/>
          <a:lstStyle>
            <a:lvl1pPr algn="ctr">
              <a:defRPr sz="6000"/>
            </a:lvl1pPr>
          </a:lstStyle>
          <a:p>
            <a:pPr>
              <a:defRPr/>
            </a:pPr>
            <a:r>
              <a:rPr lang="en-US"/>
              <a:t>Click to edit Master title style</a:t>
            </a:r>
            <a:endParaRPr/>
          </a:p>
        </p:txBody>
      </p:sp>
      <p:sp>
        <p:nvSpPr>
          <p:cNvPr id="5" name="Subtitle 2"/>
          <p:cNvSpPr>
            <a:spLocks noGrp="1"/>
          </p:cNvSpPr>
          <p:nvPr>
            <p:ph type="subTitle" idx="1"/>
          </p:nvPr>
        </p:nvSpPr>
        <p:spPr bwMode="auto">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7088982" y="365125"/>
            <a:ext cx="2135981"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681037" y="365125"/>
            <a:ext cx="6284119"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2_А_черный 6 спикеров">
    <p:spTree>
      <p:nvGrpSpPr>
        <p:cNvPr id="1" name=""/>
        <p:cNvGrpSpPr/>
        <p:nvPr/>
      </p:nvGrpSpPr>
      <p:grpSpPr bwMode="auto">
        <a:xfrm>
          <a:off x="0" y="0"/>
          <a:ext cx="0" cy="0"/>
          <a:chOff x="0" y="0"/>
          <a:chExt cx="0" cy="0"/>
        </a:xfrm>
      </p:grpSpPr>
      <p:pic>
        <p:nvPicPr>
          <p:cNvPr id="4" name="Рисунок 31"/>
          <p:cNvPicPr>
            <a:picLocks noChangeAspect="1"/>
          </p:cNvPicPr>
          <p:nvPr userDrawn="1"/>
        </p:nvPicPr>
        <p:blipFill>
          <a:blip r:embed="rId2"/>
          <a:stretch/>
        </p:blipFill>
        <p:spPr bwMode="auto">
          <a:xfrm>
            <a:off x="1" y="1"/>
            <a:ext cx="990599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75879" y="1709740"/>
            <a:ext cx="8543925" cy="2852737"/>
          </a:xfrm>
        </p:spPr>
        <p:txBody>
          <a:bodyPr anchor="b"/>
          <a:lstStyle>
            <a:lvl1pPr>
              <a:defRPr sz="6000"/>
            </a:lvl1pPr>
          </a:lstStyle>
          <a:p>
            <a:pPr>
              <a:defRPr/>
            </a:pPr>
            <a:r>
              <a:rPr lang="en-US"/>
              <a:t>Click to edit Master title style</a:t>
            </a:r>
            <a:endParaRPr/>
          </a:p>
        </p:txBody>
      </p:sp>
      <p:sp>
        <p:nvSpPr>
          <p:cNvPr id="5" name="Text Placeholder 2"/>
          <p:cNvSpPr>
            <a:spLocks noGrp="1"/>
          </p:cNvSpPr>
          <p:nvPr>
            <p:ph type="body" idx="1"/>
          </p:nvPr>
        </p:nvSpPr>
        <p:spPr bwMode="auto">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681037"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5014913"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365127"/>
            <a:ext cx="8543925"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682329" y="2505074"/>
            <a:ext cx="4190702"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5014913" y="2505074"/>
            <a:ext cx="4211340"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Content Placeholder 2"/>
          <p:cNvSpPr>
            <a:spLocks noGrp="1"/>
          </p:cNvSpPr>
          <p:nvPr>
            <p:ph idx="1"/>
          </p:nvPr>
        </p:nvSpPr>
        <p:spPr bwMode="auto">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22.07.2021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81037" y="365127"/>
            <a:ext cx="8543925"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681037" y="1825625"/>
            <a:ext cx="8543925"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681037"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7F3C792-FCCF-5F4D-9716-9FA5AECDC779}" type="datetimeFigureOut">
              <a:rPr lang="ru-RU"/>
              <a:pPr>
                <a:defRPr/>
              </a:pPr>
              <a:t>22.07.2021</a:t>
            </a:fld>
            <a:endParaRPr lang="ru-RU"/>
          </a:p>
        </p:txBody>
      </p:sp>
      <p:sp>
        <p:nvSpPr>
          <p:cNvPr id="7" name="Footer Placeholder 4"/>
          <p:cNvSpPr>
            <a:spLocks noGrp="1"/>
          </p:cNvSpPr>
          <p:nvPr>
            <p:ph type="ftr" sz="quarter" idx="3"/>
          </p:nvPr>
        </p:nvSpPr>
        <p:spPr bwMode="auto">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DDC2EC-1905-5A45-9C89-967903ED70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7.png"/><Relationship Id="rId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5"/>
          <p:cNvPicPr>
            <a:picLocks noChangeAspect="1"/>
          </p:cNvPicPr>
          <p:nvPr/>
        </p:nvPicPr>
        <p:blipFill>
          <a:blip r:embed="rId2"/>
          <a:stretch/>
        </p:blipFill>
        <p:spPr bwMode="auto">
          <a:xfrm>
            <a:off x="0" y="-10532"/>
            <a:ext cx="9906000" cy="6858000"/>
          </a:xfrm>
          <a:prstGeom prst="rect">
            <a:avLst/>
          </a:prstGeom>
          <a:solidFill>
            <a:schemeClr val="bg1"/>
          </a:solidFill>
        </p:spPr>
      </p:pic>
      <p:pic>
        <p:nvPicPr>
          <p:cNvPr id="5" name="Рисунок 9"/>
          <p:cNvPicPr>
            <a:picLocks noChangeAspect="1"/>
          </p:cNvPicPr>
          <p:nvPr/>
        </p:nvPicPr>
        <p:blipFill>
          <a:blip r:embed="rId3"/>
          <a:stretch/>
        </p:blipFill>
        <p:spPr bwMode="auto">
          <a:xfrm>
            <a:off x="-38639" y="-35346"/>
            <a:ext cx="6618734" cy="6868532"/>
          </a:xfrm>
          <a:prstGeom prst="rect">
            <a:avLst/>
          </a:prstGeom>
        </p:spPr>
      </p:pic>
      <p:sp>
        <p:nvSpPr>
          <p:cNvPr id="6" name="Заголовок 1"/>
          <p:cNvSpPr>
            <a:spLocks noGrp="1"/>
          </p:cNvSpPr>
          <p:nvPr>
            <p:ph type="ctrTitle"/>
          </p:nvPr>
        </p:nvSpPr>
        <p:spPr bwMode="auto">
          <a:xfrm>
            <a:off x="222312" y="1569148"/>
            <a:ext cx="1371569" cy="592184"/>
          </a:xfrm>
        </p:spPr>
        <p:txBody>
          <a:bodyPr>
            <a:normAutofit/>
          </a:bodyPr>
          <a:lstStyle/>
          <a:p>
            <a:pPr algn="l">
              <a:defRPr/>
            </a:pPr>
            <a:r>
              <a:rPr lang="ru-RU" sz="2000" b="1" dirty="0">
                <a:latin typeface="Times New Roman"/>
                <a:cs typeface="Times New Roman"/>
              </a:rPr>
              <a:t>Тема: </a:t>
            </a:r>
            <a:endParaRPr sz="2000" dirty="0"/>
          </a:p>
        </p:txBody>
      </p:sp>
      <p:sp>
        <p:nvSpPr>
          <p:cNvPr id="7" name="TextBox 5"/>
          <p:cNvSpPr/>
          <p:nvPr/>
        </p:nvSpPr>
        <p:spPr bwMode="auto">
          <a:xfrm>
            <a:off x="230652" y="6042861"/>
            <a:ext cx="2217992" cy="369332"/>
          </a:xfrm>
          <a:prstGeom prst="rect">
            <a:avLst/>
          </a:prstGeom>
          <a:noFill/>
        </p:spPr>
        <p:txBody>
          <a:bodyPr wrap="square" rtlCol="0">
            <a:spAutoFit/>
          </a:bodyPr>
          <a:lstStyle/>
          <a:p>
            <a:pPr>
              <a:defRPr/>
            </a:pPr>
            <a:r>
              <a:rPr lang="en-US" b="1">
                <a:solidFill>
                  <a:srgbClr val="9C0E11"/>
                </a:solidFill>
                <a:latin typeface="Times New Roman"/>
                <a:cs typeface="Times New Roman"/>
              </a:rPr>
              <a:t>pravovest-audit.ru</a:t>
            </a:r>
            <a:endParaRPr lang="ru-RU" b="1">
              <a:solidFill>
                <a:srgbClr val="9C0E11"/>
              </a:solidFill>
              <a:latin typeface="Times New Roman"/>
              <a:cs typeface="Times New Roman"/>
            </a:endParaRPr>
          </a:p>
        </p:txBody>
      </p:sp>
      <p:pic>
        <p:nvPicPr>
          <p:cNvPr id="8" name="Picture 14"/>
          <p:cNvPicPr>
            <a:picLocks noChangeAspect="1"/>
          </p:cNvPicPr>
          <p:nvPr/>
        </p:nvPicPr>
        <p:blipFill>
          <a:blip r:embed="rId4"/>
          <a:stretch/>
        </p:blipFill>
        <p:spPr bwMode="auto">
          <a:xfrm>
            <a:off x="6681192" y="116632"/>
            <a:ext cx="3090427" cy="518460"/>
          </a:xfrm>
          <a:prstGeom prst="rect">
            <a:avLst/>
          </a:prstGeom>
        </p:spPr>
      </p:pic>
      <p:sp>
        <p:nvSpPr>
          <p:cNvPr id="9" name="TextBox 6"/>
          <p:cNvSpPr/>
          <p:nvPr/>
        </p:nvSpPr>
        <p:spPr bwMode="auto">
          <a:xfrm>
            <a:off x="231580" y="6355335"/>
            <a:ext cx="2121335" cy="338554"/>
          </a:xfrm>
          <a:prstGeom prst="rect">
            <a:avLst/>
          </a:prstGeom>
          <a:noFill/>
        </p:spPr>
        <p:txBody>
          <a:bodyPr wrap="square" rtlCol="0">
            <a:spAutoFit/>
          </a:bodyPr>
          <a:lstStyle/>
          <a:p>
            <a:pPr>
              <a:defRPr/>
            </a:pPr>
            <a:r>
              <a:rPr lang="ru-RU" sz="1600" b="1">
                <a:solidFill>
                  <a:srgbClr val="9C0E11"/>
                </a:solidFill>
                <a:latin typeface="Times New Roman"/>
                <a:cs typeface="Times New Roman"/>
              </a:rPr>
              <a:t>+7 495 134-32-23</a:t>
            </a:r>
            <a:endParaRPr/>
          </a:p>
        </p:txBody>
      </p:sp>
      <p:sp>
        <p:nvSpPr>
          <p:cNvPr id="10" name="Прямоугольник 7"/>
          <p:cNvSpPr/>
          <p:nvPr/>
        </p:nvSpPr>
        <p:spPr bwMode="auto">
          <a:xfrm>
            <a:off x="272480" y="3573016"/>
            <a:ext cx="1571463" cy="400110"/>
          </a:xfrm>
          <a:prstGeom prst="rect">
            <a:avLst/>
          </a:prstGeom>
          <a:noFill/>
        </p:spPr>
        <p:txBody>
          <a:bodyPr wrap="square" lIns="91440" tIns="45720" rIns="91440" bIns="45720">
            <a:spAutoFit/>
          </a:bodyPr>
          <a:lstStyle/>
          <a:p>
            <a:pPr>
              <a:defRPr/>
            </a:pPr>
            <a:r>
              <a:rPr lang="ru-RU" sz="2000" b="1" cap="none" spc="0" dirty="0">
                <a:ln w="0"/>
                <a:latin typeface="Times New Roman"/>
                <a:cs typeface="Times New Roman"/>
              </a:rPr>
              <a:t>Спикеры: </a:t>
            </a:r>
          </a:p>
        </p:txBody>
      </p:sp>
      <p:sp>
        <p:nvSpPr>
          <p:cNvPr id="11" name="Прямоугольник 12"/>
          <p:cNvSpPr/>
          <p:nvPr/>
        </p:nvSpPr>
        <p:spPr bwMode="auto">
          <a:xfrm>
            <a:off x="231579" y="144472"/>
            <a:ext cx="5017754" cy="400110"/>
          </a:xfrm>
          <a:prstGeom prst="rect">
            <a:avLst/>
          </a:prstGeom>
          <a:noFill/>
        </p:spPr>
        <p:txBody>
          <a:bodyPr wrap="square" lIns="91440" tIns="45720" rIns="91440" bIns="45720">
            <a:spAutoFit/>
          </a:bodyPr>
          <a:lstStyle/>
          <a:p>
            <a:pPr>
              <a:defRPr/>
            </a:pPr>
            <a:r>
              <a:rPr lang="ru-RU" sz="2000" b="1">
                <a:ln w="0"/>
                <a:latin typeface="Times New Roman"/>
                <a:cs typeface="Times New Roman"/>
              </a:rPr>
              <a:t>23 июля </a:t>
            </a:r>
            <a:r>
              <a:rPr lang="ru-RU" sz="2000" b="1" cap="none" spc="0">
                <a:ln w="0"/>
                <a:latin typeface="Times New Roman"/>
                <a:cs typeface="Times New Roman"/>
              </a:rPr>
              <a:t>2021 года</a:t>
            </a:r>
            <a:endParaRPr/>
          </a:p>
        </p:txBody>
      </p:sp>
      <p:sp>
        <p:nvSpPr>
          <p:cNvPr id="12" name="Прямоугольник 4"/>
          <p:cNvSpPr/>
          <p:nvPr/>
        </p:nvSpPr>
        <p:spPr bwMode="auto">
          <a:xfrm>
            <a:off x="222312" y="4268769"/>
            <a:ext cx="5297955" cy="369332"/>
          </a:xfrm>
          <a:prstGeom prst="rect">
            <a:avLst/>
          </a:prstGeom>
        </p:spPr>
        <p:txBody>
          <a:bodyPr wrap="square">
            <a:spAutoFit/>
          </a:bodyPr>
          <a:lstStyle/>
          <a:p>
            <a:pPr>
              <a:defRPr/>
            </a:pPr>
            <a:endParaRPr lang="ru-RU" b="1">
              <a:solidFill>
                <a:srgbClr val="800000"/>
              </a:solidFill>
              <a:latin typeface="Times New Roman"/>
              <a:cs typeface="Times New Roman"/>
            </a:endParaRPr>
          </a:p>
        </p:txBody>
      </p:sp>
      <p:sp>
        <p:nvSpPr>
          <p:cNvPr id="13" name="Прямоугольник 14"/>
          <p:cNvSpPr/>
          <p:nvPr/>
        </p:nvSpPr>
        <p:spPr bwMode="auto">
          <a:xfrm>
            <a:off x="272480" y="2351782"/>
            <a:ext cx="6120680" cy="1200329"/>
          </a:xfrm>
          <a:prstGeom prst="rect">
            <a:avLst/>
          </a:prstGeom>
        </p:spPr>
        <p:txBody>
          <a:bodyPr wrap="square">
            <a:spAutoFit/>
          </a:bodyPr>
          <a:lstStyle/>
          <a:p>
            <a:pPr>
              <a:defRPr/>
            </a:pPr>
            <a:r>
              <a:rPr lang="ru-RU" sz="4000" b="1" dirty="0">
                <a:solidFill>
                  <a:srgbClr val="C00000"/>
                </a:solidFill>
              </a:rPr>
              <a:t>Налоговые споры</a:t>
            </a:r>
            <a:r>
              <a:rPr lang="ru-RU" sz="3200" b="1" dirty="0"/>
              <a:t>: практические советы бизнесу</a:t>
            </a:r>
          </a:p>
        </p:txBody>
      </p:sp>
      <p:sp>
        <p:nvSpPr>
          <p:cNvPr id="14" name="Прямоугольник 4"/>
          <p:cNvSpPr/>
          <p:nvPr/>
        </p:nvSpPr>
        <p:spPr bwMode="auto">
          <a:xfrm>
            <a:off x="272480" y="3933056"/>
            <a:ext cx="5958480" cy="3323987"/>
          </a:xfrm>
          <a:prstGeom prst="rect">
            <a:avLst/>
          </a:prstGeom>
        </p:spPr>
        <p:txBody>
          <a:bodyPr wrap="square">
            <a:spAutoFit/>
          </a:bodyPr>
          <a:lstStyle/>
          <a:p>
            <a:pPr>
              <a:defRPr/>
            </a:pPr>
            <a:endParaRPr lang="ru-RU" b="1">
              <a:solidFill>
                <a:srgbClr val="800000"/>
              </a:solidFill>
              <a:latin typeface="Times New Roman"/>
              <a:cs typeface="Times New Roman"/>
            </a:endParaRPr>
          </a:p>
          <a:p>
            <a:pPr algn="just">
              <a:defRPr/>
            </a:pPr>
            <a:r>
              <a:rPr lang="ru-RU" sz="1600" b="1">
                <a:latin typeface="Times New Roman"/>
                <a:cs typeface="Times New Roman"/>
              </a:rPr>
              <a:t>Чимидов Вадим - </a:t>
            </a:r>
            <a:r>
              <a:rPr lang="ru-RU" sz="1600">
                <a:latin typeface="Times New Roman"/>
                <a:cs typeface="Times New Roman"/>
              </a:rPr>
              <a:t>Советник государственной гражданской службы РФ II класса, руководитель направления налоговой практики и арбитражных споров</a:t>
            </a:r>
            <a:endParaRPr/>
          </a:p>
          <a:p>
            <a:pPr algn="just">
              <a:defRPr/>
            </a:pPr>
            <a:r>
              <a:rPr lang="ru-RU" sz="1600" b="1">
                <a:latin typeface="Times New Roman"/>
                <a:cs typeface="Times New Roman"/>
              </a:rPr>
              <a:t>Наталюк Наталья</a:t>
            </a:r>
            <a:r>
              <a:rPr lang="en-US" sz="1600" b="1">
                <a:latin typeface="Times New Roman"/>
                <a:cs typeface="Times New Roman"/>
              </a:rPr>
              <a:t> </a:t>
            </a:r>
            <a:r>
              <a:rPr lang="ru-RU" sz="1600">
                <a:latin typeface="Times New Roman"/>
                <a:cs typeface="Times New Roman"/>
              </a:rPr>
              <a:t>-</a:t>
            </a:r>
            <a:r>
              <a:rPr lang="en-US" sz="1600">
                <a:latin typeface="Times New Roman"/>
                <a:cs typeface="Times New Roman"/>
              </a:rPr>
              <a:t> </a:t>
            </a:r>
            <a:r>
              <a:rPr lang="ru-RU" sz="1600">
                <a:latin typeface="Times New Roman"/>
                <a:cs typeface="Times New Roman"/>
              </a:rPr>
              <a:t>Советник налоговой службы РФ II ранга, ведущий юрист по налоговым и гражданским спорам, эксперт pro-bono при уполномоченным по защите прав предпринимателей в Правительстве Москвы</a:t>
            </a:r>
            <a:endParaRPr/>
          </a:p>
          <a:p>
            <a:pPr algn="just">
              <a:defRPr/>
            </a:pPr>
            <a:endParaRPr lang="ru-RU" sz="1600">
              <a:latin typeface="Times New Roman"/>
              <a:cs typeface="Times New Roman"/>
            </a:endParaRPr>
          </a:p>
          <a:p>
            <a:pPr>
              <a:defRPr/>
            </a:pPr>
            <a:endParaRPr lang="ru-RU" sz="1600"/>
          </a:p>
          <a:p>
            <a:pPr>
              <a:defRPr/>
            </a:pPr>
            <a:endParaRPr lang="ru-RU" sz="1600"/>
          </a:p>
          <a:p>
            <a:pPr algn="just">
              <a:defRPr/>
            </a:pPr>
            <a:endParaRPr lang="ru-RU" sz="1600">
              <a:latin typeface="Times New Roman"/>
              <a:cs typeface="Times New Roman"/>
            </a:endParaRPr>
          </a:p>
          <a:p>
            <a:pPr algn="just">
              <a:defRPr/>
            </a:pPr>
            <a:endParaRPr lang="ru-RU" sz="160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a:ln>
            <a:solidFill>
              <a:srgbClr val="8A0000"/>
            </a:solidFill>
          </a:ln>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Прямоугольник 10"/>
          <p:cNvSpPr/>
          <p:nvPr/>
        </p:nvSpPr>
        <p:spPr bwMode="auto">
          <a:xfrm>
            <a:off x="416496" y="1166843"/>
            <a:ext cx="9217024" cy="3416320"/>
          </a:xfrm>
          <a:prstGeom prst="rect">
            <a:avLst/>
          </a:prstGeom>
          <a:ln w="28575">
            <a:solidFill>
              <a:srgbClr val="8A0000"/>
            </a:solidFill>
          </a:ln>
        </p:spPr>
        <p:txBody>
          <a:bodyPr wrap="square">
            <a:spAutoFit/>
          </a:bodyPr>
          <a:lstStyle/>
          <a:p>
            <a:pPr>
              <a:defRPr/>
            </a:pPr>
            <a:endParaRPr lang="ru-RU"/>
          </a:p>
          <a:p>
            <a:pPr>
              <a:defRPr/>
            </a:pPr>
            <a:r>
              <a:rPr lang="ru-RU" b="1">
                <a:latin typeface="Times New Roman"/>
                <a:cs typeface="Times New Roman"/>
              </a:rPr>
              <a:t>Постановление АС Волго-Вятского округа от 20.05.2021 года по делу № А28-8268/2020 </a:t>
            </a:r>
            <a:endParaRPr/>
          </a:p>
          <a:p>
            <a:pPr>
              <a:defRPr/>
            </a:pPr>
            <a:endParaRPr lang="ru-RU">
              <a:latin typeface="Times New Roman"/>
              <a:cs typeface="Times New Roman"/>
            </a:endParaRPr>
          </a:p>
          <a:p>
            <a:pPr algn="just">
              <a:defRPr/>
            </a:pPr>
            <a:r>
              <a:rPr lang="ru-RU">
                <a:latin typeface="Times New Roman"/>
                <a:cs typeface="Times New Roman"/>
              </a:rPr>
              <a:t>В рамках КНП по возмещению НДС, инспекция затребовала документы, подтверждающие подтверждают право на вычет по покупке оборудования, в том числе оборотно-сальдовые ведомости  по счетам 01, 02, 08, 10, 60, 62, 76. </a:t>
            </a:r>
            <a:endParaRPr/>
          </a:p>
          <a:p>
            <a:pPr algn="just">
              <a:defRPr/>
            </a:pPr>
            <a:endParaRPr lang="ru-RU">
              <a:latin typeface="Times New Roman"/>
              <a:cs typeface="Times New Roman"/>
            </a:endParaRPr>
          </a:p>
          <a:p>
            <a:pPr algn="just">
              <a:defRPr/>
            </a:pPr>
            <a:r>
              <a:rPr lang="ru-RU" b="1">
                <a:latin typeface="Times New Roman"/>
                <a:cs typeface="Times New Roman"/>
              </a:rPr>
              <a:t>Налогоплательщик отказался предоставлять ОСВ </a:t>
            </a:r>
            <a:r>
              <a:rPr lang="ru-RU">
                <a:latin typeface="Times New Roman"/>
                <a:cs typeface="Times New Roman"/>
              </a:rPr>
              <a:t>: при КНП с НДС к возмещению инспекция вправе требовать документы, которые подтверждают право на вычет, оборотно-сальдовые ведомости его не подтверждают. </a:t>
            </a:r>
            <a:endParaRPr/>
          </a:p>
          <a:p>
            <a:pPr algn="just">
              <a:defRPr/>
            </a:pPr>
            <a:endParaRPr lang="ru-RU">
              <a:latin typeface="Times New Roman"/>
              <a:cs typeface="Times New Roman"/>
            </a:endParaRPr>
          </a:p>
          <a:p>
            <a:pPr algn="just">
              <a:defRPr/>
            </a:pPr>
            <a:r>
              <a:rPr lang="ru-RU" b="1">
                <a:solidFill>
                  <a:srgbClr val="8A0000"/>
                </a:solidFill>
                <a:latin typeface="Times New Roman"/>
                <a:cs typeface="Times New Roman"/>
              </a:rPr>
              <a:t>Суд поддержал налогоплательщика</a:t>
            </a:r>
            <a:r>
              <a:rPr lang="ru-RU">
                <a:latin typeface="Times New Roman"/>
                <a:cs typeface="Times New Roman"/>
              </a:rPr>
              <a:t>.</a:t>
            </a:r>
            <a:endParaRPr/>
          </a:p>
        </p:txBody>
      </p:sp>
      <p:sp>
        <p:nvSpPr>
          <p:cNvPr id="12" name="TextBox 11"/>
          <p:cNvSpPr/>
          <p:nvPr/>
        </p:nvSpPr>
        <p:spPr bwMode="auto">
          <a:xfrm>
            <a:off x="704528" y="188640"/>
            <a:ext cx="8280919" cy="400110"/>
          </a:xfrm>
          <a:prstGeom prst="rect">
            <a:avLst/>
          </a:prstGeom>
          <a:noFill/>
        </p:spPr>
        <p:txBody>
          <a:bodyPr wrap="square" rtlCol="0">
            <a:spAutoFit/>
          </a:bodyPr>
          <a:lstStyle/>
          <a:p>
            <a:pPr algn="ctr">
              <a:defRPr/>
            </a:pPr>
            <a:r>
              <a:rPr lang="ru-RU" sz="2000" b="1">
                <a:solidFill>
                  <a:srgbClr val="8A0000"/>
                </a:solidFill>
                <a:latin typeface="Times New Roman"/>
                <a:cs typeface="Times New Roman"/>
              </a:rPr>
              <a:t>В рамках «камералки» что попало не истребуют!</a:t>
            </a:r>
            <a:endParaRPr/>
          </a:p>
        </p:txBody>
      </p:sp>
      <p:pic>
        <p:nvPicPr>
          <p:cNvPr id="13"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26" name="Rectangle 2"/>
          <p:cNvSpPr>
            <a:spLocks noChangeArrowheads="1"/>
          </p:cNvSpPr>
          <p:nvPr/>
        </p:nvSpPr>
        <p:spPr bwMode="auto">
          <a:xfrm>
            <a:off x="488504" y="857617"/>
            <a:ext cx="9001000" cy="5441490"/>
          </a:xfrm>
          <a:prstGeom prst="rect">
            <a:avLst/>
          </a:prstGeom>
          <a:no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Решение АС Москвы от 28.05.2021года  по делу № А40-55951/2020</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(апелляция 05.08)</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ходе выездной проверки компанию оштрафовали  за непредставление </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22 822 документов </a:t>
            </a:r>
            <a:r>
              <a:rPr kumimoji="0" lang="ru-RU"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 требованию, которое общество фактически не получало. Жалоба в вышестоящий налоговый орган успехом не увенчалась, отбиться от штрафа в размере </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4 560 800 руб</a:t>
            </a:r>
            <a:r>
              <a:rPr kumimoji="0" lang="ru-RU" sz="160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получилось только в суде.</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600"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Выводы суда:</a:t>
            </a:r>
          </a:p>
          <a:p>
            <a:pPr algn="just">
              <a:lnSpc>
                <a:spcPct val="115000"/>
              </a:lnSpc>
              <a:spcAft>
                <a:spcPts val="0"/>
              </a:spcAft>
            </a:pPr>
            <a:r>
              <a:rPr lang="ru-RU" sz="1600" dirty="0" smtClean="0">
                <a:solidFill>
                  <a:srgbClr val="760000"/>
                </a:solidFill>
                <a:latin typeface="Franklin Gothic Heavy"/>
                <a:ea typeface="Calibri"/>
                <a:cs typeface="Times New Roman"/>
              </a:rPr>
              <a:t>■</a:t>
            </a:r>
            <a:r>
              <a:rPr lang="ru-RU" sz="1600" dirty="0" smtClean="0">
                <a:solidFill>
                  <a:srgbClr val="000000"/>
                </a:solidFill>
                <a:latin typeface="Times New Roman"/>
                <a:ea typeface="Calibri"/>
                <a:cs typeface="Times New Roman"/>
              </a:rPr>
              <a:t> </a:t>
            </a:r>
            <a:r>
              <a:rPr lang="ru-RU" sz="1600" b="1" dirty="0" smtClean="0">
                <a:solidFill>
                  <a:srgbClr val="000000"/>
                </a:solidFill>
                <a:latin typeface="Times New Roman"/>
                <a:ea typeface="Calibri"/>
                <a:cs typeface="Times New Roman"/>
              </a:rPr>
              <a:t>сразу же</a:t>
            </a:r>
            <a:r>
              <a:rPr lang="ru-RU" sz="1600" dirty="0" smtClean="0">
                <a:solidFill>
                  <a:srgbClr val="000000"/>
                </a:solidFill>
                <a:latin typeface="Times New Roman"/>
                <a:ea typeface="Calibri"/>
                <a:cs typeface="Times New Roman"/>
              </a:rPr>
              <a:t> после истечения срока представления документов, </a:t>
            </a:r>
            <a:r>
              <a:rPr lang="ru-RU" sz="1600" b="1" dirty="0" smtClean="0">
                <a:solidFill>
                  <a:srgbClr val="000000"/>
                </a:solidFill>
                <a:latin typeface="Times New Roman"/>
                <a:ea typeface="Calibri"/>
                <a:cs typeface="Times New Roman"/>
              </a:rPr>
              <a:t>без попыток повторного их истребования и проверки факта получения требования налогоплательщиком</a:t>
            </a:r>
            <a:r>
              <a:rPr lang="ru-RU" sz="1600" dirty="0" smtClean="0">
                <a:solidFill>
                  <a:srgbClr val="000000"/>
                </a:solidFill>
                <a:latin typeface="Times New Roman"/>
                <a:ea typeface="Calibri"/>
                <a:cs typeface="Times New Roman"/>
              </a:rPr>
              <a:t>, инспекция составляет акт проверки и направляет его налогоплательщику также по почте, который компания получает через месяц.  Т.е. требование в виде перечня счетов-фактур, было получено только в момент получения акта проверки, до этого момента, общество не знало и не могло знать о наличии требования;</a:t>
            </a:r>
            <a:endParaRPr lang="ru-RU" sz="1400" dirty="0" smtClean="0">
              <a:ea typeface="Calibri"/>
              <a:cs typeface="Times New Roman"/>
            </a:endParaRPr>
          </a:p>
          <a:p>
            <a:pPr algn="just">
              <a:lnSpc>
                <a:spcPct val="115000"/>
              </a:lnSpc>
              <a:spcAft>
                <a:spcPts val="0"/>
              </a:spcAft>
            </a:pPr>
            <a:r>
              <a:rPr lang="ru-RU" sz="1600" dirty="0" smtClean="0">
                <a:solidFill>
                  <a:srgbClr val="760000"/>
                </a:solidFill>
                <a:latin typeface="Franklin Gothic Heavy"/>
                <a:ea typeface="Calibri"/>
                <a:cs typeface="Times New Roman"/>
              </a:rPr>
              <a:t>■ </a:t>
            </a:r>
            <a:r>
              <a:rPr lang="ru-RU" sz="1600" dirty="0" smtClean="0">
                <a:solidFill>
                  <a:srgbClr val="000000"/>
                </a:solidFill>
                <a:latin typeface="Times New Roman"/>
                <a:ea typeface="Calibri"/>
                <a:cs typeface="Times New Roman"/>
              </a:rPr>
              <a:t>вышеуказанные </a:t>
            </a:r>
            <a:r>
              <a:rPr lang="ru-RU" sz="1600" dirty="0" smtClean="0">
                <a:solidFill>
                  <a:srgbClr val="000000"/>
                </a:solidFill>
                <a:latin typeface="Times New Roman"/>
                <a:ea typeface="Calibri"/>
                <a:cs typeface="Times New Roman"/>
              </a:rPr>
              <a:t>обстоятельства свидетельствуют об отсутствии реальной необходимости в получении документов по требованию, </a:t>
            </a:r>
            <a:r>
              <a:rPr lang="ru-RU" sz="1600" b="1" dirty="0" smtClean="0">
                <a:solidFill>
                  <a:srgbClr val="000000"/>
                </a:solidFill>
                <a:latin typeface="Times New Roman"/>
                <a:ea typeface="Calibri"/>
                <a:cs typeface="Times New Roman"/>
              </a:rPr>
              <a:t>направление его формально</a:t>
            </a:r>
            <a:r>
              <a:rPr lang="ru-RU" sz="1600" dirty="0" smtClean="0">
                <a:solidFill>
                  <a:srgbClr val="000000"/>
                </a:solidFill>
                <a:latin typeface="Times New Roman"/>
                <a:ea typeface="Calibri"/>
                <a:cs typeface="Times New Roman"/>
              </a:rPr>
              <a:t>, </a:t>
            </a:r>
            <a:r>
              <a:rPr lang="ru-RU" sz="1600" b="1" dirty="0" smtClean="0">
                <a:solidFill>
                  <a:srgbClr val="000000"/>
                </a:solidFill>
                <a:latin typeface="Times New Roman"/>
                <a:ea typeface="Calibri"/>
                <a:cs typeface="Times New Roman"/>
              </a:rPr>
              <a:t>только с целью привлечения к ответственности и взыскания значительного штрафа</a:t>
            </a:r>
            <a:r>
              <a:rPr lang="ru-RU" sz="1600" dirty="0" smtClean="0">
                <a:solidFill>
                  <a:srgbClr val="000000"/>
                </a:solidFill>
                <a:latin typeface="Times New Roman"/>
                <a:ea typeface="Calibri"/>
                <a:cs typeface="Times New Roman"/>
              </a:rPr>
              <a:t>;</a:t>
            </a:r>
            <a:endParaRPr kumimoji="0" lang="ru-RU" sz="160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defTabSz="914400" rtl="0" eaLnBrk="0" fontAlgn="base" hangingPunct="0">
              <a:spcBef>
                <a:spcPct val="0"/>
              </a:spcBef>
              <a:spcAft>
                <a:spcPct val="0"/>
              </a:spcAft>
            </a:pPr>
            <a:r>
              <a:rPr lang="ru-RU" sz="1600" dirty="0" smtClean="0">
                <a:solidFill>
                  <a:srgbClr val="760000"/>
                </a:solidFill>
                <a:latin typeface="Franklin Gothic Heavy"/>
                <a:ea typeface="Calibri"/>
                <a:cs typeface="Times New Roman"/>
              </a:rPr>
              <a:t>■ </a:t>
            </a: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поведение налогового органа следует расценивать как </a:t>
            </a:r>
            <a:r>
              <a:rPr kumimoji="0" lang="ru-RU" sz="1600" b="1" i="0" u="sng" strike="noStrike" cap="none" normalizeH="0" baseline="0" dirty="0" smtClean="0">
                <a:ln>
                  <a:noFill/>
                </a:ln>
                <a:solidFill>
                  <a:srgbClr val="760000"/>
                </a:solidFill>
                <a:effectLst/>
                <a:latin typeface="Times New Roman" pitchFamily="18" charset="0"/>
                <a:ea typeface="Calibri" pitchFamily="34" charset="0"/>
                <a:cs typeface="Times New Roman" pitchFamily="18" charset="0"/>
              </a:rPr>
              <a:t>явное и умышленное злоупотребление правом и грубое нарушении основополагающих требований </a:t>
            </a: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статей 31, 89, 93 НК РФ.</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776536" y="188640"/>
            <a:ext cx="8784976" cy="400110"/>
          </a:xfrm>
          <a:prstGeom prst="rect">
            <a:avLst/>
          </a:prstGeom>
          <a:noFill/>
        </p:spPr>
        <p:txBody>
          <a:bodyPr wrap="square" rtlCol="0">
            <a:spAutoFit/>
          </a:bodyPr>
          <a:lstStyle/>
          <a:p>
            <a:pPr algn="ctr"/>
            <a:r>
              <a:rPr lang="ru-RU" sz="2000" b="1" dirty="0" smtClean="0">
                <a:solidFill>
                  <a:srgbClr val="760000"/>
                </a:solidFill>
                <a:latin typeface="Times New Roman" pitchFamily="18" charset="0"/>
                <a:cs typeface="Times New Roman" pitchFamily="18" charset="0"/>
              </a:rPr>
              <a:t>Штраф за непредставление документов в ходе выездной отменен </a:t>
            </a:r>
            <a:endParaRPr lang="ru-RU" sz="2000" b="1" dirty="0">
              <a:solidFill>
                <a:srgbClr val="760000"/>
              </a:solidFill>
              <a:latin typeface="Times New Roman" pitchFamily="18" charset="0"/>
              <a:cs typeface="Times New Roman" pitchFamily="18" charset="0"/>
            </a:endParaRPr>
          </a:p>
        </p:txBody>
      </p:sp>
      <p:pic>
        <p:nvPicPr>
          <p:cNvPr id="14" name="image1.png"/>
          <p:cNvPicPr>
            <a:picLocks noChangeAspect="1"/>
          </p:cNvPicPr>
          <p:nvPr/>
        </p:nvPicPr>
        <p:blipFill>
          <a:blip r:embed="rId6"/>
          <a:stretch/>
        </p:blipFill>
        <p:spPr bwMode="auto">
          <a:xfrm>
            <a:off x="8802539" y="0"/>
            <a:ext cx="1042817" cy="277799"/>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200472" y="766732"/>
            <a:ext cx="9361040" cy="53245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1" i="0" u="none" strike="noStrike" cap="none">
                <a:ln>
                  <a:noFill/>
                </a:ln>
                <a:solidFill>
                  <a:srgbClr val="000000"/>
                </a:solidFill>
                <a:latin typeface="Times New Roman"/>
                <a:ea typeface="Calibri"/>
                <a:cs typeface="Times New Roman"/>
              </a:rPr>
              <a:t>Определение ВС РФ от 21.06.2021 по делу № А32-48817/2018</a:t>
            </a:r>
            <a:endParaRPr/>
          </a:p>
          <a:p>
            <a:pPr marL="0" marR="0" lvl="0" indent="0" algn="ctr" defTabSz="914400">
              <a:lnSpc>
                <a:spcPct val="100000"/>
              </a:lnSpc>
              <a:spcBef>
                <a:spcPts val="0"/>
              </a:spcBef>
              <a:spcAft>
                <a:spcPts val="0"/>
              </a:spcAft>
              <a:buClrTx/>
              <a:buSzTx/>
              <a:buFontTx/>
              <a:buNone/>
              <a:defRPr/>
            </a:pPr>
            <a:endParaRPr lang="ru-RU"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000000"/>
                </a:solidFill>
                <a:latin typeface="Times New Roman"/>
                <a:ea typeface="Calibri"/>
                <a:cs typeface="Times New Roman"/>
              </a:rPr>
              <a:t>Суть дела:</a:t>
            </a:r>
            <a:r>
              <a:rPr lang="ru-RU" sz="1600" b="0" i="0" u="none" strike="noStrike" cap="none">
                <a:ln>
                  <a:noFill/>
                </a:ln>
                <a:solidFill>
                  <a:srgbClr val="000000"/>
                </a:solidFill>
                <a:latin typeface="Times New Roman"/>
                <a:ea typeface="Calibri"/>
                <a:cs typeface="Times New Roman"/>
              </a:rPr>
              <a:t> в ходе выездной проверки было направлено требование о представлении документов. Документы были представлены не в полном объеме - </a:t>
            </a:r>
            <a:r>
              <a:rPr lang="ru-RU" sz="1600" b="1" i="0" u="none" strike="noStrike" cap="none">
                <a:ln>
                  <a:noFill/>
                </a:ln>
                <a:solidFill>
                  <a:srgbClr val="000000"/>
                </a:solidFill>
                <a:latin typeface="Times New Roman"/>
                <a:ea typeface="Calibri"/>
                <a:cs typeface="Times New Roman"/>
              </a:rPr>
              <a:t>штраф 4 860 800 руб.</a:t>
            </a:r>
            <a:r>
              <a:rPr lang="ru-RU" sz="1600">
                <a:latin typeface="Times New Roman"/>
                <a:cs typeface="Times New Roman"/>
              </a:rPr>
              <a:t> </a:t>
            </a:r>
            <a:r>
              <a:rPr lang="ru-RU" sz="1600" b="0" i="0" u="none" strike="noStrike" cap="none">
                <a:ln>
                  <a:noFill/>
                </a:ln>
                <a:solidFill>
                  <a:srgbClr val="000000"/>
                </a:solidFill>
                <a:latin typeface="Times New Roman"/>
                <a:ea typeface="Calibri"/>
                <a:cs typeface="Times New Roman"/>
              </a:rPr>
              <a:t>(ст. 126 НК РФ).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000000"/>
                </a:solidFill>
                <a:latin typeface="Times New Roman"/>
                <a:ea typeface="Calibri"/>
                <a:cs typeface="Times New Roman"/>
              </a:rPr>
              <a:t>Первая инстанция</a:t>
            </a:r>
            <a:r>
              <a:rPr lang="ru-RU" sz="1600" b="0" i="0" u="none" strike="noStrike" cap="none">
                <a:ln>
                  <a:noFill/>
                </a:ln>
                <a:solidFill>
                  <a:srgbClr val="000000"/>
                </a:solidFill>
                <a:latin typeface="Times New Roman"/>
                <a:ea typeface="Calibri"/>
                <a:cs typeface="Times New Roman"/>
              </a:rPr>
              <a:t> - штраф правомерный.</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000000"/>
                </a:solidFill>
                <a:latin typeface="Times New Roman"/>
                <a:ea typeface="Calibri"/>
                <a:cs typeface="Times New Roman"/>
              </a:rPr>
              <a:t>Апелляционная инстанция</a:t>
            </a:r>
            <a:r>
              <a:rPr lang="ru-RU" sz="1600" b="0" i="0" u="none" strike="noStrike" cap="none">
                <a:ln>
                  <a:noFill/>
                </a:ln>
                <a:solidFill>
                  <a:srgbClr val="000000"/>
                </a:solidFill>
                <a:latin typeface="Times New Roman"/>
                <a:ea typeface="Calibri"/>
                <a:cs typeface="Times New Roman"/>
              </a:rPr>
              <a:t> -  штраф незаконный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-оснований для штрафа нет, т.к. проверка производилась на территории налогоплательщика и  не чинилось препятствий для ознакомления налогового органа с первичной документацией;</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-решение инспекции не содержит сведений, что выездная проверка проводилась по месту нахождения налогового органа, что подтверждает факт проверки на территории налогоплательщика и имелся доступ ко всем имеющимся первичным документам, в том числе к программе 1С, что исключает возможность непредставления налогоплательщиком документов на проверку.</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000000"/>
                </a:solidFill>
                <a:latin typeface="Times New Roman"/>
                <a:ea typeface="Calibri"/>
                <a:cs typeface="Times New Roman"/>
              </a:rPr>
              <a:t>Кассационные инстанции - </a:t>
            </a:r>
            <a:r>
              <a:rPr lang="ru-RU" sz="1600" b="0" i="0" u="none" strike="noStrike" cap="none">
                <a:ln>
                  <a:noFill/>
                </a:ln>
                <a:solidFill>
                  <a:srgbClr val="000000"/>
                </a:solidFill>
                <a:latin typeface="Times New Roman"/>
                <a:ea typeface="Calibri"/>
                <a:cs typeface="Times New Roman"/>
              </a:rPr>
              <a:t>поскольку в ходе проведения проверки инспекция получила доступ ко всем документам и к информационной базе 1С - направление налогоплательщику требований о предоставлении документов само по себе противоречило порядку проведения проверки.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
            </a:r>
            <a:br>
              <a:rPr lang="ru-RU" sz="1600" b="0" i="0" u="none" strike="noStrike" cap="none">
                <a:ln>
                  <a:noFill/>
                </a:ln>
                <a:solidFill>
                  <a:srgbClr val="000000"/>
                </a:solidFill>
                <a:latin typeface="Times New Roman"/>
                <a:ea typeface="Calibri"/>
                <a:cs typeface="Times New Roman"/>
              </a:rPr>
            </a:br>
            <a:r>
              <a:rPr lang="ru-RU" sz="1600" b="1" i="0" u="none" strike="noStrike" cap="none">
                <a:ln>
                  <a:noFill/>
                </a:ln>
                <a:solidFill>
                  <a:srgbClr val="C00000"/>
                </a:solidFill>
                <a:latin typeface="Times New Roman"/>
                <a:ea typeface="Calibri"/>
                <a:cs typeface="Times New Roman"/>
              </a:rPr>
              <a:t>Иная точка зрения </a:t>
            </a:r>
            <a:r>
              <a:rPr lang="ru-RU" sz="1600" b="1" i="0" u="none" strike="noStrike" cap="none">
                <a:ln>
                  <a:noFill/>
                </a:ln>
                <a:solidFill>
                  <a:srgbClr val="000000"/>
                </a:solidFill>
                <a:latin typeface="Times New Roman"/>
                <a:ea typeface="Calibri"/>
                <a:cs typeface="Times New Roman"/>
              </a:rPr>
              <a:t>судов по аналогичным делам: </a:t>
            </a:r>
            <a:r>
              <a:rPr lang="ru-RU" sz="1600" b="0" i="0" u="none" strike="noStrike" cap="none">
                <a:ln>
                  <a:noFill/>
                </a:ln>
                <a:solidFill>
                  <a:srgbClr val="000000"/>
                </a:solidFill>
                <a:latin typeface="Times New Roman"/>
                <a:ea typeface="Calibri"/>
                <a:cs typeface="Times New Roman"/>
              </a:rPr>
              <a:t>ст. 93 НК РФ не содержит положений, освобождающих от обязанности предоставления документов, по требованию, в порядке статьи 93 НК РФ, в случае ознакомления должностных лиц налогового органа с оригиналами запрошенных документов в ходе проведения проверки. Учитывают как смягчающее обстоятельство для снижения размера штрафа </a:t>
            </a:r>
            <a:r>
              <a:rPr lang="ru-RU" sz="1600" b="0" i="1" u="none" strike="noStrike" cap="none">
                <a:ln>
                  <a:noFill/>
                </a:ln>
                <a:solidFill>
                  <a:srgbClr val="000000"/>
                </a:solidFill>
                <a:latin typeface="Times New Roman"/>
                <a:ea typeface="Calibri"/>
                <a:cs typeface="Times New Roman"/>
              </a:rPr>
              <a:t>(например, отказное определение ВС от 23.06.2021 года по делу № А20-1911/2020 )</a:t>
            </a:r>
            <a:endParaRPr lang="ru-RU" sz="1600" b="0" i="0" u="none" strike="noStrike" cap="none">
              <a:ln>
                <a:noFill/>
              </a:ln>
              <a:solidFill>
                <a:schemeClr val="tx1"/>
              </a:solidFill>
              <a:latin typeface="Times New Roman"/>
              <a:cs typeface="Times New Roman"/>
            </a:endParaRPr>
          </a:p>
        </p:txBody>
      </p:sp>
      <p:sp>
        <p:nvSpPr>
          <p:cNvPr id="11" name="Прямоугольник 10"/>
          <p:cNvSpPr/>
          <p:nvPr/>
        </p:nvSpPr>
        <p:spPr bwMode="auto">
          <a:xfrm>
            <a:off x="1640632" y="116632"/>
            <a:ext cx="8496944" cy="400110"/>
          </a:xfrm>
          <a:prstGeom prst="rect">
            <a:avLst/>
          </a:prstGeom>
        </p:spPr>
        <p:txBody>
          <a:bodyPr wrap="square">
            <a:spAutoFit/>
          </a:bodyPr>
          <a:lstStyle/>
          <a:p>
            <a:pPr lvl="0" algn="just" defTabSz="914400">
              <a:spcBef>
                <a:spcPts val="0"/>
              </a:spcBef>
              <a:spcAft>
                <a:spcPts val="0"/>
              </a:spcAft>
              <a:defRPr/>
            </a:pPr>
            <a:r>
              <a:rPr lang="ru-RU" sz="2000" b="1">
                <a:solidFill>
                  <a:srgbClr val="8A0000"/>
                </a:solidFill>
                <a:latin typeface="Times New Roman"/>
                <a:ea typeface="Calibri"/>
                <a:cs typeface="Times New Roman"/>
              </a:rPr>
              <a:t>Неисполнение требования в ходе выездной - есть нюансы!</a:t>
            </a:r>
            <a:endParaRPr lang="ru-RU" sz="2000">
              <a:solidFill>
                <a:srgbClr val="8A0000"/>
              </a:solidFill>
              <a:latin typeface="Times New Roman"/>
              <a:cs typeface="Times New Roman"/>
            </a:endParaRPr>
          </a:p>
        </p:txBody>
      </p:sp>
      <p:pic>
        <p:nvPicPr>
          <p:cNvPr id="12" name="image1.png"/>
          <p:cNvPicPr>
            <a:picLocks noChangeAspect="1"/>
          </p:cNvPicPr>
          <p:nvPr/>
        </p:nvPicPr>
        <p:blipFill>
          <a:blip r:embed="rId6"/>
          <a:stretch/>
        </p:blipFill>
        <p:spPr bwMode="auto">
          <a:xfrm>
            <a:off x="8802539" y="0"/>
            <a:ext cx="1042817" cy="277799"/>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344488" y="2132856"/>
            <a:ext cx="9217023" cy="646331"/>
          </a:xfrm>
          <a:prstGeom prst="rect">
            <a:avLst/>
          </a:prstGeom>
          <a:noFill/>
          <a:ln w="38100">
            <a:solidFill>
              <a:srgbClr val="9C0E11"/>
            </a:solidFill>
          </a:ln>
          <a:effectLst>
            <a:glow rad="63500">
              <a:schemeClr val="accent2">
                <a:satMod val="175000"/>
                <a:alpha val="40000"/>
              </a:schemeClr>
            </a:glow>
          </a:effectLst>
        </p:spPr>
        <p:txBody>
          <a:bodyPr wrap="square" rtlCol="0">
            <a:spAutoFit/>
          </a:bodyPr>
          <a:lstStyle/>
          <a:p>
            <a:pPr algn="ctr">
              <a:defRPr/>
            </a:pPr>
            <a:r>
              <a:rPr lang="ru-RU" sz="3600" b="1">
                <a:solidFill>
                  <a:srgbClr val="9E0E11"/>
                </a:solidFill>
              </a:rPr>
              <a:t>«Проблемные контрагенты»</a:t>
            </a:r>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graphicFrame>
        <p:nvGraphicFramePr>
          <p:cNvPr id="10" name="Таблица 8"/>
          <p:cNvGraphicFramePr>
            <a:graphicFrameLocks noGrp="1"/>
          </p:cNvGraphicFramePr>
          <p:nvPr/>
        </p:nvGraphicFramePr>
        <p:xfrm>
          <a:off x="240555" y="956733"/>
          <a:ext cx="9424889" cy="4663440"/>
        </p:xfrm>
        <a:graphic>
          <a:graphicData uri="http://schemas.openxmlformats.org/drawingml/2006/table">
            <a:tbl>
              <a:tblPr/>
              <a:tblGrid>
                <a:gridCol w="4712445"/>
                <a:gridCol w="2356222"/>
                <a:gridCol w="2356222"/>
              </a:tblGrid>
              <a:tr h="718457">
                <a:tc gridSpan="3">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800" b="1">
                          <a:latin typeface="Times New Roman"/>
                          <a:ea typeface="Times New Roman"/>
                          <a:cs typeface="Times New Roman"/>
                        </a:rPr>
                        <a:t>Налогоплательщик проявил коммерческую осмотрительность </a:t>
                      </a:r>
                      <a:r>
                        <a:rPr lang="ru-RU" sz="1200" b="1">
                          <a:latin typeface="Times New Roman"/>
                          <a:ea typeface="Times New Roman"/>
                          <a:cs typeface="Times New Roman"/>
                        </a:rPr>
                        <a:t>при совершении сделки с учетом характера и объемов деятельности налогоплательщика (крупность сделки и регулярность совершения аналогичных сделок), специфики приобретаемых товаров, работ и услуг (наличие специальных требований к исполнителю, в том числе лицензий и допусков к выполнению определенных операций), особенностей коммерческих условий сделки (наличие существенного отклонения цены от рыночного уровня, наличие у поставщика (подрядчика, исполнителя) предшествующего опыта исполнения аналогичных сделок) и т.п.?</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tr>
              <a:tr h="261257">
                <a:tc rowSpan="3">
                  <a:txBody>
                    <a:bodyPr/>
                    <a:lstStyle/>
                    <a:p>
                      <a:pPr algn="ctr">
                        <a:spcAft>
                          <a:spcPts val="0"/>
                        </a:spcAft>
                        <a:defRPr/>
                      </a:pPr>
                      <a:r>
                        <a:rPr lang="ru-RU" sz="1600" b="1">
                          <a:solidFill>
                            <a:srgbClr val="A50021"/>
                          </a:solidFill>
                          <a:latin typeface="Times New Roman"/>
                          <a:ea typeface="Times New Roman"/>
                          <a:cs typeface="Times New Roman"/>
                        </a:rPr>
                        <a:t>Да</a:t>
                      </a:r>
                      <a:endParaRPr lang="ru-RU" sz="1600">
                        <a:solidFill>
                          <a:srgbClr val="A50021"/>
                        </a:solidFill>
                        <a:latin typeface="Times New Roman"/>
                        <a:ea typeface="Times New Roman"/>
                        <a:cs typeface="Times New Roman"/>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gridSpan="2">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Нет</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r>
              <a:tr h="261257">
                <a:tc vMerge="1">
                  <a:txBody>
                    <a:bodyPr/>
                    <a:lstStyle/>
                    <a:p>
                      <a:pPr>
                        <a:defRPr/>
                      </a:pPr>
                      <a:endParaRPr lang="ru-RU"/>
                    </a:p>
                  </a:txBody>
                  <a:tcPr/>
                </a:tc>
                <a:tc gridSpan="2">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Фактический исполнитель установлен?</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hMerge="1">
                  <a:txBody>
                    <a:bodyPr/>
                    <a:lstStyle/>
                    <a:p>
                      <a:endParaRPr/>
                    </a:p>
                  </a:txBody>
                  <a:tcPr/>
                </a:tc>
              </a:tr>
              <a:tr h="261257">
                <a:tc vMerge="1">
                  <a:txBody>
                    <a:bodyPr/>
                    <a:lstStyle/>
                    <a:p>
                      <a:pPr>
                        <a:defRPr/>
                      </a:pPr>
                      <a:endParaRPr lang="ru-RU"/>
                    </a:p>
                  </a:txBody>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Да</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Нет</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r>
              <a:tr h="1197429">
                <a:tc>
                  <a:txBody>
                    <a:bodyPr/>
                    <a:lstStyle/>
                    <a:p>
                      <a:pPr algn="ctr">
                        <a:spcAft>
                          <a:spcPts val="0"/>
                        </a:spcAft>
                        <a:defRPr/>
                      </a:pPr>
                      <a:r>
                        <a:rPr lang="ru-RU" sz="2000" b="1">
                          <a:solidFill>
                            <a:srgbClr val="A50021"/>
                          </a:solidFill>
                          <a:latin typeface="Times New Roman"/>
                          <a:ea typeface="Times New Roman"/>
                          <a:cs typeface="Times New Roman"/>
                        </a:rPr>
                        <a:t>Учет расходов и применение налоговых вычетов правомерны</a:t>
                      </a:r>
                      <a:endParaRPr sz="2000">
                        <a:solidFill>
                          <a:srgbClr val="A50021"/>
                        </a:solidFill>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Подлежащие учету суммы расходов и налоговых вычетов определяются </a:t>
                      </a:r>
                      <a:r>
                        <a:rPr lang="ru-RU" sz="1200" b="1">
                          <a:latin typeface="Times New Roman"/>
                          <a:ea typeface="Times New Roman"/>
                          <a:cs typeface="Times New Roman"/>
                        </a:rPr>
                        <a:t>исходя из параметров реального исполнения, отраженных в финансово-хозяйственных документах фактического исполнителя </a:t>
                      </a:r>
                      <a:r>
                        <a:rPr lang="ru-RU" sz="1200">
                          <a:latin typeface="Times New Roman"/>
                          <a:ea typeface="Times New Roman"/>
                          <a:cs typeface="Times New Roman"/>
                        </a:rPr>
                        <a:t>(договорах, первичных документах, счетах-фактурах, платежных поручениях и т.п.).</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Применение </a:t>
                      </a:r>
                      <a:r>
                        <a:rPr lang="ru-RU" sz="1200" b="1">
                          <a:latin typeface="Times New Roman"/>
                          <a:ea typeface="Times New Roman"/>
                          <a:cs typeface="Times New Roman"/>
                        </a:rPr>
                        <a:t>налоговых вычетов неправомерно</a:t>
                      </a:r>
                      <a:endParaRPr/>
                    </a:p>
                    <a:p>
                      <a:pPr algn="ctr">
                        <a:spcAft>
                          <a:spcPts val="0"/>
                        </a:spcAft>
                        <a:defRPr/>
                      </a:pPr>
                      <a:endParaRPr lang="ru-RU" sz="1200" b="1">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Подлежащие учету </a:t>
                      </a:r>
                      <a:r>
                        <a:rPr lang="ru-RU" sz="1200" b="1">
                          <a:latin typeface="Times New Roman"/>
                          <a:ea typeface="Times New Roman"/>
                          <a:cs typeface="Times New Roman"/>
                        </a:rPr>
                        <a:t>суммы расходов определяются расчетным способом</a:t>
                      </a:r>
                      <a:r>
                        <a:rPr lang="ru-RU" sz="1200">
                          <a:latin typeface="Times New Roman"/>
                          <a:ea typeface="Times New Roman"/>
                          <a:cs typeface="Times New Roman"/>
                        </a:rPr>
                        <a:t>*</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r>
            </a:tbl>
          </a:graphicData>
        </a:graphic>
      </p:graphicFrame>
      <p:sp>
        <p:nvSpPr>
          <p:cNvPr id="11" name="Rectangle 1"/>
          <p:cNvSpPr>
            <a:spLocks noChangeArrowheads="1"/>
          </p:cNvSpPr>
          <p:nvPr/>
        </p:nvSpPr>
        <p:spPr bwMode="auto">
          <a:xfrm>
            <a:off x="812801" y="182367"/>
            <a:ext cx="8830732"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b="1" i="0" u="none" strike="noStrike" cap="none">
                <a:ln>
                  <a:noFill/>
                </a:ln>
                <a:solidFill>
                  <a:srgbClr val="9E0E11"/>
                </a:solidFill>
                <a:latin typeface="Times New Roman"/>
                <a:ea typeface="Times New Roman"/>
                <a:cs typeface="Times New Roman"/>
              </a:rPr>
              <a:t>ПРАВО НА УЧЕТ РАСХОДОВ И ПРИМЕНЕНИЕ НАЛОГОВЫХ ВЫЧЕТОВ ПО НДС</a:t>
            </a:r>
            <a:r>
              <a:rPr lang="ru-RU">
                <a:solidFill>
                  <a:srgbClr val="9E0E11"/>
                </a:solidFill>
                <a:latin typeface="Times New Roman"/>
                <a:cs typeface="Times New Roman"/>
              </a:rPr>
              <a:t> </a:t>
            </a:r>
            <a:r>
              <a:rPr lang="ru-RU" b="1" i="0" u="none" strike="noStrike" cap="none">
                <a:ln>
                  <a:noFill/>
                </a:ln>
                <a:solidFill>
                  <a:srgbClr val="9E0E11"/>
                </a:solidFill>
                <a:latin typeface="Times New Roman"/>
                <a:ea typeface="Times New Roman"/>
                <a:cs typeface="Times New Roman"/>
              </a:rPr>
              <a:t>при НЕОСТРОЖНОМ заключении сделки с Технической компанией</a:t>
            </a:r>
            <a:endParaRPr lang="ru-RU" b="0" i="0" u="none" strike="noStrike" cap="none">
              <a:ln>
                <a:noFill/>
              </a:ln>
              <a:solidFill>
                <a:srgbClr val="9E0E11"/>
              </a:solidFill>
              <a:latin typeface="Times New Roman"/>
              <a:cs typeface="Times New Roman"/>
            </a:endParaRPr>
          </a:p>
        </p:txBody>
      </p:sp>
      <p:sp>
        <p:nvSpPr>
          <p:cNvPr id="12" name="Прямоугольник 10"/>
          <p:cNvSpPr/>
          <p:nvPr/>
        </p:nvSpPr>
        <p:spPr bwMode="auto">
          <a:xfrm>
            <a:off x="390627" y="5518977"/>
            <a:ext cx="7043105" cy="1046440"/>
          </a:xfrm>
          <a:prstGeom prst="rect">
            <a:avLst/>
          </a:prstGeom>
        </p:spPr>
        <p:txBody>
          <a:bodyPr wrap="square">
            <a:spAutoFit/>
          </a:bodyPr>
          <a:lstStyle/>
          <a:p>
            <a:pPr lvl="0" algn="just" defTabSz="914400">
              <a:spcBef>
                <a:spcPts val="0"/>
              </a:spcBef>
              <a:spcAft>
                <a:spcPts val="0"/>
              </a:spcAft>
              <a:defRPr/>
            </a:pPr>
            <a:r>
              <a:rPr lang="ru-RU">
                <a:latin typeface="Arial"/>
                <a:ea typeface="Times New Roman"/>
                <a:cs typeface="Calibri"/>
              </a:rPr>
              <a:t>* </a:t>
            </a:r>
            <a:r>
              <a:rPr lang="ru-RU" sz="1100" i="1">
                <a:latin typeface="Arial"/>
                <a:ea typeface="Times New Roman"/>
                <a:cs typeface="Calibri"/>
              </a:rPr>
              <a:t>Бремя доказывания действительности размера понесенных расходов лежит на налогоплательщике, который вправе их обосновывать, в том числе с учетом данных об иных аналогичных документально подтвержденных операциях самого налогоплательщика, проведения экспертизы, предоставления документов, подтверждающих рыночную стоимость соответствующих товаров (работ, услуг)</a:t>
            </a:r>
            <a:endParaRPr lang="ru-RU" sz="1100" i="1">
              <a:latin typeface="Arial"/>
              <a:cs typeface="Arial"/>
            </a:endParaRPr>
          </a:p>
        </p:txBody>
      </p:sp>
      <p:pic>
        <p:nvPicPr>
          <p:cNvPr id="13"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Rectangle 1"/>
          <p:cNvSpPr>
            <a:spLocks noChangeArrowheads="1"/>
          </p:cNvSpPr>
          <p:nvPr/>
        </p:nvSpPr>
        <p:spPr bwMode="auto">
          <a:xfrm>
            <a:off x="274423" y="706623"/>
            <a:ext cx="9357154" cy="6001643"/>
          </a:xfrm>
          <a:prstGeom prst="rect">
            <a:avLst/>
          </a:prstGeom>
          <a:solidFill>
            <a:srgbClr val="FFF6E7"/>
          </a:solid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Для доказательств надлежащей коммерческой осмотрительности следует истребовать у контрагента:</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копии учредительных и регистрационных документов</a:t>
            </a:r>
            <a:r>
              <a:rPr lang="ru-RU" sz="1600" b="0" i="0" u="none" strike="noStrike" cap="none">
                <a:ln>
                  <a:noFill/>
                </a:ln>
                <a:solidFill>
                  <a:srgbClr val="333333"/>
                </a:solidFill>
                <a:latin typeface="Times New Roman"/>
                <a:ea typeface="Calibri"/>
                <a:cs typeface="Times New Roman"/>
              </a:rPr>
              <a:t> </a:t>
            </a:r>
            <a:r>
              <a:rPr lang="ru-RU" sz="1600" b="0" i="1" u="none" strike="noStrike" cap="none">
                <a:ln>
                  <a:noFill/>
                </a:ln>
                <a:solidFill>
                  <a:srgbClr val="333333"/>
                </a:solidFill>
                <a:latin typeface="Times New Roman"/>
                <a:ea typeface="Calibri"/>
                <a:cs typeface="Times New Roman"/>
              </a:rPr>
              <a:t>(</a:t>
            </a:r>
            <a:r>
              <a:rPr lang="ru-RU" sz="1600" b="0" i="1" u="none" strike="noStrike" cap="none">
                <a:ln>
                  <a:noFill/>
                </a:ln>
                <a:solidFill>
                  <a:schemeClr val="tx1"/>
                </a:solidFill>
                <a:latin typeface="Times New Roman"/>
                <a:ea typeface="Calibri"/>
                <a:cs typeface="Times New Roman"/>
              </a:rPr>
              <a:t>устав, свидетельство о внесении записи в ЕГРЮЛ, о постановке на налоговый учет, решение участника (протокол общего собрания) о назначении исполнительного органа, приказа о назначении на должность руководителя)</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подлинник доверенности и копию документа, удостоверяющего личность представителя, если договор подписывается не лицом, исполняющим функции единоличного исполнительного органа контрагента;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сведения о лицах </a:t>
            </a:r>
            <a:r>
              <a:rPr lang="ru-RU" sz="1600" b="0" i="1" u="none" strike="noStrike" cap="none">
                <a:ln>
                  <a:noFill/>
                </a:ln>
                <a:solidFill>
                  <a:schemeClr val="tx1"/>
                </a:solidFill>
                <a:latin typeface="Times New Roman"/>
                <a:ea typeface="Calibri"/>
                <a:cs typeface="Times New Roman"/>
              </a:rPr>
              <a:t>(Ф.И.О., должность, вопросы ведения, номер телефона, адрес электронной почты)</a:t>
            </a:r>
            <a:r>
              <a:rPr lang="ru-RU" sz="1600" b="0" i="0" u="none" strike="noStrike" cap="none">
                <a:ln>
                  <a:noFill/>
                </a:ln>
                <a:solidFill>
                  <a:schemeClr val="tx1"/>
                </a:solidFill>
                <a:latin typeface="Times New Roman"/>
                <a:ea typeface="Calibri"/>
                <a:cs typeface="Times New Roman"/>
              </a:rPr>
              <a:t>, коммуникации с которыми предполагаются в процессе заключения и исполнения договора.</a:t>
            </a:r>
            <a:r>
              <a:rPr lang="ru-RU" sz="1600" b="0" i="0" u="none" strike="noStrike" cap="none">
                <a:ln>
                  <a:noFill/>
                </a:ln>
                <a:solidFill>
                  <a:schemeClr val="tx1"/>
                </a:solidFill>
                <a:latin typeface="Times New Roman"/>
                <a:ea typeface="Times New Roman"/>
                <a:cs typeface="Times New Roman"/>
              </a:rPr>
              <a:t> Следует сохранять переписку с представителями контрагента не только на этапе заключения сделки, но и на этапе ее исполнения;</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копии лицензий на осуществление деятельности, в отношении которой заключается договор, если такая деятельность контрагента подлежит лицензированию, разрешительную документацию, членство в СРО;</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копии договора аренды или документов, подтверждающих право собственности в отношении помещений по месту нахождения контрагента;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если контрагентом применяются специальные режимы налогообложения, следует получить копию подтверждающего документа </a:t>
            </a:r>
            <a:r>
              <a:rPr lang="ru-RU" sz="1600" b="0" i="1" u="none" strike="noStrike" cap="none">
                <a:ln>
                  <a:noFill/>
                </a:ln>
                <a:solidFill>
                  <a:schemeClr val="tx1"/>
                </a:solidFill>
                <a:latin typeface="Times New Roman"/>
                <a:ea typeface="Calibri"/>
                <a:cs typeface="Times New Roman"/>
              </a:rPr>
              <a:t>(уведомление, заявление, информационное письмо и пр.)</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копию бухгалтерской отчетности: формы № 1 «Бухгалтерский баланс» и форма № 2 «Отчет о финансовых результатах» за год, предшествующий году заключения договора;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копии документов, подтверждающих предоставление в налоговые органы налоговой отчетности по НДС и налогу на прибыль за 2 отчетных/налоговых периода, предшествующих периоду заключения договора </a:t>
            </a:r>
            <a:r>
              <a:rPr lang="ru-RU" sz="1600" b="0" i="1" u="none" strike="noStrike" cap="none">
                <a:ln>
                  <a:noFill/>
                </a:ln>
                <a:solidFill>
                  <a:schemeClr val="tx1"/>
                </a:solidFill>
                <a:latin typeface="Times New Roman"/>
                <a:ea typeface="Calibri"/>
                <a:cs typeface="Times New Roman"/>
              </a:rPr>
              <a:t>(копии квитанций о приеме налоговых деклараций в электронном виде, копии титульных листов налоговых деклараций с отметкой налогового органа о приеме и др.)</a:t>
            </a:r>
            <a:r>
              <a:rPr lang="ru-RU" sz="1600" b="0" i="0" u="none" strike="noStrike" cap="none">
                <a:ln>
                  <a:noFill/>
                </a:ln>
                <a:solidFill>
                  <a:schemeClr val="tx1"/>
                </a:solidFill>
                <a:latin typeface="Times New Roman"/>
                <a:ea typeface="Calibri"/>
                <a:cs typeface="Times New Roman"/>
              </a:rPr>
              <a:t> при заключении договоров с контрагентами - подрядчиками на длительный срок и /или на значительную для компании сумму;</a:t>
            </a:r>
            <a:endParaRPr lang="ru-RU" sz="1600" b="0" i="0" u="none" strike="noStrike" cap="none">
              <a:ln>
                <a:noFill/>
              </a:ln>
              <a:solidFill>
                <a:schemeClr val="tx1"/>
              </a:solidFill>
              <a:latin typeface="Times New Roman"/>
              <a:cs typeface="Times New Roman"/>
            </a:endParaRPr>
          </a:p>
        </p:txBody>
      </p:sp>
      <p:sp>
        <p:nvSpPr>
          <p:cNvPr id="10" name="Прямоугольник 10"/>
          <p:cNvSpPr/>
          <p:nvPr/>
        </p:nvSpPr>
        <p:spPr bwMode="auto">
          <a:xfrm>
            <a:off x="791633" y="0"/>
            <a:ext cx="8967178" cy="1015663"/>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ЧЕК-ЛИСТ</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a:solidFill>
                  <a:srgbClr val="9E0E11"/>
                </a:solidFill>
                <a:latin typeface="Times New Roman"/>
                <a:ea typeface="Times New Roman"/>
                <a:cs typeface="Times New Roman"/>
              </a:rPr>
              <a:t>проверки контрагента и проявления коммерческой осмотрительности</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u="sng">
                <a:solidFill>
                  <a:srgbClr val="9E0E11"/>
                </a:solidFill>
                <a:latin typeface="Times New Roman"/>
                <a:ea typeface="Times New Roman"/>
                <a:cs typeface="Times New Roman"/>
              </a:rPr>
              <a:t> </a:t>
            </a:r>
            <a:endParaRPr lang="ru-RU" sz="2000">
              <a:solidFill>
                <a:srgbClr val="9E0E11"/>
              </a:solidFill>
              <a:latin typeface="Times New Roman"/>
              <a:cs typeface="Times New Roman"/>
            </a:endParaRPr>
          </a:p>
        </p:txBody>
      </p:sp>
      <p:pic>
        <p:nvPicPr>
          <p:cNvPr id="11"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a:solidFill>
            <a:srgbClr val="FFF6E7"/>
          </a:solidFill>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Прямоугольник 8"/>
          <p:cNvSpPr/>
          <p:nvPr/>
        </p:nvSpPr>
        <p:spPr bwMode="auto">
          <a:xfrm>
            <a:off x="791633" y="0"/>
            <a:ext cx="8967178" cy="1015663"/>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ЧЕК-ЛИСТ</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a:solidFill>
                  <a:srgbClr val="9E0E11"/>
                </a:solidFill>
                <a:latin typeface="Times New Roman"/>
                <a:ea typeface="Times New Roman"/>
                <a:cs typeface="Times New Roman"/>
              </a:rPr>
              <a:t>проверки контрагента и проявления коммерческой осмотрительности</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u="sng">
                <a:solidFill>
                  <a:srgbClr val="9E0E11"/>
                </a:solidFill>
                <a:latin typeface="Times New Roman"/>
                <a:ea typeface="Times New Roman"/>
                <a:cs typeface="Times New Roman"/>
              </a:rPr>
              <a:t> </a:t>
            </a:r>
            <a:endParaRPr lang="ru-RU" sz="2000">
              <a:solidFill>
                <a:srgbClr val="9E0E11"/>
              </a:solidFill>
              <a:latin typeface="Times New Roman"/>
              <a:cs typeface="Times New Roman"/>
            </a:endParaRPr>
          </a:p>
        </p:txBody>
      </p:sp>
      <p:pic>
        <p:nvPicPr>
          <p:cNvPr id="10"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
        <p:nvSpPr>
          <p:cNvPr id="11" name="Rectangle 1"/>
          <p:cNvSpPr>
            <a:spLocks noChangeArrowheads="1"/>
          </p:cNvSpPr>
          <p:nvPr/>
        </p:nvSpPr>
        <p:spPr bwMode="auto">
          <a:xfrm>
            <a:off x="218645" y="681273"/>
            <a:ext cx="9374087" cy="6032421"/>
          </a:xfrm>
          <a:prstGeom prst="rect">
            <a:avLst/>
          </a:prstGeom>
          <a:solidFill>
            <a:srgbClr val="FFF6E7"/>
          </a:solid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для подтверждения наличия деловой репутации и опыта у контрагента в соответствующей области</a:t>
            </a:r>
            <a:r>
              <a:rPr lang="ru-RU" sz="1600" b="0" i="0" u="none" strike="noStrike" cap="none">
                <a:ln>
                  <a:noFill/>
                </a:ln>
                <a:solidFill>
                  <a:schemeClr val="tx1"/>
                </a:solidFill>
                <a:latin typeface="Times New Roman"/>
                <a:ea typeface="Calibri"/>
                <a:cs typeface="Times New Roman"/>
              </a:rPr>
              <a:t> следует получить от контрагента рекомендательные письма и сохранить элементы внешней атрибутики: визитные карточки, буклеты, проспекты, адрес сайта и т.п.;</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информацию, подтверждающую наличие трудовых и материальных ресурсов, необходимых для исполнения договора </a:t>
            </a:r>
            <a:r>
              <a:rPr lang="ru-RU" sz="1600" b="0" i="1" u="none" strike="noStrike" cap="none">
                <a:ln>
                  <a:noFill/>
                </a:ln>
                <a:solidFill>
                  <a:schemeClr val="tx1"/>
                </a:solidFill>
                <a:latin typeface="Times New Roman"/>
                <a:ea typeface="Times New Roman"/>
                <a:cs typeface="Times New Roman"/>
              </a:rPr>
              <a:t>(квалифицированный персонал, производственные мощности, технологическое оборудование и т.п.)</a:t>
            </a:r>
            <a:r>
              <a:rPr lang="ru-RU" sz="1600" b="0" i="0" u="none" strike="noStrike" cap="none">
                <a:ln>
                  <a:noFill/>
                </a:ln>
                <a:solidFill>
                  <a:schemeClr val="tx1"/>
                </a:solidFill>
                <a:latin typeface="Times New Roman"/>
                <a:ea typeface="Calibri"/>
                <a:cs typeface="Times New Roman"/>
              </a:rPr>
              <a:t> и такую же информацию в отношении третьих лиц (при привлечении третьих лиц из-за недостаточности собственных ресурсов контрагента);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документы (их копии), подтверждающие взаимодействие с представителями контрагента в процессе исполнения сделки, также следует документально фиксировать обстоятельства взаимодействия </a:t>
            </a:r>
            <a:r>
              <a:rPr lang="ru-RU" sz="1600" b="0" i="1" u="none" strike="noStrike" cap="none">
                <a:ln>
                  <a:noFill/>
                </a:ln>
                <a:solidFill>
                  <a:schemeClr val="tx1"/>
                </a:solidFill>
                <a:latin typeface="Times New Roman"/>
                <a:ea typeface="Times New Roman"/>
                <a:cs typeface="Times New Roman"/>
              </a:rPr>
              <a:t>(например, следует сохранять сведения о транспортировке товаров со стороны контрагента либо сторонних перевозчиков - с информацией о маршрутах, номерах автотранспортных средств и пр.)</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Внимание!</a:t>
            </a:r>
            <a:r>
              <a:rPr lang="ru-RU" sz="1600" b="0" i="0" u="none" strike="noStrike" cap="none">
                <a:ln>
                  <a:noFill/>
                </a:ln>
                <a:solidFill>
                  <a:schemeClr val="tx1"/>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i="0" u="none" strike="noStrike" cap="none">
                <a:ln>
                  <a:noFill/>
                </a:ln>
                <a:solidFill>
                  <a:srgbClr val="820000"/>
                </a:solidFill>
                <a:latin typeface="Times New Roman"/>
                <a:ea typeface="Times New Roman"/>
                <a:cs typeface="Times New Roman"/>
              </a:rPr>
              <a:t>1.Степень предъявляемых требований к выбору контрагента не может быть одинаковой для случаев ординарного пополнения МПЗ по разовым сделкам на несущественную сумму и в ситуациях, когда приобретается дорогостоящий актив, совершаются сделки на значительную сумму,  либо привлекается подрядчик для выполнения существенного объема работ, либо сделка несет в себе несоразмерные риски ввиду возможного причинения убытков при ее неисполнении или ненадлежащим исполнении </a:t>
            </a:r>
            <a:r>
              <a:rPr lang="ru-RU" sz="1600" b="0" i="1" u="none" strike="noStrike" cap="none">
                <a:ln>
                  <a:noFill/>
                </a:ln>
                <a:solidFill>
                  <a:schemeClr val="tx1"/>
                </a:solidFill>
                <a:latin typeface="Times New Roman"/>
                <a:ea typeface="Times New Roman"/>
                <a:cs typeface="Times New Roman"/>
              </a:rPr>
              <a:t>(Письмо ФНС от 10.03.2021 года №</a:t>
            </a:r>
            <a:r>
              <a:rPr lang="ru-RU" sz="1600" b="0" i="1" u="none" strike="noStrike" cap="none">
                <a:ln>
                  <a:noFill/>
                </a:ln>
                <a:solidFill>
                  <a:schemeClr val="tx1"/>
                </a:solidFill>
                <a:latin typeface="Times New Roman"/>
                <a:ea typeface="Calibri"/>
                <a:cs typeface="Times New Roman"/>
              </a:rPr>
              <a:t> БВ-4-7/3060)</a:t>
            </a:r>
            <a:r>
              <a:rPr lang="ru-RU" sz="1600" b="0" i="0" u="none" strike="noStrike" cap="none">
                <a:ln>
                  <a:noFill/>
                </a:ln>
                <a:solidFill>
                  <a:schemeClr val="tx1"/>
                </a:solidFill>
                <a:latin typeface="Times New Roman"/>
                <a:ea typeface="Calibri"/>
                <a:cs typeface="Times New Roman"/>
              </a:rPr>
              <a:t>. Поэтому в</a:t>
            </a:r>
            <a:r>
              <a:rPr lang="ru-RU" sz="1600" b="0" i="0" u="none" strike="noStrike" cap="none">
                <a:ln>
                  <a:noFill/>
                </a:ln>
                <a:solidFill>
                  <a:schemeClr val="tx1"/>
                </a:solidFill>
                <a:latin typeface="Times New Roman"/>
                <a:ea typeface="Times New Roman"/>
                <a:cs typeface="Times New Roman"/>
              </a:rPr>
              <a:t> соответствующие локальные нормативные акты (положение, регламент проверки контрагентов) следует внести положения, подробно описывающие разные критерии стандарта и объема предпринимаемых действий по проверке контрагентов в зависимости от цены сделки, предмета сделки, объема работ и  иных параметров.</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2.</a:t>
            </a:r>
            <a:r>
              <a:rPr lang="ru-RU" sz="1600" b="0" i="0" u="none" strike="noStrike" cap="none">
                <a:ln>
                  <a:noFill/>
                </a:ln>
                <a:solidFill>
                  <a:schemeClr val="tx1"/>
                </a:solidFill>
                <a:latin typeface="Times New Roman"/>
                <a:ea typeface="Times New Roman"/>
                <a:cs typeface="Times New Roman"/>
              </a:rPr>
              <a:t>Целесообразно иметь досье на субисполнителей - </a:t>
            </a:r>
            <a:r>
              <a:rPr lang="ru-RU" sz="1600" b="0" i="0" u="none" strike="noStrike" cap="none">
                <a:ln>
                  <a:noFill/>
                </a:ln>
                <a:solidFill>
                  <a:schemeClr val="tx1"/>
                </a:solidFill>
                <a:latin typeface="Times New Roman"/>
                <a:ea typeface="Calibri"/>
                <a:cs typeface="Times New Roman"/>
              </a:rPr>
              <a:t>третьих лиц (при привлечении их контрагентом из-за недостаточности собственных ресурсов)</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11"/>
          <p:cNvSpPr/>
          <p:nvPr/>
        </p:nvSpPr>
        <p:spPr bwMode="auto">
          <a:xfrm>
            <a:off x="717140" y="182367"/>
            <a:ext cx="8648688"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«Налоговая оговорка»</a:t>
            </a:r>
            <a:endParaRPr/>
          </a:p>
        </p:txBody>
      </p:sp>
      <p:sp>
        <p:nvSpPr>
          <p:cNvPr id="11" name="TextBox 1"/>
          <p:cNvSpPr/>
          <p:nvPr/>
        </p:nvSpPr>
        <p:spPr bwMode="auto">
          <a:xfrm>
            <a:off x="218645" y="1271225"/>
            <a:ext cx="9357156" cy="4294093"/>
          </a:xfrm>
          <a:prstGeom prst="rect">
            <a:avLst/>
          </a:prstGeom>
          <a:ln w="38100">
            <a:solidFill>
              <a:srgbClr val="9E0E11"/>
            </a:solidFill>
            <a:miter lim="400000"/>
          </a:ln>
        </p:spPr>
        <p:txBody>
          <a:bodyPr wrap="square" lIns="53641" tIns="53642" rIns="53641" bIns="53642">
            <a:spAutoFit/>
          </a:bodyPr>
          <a:lstStyle/>
          <a:p>
            <a:pPr>
              <a:defRPr sz="1700" b="1"/>
            </a:pPr>
            <a:r>
              <a:rPr>
                <a:solidFill>
                  <a:srgbClr val="C00000"/>
                </a:solidFill>
                <a:latin typeface="Times New Roman"/>
                <a:cs typeface="Times New Roman"/>
              </a:rPr>
              <a:t>ст. 431.2 ГК РФ </a:t>
            </a:r>
            <a:r>
              <a:rPr>
                <a:latin typeface="Times New Roman"/>
                <a:cs typeface="Times New Roman"/>
              </a:rPr>
              <a:t>- заверения об обстоятельствах</a:t>
            </a:r>
            <a:endParaRPr/>
          </a:p>
          <a:p>
            <a:pPr>
              <a:defRPr sz="1700" b="1"/>
            </a:pPr>
            <a:r>
              <a:rPr>
                <a:solidFill>
                  <a:srgbClr val="C00000"/>
                </a:solidFill>
                <a:latin typeface="Times New Roman"/>
                <a:cs typeface="Times New Roman"/>
              </a:rPr>
              <a:t>ст. 406.1 ГК РФ </a:t>
            </a:r>
            <a:r>
              <a:rPr>
                <a:solidFill>
                  <a:schemeClr val="tx1"/>
                </a:solidFill>
                <a:latin typeface="Times New Roman"/>
                <a:cs typeface="Times New Roman"/>
              </a:rPr>
              <a:t>- возмещение потерь</a:t>
            </a:r>
            <a:endParaRPr/>
          </a:p>
          <a:p>
            <a:pPr>
              <a:defRPr sz="1700" b="1"/>
            </a:pPr>
            <a:endParaRPr>
              <a:latin typeface="Times New Roman"/>
              <a:cs typeface="Times New Roman"/>
            </a:endParaRPr>
          </a:p>
          <a:p>
            <a:pPr>
              <a:defRPr sz="1700" b="1"/>
            </a:pPr>
            <a:r>
              <a:rPr>
                <a:latin typeface="Times New Roman"/>
                <a:cs typeface="Times New Roman"/>
              </a:rPr>
              <a:t>Судебная практика:</a:t>
            </a:r>
            <a:endParaRPr lang="ru-RU">
              <a:latin typeface="Times New Roman"/>
              <a:cs typeface="Times New Roman"/>
            </a:endParaRPr>
          </a:p>
          <a:p>
            <a:pPr>
              <a:defRPr sz="1700" b="1"/>
            </a:pPr>
            <a:endParaRPr>
              <a:latin typeface="Times New Roman"/>
              <a:cs typeface="Times New Roman"/>
            </a:endParaRPr>
          </a:p>
          <a:p>
            <a:pPr marL="402315" indent="-402315" algn="just">
              <a:buSzPct val="100000"/>
              <a:buAutoNum type="arabicPeriod"/>
              <a:defRPr sz="1700"/>
            </a:pPr>
            <a:r>
              <a:rPr b="1">
                <a:latin typeface="Times New Roman"/>
                <a:cs typeface="Times New Roman"/>
              </a:rPr>
              <a:t>ООО «Торговый дом «Риф» взыскал со своего поставщика ООО «Агробизнес» более 12 млн руб. в связи с тем, что тот создал искусственный документооборот со своим поставщиком ООО «Фаворит» при отсутствии фактической возможности осуществить поставки ТМЦ </a:t>
            </a:r>
            <a:endParaRPr lang="ru-RU" b="1">
              <a:latin typeface="Times New Roman"/>
              <a:cs typeface="Times New Roman"/>
            </a:endParaRPr>
          </a:p>
          <a:p>
            <a:pPr marL="402315" indent="-402315" algn="just">
              <a:buSzPct val="100000"/>
              <a:defRPr sz="1700"/>
            </a:pPr>
            <a:r>
              <a:rPr lang="ru-RU">
                <a:latin typeface="Times New Roman"/>
                <a:cs typeface="Times New Roman"/>
              </a:rPr>
              <a:t>      (</a:t>
            </a:r>
            <a:r>
              <a:rPr>
                <a:latin typeface="Times New Roman"/>
                <a:cs typeface="Times New Roman"/>
              </a:rPr>
              <a:t>Дело № А53-22858/2016). </a:t>
            </a:r>
            <a:endParaRPr lang="ru-RU">
              <a:latin typeface="Times New Roman"/>
              <a:cs typeface="Times New Roman"/>
            </a:endParaRPr>
          </a:p>
          <a:p>
            <a:pPr marL="402315" indent="-402315" algn="just">
              <a:buSzPct val="100000"/>
              <a:buAutoNum type="arabicPeriod"/>
              <a:defRPr sz="1700"/>
            </a:pPr>
            <a:endParaRPr>
              <a:latin typeface="Times New Roman"/>
              <a:cs typeface="Times New Roman"/>
            </a:endParaRPr>
          </a:p>
          <a:p>
            <a:pPr algn="just">
              <a:defRPr sz="1700" b="1"/>
            </a:pPr>
            <a:r>
              <a:rPr>
                <a:latin typeface="Times New Roman"/>
                <a:cs typeface="Times New Roman"/>
              </a:rPr>
              <a:t>2. </a:t>
            </a:r>
            <a:r>
              <a:rPr lang="ru-RU">
                <a:latin typeface="Times New Roman"/>
                <a:cs typeface="Times New Roman"/>
              </a:rPr>
              <a:t> </a:t>
            </a:r>
            <a:r>
              <a:rPr>
                <a:latin typeface="Times New Roman"/>
                <a:cs typeface="Times New Roman"/>
              </a:rPr>
              <a:t>ООО «ТД «Югмонтажэлектро» взыскавшее с ООО «Темп» убытки 2 млн. руб., возникшие в результате налоговой проверки. </a:t>
            </a:r>
            <a:endParaRPr/>
          </a:p>
          <a:p>
            <a:pPr algn="just">
              <a:defRPr sz="1700"/>
            </a:pPr>
            <a:r>
              <a:rPr>
                <a:latin typeface="Times New Roman"/>
                <a:cs typeface="Times New Roman"/>
              </a:rPr>
              <a:t>    </a:t>
            </a:r>
            <a:r>
              <a:rPr lang="ru-RU">
                <a:latin typeface="Times New Roman"/>
                <a:cs typeface="Times New Roman"/>
              </a:rPr>
              <a:t>  </a:t>
            </a:r>
            <a:r>
              <a:rPr>
                <a:latin typeface="Times New Roman"/>
                <a:cs typeface="Times New Roman"/>
              </a:rPr>
              <a:t>Расчет сумм убытков производится на основании решений </a:t>
            </a:r>
            <a:r>
              <a:rPr b="1">
                <a:latin typeface="Times New Roman"/>
                <a:cs typeface="Times New Roman"/>
              </a:rPr>
              <a:t>налоговых органов, принятых по результатам камеральной или выездной налоговой проверки</a:t>
            </a:r>
            <a:r>
              <a:rPr>
                <a:latin typeface="Times New Roman"/>
                <a:cs typeface="Times New Roman"/>
              </a:rPr>
              <a:t> </a:t>
            </a:r>
            <a:endParaRPr lang="ru-RU">
              <a:latin typeface="Times New Roman"/>
              <a:cs typeface="Times New Roman"/>
            </a:endParaRPr>
          </a:p>
          <a:p>
            <a:pPr algn="just">
              <a:defRPr sz="1700"/>
            </a:pPr>
            <a:r>
              <a:rPr lang="ru-RU">
                <a:latin typeface="Times New Roman"/>
                <a:cs typeface="Times New Roman"/>
              </a:rPr>
              <a:t>      </a:t>
            </a:r>
            <a:r>
              <a:rPr>
                <a:latin typeface="Times New Roman"/>
                <a:cs typeface="Times New Roman"/>
              </a:rPr>
              <a:t>(Дело № А53-27180/2017).</a:t>
            </a:r>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416496" y="766732"/>
            <a:ext cx="9001000" cy="5324535"/>
          </a:xfrm>
          <a:prstGeom prst="rect">
            <a:avLst/>
          </a:prstGeom>
          <a:noFill/>
          <a:ln w="28575">
            <a:solidFill>
              <a:srgbClr val="C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b="1" i="0" u="none" strike="noStrike" cap="none">
                <a:ln>
                  <a:noFill/>
                </a:ln>
                <a:solidFill>
                  <a:schemeClr val="tx1"/>
                </a:solidFill>
                <a:latin typeface="Times New Roman"/>
                <a:ea typeface="Calibri"/>
                <a:cs typeface="Times New Roman"/>
              </a:rPr>
              <a:t>Постановление Одиннадцатого ААС от 10.11.2020 года по делу  № А55-33207/2019</a:t>
            </a:r>
            <a:endParaRPr lang="ru-RU"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ea typeface="Calibri"/>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Возмещение убытков в сумме 583 659 руб.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Компания по настоянию</a:t>
            </a:r>
            <a:r>
              <a:rPr lang="ru-RU" sz="1600" b="0" i="0" u="none" strike="noStrike" cap="none">
                <a:ln>
                  <a:noFill/>
                </a:ln>
                <a:solidFill>
                  <a:schemeClr val="tx1"/>
                </a:solidFill>
                <a:latin typeface="Times New Roman"/>
                <a:ea typeface="Calibri"/>
                <a:cs typeface="Times New Roman"/>
              </a:rPr>
              <a:t> (</a:t>
            </a:r>
            <a:r>
              <a:rPr lang="ru-RU" sz="1600" b="1" i="0" u="sng" strike="noStrike" cap="none">
                <a:ln>
                  <a:noFill/>
                </a:ln>
                <a:solidFill>
                  <a:srgbClr val="C00000"/>
                </a:solidFill>
                <a:latin typeface="Times New Roman"/>
                <a:ea typeface="Calibri"/>
                <a:cs typeface="Times New Roman"/>
              </a:rPr>
              <a:t>без проведения проверок</a:t>
            </a:r>
            <a:r>
              <a:rPr lang="ru-RU" sz="1600" b="0" i="0" u="none" strike="noStrike" cap="none">
                <a:ln>
                  <a:noFill/>
                </a:ln>
                <a:solidFill>
                  <a:schemeClr val="tx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инспекции уточнилась и уменьшила вычеты по НДС на 583 659 руб.</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Суды:</a:t>
            </a:r>
            <a:r>
              <a:rPr lang="ru-RU" sz="1600" b="0" i="0" u="none" strike="noStrike" cap="none">
                <a:ln>
                  <a:noFill/>
                </a:ln>
                <a:solidFill>
                  <a:schemeClr val="tx1"/>
                </a:solidFill>
                <a:latin typeface="Times New Roman"/>
                <a:ea typeface="Calibri"/>
                <a:cs typeface="Times New Roman"/>
              </a:rPr>
              <a:t> отказ в удовлетворении требования возмещения убытков, т.к. не доказана совокупность условий, необходимых для возмещения.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Убытки подлежат взысканию при доказанности совокупности следующих обстоятельств: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-сам факт причинения ущерба в заявленном размере;</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-противоправность поведения причинителя вреда;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-наличие причинно-следственной связи между противоправным поведением причинителя вреда и наступившими неблагоприятными последствиями.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Недоказанность хотя бы одного из названных элементов состава правонарушения исключает возможность удовлетворения требования о возмещении вреда.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Позиция налогового органа, учтенная судом: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-исполнение протокола по представлению уточненной декларации нес рекомендательный характер и исполнен компанией </a:t>
            </a:r>
            <a:r>
              <a:rPr lang="ru-RU" sz="1600" b="1" i="0" u="sng" strike="noStrike" cap="none">
                <a:ln>
                  <a:noFill/>
                </a:ln>
                <a:solidFill>
                  <a:srgbClr val="C00000"/>
                </a:solidFill>
                <a:latin typeface="Times New Roman"/>
                <a:ea typeface="Calibri"/>
                <a:cs typeface="Times New Roman"/>
              </a:rPr>
              <a:t>добровольно</a:t>
            </a:r>
            <a:r>
              <a:rPr lang="ru-RU" sz="1600" b="1" i="0" u="none" strike="noStrike" cap="none">
                <a:ln>
                  <a:noFill/>
                </a:ln>
                <a:solidFill>
                  <a:schemeClr val="tx1"/>
                </a:solidFill>
                <a:latin typeface="Times New Roman"/>
                <a:ea typeface="Calibri"/>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a:t>
            </a:r>
            <a:r>
              <a:rPr lang="ru-RU" sz="1600" b="1" i="0" u="sng" strike="noStrike" cap="none">
                <a:ln>
                  <a:noFill/>
                </a:ln>
                <a:solidFill>
                  <a:srgbClr val="C00000"/>
                </a:solidFill>
                <a:latin typeface="Times New Roman"/>
                <a:ea typeface="Calibri"/>
                <a:cs typeface="Times New Roman"/>
              </a:rPr>
              <a:t>протокол не является документом подтверждающим отказ инспекции в налоговом вычете</a:t>
            </a:r>
            <a:r>
              <a:rPr lang="ru-RU" sz="1600" b="1" i="0" u="none" strike="noStrike" cap="none">
                <a:ln>
                  <a:noFill/>
                </a:ln>
                <a:solidFill>
                  <a:schemeClr val="tx1"/>
                </a:solidFill>
                <a:latin typeface="Times New Roman"/>
                <a:ea typeface="Calibri"/>
                <a:cs typeface="Times New Roman"/>
              </a:rPr>
              <a:t> и не нарушает права компании в получении налогового вычета по НДС. </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
        <p:nvSpPr>
          <p:cNvPr id="11" name="TextBox 9"/>
          <p:cNvSpPr/>
          <p:nvPr/>
        </p:nvSpPr>
        <p:spPr bwMode="auto">
          <a:xfrm>
            <a:off x="776536" y="188640"/>
            <a:ext cx="8640960" cy="400110"/>
          </a:xfrm>
          <a:prstGeom prst="rect">
            <a:avLst/>
          </a:prstGeom>
          <a:noFill/>
        </p:spPr>
        <p:txBody>
          <a:bodyPr wrap="square" rtlCol="0">
            <a:spAutoFit/>
          </a:bodyPr>
          <a:lstStyle/>
          <a:p>
            <a:pPr algn="ctr">
              <a:defRPr/>
            </a:pPr>
            <a:r>
              <a:rPr lang="ru-RU" sz="2000" b="1">
                <a:solidFill>
                  <a:srgbClr val="8A0000"/>
                </a:solidFill>
                <a:latin typeface="Times New Roman"/>
                <a:cs typeface="Times New Roman"/>
              </a:rPr>
              <a:t>Налоговая оговорка  -  отказ в возмещении убытков</a:t>
            </a:r>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485075" y="2782669"/>
            <a:ext cx="7498673" cy="646331"/>
          </a:xfrm>
          <a:prstGeom prst="rect">
            <a:avLst/>
          </a:prstGeom>
          <a:noFill/>
          <a:ln w="38100">
            <a:solidFill>
              <a:srgbClr val="9C0E11"/>
            </a:solidFill>
          </a:ln>
        </p:spPr>
        <p:txBody>
          <a:bodyPr wrap="square" rtlCol="0">
            <a:spAutoFit/>
          </a:bodyPr>
          <a:lstStyle/>
          <a:p>
            <a:pPr algn="ctr">
              <a:defRPr/>
            </a:pPr>
            <a:r>
              <a:rPr lang="ru-RU" sz="3600" b="1"/>
              <a:t>Допросы</a:t>
            </a:r>
            <a:endParaRPr lang="ru-RU" sz="3600" b="1">
              <a:solidFill>
                <a:srgbClr val="9C0E11"/>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1"/>
          <p:cNvPicPr>
            <a:picLocks noChangeAspect="1"/>
          </p:cNvPicPr>
          <p:nvPr/>
        </p:nvPicPr>
        <p:blipFill>
          <a:blip r:embed="rId2"/>
          <a:stretch/>
        </p:blipFill>
        <p:spPr bwMode="auto">
          <a:xfrm>
            <a:off x="2445" y="0"/>
            <a:ext cx="9901109" cy="6858000"/>
          </a:xfrm>
          <a:prstGeom prst="rect">
            <a:avLst/>
          </a:prstGeom>
          <a:blipFill>
            <a:blip r:embed="rId2"/>
            <a:stretch/>
          </a:blipFill>
          <a:effectLst>
            <a:softEdge rad="635000"/>
          </a:effectLst>
        </p:spPr>
      </p:pic>
      <p:sp>
        <p:nvSpPr>
          <p:cNvPr id="5" name="Rectangle 18"/>
          <p:cNvSpPr/>
          <p:nvPr/>
        </p:nvSpPr>
        <p:spPr bwMode="auto">
          <a:xfrm>
            <a:off x="2445" y="8486"/>
            <a:ext cx="9906000" cy="6858000"/>
          </a:xfrm>
          <a:prstGeom prst="rect">
            <a:avLst/>
          </a:prstGeom>
          <a:solidFill>
            <a:srgbClr val="FFF6E7"/>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6"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7" name="Rectangle 18"/>
          <p:cNvSpPr/>
          <p:nvPr/>
        </p:nvSpPr>
        <p:spPr bwMode="auto">
          <a:xfrm>
            <a:off x="2" y="0"/>
            <a:ext cx="931332" cy="787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cxnSp>
        <p:nvCxnSpPr>
          <p:cNvPr id="8" name="Прямая соединительная линия 2"/>
          <p:cNvCxnSpPr>
            <a:cxnSpLocks/>
            <a:endCxn id="5" idx="2"/>
          </p:cNvCxnSpPr>
          <p:nvPr/>
        </p:nvCxnSpPr>
        <p:spPr bwMode="auto">
          <a:xfrm>
            <a:off x="4955445" y="1485814"/>
            <a:ext cx="0" cy="5380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29"/>
          <p:cNvSpPr/>
          <p:nvPr/>
        </p:nvSpPr>
        <p:spPr bwMode="auto">
          <a:xfrm>
            <a:off x="1576492" y="232948"/>
            <a:ext cx="7552972" cy="369332"/>
          </a:xfrm>
          <a:prstGeom prst="rect">
            <a:avLst/>
          </a:prstGeom>
        </p:spPr>
        <p:txBody>
          <a:bodyPr wrap="square" anchor="ctr">
            <a:spAutoFit/>
          </a:bodyPr>
          <a:lstStyle/>
          <a:p>
            <a:pPr>
              <a:lnSpc>
                <a:spcPct val="90000"/>
              </a:lnSpc>
              <a:defRPr/>
            </a:pPr>
            <a:r>
              <a:rPr lang="ru-RU" sz="2000" b="1">
                <a:solidFill>
                  <a:schemeClr val="bg1"/>
                </a:solidFill>
                <a:latin typeface="Times New Roman"/>
                <a:ea typeface="Roboto Condensed"/>
                <a:cs typeface="Times New Roman"/>
              </a:rPr>
              <a:t>           ТРЕНДЫ НАЛОГОВОГО КОНТРОЛЯ-2021 </a:t>
            </a:r>
          </a:p>
        </p:txBody>
      </p:sp>
      <p:sp>
        <p:nvSpPr>
          <p:cNvPr id="10" name="Pentagon 16"/>
          <p:cNvSpPr/>
          <p:nvPr/>
        </p:nvSpPr>
        <p:spPr bwMode="auto">
          <a:xfrm>
            <a:off x="0" y="1844824"/>
            <a:ext cx="4804278" cy="1409672"/>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1" name="Rectangle 29"/>
          <p:cNvSpPr/>
          <p:nvPr/>
        </p:nvSpPr>
        <p:spPr bwMode="auto">
          <a:xfrm>
            <a:off x="776536" y="1988840"/>
            <a:ext cx="3589493" cy="1089529"/>
          </a:xfrm>
          <a:prstGeom prst="rect">
            <a:avLst/>
          </a:prstGeom>
        </p:spPr>
        <p:txBody>
          <a:bodyPr wrap="square" anchor="ctr">
            <a:spAutoFit/>
          </a:bodyPr>
          <a:lstStyle/>
          <a:p>
            <a:pPr>
              <a:lnSpc>
                <a:spcPct val="90000"/>
              </a:lnSpc>
              <a:defRPr/>
            </a:pPr>
            <a:r>
              <a:rPr lang="ru-RU" sz="1200" b="1">
                <a:solidFill>
                  <a:srgbClr val="9E0E11"/>
                </a:solidFill>
                <a:latin typeface="Roboto Condensed"/>
                <a:ea typeface="Roboto Condensed"/>
              </a:rPr>
              <a:t>ИСПОЛЬЗОВАНИЕ КРИТЕРИЕВ ОЦЕНКИ НАЛОГОВЫХ РИСКОВ </a:t>
            </a:r>
            <a:r>
              <a:rPr lang="ru-RU" sz="1200">
                <a:latin typeface="Roboto Condensed"/>
                <a:ea typeface="Roboto Condensed"/>
              </a:rPr>
              <a:t>ДЛЯ ЭФФЕКТИВНОГО ВЫЯВЛЕНИЯ НАЛОГОПЛАТЕЛЬЩИКОВ </a:t>
            </a:r>
            <a:r>
              <a:rPr lang="ru-RU" sz="1200">
                <a:solidFill>
                  <a:schemeClr val="tx1">
                    <a:lumMod val="75000"/>
                  </a:schemeClr>
                </a:solidFill>
                <a:latin typeface="Roboto Condensed"/>
                <a:ea typeface="Roboto Condensed"/>
              </a:rPr>
              <a:t/>
            </a:r>
            <a:br>
              <a:rPr lang="ru-RU" sz="1200">
                <a:solidFill>
                  <a:schemeClr val="tx1">
                    <a:lumMod val="75000"/>
                  </a:schemeClr>
                </a:solidFill>
                <a:latin typeface="Roboto Condensed"/>
                <a:ea typeface="Roboto Condensed"/>
              </a:rPr>
            </a:br>
            <a:r>
              <a:rPr lang="ru-RU" sz="1200">
                <a:solidFill>
                  <a:schemeClr val="tx1">
                    <a:lumMod val="75000"/>
                  </a:schemeClr>
                </a:solidFill>
                <a:latin typeface="Roboto Condensed"/>
                <a:ea typeface="Roboto Condensed"/>
              </a:rPr>
              <a:t>И КОНТРОЛИРУЕМЫХ СДЕЛОК, ПОПАДАЮЩИХ В ЗОНУ РИСКА НАРУШЕНИЯ НАЛОГОВОГО ЗАКОНОДАТЕЛЬСТВА</a:t>
            </a:r>
            <a:endParaRPr/>
          </a:p>
        </p:txBody>
      </p:sp>
      <p:sp>
        <p:nvSpPr>
          <p:cNvPr id="12" name="TextBox 51"/>
          <p:cNvSpPr/>
          <p:nvPr/>
        </p:nvSpPr>
        <p:spPr bwMode="auto">
          <a:xfrm>
            <a:off x="-2444" y="2195637"/>
            <a:ext cx="772230" cy="1107996"/>
          </a:xfrm>
          <a:prstGeom prst="rect">
            <a:avLst/>
          </a:prstGeom>
          <a:noFill/>
        </p:spPr>
        <p:txBody>
          <a:bodyPr wrap="square" lIns="0" tIns="0" rIns="0" bIns="0" rtlCol="0" anchor="ctr" anchorCtr="0">
            <a:spAutoFit/>
          </a:bodyPr>
          <a:lstStyle/>
          <a:p>
            <a:pPr algn="ctr">
              <a:defRPr/>
            </a:pPr>
            <a:r>
              <a:rPr lang="ru-RU" sz="7200" b="1">
                <a:solidFill>
                  <a:srgbClr val="9E0E11"/>
                </a:solidFill>
                <a:latin typeface="Roboto Condensed"/>
              </a:rPr>
              <a:t>1</a:t>
            </a:r>
            <a:endParaRPr/>
          </a:p>
        </p:txBody>
      </p:sp>
      <p:sp>
        <p:nvSpPr>
          <p:cNvPr id="13" name="Pentagon 16"/>
          <p:cNvSpPr/>
          <p:nvPr/>
        </p:nvSpPr>
        <p:spPr bwMode="auto">
          <a:xfrm>
            <a:off x="2444" y="3425706"/>
            <a:ext cx="4804278" cy="1515462"/>
          </a:xfrm>
          <a:prstGeom prst="homePlate">
            <a:avLst>
              <a:gd name="adj" fmla="val 50000"/>
            </a:avLst>
          </a:prstGeom>
          <a:solidFill>
            <a:schemeClr val="accent2">
              <a:lumMod val="60000"/>
              <a:lumOff val="40000"/>
            </a:schemeClr>
          </a:solidFill>
          <a:ln w="76200">
            <a:solidFill>
              <a:srgbClr val="9E0E11"/>
            </a:solidFill>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4" name="TextBox 53"/>
          <p:cNvSpPr/>
          <p:nvPr/>
        </p:nvSpPr>
        <p:spPr bwMode="auto">
          <a:xfrm>
            <a:off x="-2444" y="3487542"/>
            <a:ext cx="772230" cy="1107996"/>
          </a:xfrm>
          <a:prstGeom prst="rect">
            <a:avLst/>
          </a:prstGeom>
          <a:noFill/>
        </p:spPr>
        <p:txBody>
          <a:bodyPr wrap="square" lIns="0" tIns="0" rIns="0" bIns="0" rtlCol="0" anchor="ctr" anchorCtr="0">
            <a:spAutoFit/>
          </a:bodyPr>
          <a:lstStyle/>
          <a:p>
            <a:pPr algn="ctr">
              <a:defRPr/>
            </a:pPr>
            <a:r>
              <a:rPr lang="ru-RU" sz="7200" b="1">
                <a:solidFill>
                  <a:srgbClr val="9E0E11"/>
                </a:solidFill>
                <a:latin typeface="Roboto Condensed"/>
              </a:rPr>
              <a:t>2</a:t>
            </a:r>
            <a:endParaRPr/>
          </a:p>
        </p:txBody>
      </p:sp>
      <p:sp>
        <p:nvSpPr>
          <p:cNvPr id="15" name="Pentagon 16"/>
          <p:cNvSpPr/>
          <p:nvPr/>
        </p:nvSpPr>
        <p:spPr bwMode="auto">
          <a:xfrm>
            <a:off x="0" y="5229200"/>
            <a:ext cx="4804278" cy="1437364"/>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6" name="TextBox 55"/>
          <p:cNvSpPr/>
          <p:nvPr/>
        </p:nvSpPr>
        <p:spPr bwMode="auto">
          <a:xfrm>
            <a:off x="0" y="5157192"/>
            <a:ext cx="772230" cy="1107996"/>
          </a:xfrm>
          <a:prstGeom prst="rect">
            <a:avLst/>
          </a:prstGeom>
          <a:noFill/>
        </p:spPr>
        <p:txBody>
          <a:bodyPr wrap="square" lIns="0" tIns="0" rIns="0" bIns="0" rtlCol="0" anchor="ctr" anchorCtr="0">
            <a:spAutoFit/>
          </a:bodyPr>
          <a:lstStyle/>
          <a:p>
            <a:pPr algn="ctr">
              <a:defRPr/>
            </a:pPr>
            <a:r>
              <a:rPr lang="ru-RU" sz="7200" b="1">
                <a:solidFill>
                  <a:srgbClr val="9E0E11"/>
                </a:solidFill>
                <a:latin typeface="Roboto Condensed"/>
              </a:rPr>
              <a:t>3</a:t>
            </a:r>
            <a:endParaRPr/>
          </a:p>
        </p:txBody>
      </p:sp>
      <p:sp>
        <p:nvSpPr>
          <p:cNvPr id="17" name="Rectangle 29"/>
          <p:cNvSpPr/>
          <p:nvPr/>
        </p:nvSpPr>
        <p:spPr bwMode="auto">
          <a:xfrm>
            <a:off x="776536" y="3573016"/>
            <a:ext cx="3589493" cy="1338828"/>
          </a:xfrm>
          <a:prstGeom prst="rect">
            <a:avLst/>
          </a:prstGeom>
        </p:spPr>
        <p:txBody>
          <a:bodyPr wrap="square" anchor="ctr">
            <a:spAutoFit/>
          </a:bodyPr>
          <a:lstStyle/>
          <a:p>
            <a:pPr>
              <a:lnSpc>
                <a:spcPct val="90000"/>
              </a:lnSpc>
              <a:defRPr/>
            </a:pPr>
            <a:r>
              <a:rPr lang="ru-RU" sz="1600" b="1">
                <a:latin typeface="Roboto Condensed"/>
                <a:ea typeface="Roboto Condensed"/>
              </a:rPr>
              <a:t>АКЦЕНТ НА ДОБРОВОЛЬНОЕ УТОЧНЕНИЕ НАЛОГОВЫХ ОБЯЗАТЕЛЬСТВ</a:t>
            </a:r>
            <a:endParaRPr/>
          </a:p>
          <a:p>
            <a:pPr>
              <a:lnSpc>
                <a:spcPct val="90000"/>
              </a:lnSpc>
              <a:defRPr/>
            </a:pPr>
            <a:r>
              <a:rPr lang="ru-RU" sz="1400" b="1">
                <a:latin typeface="Roboto Condensed"/>
                <a:ea typeface="Roboto Condensed"/>
              </a:rPr>
              <a:t>Доля самостоятельных уточнений:</a:t>
            </a:r>
            <a:endParaRPr/>
          </a:p>
          <a:p>
            <a:pPr>
              <a:lnSpc>
                <a:spcPct val="90000"/>
              </a:lnSpc>
              <a:defRPr/>
            </a:pPr>
            <a:r>
              <a:rPr lang="ru-RU" sz="1400" b="1">
                <a:latin typeface="Roboto Condensed"/>
                <a:ea typeface="Roboto Condensed"/>
              </a:rPr>
              <a:t>2019-38%</a:t>
            </a:r>
            <a:endParaRPr/>
          </a:p>
          <a:p>
            <a:pPr>
              <a:lnSpc>
                <a:spcPct val="90000"/>
              </a:lnSpc>
              <a:defRPr/>
            </a:pPr>
            <a:r>
              <a:rPr lang="ru-RU" sz="1400" b="1">
                <a:latin typeface="Roboto Condensed"/>
                <a:ea typeface="Roboto Condensed"/>
              </a:rPr>
              <a:t>2020-54%</a:t>
            </a:r>
          </a:p>
        </p:txBody>
      </p:sp>
      <p:sp>
        <p:nvSpPr>
          <p:cNvPr id="18" name="Rectangle 29"/>
          <p:cNvSpPr/>
          <p:nvPr/>
        </p:nvSpPr>
        <p:spPr bwMode="auto">
          <a:xfrm>
            <a:off x="848544" y="5373216"/>
            <a:ext cx="3373469" cy="1255728"/>
          </a:xfrm>
          <a:prstGeom prst="rect">
            <a:avLst/>
          </a:prstGeom>
        </p:spPr>
        <p:txBody>
          <a:bodyPr wrap="square" anchor="ctr">
            <a:spAutoFit/>
          </a:bodyPr>
          <a:lstStyle/>
          <a:p>
            <a:pPr>
              <a:lnSpc>
                <a:spcPct val="90000"/>
              </a:lnSpc>
              <a:defRPr/>
            </a:pPr>
            <a:r>
              <a:rPr lang="ru-RU" sz="1200">
                <a:solidFill>
                  <a:schemeClr val="tx1">
                    <a:lumMod val="75000"/>
                  </a:schemeClr>
                </a:solidFill>
                <a:latin typeface="Roboto Condensed"/>
                <a:ea typeface="Roboto Condensed"/>
              </a:rPr>
              <a:t>РАЗВИТИЕ МЕХАНИЗМОВ РАСШИРЕННОГО ВЗАИМОДЕЙСТВИЯ </a:t>
            </a:r>
            <a:br>
              <a:rPr lang="ru-RU" sz="1200">
                <a:solidFill>
                  <a:schemeClr val="tx1">
                    <a:lumMod val="75000"/>
                  </a:schemeClr>
                </a:solidFill>
                <a:latin typeface="Roboto Condensed"/>
                <a:ea typeface="Roboto Condensed"/>
              </a:rPr>
            </a:br>
            <a:r>
              <a:rPr lang="ru-RU" sz="1200">
                <a:solidFill>
                  <a:schemeClr val="tx1">
                    <a:lumMod val="75000"/>
                  </a:schemeClr>
                </a:solidFill>
                <a:latin typeface="Roboto Condensed"/>
                <a:ea typeface="Roboto Condensed"/>
              </a:rPr>
              <a:t>С КРУПНЕЙШИМИ НАЛОГОПЛАТЕЛЬЩИКАМИ (</a:t>
            </a:r>
            <a:r>
              <a:rPr lang="ru-RU" sz="1200" b="1">
                <a:solidFill>
                  <a:srgbClr val="C00000"/>
                </a:solidFill>
                <a:latin typeface="Roboto Condensed"/>
                <a:ea typeface="Roboto Condensed"/>
              </a:rPr>
              <a:t>ПЕРЕХОД НА НАЛОГОВЫЙ МОНИТОРИНГ</a:t>
            </a:r>
            <a:r>
              <a:rPr lang="ru-RU" sz="1200">
                <a:solidFill>
                  <a:schemeClr val="tx1">
                    <a:lumMod val="75000"/>
                  </a:schemeClr>
                </a:solidFill>
                <a:latin typeface="Roboto Condensed"/>
                <a:ea typeface="Roboto Condensed"/>
              </a:rPr>
              <a:t>, ЗАКЛЮЧЕНИЕ СОГЛАШЕНИЙ О ЦЕНООБРАЗОВАНИИ)</a:t>
            </a:r>
            <a:endParaRPr/>
          </a:p>
        </p:txBody>
      </p:sp>
      <p:sp>
        <p:nvSpPr>
          <p:cNvPr id="19" name="Rectangle 29"/>
          <p:cNvSpPr/>
          <p:nvPr/>
        </p:nvSpPr>
        <p:spPr bwMode="auto">
          <a:xfrm>
            <a:off x="4806723" y="1328848"/>
            <a:ext cx="4897977" cy="1255728"/>
          </a:xfrm>
          <a:prstGeom prst="rect">
            <a:avLst/>
          </a:prstGeom>
        </p:spPr>
        <p:txBody>
          <a:bodyPr wrap="square" anchor="t">
            <a:spAutoFit/>
          </a:bodyPr>
          <a:lstStyle/>
          <a:p>
            <a:pPr>
              <a:lnSpc>
                <a:spcPct val="90000"/>
              </a:lnSpc>
              <a:defRPr/>
            </a:pPr>
            <a:r>
              <a:rPr lang="ru-RU" sz="1400" b="1">
                <a:solidFill>
                  <a:srgbClr val="9E0E11"/>
                </a:solidFill>
                <a:latin typeface="Franklin Gothic Heavy"/>
                <a:ea typeface="Roboto Condensed"/>
                <a:cs typeface="Times New Roman"/>
              </a:rPr>
              <a:t>■ </a:t>
            </a:r>
            <a:r>
              <a:rPr lang="ru-RU" sz="1400" b="1">
                <a:latin typeface="Times New Roman"/>
                <a:ea typeface="Roboto Condensed"/>
                <a:cs typeface="Times New Roman"/>
              </a:rPr>
              <a:t>РАЗВИТИЕ ИНСТРУМЕНТОВ РИСК-АНАЛИЗА </a:t>
            </a:r>
            <a:r>
              <a:rPr lang="ru-RU" sz="1400" b="1">
                <a:solidFill>
                  <a:schemeClr val="tx1">
                    <a:lumMod val="50000"/>
                    <a:lumOff val="50000"/>
                  </a:schemeClr>
                </a:solidFill>
                <a:latin typeface="Times New Roman"/>
                <a:ea typeface="Roboto Condensed"/>
                <a:cs typeface="Times New Roman"/>
              </a:rPr>
              <a:t>И </a:t>
            </a:r>
            <a:r>
              <a:rPr lang="ru-RU" sz="1400" b="1">
                <a:latin typeface="Times New Roman"/>
                <a:ea typeface="Roboto Condensed"/>
                <a:cs typeface="Times New Roman"/>
              </a:rPr>
              <a:t>ДИСТАНЦИОННОГО АВТОМАТИЗИРОВАННОГО КОНТРОЛЯ</a:t>
            </a:r>
            <a:r>
              <a:rPr lang="ru-RU" sz="1400" b="1">
                <a:solidFill>
                  <a:schemeClr val="tx1">
                    <a:lumMod val="50000"/>
                    <a:lumOff val="50000"/>
                  </a:schemeClr>
                </a:solidFill>
                <a:latin typeface="Times New Roman"/>
                <a:ea typeface="Roboto Condensed"/>
                <a:cs typeface="Times New Roman"/>
              </a:rPr>
              <a:t>,  </a:t>
            </a:r>
            <a:endParaRPr/>
          </a:p>
          <a:p>
            <a:pPr>
              <a:lnSpc>
                <a:spcPct val="90000"/>
              </a:lnSpc>
              <a:defRPr/>
            </a:pPr>
            <a:r>
              <a:rPr lang="ru-RU" sz="1400" b="1">
                <a:solidFill>
                  <a:srgbClr val="9E0E11"/>
                </a:solidFill>
                <a:latin typeface="Franklin Gothic Heavy"/>
                <a:ea typeface="Roboto Condensed"/>
                <a:cs typeface="Times New Roman"/>
              </a:rPr>
              <a:t>■ </a:t>
            </a:r>
            <a:r>
              <a:rPr lang="ru-RU" sz="1400" b="1">
                <a:solidFill>
                  <a:srgbClr val="9E0E11"/>
                </a:solidFill>
                <a:latin typeface="Times New Roman"/>
                <a:ea typeface="Roboto Condensed"/>
                <a:cs typeface="Times New Roman"/>
              </a:rPr>
              <a:t>ДОБРОВОЛЬНОЕ ИСПОЛНЕНИЕ НАЛОГОПЛАТЛЬЩИКОМ СВОИХ ОБЯЗАТЕЛЬСТВ В ПОЛНОМ ОБЪЕМЕ</a:t>
            </a:r>
            <a:endParaRPr/>
          </a:p>
        </p:txBody>
      </p:sp>
      <p:sp>
        <p:nvSpPr>
          <p:cNvPr id="20" name="Прямоугольник 115"/>
          <p:cNvSpPr/>
          <p:nvPr/>
        </p:nvSpPr>
        <p:spPr bwMode="auto">
          <a:xfrm>
            <a:off x="8823939" y="2864153"/>
            <a:ext cx="1084505" cy="3462771"/>
          </a:xfrm>
          <a:prstGeom prst="rect">
            <a:avLst/>
          </a:prstGeom>
          <a:solidFill>
            <a:schemeClr val="accent2">
              <a:lumMod val="60000"/>
              <a:lumOff val="40000"/>
            </a:schemeClr>
          </a:solidFill>
          <a:ln>
            <a:noFill/>
          </a:ln>
          <a:effectLst>
            <a:glow rad="1397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schemeClr val="bg1"/>
              </a:solidFill>
            </a:endParaRPr>
          </a:p>
        </p:txBody>
      </p:sp>
      <p:cxnSp>
        <p:nvCxnSpPr>
          <p:cNvPr id="21" name="Прямая соединительная линия 78"/>
          <p:cNvCxnSpPr>
            <a:cxnSpLocks/>
          </p:cNvCxnSpPr>
          <p:nvPr/>
        </p:nvCxnSpPr>
        <p:spPr bwMode="auto">
          <a:xfrm flipV="1">
            <a:off x="8475095" y="5332088"/>
            <a:ext cx="713153" cy="74359"/>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79"/>
          <p:cNvCxnSpPr>
            <a:cxnSpLocks/>
          </p:cNvCxnSpPr>
          <p:nvPr/>
        </p:nvCxnSpPr>
        <p:spPr bwMode="auto">
          <a:xfrm flipV="1">
            <a:off x="8403964" y="3365471"/>
            <a:ext cx="693663" cy="238214"/>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Прямоугольник 81"/>
          <p:cNvSpPr/>
          <p:nvPr/>
        </p:nvSpPr>
        <p:spPr bwMode="auto">
          <a:xfrm>
            <a:off x="5128520" y="5690744"/>
            <a:ext cx="616581"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2017</a:t>
            </a:r>
            <a:endParaRPr lang="ru-RU" sz="1200" b="1">
              <a:latin typeface="Arial Narrow"/>
            </a:endParaRPr>
          </a:p>
        </p:txBody>
      </p:sp>
      <p:sp>
        <p:nvSpPr>
          <p:cNvPr id="24" name="Прямоугольник 82"/>
          <p:cNvSpPr/>
          <p:nvPr/>
        </p:nvSpPr>
        <p:spPr bwMode="auto">
          <a:xfrm>
            <a:off x="6115423" y="5690745"/>
            <a:ext cx="616586"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2018</a:t>
            </a:r>
            <a:endParaRPr lang="ru-RU" sz="1200" b="1">
              <a:latin typeface="Arial Narrow"/>
            </a:endParaRPr>
          </a:p>
        </p:txBody>
      </p:sp>
      <p:sp>
        <p:nvSpPr>
          <p:cNvPr id="25" name="Прямоугольник 83"/>
          <p:cNvSpPr/>
          <p:nvPr/>
        </p:nvSpPr>
        <p:spPr bwMode="auto">
          <a:xfrm>
            <a:off x="5348564" y="6181395"/>
            <a:ext cx="4497676" cy="630941"/>
          </a:xfrm>
          <a:prstGeom prst="rect">
            <a:avLst/>
          </a:prstGeom>
        </p:spPr>
        <p:txBody>
          <a:bodyPr wrap="square">
            <a:spAutoFit/>
          </a:bodyPr>
          <a:lstStyle/>
          <a:p>
            <a:pPr>
              <a:defRPr/>
            </a:pPr>
            <a:r>
              <a:rPr lang="ru-RU" sz="1100" b="1">
                <a:solidFill>
                  <a:schemeClr val="tx2">
                    <a:lumMod val="50000"/>
                  </a:schemeClr>
                </a:solidFill>
                <a:latin typeface="Times New Roman"/>
                <a:ea typeface="Roboto Condensed"/>
                <a:cs typeface="Times New Roman"/>
              </a:rPr>
              <a:t>Количество выездных налоговых проверок (тысяч)</a:t>
            </a:r>
            <a:endParaRPr/>
          </a:p>
          <a:p>
            <a:pPr>
              <a:defRPr/>
            </a:pPr>
            <a:endParaRPr lang="ru-RU" sz="200" b="1">
              <a:solidFill>
                <a:schemeClr val="tx2">
                  <a:lumMod val="50000"/>
                </a:schemeClr>
              </a:solidFill>
              <a:latin typeface="Times New Roman"/>
              <a:ea typeface="Roboto Condensed"/>
              <a:cs typeface="Times New Roman"/>
            </a:endParaRPr>
          </a:p>
          <a:p>
            <a:pPr>
              <a:defRPr/>
            </a:pPr>
            <a:r>
              <a:rPr lang="ru-RU" sz="1100" b="1">
                <a:solidFill>
                  <a:schemeClr val="tx2">
                    <a:lumMod val="50000"/>
                  </a:schemeClr>
                </a:solidFill>
                <a:latin typeface="Times New Roman"/>
                <a:ea typeface="Roboto Condensed"/>
                <a:cs typeface="Times New Roman"/>
              </a:rPr>
              <a:t>Эффективность налоговых проверок (доначислено на 1 выездную проверку, млн рублей)</a:t>
            </a:r>
            <a:endParaRPr/>
          </a:p>
        </p:txBody>
      </p:sp>
      <p:grpSp>
        <p:nvGrpSpPr>
          <p:cNvPr id="26" name="Группа 7"/>
          <p:cNvGrpSpPr/>
          <p:nvPr/>
        </p:nvGrpSpPr>
        <p:grpSpPr bwMode="auto">
          <a:xfrm>
            <a:off x="5128520" y="6438164"/>
            <a:ext cx="182393" cy="204781"/>
            <a:chOff x="6215268" y="6438163"/>
            <a:chExt cx="367579" cy="204781"/>
          </a:xfrm>
        </p:grpSpPr>
        <p:cxnSp>
          <p:nvCxnSpPr>
            <p:cNvPr id="27" name="Прямая соединительная линия 84"/>
            <p:cNvCxnSpPr>
              <a:cxnSpLocks/>
            </p:cNvCxnSpPr>
            <p:nvPr/>
          </p:nvCxnSpPr>
          <p:spPr bwMode="auto">
            <a:xfrm>
              <a:off x="6215268" y="6438163"/>
              <a:ext cx="3675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85"/>
            <p:cNvCxnSpPr>
              <a:cxnSpLocks/>
            </p:cNvCxnSpPr>
            <p:nvPr/>
          </p:nvCxnSpPr>
          <p:spPr bwMode="auto">
            <a:xfrm>
              <a:off x="6215268" y="6642944"/>
              <a:ext cx="367579"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9" name="Прямая соединительная линия 86"/>
          <p:cNvCxnSpPr>
            <a:cxnSpLocks/>
          </p:cNvCxnSpPr>
          <p:nvPr/>
        </p:nvCxnSpPr>
        <p:spPr bwMode="auto">
          <a:xfrm flipH="1">
            <a:off x="9034315" y="5334535"/>
            <a:ext cx="1342" cy="1058"/>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Прямоугольник 87"/>
          <p:cNvSpPr/>
          <p:nvPr/>
        </p:nvSpPr>
        <p:spPr bwMode="auto">
          <a:xfrm>
            <a:off x="7077639" y="5690744"/>
            <a:ext cx="616586" cy="464230"/>
          </a:xfrm>
          <a:prstGeom prst="rect">
            <a:avLst/>
          </a:prstGeom>
          <a:ln>
            <a:noFill/>
          </a:ln>
        </p:spPr>
        <p:txBody>
          <a:bodyPr wrap="square" anchor="ctr">
            <a:spAutoFit/>
          </a:bodyPr>
          <a:lstStyle/>
          <a:p>
            <a:pPr algn="ctr" defTabSz="1043056">
              <a:lnSpc>
                <a:spcPts val="2900"/>
              </a:lnSpc>
              <a:spcBef>
                <a:spcPts val="0"/>
              </a:spcBef>
              <a:defRPr/>
            </a:pPr>
            <a:r>
              <a:rPr lang="ru-RU" sz="1200" b="1">
                <a:latin typeface="Arial Narrow"/>
                <a:ea typeface="+mj-ea"/>
                <a:cs typeface="+mj-cs"/>
              </a:rPr>
              <a:t>2019</a:t>
            </a:r>
            <a:endParaRPr lang="ru-RU" sz="1200" b="1">
              <a:latin typeface="Arial Narrow"/>
            </a:endParaRPr>
          </a:p>
        </p:txBody>
      </p:sp>
      <p:sp>
        <p:nvSpPr>
          <p:cNvPr id="31" name="Прямоугольник 88"/>
          <p:cNvSpPr/>
          <p:nvPr/>
        </p:nvSpPr>
        <p:spPr bwMode="auto">
          <a:xfrm>
            <a:off x="8065684" y="5690745"/>
            <a:ext cx="645084"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2020</a:t>
            </a:r>
            <a:endParaRPr lang="ru-RU" sz="1200" b="1">
              <a:latin typeface="Arial Narrow"/>
            </a:endParaRPr>
          </a:p>
        </p:txBody>
      </p:sp>
      <p:sp>
        <p:nvSpPr>
          <p:cNvPr id="32" name="TextBox 92"/>
          <p:cNvSpPr/>
          <p:nvPr/>
        </p:nvSpPr>
        <p:spPr bwMode="auto">
          <a:xfrm>
            <a:off x="8687153" y="2940328"/>
            <a:ext cx="1017547" cy="220071"/>
          </a:xfrm>
          <a:prstGeom prst="rect">
            <a:avLst/>
          </a:prstGeom>
        </p:spPr>
        <p:txBody>
          <a:bodyPr vert="horz" wrap="square" lIns="104306" tIns="52153" rIns="104306" bIns="52153" rtlCol="0" anchor="ctr">
            <a:noAutofit/>
          </a:bodyPr>
          <a:lstStyle/>
          <a:p>
            <a:pPr marL="0" marR="0" indent="0" algn="ctr" defTabSz="1043056">
              <a:lnSpc>
                <a:spcPct val="100000"/>
              </a:lnSpc>
              <a:spcBef>
                <a:spcPts val="0"/>
              </a:spcBef>
              <a:spcAft>
                <a:spcPts val="0"/>
              </a:spcAft>
              <a:buClrTx/>
              <a:buSzTx/>
              <a:buFontTx/>
              <a:buNone/>
              <a:defRPr/>
            </a:pPr>
            <a:r>
              <a:rPr lang="ru-RU" sz="1800" b="1">
                <a:solidFill>
                  <a:srgbClr val="9E0E11"/>
                </a:solidFill>
                <a:latin typeface="Roboto Condensed"/>
                <a:ea typeface="Roboto Condensed"/>
              </a:rPr>
              <a:t>35,0</a:t>
            </a:r>
            <a:endParaRPr/>
          </a:p>
        </p:txBody>
      </p:sp>
      <p:sp>
        <p:nvSpPr>
          <p:cNvPr id="33" name="TextBox 93"/>
          <p:cNvSpPr/>
          <p:nvPr/>
        </p:nvSpPr>
        <p:spPr bwMode="auto">
          <a:xfrm>
            <a:off x="8931442" y="4910587"/>
            <a:ext cx="693663" cy="228550"/>
          </a:xfrm>
          <a:prstGeom prst="rect">
            <a:avLst/>
          </a:prstGeom>
        </p:spPr>
        <p:txBody>
          <a:bodyPr vert="horz" wrap="square" lIns="104306" tIns="52153" rIns="104306" bIns="52153" rtlCol="0" anchor="ctr">
            <a:noAutofit/>
          </a:bodyPr>
          <a:lstStyle/>
          <a:p>
            <a:pPr marL="0" marR="0" indent="0" algn="ctr" defTabSz="1043056">
              <a:lnSpc>
                <a:spcPct val="100000"/>
              </a:lnSpc>
              <a:spcBef>
                <a:spcPts val="0"/>
              </a:spcBef>
              <a:spcAft>
                <a:spcPts val="0"/>
              </a:spcAft>
              <a:buClrTx/>
              <a:buSzTx/>
              <a:buFontTx/>
              <a:buNone/>
              <a:defRPr/>
            </a:pPr>
            <a:r>
              <a:rPr lang="ru-RU" sz="1800" b="1">
                <a:solidFill>
                  <a:srgbClr val="9E0E11"/>
                </a:solidFill>
                <a:latin typeface="Roboto Condensed"/>
                <a:ea typeface="Roboto Condensed"/>
              </a:rPr>
              <a:t>8,3</a:t>
            </a:r>
            <a:endParaRPr/>
          </a:p>
        </p:txBody>
      </p:sp>
      <p:sp>
        <p:nvSpPr>
          <p:cNvPr id="34" name="Прямоугольник 94"/>
          <p:cNvSpPr/>
          <p:nvPr/>
        </p:nvSpPr>
        <p:spPr bwMode="auto">
          <a:xfrm>
            <a:off x="8865705" y="5740985"/>
            <a:ext cx="645084" cy="416589"/>
          </a:xfrm>
          <a:prstGeom prst="rect">
            <a:avLst/>
          </a:prstGeom>
        </p:spPr>
        <p:txBody>
          <a:bodyPr wrap="square" anchor="ctr">
            <a:spAutoFit/>
          </a:bodyPr>
          <a:lstStyle/>
          <a:p>
            <a:pPr algn="ctr" defTabSz="1043056">
              <a:lnSpc>
                <a:spcPts val="2900"/>
              </a:lnSpc>
              <a:spcBef>
                <a:spcPts val="0"/>
              </a:spcBef>
              <a:defRPr/>
            </a:pPr>
            <a:r>
              <a:rPr lang="ru-RU" sz="1600" b="1">
                <a:latin typeface="Arial Narrow"/>
                <a:ea typeface="+mj-ea"/>
                <a:cs typeface="+mj-cs"/>
              </a:rPr>
              <a:t>2021</a:t>
            </a:r>
            <a:endParaRPr lang="ru-RU" sz="1600" b="1">
              <a:latin typeface="Arial Narrow"/>
            </a:endParaRPr>
          </a:p>
        </p:txBody>
      </p:sp>
      <p:sp>
        <p:nvSpPr>
          <p:cNvPr id="35" name="Овал 109"/>
          <p:cNvSpPr/>
          <p:nvPr/>
        </p:nvSpPr>
        <p:spPr bwMode="auto">
          <a:xfrm>
            <a:off x="9165469" y="5187888"/>
            <a:ext cx="209086" cy="25733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36" name="Овал 112"/>
          <p:cNvSpPr/>
          <p:nvPr/>
        </p:nvSpPr>
        <p:spPr bwMode="auto">
          <a:xfrm>
            <a:off x="9077709" y="3212977"/>
            <a:ext cx="209086" cy="25733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graphicFrame>
        <p:nvGraphicFramePr>
          <p:cNvPr id="37" name="Диаграмма 118"/>
          <p:cNvGraphicFramePr>
            <a:graphicFrameLocks/>
          </p:cNvGraphicFramePr>
          <p:nvPr/>
        </p:nvGraphicFramePr>
        <p:xfrm>
          <a:off x="4912997" y="3168173"/>
          <a:ext cx="3935943" cy="2834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Диаграмма 119"/>
          <p:cNvGraphicFramePr>
            <a:graphicFrameLocks/>
          </p:cNvGraphicFramePr>
          <p:nvPr/>
        </p:nvGraphicFramePr>
        <p:xfrm>
          <a:off x="4806722" y="2973653"/>
          <a:ext cx="4164610" cy="3106724"/>
        </p:xfrm>
        <a:graphic>
          <a:graphicData uri="http://schemas.openxmlformats.org/drawingml/2006/chart">
            <c:chart xmlns:c="http://schemas.openxmlformats.org/drawingml/2006/chart" xmlns:r="http://schemas.openxmlformats.org/officeDocument/2006/relationships" r:id="rId4"/>
          </a:graphicData>
        </a:graphic>
      </p:graphicFrame>
      <p:pic>
        <p:nvPicPr>
          <p:cNvPr id="39" name="Рисунок 44"/>
          <p:cNvPicPr>
            <a:picLocks noChangeAspect="1"/>
          </p:cNvPicPr>
          <p:nvPr/>
        </p:nvPicPr>
        <p:blipFill>
          <a:blip r:embed="rId5"/>
          <a:stretch/>
        </p:blipFill>
        <p:spPr bwMode="auto">
          <a:xfrm>
            <a:off x="1" y="-1280"/>
            <a:ext cx="499000" cy="499000"/>
          </a:xfrm>
          <a:prstGeom prst="rect">
            <a:avLst/>
          </a:prstGeom>
        </p:spPr>
      </p:pic>
      <p:pic>
        <p:nvPicPr>
          <p:cNvPr id="40" name="Рисунок 45"/>
          <p:cNvPicPr>
            <a:picLocks noChangeAspect="1"/>
          </p:cNvPicPr>
          <p:nvPr/>
        </p:nvPicPr>
        <p:blipFill>
          <a:blip r:embed="rId6"/>
          <a:stretch/>
        </p:blipFill>
        <p:spPr bwMode="auto">
          <a:xfrm rot="10800000">
            <a:off x="218646" y="182367"/>
            <a:ext cx="465725" cy="465725"/>
          </a:xfrm>
          <a:prstGeom prst="rect">
            <a:avLst/>
          </a:prstGeom>
        </p:spPr>
      </p:pic>
      <p:sp>
        <p:nvSpPr>
          <p:cNvPr id="41" name="Правая фигурная скобка 42"/>
          <p:cNvSpPr/>
          <p:nvPr/>
        </p:nvSpPr>
        <p:spPr bwMode="auto">
          <a:xfrm rot="7023651">
            <a:off x="7617351" y="4913047"/>
            <a:ext cx="431939" cy="1073102"/>
          </a:xfrm>
          <a:prstGeom prst="rightBrace">
            <a:avLst>
              <a:gd name="adj1" fmla="val 0"/>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11"/>
          <p:cNvSpPr/>
          <p:nvPr/>
        </p:nvSpPr>
        <p:spPr bwMode="auto">
          <a:xfrm>
            <a:off x="801121" y="278762"/>
            <a:ext cx="8698477" cy="400110"/>
          </a:xfrm>
          <a:prstGeom prst="rect">
            <a:avLst/>
          </a:prstGeom>
        </p:spPr>
        <p:txBody>
          <a:bodyPr wrap="square">
            <a:spAutoFit/>
          </a:bodyPr>
          <a:lstStyle/>
          <a:p>
            <a:pPr lvl="0" algn="ctr" defTabSz="914400">
              <a:spcBef>
                <a:spcPts val="0"/>
              </a:spcBef>
              <a:spcAft>
                <a:spcPts val="0"/>
              </a:spcAft>
              <a:defRPr/>
            </a:pPr>
            <a:r>
              <a:rPr lang="ru-RU" sz="2000" b="1">
                <a:solidFill>
                  <a:srgbClr val="800000"/>
                </a:solidFill>
                <a:latin typeface="Times New Roman"/>
                <a:ea typeface="Times New Roman"/>
                <a:cs typeface="Times New Roman"/>
              </a:rPr>
              <a:t>Допрос: передача полномочий свидетеля представителю по доверенности</a:t>
            </a:r>
            <a:endParaRPr lang="ru-RU" sz="2000">
              <a:solidFill>
                <a:srgbClr val="800000"/>
              </a:solidFill>
              <a:latin typeface="Times New Roman"/>
              <a:cs typeface="Times New Roman"/>
            </a:endParaRPr>
          </a:p>
        </p:txBody>
      </p:sp>
      <p:sp>
        <p:nvSpPr>
          <p:cNvPr id="11" name="Rectangle 1"/>
          <p:cNvSpPr>
            <a:spLocks noChangeArrowheads="1"/>
          </p:cNvSpPr>
          <p:nvPr/>
        </p:nvSpPr>
        <p:spPr bwMode="auto">
          <a:xfrm>
            <a:off x="519586" y="1166608"/>
            <a:ext cx="9000597" cy="4524315"/>
          </a:xfrm>
          <a:prstGeom prst="rect">
            <a:avLst/>
          </a:prstGeom>
          <a:noFill/>
          <a:ln w="38100">
            <a:solidFill>
              <a:srgbClr val="76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1" i="0" u="none" strike="noStrike" cap="none" dirty="0">
                <a:ln>
                  <a:noFill/>
                </a:ln>
                <a:solidFill>
                  <a:schemeClr val="tx1"/>
                </a:solidFill>
                <a:latin typeface="Times New Roman"/>
                <a:ea typeface="Calibri"/>
                <a:cs typeface="Times New Roman"/>
              </a:rPr>
              <a:t>Письмо Минфина России от 18.12. 2020 года № 03-02-08/111223</a:t>
            </a:r>
            <a:endParaRPr dirty="0"/>
          </a:p>
          <a:p>
            <a:pPr marL="0" marR="0" lvl="0" indent="0" algn="just" defTabSz="914400">
              <a:lnSpc>
                <a:spcPct val="100000"/>
              </a:lnSpc>
              <a:spcBef>
                <a:spcPts val="0"/>
              </a:spcBef>
              <a:spcAft>
                <a:spcPts val="0"/>
              </a:spcAft>
              <a:buClrTx/>
              <a:buSzTx/>
              <a:buFontTx/>
              <a:buNone/>
              <a:defRPr/>
            </a:pP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chemeClr val="tx1"/>
                </a:solidFill>
                <a:latin typeface="Times New Roman"/>
                <a:ea typeface="Calibri"/>
                <a:cs typeface="Times New Roman"/>
              </a:rPr>
              <a:t>В качестве свидетеля для дачи показаний может быть вызвано любое физическое лицо, которому могут быть известны какие-либо обстоятельства, имеющие значение для осуществления налогового контроля.</a:t>
            </a:r>
            <a:endParaRPr lang="ru-RU" b="1"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chemeClr val="tx1"/>
                </a:solidFill>
                <a:latin typeface="Times New Roman"/>
                <a:ea typeface="Calibri"/>
                <a:cs typeface="Times New Roman"/>
              </a:rPr>
              <a:t>Налогоплательщик может участвовать в отношениях, регулируемых законодательством о налогах и сборах, через уполномоченного представителя, если иное не предусмотрено НК РФ. Представитель налогоплательщика - физического лица осуществляет свои полномочия на основании доверенности. Однако </a:t>
            </a:r>
            <a:r>
              <a:rPr lang="ru-RU" b="1" i="0" u="sng" strike="noStrike" cap="none" dirty="0">
                <a:ln>
                  <a:noFill/>
                </a:ln>
                <a:solidFill>
                  <a:schemeClr val="tx1"/>
                </a:solidFill>
                <a:latin typeface="Times New Roman"/>
                <a:ea typeface="Calibri"/>
                <a:cs typeface="Times New Roman"/>
              </a:rPr>
              <a:t>статьей 29 НК РФ </a:t>
            </a:r>
            <a:r>
              <a:rPr lang="ru-RU" b="1" i="0" u="sng" strike="noStrike" cap="none" dirty="0">
                <a:ln>
                  <a:noFill/>
                </a:ln>
                <a:solidFill>
                  <a:srgbClr val="9C0E11"/>
                </a:solidFill>
                <a:latin typeface="Times New Roman"/>
                <a:ea typeface="Calibri"/>
                <a:cs typeface="Times New Roman"/>
              </a:rPr>
              <a:t>не предусмотрена передача полномочий свидетеля представителю по доверенности</a:t>
            </a:r>
            <a:r>
              <a:rPr lang="ru-RU" b="1" i="0" u="sng" strike="noStrike" cap="none" dirty="0">
                <a:ln>
                  <a:noFill/>
                </a:ln>
                <a:solidFill>
                  <a:schemeClr val="tx1"/>
                </a:solidFill>
                <a:latin typeface="Times New Roman"/>
                <a:ea typeface="Calibri"/>
                <a:cs typeface="Times New Roman"/>
              </a:rPr>
              <a:t>.</a:t>
            </a: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chemeClr val="tx1"/>
                </a:solidFill>
                <a:latin typeface="Times New Roman"/>
                <a:ea typeface="Calibri"/>
                <a:cs typeface="Times New Roman"/>
              </a:rPr>
              <a:t>В силу ч. 1 ст. 48 Конституции РФ каждый имеет право воспользоваться юридической помощью при даче пояснений в качестве свидетеля, но не заменять себя на иное лицо, в данном случае на представителя по доверенности.</a:t>
            </a: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chemeClr val="tx1"/>
                </a:solidFill>
                <a:latin typeface="Times New Roman"/>
                <a:ea typeface="Calibri"/>
                <a:cs typeface="Times New Roman"/>
              </a:rPr>
              <a:t>Порядок получения показаний свидетелей регламентирован ст. 90 НК РФ. </a:t>
            </a:r>
            <a:r>
              <a:rPr lang="ru-RU" b="1" i="0" u="sng" strike="noStrike" cap="none" dirty="0">
                <a:ln>
                  <a:noFill/>
                </a:ln>
                <a:solidFill>
                  <a:schemeClr val="tx1"/>
                </a:solidFill>
                <a:latin typeface="Times New Roman"/>
                <a:ea typeface="Calibri"/>
                <a:cs typeface="Times New Roman"/>
              </a:rPr>
              <a:t>Она не запрещает представителю присутствовать при допросе свидетеля.</a:t>
            </a:r>
            <a:endParaRPr lang="ru-RU" b="0" i="0" u="none" strike="noStrike" cap="none" dirty="0">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dirty="0">
              <a:ln>
                <a:noFill/>
              </a:ln>
              <a:solidFill>
                <a:schemeClr val="tx1"/>
              </a:solidFill>
              <a:latin typeface="Arial"/>
              <a:cs typeface="Arial"/>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128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5"/>
          <p:cNvPicPr>
            <a:picLocks noChangeAspect="1"/>
          </p:cNvPicPr>
          <p:nvPr/>
        </p:nvPicPr>
        <p:blipFill>
          <a:blip r:embed="rId4"/>
          <a:stretch/>
        </p:blipFill>
        <p:spPr bwMode="auto">
          <a:xfrm flipH="1">
            <a:off x="9861140" y="0"/>
            <a:ext cx="45719" cy="6897845"/>
          </a:xfrm>
          <a:prstGeom prst="rect">
            <a:avLst/>
          </a:prstGeom>
          <a:solidFill>
            <a:srgbClr val="9C0E11"/>
          </a:solidFill>
          <a:ln>
            <a:solidFill>
              <a:srgbClr val="800000"/>
            </a:solidFill>
          </a:ln>
        </p:spPr>
      </p:pic>
      <p:pic>
        <p:nvPicPr>
          <p:cNvPr id="9" name="Рисунок 6"/>
          <p:cNvPicPr>
            <a:picLocks noChangeAspect="1"/>
          </p:cNvPicPr>
          <p:nvPr/>
        </p:nvPicPr>
        <p:blipFill>
          <a:blip r:embed="rId5"/>
          <a:stretch/>
        </p:blipFill>
        <p:spPr bwMode="auto">
          <a:xfrm rot="10800000">
            <a:off x="218646" y="182367"/>
            <a:ext cx="465725" cy="465725"/>
          </a:xfrm>
          <a:prstGeom prst="rect">
            <a:avLst/>
          </a:prstGeom>
        </p:spPr>
      </p:pic>
      <p:pic>
        <p:nvPicPr>
          <p:cNvPr id="10" name="Рисунок 14"/>
          <p:cNvPicPr>
            <a:picLocks noChangeAspect="1"/>
          </p:cNvPicPr>
          <p:nvPr/>
        </p:nvPicPr>
        <p:blipFill>
          <a:blip r:embed="rId6"/>
          <a:stretch/>
        </p:blipFill>
        <p:spPr bwMode="auto">
          <a:xfrm>
            <a:off x="1" y="-1280"/>
            <a:ext cx="499000" cy="499000"/>
          </a:xfrm>
          <a:prstGeom prst="rect">
            <a:avLst/>
          </a:prstGeom>
        </p:spPr>
      </p:pic>
      <p:sp>
        <p:nvSpPr>
          <p:cNvPr id="11"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2" name="Rectangle 1"/>
          <p:cNvSpPr>
            <a:spLocks noChangeArrowheads="1"/>
          </p:cNvSpPr>
          <p:nvPr/>
        </p:nvSpPr>
        <p:spPr bwMode="auto">
          <a:xfrm>
            <a:off x="488504" y="1043731"/>
            <a:ext cx="8866827" cy="4770537"/>
          </a:xfrm>
          <a:prstGeom prst="rect">
            <a:avLst/>
          </a:prstGeom>
          <a:noFill/>
          <a:ln w="28575">
            <a:solidFill>
              <a:srgbClr val="76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1" i="0" u="none" strike="noStrike" cap="none" dirty="0">
                <a:ln>
                  <a:noFill/>
                </a:ln>
                <a:solidFill>
                  <a:srgbClr val="222222"/>
                </a:solidFill>
                <a:latin typeface="Times New Roman"/>
                <a:ea typeface="Times New Roman"/>
                <a:cs typeface="Times New Roman"/>
              </a:rPr>
              <a:t>Определение Верховного суда от 16.06.2020 года № 301-ЭС20-8110</a:t>
            </a:r>
            <a:endParaRPr dirty="0"/>
          </a:p>
          <a:p>
            <a:pPr marL="0" marR="0" lvl="0" indent="0" algn="ctr" defTabSz="914400">
              <a:lnSpc>
                <a:spcPct val="100000"/>
              </a:lnSpc>
              <a:spcBef>
                <a:spcPts val="0"/>
              </a:spcBef>
              <a:spcAft>
                <a:spcPts val="0"/>
              </a:spcAft>
              <a:buClrTx/>
              <a:buSzTx/>
              <a:buFontTx/>
              <a:buNone/>
              <a:defRPr/>
            </a:pPr>
            <a:endParaRPr lang="ru-RU" b="1" i="0" u="none" strike="noStrike" cap="none" dirty="0">
              <a:ln>
                <a:noFill/>
              </a:ln>
              <a:solidFill>
                <a:srgbClr val="222222"/>
              </a:solidFill>
              <a:latin typeface="Times New Roman"/>
              <a:ea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rgbClr val="222222"/>
                </a:solidFill>
                <a:latin typeface="Times New Roman" pitchFamily="18" charset="0"/>
                <a:ea typeface="Times New Roman"/>
                <a:cs typeface="Times New Roman" pitchFamily="18" charset="0"/>
              </a:rPr>
              <a:t>В ходе ВНП инспекторы начали допрашивать работников компании. </a:t>
            </a:r>
            <a:endParaRPr dirty="0">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rgbClr val="222222"/>
                </a:solidFill>
                <a:latin typeface="Times New Roman" pitchFamily="18" charset="0"/>
                <a:ea typeface="Times New Roman"/>
                <a:cs typeface="Times New Roman" pitchFamily="18" charset="0"/>
              </a:rPr>
              <a:t>Представителю налогоплательщика было отказано в присутствии на допросах. </a:t>
            </a:r>
            <a:endParaRPr dirty="0">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endParaRPr lang="ru-RU"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222222"/>
                </a:solidFill>
                <a:latin typeface="Times New Roman" pitchFamily="18" charset="0"/>
                <a:ea typeface="Times New Roman"/>
                <a:cs typeface="Times New Roman" pitchFamily="18" charset="0"/>
              </a:rPr>
              <a:t>Суд:</a:t>
            </a:r>
            <a:r>
              <a:rPr lang="ru-RU" b="0" i="0" u="none" strike="noStrike" cap="none" dirty="0">
                <a:ln>
                  <a:noFill/>
                </a:ln>
                <a:solidFill>
                  <a:srgbClr val="222222"/>
                </a:solidFill>
                <a:latin typeface="Times New Roman" pitchFamily="18" charset="0"/>
                <a:ea typeface="Times New Roman"/>
                <a:cs typeface="Times New Roman" pitchFamily="18" charset="0"/>
              </a:rPr>
              <a:t> </a:t>
            </a:r>
            <a:r>
              <a:rPr lang="ru-RU" b="0" i="1" u="none" strike="noStrike" cap="none" dirty="0">
                <a:ln>
                  <a:noFill/>
                </a:ln>
                <a:solidFill>
                  <a:srgbClr val="222222"/>
                </a:solidFill>
                <a:latin typeface="Times New Roman" pitchFamily="18" charset="0"/>
                <a:ea typeface="Times New Roman"/>
                <a:cs typeface="Times New Roman" pitchFamily="18" charset="0"/>
              </a:rPr>
              <a:t>ст. 90 НК РФ  </a:t>
            </a:r>
            <a:r>
              <a:rPr lang="ru-RU" b="0" i="0" u="none" strike="noStrike" cap="none" dirty="0">
                <a:ln>
                  <a:noFill/>
                </a:ln>
                <a:solidFill>
                  <a:srgbClr val="222222"/>
                </a:solidFill>
                <a:latin typeface="Times New Roman" pitchFamily="18" charset="0"/>
                <a:ea typeface="Times New Roman"/>
                <a:cs typeface="Times New Roman" pitchFamily="18" charset="0"/>
              </a:rPr>
              <a:t>не предусмотрено участие проверяемого лица (представителя проверяемого лица) при допросе свидетелей без подтверждения соответствующих полномочий со стороны самого свидетеля. В рассматриваемом случае </a:t>
            </a:r>
            <a:r>
              <a:rPr lang="ru-RU" b="1" i="0" u="none" strike="noStrike" cap="none" dirty="0">
                <a:ln>
                  <a:noFill/>
                </a:ln>
                <a:solidFill>
                  <a:srgbClr val="222222"/>
                </a:solidFill>
                <a:latin typeface="Times New Roman" pitchFamily="18" charset="0"/>
                <a:ea typeface="Times New Roman"/>
                <a:cs typeface="Times New Roman" pitchFamily="18" charset="0"/>
              </a:rPr>
              <a:t>представитель компании не имел статус представителя именно опрашиваемых физических лиц, поэтому и не смог принять участие при их допросах.</a:t>
            </a:r>
            <a:endParaRPr lang="ru-RU"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C00000"/>
                </a:solidFill>
                <a:latin typeface="Times New Roman" pitchFamily="18" charset="0"/>
                <a:ea typeface="Times New Roman"/>
                <a:cs typeface="Times New Roman" pitchFamily="18" charset="0"/>
              </a:rPr>
              <a:t>Присутствовать на допросах работников представитель компании может, если одновременно является представителем опрашиваемого лица и может подтвердить свой статус нотариальной доверенностью или адвокатским удостоверением.</a:t>
            </a:r>
            <a:endParaRPr dirty="0">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endParaRPr lang="ru-RU"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rgbClr val="222222"/>
                </a:solidFill>
                <a:latin typeface="Times New Roman" pitchFamily="18" charset="0"/>
                <a:ea typeface="Times New Roman"/>
                <a:cs typeface="Times New Roman" pitchFamily="18" charset="0"/>
              </a:rPr>
              <a:t>См. также </a:t>
            </a:r>
            <a:r>
              <a:rPr lang="ru-RU" b="1" i="0" u="none" strike="noStrike" cap="none" dirty="0">
                <a:ln>
                  <a:noFill/>
                </a:ln>
                <a:solidFill>
                  <a:srgbClr val="222222"/>
                </a:solidFill>
                <a:latin typeface="Times New Roman" pitchFamily="18" charset="0"/>
                <a:ea typeface="Calibri"/>
                <a:cs typeface="Times New Roman" pitchFamily="18" charset="0"/>
              </a:rPr>
              <a:t>Письмо ФНС от 17.08.2020 года № ЕА-4-15/13203@</a:t>
            </a:r>
            <a:endParaRPr lang="ru-RU" b="0" i="0" u="none" strike="noStrike" cap="none" dirty="0">
              <a:ln>
                <a:noFill/>
              </a:ln>
              <a:solidFill>
                <a:schemeClr val="tx1"/>
              </a:solidFill>
              <a:latin typeface="Times New Roman" pitchFamily="18" charset="0"/>
              <a:cs typeface="Times New Roman" pitchFamily="18" charset="0"/>
            </a:endParaRPr>
          </a:p>
        </p:txBody>
      </p:sp>
      <p:sp>
        <p:nvSpPr>
          <p:cNvPr id="13" name="Rectangle 2"/>
          <p:cNvSpPr>
            <a:spLocks noChangeArrowheads="1"/>
          </p:cNvSpPr>
          <p:nvPr/>
        </p:nvSpPr>
        <p:spPr bwMode="auto">
          <a:xfrm>
            <a:off x="920552" y="294152"/>
            <a:ext cx="8587514" cy="4001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2000" b="1" i="0" u="none" strike="noStrike" cap="none">
                <a:ln>
                  <a:noFill/>
                </a:ln>
                <a:solidFill>
                  <a:srgbClr val="9E0E11"/>
                </a:solidFill>
                <a:latin typeface="Calibri"/>
                <a:ea typeface="Times New Roman"/>
                <a:cs typeface="Times New Roman"/>
              </a:rPr>
              <a:t>Участие при допросе работника:  важен статус представителя!</a:t>
            </a:r>
            <a:endParaRPr lang="ru-RU" sz="2000" b="0" i="0" u="none" strike="noStrike" cap="none">
              <a:ln>
                <a:noFill/>
              </a:ln>
              <a:solidFill>
                <a:srgbClr val="9E0E11"/>
              </a:solidFill>
              <a:latin typeface="Arial"/>
              <a:cs typeface="Arial"/>
            </a:endParaRPr>
          </a:p>
        </p:txBody>
      </p:sp>
      <p:pic>
        <p:nvPicPr>
          <p:cNvPr id="14" name="image1.png"/>
          <p:cNvPicPr>
            <a:picLocks noChangeAspect="1"/>
          </p:cNvPicPr>
          <p:nvPr/>
        </p:nvPicPr>
        <p:blipFill>
          <a:blip r:embed="rId7"/>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684372" y="980728"/>
            <a:ext cx="8517285" cy="3139321"/>
          </a:xfrm>
          <a:prstGeom prst="rect">
            <a:avLst/>
          </a:prstGeom>
          <a:no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b="1" i="0" u="none" strike="noStrike" cap="none">
                <a:ln>
                  <a:noFill/>
                </a:ln>
                <a:solidFill>
                  <a:srgbClr val="22272F"/>
                </a:solidFill>
                <a:latin typeface="Times New Roman"/>
                <a:ea typeface="Times New Roman"/>
                <a:cs typeface="Times New Roman"/>
              </a:rPr>
              <a:t>Основанием для привлечения к ответственности является и неправомерный отказ свидетеля от дачи показаний, а равно дача заведомо ложных показаний</a:t>
            </a:r>
            <a:r>
              <a:rPr lang="ru-RU" b="0" i="0" u="none" strike="noStrike" cap="none">
                <a:ln>
                  <a:noFill/>
                </a:ln>
                <a:solidFill>
                  <a:srgbClr val="22272F"/>
                </a:solidFill>
                <a:latin typeface="Times New Roman"/>
                <a:ea typeface="Times New Roman"/>
                <a:cs typeface="Times New Roman"/>
              </a:rPr>
              <a:t> (абз. 3 ст. 128 НК РФ).</a:t>
            </a:r>
            <a:endParaRPr/>
          </a:p>
          <a:p>
            <a:pPr marL="0" marR="0" lvl="0" indent="0" algn="just" defTabSz="914400">
              <a:lnSpc>
                <a:spcPct val="100000"/>
              </a:lnSpc>
              <a:spcBef>
                <a:spcPts val="0"/>
              </a:spcBef>
              <a:spcAft>
                <a:spcPts val="0"/>
              </a:spcAft>
              <a:buClrTx/>
              <a:buSzTx/>
              <a:buFontTx/>
              <a:buNone/>
              <a:defRPr/>
            </a:pPr>
            <a:r>
              <a:rPr lang="ru-RU" b="0" i="0" u="none" strike="noStrike" cap="none">
                <a:ln>
                  <a:noFill/>
                </a:ln>
                <a:solidFill>
                  <a:srgbClr val="22272F"/>
                </a:solidFill>
                <a:latin typeface="Times New Roman"/>
                <a:ea typeface="Times New Roman"/>
                <a:cs typeface="Times New Roman"/>
              </a:rPr>
              <a:t>В этом случае с лица взыскивается штраф в размере </a:t>
            </a:r>
            <a:r>
              <a:rPr lang="ru-RU" b="1" i="0" u="none" strike="noStrike" cap="none">
                <a:ln>
                  <a:noFill/>
                </a:ln>
                <a:solidFill>
                  <a:srgbClr val="22272F"/>
                </a:solidFill>
                <a:latin typeface="Times New Roman"/>
                <a:ea typeface="Times New Roman"/>
                <a:cs typeface="Times New Roman"/>
              </a:rPr>
              <a:t>3 тыс. руб</a:t>
            </a:r>
            <a:r>
              <a:rPr lang="ru-RU" b="0" i="0" u="none" strike="noStrike" cap="none">
                <a:ln>
                  <a:noFill/>
                </a:ln>
                <a:solidFill>
                  <a:srgbClr val="22272F"/>
                </a:solidFill>
                <a:latin typeface="Times New Roman"/>
                <a:ea typeface="Times New Roman"/>
                <a:cs typeface="Times New Roman"/>
              </a:rPr>
              <a:t>.</a:t>
            </a:r>
            <a:endParaRPr/>
          </a:p>
          <a:p>
            <a:pPr marL="0" marR="0" lvl="0" indent="0" algn="just" defTabSz="914400">
              <a:lnSpc>
                <a:spcPct val="100000"/>
              </a:lnSpc>
              <a:spcBef>
                <a:spcPts val="0"/>
              </a:spcBef>
              <a:spcAft>
                <a:spcPts val="0"/>
              </a:spcAft>
              <a:buClrTx/>
              <a:buSzTx/>
              <a:buFontTx/>
              <a:buNone/>
              <a:defRPr/>
            </a:pPr>
            <a:endParaRPr lang="ru-RU"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0" i="0" u="none" strike="noStrike" cap="none">
                <a:ln>
                  <a:noFill/>
                </a:ln>
                <a:solidFill>
                  <a:srgbClr val="22272F"/>
                </a:solidFill>
                <a:latin typeface="Times New Roman"/>
                <a:ea typeface="Times New Roman"/>
                <a:cs typeface="Times New Roman"/>
              </a:rPr>
              <a:t>Отказаться от дачи показаний можно только при условии, что информация, подлежащая разглашению, затрагивает права и законные интересы самого свидетеля, его супруга и близких родственников (п. 1 ст. 51 Конституции РФ, п. 3 ст. 90 НК РФ).</a:t>
            </a:r>
            <a:endParaRPr lang="ru-RU"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1" i="0" u="none" strike="noStrike" cap="none">
                <a:ln>
                  <a:noFill/>
                </a:ln>
                <a:solidFill>
                  <a:srgbClr val="22272F"/>
                </a:solidFill>
                <a:latin typeface="Times New Roman"/>
                <a:ea typeface="Times New Roman"/>
                <a:cs typeface="Times New Roman"/>
              </a:rPr>
              <a:t>Свидетель вправе отказаться отвечать только на те вопросы, которые прямо затрагивают его права и интересы как физического лица.</a:t>
            </a:r>
            <a:endParaRPr lang="ru-RU" b="1" i="0" u="none" strike="noStrike" cap="none">
              <a:ln>
                <a:noFill/>
              </a:ln>
              <a:solidFill>
                <a:schemeClr val="tx1"/>
              </a:solidFill>
              <a:latin typeface="Times New Roman"/>
              <a:cs typeface="Times New Roman"/>
            </a:endParaRPr>
          </a:p>
        </p:txBody>
      </p:sp>
      <p:sp>
        <p:nvSpPr>
          <p:cNvPr id="11" name="Прямоугольник 10"/>
          <p:cNvSpPr/>
          <p:nvPr/>
        </p:nvSpPr>
        <p:spPr bwMode="auto">
          <a:xfrm>
            <a:off x="848543" y="182367"/>
            <a:ext cx="8910267" cy="400110"/>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Arial"/>
                <a:ea typeface="Times New Roman"/>
                <a:cs typeface="Arial"/>
              </a:rPr>
              <a:t>Ответственность свидетеля (ст. 128 НК РФ) </a:t>
            </a:r>
            <a:endParaRPr lang="ru-RU" sz="2000">
              <a:solidFill>
                <a:srgbClr val="9E0E11"/>
              </a:solidFill>
              <a:latin typeface="Arial"/>
              <a:cs typeface="Arial"/>
            </a:endParaRPr>
          </a:p>
        </p:txBody>
      </p:sp>
      <p:sp>
        <p:nvSpPr>
          <p:cNvPr id="12" name="Прямоугольник 11"/>
          <p:cNvSpPr/>
          <p:nvPr/>
        </p:nvSpPr>
        <p:spPr bwMode="auto">
          <a:xfrm>
            <a:off x="694357" y="4365104"/>
            <a:ext cx="8517285" cy="646331"/>
          </a:xfrm>
          <a:prstGeom prst="rect">
            <a:avLst/>
          </a:prstGeom>
        </p:spPr>
        <p:txBody>
          <a:bodyPr wrap="square">
            <a:spAutoFit/>
          </a:bodyPr>
          <a:lstStyle/>
          <a:p>
            <a:pPr algn="just">
              <a:defRPr/>
            </a:pPr>
            <a:r>
              <a:rPr lang="ru-RU" b="1">
                <a:solidFill>
                  <a:srgbClr val="9E0E11"/>
                </a:solidFill>
                <a:latin typeface="Times New Roman"/>
                <a:cs typeface="Times New Roman"/>
              </a:rPr>
              <a:t>Должностное лицо налогового органа обязано перед получением показаний предупредить свидетеля об ответственности по ст. 128 НК РФ</a:t>
            </a:r>
            <a:endParaRPr/>
          </a:p>
        </p:txBody>
      </p:sp>
      <p:pic>
        <p:nvPicPr>
          <p:cNvPr id="13"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9"/>
          <p:cNvSpPr/>
          <p:nvPr/>
        </p:nvSpPr>
        <p:spPr bwMode="auto">
          <a:xfrm>
            <a:off x="0" y="0"/>
            <a:ext cx="9906000" cy="1282263"/>
          </a:xfrm>
          <a:prstGeom prst="rect">
            <a:avLst/>
          </a:prstGeom>
          <a:solidFill>
            <a:srgbClr val="9A1C1F"/>
          </a:solid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defRPr/>
            </a:pPr>
            <a:endParaRPr lang="ru-RU"/>
          </a:p>
        </p:txBody>
      </p:sp>
      <p:sp>
        <p:nvSpPr>
          <p:cNvPr id="5" name="TextBox 2"/>
          <p:cNvSpPr/>
          <p:nvPr/>
        </p:nvSpPr>
        <p:spPr bwMode="auto">
          <a:xfrm>
            <a:off x="2630372" y="1289395"/>
            <a:ext cx="6717083" cy="416108"/>
          </a:xfrm>
          <a:prstGeom prst="rect">
            <a:avLst/>
          </a:prstGeom>
          <a:ln w="12700">
            <a:miter lim="400000"/>
          </a:ln>
        </p:spPr>
        <p:txBody>
          <a:bodyPr lIns="53641" tIns="53642" rIns="53641" bIns="53642">
            <a:spAutoFit/>
          </a:bodyPr>
          <a:lstStyle/>
          <a:p>
            <a:pPr>
              <a:defRPr sz="2000"/>
            </a:pPr>
            <a:r>
              <a:rPr>
                <a:latin typeface="Segoe UI Semilight"/>
                <a:cs typeface="Segoe UI Semilight"/>
              </a:rPr>
              <a:t>– </a:t>
            </a:r>
            <a:r>
              <a:rPr b="1">
                <a:latin typeface="Segoe UI Semilight"/>
                <a:cs typeface="Segoe UI Semilight"/>
              </a:rPr>
              <a:t>Кто подбирает контрагентов?</a:t>
            </a:r>
            <a:endParaRPr/>
          </a:p>
        </p:txBody>
      </p:sp>
      <p:pic>
        <p:nvPicPr>
          <p:cNvPr id="6" name="Рисунок 1" descr="Рисунок 1"/>
          <p:cNvPicPr>
            <a:picLocks noChangeAspect="1"/>
          </p:cNvPicPr>
          <p:nvPr/>
        </p:nvPicPr>
        <p:blipFill>
          <a:blip r:embed="rId2"/>
          <a:stretch/>
        </p:blipFill>
        <p:spPr bwMode="auto">
          <a:xfrm>
            <a:off x="280321" y="1056180"/>
            <a:ext cx="1229206" cy="1512869"/>
          </a:xfrm>
          <a:prstGeom prst="rect">
            <a:avLst/>
          </a:prstGeom>
          <a:ln w="12700">
            <a:miter lim="400000"/>
          </a:ln>
        </p:spPr>
      </p:pic>
      <p:pic>
        <p:nvPicPr>
          <p:cNvPr id="7" name="Рисунок 3" descr="Рисунок 3"/>
          <p:cNvPicPr>
            <a:picLocks noChangeAspect="1"/>
          </p:cNvPicPr>
          <p:nvPr/>
        </p:nvPicPr>
        <p:blipFill>
          <a:blip r:embed="rId3"/>
          <a:stretch/>
        </p:blipFill>
        <p:spPr bwMode="auto">
          <a:xfrm>
            <a:off x="7560348" y="1915143"/>
            <a:ext cx="1134647" cy="1477924"/>
          </a:xfrm>
          <a:prstGeom prst="rect">
            <a:avLst/>
          </a:prstGeom>
          <a:ln w="12700">
            <a:miter lim="400000"/>
          </a:ln>
        </p:spPr>
      </p:pic>
      <p:sp>
        <p:nvSpPr>
          <p:cNvPr id="8" name="TextBox 8"/>
          <p:cNvSpPr/>
          <p:nvPr/>
        </p:nvSpPr>
        <p:spPr bwMode="auto">
          <a:xfrm>
            <a:off x="825334" y="2336434"/>
            <a:ext cx="6735017" cy="893162"/>
          </a:xfrm>
          <a:prstGeom prst="rect">
            <a:avLst/>
          </a:prstGeom>
          <a:ln w="12700">
            <a:miter lim="400000"/>
          </a:ln>
        </p:spPr>
        <p:txBody>
          <a:bodyPr lIns="53641" tIns="53642" rIns="53641" bIns="53642">
            <a:spAutoFit/>
          </a:bodyPr>
          <a:lstStyle/>
          <a:p>
            <a:pPr>
              <a:defRPr sz="2800"/>
            </a:pPr>
            <a:r>
              <a:rPr/>
              <a:t>– </a:t>
            </a:r>
            <a:r>
              <a:rPr sz="2300" b="1">
                <a:latin typeface="Segoe UI Semilight"/>
                <a:cs typeface="Segoe UI Semilight"/>
              </a:rPr>
              <a:t>Вмешиваются ли учредители непосредственно в финансово-хозяйственную деятельность?</a:t>
            </a:r>
            <a:endParaRPr/>
          </a:p>
        </p:txBody>
      </p:sp>
      <p:sp>
        <p:nvSpPr>
          <p:cNvPr id="9" name="TextBox 9"/>
          <p:cNvSpPr/>
          <p:nvPr/>
        </p:nvSpPr>
        <p:spPr bwMode="auto">
          <a:xfrm>
            <a:off x="825330" y="5185250"/>
            <a:ext cx="6586483" cy="723885"/>
          </a:xfrm>
          <a:prstGeom prst="rect">
            <a:avLst/>
          </a:prstGeom>
          <a:ln w="12700">
            <a:miter lim="400000"/>
          </a:ln>
        </p:spPr>
        <p:txBody>
          <a:bodyPr lIns="53641" tIns="53642" rIns="53641" bIns="53642">
            <a:spAutoFit/>
          </a:bodyPr>
          <a:lstStyle/>
          <a:p>
            <a:pPr>
              <a:defRPr sz="2000"/>
            </a:pPr>
            <a:r>
              <a:rPr/>
              <a:t>– </a:t>
            </a:r>
            <a:r>
              <a:rPr b="1">
                <a:latin typeface="Segoe UI Semilight"/>
                <a:cs typeface="Segoe UI Semilight"/>
              </a:rPr>
              <a:t>Какие взаимоотношения (дружеские, деловые)</a:t>
            </a:r>
            <a:endParaRPr/>
          </a:p>
          <a:p>
            <a:pPr>
              <a:defRPr sz="2000"/>
            </a:pPr>
            <a:r>
              <a:rPr b="1">
                <a:latin typeface="Segoe UI Semilight"/>
                <a:cs typeface="Segoe UI Semilight"/>
              </a:rPr>
              <a:t>   Вас объединяют?</a:t>
            </a:r>
            <a:endParaRPr/>
          </a:p>
        </p:txBody>
      </p:sp>
      <p:sp>
        <p:nvSpPr>
          <p:cNvPr id="10" name="Прямоугольник 11"/>
          <p:cNvSpPr/>
          <p:nvPr/>
        </p:nvSpPr>
        <p:spPr bwMode="auto">
          <a:xfrm>
            <a:off x="2566970" y="3802166"/>
            <a:ext cx="4953001" cy="723885"/>
          </a:xfrm>
          <a:prstGeom prst="rect">
            <a:avLst/>
          </a:prstGeom>
          <a:ln w="12700">
            <a:miter lim="400000"/>
          </a:ln>
        </p:spPr>
        <p:txBody>
          <a:bodyPr lIns="53641" tIns="53642" rIns="53641" bIns="53642">
            <a:spAutoFit/>
          </a:bodyPr>
          <a:lstStyle/>
          <a:p>
            <a:pPr>
              <a:defRPr sz="2000"/>
            </a:pPr>
            <a:r>
              <a:rPr>
                <a:latin typeface="Segoe UI Semilight"/>
                <a:cs typeface="Segoe UI Semilight"/>
              </a:rPr>
              <a:t>– </a:t>
            </a:r>
            <a:r>
              <a:rPr b="1">
                <a:latin typeface="Segoe UI Semilight"/>
                <a:cs typeface="Segoe UI Semilight"/>
              </a:rPr>
              <a:t>Знаком ли Вам лично руководитель организации-контрагента?</a:t>
            </a:r>
            <a:endParaRPr/>
          </a:p>
        </p:txBody>
      </p:sp>
      <p:pic>
        <p:nvPicPr>
          <p:cNvPr id="11" name="Рисунок 12" descr="Рисунок 12"/>
          <p:cNvPicPr>
            <a:picLocks noChangeAspect="1"/>
          </p:cNvPicPr>
          <p:nvPr/>
        </p:nvPicPr>
        <p:blipFill>
          <a:blip r:embed="rId4"/>
          <a:stretch/>
        </p:blipFill>
        <p:spPr bwMode="auto">
          <a:xfrm>
            <a:off x="808073" y="3393067"/>
            <a:ext cx="863494" cy="1338696"/>
          </a:xfrm>
          <a:prstGeom prst="rect">
            <a:avLst/>
          </a:prstGeom>
          <a:ln w="12700">
            <a:miter lim="400000"/>
          </a:ln>
        </p:spPr>
      </p:pic>
      <p:pic>
        <p:nvPicPr>
          <p:cNvPr id="12" name="Рисунок 13" descr="Рисунок 13"/>
          <p:cNvPicPr>
            <a:picLocks noChangeAspect="1"/>
          </p:cNvPicPr>
          <p:nvPr/>
        </p:nvPicPr>
        <p:blipFill>
          <a:blip r:embed="rId5"/>
          <a:stretch/>
        </p:blipFill>
        <p:spPr bwMode="auto">
          <a:xfrm>
            <a:off x="7704932" y="4766212"/>
            <a:ext cx="1210231" cy="1373147"/>
          </a:xfrm>
          <a:prstGeom prst="rect">
            <a:avLst/>
          </a:prstGeom>
          <a:ln w="12700">
            <a:miter lim="400000"/>
          </a:ln>
        </p:spPr>
      </p:pic>
      <p:sp>
        <p:nvSpPr>
          <p:cNvPr id="13" name="TextBox 10"/>
          <p:cNvSpPr/>
          <p:nvPr/>
        </p:nvSpPr>
        <p:spPr bwMode="auto">
          <a:xfrm>
            <a:off x="200472" y="116632"/>
            <a:ext cx="7796476" cy="1031663"/>
          </a:xfrm>
          <a:prstGeom prst="rect">
            <a:avLst/>
          </a:prstGeom>
          <a:noFill/>
        </p:spPr>
        <p:txBody>
          <a:bodyPr wrap="square" lIns="107287" tIns="53643" rIns="107287" bIns="53643" rtlCol="0">
            <a:spAutoFit/>
          </a:bodyPr>
          <a:lstStyle/>
          <a:p>
            <a:pPr>
              <a:defRPr sz="3600" b="1">
                <a:solidFill>
                  <a:srgbClr val="262626"/>
                </a:solidFill>
              </a:defRPr>
            </a:pPr>
            <a:r>
              <a:rPr lang="ru-RU" sz="2000" b="1">
                <a:solidFill>
                  <a:schemeClr val="bg1"/>
                </a:solidFill>
                <a:latin typeface="Times New Roman"/>
                <a:cs typeface="Times New Roman"/>
              </a:rPr>
              <a:t>Типичные вопросы на допросах</a:t>
            </a:r>
            <a:endParaRPr/>
          </a:p>
          <a:p>
            <a:pPr>
              <a:defRPr sz="3600" b="1">
                <a:solidFill>
                  <a:srgbClr val="262626"/>
                </a:solidFill>
              </a:defRPr>
            </a:pPr>
            <a:r>
              <a:rPr lang="ru-RU" sz="2000">
                <a:solidFill>
                  <a:schemeClr val="bg1"/>
                </a:solidFill>
                <a:latin typeface="Times New Roman"/>
                <a:cs typeface="Times New Roman"/>
              </a:rPr>
              <a:t>Письмо ФНС России от 13.07.2017  № ЕД-4-2/13650@</a:t>
            </a:r>
            <a:endParaRPr/>
          </a:p>
          <a:p>
            <a:pPr>
              <a:defRPr/>
            </a:pPr>
            <a:endParaRPr lang="ru-RU" sz="2000" b="1">
              <a:solidFill>
                <a:schemeClr val="bg1"/>
              </a:solidFill>
              <a:latin typeface="Times New Roman"/>
              <a:cs typeface="Times New Roman"/>
            </a:endParaRPr>
          </a:p>
        </p:txBody>
      </p:sp>
      <p:pic>
        <p:nvPicPr>
          <p:cNvPr id="14" name="image1.png"/>
          <p:cNvPicPr>
            <a:picLocks noChangeAspect="1"/>
          </p:cNvPicPr>
          <p:nvPr/>
        </p:nvPicPr>
        <p:blipFill>
          <a:blip r:embed="rId6"/>
          <a:stretch/>
        </p:blipFill>
        <p:spPr bwMode="auto">
          <a:xfrm>
            <a:off x="8697416" y="6453336"/>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612272" y="849010"/>
            <a:ext cx="8681456" cy="4801314"/>
          </a:xfrm>
          <a:prstGeom prst="rect">
            <a:avLst/>
          </a:prstGeom>
          <a:noFill/>
          <a:ln w="28575">
            <a:solidFill>
              <a:srgbClr val="76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9E0E11"/>
                </a:solidFill>
                <a:latin typeface="Times New Roman"/>
                <a:ea typeface="Times New Roman"/>
                <a:cs typeface="Times New Roman"/>
              </a:rPr>
              <a:t>1.</a:t>
            </a:r>
            <a:r>
              <a:rPr lang="ru-RU" b="1" i="0" u="none" strike="noStrike" cap="none" dirty="0">
                <a:ln>
                  <a:noFill/>
                </a:ln>
                <a:solidFill>
                  <a:srgbClr val="000000"/>
                </a:solidFill>
                <a:latin typeface="Times New Roman"/>
                <a:ea typeface="Times New Roman"/>
                <a:cs typeface="Times New Roman"/>
              </a:rPr>
              <a:t> </a:t>
            </a:r>
            <a:r>
              <a:rPr lang="ru-RU" b="0" i="0" u="none" strike="noStrike" cap="none" dirty="0">
                <a:ln>
                  <a:noFill/>
                </a:ln>
                <a:solidFill>
                  <a:srgbClr val="000000"/>
                </a:solidFill>
                <a:latin typeface="Times New Roman"/>
                <a:ea typeface="Times New Roman"/>
                <a:cs typeface="Times New Roman"/>
              </a:rPr>
              <a:t>Необходимо договориться с сотрудниками, чтобы они предупреждали о своих вызовах в налоговый орган на допрос. </a:t>
            </a: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9E0E11"/>
                </a:solidFill>
                <a:latin typeface="Times New Roman"/>
                <a:ea typeface="Times New Roman"/>
                <a:cs typeface="Times New Roman"/>
              </a:rPr>
              <a:t>2.</a:t>
            </a:r>
            <a:r>
              <a:rPr lang="ru-RU" b="0" i="0" u="none" strike="noStrike" cap="none" dirty="0">
                <a:ln>
                  <a:noFill/>
                </a:ln>
                <a:solidFill>
                  <a:srgbClr val="000000"/>
                </a:solidFill>
                <a:latin typeface="Times New Roman"/>
                <a:ea typeface="Times New Roman"/>
                <a:cs typeface="Times New Roman"/>
              </a:rPr>
              <a:t>В ходе проведения допроса - отвечать на тот или иной заданный проверяющим инспектором вопрос - </a:t>
            </a:r>
            <a:r>
              <a:rPr lang="ru-RU" b="1" i="0" u="none" strike="noStrike" cap="none" dirty="0">
                <a:ln>
                  <a:noFill/>
                </a:ln>
                <a:solidFill>
                  <a:srgbClr val="000000"/>
                </a:solidFill>
                <a:latin typeface="Times New Roman"/>
                <a:ea typeface="Times New Roman"/>
                <a:cs typeface="Times New Roman"/>
              </a:rPr>
              <a:t>подробно либо лаконично, освещать ли в своих ответах те обстоятельства, о которых в вопросе инспектор прямо не спрашивал, либо нет и т.п.</a:t>
            </a: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9E0E11"/>
                </a:solidFill>
                <a:latin typeface="Times New Roman"/>
                <a:ea typeface="Times New Roman"/>
                <a:cs typeface="Times New Roman"/>
              </a:rPr>
              <a:t>3. </a:t>
            </a:r>
            <a:r>
              <a:rPr lang="ru-RU" b="1" i="0" u="none" strike="noStrike" cap="none" dirty="0">
                <a:ln>
                  <a:noFill/>
                </a:ln>
                <a:solidFill>
                  <a:srgbClr val="000000"/>
                </a:solidFill>
                <a:latin typeface="Times New Roman"/>
                <a:ea typeface="Times New Roman"/>
                <a:cs typeface="Times New Roman"/>
              </a:rPr>
              <a:t>Не следует отвечать на те вопросы, которые не входят в круг должностных обязанностей </a:t>
            </a:r>
            <a:r>
              <a:rPr lang="ru-RU" b="0" i="0" u="none" strike="noStrike" cap="none" dirty="0">
                <a:ln>
                  <a:noFill/>
                </a:ln>
                <a:solidFill>
                  <a:srgbClr val="000000"/>
                </a:solidFill>
                <a:latin typeface="Times New Roman"/>
                <a:ea typeface="Times New Roman"/>
                <a:cs typeface="Times New Roman"/>
              </a:rPr>
              <a:t>(выходят за рамки компетенции).</a:t>
            </a: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0" i="0" u="none" strike="noStrike" cap="none" dirty="0">
                <a:ln>
                  <a:noFill/>
                </a:ln>
                <a:solidFill>
                  <a:srgbClr val="000000"/>
                </a:solidFill>
                <a:latin typeface="Times New Roman"/>
                <a:ea typeface="Times New Roman"/>
                <a:cs typeface="Times New Roman"/>
              </a:rPr>
              <a:t>В </a:t>
            </a:r>
            <a:r>
              <a:rPr lang="ru-RU" b="0" i="1" u="none" strike="noStrike" cap="none" dirty="0">
                <a:ln>
                  <a:noFill/>
                </a:ln>
                <a:solidFill>
                  <a:srgbClr val="000000"/>
                </a:solidFill>
                <a:latin typeface="Times New Roman"/>
                <a:ea typeface="Times New Roman"/>
                <a:cs typeface="Times New Roman"/>
              </a:rPr>
              <a:t>постановлении 13ААС от 24.12.2019 по делу № А56-50990/2019 (налоговый спор компании ООО «ЮРРОС») </a:t>
            </a:r>
            <a:r>
              <a:rPr lang="ru-RU" b="0" i="0" u="none" strike="noStrike" cap="none" dirty="0">
                <a:ln>
                  <a:noFill/>
                </a:ln>
                <a:solidFill>
                  <a:srgbClr val="000000"/>
                </a:solidFill>
                <a:latin typeface="Times New Roman"/>
                <a:ea typeface="Times New Roman"/>
                <a:cs typeface="Times New Roman"/>
              </a:rPr>
              <a:t>судьи отметили, что «</a:t>
            </a:r>
            <a:r>
              <a:rPr lang="ru-RU" b="1" i="0" u="none" strike="noStrike" cap="none" dirty="0">
                <a:ln>
                  <a:noFill/>
                </a:ln>
                <a:solidFill>
                  <a:srgbClr val="000000"/>
                </a:solidFill>
                <a:latin typeface="Times New Roman"/>
                <a:ea typeface="Times New Roman"/>
                <a:cs typeface="Times New Roman"/>
              </a:rPr>
              <a:t>свидетельские показания сотрудников Общества о том, что на объекте они не видели никаких субподрядчиков касаются в основном работников простого труда</a:t>
            </a:r>
            <a:r>
              <a:rPr lang="ru-RU" b="0" i="0" u="none" strike="noStrike" cap="none" dirty="0">
                <a:ln>
                  <a:noFill/>
                </a:ln>
                <a:solidFill>
                  <a:srgbClr val="000000"/>
                </a:solidFill>
                <a:latin typeface="Times New Roman"/>
                <a:ea typeface="Times New Roman"/>
                <a:cs typeface="Times New Roman"/>
              </a:rPr>
              <a:t> (водители самосвалов, машинисты-экскаваторщики), </a:t>
            </a:r>
            <a:r>
              <a:rPr lang="ru-RU" b="1" i="0" u="none" strike="noStrike" cap="none" dirty="0">
                <a:ln>
                  <a:noFill/>
                </a:ln>
                <a:solidFill>
                  <a:srgbClr val="000000"/>
                </a:solidFill>
                <a:latin typeface="Times New Roman"/>
                <a:ea typeface="Times New Roman"/>
                <a:cs typeface="Times New Roman"/>
              </a:rPr>
              <a:t>которые не имели отношения к вопросу привлечения субподрядных организаций»</a:t>
            </a:r>
            <a:r>
              <a:rPr lang="ru-RU" b="0" i="0" u="none" strike="noStrike" cap="none" dirty="0">
                <a:ln>
                  <a:noFill/>
                </a:ln>
                <a:solidFill>
                  <a:srgbClr val="000000"/>
                </a:solidFill>
                <a:latin typeface="Times New Roman"/>
                <a:ea typeface="Times New Roman"/>
                <a:cs typeface="Times New Roman"/>
              </a:rPr>
              <a:t>. </a:t>
            </a: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9E0E11"/>
                </a:solidFill>
                <a:latin typeface="Times New Roman"/>
                <a:ea typeface="Times New Roman"/>
                <a:cs typeface="Times New Roman"/>
              </a:rPr>
              <a:t>4.</a:t>
            </a:r>
            <a:r>
              <a:rPr lang="ru-RU" b="1" i="0" u="none" strike="noStrike" cap="none" dirty="0">
                <a:ln>
                  <a:noFill/>
                </a:ln>
                <a:solidFill>
                  <a:srgbClr val="000000"/>
                </a:solidFill>
                <a:latin typeface="Times New Roman"/>
                <a:ea typeface="Times New Roman"/>
                <a:cs typeface="Times New Roman"/>
              </a:rPr>
              <a:t> </a:t>
            </a:r>
            <a:r>
              <a:rPr lang="ru-RU" b="1" i="0" strike="noStrike" cap="none" dirty="0">
                <a:ln>
                  <a:noFill/>
                </a:ln>
                <a:solidFill>
                  <a:srgbClr val="9E0E11"/>
                </a:solidFill>
                <a:latin typeface="Times New Roman"/>
                <a:ea typeface="Times New Roman"/>
                <a:cs typeface="Times New Roman"/>
              </a:rPr>
              <a:t>Внимательно прочитать протокол допроса </a:t>
            </a:r>
            <a:r>
              <a:rPr lang="ru-RU" b="0" i="0" u="none" strike="noStrike" cap="none" dirty="0">
                <a:ln>
                  <a:noFill/>
                </a:ln>
                <a:solidFill>
                  <a:srgbClr val="000000"/>
                </a:solidFill>
                <a:latin typeface="Times New Roman"/>
                <a:ea typeface="Times New Roman"/>
                <a:cs typeface="Times New Roman"/>
              </a:rPr>
              <a:t>для того, чтобы убедиться, что все его показания записаны проверяющим инспектором корректно и верно, без каких-либо искажений и дополнений.</a:t>
            </a:r>
            <a:endParaRPr lang="ru-RU" b="0" i="0" u="none" strike="noStrike" cap="none" dirty="0">
              <a:ln>
                <a:noFill/>
              </a:ln>
              <a:solidFill>
                <a:schemeClr val="tx1"/>
              </a:solidFill>
              <a:latin typeface="Times New Roman"/>
              <a:cs typeface="Times New Roman"/>
            </a:endParaRPr>
          </a:p>
        </p:txBody>
      </p:sp>
      <p:sp>
        <p:nvSpPr>
          <p:cNvPr id="11" name="Прямоугольник 8"/>
          <p:cNvSpPr/>
          <p:nvPr/>
        </p:nvSpPr>
        <p:spPr bwMode="auto">
          <a:xfrm>
            <a:off x="848544" y="182367"/>
            <a:ext cx="8517284" cy="400110"/>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Как вести себя на допросе</a:t>
            </a:r>
            <a:endParaRPr lang="ru-RU" sz="2000">
              <a:solidFill>
                <a:srgbClr val="9E0E11"/>
              </a:solidFill>
              <a:latin typeface="Times New Roman"/>
              <a:cs typeface="Times New Roman"/>
            </a:endParaRPr>
          </a:p>
        </p:txBody>
      </p:sp>
      <p:sp>
        <p:nvSpPr>
          <p:cNvPr id="12" name="Rectangle 2"/>
          <p:cNvSpPr>
            <a:spLocks noChangeArrowheads="1"/>
          </p:cNvSpPr>
          <p:nvPr/>
        </p:nvSpPr>
        <p:spPr bwMode="auto">
          <a:xfrm>
            <a:off x="684372" y="5588068"/>
            <a:ext cx="6212844" cy="1200329"/>
          </a:xfrm>
          <a:prstGeom prst="rect">
            <a:avLst/>
          </a:prstGeom>
          <a:no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450850" algn="l" defTabSz="914400">
              <a:lnSpc>
                <a:spcPct val="100000"/>
              </a:lnSpc>
              <a:spcBef>
                <a:spcPts val="0"/>
              </a:spcBef>
              <a:spcAft>
                <a:spcPts val="0"/>
              </a:spcAft>
              <a:buClrTx/>
              <a:buSzTx/>
              <a:buFontTx/>
              <a:buNone/>
              <a:defRPr/>
            </a:pPr>
            <a:r>
              <a:rPr lang="ru-RU" b="1">
                <a:latin typeface="Times New Roman"/>
                <a:ea typeface="Calibri"/>
                <a:cs typeface="Times New Roman"/>
              </a:rPr>
              <a:t>Запрет</a:t>
            </a:r>
            <a:r>
              <a:rPr lang="ru-RU" b="1" i="0" u="none" strike="noStrike" cap="none">
                <a:ln>
                  <a:noFill/>
                </a:ln>
                <a:latin typeface="Times New Roman"/>
                <a:ea typeface="Calibri"/>
                <a:cs typeface="Times New Roman"/>
              </a:rPr>
              <a:t> проведения допроса в ночное время </a:t>
            </a:r>
            <a:endParaRPr/>
          </a:p>
          <a:p>
            <a:pPr marL="0" marR="0" lvl="0" indent="450850" algn="l" defTabSz="914400">
              <a:lnSpc>
                <a:spcPct val="100000"/>
              </a:lnSpc>
              <a:spcBef>
                <a:spcPts val="0"/>
              </a:spcBef>
              <a:spcAft>
                <a:spcPts val="0"/>
              </a:spcAft>
              <a:buClrTx/>
              <a:buSzTx/>
              <a:buFontTx/>
              <a:buNone/>
              <a:defRPr/>
            </a:pPr>
            <a:r>
              <a:rPr lang="ru-RU" b="1" i="0" u="none" strike="noStrike" cap="none">
                <a:ln>
                  <a:noFill/>
                </a:ln>
                <a:latin typeface="Times New Roman"/>
                <a:ea typeface="Calibri"/>
                <a:cs typeface="Times New Roman"/>
              </a:rPr>
              <a:t>с 22:00  до 6:00 по местному времени</a:t>
            </a:r>
            <a:endParaRPr/>
          </a:p>
          <a:p>
            <a:pPr marL="0" marR="0" lvl="0" indent="450850" algn="l" defTabSz="914400">
              <a:lnSpc>
                <a:spcPct val="100000"/>
              </a:lnSpc>
              <a:spcBef>
                <a:spcPts val="0"/>
              </a:spcBef>
              <a:spcAft>
                <a:spcPts val="0"/>
              </a:spcAft>
              <a:buClrTx/>
              <a:buSzTx/>
              <a:buFontTx/>
              <a:buNone/>
              <a:defRPr/>
            </a:pPr>
            <a:r>
              <a:rPr lang="ru-RU" b="1">
                <a:latin typeface="Times New Roman"/>
                <a:ea typeface="Calibri"/>
                <a:cs typeface="Times New Roman"/>
              </a:rPr>
              <a:t>(</a:t>
            </a:r>
            <a:r>
              <a:rPr lang="ru-RU" b="1" i="0" u="none" strike="noStrike" cap="none">
                <a:ln>
                  <a:noFill/>
                </a:ln>
                <a:latin typeface="Times New Roman"/>
                <a:ea typeface="Calibri"/>
                <a:cs typeface="Times New Roman"/>
              </a:rPr>
              <a:t>п. 21 ст. 5 УПК РФ)</a:t>
            </a:r>
            <a:endParaRPr lang="ru-RU" b="1" i="0" u="none" strike="noStrike" cap="none">
              <a:ln>
                <a:noFill/>
              </a:ln>
              <a:latin typeface="Times New Roman"/>
              <a:cs typeface="Times New Roman"/>
            </a:endParaRPr>
          </a:p>
          <a:p>
            <a:pPr marL="0" marR="0" lvl="0" indent="45085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pic>
        <p:nvPicPr>
          <p:cNvPr id="13"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8"/>
          <p:cNvSpPr/>
          <p:nvPr/>
        </p:nvSpPr>
        <p:spPr bwMode="auto">
          <a:xfrm>
            <a:off x="920552" y="174554"/>
            <a:ext cx="8208912" cy="707886"/>
          </a:xfrm>
          <a:prstGeom prst="rect">
            <a:avLst/>
          </a:prstGeom>
        </p:spPr>
        <p:txBody>
          <a:bodyPr wrap="square">
            <a:spAutoFit/>
          </a:bodyPr>
          <a:lstStyle/>
          <a:p>
            <a:pPr lvl="0" algn="ctr">
              <a:defRPr/>
            </a:pPr>
            <a:r>
              <a:rPr lang="ru-RU" sz="2000" b="1">
                <a:solidFill>
                  <a:srgbClr val="9C0E11"/>
                </a:solidFill>
                <a:latin typeface="Times New Roman"/>
                <a:ea typeface="Times New Roman"/>
                <a:cs typeface="Times New Roman"/>
              </a:rPr>
              <a:t>Допросы до выездной проверки? Можно!</a:t>
            </a:r>
            <a:endParaRPr lang="ru-RU" sz="2000">
              <a:solidFill>
                <a:srgbClr val="9C0E11"/>
              </a:solidFill>
              <a:latin typeface="Times New Roman"/>
              <a:cs typeface="Times New Roman"/>
            </a:endParaRPr>
          </a:p>
          <a:p>
            <a:pPr algn="ctr">
              <a:defRPr/>
            </a:pPr>
            <a:endParaRPr lang="ru-RU" sz="2000">
              <a:solidFill>
                <a:srgbClr val="9C0E11"/>
              </a:solidFill>
              <a:latin typeface="Times New Roman"/>
              <a:cs typeface="Times New Roman"/>
            </a:endParaRPr>
          </a:p>
        </p:txBody>
      </p:sp>
      <p:sp>
        <p:nvSpPr>
          <p:cNvPr id="11" name="Rectangle 1"/>
          <p:cNvSpPr>
            <a:spLocks noChangeArrowheads="1"/>
          </p:cNvSpPr>
          <p:nvPr/>
        </p:nvSpPr>
        <p:spPr bwMode="auto">
          <a:xfrm>
            <a:off x="499001" y="1158318"/>
            <a:ext cx="8866827" cy="4616648"/>
          </a:xfrm>
          <a:prstGeom prst="rect">
            <a:avLst/>
          </a:prstGeom>
          <a:noFill/>
          <a:ln w="28575">
            <a:solidFill>
              <a:srgbClr val="76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1" i="0" u="none" strike="noStrike" cap="none" dirty="0">
                <a:ln>
                  <a:noFill/>
                </a:ln>
                <a:solidFill>
                  <a:srgbClr val="222222"/>
                </a:solidFill>
                <a:latin typeface="Times New Roman"/>
                <a:ea typeface="Times New Roman"/>
                <a:cs typeface="Times New Roman"/>
              </a:rPr>
              <a:t>Постановление АС </a:t>
            </a:r>
            <a:r>
              <a:rPr lang="ru-RU" b="1" i="0" u="none" strike="noStrike" cap="none" dirty="0" err="1">
                <a:ln>
                  <a:noFill/>
                </a:ln>
                <a:solidFill>
                  <a:srgbClr val="222222"/>
                </a:solidFill>
                <a:latin typeface="Times New Roman"/>
                <a:ea typeface="Times New Roman"/>
                <a:cs typeface="Times New Roman"/>
              </a:rPr>
              <a:t>Западно-Сибирского</a:t>
            </a:r>
            <a:r>
              <a:rPr lang="ru-RU" b="1" i="0" u="none" strike="noStrike" cap="none" dirty="0">
                <a:ln>
                  <a:noFill/>
                </a:ln>
                <a:solidFill>
                  <a:srgbClr val="222222"/>
                </a:solidFill>
                <a:latin typeface="Times New Roman"/>
                <a:ea typeface="Times New Roman"/>
                <a:cs typeface="Times New Roman"/>
              </a:rPr>
              <a:t> округа от 10.09.2020 </a:t>
            </a:r>
            <a:r>
              <a:rPr lang="ru-RU" b="1" i="0" u="none" strike="noStrike" cap="none" dirty="0" smtClean="0">
                <a:ln>
                  <a:noFill/>
                </a:ln>
                <a:solidFill>
                  <a:srgbClr val="222222"/>
                </a:solidFill>
                <a:latin typeface="Times New Roman"/>
                <a:ea typeface="Times New Roman"/>
                <a:cs typeface="Times New Roman"/>
              </a:rPr>
              <a:t>года</a:t>
            </a:r>
          </a:p>
          <a:p>
            <a:pPr marL="0" marR="0" lvl="0" indent="0" algn="ctr" defTabSz="914400">
              <a:lnSpc>
                <a:spcPct val="100000"/>
              </a:lnSpc>
              <a:spcBef>
                <a:spcPts val="0"/>
              </a:spcBef>
              <a:spcAft>
                <a:spcPts val="0"/>
              </a:spcAft>
              <a:buClrTx/>
              <a:buSzTx/>
              <a:buFontTx/>
              <a:buNone/>
              <a:defRPr/>
            </a:pPr>
            <a:r>
              <a:rPr lang="ru-RU" b="1" i="0" u="none" strike="noStrike" cap="none" dirty="0" smtClean="0">
                <a:ln>
                  <a:noFill/>
                </a:ln>
                <a:solidFill>
                  <a:srgbClr val="222222"/>
                </a:solidFill>
                <a:latin typeface="Times New Roman"/>
                <a:ea typeface="Times New Roman"/>
                <a:cs typeface="Times New Roman"/>
              </a:rPr>
              <a:t>по </a:t>
            </a:r>
            <a:r>
              <a:rPr lang="ru-RU" b="1" i="0" u="none" strike="noStrike" cap="none" dirty="0">
                <a:ln>
                  <a:noFill/>
                </a:ln>
                <a:solidFill>
                  <a:srgbClr val="222222"/>
                </a:solidFill>
                <a:latin typeface="Times New Roman"/>
                <a:ea typeface="Times New Roman"/>
                <a:cs typeface="Times New Roman"/>
              </a:rPr>
              <a:t>делу № А75-2899/2019</a:t>
            </a:r>
            <a:endParaRPr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222222"/>
                </a:solidFill>
                <a:latin typeface="Times New Roman"/>
                <a:ea typeface="Times New Roman"/>
                <a:cs typeface="Times New Roman"/>
              </a:rPr>
              <a:t>Одним из оснований доначислений налогов, начисления пени и привлечения налогоплательщика к ответственности по результатам выездной проверки послужили материалы допросов представителей его контрагентов. Однако, эти </a:t>
            </a:r>
            <a:r>
              <a:rPr lang="ru-RU" sz="1600" b="1" i="0" u="sng" strike="noStrike" cap="none" dirty="0">
                <a:ln>
                  <a:noFill/>
                </a:ln>
                <a:solidFill>
                  <a:srgbClr val="222222"/>
                </a:solidFill>
                <a:latin typeface="Times New Roman"/>
                <a:ea typeface="Times New Roman"/>
                <a:cs typeface="Times New Roman"/>
              </a:rPr>
              <a:t>доказательства были добыты инспекцией до назначения выездной проверки.</a:t>
            </a:r>
            <a:r>
              <a:rPr lang="ru-RU" sz="1600" b="0" i="0" u="none" strike="noStrike" cap="none" dirty="0">
                <a:ln>
                  <a:noFill/>
                </a:ln>
                <a:solidFill>
                  <a:srgbClr val="222222"/>
                </a:solidFill>
                <a:latin typeface="Times New Roman"/>
                <a:ea typeface="Times New Roman"/>
                <a:cs typeface="Times New Roman"/>
              </a:rPr>
              <a:t> Именно этот факт стал причиной спора между компанией и инспекцией</a:t>
            </a:r>
            <a:endParaRPr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222222"/>
                </a:solidFill>
                <a:latin typeface="Times New Roman"/>
                <a:ea typeface="Times New Roman"/>
                <a:cs typeface="Times New Roman"/>
              </a:rPr>
              <a:t>Налогоплательщик указывал на недопустимость использования протоколов допроса, проведенных до назначения проверки. Налоговый орган настаивал на возможности исследования документов, полученных до начала проверки, поскольку это право подтверждено даже ВАС РФ </a:t>
            </a:r>
            <a:r>
              <a:rPr lang="ru-RU" sz="1600" b="0" i="1" u="none" strike="noStrike" cap="none" dirty="0">
                <a:ln>
                  <a:noFill/>
                </a:ln>
                <a:solidFill>
                  <a:srgbClr val="222222"/>
                </a:solidFill>
                <a:latin typeface="Times New Roman"/>
                <a:ea typeface="Times New Roman"/>
                <a:cs typeface="Times New Roman"/>
              </a:rPr>
              <a:t>(п. 27 Постановления Президиума ВАС РФ от 30.07.2013 № 57).</a:t>
            </a:r>
            <a:endParaRPr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222222"/>
                </a:solidFill>
                <a:latin typeface="Times New Roman"/>
                <a:ea typeface="Times New Roman"/>
                <a:cs typeface="Times New Roman"/>
              </a:rPr>
              <a:t>Суд в этом споре поддержал налоговый орган </a:t>
            </a:r>
            <a:r>
              <a:rPr lang="ru-RU" sz="1600" b="0" i="0" u="none" strike="noStrike" cap="none" dirty="0">
                <a:ln>
                  <a:noFill/>
                </a:ln>
                <a:solidFill>
                  <a:srgbClr val="222222"/>
                </a:solidFill>
                <a:latin typeface="Times New Roman"/>
                <a:ea typeface="Times New Roman"/>
                <a:cs typeface="Times New Roman"/>
              </a:rPr>
              <a:t>и </a:t>
            </a:r>
            <a:r>
              <a:rPr lang="ru-RU" sz="1600" b="1" i="0" u="none" strike="noStrike" cap="none" dirty="0">
                <a:ln>
                  <a:noFill/>
                </a:ln>
                <a:solidFill>
                  <a:srgbClr val="9C0E11"/>
                </a:solidFill>
                <a:latin typeface="Times New Roman"/>
                <a:ea typeface="Times New Roman"/>
                <a:cs typeface="Times New Roman"/>
              </a:rPr>
              <a:t>фактически признал возможность использования материалов «</a:t>
            </a:r>
            <a:r>
              <a:rPr lang="ru-RU" sz="1600" b="1" i="0" u="none" strike="noStrike" cap="none" dirty="0" err="1">
                <a:ln>
                  <a:noFill/>
                </a:ln>
                <a:solidFill>
                  <a:srgbClr val="9C0E11"/>
                </a:solidFill>
                <a:latin typeface="Times New Roman"/>
                <a:ea typeface="Times New Roman"/>
                <a:cs typeface="Times New Roman"/>
              </a:rPr>
              <a:t>допроверочных</a:t>
            </a:r>
            <a:r>
              <a:rPr lang="ru-RU" sz="1600" b="1" i="0" u="none" strike="noStrike" cap="none" dirty="0">
                <a:ln>
                  <a:noFill/>
                </a:ln>
                <a:solidFill>
                  <a:srgbClr val="9C0E11"/>
                </a:solidFill>
                <a:latin typeface="Times New Roman"/>
                <a:ea typeface="Times New Roman"/>
                <a:cs typeface="Times New Roman"/>
              </a:rPr>
              <a:t>» допросов в качестве одного их доказательств совершения компанией налогового правонарушения.</a:t>
            </a:r>
            <a:endParaRPr lang="ru-RU" sz="1600" b="1" i="0" u="none" strike="noStrike" cap="none" dirty="0">
              <a:ln>
                <a:noFill/>
              </a:ln>
              <a:solidFill>
                <a:srgbClr val="9C0E1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dirty="0">
              <a:ln>
                <a:noFill/>
              </a:ln>
              <a:solidFill>
                <a:schemeClr val="tx1"/>
              </a:solidFill>
              <a:latin typeface="Arial"/>
              <a:cs typeface="Arial"/>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485075" y="2782669"/>
            <a:ext cx="7498673" cy="646331"/>
          </a:xfrm>
          <a:prstGeom prst="rect">
            <a:avLst/>
          </a:prstGeom>
          <a:noFill/>
          <a:ln w="38100">
            <a:solidFill>
              <a:srgbClr val="9C0E11"/>
            </a:solidFill>
          </a:ln>
        </p:spPr>
        <p:txBody>
          <a:bodyPr wrap="square" rtlCol="0">
            <a:spAutoFit/>
          </a:bodyPr>
          <a:lstStyle/>
          <a:p>
            <a:pPr algn="ctr">
              <a:defRPr/>
            </a:pPr>
            <a:r>
              <a:rPr lang="ru-RU" sz="3600" b="1"/>
              <a:t>Налоговый контроль и сроки</a:t>
            </a:r>
            <a:endParaRPr lang="ru-RU" sz="3600" b="1">
              <a:solidFill>
                <a:srgbClr val="9C0E11"/>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10"/>
          <p:cNvSpPr/>
          <p:nvPr/>
        </p:nvSpPr>
        <p:spPr bwMode="auto">
          <a:xfrm>
            <a:off x="488503" y="1556792"/>
            <a:ext cx="8856984" cy="2862322"/>
          </a:xfrm>
          <a:prstGeom prst="rect">
            <a:avLst/>
          </a:prstGeom>
          <a:ln w="38100">
            <a:solidFill>
              <a:srgbClr val="820000"/>
            </a:solidFill>
          </a:ln>
        </p:spPr>
        <p:txBody>
          <a:bodyPr wrap="square">
            <a:spAutoFit/>
          </a:bodyPr>
          <a:lstStyle/>
          <a:p>
            <a:pPr algn="just">
              <a:defRPr/>
            </a:pPr>
            <a:r>
              <a:rPr lang="ru-RU" b="1" dirty="0">
                <a:latin typeface="Times New Roman"/>
                <a:cs typeface="Times New Roman"/>
              </a:rPr>
              <a:t>Письмо ФНС  от 10.01.2019 года №ЕД-4-2/55 </a:t>
            </a:r>
          </a:p>
          <a:p>
            <a:pPr algn="just">
              <a:defRPr/>
            </a:pPr>
            <a:r>
              <a:rPr lang="ru-RU" b="1" dirty="0">
                <a:latin typeface="Times New Roman"/>
                <a:cs typeface="Times New Roman"/>
              </a:rPr>
              <a:t>«О соблюдении процессуальных сроков, предусмотренных Налоговым кодексом Российской Федерации» </a:t>
            </a:r>
            <a:endParaRPr dirty="0"/>
          </a:p>
          <a:p>
            <a:pPr algn="just">
              <a:defRPr/>
            </a:pPr>
            <a:endParaRPr lang="ru-RU" dirty="0">
              <a:latin typeface="Times New Roman"/>
              <a:cs typeface="Times New Roman"/>
            </a:endParaRPr>
          </a:p>
          <a:p>
            <a:pPr algn="just">
              <a:defRPr/>
            </a:pPr>
            <a:r>
              <a:rPr lang="ru-RU" dirty="0">
                <a:latin typeface="Times New Roman"/>
                <a:cs typeface="Times New Roman"/>
              </a:rPr>
              <a:t>ФНС отметила, что затягивание и нарушение процессуальных сроков, которые не обусловлены обеспечением прав и законных интересов налогоплательщика, </a:t>
            </a:r>
            <a:r>
              <a:rPr lang="ru-RU" b="1" dirty="0">
                <a:latin typeface="Times New Roman"/>
                <a:cs typeface="Times New Roman"/>
              </a:rPr>
              <a:t>приводит к неэффективному использованию ресурсов налоговых органов, длительности проводимых налоговых поверок, увеличению количества поступающих в налоговые органы обращений, а также несет </a:t>
            </a:r>
            <a:r>
              <a:rPr lang="ru-RU" b="1" dirty="0" err="1">
                <a:solidFill>
                  <a:srgbClr val="820000"/>
                </a:solidFill>
                <a:latin typeface="Times New Roman"/>
                <a:cs typeface="Times New Roman"/>
              </a:rPr>
              <a:t>репутационные</a:t>
            </a:r>
            <a:r>
              <a:rPr lang="ru-RU" b="1" dirty="0">
                <a:solidFill>
                  <a:srgbClr val="820000"/>
                </a:solidFill>
                <a:latin typeface="Times New Roman"/>
                <a:cs typeface="Times New Roman"/>
              </a:rPr>
              <a:t> риски ФНС России и ее территориальным органам</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200472" y="980728"/>
            <a:ext cx="9433048" cy="5093702"/>
          </a:xfrm>
          <a:prstGeom prst="rect">
            <a:avLst/>
          </a:prstGeom>
          <a:noFill/>
          <a:ln w="28575">
            <a:solidFill>
              <a:srgbClr val="C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tabLst>
                <a:tab pos="457200" algn="l"/>
              </a:tabLst>
              <a:defRPr/>
            </a:pPr>
            <a:r>
              <a:rPr lang="ru-RU" b="1" i="0" u="none" strike="noStrike" cap="none" dirty="0">
                <a:ln>
                  <a:noFill/>
                </a:ln>
                <a:solidFill>
                  <a:srgbClr val="222222"/>
                </a:solidFill>
                <a:latin typeface="Times New Roman"/>
                <a:ea typeface="Times New Roman"/>
                <a:cs typeface="Times New Roman"/>
              </a:rPr>
              <a:t>Письмо ФНС от 25.01.2021 года № СД-4-2/778@</a:t>
            </a:r>
            <a:endParaRPr dirty="0"/>
          </a:p>
          <a:p>
            <a:pPr marL="0" marR="0" lvl="0" indent="0" algn="ctr" defTabSz="914400">
              <a:lnSpc>
                <a:spcPct val="100000"/>
              </a:lnSpc>
              <a:spcBef>
                <a:spcPts val="0"/>
              </a:spcBef>
              <a:spcAft>
                <a:spcPts val="0"/>
              </a:spcAft>
              <a:buClrTx/>
              <a:buSzTx/>
              <a:buFontTx/>
              <a:buNone/>
              <a:tabLst>
                <a:tab pos="457200" algn="l"/>
              </a:tabLst>
              <a:defRPr/>
            </a:pPr>
            <a:endParaRPr lang="ru-RU"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tabLst>
                <a:tab pos="457200" algn="l"/>
              </a:tabLst>
              <a:defRPr/>
            </a:pPr>
            <a:r>
              <a:rPr lang="ru-RU" sz="1700" b="0" i="0" u="none" strike="noStrike" cap="none" dirty="0">
                <a:ln>
                  <a:noFill/>
                </a:ln>
                <a:solidFill>
                  <a:srgbClr val="222222"/>
                </a:solidFill>
                <a:latin typeface="Times New Roman"/>
                <a:ea typeface="Times New Roman"/>
                <a:cs typeface="Times New Roman"/>
              </a:rPr>
              <a:t>Отвечая на «частное» обращение компании, которая столкнулась </a:t>
            </a:r>
            <a:r>
              <a:rPr lang="ru-RU" sz="1700" b="1" i="0" u="none" strike="noStrike" cap="none" dirty="0">
                <a:ln>
                  <a:noFill/>
                </a:ln>
                <a:solidFill>
                  <a:srgbClr val="820000"/>
                </a:solidFill>
                <a:latin typeface="Times New Roman"/>
                <a:ea typeface="Times New Roman"/>
                <a:cs typeface="Times New Roman"/>
              </a:rPr>
              <a:t>с затягиванием территориальной инспекции сроков на вручение акта выездной проверки, рассмотрения материалов проверки и вынесения итогового решения </a:t>
            </a:r>
            <a:r>
              <a:rPr lang="ru-RU" sz="1700" b="0" i="0" u="none" strike="noStrike" cap="none" dirty="0">
                <a:ln>
                  <a:noFill/>
                </a:ln>
                <a:solidFill>
                  <a:srgbClr val="222222"/>
                </a:solidFill>
                <a:latin typeface="Times New Roman"/>
                <a:ea typeface="Times New Roman"/>
                <a:cs typeface="Times New Roman"/>
              </a:rPr>
              <a:t>по ней, ФНС указала следующее:</a:t>
            </a:r>
            <a:endParaRPr lang="ru-RU" sz="17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tabLst>
                <a:tab pos="457200" algn="l"/>
              </a:tabLst>
              <a:defRPr/>
            </a:pPr>
            <a:r>
              <a:rPr lang="ru-RU" sz="1700" b="1" i="0" u="none" strike="noStrike" cap="none" dirty="0">
                <a:ln>
                  <a:noFill/>
                </a:ln>
                <a:solidFill>
                  <a:srgbClr val="222222"/>
                </a:solidFill>
                <a:latin typeface="Times New Roman"/>
                <a:ea typeface="Times New Roman"/>
                <a:cs typeface="Times New Roman"/>
              </a:rPr>
              <a:t>нарушение процессуальных сроков при проведении мероприятий налогового контроля </a:t>
            </a:r>
            <a:r>
              <a:rPr lang="ru-RU" sz="1700" b="1" i="0" u="sng" strike="noStrike" cap="none" dirty="0">
                <a:ln>
                  <a:noFill/>
                </a:ln>
                <a:solidFill>
                  <a:srgbClr val="222222"/>
                </a:solidFill>
                <a:latin typeface="Times New Roman"/>
                <a:ea typeface="Times New Roman"/>
                <a:cs typeface="Times New Roman"/>
              </a:rPr>
              <a:t>не является существенным нарушением</a:t>
            </a:r>
            <a:r>
              <a:rPr lang="ru-RU" sz="1700" b="0" i="0" u="none" strike="noStrike" cap="none" dirty="0">
                <a:ln>
                  <a:noFill/>
                </a:ln>
                <a:solidFill>
                  <a:srgbClr val="222222"/>
                </a:solidFill>
                <a:latin typeface="Times New Roman"/>
                <a:ea typeface="Times New Roman"/>
                <a:cs typeface="Times New Roman"/>
              </a:rPr>
              <a:t>, влекущим безусловную отмену решения налогового органа, принимаемого по результатам проведения проверки. В п.14 ст. 101 НК РФ соответствующие нормы отсутствуют;</a:t>
            </a:r>
            <a:endParaRPr lang="ru-RU" sz="17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tabLst>
                <a:tab pos="457200" algn="l"/>
              </a:tabLst>
              <a:defRPr/>
            </a:pPr>
            <a:r>
              <a:rPr lang="ru-RU" sz="1700" b="0" i="0" u="none" strike="noStrike" cap="none" dirty="0">
                <a:ln>
                  <a:noFill/>
                </a:ln>
                <a:solidFill>
                  <a:srgbClr val="222222"/>
                </a:solidFill>
                <a:latin typeface="Times New Roman"/>
                <a:ea typeface="Times New Roman"/>
                <a:cs typeface="Times New Roman"/>
              </a:rPr>
              <a:t>невручение акта проверки не лишило налогоплательщика права на участие в рассмотрении материалов проверки и представление возражений (объяснений);</a:t>
            </a:r>
            <a:endParaRPr lang="ru-RU" sz="17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tabLst>
                <a:tab pos="457200" algn="l"/>
              </a:tabLst>
              <a:defRPr/>
            </a:pPr>
            <a:r>
              <a:rPr lang="ru-RU" sz="1700" b="0" i="0" u="none" strike="noStrike" cap="none" dirty="0">
                <a:ln>
                  <a:noFill/>
                </a:ln>
                <a:solidFill>
                  <a:srgbClr val="222222"/>
                </a:solidFill>
                <a:latin typeface="Times New Roman"/>
                <a:ea typeface="Times New Roman"/>
                <a:cs typeface="Times New Roman"/>
              </a:rPr>
              <a:t>нарушение сроков рассмотрения материалов налоговой проверки и вынесения решения по ее результатам не является безусловным основанием для признания решения недействительным. На это указал ВС РФ (Определение от 21.08.2019 года № 309-ЭС19-13355);</a:t>
            </a:r>
            <a:endParaRPr lang="ru-RU" sz="17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tabLst>
                <a:tab pos="457200" algn="l"/>
              </a:tabLst>
              <a:defRPr/>
            </a:pPr>
            <a:r>
              <a:rPr lang="ru-RU" sz="1700" b="1" i="0" u="none" strike="noStrike" cap="none" dirty="0" err="1">
                <a:ln>
                  <a:noFill/>
                </a:ln>
                <a:solidFill>
                  <a:srgbClr val="222222"/>
                </a:solidFill>
                <a:latin typeface="Times New Roman"/>
                <a:ea typeface="Times New Roman"/>
                <a:cs typeface="Times New Roman"/>
              </a:rPr>
              <a:t>невынесение</a:t>
            </a:r>
            <a:r>
              <a:rPr lang="ru-RU" sz="1700" b="1" i="0" u="none" strike="noStrike" cap="none" dirty="0">
                <a:ln>
                  <a:noFill/>
                </a:ln>
                <a:solidFill>
                  <a:srgbClr val="222222"/>
                </a:solidFill>
                <a:latin typeface="Times New Roman"/>
                <a:ea typeface="Times New Roman"/>
                <a:cs typeface="Times New Roman"/>
              </a:rPr>
              <a:t> решения по результатам проверки в срок, установленный НК РФ, не возлагает на налогоплательщика каких-либо не предусмотренных действующим законодательством обязанностей и </a:t>
            </a:r>
            <a:r>
              <a:rPr lang="ru-RU" sz="1700" b="1" i="0" u="sng" strike="noStrike" cap="none" dirty="0">
                <a:ln>
                  <a:noFill/>
                </a:ln>
                <a:solidFill>
                  <a:srgbClr val="222222"/>
                </a:solidFill>
                <a:latin typeface="Times New Roman"/>
                <a:ea typeface="Times New Roman"/>
                <a:cs typeface="Times New Roman"/>
              </a:rPr>
              <a:t>не создает препятствий для осуществления предпринимательской, иной экономической деятельности и не влияет на право налогоплательщика на последующее его обжалование</a:t>
            </a:r>
            <a:r>
              <a:rPr lang="ru-RU" sz="1700" i="0" u="none" strike="noStrike" cap="none" dirty="0">
                <a:ln>
                  <a:noFill/>
                </a:ln>
                <a:solidFill>
                  <a:srgbClr val="222222"/>
                </a:solidFill>
                <a:latin typeface="Times New Roman"/>
                <a:ea typeface="Times New Roman"/>
                <a:cs typeface="Times New Roman"/>
              </a:rPr>
              <a:t>.</a:t>
            </a:r>
            <a:endParaRPr lang="ru-RU" sz="1700" i="0" u="none" strike="noStrike" cap="none" dirty="0">
              <a:ln>
                <a:noFill/>
              </a:ln>
              <a:solidFill>
                <a:schemeClr val="tx1"/>
              </a:solidFill>
              <a:latin typeface="Times New Roman"/>
              <a:cs typeface="Times New Roman"/>
            </a:endParaRPr>
          </a:p>
        </p:txBody>
      </p:sp>
      <p:sp>
        <p:nvSpPr>
          <p:cNvPr id="11" name="Прямоугольник 10"/>
          <p:cNvSpPr/>
          <p:nvPr/>
        </p:nvSpPr>
        <p:spPr bwMode="auto">
          <a:xfrm>
            <a:off x="704528" y="116632"/>
            <a:ext cx="8496944" cy="707886"/>
          </a:xfrm>
          <a:prstGeom prst="rect">
            <a:avLst/>
          </a:prstGeom>
        </p:spPr>
        <p:txBody>
          <a:bodyPr wrap="square">
            <a:spAutoFit/>
          </a:bodyPr>
          <a:lstStyle/>
          <a:p>
            <a:pPr lvl="0" defTabSz="914400">
              <a:spcBef>
                <a:spcPts val="0"/>
              </a:spcBef>
              <a:spcAft>
                <a:spcPts val="0"/>
              </a:spcAft>
              <a:tabLst>
                <a:tab pos="457200" algn="l"/>
              </a:tabLst>
              <a:defRPr/>
            </a:pPr>
            <a:r>
              <a:rPr lang="ru-RU" sz="2000" b="1">
                <a:solidFill>
                  <a:srgbClr val="820000"/>
                </a:solidFill>
                <a:latin typeface="Times New Roman"/>
                <a:ea typeface="Times New Roman"/>
                <a:cs typeface="Times New Roman"/>
              </a:rPr>
              <a:t>Инспекции могут не соблюдать процессуальные сроки. </a:t>
            </a:r>
            <a:endParaRPr/>
          </a:p>
          <a:p>
            <a:pPr lvl="0" defTabSz="914400">
              <a:spcBef>
                <a:spcPts val="0"/>
              </a:spcBef>
              <a:spcAft>
                <a:spcPts val="0"/>
              </a:spcAft>
              <a:tabLst>
                <a:tab pos="457200" algn="l"/>
              </a:tabLst>
              <a:defRPr/>
            </a:pPr>
            <a:r>
              <a:rPr lang="ru-RU" sz="2000" b="1">
                <a:solidFill>
                  <a:srgbClr val="820000"/>
                </a:solidFill>
                <a:latin typeface="Times New Roman"/>
                <a:ea typeface="Times New Roman"/>
                <a:cs typeface="Times New Roman"/>
              </a:rPr>
              <a:t>Зачем они тогда нужны?</a:t>
            </a:r>
            <a:endParaRPr lang="ru-RU" sz="2000">
              <a:solidFill>
                <a:srgbClr val="820000"/>
              </a:solidFill>
              <a:latin typeface="Times New Roman"/>
              <a:cs typeface="Times New Roman"/>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344488" y="463024"/>
            <a:ext cx="9073008" cy="6124754"/>
          </a:xfrm>
          <a:prstGeom prst="rect">
            <a:avLst/>
          </a:prstGeom>
          <a:noFill/>
          <a:ln w="28575">
            <a:solidFill>
              <a:srgbClr val="C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ru-RU" sz="600" b="0" i="0" u="none" strike="noStrike" cap="none">
              <a:ln>
                <a:noFill/>
              </a:ln>
              <a:solidFill>
                <a:schemeClr val="tx1"/>
              </a:solidFill>
              <a:latin typeface="Arial"/>
              <a:cs typeface="Arial"/>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222222"/>
                </a:solidFill>
                <a:latin typeface="Times New Roman"/>
                <a:ea typeface="Times New Roman"/>
                <a:cs typeface="Times New Roman"/>
              </a:rPr>
              <a:t>       Постановление</a:t>
            </a:r>
            <a:r>
              <a:rPr lang="ru-RU" sz="1600" b="0" i="0" u="none" strike="noStrike" cap="none">
                <a:ln>
                  <a:noFill/>
                </a:ln>
                <a:solidFill>
                  <a:srgbClr val="222222"/>
                </a:solidFill>
                <a:latin typeface="Times New Roman"/>
                <a:ea typeface="Times New Roman"/>
                <a:cs typeface="Times New Roman"/>
              </a:rPr>
              <a:t> </a:t>
            </a:r>
            <a:r>
              <a:rPr lang="ru-RU" sz="1600" b="1" i="0" u="none" strike="noStrike" cap="none">
                <a:ln>
                  <a:noFill/>
                </a:ln>
                <a:solidFill>
                  <a:srgbClr val="222222"/>
                </a:solidFill>
                <a:latin typeface="Times New Roman"/>
                <a:ea typeface="Times New Roman"/>
                <a:cs typeface="Times New Roman"/>
              </a:rPr>
              <a:t>АС Северо-Западного округа от 27.06.2019 по делу №А13-14512/2018</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222222"/>
                </a:solidFill>
                <a:latin typeface="Times New Roman"/>
                <a:ea typeface="Times New Roman"/>
                <a:cs typeface="Times New Roman"/>
              </a:rPr>
              <a:t> </a:t>
            </a:r>
            <a:r>
              <a:rPr lang="ru-RU" sz="1600">
                <a:solidFill>
                  <a:srgbClr val="820000"/>
                </a:solidFill>
                <a:latin typeface="Times New Roman"/>
                <a:ea typeface="Times New Roman"/>
                <a:cs typeface="Times New Roman"/>
              </a:rPr>
              <a:t>Утрата налоговым органом возможности принудительного взыскания налоговой задолженности. </a:t>
            </a:r>
            <a:endParaRPr/>
          </a:p>
          <a:p>
            <a:pPr lvl="0" algn="just" defTabSz="914400">
              <a:spcBef>
                <a:spcPts val="0"/>
              </a:spcBef>
              <a:spcAft>
                <a:spcPts val="0"/>
              </a:spcAft>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222222"/>
                </a:solidFill>
                <a:latin typeface="Times New Roman"/>
                <a:ea typeface="Times New Roman"/>
                <a:cs typeface="Times New Roman"/>
              </a:rPr>
              <a:t>В ходе выездной проверки инспекцией были нарушены процессуальные сроки, в т. ч. по вынесению решения, направления требования и 2-месячный срок на принудительное взыскание задолженности (ст.46 НК РФ)</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222222"/>
                </a:solidFill>
                <a:latin typeface="Times New Roman"/>
                <a:ea typeface="Times New Roman"/>
                <a:cs typeface="Times New Roman"/>
              </a:rPr>
              <a:t>Суды поддержали налогоплательщика: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222222"/>
                </a:solidFill>
                <a:latin typeface="Times New Roman"/>
                <a:ea typeface="Times New Roman"/>
                <a:cs typeface="Times New Roman"/>
              </a:rPr>
              <a:t>-если налоговым органом пропущены различные процедурные сроки на совершение тех или иных действий (например, сроки на проведение налоговой проверки, на рассмотрение акта проверки, на вынесение решения по результатам налоговой проверки, на направление требования об уплате налога), то </a:t>
            </a:r>
            <a:r>
              <a:rPr lang="ru-RU" sz="1600" b="1" i="0" u="none" strike="noStrike" cap="none">
                <a:ln>
                  <a:noFill/>
                </a:ln>
                <a:solidFill>
                  <a:srgbClr val="222222"/>
                </a:solidFill>
                <a:latin typeface="Times New Roman"/>
                <a:ea typeface="Times New Roman"/>
                <a:cs typeface="Times New Roman"/>
              </a:rPr>
              <a:t>данное обстоятельство не приводит к продлению срока на принудительное взыскание налога, пени</a:t>
            </a:r>
            <a:r>
              <a:rPr lang="ru-RU" sz="1600" b="0" i="0" u="none" strike="noStrike" cap="none">
                <a:ln>
                  <a:noFill/>
                </a:ln>
                <a:solidFill>
                  <a:srgbClr val="222222"/>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222222"/>
                </a:solidFill>
                <a:latin typeface="Times New Roman"/>
                <a:ea typeface="Times New Roman"/>
                <a:cs typeface="Times New Roman"/>
              </a:rPr>
              <a:t>- п. 31 постановления Пленума ВАС РФ от 30.07.2013 № 57, правовая позиция Конституционного Суда РФ в Определении от 20.04.2017 № 790-О-</a:t>
            </a:r>
            <a:r>
              <a:rPr lang="ru-RU" sz="1600" b="0" i="1" u="none" strike="noStrike" cap="none">
                <a:ln>
                  <a:noFill/>
                </a:ln>
                <a:solidFill>
                  <a:srgbClr val="222222"/>
                </a:solidFill>
                <a:latin typeface="Times New Roman"/>
                <a:ea typeface="Times New Roman"/>
                <a:cs typeface="Times New Roman"/>
              </a:rPr>
              <a:t>«...несоблюдение налоговым органом при совершении определенных действий в рамках осуществления мероприятий налогового контроля и принятии соответствующего решения сроков, предусмотренных, в частности, статьей 70 НК РФ, пунктом 2 статьи 88, пунктом 6 статьи 89, пунктами 1 и 5 статьи 100, пунктами 1, 6, 9 статьи 101, пунктами 1, 6, 10 статьи 101.4, пунктом 6 статьи 140 НК РФ, </a:t>
            </a:r>
            <a:r>
              <a:rPr lang="ru-RU" sz="1600" b="1" i="1" u="none" strike="noStrike" cap="none">
                <a:ln>
                  <a:noFill/>
                </a:ln>
                <a:solidFill>
                  <a:srgbClr val="222222"/>
                </a:solidFill>
                <a:latin typeface="Times New Roman"/>
                <a:ea typeface="Times New Roman"/>
                <a:cs typeface="Times New Roman"/>
              </a:rPr>
              <a:t>не влечет изменения порядка исчисления сроков на принятие мер по взысканию налога, пеней, штрафа в принудительном порядке</a:t>
            </a:r>
            <a:r>
              <a:rPr lang="ru-RU" sz="1600" b="0" i="1" u="none" strike="noStrike" cap="none">
                <a:ln>
                  <a:noFill/>
                </a:ln>
                <a:solidFill>
                  <a:srgbClr val="222222"/>
                </a:solidFill>
                <a:latin typeface="Times New Roman"/>
                <a:ea typeface="Times New Roman"/>
                <a:cs typeface="Times New Roman"/>
              </a:rPr>
              <a:t>, исчисляемых исходя из той продолжительности сроков совершения упомянутых действий, которая установлена указанными нормами, что, в конечном счете, </a:t>
            </a:r>
            <a:r>
              <a:rPr lang="ru-RU" sz="1600" b="1" i="1" u="none" strike="noStrike" cap="none">
                <a:ln>
                  <a:noFill/>
                </a:ln>
                <a:solidFill>
                  <a:srgbClr val="222222"/>
                </a:solidFill>
                <a:latin typeface="Times New Roman"/>
                <a:ea typeface="Times New Roman"/>
                <a:cs typeface="Times New Roman"/>
              </a:rPr>
              <a:t>гарантирует определенные временные рамки возможного вмешательства государства в имущественную сферу налогоплательщика</a:t>
            </a:r>
            <a:r>
              <a:rPr lang="ru-RU" sz="1600" b="0" i="1" u="none" strike="noStrike" cap="none">
                <a:ln>
                  <a:noFill/>
                </a:ln>
                <a:solidFill>
                  <a:srgbClr val="222222"/>
                </a:solidFill>
                <a:latin typeface="Times New Roman"/>
                <a:ea typeface="Times New Roman"/>
                <a:cs typeface="Times New Roman"/>
              </a:rPr>
              <a:t>»</a:t>
            </a:r>
            <a:r>
              <a:rPr lang="ru-RU" sz="1600" b="0" i="0" u="none" strike="noStrike" cap="none">
                <a:ln>
                  <a:noFill/>
                </a:ln>
                <a:solidFill>
                  <a:srgbClr val="222222"/>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
        <p:nvSpPr>
          <p:cNvPr id="11" name="Прямоугольник 9"/>
          <p:cNvSpPr/>
          <p:nvPr/>
        </p:nvSpPr>
        <p:spPr bwMode="auto">
          <a:xfrm>
            <a:off x="704528" y="116632"/>
            <a:ext cx="8352928" cy="400110"/>
          </a:xfrm>
          <a:prstGeom prst="rect">
            <a:avLst/>
          </a:prstGeom>
        </p:spPr>
        <p:txBody>
          <a:bodyPr wrap="square">
            <a:spAutoFit/>
          </a:bodyPr>
          <a:lstStyle/>
          <a:p>
            <a:pPr lvl="0" defTabSz="914400">
              <a:spcBef>
                <a:spcPts val="0"/>
              </a:spcBef>
              <a:spcAft>
                <a:spcPts val="0"/>
              </a:spcAft>
              <a:defRPr/>
            </a:pPr>
            <a:r>
              <a:rPr lang="ru-RU" sz="2000" b="1">
                <a:solidFill>
                  <a:srgbClr val="820000"/>
                </a:solidFill>
                <a:latin typeface="Times New Roman"/>
                <a:ea typeface="Times New Roman"/>
                <a:cs typeface="Times New Roman"/>
              </a:rPr>
              <a:t>Нарушение сроков может быть выгодно налогоплательщику?</a:t>
            </a:r>
            <a:endParaRPr lang="ru-RU" sz="2000">
              <a:solidFill>
                <a:srgbClr val="820000"/>
              </a:solidFill>
              <a:latin typeface="Times New Roman"/>
              <a:cs typeface="Times New Roman"/>
            </a:endParaRPr>
          </a:p>
        </p:txBody>
      </p:sp>
      <p:pic>
        <p:nvPicPr>
          <p:cNvPr id="12" name="image1.png"/>
          <p:cNvPicPr>
            <a:picLocks noChangeAspect="1"/>
          </p:cNvPicPr>
          <p:nvPr/>
        </p:nvPicPr>
        <p:blipFill>
          <a:blip r:embed="rId6"/>
          <a:stretch/>
        </p:blipFill>
        <p:spPr bwMode="auto">
          <a:xfrm>
            <a:off x="8476510" y="0"/>
            <a:ext cx="1429490" cy="38080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1"/>
          <p:cNvPicPr>
            <a:picLocks noChangeAspect="1"/>
          </p:cNvPicPr>
          <p:nvPr/>
        </p:nvPicPr>
        <p:blipFill>
          <a:blip r:embed="rId2"/>
          <a:stretch/>
        </p:blipFill>
        <p:spPr bwMode="auto">
          <a:xfrm>
            <a:off x="2445" y="0"/>
            <a:ext cx="9901109" cy="6858000"/>
          </a:xfrm>
          <a:prstGeom prst="rect">
            <a:avLst/>
          </a:prstGeom>
          <a:blipFill>
            <a:blip r:embed="rId2"/>
            <a:stretch/>
          </a:blipFill>
          <a:effectLst>
            <a:softEdge rad="635000"/>
          </a:effectLst>
        </p:spPr>
      </p:pic>
      <p:sp>
        <p:nvSpPr>
          <p:cNvPr id="5" name="Rectangle 18"/>
          <p:cNvSpPr/>
          <p:nvPr/>
        </p:nvSpPr>
        <p:spPr bwMode="auto">
          <a:xfrm>
            <a:off x="0" y="0"/>
            <a:ext cx="9906000" cy="6858000"/>
          </a:xfrm>
          <a:prstGeom prst="rect">
            <a:avLst/>
          </a:prstGeom>
          <a:solidFill>
            <a:srgbClr val="FFF6E7"/>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a:p>
            <a:pPr algn="just">
              <a:defRPr/>
            </a:pPr>
            <a:endParaRPr lang="ru-RU" sz="1400">
              <a:solidFill>
                <a:schemeClr val="tx1"/>
              </a:solidFill>
              <a:latin typeface="Times New Roman"/>
              <a:cs typeface="Times New Roman"/>
            </a:endParaRPr>
          </a:p>
        </p:txBody>
      </p:sp>
      <p:sp>
        <p:nvSpPr>
          <p:cNvPr id="6"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2000" b="1">
                <a:solidFill>
                  <a:schemeClr val="bg1"/>
                </a:solidFill>
                <a:latin typeface="Times New Roman"/>
                <a:cs typeface="Times New Roman"/>
              </a:rPr>
              <a:t>РЕЗУЛЬТАТЫ РАБОТЫ ФНС за </a:t>
            </a:r>
            <a:r>
              <a:rPr lang="en-US" sz="2000" b="1">
                <a:solidFill>
                  <a:schemeClr val="bg1"/>
                </a:solidFill>
                <a:latin typeface="Times New Roman"/>
                <a:cs typeface="Times New Roman"/>
              </a:rPr>
              <a:t>I</a:t>
            </a:r>
            <a:r>
              <a:rPr lang="ru-RU" sz="2000" b="1">
                <a:solidFill>
                  <a:schemeClr val="bg1"/>
                </a:solidFill>
                <a:latin typeface="Times New Roman"/>
                <a:cs typeface="Times New Roman"/>
              </a:rPr>
              <a:t> квартал 2021 года </a:t>
            </a:r>
            <a:endParaRPr lang="en-US" sz="2000" b="1">
              <a:solidFill>
                <a:schemeClr val="bg1"/>
              </a:solidFill>
              <a:latin typeface="Times New Roman"/>
              <a:cs typeface="Times New Roman"/>
            </a:endParaRPr>
          </a:p>
        </p:txBody>
      </p:sp>
      <p:sp>
        <p:nvSpPr>
          <p:cNvPr id="7" name="Rectangle 18"/>
          <p:cNvSpPr/>
          <p:nvPr/>
        </p:nvSpPr>
        <p:spPr bwMode="auto">
          <a:xfrm>
            <a:off x="2" y="0"/>
            <a:ext cx="931332" cy="787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cxnSp>
        <p:nvCxnSpPr>
          <p:cNvPr id="8" name="Прямая соединительная линия 2"/>
          <p:cNvCxnSpPr>
            <a:cxnSpLocks/>
            <a:endCxn id="5" idx="2"/>
          </p:cNvCxnSpPr>
          <p:nvPr/>
        </p:nvCxnSpPr>
        <p:spPr bwMode="auto">
          <a:xfrm>
            <a:off x="4953000" y="1477328"/>
            <a:ext cx="0" cy="5380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entagon 16"/>
          <p:cNvSpPr/>
          <p:nvPr/>
        </p:nvSpPr>
        <p:spPr bwMode="auto">
          <a:xfrm>
            <a:off x="344488" y="1124744"/>
            <a:ext cx="9145016" cy="1409672"/>
          </a:xfrm>
          <a:prstGeom prst="homePlate">
            <a:avLst>
              <a:gd name="adj" fmla="val 50000"/>
            </a:avLst>
          </a:prstGeom>
          <a:solidFill>
            <a:schemeClr val="bg1"/>
          </a:solidFill>
          <a:ln w="38100">
            <a:solidFill>
              <a:srgbClr val="9E0E11"/>
            </a:solidFill>
          </a:ln>
          <a:effectLst>
            <a:glow rad="101600">
              <a:schemeClr val="accent2">
                <a:satMod val="175000"/>
                <a:alpha val="40000"/>
              </a:schemeClr>
            </a:glow>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ru-RU" sz="3200" b="1">
                <a:solidFill>
                  <a:srgbClr val="C00000"/>
                </a:solidFill>
                <a:latin typeface="Times New Roman"/>
                <a:cs typeface="Times New Roman"/>
              </a:rPr>
              <a:t>49%</a:t>
            </a:r>
            <a:r>
              <a:rPr lang="ru-RU" sz="2000">
                <a:solidFill>
                  <a:schemeClr val="tx1"/>
                </a:solidFill>
                <a:latin typeface="Times New Roman"/>
                <a:cs typeface="Times New Roman"/>
              </a:rPr>
              <a:t> поступлений в бюджет по результатам контрольной и аналитической работы, приходится на </a:t>
            </a:r>
            <a:r>
              <a:rPr lang="ru-RU" sz="2000" b="1">
                <a:solidFill>
                  <a:srgbClr val="990000"/>
                </a:solidFill>
                <a:latin typeface="Times New Roman"/>
                <a:cs typeface="Times New Roman"/>
              </a:rPr>
              <a:t>«добровольную» уплату налогоплательщиками налога</a:t>
            </a:r>
            <a:endParaRPr lang="en-US" sz="2000" b="1">
              <a:solidFill>
                <a:srgbClr val="990000"/>
              </a:solidFill>
            </a:endParaRPr>
          </a:p>
        </p:txBody>
      </p:sp>
      <p:sp>
        <p:nvSpPr>
          <p:cNvPr id="10" name="Pentagon 16"/>
          <p:cNvSpPr/>
          <p:nvPr/>
        </p:nvSpPr>
        <p:spPr bwMode="auto">
          <a:xfrm>
            <a:off x="344488" y="4365104"/>
            <a:ext cx="9073008" cy="1231670"/>
          </a:xfrm>
          <a:prstGeom prst="homePlate">
            <a:avLst>
              <a:gd name="adj" fmla="val 50000"/>
            </a:avLst>
          </a:prstGeom>
          <a:solidFill>
            <a:schemeClr val="bg1"/>
          </a:solidFill>
          <a:ln w="38100">
            <a:solidFill>
              <a:srgbClr val="9E0E11"/>
            </a:solidFill>
          </a:ln>
          <a:effectLst>
            <a:glow rad="101600">
              <a:schemeClr val="accent2">
                <a:satMod val="175000"/>
                <a:alpha val="40000"/>
              </a:schemeClr>
            </a:glow>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ru-RU" sz="2000">
                <a:solidFill>
                  <a:schemeClr val="tx1"/>
                </a:solidFill>
                <a:latin typeface="Times New Roman"/>
                <a:cs typeface="Times New Roman"/>
              </a:rPr>
              <a:t>Требования, рассмотренные судами в пользу налоговых органов - </a:t>
            </a:r>
            <a:r>
              <a:rPr lang="ru-RU" sz="3200" b="1">
                <a:solidFill>
                  <a:srgbClr val="C00000"/>
                </a:solidFill>
                <a:latin typeface="Times New Roman"/>
                <a:cs typeface="Times New Roman"/>
              </a:rPr>
              <a:t>82%</a:t>
            </a:r>
            <a:endParaRPr lang="en-US" sz="3200" b="1">
              <a:solidFill>
                <a:srgbClr val="C00000"/>
              </a:solidFill>
            </a:endParaRPr>
          </a:p>
        </p:txBody>
      </p:sp>
      <p:sp>
        <p:nvSpPr>
          <p:cNvPr id="11" name="Pentagon 16"/>
          <p:cNvSpPr/>
          <p:nvPr/>
        </p:nvSpPr>
        <p:spPr bwMode="auto">
          <a:xfrm>
            <a:off x="344488" y="2710318"/>
            <a:ext cx="9145016" cy="1437364"/>
          </a:xfrm>
          <a:prstGeom prst="homePlate">
            <a:avLst>
              <a:gd name="adj" fmla="val 50000"/>
            </a:avLst>
          </a:prstGeom>
          <a:solidFill>
            <a:schemeClr val="bg1"/>
          </a:solidFill>
          <a:ln w="38100">
            <a:solidFill>
              <a:srgbClr val="9E0E11"/>
            </a:solidFill>
          </a:ln>
          <a:effectLst>
            <a:glow rad="101600">
              <a:schemeClr val="accent2">
                <a:satMod val="175000"/>
                <a:alpha val="40000"/>
              </a:schemeClr>
            </a:glow>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ru-RU" sz="2000" b="1">
                <a:solidFill>
                  <a:schemeClr val="tx1"/>
                </a:solidFill>
                <a:latin typeface="Times New Roman"/>
                <a:cs typeface="Times New Roman"/>
              </a:rPr>
              <a:t>КНП</a:t>
            </a:r>
            <a:r>
              <a:rPr lang="ru-RU" sz="2000">
                <a:solidFill>
                  <a:schemeClr val="tx1"/>
                </a:solidFill>
                <a:latin typeface="Times New Roman"/>
                <a:cs typeface="Times New Roman"/>
              </a:rPr>
              <a:t> - доначислено 23.7 млрд руб., из них </a:t>
            </a:r>
            <a:r>
              <a:rPr lang="ru-RU" sz="3200" b="1">
                <a:solidFill>
                  <a:srgbClr val="C00000"/>
                </a:solidFill>
                <a:latin typeface="Times New Roman"/>
                <a:cs typeface="Times New Roman"/>
              </a:rPr>
              <a:t>13.3 млрд руб. </a:t>
            </a:r>
            <a:r>
              <a:rPr lang="ru-RU" sz="2000" b="1">
                <a:solidFill>
                  <a:schemeClr val="tx1"/>
                </a:solidFill>
                <a:latin typeface="Times New Roman"/>
                <a:cs typeface="Times New Roman"/>
              </a:rPr>
              <a:t>- </a:t>
            </a:r>
            <a:r>
              <a:rPr lang="ru-RU" sz="2000" b="1">
                <a:solidFill>
                  <a:srgbClr val="990000"/>
                </a:solidFill>
                <a:latin typeface="Times New Roman"/>
                <a:cs typeface="Times New Roman"/>
              </a:rPr>
              <a:t>уточнения налоговых обязательств после получения требований о предоставлении пояснений</a:t>
            </a:r>
            <a:r>
              <a:rPr lang="ru-RU" sz="2000" b="1">
                <a:solidFill>
                  <a:schemeClr val="tx1"/>
                </a:solidFill>
                <a:latin typeface="Times New Roman"/>
                <a:cs typeface="Times New Roman"/>
              </a:rPr>
              <a:t> </a:t>
            </a:r>
            <a:r>
              <a:rPr lang="ru-RU" sz="2000">
                <a:solidFill>
                  <a:schemeClr val="tx1"/>
                </a:solidFill>
                <a:latin typeface="Times New Roman"/>
                <a:cs typeface="Times New Roman"/>
              </a:rPr>
              <a:t>(документов)</a:t>
            </a:r>
            <a:endParaRPr lang="en-US" sz="2000"/>
          </a:p>
        </p:txBody>
      </p:sp>
      <p:cxnSp>
        <p:nvCxnSpPr>
          <p:cNvPr id="12" name="Прямая соединительная линия 86"/>
          <p:cNvCxnSpPr>
            <a:cxnSpLocks/>
          </p:cNvCxnSpPr>
          <p:nvPr/>
        </p:nvCxnSpPr>
        <p:spPr bwMode="auto">
          <a:xfrm flipH="1">
            <a:off x="9034315" y="5334535"/>
            <a:ext cx="1342" cy="1058"/>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 name="Рисунок 44"/>
          <p:cNvPicPr>
            <a:picLocks noChangeAspect="1"/>
          </p:cNvPicPr>
          <p:nvPr/>
        </p:nvPicPr>
        <p:blipFill>
          <a:blip r:embed="rId3"/>
          <a:stretch/>
        </p:blipFill>
        <p:spPr bwMode="auto">
          <a:xfrm>
            <a:off x="1" y="-1280"/>
            <a:ext cx="499000" cy="499000"/>
          </a:xfrm>
          <a:prstGeom prst="rect">
            <a:avLst/>
          </a:prstGeom>
        </p:spPr>
      </p:pic>
      <p:pic>
        <p:nvPicPr>
          <p:cNvPr id="14" name="Рисунок 45"/>
          <p:cNvPicPr>
            <a:picLocks noChangeAspect="1"/>
          </p:cNvPicPr>
          <p:nvPr/>
        </p:nvPicPr>
        <p:blipFill>
          <a:blip r:embed="rId4"/>
          <a:stretch/>
        </p:blipFill>
        <p:spPr bwMode="auto">
          <a:xfrm rot="10800000">
            <a:off x="218646" y="182367"/>
            <a:ext cx="465725" cy="465725"/>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218645" y="671499"/>
            <a:ext cx="9486883" cy="6063198"/>
          </a:xfrm>
          <a:prstGeom prst="rect">
            <a:avLst/>
          </a:prstGeom>
          <a:no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1" u="none" strike="noStrike" cap="none" dirty="0">
                <a:ln>
                  <a:noFill/>
                </a:ln>
                <a:latin typeface="Times New Roman"/>
                <a:ea typeface="Times New Roman"/>
                <a:cs typeface="Times New Roman"/>
              </a:rPr>
              <a:t>Постановление </a:t>
            </a:r>
            <a:r>
              <a:rPr lang="ru-RU" b="1" u="none" strike="noStrike" cap="none" dirty="0" smtClean="0">
                <a:ln>
                  <a:noFill/>
                </a:ln>
                <a:latin typeface="Times New Roman"/>
                <a:ea typeface="Times New Roman"/>
                <a:cs typeface="Times New Roman"/>
              </a:rPr>
              <a:t>АС </a:t>
            </a:r>
            <a:r>
              <a:rPr lang="ru-RU" b="1" u="none" strike="noStrike" cap="none" dirty="0" err="1" smtClean="0">
                <a:ln>
                  <a:noFill/>
                </a:ln>
                <a:latin typeface="Times New Roman"/>
                <a:ea typeface="Times New Roman"/>
                <a:cs typeface="Times New Roman"/>
              </a:rPr>
              <a:t>Западно-Сибирского</a:t>
            </a:r>
            <a:r>
              <a:rPr lang="ru-RU" b="1" u="none" strike="noStrike" cap="none" dirty="0" smtClean="0">
                <a:ln>
                  <a:noFill/>
                </a:ln>
                <a:latin typeface="Times New Roman"/>
                <a:ea typeface="Times New Roman"/>
                <a:cs typeface="Times New Roman"/>
              </a:rPr>
              <a:t> округа от</a:t>
            </a:r>
            <a:r>
              <a:rPr lang="ru-RU" b="1" u="none" strike="noStrike" cap="none" dirty="0">
                <a:ln>
                  <a:noFill/>
                </a:ln>
                <a:latin typeface="Times New Roman"/>
                <a:ea typeface="Times New Roman"/>
                <a:cs typeface="Times New Roman"/>
              </a:rPr>
              <a:t> </a:t>
            </a:r>
            <a:r>
              <a:rPr lang="ru-RU" b="1" u="none" strike="noStrike" cap="none" dirty="0" smtClean="0">
                <a:ln>
                  <a:noFill/>
                </a:ln>
                <a:latin typeface="Times New Roman"/>
                <a:ea typeface="Times New Roman"/>
                <a:cs typeface="Times New Roman"/>
              </a:rPr>
              <a:t>18.05.2021 </a:t>
            </a:r>
            <a:r>
              <a:rPr lang="ru-RU" b="1" u="none" strike="noStrike" cap="none" dirty="0">
                <a:ln>
                  <a:noFill/>
                </a:ln>
                <a:latin typeface="Times New Roman"/>
                <a:ea typeface="Times New Roman"/>
                <a:cs typeface="Times New Roman"/>
              </a:rPr>
              <a:t>года  </a:t>
            </a:r>
            <a:endParaRPr lang="ru-RU" b="1" u="none" strike="noStrike" cap="none" dirty="0" smtClean="0">
              <a:ln>
                <a:noFill/>
              </a:ln>
              <a:latin typeface="Times New Roman"/>
              <a:ea typeface="Times New Roman"/>
              <a:cs typeface="Times New Roman"/>
            </a:endParaRPr>
          </a:p>
          <a:p>
            <a:pPr marL="0" marR="0" lvl="0" indent="0" algn="ctr" defTabSz="914400">
              <a:lnSpc>
                <a:spcPct val="100000"/>
              </a:lnSpc>
              <a:spcBef>
                <a:spcPts val="0"/>
              </a:spcBef>
              <a:spcAft>
                <a:spcPts val="0"/>
              </a:spcAft>
              <a:buClrTx/>
              <a:buSzTx/>
              <a:buFontTx/>
              <a:buNone/>
              <a:defRPr/>
            </a:pPr>
            <a:r>
              <a:rPr lang="ru-RU" b="1" u="none" strike="noStrike" cap="none" dirty="0" smtClean="0">
                <a:ln>
                  <a:noFill/>
                </a:ln>
                <a:latin typeface="Times New Roman"/>
                <a:ea typeface="Times New Roman"/>
                <a:cs typeface="Times New Roman"/>
              </a:rPr>
              <a:t>по делу №</a:t>
            </a:r>
            <a:r>
              <a:rPr lang="ru-RU" b="1" u="none" strike="noStrike" cap="none" dirty="0">
                <a:ln>
                  <a:noFill/>
                </a:ln>
                <a:latin typeface="Times New Roman"/>
                <a:ea typeface="Times New Roman"/>
                <a:cs typeface="Times New Roman"/>
              </a:rPr>
              <a:t> А27-13930/2020</a:t>
            </a:r>
            <a:endParaRPr dirty="0"/>
          </a:p>
          <a:p>
            <a:pPr marL="0" marR="0" lvl="0" indent="0" algn="just" defTabSz="914400">
              <a:lnSpc>
                <a:spcPct val="100000"/>
              </a:lnSpc>
              <a:spcBef>
                <a:spcPts val="0"/>
              </a:spcBef>
              <a:spcAft>
                <a:spcPts val="0"/>
              </a:spcAft>
              <a:buClrTx/>
              <a:buSzTx/>
              <a:buFontTx/>
              <a:buNone/>
              <a:defRPr/>
            </a:pPr>
            <a:endParaRPr lang="ru-RU" b="0" i="0" u="none" strike="noStrike" cap="none" dirty="0">
              <a:ln>
                <a:noFill/>
              </a:ln>
              <a:solidFill>
                <a:srgbClr val="9E0E1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latin typeface="Times New Roman"/>
                <a:ea typeface="Times New Roman"/>
                <a:cs typeface="Times New Roman"/>
              </a:rPr>
              <a:t>Суть дела:</a:t>
            </a:r>
            <a:r>
              <a:rPr lang="ru-RU" sz="1600" b="0" i="0" u="none" strike="noStrike" cap="none" dirty="0">
                <a:ln>
                  <a:noFill/>
                </a:ln>
                <a:solidFill>
                  <a:srgbClr val="000000"/>
                </a:solidFill>
                <a:latin typeface="Times New Roman"/>
                <a:ea typeface="Times New Roman"/>
                <a:cs typeface="Times New Roman"/>
              </a:rPr>
              <a:t> По итогам ВНП </a:t>
            </a:r>
            <a:r>
              <a:rPr lang="ru-RU" sz="1600" b="0" i="0" u="none" strike="noStrike" cap="none" dirty="0" err="1">
                <a:ln>
                  <a:noFill/>
                </a:ln>
                <a:solidFill>
                  <a:srgbClr val="000000"/>
                </a:solidFill>
                <a:latin typeface="Times New Roman"/>
                <a:ea typeface="Times New Roman"/>
                <a:cs typeface="Times New Roman"/>
              </a:rPr>
              <a:t>доначислено</a:t>
            </a:r>
            <a:r>
              <a:rPr lang="ru-RU" sz="1600" b="0" i="0" u="none" strike="noStrike" cap="none" dirty="0">
                <a:ln>
                  <a:noFill/>
                </a:ln>
                <a:solidFill>
                  <a:srgbClr val="000000"/>
                </a:solidFill>
                <a:latin typeface="Times New Roman"/>
                <a:ea typeface="Times New Roman"/>
                <a:cs typeface="Times New Roman"/>
              </a:rPr>
              <a:t> более 2 млн. руб. </a:t>
            </a:r>
            <a:endParaRPr dirty="0"/>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000000"/>
                </a:solidFill>
                <a:latin typeface="Times New Roman"/>
                <a:ea typeface="Times New Roman"/>
                <a:cs typeface="Times New Roman"/>
              </a:rPr>
              <a:t>Решение о привлечении к ответственности вручили спустя 6 месяцев после его вынесения. Решение о взыскании налога принято на 4 месяца позже</a:t>
            </a:r>
            <a:r>
              <a:rPr lang="ru-RU" sz="1600" b="0" i="0" u="none" strike="noStrike" cap="none" dirty="0">
                <a:ln>
                  <a:noFill/>
                </a:ln>
                <a:solidFill>
                  <a:srgbClr val="000000"/>
                </a:solidFill>
                <a:latin typeface="Times New Roman"/>
                <a:ea typeface="Times New Roman"/>
                <a:cs typeface="Times New Roman"/>
              </a:rPr>
              <a:t>, чем того требует НК. </a:t>
            </a:r>
            <a:endParaRPr dirty="0"/>
          </a:p>
          <a:p>
            <a:pPr lvl="0" algn="just" defTabSz="914400">
              <a:spcBef>
                <a:spcPts val="0"/>
              </a:spcBef>
              <a:spcAft>
                <a:spcPts val="0"/>
              </a:spcAft>
              <a:defRPr/>
            </a:pPr>
            <a:r>
              <a:rPr lang="ru-RU" sz="1600" b="1" dirty="0">
                <a:solidFill>
                  <a:srgbClr val="9E0E11"/>
                </a:solidFill>
                <a:latin typeface="Times New Roman"/>
                <a:cs typeface="Times New Roman"/>
              </a:rPr>
              <a:t>Решение о взыскании принимается после истечения срока, установленного в требовании об уплате налога, но не позднее 2 месяцев после истечения указанного срока</a:t>
            </a:r>
            <a:r>
              <a:rPr lang="ru-RU" sz="1600" dirty="0">
                <a:latin typeface="Times New Roman"/>
                <a:cs typeface="Times New Roman"/>
              </a:rPr>
              <a:t>. </a:t>
            </a:r>
            <a:r>
              <a:rPr lang="ru-RU" sz="1600" b="1" dirty="0">
                <a:latin typeface="Times New Roman"/>
                <a:cs typeface="Times New Roman"/>
              </a:rPr>
              <a:t>Решение о взыскании, принятое после истечения указанного срока, считается недействительным и исполнению не подлежит. В этом случае налоговый орган может обратиться в суд</a:t>
            </a:r>
            <a:endParaRPr lang="ru-RU" sz="1600" b="1" i="0" u="none" strike="noStrike" cap="none" dirty="0">
              <a:ln>
                <a:noFill/>
              </a:ln>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В суде инспекция не смогла пояснить, что помешало вручить решение своевременно. </a:t>
            </a:r>
            <a:r>
              <a:rPr lang="ru-RU" b="1" i="0" u="sng" strike="noStrike" cap="none" dirty="0">
                <a:ln>
                  <a:noFill/>
                </a:ln>
                <a:solidFill>
                  <a:srgbClr val="760000"/>
                </a:solidFill>
                <a:latin typeface="Times New Roman"/>
                <a:ea typeface="Times New Roman"/>
                <a:cs typeface="Times New Roman"/>
              </a:rPr>
              <a:t>Налоговый орган не вправе произвольно сдвигать сроки на принудительное взыскание</a:t>
            </a:r>
            <a:r>
              <a:rPr lang="ru-RU" b="1" i="0" u="none" strike="noStrike" cap="none" dirty="0">
                <a:ln>
                  <a:noFill/>
                </a:ln>
                <a:solidFill>
                  <a:srgbClr val="760000"/>
                </a:solidFill>
                <a:latin typeface="Times New Roman"/>
                <a:ea typeface="Times New Roman"/>
                <a:cs typeface="Times New Roman"/>
              </a:rPr>
              <a:t>.</a:t>
            </a:r>
            <a:r>
              <a:rPr lang="ru-RU" sz="1600" b="0" i="0" u="none" strike="noStrike" cap="none" dirty="0">
                <a:ln>
                  <a:noFill/>
                </a:ln>
                <a:solidFill>
                  <a:srgbClr val="760000"/>
                </a:solidFill>
                <a:latin typeface="Times New Roman"/>
                <a:ea typeface="Times New Roman"/>
                <a:cs typeface="Times New Roman"/>
              </a:rPr>
              <a:t> </a:t>
            </a:r>
            <a:r>
              <a:rPr lang="ru-RU" sz="1600" b="0" i="0" u="none" strike="noStrike" cap="none" dirty="0">
                <a:ln>
                  <a:noFill/>
                </a:ln>
                <a:solidFill>
                  <a:srgbClr val="000000"/>
                </a:solidFill>
                <a:latin typeface="Times New Roman"/>
                <a:ea typeface="Times New Roman"/>
                <a:cs typeface="Times New Roman"/>
              </a:rPr>
              <a:t>Их надо считать  </a:t>
            </a:r>
            <a:r>
              <a:rPr lang="ru-RU" sz="1600" b="1" i="0" u="none" strike="noStrike" cap="none" dirty="0">
                <a:ln>
                  <a:noFill/>
                </a:ln>
                <a:solidFill>
                  <a:srgbClr val="000000"/>
                </a:solidFill>
                <a:latin typeface="Times New Roman"/>
                <a:ea typeface="Times New Roman"/>
                <a:cs typeface="Times New Roman"/>
              </a:rPr>
              <a:t> исходя </a:t>
            </a:r>
            <a:r>
              <a:rPr lang="ru-RU" sz="1600" b="1" i="0" u="sng" strike="noStrike" cap="none" dirty="0">
                <a:ln>
                  <a:noFill/>
                </a:ln>
                <a:solidFill>
                  <a:srgbClr val="000000"/>
                </a:solidFill>
                <a:latin typeface="Times New Roman"/>
                <a:ea typeface="Times New Roman"/>
                <a:cs typeface="Times New Roman"/>
              </a:rPr>
              <a:t>из даты вступления решения по проверке в силу</a:t>
            </a:r>
            <a:r>
              <a:rPr lang="ru-RU" sz="1600" b="1" i="0" u="none" strike="noStrike" cap="none" dirty="0">
                <a:ln>
                  <a:noFill/>
                </a:ln>
                <a:solidFill>
                  <a:srgbClr val="000000"/>
                </a:solidFill>
                <a:latin typeface="Times New Roman"/>
                <a:ea typeface="Times New Roman"/>
                <a:cs typeface="Times New Roman"/>
              </a:rPr>
              <a:t>, а не из даты его фактического вручения</a:t>
            </a:r>
            <a:r>
              <a:rPr lang="ru-RU" sz="1600" b="0" i="0" u="none" strike="noStrike" cap="none" dirty="0">
                <a:ln>
                  <a:noFill/>
                </a:ln>
                <a:solidFill>
                  <a:srgbClr val="000000"/>
                </a:solidFill>
                <a:latin typeface="Times New Roman"/>
                <a:ea typeface="Times New Roman"/>
                <a:cs typeface="Times New Roman"/>
              </a:rPr>
              <a:t>. Иначе </a:t>
            </a:r>
            <a:r>
              <a:rPr lang="ru-RU" sz="1600" b="1" i="0" u="none" strike="noStrike" cap="none" dirty="0">
                <a:ln>
                  <a:noFill/>
                </a:ln>
                <a:solidFill>
                  <a:srgbClr val="000000"/>
                </a:solidFill>
                <a:latin typeface="Times New Roman"/>
                <a:ea typeface="Times New Roman"/>
                <a:cs typeface="Times New Roman"/>
              </a:rPr>
              <a:t>плательщик оказывается в ситуации неограниченного увеличения срока на принудительное взыскание налога. </a:t>
            </a:r>
            <a:endParaRPr b="1"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rgbClr val="000000"/>
              </a:solidFill>
              <a:latin typeface="Times New Roman"/>
              <a:ea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rgbClr val="760000"/>
                </a:solidFill>
                <a:latin typeface="Times New Roman"/>
                <a:ea typeface="Times New Roman"/>
                <a:cs typeface="Times New Roman"/>
              </a:rPr>
              <a:t>Постановление </a:t>
            </a:r>
            <a:r>
              <a:rPr lang="ru-RU" b="1" i="0" u="none" strike="noStrike" cap="none" dirty="0" smtClean="0">
                <a:ln>
                  <a:noFill/>
                </a:ln>
                <a:solidFill>
                  <a:srgbClr val="760000"/>
                </a:solidFill>
                <a:latin typeface="Times New Roman"/>
                <a:ea typeface="Times New Roman"/>
                <a:cs typeface="Times New Roman"/>
              </a:rPr>
              <a:t>АС </a:t>
            </a:r>
            <a:r>
              <a:rPr lang="ru-RU" b="1" i="0" u="none" strike="noStrike" cap="none" dirty="0" err="1" smtClean="0">
                <a:ln>
                  <a:noFill/>
                </a:ln>
                <a:solidFill>
                  <a:srgbClr val="760000"/>
                </a:solidFill>
                <a:latin typeface="Times New Roman"/>
                <a:ea typeface="Times New Roman"/>
                <a:cs typeface="Times New Roman"/>
              </a:rPr>
              <a:t>Западно-Сибирского</a:t>
            </a:r>
            <a:r>
              <a:rPr lang="ru-RU" b="1" i="0" u="none" strike="noStrike" cap="none" dirty="0" smtClean="0">
                <a:ln>
                  <a:noFill/>
                </a:ln>
                <a:solidFill>
                  <a:srgbClr val="760000"/>
                </a:solidFill>
                <a:latin typeface="Times New Roman"/>
                <a:ea typeface="Times New Roman"/>
                <a:cs typeface="Times New Roman"/>
              </a:rPr>
              <a:t> округа от</a:t>
            </a:r>
            <a:r>
              <a:rPr lang="ru-RU" b="1" i="0" u="none" strike="noStrike" cap="none" dirty="0">
                <a:ln>
                  <a:noFill/>
                </a:ln>
                <a:solidFill>
                  <a:srgbClr val="760000"/>
                </a:solidFill>
                <a:latin typeface="Times New Roman"/>
                <a:ea typeface="Times New Roman"/>
                <a:cs typeface="Times New Roman"/>
              </a:rPr>
              <a:t> </a:t>
            </a:r>
            <a:r>
              <a:rPr lang="ru-RU" b="1" i="0" u="none" strike="noStrike" cap="none" dirty="0" smtClean="0">
                <a:ln>
                  <a:noFill/>
                </a:ln>
                <a:solidFill>
                  <a:srgbClr val="760000"/>
                </a:solidFill>
                <a:latin typeface="Times New Roman"/>
                <a:ea typeface="Times New Roman"/>
                <a:cs typeface="Times New Roman"/>
              </a:rPr>
              <a:t>29.06.2021 </a:t>
            </a:r>
            <a:r>
              <a:rPr lang="ru-RU" b="1" i="0" u="none" strike="noStrike" cap="none" dirty="0">
                <a:ln>
                  <a:noFill/>
                </a:ln>
                <a:solidFill>
                  <a:srgbClr val="760000"/>
                </a:solidFill>
                <a:latin typeface="Times New Roman"/>
                <a:ea typeface="Times New Roman"/>
                <a:cs typeface="Times New Roman"/>
              </a:rPr>
              <a:t>года по делу № А27-6365/2020</a:t>
            </a:r>
            <a:r>
              <a:rPr lang="ru-RU" sz="1600" b="1" i="0" u="none" strike="noStrike" cap="none" dirty="0">
                <a:ln>
                  <a:noFill/>
                </a:ln>
                <a:solidFill>
                  <a:srgbClr val="760000"/>
                </a:solidFill>
                <a:latin typeface="Times New Roman"/>
                <a:ea typeface="Times New Roman"/>
                <a:cs typeface="Times New Roman"/>
              </a:rPr>
              <a:t> </a:t>
            </a:r>
            <a:endParaRPr lang="ru-RU" sz="1600" b="0" i="0" u="none" strike="noStrike" cap="none" dirty="0">
              <a:ln>
                <a:noFill/>
              </a:ln>
              <a:solidFill>
                <a:srgbClr val="760000"/>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Решение по итогам проверки вручили  на 8 месяцев позже срока, </a:t>
            </a:r>
            <a:r>
              <a:rPr lang="ru-RU" sz="1600" i="0" u="none" strike="noStrike" cap="none" dirty="0">
                <a:ln>
                  <a:noFill/>
                </a:ln>
                <a:latin typeface="Times New Roman"/>
                <a:ea typeface="Times New Roman"/>
                <a:cs typeface="Times New Roman"/>
              </a:rPr>
              <a:t>а</a:t>
            </a:r>
            <a:r>
              <a:rPr lang="ru-RU" b="1" i="0" u="none" strike="noStrike" cap="none" dirty="0">
                <a:ln>
                  <a:noFill/>
                </a:ln>
                <a:solidFill>
                  <a:srgbClr val="760000"/>
                </a:solidFill>
                <a:latin typeface="Times New Roman"/>
                <a:ea typeface="Times New Roman"/>
                <a:cs typeface="Times New Roman"/>
              </a:rPr>
              <a:t> </a:t>
            </a:r>
            <a:r>
              <a:rPr lang="ru-RU" b="1" i="0" u="none" strike="noStrike" cap="none" dirty="0">
                <a:ln>
                  <a:noFill/>
                </a:ln>
                <a:latin typeface="Times New Roman"/>
                <a:ea typeface="Times New Roman"/>
                <a:cs typeface="Times New Roman"/>
              </a:rPr>
              <a:t>с решением о бесспорном взыскании налога опоздали на 7 месяцев. </a:t>
            </a:r>
            <a:endParaRPr b="1" dirty="0"/>
          </a:p>
          <a:p>
            <a:pPr lvl="0" algn="just" defTabSz="914400">
              <a:defRPr/>
            </a:pPr>
            <a:r>
              <a:rPr lang="ru-RU" b="1" dirty="0" smtClean="0">
                <a:solidFill>
                  <a:srgbClr val="760000"/>
                </a:solidFill>
                <a:latin typeface="Times New Roman"/>
                <a:ea typeface="Times New Roman"/>
                <a:cs typeface="Times New Roman"/>
              </a:rPr>
              <a:t>Постановление Седьмого ААС от 13.04.2021 № А27-20601/2020</a:t>
            </a:r>
            <a:endParaRPr lang="ru-RU" b="0" i="0" u="none" strike="noStrike" cap="none" dirty="0">
              <a:ln>
                <a:noFill/>
              </a:ln>
              <a:solidFill>
                <a:srgbClr val="760000"/>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smtClean="0">
                <a:ln>
                  <a:noFill/>
                </a:ln>
                <a:solidFill>
                  <a:srgbClr val="000000"/>
                </a:solidFill>
                <a:latin typeface="Times New Roman"/>
                <a:ea typeface="Times New Roman"/>
                <a:cs typeface="Times New Roman"/>
              </a:rPr>
              <a:t>На</a:t>
            </a:r>
            <a:r>
              <a:rPr lang="ru-RU" sz="1600" b="1" i="0" u="none" strike="noStrike" cap="none" dirty="0">
                <a:ln>
                  <a:noFill/>
                </a:ln>
                <a:solidFill>
                  <a:srgbClr val="000000"/>
                </a:solidFill>
                <a:latin typeface="Times New Roman"/>
                <a:ea typeface="Times New Roman"/>
                <a:cs typeface="Times New Roman"/>
              </a:rPr>
              <a:t> 6 месяцев нарушены сроки принудительного взыскания. </a:t>
            </a:r>
            <a:r>
              <a:rPr lang="ru-RU" sz="1600" b="0" i="0" u="none" strike="noStrike" cap="none" dirty="0">
                <a:ln>
                  <a:noFill/>
                </a:ln>
                <a:solidFill>
                  <a:srgbClr val="000000"/>
                </a:solidFill>
                <a:latin typeface="Times New Roman"/>
                <a:ea typeface="Times New Roman"/>
                <a:cs typeface="Times New Roman"/>
              </a:rPr>
              <a:t>Дело о зачете, его также нельзя провести в счет погашения долга, возможность принудительного взыскания которого утрачена </a:t>
            </a:r>
            <a:r>
              <a:rPr lang="ru-RU" sz="1600" b="0" i="0" u="none" strike="noStrike" cap="none" dirty="0" smtClean="0">
                <a:ln>
                  <a:noFill/>
                </a:ln>
                <a:solidFill>
                  <a:srgbClr val="000000"/>
                </a:solidFill>
                <a:latin typeface="Times New Roman"/>
                <a:ea typeface="Times New Roman"/>
                <a:cs typeface="Times New Roman"/>
              </a:rPr>
              <a:t>.</a:t>
            </a:r>
            <a:endParaRPr lang="ru-RU" sz="1600" b="0" i="0" u="none" strike="noStrike" cap="none" dirty="0">
              <a:ln>
                <a:noFill/>
              </a:ln>
              <a:solidFill>
                <a:schemeClr val="tx1"/>
              </a:solidFill>
              <a:latin typeface="Times New Roman"/>
              <a:cs typeface="Times New Roman"/>
            </a:endParaRPr>
          </a:p>
        </p:txBody>
      </p:sp>
      <p:sp>
        <p:nvSpPr>
          <p:cNvPr id="11" name="Прямоугольник 9"/>
          <p:cNvSpPr/>
          <p:nvPr/>
        </p:nvSpPr>
        <p:spPr bwMode="auto">
          <a:xfrm>
            <a:off x="840103" y="182367"/>
            <a:ext cx="8525725" cy="400110"/>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Споры о нарушении сроков</a:t>
            </a:r>
            <a:endParaRPr lang="ru-RU" sz="2000">
              <a:solidFill>
                <a:srgbClr val="9E0E11"/>
              </a:solidFill>
              <a:latin typeface="Times New Roman"/>
              <a:cs typeface="Times New Roman"/>
            </a:endParaRPr>
          </a:p>
        </p:txBody>
      </p:sp>
      <p:pic>
        <p:nvPicPr>
          <p:cNvPr id="12" name="image1.png"/>
          <p:cNvPicPr>
            <a:picLocks noChangeAspect="1"/>
          </p:cNvPicPr>
          <p:nvPr/>
        </p:nvPicPr>
        <p:blipFill>
          <a:blip r:embed="rId6"/>
          <a:stretch/>
        </p:blipFill>
        <p:spPr bwMode="auto">
          <a:xfrm>
            <a:off x="8476510" y="0"/>
            <a:ext cx="1429490" cy="38080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0" y="-594"/>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200472" y="859065"/>
            <a:ext cx="9448600" cy="5139869"/>
          </a:xfrm>
          <a:prstGeom prst="rect">
            <a:avLst/>
          </a:prstGeom>
          <a:noFill/>
          <a:ln w="28575">
            <a:solidFill>
              <a:srgbClr val="82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b="1" i="0" u="none" strike="noStrike" cap="none" dirty="0">
                <a:ln>
                  <a:noFill/>
                </a:ln>
                <a:latin typeface="Times New Roman"/>
                <a:ea typeface="Calibri"/>
                <a:cs typeface="Times New Roman"/>
              </a:rPr>
              <a:t>ВС РФ </a:t>
            </a:r>
            <a:r>
              <a:rPr lang="ru-RU" b="1" dirty="0">
                <a:latin typeface="Times New Roman"/>
                <a:ea typeface="Calibri"/>
                <a:cs typeface="Times New Roman"/>
              </a:rPr>
              <a:t>пояснил </a:t>
            </a:r>
            <a:r>
              <a:rPr lang="ru-RU" b="1" i="0" u="none" strike="noStrike" cap="none" dirty="0">
                <a:ln>
                  <a:noFill/>
                </a:ln>
                <a:latin typeface="Times New Roman"/>
                <a:ea typeface="Calibri"/>
                <a:cs typeface="Times New Roman"/>
              </a:rPr>
              <a:t>как нужно исчислять сроки, чтобы определить правомерность взыскания налоговыми органами недоимки в судебном порядке</a:t>
            </a:r>
            <a:r>
              <a:rPr lang="ru-RU" b="0" i="0" u="none" strike="noStrike" cap="none" dirty="0">
                <a:ln>
                  <a:noFill/>
                </a:ln>
                <a:latin typeface="Times New Roman"/>
                <a:ea typeface="Calibri"/>
                <a:cs typeface="Times New Roman"/>
              </a:rPr>
              <a:t>.</a:t>
            </a:r>
            <a:r>
              <a:rPr lang="ru-RU" sz="1600" b="0" i="0" u="none" strike="noStrike" cap="none" dirty="0">
                <a:ln>
                  <a:noFill/>
                </a:ln>
                <a:latin typeface="Times New Roman"/>
                <a:ea typeface="Calibri"/>
                <a:cs typeface="Times New Roman"/>
              </a:rPr>
              <a:t> </a:t>
            </a:r>
            <a:endParaRPr lang="ru-RU" sz="1600" b="0" i="0" u="none" strike="noStrike" cap="none" dirty="0">
              <a:ln>
                <a:noFill/>
              </a:ln>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latin typeface="Times New Roman"/>
                <a:ea typeface="Times New Roman"/>
                <a:cs typeface="Times New Roman"/>
              </a:rPr>
              <a:t/>
            </a:r>
            <a:br>
              <a:rPr lang="ru-RU" sz="1600" b="0" i="0" u="none" strike="noStrike" cap="none" dirty="0">
                <a:ln>
                  <a:noFill/>
                </a:ln>
                <a:latin typeface="Times New Roman"/>
                <a:ea typeface="Times New Roman"/>
                <a:cs typeface="Times New Roman"/>
              </a:rPr>
            </a:br>
            <a:r>
              <a:rPr lang="ru-RU" sz="1600" b="1" i="0" u="none" strike="noStrike" cap="none" dirty="0">
                <a:ln>
                  <a:noFill/>
                </a:ln>
                <a:solidFill>
                  <a:srgbClr val="820000"/>
                </a:solidFill>
                <a:latin typeface="Times New Roman"/>
                <a:ea typeface="Times New Roman"/>
                <a:cs typeface="Times New Roman"/>
              </a:rPr>
              <a:t>Позиция  ВС РФ:  </a:t>
            </a:r>
            <a:endParaRPr lang="ru-RU" sz="1600" dirty="0">
              <a:latin typeface="Times New Roman"/>
              <a:ea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dirty="0" smtClean="0">
                <a:solidFill>
                  <a:srgbClr val="820000"/>
                </a:solidFill>
                <a:latin typeface="Times New Roman"/>
                <a:ea typeface="Times New Roman"/>
                <a:cs typeface="Times New Roman"/>
              </a:rPr>
              <a:t>■ </a:t>
            </a:r>
            <a:r>
              <a:rPr lang="ru-RU" sz="1600" b="1" dirty="0">
                <a:latin typeface="Times New Roman"/>
                <a:ea typeface="Times New Roman"/>
                <a:cs typeface="Times New Roman"/>
              </a:rPr>
              <a:t>с</a:t>
            </a:r>
            <a:r>
              <a:rPr lang="ru-RU" sz="1600" b="1" i="0" u="none" strike="noStrike" cap="none" dirty="0">
                <a:ln>
                  <a:noFill/>
                </a:ln>
                <a:latin typeface="Times New Roman"/>
                <a:ea typeface="Times New Roman"/>
                <a:cs typeface="Times New Roman"/>
              </a:rPr>
              <a:t>рок для судебного взыскания </a:t>
            </a:r>
            <a:r>
              <a:rPr lang="ru-RU" sz="1600" b="1" i="0" u="none" strike="noStrike" cap="none" dirty="0" smtClean="0">
                <a:ln>
                  <a:noFill/>
                </a:ln>
                <a:latin typeface="Times New Roman"/>
                <a:ea typeface="Times New Roman"/>
                <a:cs typeface="Times New Roman"/>
              </a:rPr>
              <a:t>задолженности </a:t>
            </a:r>
            <a:r>
              <a:rPr lang="ru-RU" sz="1600" b="1" i="0" u="none" strike="noStrike" cap="none" dirty="0">
                <a:ln>
                  <a:noFill/>
                </a:ln>
                <a:latin typeface="Times New Roman"/>
                <a:ea typeface="Times New Roman"/>
                <a:cs typeface="Times New Roman"/>
              </a:rPr>
              <a:t>исчисляется </a:t>
            </a:r>
            <a:r>
              <a:rPr lang="ru-RU" b="1" i="0" strike="noStrike" cap="none" dirty="0">
                <a:ln>
                  <a:noFill/>
                </a:ln>
                <a:solidFill>
                  <a:srgbClr val="760000"/>
                </a:solidFill>
                <a:latin typeface="Times New Roman"/>
                <a:ea typeface="Times New Roman"/>
                <a:cs typeface="Times New Roman"/>
              </a:rPr>
              <a:t>с момента истечения срока добровольного исполнения обязанности по уплате, указанного в требовании</a:t>
            </a:r>
            <a:r>
              <a:rPr lang="ru-RU" sz="1600" b="1" i="0" u="sng" strike="noStrike" cap="none" dirty="0">
                <a:ln>
                  <a:noFill/>
                </a:ln>
                <a:latin typeface="Times New Roman"/>
                <a:ea typeface="Times New Roman"/>
                <a:cs typeface="Times New Roman"/>
              </a:rPr>
              <a:t>, и поглощает иные предусмотренные статьями 46 – 47 НК РФ сроки совершения промежуточных действий, направленных на взыскание задолженности налоговым </a:t>
            </a:r>
            <a:r>
              <a:rPr lang="ru-RU" sz="1600" b="1" i="0" u="sng" strike="noStrike" cap="none" dirty="0" smtClean="0">
                <a:ln>
                  <a:noFill/>
                </a:ln>
                <a:latin typeface="Times New Roman"/>
                <a:ea typeface="Times New Roman"/>
                <a:cs typeface="Times New Roman"/>
              </a:rPr>
              <a:t>органом</a:t>
            </a:r>
          </a:p>
          <a:p>
            <a:pPr marL="0" marR="0" lvl="0" indent="0" algn="just" defTabSz="914400">
              <a:lnSpc>
                <a:spcPct val="100000"/>
              </a:lnSpc>
              <a:spcBef>
                <a:spcPts val="0"/>
              </a:spcBef>
              <a:spcAft>
                <a:spcPts val="0"/>
              </a:spcAft>
              <a:buClrTx/>
              <a:buSzTx/>
              <a:buFontTx/>
              <a:buNone/>
              <a:defRPr/>
            </a:pPr>
            <a:endParaRPr lang="ru-RU" sz="1600" b="0" i="0" u="sng" strike="noStrike" cap="none" dirty="0">
              <a:ln>
                <a:noFill/>
              </a:ln>
              <a:latin typeface="Times New Roman"/>
              <a:cs typeface="Times New Roman"/>
            </a:endParaRPr>
          </a:p>
          <a:p>
            <a:pPr lvl="0" algn="just" defTabSz="914400">
              <a:defRPr/>
            </a:pPr>
            <a:r>
              <a:rPr lang="ru-RU" sz="1600" dirty="0" smtClean="0">
                <a:solidFill>
                  <a:srgbClr val="820000"/>
                </a:solidFill>
                <a:latin typeface="Times New Roman"/>
                <a:ea typeface="Times New Roman"/>
                <a:cs typeface="Times New Roman"/>
              </a:rPr>
              <a:t>■ </a:t>
            </a:r>
            <a:r>
              <a:rPr lang="ru-RU" sz="1600" b="1" i="0" u="none" strike="noStrike" cap="none" dirty="0" smtClean="0">
                <a:ln>
                  <a:noFill/>
                </a:ln>
                <a:latin typeface="Times New Roman"/>
                <a:ea typeface="Calibri"/>
                <a:cs typeface="Times New Roman"/>
              </a:rPr>
              <a:t>решение </a:t>
            </a:r>
            <a:r>
              <a:rPr lang="ru-RU" sz="1600" b="1" i="0" u="none" strike="noStrike" cap="none" dirty="0">
                <a:ln>
                  <a:noFill/>
                </a:ln>
                <a:latin typeface="Times New Roman"/>
                <a:ea typeface="Calibri"/>
                <a:cs typeface="Times New Roman"/>
              </a:rPr>
              <a:t>о бесспорном взыскании налога за счет имущества принимается в течение 1года после истечения срока исполнения требования об уплате налога</a:t>
            </a:r>
            <a:r>
              <a:rPr lang="ru-RU" sz="1600" b="0" i="0" u="none" strike="noStrike" cap="none" dirty="0">
                <a:ln>
                  <a:noFill/>
                </a:ln>
                <a:latin typeface="Times New Roman"/>
                <a:ea typeface="Calibri"/>
                <a:cs typeface="Times New Roman"/>
              </a:rPr>
              <a:t>. В случае пропуска срока на принятие такого решения инспекция может подать в суд заявление </a:t>
            </a:r>
            <a:r>
              <a:rPr lang="ru-RU" sz="1600" b="1" i="0" u="sng" strike="noStrike" cap="none" dirty="0">
                <a:ln>
                  <a:noFill/>
                </a:ln>
                <a:latin typeface="Times New Roman"/>
                <a:ea typeface="Calibri"/>
                <a:cs typeface="Times New Roman"/>
              </a:rPr>
              <a:t>о взыскании недоимки за счет иного имущества налогоплательщика в течение 2лет с даты, когда налогоплательщик должен был доплатить налог. </a:t>
            </a:r>
            <a:endParaRPr lang="ru-RU" sz="1600" b="1" i="0" u="sng" strike="noStrike" cap="none" dirty="0" smtClean="0">
              <a:ln>
                <a:noFill/>
              </a:ln>
              <a:latin typeface="Times New Roman"/>
              <a:ea typeface="Calibri"/>
              <a:cs typeface="Times New Roman"/>
            </a:endParaRPr>
          </a:p>
          <a:p>
            <a:pPr lvl="0" algn="just" defTabSz="914400">
              <a:defRPr/>
            </a:pPr>
            <a:endParaRPr lang="ru-RU" sz="1600" b="1" i="0" u="sng" strike="noStrike" cap="none" dirty="0">
              <a:ln>
                <a:noFill/>
              </a:ln>
              <a:latin typeface="Times New Roman"/>
              <a:cs typeface="Times New Roman"/>
            </a:endParaRPr>
          </a:p>
          <a:p>
            <a:pPr lvl="0" algn="just" defTabSz="914400">
              <a:defRPr/>
            </a:pPr>
            <a:r>
              <a:rPr lang="ru-RU" sz="1600" dirty="0" smtClean="0">
                <a:solidFill>
                  <a:srgbClr val="820000"/>
                </a:solidFill>
                <a:latin typeface="Times New Roman"/>
                <a:ea typeface="Times New Roman"/>
                <a:cs typeface="Times New Roman"/>
              </a:rPr>
              <a:t>■ </a:t>
            </a:r>
            <a:r>
              <a:rPr lang="ru-RU" sz="1600" b="1" i="0" u="none" strike="noStrike" cap="none" dirty="0" smtClean="0">
                <a:ln>
                  <a:noFill/>
                </a:ln>
                <a:latin typeface="Times New Roman"/>
                <a:ea typeface="Calibri"/>
                <a:cs typeface="Times New Roman"/>
              </a:rPr>
              <a:t>Нарушение </a:t>
            </a:r>
            <a:r>
              <a:rPr lang="ru-RU" sz="1600" b="1" i="0" u="none" strike="noStrike" cap="none" dirty="0">
                <a:ln>
                  <a:noFill/>
                </a:ln>
                <a:latin typeface="Times New Roman"/>
                <a:ea typeface="Calibri"/>
                <a:cs typeface="Times New Roman"/>
              </a:rPr>
              <a:t>сроков проверки само по себе не лишает налоговые органы права обратиться в суд для взыскания налога в принудительном порядке при соблюдении 2-летнего срока. </a:t>
            </a:r>
            <a:endParaRPr lang="ru-RU" sz="1600" b="1" i="0" u="none" strike="noStrike" cap="none" dirty="0" smtClean="0">
              <a:ln>
                <a:noFill/>
              </a:ln>
              <a:latin typeface="Times New Roman"/>
              <a:ea typeface="Calibri"/>
              <a:cs typeface="Times New Roman"/>
            </a:endParaRPr>
          </a:p>
          <a:p>
            <a:pPr lvl="0" algn="just" defTabSz="914400">
              <a:defRPr/>
            </a:pPr>
            <a:endParaRPr lang="ru-RU" sz="1600" b="0" i="0" u="none" strike="noStrike" cap="none" dirty="0">
              <a:ln>
                <a:noFill/>
              </a:ln>
              <a:latin typeface="Times New Roman"/>
              <a:cs typeface="Times New Roman"/>
            </a:endParaRPr>
          </a:p>
          <a:p>
            <a:pPr lvl="0" algn="just" defTabSz="914400">
              <a:defRPr/>
            </a:pPr>
            <a:r>
              <a:rPr lang="ru-RU" sz="1600" dirty="0" smtClean="0">
                <a:solidFill>
                  <a:srgbClr val="820000"/>
                </a:solidFill>
                <a:latin typeface="Times New Roman"/>
                <a:ea typeface="Times New Roman"/>
                <a:cs typeface="Times New Roman"/>
              </a:rPr>
              <a:t>■ </a:t>
            </a:r>
            <a:r>
              <a:rPr lang="ru-RU" sz="1600" b="1" i="0" u="sng" strike="noStrike" cap="none" dirty="0" smtClean="0">
                <a:ln>
                  <a:noFill/>
                </a:ln>
                <a:latin typeface="Times New Roman"/>
                <a:ea typeface="Calibri"/>
                <a:cs typeface="Times New Roman"/>
              </a:rPr>
              <a:t>Двухлетний </a:t>
            </a:r>
            <a:r>
              <a:rPr lang="ru-RU" sz="1600" b="1" i="0" u="sng" strike="noStrike" cap="none" dirty="0">
                <a:ln>
                  <a:noFill/>
                </a:ln>
                <a:latin typeface="Times New Roman"/>
                <a:ea typeface="Calibri"/>
                <a:cs typeface="Times New Roman"/>
              </a:rPr>
              <a:t>срок поглощает иные предусмотренные статьями 46–47 НК РФ сроки совершения промежуточных действий, направленных на взыскание недоимки</a:t>
            </a:r>
            <a:r>
              <a:rPr lang="ru-RU" sz="1600" b="1" i="0" u="none" strike="noStrike" cap="none" dirty="0">
                <a:ln>
                  <a:noFill/>
                </a:ln>
                <a:latin typeface="Times New Roman"/>
                <a:ea typeface="Calibri"/>
                <a:cs typeface="Times New Roman"/>
              </a:rPr>
              <a:t>. </a:t>
            </a:r>
            <a:endParaRPr lang="ru-RU" sz="1600" b="0" i="0" u="none" strike="noStrike" cap="none" dirty="0">
              <a:ln>
                <a:noFill/>
              </a:ln>
              <a:latin typeface="Times New Roman"/>
              <a:cs typeface="Times New Roman"/>
            </a:endParaRPr>
          </a:p>
        </p:txBody>
      </p:sp>
      <p:sp>
        <p:nvSpPr>
          <p:cNvPr id="11" name="Прямоугольник 9"/>
          <p:cNvSpPr/>
          <p:nvPr/>
        </p:nvSpPr>
        <p:spPr bwMode="auto">
          <a:xfrm>
            <a:off x="776536" y="188640"/>
            <a:ext cx="8712968" cy="400110"/>
          </a:xfrm>
          <a:prstGeom prst="rect">
            <a:avLst/>
          </a:prstGeom>
        </p:spPr>
        <p:txBody>
          <a:bodyPr wrap="square">
            <a:spAutoFit/>
          </a:bodyPr>
          <a:lstStyle/>
          <a:p>
            <a:pPr lvl="0" algn="ctr" defTabSz="914400">
              <a:spcBef>
                <a:spcPts val="0"/>
              </a:spcBef>
              <a:spcAft>
                <a:spcPts val="0"/>
              </a:spcAft>
              <a:defRPr/>
            </a:pPr>
            <a:r>
              <a:rPr lang="ru-RU" sz="2000" b="1" dirty="0">
                <a:solidFill>
                  <a:srgbClr val="820000"/>
                </a:solidFill>
                <a:latin typeface="Times New Roman"/>
                <a:ea typeface="Calibri"/>
                <a:cs typeface="Times New Roman"/>
              </a:rPr>
              <a:t>Судебное взыскание недоимки: сроки важны </a:t>
            </a:r>
            <a:endParaRPr lang="ru-RU" sz="2000" dirty="0">
              <a:solidFill>
                <a:srgbClr val="820000"/>
              </a:solidFill>
              <a:latin typeface="Arial"/>
              <a:cs typeface="Arial"/>
            </a:endParaRPr>
          </a:p>
        </p:txBody>
      </p:sp>
      <p:pic>
        <p:nvPicPr>
          <p:cNvPr id="12" name="image1.png"/>
          <p:cNvPicPr>
            <a:picLocks noChangeAspect="1"/>
          </p:cNvPicPr>
          <p:nvPr/>
        </p:nvPicPr>
        <p:blipFill>
          <a:blip r:embed="rId6"/>
          <a:stretch/>
        </p:blipFill>
        <p:spPr bwMode="auto">
          <a:xfrm>
            <a:off x="8476510" y="0"/>
            <a:ext cx="1429490" cy="380807"/>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0"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488503" y="1368353"/>
            <a:ext cx="9001000" cy="2585323"/>
          </a:xfrm>
          <a:prstGeom prst="rect">
            <a:avLst/>
          </a:prstGeom>
          <a:noFill/>
          <a:ln w="38100">
            <a:solidFill>
              <a:srgbClr val="82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ru-RU" b="1" dirty="0" smtClean="0">
              <a:solidFill>
                <a:srgbClr val="820000"/>
              </a:solidFill>
              <a:latin typeface="Franklin Gothic Heavy"/>
              <a:ea typeface="Calibri"/>
              <a:cs typeface="Times New Roman"/>
            </a:endParaRPr>
          </a:p>
          <a:p>
            <a:pPr marL="0" marR="0" lvl="0" indent="0" algn="l" defTabSz="914400">
              <a:lnSpc>
                <a:spcPct val="100000"/>
              </a:lnSpc>
              <a:spcBef>
                <a:spcPts val="0"/>
              </a:spcBef>
              <a:spcAft>
                <a:spcPts val="0"/>
              </a:spcAft>
              <a:buClrTx/>
              <a:buSzTx/>
              <a:buFontTx/>
              <a:buNone/>
              <a:defRPr/>
            </a:pPr>
            <a:r>
              <a:rPr lang="ru-RU" b="1" dirty="0" smtClean="0">
                <a:solidFill>
                  <a:srgbClr val="820000"/>
                </a:solidFill>
                <a:latin typeface="Franklin Gothic Heavy"/>
                <a:ea typeface="Calibri"/>
                <a:cs typeface="Times New Roman"/>
              </a:rPr>
              <a:t>■ </a:t>
            </a:r>
            <a:r>
              <a:rPr lang="ru-RU" b="1" i="0" u="none" strike="noStrike" cap="none" dirty="0">
                <a:ln>
                  <a:noFill/>
                </a:ln>
                <a:solidFill>
                  <a:schemeClr val="tx1"/>
                </a:solidFill>
                <a:latin typeface="Times New Roman"/>
                <a:ea typeface="Calibri"/>
                <a:cs typeface="Times New Roman"/>
              </a:rPr>
              <a:t>Нарушение сроков проведения налоговой проверки не влечет автоматическое признание решения о принудительном взыскании доначислений незаконным. </a:t>
            </a:r>
            <a:endParaRPr lang="ru-RU" b="1" i="0" u="none" strike="noStrike" cap="none" dirty="0" smtClean="0">
              <a:ln>
                <a:noFill/>
              </a:ln>
              <a:solidFill>
                <a:schemeClr val="tx1"/>
              </a:solidFill>
              <a:latin typeface="Times New Roman"/>
              <a:ea typeface="Calibri"/>
              <a:cs typeface="Times New Roman"/>
            </a:endParaRPr>
          </a:p>
          <a:p>
            <a:pPr marL="0" marR="0" lvl="0" indent="0" algn="l" defTabSz="914400">
              <a:lnSpc>
                <a:spcPct val="100000"/>
              </a:lnSpc>
              <a:spcBef>
                <a:spcPts val="0"/>
              </a:spcBef>
              <a:spcAft>
                <a:spcPts val="0"/>
              </a:spcAft>
              <a:buClrTx/>
              <a:buSzTx/>
              <a:buFontTx/>
              <a:buNone/>
              <a:defRPr/>
            </a:pPr>
            <a:r>
              <a:rPr lang="ru-RU" b="1" i="0" u="none" strike="noStrike" cap="none" dirty="0" smtClean="0">
                <a:ln>
                  <a:noFill/>
                </a:ln>
                <a:solidFill>
                  <a:schemeClr val="tx1"/>
                </a:solidFill>
                <a:latin typeface="Times New Roman"/>
                <a:ea typeface="Calibri"/>
                <a:cs typeface="Times New Roman"/>
              </a:rPr>
              <a:t>   Т.к</a:t>
            </a:r>
            <a:r>
              <a:rPr lang="ru-RU" b="1" i="0" u="none" strike="noStrike" cap="none" dirty="0">
                <a:ln>
                  <a:noFill/>
                </a:ln>
                <a:solidFill>
                  <a:schemeClr val="tx1"/>
                </a:solidFill>
                <a:latin typeface="Times New Roman"/>
                <a:ea typeface="Calibri"/>
                <a:cs typeface="Times New Roman"/>
              </a:rPr>
              <a:t>. </a:t>
            </a:r>
            <a:r>
              <a:rPr lang="ru-RU" b="1" i="0" u="none" strike="noStrike" cap="none" dirty="0">
                <a:ln>
                  <a:noFill/>
                </a:ln>
                <a:solidFill>
                  <a:srgbClr val="760000"/>
                </a:solidFill>
                <a:latin typeface="Times New Roman"/>
                <a:ea typeface="Calibri"/>
                <a:cs typeface="Times New Roman"/>
              </a:rPr>
              <a:t>налоговый контроль и взыскание налогов </a:t>
            </a:r>
            <a:r>
              <a:rPr lang="ru-RU" b="1" i="0" u="none" strike="noStrike" cap="none" dirty="0" smtClean="0">
                <a:ln>
                  <a:noFill/>
                </a:ln>
                <a:solidFill>
                  <a:srgbClr val="760000"/>
                </a:solidFill>
                <a:latin typeface="Times New Roman"/>
                <a:ea typeface="Calibri"/>
                <a:cs typeface="Times New Roman"/>
              </a:rPr>
              <a:t> - это  </a:t>
            </a:r>
            <a:r>
              <a:rPr lang="ru-RU" b="1" i="0" u="none" strike="noStrike" cap="none" dirty="0">
                <a:ln>
                  <a:noFill/>
                </a:ln>
                <a:solidFill>
                  <a:srgbClr val="760000"/>
                </a:solidFill>
                <a:latin typeface="Times New Roman"/>
                <a:ea typeface="Calibri"/>
                <a:cs typeface="Times New Roman"/>
              </a:rPr>
              <a:t>два разных процесса</a:t>
            </a:r>
            <a:r>
              <a:rPr lang="ru-RU" b="1" i="0" u="none" strike="noStrike" cap="none" dirty="0">
                <a:ln>
                  <a:noFill/>
                </a:ln>
                <a:solidFill>
                  <a:schemeClr val="tx1"/>
                </a:solidFill>
                <a:latin typeface="Times New Roman"/>
                <a:ea typeface="Calibri"/>
                <a:cs typeface="Times New Roman"/>
              </a:rPr>
              <a:t>. </a:t>
            </a:r>
          </a:p>
          <a:p>
            <a:pPr marL="0" marR="0" lvl="0" indent="0" algn="l" defTabSz="914400">
              <a:lnSpc>
                <a:spcPct val="100000"/>
              </a:lnSpc>
              <a:spcBef>
                <a:spcPts val="0"/>
              </a:spcBef>
              <a:spcAft>
                <a:spcPts val="0"/>
              </a:spcAft>
              <a:buClrTx/>
              <a:buSzTx/>
              <a:buFontTx/>
              <a:buNone/>
              <a:defRPr/>
            </a:pPr>
            <a:endParaRPr lang="ru-RU" b="1" i="0" u="none" strike="noStrike" cap="none" dirty="0">
              <a:ln>
                <a:noFill/>
              </a:ln>
              <a:solidFill>
                <a:schemeClr val="tx1"/>
              </a:solidFill>
              <a:latin typeface="Times New Roman"/>
              <a:ea typeface="Calibri"/>
              <a:cs typeface="Times New Roman"/>
            </a:endParaRPr>
          </a:p>
          <a:p>
            <a:pPr lvl="0" defTabSz="914400">
              <a:spcBef>
                <a:spcPts val="0"/>
              </a:spcBef>
              <a:spcAft>
                <a:spcPts val="0"/>
              </a:spcAft>
              <a:defRPr/>
            </a:pPr>
            <a:r>
              <a:rPr lang="ru-RU" b="1" dirty="0">
                <a:solidFill>
                  <a:srgbClr val="820000"/>
                </a:solidFill>
                <a:latin typeface="Franklin Gothic Heavy"/>
                <a:ea typeface="Calibri"/>
                <a:cs typeface="Times New Roman"/>
              </a:rPr>
              <a:t>■ </a:t>
            </a:r>
            <a:r>
              <a:rPr lang="ru-RU" b="1" i="0" u="none" strike="noStrike" cap="none" dirty="0">
                <a:ln>
                  <a:noFill/>
                </a:ln>
                <a:solidFill>
                  <a:schemeClr val="tx1"/>
                </a:solidFill>
                <a:latin typeface="Times New Roman"/>
                <a:ea typeface="Calibri"/>
                <a:cs typeface="Times New Roman"/>
              </a:rPr>
              <a:t>Если получено требование об уплате недоимки, но налог не уплачен, у налоговых органов есть в совокупности 2 года на то, чтобы обратиться в суд </a:t>
            </a:r>
            <a:r>
              <a:rPr lang="ru-RU" i="0" u="none" strike="noStrike" cap="none" dirty="0">
                <a:ln>
                  <a:noFill/>
                </a:ln>
                <a:solidFill>
                  <a:schemeClr val="tx1"/>
                </a:solidFill>
                <a:latin typeface="Times New Roman"/>
                <a:ea typeface="Calibri"/>
                <a:cs typeface="Times New Roman"/>
              </a:rPr>
              <a:t>(но только при условии, что в сумме все «задержки» налоговых органов не превышают 2 лет</a:t>
            </a:r>
            <a:r>
              <a:rPr lang="ru-RU" i="0" u="none" strike="noStrike" cap="none" dirty="0" smtClean="0">
                <a:ln>
                  <a:noFill/>
                </a:ln>
                <a:solidFill>
                  <a:schemeClr val="tx1"/>
                </a:solidFill>
                <a:latin typeface="Times New Roman"/>
                <a:ea typeface="Calibri"/>
                <a:cs typeface="Times New Roman"/>
              </a:rPr>
              <a:t>)</a:t>
            </a:r>
            <a:r>
              <a:rPr lang="ru-RU" b="1" i="0" u="none" strike="noStrike" cap="none" dirty="0" smtClean="0">
                <a:ln>
                  <a:noFill/>
                </a:ln>
                <a:solidFill>
                  <a:schemeClr val="tx1"/>
                </a:solidFill>
                <a:latin typeface="Times New Roman"/>
                <a:ea typeface="Calibri"/>
                <a:cs typeface="Times New Roman"/>
              </a:rPr>
              <a:t>.</a:t>
            </a:r>
          </a:p>
          <a:p>
            <a:pPr lvl="0" defTabSz="914400">
              <a:spcBef>
                <a:spcPts val="0"/>
              </a:spcBef>
              <a:spcAft>
                <a:spcPts val="0"/>
              </a:spcAft>
              <a:defRPr/>
            </a:pPr>
            <a:endParaRPr lang="ru-RU" b="1" i="0" u="none" strike="noStrike" cap="none" dirty="0">
              <a:ln>
                <a:noFill/>
              </a:ln>
              <a:solidFill>
                <a:schemeClr val="tx1"/>
              </a:solidFill>
              <a:latin typeface="Times New Roman"/>
              <a:cs typeface="Times New Roman"/>
            </a:endParaRPr>
          </a:p>
        </p:txBody>
      </p:sp>
      <p:sp>
        <p:nvSpPr>
          <p:cNvPr id="11" name="TextBox 9"/>
          <p:cNvSpPr>
            <a:spLocks/>
          </p:cNvSpPr>
          <p:nvPr/>
        </p:nvSpPr>
        <p:spPr bwMode="auto">
          <a:xfrm>
            <a:off x="848544" y="260648"/>
            <a:ext cx="5256584" cy="400110"/>
          </a:xfrm>
          <a:prstGeom prst="rect">
            <a:avLst/>
          </a:prstGeom>
          <a:noFill/>
        </p:spPr>
        <p:txBody>
          <a:bodyPr wrap="square" rtlCol="0">
            <a:spAutoFit/>
          </a:bodyPr>
          <a:lstStyle/>
          <a:p>
            <a:pPr>
              <a:defRPr/>
            </a:pPr>
            <a:r>
              <a:rPr lang="ru-RU" sz="2000" b="1">
                <a:solidFill>
                  <a:srgbClr val="820000"/>
                </a:solidFill>
                <a:latin typeface="Times New Roman"/>
                <a:cs typeface="Times New Roman"/>
              </a:rPr>
              <a:t>Важные выводы</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485075" y="2782669"/>
            <a:ext cx="7498673" cy="1200329"/>
          </a:xfrm>
          <a:prstGeom prst="rect">
            <a:avLst/>
          </a:prstGeom>
          <a:noFill/>
          <a:ln w="38100">
            <a:solidFill>
              <a:srgbClr val="9C0E11"/>
            </a:solidFill>
          </a:ln>
        </p:spPr>
        <p:txBody>
          <a:bodyPr wrap="square" rtlCol="0">
            <a:spAutoFit/>
          </a:bodyPr>
          <a:lstStyle/>
          <a:p>
            <a:pPr algn="ctr">
              <a:defRPr/>
            </a:pPr>
            <a:r>
              <a:rPr lang="ru-RU" sz="3600" b="1" dirty="0"/>
              <a:t>Тонкости обжалования </a:t>
            </a:r>
            <a:endParaRPr lang="ru-RU" sz="3600" b="1" dirty="0" smtClean="0"/>
          </a:p>
          <a:p>
            <a:pPr algn="ctr">
              <a:defRPr/>
            </a:pPr>
            <a:r>
              <a:rPr lang="ru-RU" sz="3600" b="1" dirty="0" smtClean="0"/>
              <a:t>решений </a:t>
            </a:r>
            <a:r>
              <a:rPr lang="ru-RU" sz="3600" b="1" dirty="0"/>
              <a:t>инспекции</a:t>
            </a:r>
            <a:endParaRPr lang="ru-RU" sz="3600" b="1" dirty="0">
              <a:solidFill>
                <a:srgbClr val="9C0E11"/>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0"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54273" name="Rectangle 1"/>
          <p:cNvSpPr>
            <a:spLocks noChangeArrowheads="1"/>
          </p:cNvSpPr>
          <p:nvPr/>
        </p:nvSpPr>
        <p:spPr bwMode="auto">
          <a:xfrm>
            <a:off x="272480" y="842229"/>
            <a:ext cx="9289032" cy="5632311"/>
          </a:xfrm>
          <a:prstGeom prst="rect">
            <a:avLst/>
          </a:prstGeom>
          <a:noFill/>
          <a:ln w="28575">
            <a:solidFill>
              <a:srgbClr val="76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Апелляционная жалоба (на не вступившее в силу решение).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Срок подачи - в течение 1 месяца со дня вручения решения налогоплательщику или его представителю (по КГН - ответственному участнику) </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r>
              <a:rPr kumimoji="0" lang="ru-RU" b="0" i="1" u="none" strike="noStrike" cap="none" normalizeH="0" baseline="0" dirty="0" err="1" smtClean="0">
                <a:ln>
                  <a:noFill/>
                </a:ln>
                <a:solidFill>
                  <a:srgbClr val="22272F"/>
                </a:solidFill>
                <a:effectLst/>
                <a:latin typeface="Times New Roman" pitchFamily="18" charset="0"/>
                <a:ea typeface="Times New Roman" pitchFamily="18" charset="0"/>
                <a:cs typeface="Times New Roman" pitchFamily="18" charset="0"/>
              </a:rPr>
              <a:t>пп</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2, 3 ст. 139.1, п. 9 ст. 101 НК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Жалоба (на вступившее в силу решение).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Срок подачи - в течение 1 года со дня вынесения обжалуемого </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решения  (</a:t>
            </a:r>
            <a:r>
              <a:rPr kumimoji="0" lang="ru-RU" b="0" i="1" u="none" strike="noStrike" cap="none" normalizeH="0" baseline="0" dirty="0" err="1" smtClean="0">
                <a:ln>
                  <a:noFill/>
                </a:ln>
                <a:solidFill>
                  <a:srgbClr val="22272F"/>
                </a:solidFill>
                <a:effectLst/>
                <a:latin typeface="Times New Roman" pitchFamily="18" charset="0"/>
                <a:ea typeface="Times New Roman" pitchFamily="18" charset="0"/>
                <a:cs typeface="Times New Roman" pitchFamily="18" charset="0"/>
              </a:rPr>
              <a:t>пп</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2, 3 ст. 139 НК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Приняв поступившую от налогоплательщика жалобу (апелляционную жалобу), налоговый орган , обязан в течение 3 рабочих дней направить ее со всеми материалами в вышестоящий налоговый орган </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 1 ст. 139 и п. 1 ст. 139.1 НК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Сроки принятия решения по жалобе (апелляционной жалобе) вышестоящим налоговым органом - в течение 1 месяца со дня получения жалобы (апелляционной жалобы) </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r>
              <a:rPr kumimoji="0" lang="ru-RU" b="0" i="1" u="none" strike="noStrike" cap="none" normalizeH="0" baseline="0" dirty="0" err="1" smtClean="0">
                <a:ln>
                  <a:noFill/>
                </a:ln>
                <a:solidFill>
                  <a:srgbClr val="22272F"/>
                </a:solidFill>
                <a:effectLst/>
                <a:latin typeface="Times New Roman" pitchFamily="18" charset="0"/>
                <a:ea typeface="Times New Roman" pitchFamily="18" charset="0"/>
                <a:cs typeface="Times New Roman" pitchFamily="18" charset="0"/>
              </a:rPr>
              <a:t>абз</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1 п. 6 ст. 140 НК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Продление срока принятия решения по жалобе (апелляционной жалобе) - не более чем на 1 месяц </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r>
              <a:rPr kumimoji="0" lang="ru-RU" b="0" i="1" u="none" strike="noStrike" cap="none" normalizeH="0" baseline="0" dirty="0" err="1" smtClean="0">
                <a:ln>
                  <a:noFill/>
                </a:ln>
                <a:solidFill>
                  <a:srgbClr val="22272F"/>
                </a:solidFill>
                <a:effectLst/>
                <a:latin typeface="Times New Roman" pitchFamily="18" charset="0"/>
                <a:ea typeface="Times New Roman" pitchFamily="18" charset="0"/>
                <a:cs typeface="Times New Roman" pitchFamily="18" charset="0"/>
              </a:rPr>
              <a:t>абз</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1 п. 6 ст. 140 НК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Принятое по результатам рассмотрения жалобы (апелляционной жалобы) решение вышестоящего налогового органа вручается или направляется лицу, подавшему жалобу (апелляционную жалобу), в течение 3 рабочих дней со дня его принятия </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r>
              <a:rPr kumimoji="0" lang="ru-RU" b="0" i="1" u="none" strike="noStrike" cap="none" normalizeH="0" baseline="0" dirty="0" err="1" smtClean="0">
                <a:ln>
                  <a:noFill/>
                </a:ln>
                <a:solidFill>
                  <a:srgbClr val="22272F"/>
                </a:solidFill>
                <a:effectLst/>
                <a:latin typeface="Times New Roman" pitchFamily="18" charset="0"/>
                <a:ea typeface="Times New Roman" pitchFamily="18" charset="0"/>
                <a:cs typeface="Times New Roman" pitchFamily="18" charset="0"/>
              </a:rPr>
              <a:t>абз</a:t>
            </a:r>
            <a:r>
              <a:rPr kumimoji="0" lang="ru-RU" b="0" i="1"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4 п. 6 ст. 140 НК РФ).</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Прямоугольник 11"/>
          <p:cNvSpPr/>
          <p:nvPr/>
        </p:nvSpPr>
        <p:spPr>
          <a:xfrm>
            <a:off x="776536" y="260648"/>
            <a:ext cx="8280920" cy="400110"/>
          </a:xfrm>
          <a:prstGeom prst="rect">
            <a:avLst/>
          </a:prstGeom>
        </p:spPr>
        <p:txBody>
          <a:bodyPr wrap="square">
            <a:spAutoFit/>
          </a:bodyPr>
          <a:lstStyle/>
          <a:p>
            <a:pPr lvl="0" algn="ctr" defTabSz="914400" rtl="0" fontAlgn="base">
              <a:spcBef>
                <a:spcPct val="0"/>
              </a:spcBef>
              <a:spcAft>
                <a:spcPct val="0"/>
              </a:spcAft>
            </a:pPr>
            <a:r>
              <a:rPr lang="ru-RU" sz="2000" b="1" dirty="0" smtClean="0">
                <a:solidFill>
                  <a:srgbClr val="760000"/>
                </a:solidFill>
                <a:latin typeface="Times New Roman" pitchFamily="18" charset="0"/>
                <a:ea typeface="Times New Roman" pitchFamily="18" charset="0"/>
                <a:cs typeface="Times New Roman" pitchFamily="18" charset="0"/>
              </a:rPr>
              <a:t>Процедура и сроки обжалования</a:t>
            </a:r>
            <a:endParaRPr lang="ru-RU" sz="2000" dirty="0" smtClean="0">
              <a:solidFill>
                <a:srgbClr val="76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55297" name="Rectangle 1"/>
          <p:cNvSpPr>
            <a:spLocks noChangeArrowheads="1"/>
          </p:cNvSpPr>
          <p:nvPr/>
        </p:nvSpPr>
        <p:spPr bwMode="auto">
          <a:xfrm>
            <a:off x="233082" y="1105288"/>
            <a:ext cx="9412941" cy="4647426"/>
          </a:xfrm>
          <a:prstGeom prst="rect">
            <a:avLst/>
          </a:prstGeom>
          <a:noFill/>
          <a:ln w="28575">
            <a:solidFill>
              <a:srgbClr val="76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С 17.03.2021 года</a:t>
            </a:r>
            <a:r>
              <a:rPr kumimoji="0" lang="ru-RU"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порядок обжалования уточнен Федеральным законом от 17.02.2021 года № 6-ФЗ.</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В соответствии с п. 2 ст. 138 НК РФ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акты налоговых органов ненормативного характера, действия или бездействие их должностных лиц могут быть обжалованы в судебном порядке только после их обжалования в вышестоящем налоговом органе в порядке, предусмотренном НК РФ</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Податель жалобы (апелляционной жалобы) в течение всего срока с момента ее подачи и вплоть до принятия по ней решения вправе</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отозвать жалобу </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(апелляционную жалобу) полностью или в части путем направления письменного заявления в налоговый орган, рассматривающий соответствующую жалобу. При этом отзыв жалобы (апелляционной жалобы) лишает ее подателя права на повторное обращение с жалобой (апелляционной жалобой) по тем же основаниям и (с 17.03.2021) в том же порядке (п. 7 ст. 138 НК РФ);</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представить дополнительные документы, подтверждающие его доводы</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Подателю жалобы предоставлено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право обратиться с ходатайством о приостановлении рассмотрения жалобы </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(апелляционной жалобы)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полностью или в части в целях представления дополнительных документов (информации), но не более чем на 6 месяцев </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 1 ст. 140 НК РФ).</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8"/>
          <p:cNvPicPr>
            <a:picLocks noChangeAspect="1"/>
          </p:cNvPicPr>
          <p:nvPr/>
        </p:nvPicPr>
        <p:blipFill>
          <a:blip r:embed="rId2"/>
          <a:stretch/>
        </p:blipFill>
        <p:spPr bwMode="auto">
          <a:xfrm>
            <a:off x="1" y="1"/>
            <a:ext cx="9906000" cy="6858000"/>
          </a:xfrm>
          <a:prstGeom prst="rect">
            <a:avLst/>
          </a:prstGeom>
        </p:spPr>
      </p:pic>
      <p:sp>
        <p:nvSpPr>
          <p:cNvPr id="5" name="Заголовок 1"/>
          <p:cNvSpPr/>
          <p:nvPr/>
        </p:nvSpPr>
        <p:spPr bwMode="auto">
          <a:xfrm>
            <a:off x="511368" y="249801"/>
            <a:ext cx="9213098" cy="1111925"/>
          </a:xfrm>
          <a:prstGeom prst="rect">
            <a:avLst/>
          </a:prstGeom>
        </p:spPr>
        <p:txBody>
          <a:bodyPr vert="horz" lIns="101370" tIns="50685" rIns="101370" bIns="50685"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7300" b="1">
                <a:solidFill>
                  <a:srgbClr val="26021D"/>
                </a:solidFill>
                <a:latin typeface="Franklin Gothic Demi"/>
              </a:rPr>
              <a:t>СКИДКА </a:t>
            </a:r>
            <a:r>
              <a:rPr lang="ru-RU" sz="15300" b="1">
                <a:solidFill>
                  <a:srgbClr val="E51A4B"/>
                </a:solidFill>
                <a:latin typeface="Franklin Gothic Demi"/>
              </a:rPr>
              <a:t>25</a:t>
            </a:r>
            <a:r>
              <a:rPr lang="ru-RU" sz="7300" b="1">
                <a:solidFill>
                  <a:srgbClr val="26021D"/>
                </a:solidFill>
                <a:latin typeface="Franklin Gothic Demi"/>
              </a:rPr>
              <a:t> % </a:t>
            </a:r>
            <a:endParaRPr lang="ru-RU" sz="4000" b="1">
              <a:solidFill>
                <a:srgbClr val="9E0E11"/>
              </a:solidFill>
              <a:latin typeface="Franklin Gothic Demi"/>
            </a:endParaRPr>
          </a:p>
        </p:txBody>
      </p:sp>
      <p:sp>
        <p:nvSpPr>
          <p:cNvPr id="6" name="Прямоугольник: скругленные верхние углы 23"/>
          <p:cNvSpPr/>
          <p:nvPr/>
        </p:nvSpPr>
        <p:spPr bwMode="auto">
          <a:xfrm rot="16199998" flipV="1">
            <a:off x="2443520" y="3074575"/>
            <a:ext cx="1051401" cy="5948794"/>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defRPr/>
            </a:pPr>
            <a:endParaRPr lang="ru-RU" sz="1500"/>
          </a:p>
        </p:txBody>
      </p:sp>
      <p:pic>
        <p:nvPicPr>
          <p:cNvPr id="7" name="Рисунок 28"/>
          <p:cNvPicPr>
            <a:picLocks noChangeAspect="1"/>
          </p:cNvPicPr>
          <p:nvPr/>
        </p:nvPicPr>
        <p:blipFill>
          <a:blip r:embed="rId3"/>
          <a:stretch/>
        </p:blipFill>
        <p:spPr bwMode="auto">
          <a:xfrm>
            <a:off x="6696759" y="5851928"/>
            <a:ext cx="2637471" cy="432905"/>
          </a:xfrm>
          <a:prstGeom prst="rect">
            <a:avLst/>
          </a:prstGeom>
        </p:spPr>
      </p:pic>
      <p:sp>
        <p:nvSpPr>
          <p:cNvPr id="8" name="Прямоугольник 29"/>
          <p:cNvSpPr/>
          <p:nvPr/>
        </p:nvSpPr>
        <p:spPr bwMode="auto">
          <a:xfrm>
            <a:off x="3688029" y="5673836"/>
            <a:ext cx="1785745" cy="456303"/>
          </a:xfrm>
          <a:prstGeom prst="rect">
            <a:avLst/>
          </a:prstGeom>
        </p:spPr>
        <p:txBody>
          <a:bodyPr wrap="square" lIns="101370" tIns="50685" rIns="101370" bIns="50685">
            <a:spAutoFit/>
          </a:bodyPr>
          <a:lstStyle/>
          <a:p>
            <a:pPr>
              <a:defRPr/>
            </a:pPr>
            <a:r>
              <a:rPr lang="ru-RU" sz="1000">
                <a:solidFill>
                  <a:srgbClr val="26021D"/>
                </a:solidFill>
                <a:latin typeface="Franklin Gothic Book"/>
                <a:ea typeface="Times New Roman"/>
              </a:rPr>
              <a:t>АКГ  «Правовест Аудит»</a:t>
            </a:r>
            <a:br>
              <a:rPr lang="ru-RU" sz="1000">
                <a:solidFill>
                  <a:srgbClr val="26021D"/>
                </a:solidFill>
                <a:latin typeface="Franklin Gothic Book"/>
                <a:ea typeface="Times New Roman"/>
              </a:rPr>
            </a:br>
            <a:r>
              <a:rPr lang="ru-RU" sz="1300" b="1">
                <a:latin typeface="Franklin Gothic Book"/>
                <a:ea typeface="Times New Roman"/>
              </a:rPr>
              <a:t>16 место </a:t>
            </a:r>
            <a:r>
              <a:rPr lang="en-US" sz="1300" b="1">
                <a:latin typeface="Franklin Gothic Book"/>
                <a:ea typeface="Times New Roman"/>
              </a:rPr>
              <a:t>RAEX</a:t>
            </a:r>
            <a:endParaRPr lang="ru-RU" sz="1200" b="1">
              <a:latin typeface="Franklin Gothic Book"/>
            </a:endParaRPr>
          </a:p>
        </p:txBody>
      </p:sp>
      <p:sp>
        <p:nvSpPr>
          <p:cNvPr id="9" name="TextBox 30"/>
          <p:cNvSpPr/>
          <p:nvPr/>
        </p:nvSpPr>
        <p:spPr bwMode="auto">
          <a:xfrm>
            <a:off x="536590" y="5687753"/>
            <a:ext cx="2212706" cy="848205"/>
          </a:xfrm>
          <a:prstGeom prst="rect">
            <a:avLst/>
          </a:prstGeom>
          <a:noFill/>
        </p:spPr>
        <p:txBody>
          <a:bodyPr wrap="square" lIns="101370" tIns="50685" rIns="101370" bIns="50685" rtlCol="0">
            <a:spAutoFit/>
          </a:bodyPr>
          <a:lstStyle/>
          <a:p>
            <a:pPr>
              <a:lnSpc>
                <a:spcPct val="70000"/>
              </a:lnSpc>
              <a:defRPr/>
            </a:pPr>
            <a:r>
              <a:rPr lang="ru-RU" sz="1300">
                <a:latin typeface="Franklin Gothic Book"/>
              </a:rPr>
              <a:t>УЗНАЙТЕ ЗА 1 МИНУТУ</a:t>
            </a:r>
            <a:endParaRPr/>
          </a:p>
          <a:p>
            <a:pPr>
              <a:lnSpc>
                <a:spcPct val="80000"/>
              </a:lnSpc>
              <a:spcBef>
                <a:spcPts val="499"/>
              </a:spcBef>
              <a:defRPr/>
            </a:pPr>
            <a:r>
              <a:rPr lang="ru-RU" sz="2200" b="1" spc="83">
                <a:solidFill>
                  <a:srgbClr val="E51A4B"/>
                </a:solidFill>
                <a:latin typeface="Franklin Gothic Demi"/>
              </a:rPr>
              <a:t>ЦЕНУ</a:t>
            </a:r>
            <a:br>
              <a:rPr lang="ru-RU" sz="2200" b="1" spc="83">
                <a:solidFill>
                  <a:srgbClr val="E51A4B"/>
                </a:solidFill>
                <a:latin typeface="Franklin Gothic Demi"/>
              </a:rPr>
            </a:br>
            <a:r>
              <a:rPr lang="ru-RU" sz="2200" b="1" spc="83">
                <a:solidFill>
                  <a:srgbClr val="E51A4B"/>
                </a:solidFill>
                <a:latin typeface="Franklin Gothic Demi"/>
              </a:rPr>
              <a:t>АУДИТА</a:t>
            </a:r>
            <a:endParaRPr/>
          </a:p>
        </p:txBody>
      </p:sp>
      <p:sp>
        <p:nvSpPr>
          <p:cNvPr id="10" name="Прямоугольник 31"/>
          <p:cNvSpPr/>
          <p:nvPr/>
        </p:nvSpPr>
        <p:spPr bwMode="auto">
          <a:xfrm>
            <a:off x="3684834" y="6123519"/>
            <a:ext cx="1942318" cy="385514"/>
          </a:xfrm>
          <a:prstGeom prst="rect">
            <a:avLst/>
          </a:prstGeom>
        </p:spPr>
        <p:txBody>
          <a:bodyPr wrap="square" lIns="101370" tIns="50685" rIns="101370" bIns="50685">
            <a:spAutoFit/>
          </a:bodyPr>
          <a:lstStyle/>
          <a:p>
            <a:pPr>
              <a:lnSpc>
                <a:spcPct val="80000"/>
              </a:lnSpc>
              <a:defRPr/>
            </a:pPr>
            <a:r>
              <a:rPr lang="ru-RU" sz="1300" b="1">
                <a:latin typeface="Franklin Gothic Book"/>
                <a:ea typeface="Times New Roman"/>
              </a:rPr>
              <a:t>+7</a:t>
            </a:r>
            <a:r>
              <a:rPr lang="en-US" sz="1300" b="1">
                <a:latin typeface="Franklin Gothic Book"/>
                <a:ea typeface="Times New Roman"/>
              </a:rPr>
              <a:t> (495) 134-32-23</a:t>
            </a:r>
            <a:endParaRPr/>
          </a:p>
          <a:p>
            <a:pPr>
              <a:lnSpc>
                <a:spcPct val="80000"/>
              </a:lnSpc>
              <a:defRPr/>
            </a:pPr>
            <a:r>
              <a:rPr lang="en-US" sz="1000">
                <a:latin typeface="Franklin Gothic Book"/>
                <a:ea typeface="Times New Roman"/>
              </a:rPr>
              <a:t>pravovest-audit.ru</a:t>
            </a:r>
            <a:endParaRPr/>
          </a:p>
        </p:txBody>
      </p:sp>
      <p:sp>
        <p:nvSpPr>
          <p:cNvPr id="11" name="Прямоугольник 53"/>
          <p:cNvSpPr/>
          <p:nvPr/>
        </p:nvSpPr>
        <p:spPr bwMode="auto">
          <a:xfrm>
            <a:off x="2" y="597434"/>
            <a:ext cx="4308481" cy="475485"/>
          </a:xfrm>
          <a:prstGeom prst="rect">
            <a:avLst/>
          </a:prstGeom>
          <a:solidFill>
            <a:srgbClr val="E51A4B"/>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defRPr/>
            </a:pPr>
            <a:endParaRPr lang="ru-RU"/>
          </a:p>
        </p:txBody>
      </p:sp>
      <p:sp>
        <p:nvSpPr>
          <p:cNvPr id="12" name="Заголовок 2"/>
          <p:cNvSpPr/>
          <p:nvPr/>
        </p:nvSpPr>
        <p:spPr bwMode="auto">
          <a:xfrm>
            <a:off x="575117" y="589594"/>
            <a:ext cx="8823337" cy="539117"/>
          </a:xfrm>
          <a:prstGeom prst="rect">
            <a:avLst/>
          </a:prstGeom>
        </p:spPr>
        <p:txBody>
          <a:bodyPr vert="horz" lIns="101370" tIns="50685" rIns="101370" bIns="50685" rtlCol="0" anchor="ctr">
            <a:normAutofit/>
          </a:bodyPr>
          <a:lstStyle>
            <a:lvl1pPr algn="l" defTabSz="864017">
              <a:lnSpc>
                <a:spcPct val="90000"/>
              </a:lnSpc>
              <a:spcBef>
                <a:spcPts val="0"/>
              </a:spcBef>
              <a:buNone/>
              <a:defRPr sz="4150">
                <a:solidFill>
                  <a:schemeClr val="tx1"/>
                </a:solidFill>
                <a:latin typeface="+mj-lt"/>
                <a:ea typeface="+mj-ea"/>
                <a:cs typeface="+mj-cs"/>
              </a:defRPr>
            </a:lvl1pPr>
          </a:lstStyle>
          <a:p>
            <a:pPr>
              <a:defRPr/>
            </a:pPr>
            <a:r>
              <a:rPr lang="ru-RU" sz="2100" b="1">
                <a:solidFill>
                  <a:schemeClr val="bg1"/>
                </a:solidFill>
                <a:latin typeface="Franklin Gothic Demi"/>
              </a:rPr>
              <a:t>АКЦИЯ ДО 31 ИЮЛЯ 2021 г.</a:t>
            </a:r>
            <a:endParaRPr/>
          </a:p>
        </p:txBody>
      </p:sp>
      <p:grpSp>
        <p:nvGrpSpPr>
          <p:cNvPr id="13" name="Группа 4"/>
          <p:cNvGrpSpPr/>
          <p:nvPr/>
        </p:nvGrpSpPr>
        <p:grpSpPr bwMode="auto">
          <a:xfrm>
            <a:off x="665642" y="2742574"/>
            <a:ext cx="8706093" cy="2609261"/>
            <a:chOff x="580623" y="1993712"/>
            <a:chExt cx="7487761" cy="3065446"/>
          </a:xfrm>
        </p:grpSpPr>
        <p:sp>
          <p:nvSpPr>
            <p:cNvPr id="14" name="Rectangle 19"/>
            <p:cNvSpPr/>
            <p:nvPr/>
          </p:nvSpPr>
          <p:spPr bwMode="auto">
            <a:xfrm>
              <a:off x="595037" y="1993712"/>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5" name="Rectangle 51"/>
            <p:cNvSpPr/>
            <p:nvPr/>
          </p:nvSpPr>
          <p:spPr bwMode="auto">
            <a:xfrm>
              <a:off x="3187671" y="1993712"/>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6" name="TextBox 48"/>
            <p:cNvSpPr/>
            <p:nvPr/>
          </p:nvSpPr>
          <p:spPr bwMode="auto">
            <a:xfrm>
              <a:off x="3149591" y="2607471"/>
              <a:ext cx="2477048" cy="900952"/>
            </a:xfrm>
            <a:prstGeom prst="rect">
              <a:avLst/>
            </a:prstGeom>
            <a:noFill/>
          </p:spPr>
          <p:txBody>
            <a:bodyPr wrap="square" rtlCol="0">
              <a:spAutoFit/>
            </a:bodyPr>
            <a:lstStyle/>
            <a:p>
              <a:pPr algn="ctr">
                <a:spcAft>
                  <a:spcPts val="665"/>
                </a:spcAft>
                <a:defRPr/>
              </a:pPr>
              <a:r>
                <a:rPr lang="ru-RU" sz="1300" b="1">
                  <a:solidFill>
                    <a:schemeClr val="tx1">
                      <a:lumMod val="85000"/>
                      <a:lumOff val="15000"/>
                    </a:schemeClr>
                  </a:solidFill>
                  <a:latin typeface="Franklin Gothic Demi"/>
                </a:rPr>
                <a:t>АКТУАЛИЗАЦИЯ РАЗДЕЛА УЧЕТНОЙ ПОЛИТИКИ 2021</a:t>
              </a:r>
              <a:endParaRPr/>
            </a:p>
            <a:p>
              <a:pPr algn="ctr">
                <a:spcAft>
                  <a:spcPts val="665"/>
                </a:spcAft>
                <a:defRPr/>
              </a:pPr>
              <a:r>
                <a:rPr lang="ru-RU" sz="1200">
                  <a:solidFill>
                    <a:schemeClr val="tx1">
                      <a:lumMod val="75000"/>
                      <a:lumOff val="25000"/>
                    </a:schemeClr>
                  </a:solidFill>
                  <a:latin typeface="Franklin Gothic Book"/>
                </a:rPr>
                <a:t>Любой на выбор – 0 р. </a:t>
              </a:r>
              <a:endParaRPr/>
            </a:p>
          </p:txBody>
        </p:sp>
        <p:sp>
          <p:nvSpPr>
            <p:cNvPr id="17" name="Rectangle 58"/>
            <p:cNvSpPr/>
            <p:nvPr/>
          </p:nvSpPr>
          <p:spPr bwMode="auto">
            <a:xfrm>
              <a:off x="5757623" y="1993712"/>
              <a:ext cx="2310760"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TextBox 50"/>
            <p:cNvSpPr/>
            <p:nvPr/>
          </p:nvSpPr>
          <p:spPr bwMode="auto">
            <a:xfrm>
              <a:off x="5757624" y="2576178"/>
              <a:ext cx="2310760" cy="900952"/>
            </a:xfrm>
            <a:prstGeom prst="rect">
              <a:avLst/>
            </a:prstGeom>
            <a:noFill/>
          </p:spPr>
          <p:txBody>
            <a:bodyPr wrap="square" rtlCol="0">
              <a:spAutoFit/>
            </a:bodyPr>
            <a:lstStyle/>
            <a:p>
              <a:pPr algn="ctr">
                <a:spcAft>
                  <a:spcPts val="665"/>
                </a:spcAft>
                <a:defRPr/>
              </a:pPr>
              <a:r>
                <a:rPr lang="ru-RU" sz="1300" b="1">
                  <a:solidFill>
                    <a:schemeClr val="tx1">
                      <a:lumMod val="85000"/>
                      <a:lumOff val="15000"/>
                    </a:schemeClr>
                  </a:solidFill>
                  <a:latin typeface="Franklin Gothic Demi"/>
                </a:rPr>
                <a:t>НАЛОГОВЫЕ </a:t>
              </a:r>
              <a:br>
                <a:rPr lang="ru-RU" sz="1300" b="1">
                  <a:solidFill>
                    <a:schemeClr val="tx1">
                      <a:lumMod val="85000"/>
                      <a:lumOff val="15000"/>
                    </a:schemeClr>
                  </a:solidFill>
                  <a:latin typeface="Franklin Gothic Demi"/>
                </a:rPr>
              </a:br>
              <a:r>
                <a:rPr lang="ru-RU" sz="1300" b="1">
                  <a:solidFill>
                    <a:schemeClr val="tx1">
                      <a:lumMod val="85000"/>
                      <a:lumOff val="15000"/>
                    </a:schemeClr>
                  </a:solidFill>
                  <a:latin typeface="Franklin Gothic Demi"/>
                </a:rPr>
                <a:t>ЮРИСТЫ</a:t>
              </a:r>
              <a:endParaRPr/>
            </a:p>
            <a:p>
              <a:pPr algn="ctr">
                <a:spcAft>
                  <a:spcPts val="665"/>
                </a:spcAft>
                <a:defRPr/>
              </a:pPr>
              <a:r>
                <a:rPr lang="ru-RU" sz="1200">
                  <a:solidFill>
                    <a:schemeClr val="tx1">
                      <a:lumMod val="75000"/>
                      <a:lumOff val="25000"/>
                    </a:schemeClr>
                  </a:solidFill>
                  <a:latin typeface="Franklin Gothic Book"/>
                </a:rPr>
                <a:t>Горячая линия - безлимитно</a:t>
              </a:r>
              <a:endParaRPr/>
            </a:p>
          </p:txBody>
        </p:sp>
        <p:sp>
          <p:nvSpPr>
            <p:cNvPr id="19" name="TextBox 51"/>
            <p:cNvSpPr/>
            <p:nvPr/>
          </p:nvSpPr>
          <p:spPr bwMode="auto">
            <a:xfrm>
              <a:off x="595037" y="2605263"/>
              <a:ext cx="2369945" cy="900952"/>
            </a:xfrm>
            <a:prstGeom prst="rect">
              <a:avLst/>
            </a:prstGeom>
            <a:noFill/>
          </p:spPr>
          <p:txBody>
            <a:bodyPr wrap="square" rtlCol="0">
              <a:spAutoFit/>
            </a:bodyPr>
            <a:lstStyle/>
            <a:p>
              <a:pPr algn="ctr">
                <a:spcAft>
                  <a:spcPts val="665"/>
                </a:spcAft>
                <a:defRPr/>
              </a:pPr>
              <a:r>
                <a:rPr lang="ru-RU" sz="1300" b="1">
                  <a:solidFill>
                    <a:schemeClr val="tx1">
                      <a:lumMod val="85000"/>
                      <a:lumOff val="15000"/>
                    </a:schemeClr>
                  </a:solidFill>
                  <a:latin typeface="Franklin Gothic Demi"/>
                </a:rPr>
                <a:t>КОНСАЛТИНГ В ТЕЧЕНИЕ ДОГОВОРА НА АУДИТ</a:t>
              </a:r>
              <a:endParaRPr/>
            </a:p>
            <a:p>
              <a:pPr algn="ctr">
                <a:spcAft>
                  <a:spcPts val="665"/>
                </a:spcAft>
                <a:defRPr/>
              </a:pPr>
              <a:r>
                <a:rPr lang="ru-RU" sz="1200">
                  <a:solidFill>
                    <a:schemeClr val="tx1">
                      <a:lumMod val="75000"/>
                      <a:lumOff val="25000"/>
                    </a:schemeClr>
                  </a:solidFill>
                  <a:latin typeface="Franklin Gothic Book"/>
                </a:rPr>
                <a:t>Бонусные часы - 0 р.</a:t>
              </a:r>
              <a:endParaRPr/>
            </a:p>
          </p:txBody>
        </p:sp>
        <p:pic>
          <p:nvPicPr>
            <p:cNvPr id="20" name="Рисунок 55"/>
            <p:cNvPicPr/>
            <p:nvPr/>
          </p:nvPicPr>
          <p:blipFill>
            <a:blip r:embed="rId4"/>
            <a:stretch/>
          </p:blipFill>
          <p:spPr bwMode="auto">
            <a:xfrm>
              <a:off x="1306900" y="2036265"/>
              <a:ext cx="844672" cy="607804"/>
            </a:xfrm>
            <a:prstGeom prst="rect">
              <a:avLst/>
            </a:prstGeom>
            <a:noFill/>
            <a:ln>
              <a:noFill/>
            </a:ln>
          </p:spPr>
        </p:pic>
        <p:sp>
          <p:nvSpPr>
            <p:cNvPr id="21" name="Rectangle 19"/>
            <p:cNvSpPr/>
            <p:nvPr/>
          </p:nvSpPr>
          <p:spPr bwMode="auto">
            <a:xfrm>
              <a:off x="580624" y="3579933"/>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2" name="Rectangle 51"/>
            <p:cNvSpPr/>
            <p:nvPr/>
          </p:nvSpPr>
          <p:spPr bwMode="auto">
            <a:xfrm>
              <a:off x="3173257" y="3575739"/>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3" name="TextBox 58"/>
            <p:cNvSpPr/>
            <p:nvPr/>
          </p:nvSpPr>
          <p:spPr bwMode="auto">
            <a:xfrm>
              <a:off x="3199040" y="4158205"/>
              <a:ext cx="2369945" cy="900952"/>
            </a:xfrm>
            <a:prstGeom prst="rect">
              <a:avLst/>
            </a:prstGeom>
            <a:noFill/>
          </p:spPr>
          <p:txBody>
            <a:bodyPr wrap="square" rtlCol="0">
              <a:spAutoFit/>
            </a:bodyPr>
            <a:lstStyle/>
            <a:p>
              <a:pPr algn="ctr">
                <a:spcAft>
                  <a:spcPts val="665"/>
                </a:spcAft>
                <a:defRPr/>
              </a:pPr>
              <a:r>
                <a:rPr lang="ru-RU" sz="1300" b="1">
                  <a:solidFill>
                    <a:schemeClr val="tx1">
                      <a:lumMod val="85000"/>
                      <a:lumOff val="15000"/>
                    </a:schemeClr>
                  </a:solidFill>
                  <a:latin typeface="Franklin Gothic Demi"/>
                </a:rPr>
                <a:t>ПРАКТИКА </a:t>
              </a:r>
              <a:br>
                <a:rPr lang="ru-RU" sz="1300" b="1">
                  <a:solidFill>
                    <a:schemeClr val="tx1">
                      <a:lumMod val="85000"/>
                      <a:lumOff val="15000"/>
                    </a:schemeClr>
                  </a:solidFill>
                  <a:latin typeface="Franklin Gothic Demi"/>
                </a:rPr>
              </a:br>
              <a:r>
                <a:rPr lang="ru-RU" sz="1300" b="1">
                  <a:solidFill>
                    <a:schemeClr val="tx1">
                      <a:lumMod val="85000"/>
                      <a:lumOff val="15000"/>
                    </a:schemeClr>
                  </a:solidFill>
                  <a:latin typeface="Franklin Gothic Demi"/>
                </a:rPr>
                <a:t>ПРИМЕНЕНИЯ</a:t>
              </a:r>
              <a:endParaRPr/>
            </a:p>
            <a:p>
              <a:pPr algn="ctr">
                <a:spcAft>
                  <a:spcPts val="665"/>
                </a:spcAft>
                <a:defRPr/>
              </a:pPr>
              <a:r>
                <a:rPr lang="ru-RU" sz="1200">
                  <a:solidFill>
                    <a:schemeClr val="tx1">
                      <a:lumMod val="75000"/>
                      <a:lumOff val="25000"/>
                    </a:schemeClr>
                  </a:solidFill>
                  <a:latin typeface="Franklin Gothic Book"/>
                </a:rPr>
                <a:t>новых ФСБУ 2021/2022</a:t>
              </a:r>
              <a:endParaRPr/>
            </a:p>
          </p:txBody>
        </p:sp>
        <p:sp>
          <p:nvSpPr>
            <p:cNvPr id="24" name="Rectangle 58"/>
            <p:cNvSpPr/>
            <p:nvPr/>
          </p:nvSpPr>
          <p:spPr bwMode="auto">
            <a:xfrm>
              <a:off x="5743210" y="3575739"/>
              <a:ext cx="2310760"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25" name="TextBox 60"/>
            <p:cNvSpPr/>
            <p:nvPr/>
          </p:nvSpPr>
          <p:spPr bwMode="auto">
            <a:xfrm>
              <a:off x="5743210" y="4158206"/>
              <a:ext cx="2310760" cy="900952"/>
            </a:xfrm>
            <a:prstGeom prst="rect">
              <a:avLst/>
            </a:prstGeom>
            <a:noFill/>
          </p:spPr>
          <p:txBody>
            <a:bodyPr wrap="square" rtlCol="0">
              <a:spAutoFit/>
            </a:bodyPr>
            <a:lstStyle/>
            <a:p>
              <a:pPr algn="ctr">
                <a:spcAft>
                  <a:spcPts val="665"/>
                </a:spcAft>
                <a:defRPr/>
              </a:pPr>
              <a:r>
                <a:rPr lang="ru-RU" sz="1300" b="1">
                  <a:solidFill>
                    <a:schemeClr val="tx1">
                      <a:lumMod val="85000"/>
                      <a:lumOff val="15000"/>
                    </a:schemeClr>
                  </a:solidFill>
                  <a:latin typeface="Franklin Gothic Demi"/>
                </a:rPr>
                <a:t>ПЕРСОНАЛЬНЫЙ </a:t>
              </a:r>
              <a:br>
                <a:rPr lang="ru-RU" sz="1300" b="1">
                  <a:solidFill>
                    <a:schemeClr val="tx1">
                      <a:lumMod val="85000"/>
                      <a:lumOff val="15000"/>
                    </a:schemeClr>
                  </a:solidFill>
                  <a:latin typeface="Franklin Gothic Demi"/>
                </a:rPr>
              </a:br>
              <a:r>
                <a:rPr lang="ru-RU" sz="1300" b="1">
                  <a:solidFill>
                    <a:schemeClr val="tx1">
                      <a:lumMod val="85000"/>
                      <a:lumOff val="15000"/>
                    </a:schemeClr>
                  </a:solidFill>
                  <a:latin typeface="Franklin Gothic Demi"/>
                </a:rPr>
                <a:t>СЕРТИФИКАТ</a:t>
              </a:r>
              <a:endParaRPr/>
            </a:p>
            <a:p>
              <a:pPr algn="ctr">
                <a:defRPr/>
              </a:pPr>
              <a:r>
                <a:rPr lang="ru-RU" sz="1200">
                  <a:solidFill>
                    <a:schemeClr val="tx1">
                      <a:lumMod val="75000"/>
                      <a:lumOff val="25000"/>
                    </a:schemeClr>
                  </a:solidFill>
                  <a:latin typeface="Franklin Gothic Book"/>
                </a:rPr>
                <a:t>об аудите</a:t>
              </a:r>
              <a:endParaRPr/>
            </a:p>
          </p:txBody>
        </p:sp>
        <p:sp>
          <p:nvSpPr>
            <p:cNvPr id="26" name="TextBox 61"/>
            <p:cNvSpPr/>
            <p:nvPr/>
          </p:nvSpPr>
          <p:spPr bwMode="auto">
            <a:xfrm>
              <a:off x="580623" y="4155997"/>
              <a:ext cx="2369945" cy="900952"/>
            </a:xfrm>
            <a:prstGeom prst="rect">
              <a:avLst/>
            </a:prstGeom>
            <a:noFill/>
          </p:spPr>
          <p:txBody>
            <a:bodyPr wrap="square" rtlCol="0">
              <a:spAutoFit/>
            </a:bodyPr>
            <a:lstStyle/>
            <a:p>
              <a:pPr algn="ctr">
                <a:spcAft>
                  <a:spcPts val="665"/>
                </a:spcAft>
                <a:defRPr/>
              </a:pPr>
              <a:r>
                <a:rPr lang="ru-RU" sz="1300" b="1">
                  <a:solidFill>
                    <a:schemeClr val="tx1">
                      <a:lumMod val="85000"/>
                      <a:lumOff val="15000"/>
                    </a:schemeClr>
                  </a:solidFill>
                  <a:latin typeface="Franklin Gothic Demi"/>
                </a:rPr>
                <a:t>ПОВЫШЕНИЕ </a:t>
              </a:r>
              <a:br>
                <a:rPr lang="ru-RU" sz="1300" b="1">
                  <a:solidFill>
                    <a:schemeClr val="tx1">
                      <a:lumMod val="85000"/>
                      <a:lumOff val="15000"/>
                    </a:schemeClr>
                  </a:solidFill>
                  <a:latin typeface="Franklin Gothic Demi"/>
                </a:rPr>
              </a:br>
              <a:r>
                <a:rPr lang="ru-RU" sz="1300" b="1">
                  <a:solidFill>
                    <a:schemeClr val="tx1">
                      <a:lumMod val="85000"/>
                      <a:lumOff val="15000"/>
                    </a:schemeClr>
                  </a:solidFill>
                  <a:latin typeface="Franklin Gothic Demi"/>
                </a:rPr>
                <a:t>КВАЛИФИКАЦИИ</a:t>
              </a:r>
              <a:endParaRPr/>
            </a:p>
            <a:p>
              <a:pPr algn="ctr">
                <a:spcAft>
                  <a:spcPts val="665"/>
                </a:spcAft>
                <a:defRPr/>
              </a:pPr>
              <a:r>
                <a:rPr lang="ru-RU" sz="1200">
                  <a:solidFill>
                    <a:schemeClr val="tx1">
                      <a:lumMod val="75000"/>
                      <a:lumOff val="25000"/>
                    </a:schemeClr>
                  </a:solidFill>
                  <a:latin typeface="Franklin Gothic Book"/>
                </a:rPr>
                <a:t>40 час ИПБР в подарок</a:t>
              </a:r>
              <a:endParaRPr/>
            </a:p>
          </p:txBody>
        </p:sp>
        <p:pic>
          <p:nvPicPr>
            <p:cNvPr id="27" name="Рисунок 62"/>
            <p:cNvPicPr/>
            <p:nvPr/>
          </p:nvPicPr>
          <p:blipFill>
            <a:blip r:embed="rId5"/>
            <a:stretch/>
          </p:blipFill>
          <p:spPr bwMode="auto">
            <a:xfrm>
              <a:off x="4019493" y="2080432"/>
              <a:ext cx="757592" cy="583492"/>
            </a:xfrm>
            <a:prstGeom prst="rect">
              <a:avLst/>
            </a:prstGeom>
            <a:noFill/>
            <a:ln>
              <a:noFill/>
            </a:ln>
          </p:spPr>
        </p:pic>
        <p:pic>
          <p:nvPicPr>
            <p:cNvPr id="28" name="Рисунок 63"/>
            <p:cNvPicPr/>
            <p:nvPr/>
          </p:nvPicPr>
          <p:blipFill>
            <a:blip r:embed="rId6"/>
            <a:stretch/>
          </p:blipFill>
          <p:spPr bwMode="auto">
            <a:xfrm>
              <a:off x="6543627" y="2092640"/>
              <a:ext cx="722760" cy="607804"/>
            </a:xfrm>
            <a:prstGeom prst="rect">
              <a:avLst/>
            </a:prstGeom>
            <a:noFill/>
            <a:ln>
              <a:noFill/>
            </a:ln>
          </p:spPr>
        </p:pic>
        <p:pic>
          <p:nvPicPr>
            <p:cNvPr id="29" name="Рисунок 64"/>
            <p:cNvPicPr/>
            <p:nvPr/>
          </p:nvPicPr>
          <p:blipFill>
            <a:blip r:embed="rId7"/>
            <a:stretch/>
          </p:blipFill>
          <p:spPr bwMode="auto">
            <a:xfrm>
              <a:off x="1346085" y="3655016"/>
              <a:ext cx="766300" cy="619960"/>
            </a:xfrm>
            <a:prstGeom prst="rect">
              <a:avLst/>
            </a:prstGeom>
            <a:noFill/>
            <a:ln>
              <a:noFill/>
            </a:ln>
          </p:spPr>
        </p:pic>
        <p:pic>
          <p:nvPicPr>
            <p:cNvPr id="30" name="Рисунок 65"/>
            <p:cNvPicPr/>
            <p:nvPr/>
          </p:nvPicPr>
          <p:blipFill>
            <a:blip r:embed="rId8"/>
            <a:stretch/>
          </p:blipFill>
          <p:spPr bwMode="auto">
            <a:xfrm>
              <a:off x="3867952" y="3618549"/>
              <a:ext cx="957875" cy="656428"/>
            </a:xfrm>
            <a:prstGeom prst="rect">
              <a:avLst/>
            </a:prstGeom>
            <a:noFill/>
            <a:ln>
              <a:noFill/>
            </a:ln>
          </p:spPr>
        </p:pic>
        <p:pic>
          <p:nvPicPr>
            <p:cNvPr id="31" name="Рисунок 66"/>
            <p:cNvPicPr/>
            <p:nvPr/>
          </p:nvPicPr>
          <p:blipFill>
            <a:blip r:embed="rId9"/>
            <a:stretch/>
          </p:blipFill>
          <p:spPr bwMode="auto">
            <a:xfrm>
              <a:off x="6585894" y="3603480"/>
              <a:ext cx="557309" cy="680739"/>
            </a:xfrm>
            <a:prstGeom prst="rect">
              <a:avLst/>
            </a:prstGeom>
            <a:noFill/>
            <a:ln>
              <a:noFill/>
            </a:ln>
          </p:spPr>
        </p:pic>
      </p:grpSp>
      <p:sp>
        <p:nvSpPr>
          <p:cNvPr id="32" name="TextBox 68"/>
          <p:cNvSpPr/>
          <p:nvPr/>
        </p:nvSpPr>
        <p:spPr bwMode="auto">
          <a:xfrm>
            <a:off x="532452" y="1944109"/>
            <a:ext cx="8691146" cy="779468"/>
          </a:xfrm>
          <a:prstGeom prst="rect">
            <a:avLst/>
          </a:prstGeom>
          <a:noFill/>
        </p:spPr>
        <p:txBody>
          <a:bodyPr wrap="square" lIns="101370" tIns="50685" rIns="101370" bIns="50685">
            <a:spAutoFit/>
          </a:bodyPr>
          <a:lstStyle/>
          <a:p>
            <a:pPr>
              <a:defRPr/>
            </a:pPr>
            <a:r>
              <a:rPr lang="ru-RU" sz="2200" b="1">
                <a:solidFill>
                  <a:srgbClr val="26021D"/>
                </a:solidFill>
                <a:latin typeface="Franklin Gothic Demi"/>
              </a:rPr>
              <a:t>ПРИ АУДИТЕ ДО 31.10.2021  +  ПОЛЕЗНЫЕ БОНУСЫ: </a:t>
            </a:r>
            <a:r>
              <a:rPr lang="ru-RU" b="1">
                <a:solidFill>
                  <a:srgbClr val="9E0E11"/>
                </a:solidFill>
                <a:latin typeface="Franklin Gothic Demi"/>
              </a:rPr>
              <a:t/>
            </a:r>
            <a:br>
              <a:rPr lang="ru-RU" b="1">
                <a:solidFill>
                  <a:srgbClr val="9E0E11"/>
                </a:solidFill>
                <a:latin typeface="Franklin Gothic Demi"/>
              </a:rPr>
            </a:br>
            <a:r>
              <a:rPr lang="ru-RU" sz="2200" b="1">
                <a:solidFill>
                  <a:srgbClr val="9E0E11"/>
                </a:solidFill>
                <a:latin typeface="Franklin Gothic Demi"/>
              </a:rPr>
              <a:t>КОНСАЛТИНГ К АУДИТУ В ПОДАРОК!</a:t>
            </a:r>
            <a:endParaRPr lang="ru-RU"/>
          </a:p>
        </p:txBody>
      </p:sp>
      <p:pic>
        <p:nvPicPr>
          <p:cNvPr id="33" name="Рисунок 7"/>
          <p:cNvPicPr>
            <a:picLocks noChangeAspect="1"/>
          </p:cNvPicPr>
          <p:nvPr/>
        </p:nvPicPr>
        <p:blipFill>
          <a:blip r:embed="rId10"/>
          <a:stretch/>
        </p:blipFill>
        <p:spPr bwMode="auto">
          <a:xfrm>
            <a:off x="2638207" y="5618340"/>
            <a:ext cx="947882" cy="875021"/>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8"/>
          <p:cNvPicPr>
            <a:picLocks noChangeAspect="1"/>
          </p:cNvPicPr>
          <p:nvPr/>
        </p:nvPicPr>
        <p:blipFill>
          <a:blip r:embed="rId2"/>
          <a:stretch/>
        </p:blipFill>
        <p:spPr bwMode="auto">
          <a:xfrm>
            <a:off x="98268" y="-178567"/>
            <a:ext cx="9906001" cy="6858000"/>
          </a:xfrm>
          <a:prstGeom prst="rect">
            <a:avLst/>
          </a:prstGeom>
        </p:spPr>
      </p:pic>
      <p:sp>
        <p:nvSpPr>
          <p:cNvPr id="5" name="Заголовок 1"/>
          <p:cNvSpPr/>
          <p:nvPr/>
        </p:nvSpPr>
        <p:spPr bwMode="auto">
          <a:xfrm>
            <a:off x="-569106" y="-899525"/>
            <a:ext cx="4021882" cy="5219925"/>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28700" b="1">
                <a:solidFill>
                  <a:srgbClr val="A62421"/>
                </a:solidFill>
                <a:latin typeface="Franklin Gothic Demi"/>
              </a:rPr>
              <a:t>?</a:t>
            </a:r>
            <a:endParaRPr/>
          </a:p>
        </p:txBody>
      </p:sp>
      <p:sp>
        <p:nvSpPr>
          <p:cNvPr id="6" name="Заголовок 1"/>
          <p:cNvSpPr/>
          <p:nvPr/>
        </p:nvSpPr>
        <p:spPr bwMode="auto">
          <a:xfrm>
            <a:off x="1160503" y="508542"/>
            <a:ext cx="6253973" cy="1216254"/>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b="1">
                <a:solidFill>
                  <a:srgbClr val="26021D"/>
                </a:solidFill>
                <a:latin typeface="Franklin Gothic Demi"/>
              </a:rPr>
              <a:t>Сколько стоит уверенность, защита и страховка от рисков?</a:t>
            </a:r>
            <a:endParaRPr lang="ru-RU" sz="3600" b="1">
              <a:solidFill>
                <a:srgbClr val="9E0E11"/>
              </a:solidFill>
              <a:latin typeface="Franklin Gothic Demi"/>
            </a:endParaRPr>
          </a:p>
        </p:txBody>
      </p:sp>
      <p:sp>
        <p:nvSpPr>
          <p:cNvPr id="7" name="Прямоугольник: скругленные верхние углы 20"/>
          <p:cNvSpPr/>
          <p:nvPr/>
        </p:nvSpPr>
        <p:spPr bwMode="auto">
          <a:xfrm flipV="1">
            <a:off x="7999436" y="-2"/>
            <a:ext cx="1901572" cy="6048214"/>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25"/>
          <p:cNvPicPr>
            <a:picLocks noChangeAspect="1"/>
          </p:cNvPicPr>
          <p:nvPr/>
        </p:nvPicPr>
        <p:blipFill>
          <a:blip r:embed="rId3"/>
          <a:stretch/>
        </p:blipFill>
        <p:spPr bwMode="auto">
          <a:xfrm>
            <a:off x="8176542" y="517736"/>
            <a:ext cx="1431535" cy="313319"/>
          </a:xfrm>
          <a:prstGeom prst="rect">
            <a:avLst/>
          </a:prstGeom>
        </p:spPr>
      </p:pic>
      <p:sp>
        <p:nvSpPr>
          <p:cNvPr id="9" name="Прямоугольник 26"/>
          <p:cNvSpPr/>
          <p:nvPr/>
        </p:nvSpPr>
        <p:spPr bwMode="auto">
          <a:xfrm>
            <a:off x="7999436" y="2335165"/>
            <a:ext cx="1785746" cy="507831"/>
          </a:xfrm>
          <a:prstGeom prst="rect">
            <a:avLst/>
          </a:prstGeom>
        </p:spPr>
        <p:txBody>
          <a:bodyPr wrap="square">
            <a:spAutoFit/>
          </a:bodyPr>
          <a:lstStyle/>
          <a:p>
            <a:pPr algn="ctr">
              <a:spcAft>
                <a:spcPts val="0"/>
              </a:spcAft>
              <a:defRPr/>
            </a:pPr>
            <a:r>
              <a:rPr lang="ru-RU" sz="1200">
                <a:solidFill>
                  <a:srgbClr val="26021D"/>
                </a:solidFill>
                <a:latin typeface="Franklin Gothic Book"/>
                <a:ea typeface="Times New Roman"/>
              </a:rPr>
              <a:t>АКГ  «Правовест Аудит»</a:t>
            </a:r>
            <a:br>
              <a:rPr lang="ru-RU" sz="1200">
                <a:solidFill>
                  <a:srgbClr val="26021D"/>
                </a:solidFill>
                <a:latin typeface="Franklin Gothic Book"/>
                <a:ea typeface="Times New Roman"/>
              </a:rPr>
            </a:br>
            <a:r>
              <a:rPr lang="ru-RU" sz="1500" b="1">
                <a:latin typeface="Franklin Gothic Book"/>
                <a:ea typeface="Times New Roman"/>
              </a:rPr>
              <a:t>17 место </a:t>
            </a:r>
            <a:r>
              <a:rPr lang="en-US" sz="1500" b="1">
                <a:latin typeface="Franklin Gothic Book"/>
                <a:ea typeface="Times New Roman"/>
              </a:rPr>
              <a:t>RAEX</a:t>
            </a:r>
            <a:endParaRPr lang="ru-RU" sz="1500" b="1">
              <a:latin typeface="Franklin Gothic Book"/>
            </a:endParaRPr>
          </a:p>
        </p:txBody>
      </p:sp>
      <p:sp>
        <p:nvSpPr>
          <p:cNvPr id="10" name="Прямоугольник 27"/>
          <p:cNvSpPr/>
          <p:nvPr/>
        </p:nvSpPr>
        <p:spPr bwMode="auto">
          <a:xfrm>
            <a:off x="8132381" y="4879591"/>
            <a:ext cx="1590627" cy="609398"/>
          </a:xfrm>
          <a:prstGeom prst="rect">
            <a:avLst/>
          </a:prstGeom>
        </p:spPr>
        <p:txBody>
          <a:bodyPr wrap="square">
            <a:spAutoFit/>
          </a:bodyPr>
          <a:lstStyle/>
          <a:p>
            <a:pPr>
              <a:lnSpc>
                <a:spcPct val="80000"/>
              </a:lnSpc>
              <a:spcAft>
                <a:spcPts val="0"/>
              </a:spcAft>
              <a:defRPr/>
            </a:pPr>
            <a:r>
              <a:rPr lang="ru-RU" sz="1500" b="1">
                <a:latin typeface="Franklin Gothic Book"/>
                <a:ea typeface="Times New Roman"/>
              </a:rPr>
              <a:t>+7</a:t>
            </a:r>
            <a:r>
              <a:rPr lang="en-US" sz="1500" b="1">
                <a:latin typeface="Franklin Gothic Book"/>
                <a:ea typeface="Times New Roman"/>
              </a:rPr>
              <a:t> (495) 134-32-23</a:t>
            </a:r>
            <a:endParaRPr/>
          </a:p>
          <a:p>
            <a:pPr algn="ctr">
              <a:lnSpc>
                <a:spcPct val="80000"/>
              </a:lnSpc>
              <a:spcAft>
                <a:spcPts val="0"/>
              </a:spcAft>
              <a:defRPr/>
            </a:pPr>
            <a:r>
              <a:rPr lang="en-US" sz="1200">
                <a:latin typeface="Franklin Gothic Book"/>
                <a:ea typeface="Times New Roman"/>
              </a:rPr>
              <a:t>pravovest-audit.ru</a:t>
            </a:r>
            <a:endParaRPr/>
          </a:p>
        </p:txBody>
      </p:sp>
      <p:sp>
        <p:nvSpPr>
          <p:cNvPr id="11" name="Rectangle 19"/>
          <p:cNvSpPr/>
          <p:nvPr/>
        </p:nvSpPr>
        <p:spPr bwMode="auto">
          <a:xfrm>
            <a:off x="645569" y="2028369"/>
            <a:ext cx="2228715"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2" name="Rectangle 51"/>
          <p:cNvSpPr/>
          <p:nvPr/>
        </p:nvSpPr>
        <p:spPr bwMode="auto">
          <a:xfrm>
            <a:off x="3083703" y="2023514"/>
            <a:ext cx="2228715"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3" name="TextBox 39"/>
          <p:cNvSpPr/>
          <p:nvPr/>
        </p:nvSpPr>
        <p:spPr bwMode="auto">
          <a:xfrm>
            <a:off x="3107948" y="2350851"/>
            <a:ext cx="2228715" cy="1092607"/>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ЮРИДИЧЕСКИЕ И ФИНАНСОВЫЕ ГАРАНТИИ</a:t>
            </a:r>
            <a:endParaRPr/>
          </a:p>
          <a:p>
            <a:pPr algn="ctr">
              <a:defRPr/>
            </a:pPr>
            <a:r>
              <a:rPr lang="ru-RU" sz="1200">
                <a:solidFill>
                  <a:schemeClr val="tx1">
                    <a:lumMod val="75000"/>
                    <a:lumOff val="25000"/>
                  </a:schemeClr>
                </a:solidFill>
                <a:latin typeface="Franklin Gothic Book"/>
              </a:rPr>
              <a:t>защита и страховка на 3 года</a:t>
            </a:r>
            <a:endParaRPr/>
          </a:p>
        </p:txBody>
      </p:sp>
      <p:sp>
        <p:nvSpPr>
          <p:cNvPr id="14" name="Rectangle 58"/>
          <p:cNvSpPr/>
          <p:nvPr/>
        </p:nvSpPr>
        <p:spPr bwMode="auto">
          <a:xfrm>
            <a:off x="5500506" y="2023514"/>
            <a:ext cx="2173057"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5" name="TextBox 41"/>
          <p:cNvSpPr/>
          <p:nvPr/>
        </p:nvSpPr>
        <p:spPr bwMode="auto">
          <a:xfrm>
            <a:off x="5500507" y="2350851"/>
            <a:ext cx="2173057" cy="1031051"/>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ПЕРСОНАЛЬНЫЙ СЕРТИФИКАТ</a:t>
            </a:r>
            <a:endParaRPr/>
          </a:p>
          <a:p>
            <a:pPr algn="ctr">
              <a:defRPr/>
            </a:pPr>
            <a:r>
              <a:rPr lang="ru-RU" sz="1200">
                <a:solidFill>
                  <a:schemeClr val="tx1">
                    <a:lumMod val="75000"/>
                    <a:lumOff val="25000"/>
                  </a:schemeClr>
                </a:solidFill>
                <a:latin typeface="Franklin Gothic Book"/>
              </a:rPr>
              <a:t>подтверждает профессионализм</a:t>
            </a:r>
            <a:endParaRPr/>
          </a:p>
        </p:txBody>
      </p:sp>
      <p:pic>
        <p:nvPicPr>
          <p:cNvPr id="16" name="Рисунок 42"/>
          <p:cNvPicPr>
            <a:picLocks noChangeAspect="1"/>
          </p:cNvPicPr>
          <p:nvPr/>
        </p:nvPicPr>
        <p:blipFill>
          <a:blip r:embed="rId4"/>
          <a:stretch/>
        </p:blipFill>
        <p:spPr bwMode="auto">
          <a:xfrm>
            <a:off x="5769686" y="3927152"/>
            <a:ext cx="1697982" cy="1478363"/>
          </a:xfrm>
          <a:prstGeom prst="rect">
            <a:avLst/>
          </a:prstGeom>
        </p:spPr>
      </p:pic>
      <p:sp>
        <p:nvSpPr>
          <p:cNvPr id="17" name="TextBox 43"/>
          <p:cNvSpPr/>
          <p:nvPr/>
        </p:nvSpPr>
        <p:spPr bwMode="auto">
          <a:xfrm>
            <a:off x="645568" y="2348295"/>
            <a:ext cx="2228715" cy="846385"/>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АУДИТОРСКОЕ ЗАКЛЮЧЕНИЕ</a:t>
            </a:r>
            <a:endParaRPr/>
          </a:p>
          <a:p>
            <a:pPr algn="ctr">
              <a:defRPr/>
            </a:pPr>
            <a:r>
              <a:rPr lang="ru-RU" sz="1200">
                <a:solidFill>
                  <a:schemeClr val="tx1">
                    <a:lumMod val="75000"/>
                    <a:lumOff val="25000"/>
                  </a:schemeClr>
                </a:solidFill>
                <a:latin typeface="Franklin Gothic Book"/>
              </a:rPr>
              <a:t>достоверный учет и отчетность</a:t>
            </a:r>
            <a:endParaRPr/>
          </a:p>
        </p:txBody>
      </p:sp>
      <p:pic>
        <p:nvPicPr>
          <p:cNvPr id="18" name="Рисунок 44"/>
          <p:cNvPicPr>
            <a:picLocks noChangeAspect="1"/>
          </p:cNvPicPr>
          <p:nvPr/>
        </p:nvPicPr>
        <p:blipFill>
          <a:blip r:embed="rId5"/>
          <a:stretch/>
        </p:blipFill>
        <p:spPr bwMode="auto">
          <a:xfrm>
            <a:off x="3369203" y="3429001"/>
            <a:ext cx="1705659" cy="2338190"/>
          </a:xfrm>
          <a:prstGeom prst="rect">
            <a:avLst/>
          </a:prstGeom>
        </p:spPr>
      </p:pic>
      <p:sp>
        <p:nvSpPr>
          <p:cNvPr id="19" name="TextBox 18"/>
          <p:cNvSpPr/>
          <p:nvPr/>
        </p:nvSpPr>
        <p:spPr bwMode="auto">
          <a:xfrm>
            <a:off x="7999436" y="1164053"/>
            <a:ext cx="1901572" cy="1009507"/>
          </a:xfrm>
          <a:prstGeom prst="rect">
            <a:avLst/>
          </a:prstGeom>
          <a:noFill/>
        </p:spPr>
        <p:txBody>
          <a:bodyPr wrap="square" rtlCol="0">
            <a:spAutoFit/>
          </a:bodyPr>
          <a:lstStyle/>
          <a:p>
            <a:pPr algn="ctr">
              <a:lnSpc>
                <a:spcPct val="70000"/>
              </a:lnSpc>
              <a:defRPr/>
            </a:pPr>
            <a:r>
              <a:rPr lang="ru-RU" sz="1400">
                <a:latin typeface="Franklin Gothic Book"/>
              </a:rPr>
              <a:t>Узнайте за 1 минуту</a:t>
            </a:r>
            <a:endParaRPr/>
          </a:p>
          <a:p>
            <a:pPr algn="ctr">
              <a:lnSpc>
                <a:spcPct val="80000"/>
              </a:lnSpc>
              <a:spcBef>
                <a:spcPts val="600"/>
              </a:spcBef>
              <a:defRPr/>
            </a:pPr>
            <a:r>
              <a:rPr lang="ru-RU" sz="2800" b="1" spc="100">
                <a:solidFill>
                  <a:srgbClr val="E51A4B"/>
                </a:solidFill>
                <a:latin typeface="Franklin Gothic Demi"/>
              </a:rPr>
              <a:t>ЦЕНУ</a:t>
            </a:r>
            <a:br>
              <a:rPr lang="ru-RU" sz="2800" b="1" spc="100">
                <a:solidFill>
                  <a:srgbClr val="E51A4B"/>
                </a:solidFill>
                <a:latin typeface="Franklin Gothic Demi"/>
              </a:rPr>
            </a:br>
            <a:r>
              <a:rPr lang="ru-RU" sz="2800" b="1" spc="100">
                <a:solidFill>
                  <a:srgbClr val="E51A4B"/>
                </a:solidFill>
                <a:latin typeface="Franklin Gothic Demi"/>
              </a:rPr>
              <a:t>ЗАЩИТЫ</a:t>
            </a:r>
            <a:endParaRPr lang="ru-RU" sz="1400" b="1" spc="100">
              <a:solidFill>
                <a:srgbClr val="E51A4B"/>
              </a:solidFill>
              <a:latin typeface="Franklin Gothic Demi"/>
            </a:endParaRPr>
          </a:p>
        </p:txBody>
      </p:sp>
      <p:pic>
        <p:nvPicPr>
          <p:cNvPr id="20" name="Рисунок 2"/>
          <p:cNvPicPr>
            <a:picLocks noChangeAspect="1"/>
          </p:cNvPicPr>
          <p:nvPr/>
        </p:nvPicPr>
        <p:blipFill>
          <a:blip r:embed="rId6"/>
          <a:stretch/>
        </p:blipFill>
        <p:spPr bwMode="auto">
          <a:xfrm>
            <a:off x="1093163" y="3513987"/>
            <a:ext cx="1332838" cy="2319952"/>
          </a:xfrm>
          <a:prstGeom prst="rect">
            <a:avLst/>
          </a:prstGeom>
        </p:spPr>
      </p:pic>
      <p:sp>
        <p:nvSpPr>
          <p:cNvPr id="21" name="TextBox 21"/>
          <p:cNvSpPr/>
          <p:nvPr/>
        </p:nvSpPr>
        <p:spPr bwMode="auto">
          <a:xfrm>
            <a:off x="1168062" y="4311638"/>
            <a:ext cx="1182820" cy="461665"/>
          </a:xfrm>
          <a:prstGeom prst="rect">
            <a:avLst/>
          </a:prstGeom>
          <a:noFill/>
        </p:spPr>
        <p:txBody>
          <a:bodyPr wrap="square" rtlCol="0">
            <a:spAutoFit/>
          </a:bodyPr>
          <a:lstStyle/>
          <a:p>
            <a:pPr algn="ctr">
              <a:spcAft>
                <a:spcPts val="600"/>
              </a:spcAft>
              <a:defRPr/>
            </a:pPr>
            <a:r>
              <a:rPr lang="ru-RU" sz="1200">
                <a:solidFill>
                  <a:schemeClr val="tx1">
                    <a:lumMod val="65000"/>
                    <a:lumOff val="35000"/>
                  </a:schemeClr>
                </a:solidFill>
                <a:latin typeface="Franklin Gothic Demi"/>
              </a:rPr>
              <a:t>АУДИТОРСКОЕ ЗАКЛЮЧЕНИЕ</a:t>
            </a:r>
            <a:endParaRPr lang="ru-RU" sz="1050">
              <a:solidFill>
                <a:schemeClr val="tx1">
                  <a:lumMod val="65000"/>
                  <a:lumOff val="35000"/>
                </a:schemeClr>
              </a:solidFill>
              <a:latin typeface="Franklin Gothic Book"/>
            </a:endParaRPr>
          </a:p>
        </p:txBody>
      </p:sp>
      <p:pic>
        <p:nvPicPr>
          <p:cNvPr id="22" name="Рисунок 3"/>
          <p:cNvPicPr>
            <a:picLocks noChangeAspect="1"/>
          </p:cNvPicPr>
          <p:nvPr/>
        </p:nvPicPr>
        <p:blipFill>
          <a:blip r:embed="rId7"/>
          <a:stretch/>
        </p:blipFill>
        <p:spPr bwMode="auto">
          <a:xfrm>
            <a:off x="8167422" y="2826307"/>
            <a:ext cx="1603879" cy="1974308"/>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30" y="-297"/>
            <a:ext cx="9906859" cy="6858594"/>
          </a:xfrm>
          <a:prstGeom prst="rect">
            <a:avLst/>
          </a:prstGeom>
        </p:spPr>
      </p:pic>
      <p:pic>
        <p:nvPicPr>
          <p:cNvPr id="5" name="Рисунок 23"/>
          <p:cNvPicPr>
            <a:picLocks noChangeAspect="1"/>
          </p:cNvPicPr>
          <p:nvPr/>
        </p:nvPicPr>
        <p:blipFill>
          <a:blip r:embed="rId3"/>
          <a:stretch/>
        </p:blipFill>
        <p:spPr bwMode="auto">
          <a:xfrm>
            <a:off x="5730240" y="-1280"/>
            <a:ext cx="4175760" cy="6859280"/>
          </a:xfrm>
          <a:prstGeom prst="rect">
            <a:avLst/>
          </a:prstGeom>
        </p:spPr>
      </p:pic>
      <p:pic>
        <p:nvPicPr>
          <p:cNvPr id="6" name="Рисунок 6"/>
          <p:cNvPicPr>
            <a:picLocks noChangeAspect="1"/>
          </p:cNvPicPr>
          <p:nvPr/>
        </p:nvPicPr>
        <p:blipFill>
          <a:blip r:embed="rId4"/>
          <a:stretch/>
        </p:blipFill>
        <p:spPr bwMode="auto">
          <a:xfrm rot="10800000">
            <a:off x="218646" y="182367"/>
            <a:ext cx="465725" cy="465725"/>
          </a:xfrm>
          <a:prstGeom prst="rect">
            <a:avLst/>
          </a:prstGeom>
        </p:spPr>
      </p:pic>
      <p:sp>
        <p:nvSpPr>
          <p:cNvPr id="7" name="Прямоугольник 7"/>
          <p:cNvSpPr/>
          <p:nvPr/>
        </p:nvSpPr>
        <p:spPr bwMode="auto">
          <a:xfrm>
            <a:off x="143355" y="2360262"/>
            <a:ext cx="9421744" cy="1467068"/>
          </a:xfrm>
          <a:prstGeom prst="rect">
            <a:avLst/>
          </a:prstGeom>
        </p:spPr>
        <p:txBody>
          <a:bodyPr wrap="square">
            <a:spAutoFit/>
          </a:bodyPr>
          <a:lstStyle/>
          <a:p>
            <a:pPr lvl="0" algn="just" defTabSz="914400">
              <a:spcBef>
                <a:spcPts val="0"/>
              </a:spcBef>
              <a:spcAft>
                <a:spcPts val="0"/>
              </a:spcAft>
              <a:defRPr/>
            </a:pPr>
            <a:endParaRPr lang="ru-RU">
              <a:solidFill>
                <a:prstClr val="black"/>
              </a:solidFill>
              <a:latin typeface="Times New Roman"/>
              <a:cs typeface="Times New Roman"/>
            </a:endParaRPr>
          </a:p>
          <a:p>
            <a:pPr lvl="0" algn="just" defTabSz="914400">
              <a:spcBef>
                <a:spcPts val="0"/>
              </a:spcBef>
              <a:spcAft>
                <a:spcPts val="0"/>
              </a:spcAft>
              <a:defRPr/>
            </a:pPr>
            <a:endParaRPr lang="ru-RU" b="1">
              <a:solidFill>
                <a:prstClr val="black"/>
              </a:solidFill>
              <a:latin typeface="Times New Roman"/>
              <a:cs typeface="Times New Roman"/>
            </a:endParaRPr>
          </a:p>
          <a:p>
            <a:pPr lvl="0" algn="just" defTabSz="914400">
              <a:lnSpc>
                <a:spcPct val="90000"/>
              </a:lnSpc>
              <a:spcBef>
                <a:spcPts val="1000"/>
              </a:spcBef>
              <a:defRPr/>
            </a:pPr>
            <a:endParaRPr lang="ru-RU" b="1">
              <a:solidFill>
                <a:prstClr val="black"/>
              </a:solidFill>
              <a:latin typeface="Times New Roman"/>
              <a:cs typeface="Times New Roman"/>
            </a:endParaRPr>
          </a:p>
          <a:p>
            <a:pPr lvl="0" defTabSz="914400">
              <a:spcBef>
                <a:spcPts val="0"/>
              </a:spcBef>
              <a:spcAft>
                <a:spcPts val="0"/>
              </a:spcAft>
              <a:defRPr/>
            </a:pPr>
            <a:endParaRPr lang="ru-RU" sz="2100">
              <a:solidFill>
                <a:prstClr val="black"/>
              </a:solidFill>
              <a:latin typeface="Times New Roman"/>
              <a:cs typeface="Times New Roman"/>
            </a:endParaRPr>
          </a:p>
        </p:txBody>
      </p:sp>
      <p:pic>
        <p:nvPicPr>
          <p:cNvPr id="8" name="Рисунок 14"/>
          <p:cNvPicPr>
            <a:picLocks noChangeAspect="1"/>
          </p:cNvPicPr>
          <p:nvPr/>
        </p:nvPicPr>
        <p:blipFill>
          <a:blip r:embed="rId5"/>
          <a:stretch/>
        </p:blipFill>
        <p:spPr bwMode="auto">
          <a:xfrm>
            <a:off x="1" y="-1280"/>
            <a:ext cx="499000" cy="499000"/>
          </a:xfrm>
          <a:prstGeom prst="rect">
            <a:avLst/>
          </a:prstGeom>
        </p:spPr>
      </p:pic>
      <p:pic>
        <p:nvPicPr>
          <p:cNvPr id="9" name="Рисунок 4"/>
          <p:cNvPicPr>
            <a:picLocks noChangeAspect="1"/>
          </p:cNvPicPr>
          <p:nvPr/>
        </p:nvPicPr>
        <p:blipFill>
          <a:blip r:embed="rId6"/>
          <a:stretch/>
        </p:blipFill>
        <p:spPr bwMode="auto">
          <a:xfrm>
            <a:off x="9452367" y="6434325"/>
            <a:ext cx="401073" cy="425435"/>
          </a:xfrm>
          <a:prstGeom prst="rect">
            <a:avLst/>
          </a:prstGeom>
        </p:spPr>
      </p:pic>
      <p:pic>
        <p:nvPicPr>
          <p:cNvPr id="10" name="Рисунок 18"/>
          <p:cNvPicPr>
            <a:picLocks noChangeAspect="1"/>
          </p:cNvPicPr>
          <p:nvPr/>
        </p:nvPicPr>
        <p:blipFill>
          <a:blip r:embed="rId7"/>
          <a:stretch/>
        </p:blipFill>
        <p:spPr bwMode="auto">
          <a:xfrm>
            <a:off x="611930" y="415229"/>
            <a:ext cx="3394014" cy="907022"/>
          </a:xfrm>
          <a:prstGeom prst="rect">
            <a:avLst/>
          </a:prstGeom>
        </p:spPr>
      </p:pic>
      <p:sp>
        <p:nvSpPr>
          <p:cNvPr id="11" name="Прямоугольник 21"/>
          <p:cNvSpPr/>
          <p:nvPr/>
        </p:nvSpPr>
        <p:spPr bwMode="auto">
          <a:xfrm>
            <a:off x="754838" y="1662669"/>
            <a:ext cx="4471805" cy="4799584"/>
          </a:xfrm>
          <a:prstGeom prst="rect">
            <a:avLst/>
          </a:prstGeom>
        </p:spPr>
        <p:txBody>
          <a:bodyPr wrap="square">
            <a:spAutoFit/>
          </a:bodyPr>
          <a:lstStyle/>
          <a:p>
            <a:pPr>
              <a:lnSpc>
                <a:spcPct val="107000"/>
              </a:lnSpc>
              <a:spcAft>
                <a:spcPts val="800"/>
              </a:spcAft>
              <a:defRPr/>
            </a:pPr>
            <a:r>
              <a:rPr lang="ru-RU" sz="1700" b="1">
                <a:solidFill>
                  <a:srgbClr val="800000"/>
                </a:solidFill>
                <a:latin typeface="Franklin Gothic Medium"/>
                <a:ea typeface="Calibri"/>
                <a:cs typeface="Times New Roman"/>
              </a:rPr>
              <a:t>КОНТАКТНЫЕ ТЕЛЕФОНЫ:</a:t>
            </a:r>
            <a:endParaRPr/>
          </a:p>
          <a:p>
            <a:pPr>
              <a:lnSpc>
                <a:spcPct val="107000"/>
              </a:lnSpc>
              <a:spcAft>
                <a:spcPts val="800"/>
              </a:spcAft>
              <a:defRPr/>
            </a:pPr>
            <a:r>
              <a:rPr lang="en-US" sz="1700" b="1">
                <a:solidFill>
                  <a:srgbClr val="800000"/>
                </a:solidFill>
                <a:latin typeface="Franklin Gothic Medium"/>
                <a:ea typeface="Calibri"/>
                <a:cs typeface="Times New Roman"/>
              </a:rPr>
              <a:t>       </a:t>
            </a:r>
            <a:r>
              <a:rPr lang="ru-RU" sz="1600" b="1">
                <a:solidFill>
                  <a:srgbClr val="800000"/>
                </a:solidFill>
                <a:latin typeface="Franklin Gothic Medium"/>
                <a:ea typeface="Calibri"/>
                <a:cs typeface="Times New Roman"/>
              </a:rPr>
              <a:t>+7 </a:t>
            </a:r>
            <a:r>
              <a:rPr lang="en-US" sz="1600" b="1">
                <a:solidFill>
                  <a:srgbClr val="800000"/>
                </a:solidFill>
                <a:latin typeface="Franklin Gothic Medium"/>
                <a:ea typeface="Calibri"/>
                <a:cs typeface="Times New Roman"/>
              </a:rPr>
              <a:t>(</a:t>
            </a:r>
            <a:r>
              <a:rPr lang="ru-RU" sz="1600" b="1">
                <a:solidFill>
                  <a:srgbClr val="800000"/>
                </a:solidFill>
                <a:latin typeface="Franklin Gothic Medium"/>
                <a:ea typeface="Calibri"/>
                <a:cs typeface="Times New Roman"/>
              </a:rPr>
              <a:t>495</a:t>
            </a:r>
            <a:r>
              <a:rPr lang="en-US" sz="1600" b="1">
                <a:solidFill>
                  <a:srgbClr val="800000"/>
                </a:solidFill>
                <a:latin typeface="Franklin Gothic Medium"/>
                <a:ea typeface="Calibri"/>
                <a:cs typeface="Times New Roman"/>
              </a:rPr>
              <a:t>)</a:t>
            </a:r>
            <a:r>
              <a:rPr lang="ru-RU" sz="1600" b="1">
                <a:solidFill>
                  <a:srgbClr val="800000"/>
                </a:solidFill>
                <a:latin typeface="Franklin Gothic Medium"/>
                <a:ea typeface="Calibri"/>
                <a:cs typeface="Times New Roman"/>
              </a:rPr>
              <a:t>134–32-23</a:t>
            </a:r>
            <a:r>
              <a:rPr lang="en-US" sz="1600" b="1">
                <a:solidFill>
                  <a:srgbClr val="800000"/>
                </a:solidFill>
                <a:latin typeface="Franklin Gothic Medium"/>
                <a:ea typeface="Calibri"/>
                <a:cs typeface="Times New Roman"/>
              </a:rPr>
              <a:t> </a:t>
            </a:r>
            <a:endParaRPr lang="ru-RU" sz="1600" b="1">
              <a:solidFill>
                <a:srgbClr val="800000"/>
              </a:solidFill>
              <a:latin typeface="Franklin Gothic Medium"/>
              <a:ea typeface="Calibri"/>
              <a:cs typeface="Times New Roman"/>
            </a:endParaRPr>
          </a:p>
          <a:p>
            <a:pPr>
              <a:lnSpc>
                <a:spcPct val="107000"/>
              </a:lnSpc>
              <a:spcAft>
                <a:spcPts val="800"/>
              </a:spcAft>
              <a:defRPr/>
            </a:pPr>
            <a:r>
              <a:rPr lang="ru-RU" sz="1700" b="1">
                <a:solidFill>
                  <a:srgbClr val="800000"/>
                </a:solidFill>
                <a:latin typeface="Franklin Gothic Medium"/>
                <a:ea typeface="Calibri"/>
                <a:cs typeface="Times New Roman"/>
              </a:rPr>
              <a:t>Менеджеры департамента развития:</a:t>
            </a:r>
            <a:endParaRPr lang="en-US" sz="1700" b="1">
              <a:solidFill>
                <a:srgbClr val="800000"/>
              </a:solidFill>
              <a:latin typeface="Franklin Gothic Medium"/>
              <a:ea typeface="Calibri"/>
              <a:cs typeface="Times New Roman"/>
            </a:endParaRPr>
          </a:p>
          <a:p>
            <a:pPr>
              <a:lnSpc>
                <a:spcPct val="107000"/>
              </a:lnSpc>
              <a:spcAft>
                <a:spcPts val="800"/>
              </a:spcAft>
              <a:defRPr/>
            </a:pPr>
            <a:r>
              <a:rPr lang="ru-RU" sz="1700">
                <a:solidFill>
                  <a:srgbClr val="800000"/>
                </a:solidFill>
                <a:latin typeface="Franklin Gothic Medium"/>
                <a:cs typeface="Times New Roman"/>
              </a:rPr>
              <a:t>Артемова Ольга;</a:t>
            </a:r>
            <a:r>
              <a:rPr lang="en-US" sz="1700">
                <a:solidFill>
                  <a:srgbClr val="800000"/>
                </a:solidFill>
                <a:latin typeface="Franklin Gothic Medium"/>
                <a:cs typeface="Times New Roman"/>
              </a:rPr>
              <a:t> </a:t>
            </a:r>
            <a:r>
              <a:rPr lang="ru-RU" sz="1700">
                <a:solidFill>
                  <a:srgbClr val="800000"/>
                </a:solidFill>
                <a:latin typeface="Franklin Gothic Medium"/>
                <a:cs typeface="Times New Roman"/>
              </a:rPr>
              <a:t>Лутицкая Алиса</a:t>
            </a:r>
            <a:endParaRPr/>
          </a:p>
          <a:p>
            <a:pPr>
              <a:lnSpc>
                <a:spcPct val="107000"/>
              </a:lnSpc>
              <a:spcAft>
                <a:spcPts val="800"/>
              </a:spcAft>
              <a:defRPr/>
            </a:pPr>
            <a:r>
              <a:rPr lang="en-US" sz="1700">
                <a:solidFill>
                  <a:srgbClr val="800000"/>
                </a:solidFill>
                <a:latin typeface="Franklin Gothic Medium"/>
              </a:rPr>
              <a:t>        </a:t>
            </a:r>
            <a:r>
              <a:rPr lang="en-US" sz="1700" b="1">
                <a:solidFill>
                  <a:srgbClr val="800000"/>
                </a:solidFill>
                <a:latin typeface="Franklin Gothic Medium"/>
              </a:rPr>
              <a:t>admin@pravovest-audit.ru</a:t>
            </a:r>
            <a:endParaRPr/>
          </a:p>
          <a:p>
            <a:pPr>
              <a:lnSpc>
                <a:spcPct val="107000"/>
              </a:lnSpc>
              <a:spcAft>
                <a:spcPts val="800"/>
              </a:spcAft>
              <a:defRPr/>
            </a:pPr>
            <a:r>
              <a:rPr lang="en-US" sz="1700" b="1">
                <a:ln w="0"/>
                <a:solidFill>
                  <a:srgbClr val="800000"/>
                </a:solidFill>
                <a:latin typeface="Franklin Gothic Medium"/>
              </a:rPr>
              <a:t>        </a:t>
            </a:r>
            <a:r>
              <a:rPr lang="ru-RU" sz="1600" b="1">
                <a:ln w="0"/>
                <a:solidFill>
                  <a:srgbClr val="800000"/>
                </a:solidFill>
                <a:latin typeface="Franklin Gothic Medium"/>
              </a:rPr>
              <a:t>+ 7 (903) 669-51-90</a:t>
            </a:r>
            <a:endParaRPr lang="en-US" sz="1700" b="1">
              <a:solidFill>
                <a:srgbClr val="800000"/>
              </a:solidFill>
              <a:latin typeface="Franklin Gothic Medium"/>
            </a:endParaRPr>
          </a:p>
          <a:p>
            <a:pPr>
              <a:lnSpc>
                <a:spcPct val="107000"/>
              </a:lnSpc>
              <a:spcAft>
                <a:spcPts val="800"/>
              </a:spcAft>
              <a:defRPr/>
            </a:pPr>
            <a:r>
              <a:rPr lang="en-US" sz="1700" b="1">
                <a:solidFill>
                  <a:srgbClr val="800000"/>
                </a:solidFill>
                <a:latin typeface="Franklin Gothic Medium"/>
              </a:rPr>
              <a:t>        cons@wiseadvice.ru</a:t>
            </a:r>
            <a:endParaRPr lang="ru-RU" sz="1700" b="1">
              <a:solidFill>
                <a:srgbClr val="800000"/>
              </a:solidFill>
              <a:latin typeface="Franklin Gothic Medium"/>
            </a:endParaRPr>
          </a:p>
          <a:p>
            <a:pPr>
              <a:lnSpc>
                <a:spcPct val="107000"/>
              </a:lnSpc>
              <a:spcAft>
                <a:spcPts val="800"/>
              </a:spcAft>
              <a:defRPr/>
            </a:pPr>
            <a:r>
              <a:rPr lang="ru-RU" sz="1700">
                <a:solidFill>
                  <a:srgbClr val="800000"/>
                </a:solidFill>
                <a:latin typeface="Franklin Gothic Medium"/>
                <a:ea typeface="Calibri"/>
                <a:cs typeface="Times New Roman"/>
              </a:rPr>
              <a:t> </a:t>
            </a:r>
            <a:r>
              <a:rPr lang="en-US" sz="1700">
                <a:solidFill>
                  <a:srgbClr val="800000"/>
                </a:solidFill>
                <a:latin typeface="Franklin Gothic Medium"/>
                <a:ea typeface="Calibri"/>
                <a:cs typeface="Times New Roman"/>
              </a:rPr>
              <a:t>        </a:t>
            </a:r>
            <a:r>
              <a:rPr lang="ru-RU" sz="1600" b="1">
                <a:solidFill>
                  <a:srgbClr val="800000"/>
                </a:solidFill>
                <a:latin typeface="Franklin Gothic Medium"/>
                <a:ea typeface="Calibri"/>
                <a:cs typeface="Times New Roman"/>
              </a:rPr>
              <a:t>+7 (996)966–32-63</a:t>
            </a:r>
            <a:endParaRPr/>
          </a:p>
          <a:p>
            <a:pPr>
              <a:lnSpc>
                <a:spcPct val="107000"/>
              </a:lnSpc>
              <a:spcAft>
                <a:spcPts val="100"/>
              </a:spcAft>
              <a:defRPr/>
            </a:pPr>
            <a:r>
              <a:rPr lang="ru-RU" sz="1700">
                <a:solidFill>
                  <a:srgbClr val="800000"/>
                </a:solidFill>
                <a:latin typeface="Franklin Gothic Medium"/>
                <a:ea typeface="Calibri"/>
                <a:cs typeface="Times New Roman"/>
              </a:rPr>
              <a:t>       </a:t>
            </a:r>
            <a:r>
              <a:rPr lang="ru-RU" sz="1600">
                <a:solidFill>
                  <a:srgbClr val="800000"/>
                </a:solidFill>
                <a:latin typeface="Franklin Gothic Medium"/>
                <a:ea typeface="Calibri"/>
                <a:cs typeface="Times New Roman"/>
              </a:rPr>
              <a:t>115 093, г. МОСКВА, 1-й ЩИПКОВСКИЙ</a:t>
            </a:r>
            <a:endParaRPr/>
          </a:p>
          <a:p>
            <a:pPr>
              <a:lnSpc>
                <a:spcPct val="107000"/>
              </a:lnSpc>
              <a:spcAft>
                <a:spcPts val="100"/>
              </a:spcAft>
              <a:defRPr/>
            </a:pPr>
            <a:r>
              <a:rPr lang="ru-RU" sz="1600">
                <a:solidFill>
                  <a:srgbClr val="800000"/>
                </a:solidFill>
                <a:latin typeface="Franklin Gothic Medium"/>
                <a:ea typeface="Calibri"/>
                <a:cs typeface="Times New Roman"/>
              </a:rPr>
              <a:t>       ПЕР., Д. 20, ЭТАЖ 2, ОФИС 211</a:t>
            </a:r>
            <a:endParaRPr/>
          </a:p>
          <a:p>
            <a:pPr>
              <a:lnSpc>
                <a:spcPct val="107000"/>
              </a:lnSpc>
              <a:spcAft>
                <a:spcPts val="800"/>
              </a:spcAft>
              <a:defRPr/>
            </a:pPr>
            <a:endParaRPr lang="ru-RU" sz="1700" b="1">
              <a:solidFill>
                <a:srgbClr val="800000"/>
              </a:solidFill>
              <a:latin typeface="Franklin Gothic Medium"/>
              <a:ea typeface="Calibri"/>
              <a:cs typeface="Times New Roman"/>
            </a:endParaRPr>
          </a:p>
          <a:p>
            <a:pPr>
              <a:lnSpc>
                <a:spcPct val="107000"/>
              </a:lnSpc>
              <a:spcAft>
                <a:spcPts val="800"/>
              </a:spcAft>
              <a:defRPr/>
            </a:pPr>
            <a:r>
              <a:rPr lang="ru-RU" sz="1700" b="1">
                <a:solidFill>
                  <a:srgbClr val="800000"/>
                </a:solidFill>
                <a:latin typeface="Franklin Gothic Medium"/>
                <a:ea typeface="Calibri"/>
                <a:cs typeface="Times New Roman"/>
              </a:rPr>
              <a:t>       </a:t>
            </a:r>
            <a:r>
              <a:rPr lang="en-US" b="1">
                <a:solidFill>
                  <a:srgbClr val="800000"/>
                </a:solidFill>
                <a:latin typeface="Franklin Gothic Medium"/>
                <a:ea typeface="Calibri"/>
                <a:cs typeface="Times New Roman"/>
              </a:rPr>
              <a:t>pravovest-audit.ru</a:t>
            </a:r>
            <a:endParaRPr/>
          </a:p>
          <a:p>
            <a:pPr>
              <a:lnSpc>
                <a:spcPct val="107000"/>
              </a:lnSpc>
              <a:spcAft>
                <a:spcPts val="800"/>
              </a:spcAft>
              <a:defRPr/>
            </a:pPr>
            <a:endParaRPr lang="ru-RU">
              <a:solidFill>
                <a:srgbClr val="800000"/>
              </a:solidFill>
              <a:latin typeface="FUTURE"/>
              <a:ea typeface="Calibri"/>
              <a:cs typeface="Times New Roman"/>
            </a:endParaRPr>
          </a:p>
        </p:txBody>
      </p:sp>
      <p:pic>
        <p:nvPicPr>
          <p:cNvPr id="12" name="Рисунок 2" descr="Free photo At Mail E Mail Characters Envelope Post Email ..."/>
          <p:cNvPicPr>
            <a:picLocks noChangeAspect="1"/>
          </p:cNvPicPr>
          <p:nvPr/>
        </p:nvPicPr>
        <p:blipFill>
          <a:blip r:embed="rId8"/>
          <a:stretch/>
        </p:blipFill>
        <p:spPr bwMode="auto">
          <a:xfrm>
            <a:off x="787819" y="3034420"/>
            <a:ext cx="448451" cy="477641"/>
          </a:xfrm>
          <a:prstGeom prst="rect">
            <a:avLst/>
          </a:prstGeom>
        </p:spPr>
      </p:pic>
      <p:pic>
        <p:nvPicPr>
          <p:cNvPr id="13" name="Рисунок 3"/>
          <p:cNvPicPr>
            <a:picLocks noChangeAspect="1"/>
          </p:cNvPicPr>
          <p:nvPr/>
        </p:nvPicPr>
        <p:blipFill>
          <a:blip r:embed="rId9"/>
          <a:stretch/>
        </p:blipFill>
        <p:spPr bwMode="auto">
          <a:xfrm>
            <a:off x="787819" y="3852478"/>
            <a:ext cx="448451" cy="475145"/>
          </a:xfrm>
          <a:prstGeom prst="rect">
            <a:avLst/>
          </a:prstGeom>
        </p:spPr>
      </p:pic>
      <p:pic>
        <p:nvPicPr>
          <p:cNvPr id="14" name="Рисунок 5"/>
          <p:cNvPicPr>
            <a:picLocks noChangeAspect="1"/>
          </p:cNvPicPr>
          <p:nvPr/>
        </p:nvPicPr>
        <p:blipFill>
          <a:blip r:embed="rId10"/>
          <a:stretch/>
        </p:blipFill>
        <p:spPr bwMode="auto">
          <a:xfrm>
            <a:off x="853534" y="3564217"/>
            <a:ext cx="317019" cy="317019"/>
          </a:xfrm>
          <a:prstGeom prst="rect">
            <a:avLst/>
          </a:prstGeom>
        </p:spPr>
      </p:pic>
      <p:pic>
        <p:nvPicPr>
          <p:cNvPr id="15" name="Рисунок 8"/>
          <p:cNvPicPr>
            <a:picLocks noChangeAspect="1"/>
          </p:cNvPicPr>
          <p:nvPr/>
        </p:nvPicPr>
        <p:blipFill>
          <a:blip r:embed="rId10"/>
          <a:stretch/>
        </p:blipFill>
        <p:spPr bwMode="auto">
          <a:xfrm>
            <a:off x="853533" y="4379779"/>
            <a:ext cx="317019" cy="317019"/>
          </a:xfrm>
          <a:prstGeom prst="rect">
            <a:avLst/>
          </a:prstGeom>
        </p:spPr>
      </p:pic>
      <p:pic>
        <p:nvPicPr>
          <p:cNvPr id="16" name="Рисунок 9"/>
          <p:cNvPicPr>
            <a:picLocks noChangeAspect="1"/>
          </p:cNvPicPr>
          <p:nvPr/>
        </p:nvPicPr>
        <p:blipFill>
          <a:blip r:embed="rId10"/>
          <a:stretch/>
        </p:blipFill>
        <p:spPr bwMode="auto">
          <a:xfrm>
            <a:off x="853534" y="2090653"/>
            <a:ext cx="317019" cy="317019"/>
          </a:xfrm>
          <a:prstGeom prst="rect">
            <a:avLst/>
          </a:prstGeom>
        </p:spPr>
      </p:pic>
      <p:pic>
        <p:nvPicPr>
          <p:cNvPr id="17" name="Рисунок 11" descr="GPS icon PNG"/>
          <p:cNvPicPr>
            <a:picLocks noChangeAspect="1"/>
          </p:cNvPicPr>
          <p:nvPr/>
        </p:nvPicPr>
        <p:blipFill>
          <a:blip r:embed="rId11"/>
          <a:stretch/>
        </p:blipFill>
        <p:spPr bwMode="auto">
          <a:xfrm>
            <a:off x="796870" y="4800042"/>
            <a:ext cx="373682" cy="373682"/>
          </a:xfrm>
          <a:prstGeom prst="rect">
            <a:avLst/>
          </a:prstGeom>
        </p:spPr>
      </p:pic>
      <p:pic>
        <p:nvPicPr>
          <p:cNvPr id="18" name="Рисунок 12" descr="Earth Planet Icon · Free image on Pixabay"/>
          <p:cNvPicPr>
            <a:picLocks noChangeAspect="1"/>
          </p:cNvPicPr>
          <p:nvPr/>
        </p:nvPicPr>
        <p:blipFill>
          <a:blip r:embed="rId12"/>
          <a:stretch/>
        </p:blipFill>
        <p:spPr bwMode="auto">
          <a:xfrm>
            <a:off x="855382" y="5645062"/>
            <a:ext cx="345852" cy="345852"/>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5" name="Subtitle 2"/>
          <p:cNvSpPr/>
          <p:nvPr/>
        </p:nvSpPr>
        <p:spPr bwMode="auto">
          <a:xfrm>
            <a:off x="1338295" y="0"/>
            <a:ext cx="8015391" cy="956733"/>
          </a:xfrm>
          <a:prstGeom prst="rect">
            <a:avLst/>
          </a:prstGeom>
        </p:spPr>
        <p:txBody>
          <a:bodyPr vert="horz" lIns="0" tIns="0" rIns="0" bIns="0" rtlCol="0" anchor="ctr">
            <a:normAutofit/>
          </a:bodyPr>
          <a:lstStyle>
            <a:lvl1pPr marL="0" indent="0" algn="ctr" defTabSz="1219170">
              <a:spcBef>
                <a:spcPts val="0"/>
              </a:spcBef>
              <a:buClr>
                <a:schemeClr val="accent1"/>
              </a:buClr>
              <a:buFont typeface="Arial"/>
              <a:buNone/>
              <a:defRPr sz="2000" spc="-13">
                <a:solidFill>
                  <a:schemeClr val="tx1">
                    <a:tint val="75000"/>
                  </a:schemeClr>
                </a:solidFill>
                <a:latin typeface="+mn-lt"/>
                <a:ea typeface="+mn-ea"/>
                <a:cs typeface="+mn-cs"/>
              </a:defRPr>
            </a:lvl1pPr>
            <a:lvl2pPr marL="609585" indent="0" algn="ctr" defTabSz="1219170">
              <a:spcBef>
                <a:spcPts val="0"/>
              </a:spcBef>
              <a:buClr>
                <a:schemeClr val="accent1"/>
              </a:buClr>
              <a:buFont typeface="Arial"/>
              <a:buNone/>
              <a:defRPr sz="1600">
                <a:solidFill>
                  <a:schemeClr val="tx1">
                    <a:tint val="75000"/>
                  </a:schemeClr>
                </a:solidFill>
                <a:latin typeface="+mn-lt"/>
                <a:ea typeface="+mn-ea"/>
                <a:cs typeface="+mn-cs"/>
              </a:defRPr>
            </a:lvl2pPr>
            <a:lvl3pPr marL="1219170" indent="0" algn="ctr" defTabSz="1219170">
              <a:spcBef>
                <a:spcPts val="0"/>
              </a:spcBef>
              <a:buClr>
                <a:schemeClr val="accent1"/>
              </a:buClr>
              <a:buFont typeface="Arial"/>
              <a:buNone/>
              <a:defRPr sz="1600">
                <a:solidFill>
                  <a:schemeClr val="tx1">
                    <a:tint val="75000"/>
                  </a:schemeClr>
                </a:solidFill>
                <a:latin typeface="+mn-lt"/>
                <a:ea typeface="+mn-ea"/>
                <a:cs typeface="+mn-cs"/>
              </a:defRPr>
            </a:lvl3pPr>
            <a:lvl4pPr marL="1828754" indent="0" algn="ctr" defTabSz="1219170">
              <a:spcBef>
                <a:spcPts val="0"/>
              </a:spcBef>
              <a:buClr>
                <a:schemeClr val="accent1"/>
              </a:buClr>
              <a:buFont typeface="Arial"/>
              <a:buNone/>
              <a:defRPr sz="1600">
                <a:solidFill>
                  <a:schemeClr val="tx1">
                    <a:tint val="75000"/>
                  </a:schemeClr>
                </a:solidFill>
                <a:latin typeface="+mn-lt"/>
                <a:ea typeface="+mn-ea"/>
                <a:cs typeface="+mn-cs"/>
              </a:defRPr>
            </a:lvl4pPr>
            <a:lvl5pPr marL="2438339" indent="0" algn="ctr" defTabSz="1219170">
              <a:spcBef>
                <a:spcPts val="0"/>
              </a:spcBef>
              <a:buClr>
                <a:schemeClr val="accent1"/>
              </a:buClr>
              <a:buFont typeface="Arial"/>
              <a:buNone/>
              <a:defRPr sz="1600">
                <a:solidFill>
                  <a:schemeClr val="tx1">
                    <a:tint val="75000"/>
                  </a:schemeClr>
                </a:solidFill>
                <a:latin typeface="+mn-lt"/>
                <a:ea typeface="+mn-ea"/>
                <a:cs typeface="+mn-cs"/>
              </a:defRPr>
            </a:lvl5pPr>
            <a:lvl6pPr marL="3047924" indent="0" algn="ctr" defTabSz="1219170">
              <a:spcBef>
                <a:spcPts val="0"/>
              </a:spcBef>
              <a:buFont typeface="Arial"/>
              <a:buNone/>
              <a:defRPr sz="2650">
                <a:solidFill>
                  <a:schemeClr val="tx1">
                    <a:tint val="75000"/>
                  </a:schemeClr>
                </a:solidFill>
                <a:latin typeface="+mn-lt"/>
                <a:ea typeface="+mn-ea"/>
                <a:cs typeface="+mn-cs"/>
              </a:defRPr>
            </a:lvl6pPr>
            <a:lvl7pPr marL="3657509" indent="0" algn="ctr" defTabSz="1219170">
              <a:spcBef>
                <a:spcPts val="0"/>
              </a:spcBef>
              <a:buFont typeface="Arial"/>
              <a:buNone/>
              <a:defRPr sz="2650">
                <a:solidFill>
                  <a:schemeClr val="tx1">
                    <a:tint val="75000"/>
                  </a:schemeClr>
                </a:solidFill>
                <a:latin typeface="+mn-lt"/>
                <a:ea typeface="+mn-ea"/>
                <a:cs typeface="+mn-cs"/>
              </a:defRPr>
            </a:lvl7pPr>
            <a:lvl8pPr marL="4267093" indent="0" algn="ctr" defTabSz="1219170">
              <a:spcBef>
                <a:spcPts val="0"/>
              </a:spcBef>
              <a:buFont typeface="Arial"/>
              <a:buNone/>
              <a:defRPr sz="2650">
                <a:solidFill>
                  <a:schemeClr val="tx1">
                    <a:tint val="75000"/>
                  </a:schemeClr>
                </a:solidFill>
                <a:latin typeface="+mn-lt"/>
                <a:ea typeface="+mn-ea"/>
                <a:cs typeface="+mn-cs"/>
              </a:defRPr>
            </a:lvl8pPr>
            <a:lvl9pPr marL="4876678" indent="0" algn="ctr" defTabSz="1219170">
              <a:spcBef>
                <a:spcPts val="0"/>
              </a:spcBef>
              <a:buFont typeface="Arial"/>
              <a:buNone/>
              <a:defRPr sz="2650">
                <a:solidFill>
                  <a:schemeClr val="tx1">
                    <a:tint val="75000"/>
                  </a:schemeClr>
                </a:solidFill>
                <a:latin typeface="+mn-lt"/>
                <a:ea typeface="+mn-ea"/>
                <a:cs typeface="+mn-cs"/>
              </a:defRPr>
            </a:lvl9pPr>
          </a:lstStyle>
          <a:p>
            <a:pPr>
              <a:buClr>
                <a:srgbClr val="CAD82A"/>
              </a:buClr>
              <a:tabLst>
                <a:tab pos="342900" algn="l"/>
              </a:tabLst>
              <a:defRPr/>
            </a:pPr>
            <a:r>
              <a:rPr lang="ru-RU" b="1">
                <a:solidFill>
                  <a:schemeClr val="bg1"/>
                </a:solidFill>
                <a:latin typeface="Times New Roman"/>
                <a:cs typeface="Times New Roman"/>
              </a:rPr>
              <a:t>СУДЕБНАЯ  РАБОТА НАЛОГОВЫХ ОРГАНОВ</a:t>
            </a:r>
            <a:endParaRPr/>
          </a:p>
        </p:txBody>
      </p:sp>
      <p:sp>
        <p:nvSpPr>
          <p:cNvPr id="6" name="Овал 2"/>
          <p:cNvSpPr/>
          <p:nvPr/>
        </p:nvSpPr>
        <p:spPr bwMode="auto">
          <a:xfrm>
            <a:off x="267395" y="1706439"/>
            <a:ext cx="2564339" cy="2420147"/>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endParaRPr lang="ru-RU" sz="2400">
              <a:solidFill>
                <a:prstClr val="white"/>
              </a:solidFill>
            </a:endParaRPr>
          </a:p>
        </p:txBody>
      </p:sp>
      <p:sp>
        <p:nvSpPr>
          <p:cNvPr id="7" name="TextBox 44"/>
          <p:cNvSpPr/>
          <p:nvPr/>
        </p:nvSpPr>
        <p:spPr bwMode="auto">
          <a:xfrm>
            <a:off x="267395" y="6029620"/>
            <a:ext cx="2179367" cy="553998"/>
          </a:xfrm>
          <a:prstGeom prst="rect">
            <a:avLst/>
          </a:prstGeom>
          <a:noFill/>
        </p:spPr>
        <p:txBody>
          <a:bodyPr wrap="square">
            <a:spAutoFit/>
          </a:bodyPr>
          <a:lstStyle/>
          <a:p>
            <a:pPr algn="ctr" defTabSz="1219170">
              <a:defRPr/>
            </a:pPr>
            <a:r>
              <a:rPr lang="ru-RU" sz="1000" b="1" spc="-1">
                <a:solidFill>
                  <a:srgbClr val="404040"/>
                </a:solidFill>
                <a:latin typeface="Roboto Condensed"/>
                <a:ea typeface="Roboto Condensed"/>
              </a:rPr>
              <a:t>КОЛИЧЕСТВО ДЕЛ, РАССМОТРЕННЫХ</a:t>
            </a:r>
            <a:endParaRPr/>
          </a:p>
          <a:p>
            <a:pPr algn="ctr" defTabSz="1219170">
              <a:defRPr/>
            </a:pPr>
            <a:r>
              <a:rPr lang="ru-RU" sz="1000" b="1" spc="-1">
                <a:solidFill>
                  <a:srgbClr val="404040"/>
                </a:solidFill>
                <a:latin typeface="Roboto Condensed"/>
                <a:ea typeface="Roboto Condensed"/>
              </a:rPr>
              <a:t>СУДАМИ</a:t>
            </a:r>
            <a:endParaRPr/>
          </a:p>
        </p:txBody>
      </p:sp>
      <p:sp>
        <p:nvSpPr>
          <p:cNvPr id="8" name="Овал 62"/>
          <p:cNvSpPr/>
          <p:nvPr/>
        </p:nvSpPr>
        <p:spPr bwMode="auto">
          <a:xfrm>
            <a:off x="3228557" y="1681670"/>
            <a:ext cx="3200989" cy="2444916"/>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endParaRPr lang="ru-RU" sz="2400">
              <a:solidFill>
                <a:prstClr val="white"/>
              </a:solidFill>
            </a:endParaRPr>
          </a:p>
        </p:txBody>
      </p:sp>
      <p:sp>
        <p:nvSpPr>
          <p:cNvPr id="9" name="TextBox 63"/>
          <p:cNvSpPr/>
          <p:nvPr/>
        </p:nvSpPr>
        <p:spPr bwMode="auto">
          <a:xfrm>
            <a:off x="2664674" y="5985284"/>
            <a:ext cx="4012768" cy="400110"/>
          </a:xfrm>
          <a:prstGeom prst="rect">
            <a:avLst/>
          </a:prstGeom>
          <a:noFill/>
        </p:spPr>
        <p:txBody>
          <a:bodyPr wrap="square">
            <a:spAutoFit/>
          </a:bodyPr>
          <a:lstStyle/>
          <a:p>
            <a:pPr algn="ctr" defTabSz="1219170">
              <a:defRPr/>
            </a:pPr>
            <a:r>
              <a:rPr lang="ru-RU" sz="1000" b="1" spc="-1">
                <a:solidFill>
                  <a:srgbClr val="404040"/>
                </a:solidFill>
                <a:latin typeface="Roboto Condensed"/>
                <a:ea typeface="Roboto Condensed"/>
              </a:rPr>
              <a:t>СУММА РАССМОТРЕННЫХ </a:t>
            </a:r>
            <a:br>
              <a:rPr lang="ru-RU" sz="1000" b="1" spc="-1">
                <a:solidFill>
                  <a:srgbClr val="404040"/>
                </a:solidFill>
                <a:latin typeface="Roboto Condensed"/>
                <a:ea typeface="Roboto Condensed"/>
              </a:rPr>
            </a:br>
            <a:r>
              <a:rPr lang="ru-RU" sz="1000" b="1" spc="-1">
                <a:solidFill>
                  <a:srgbClr val="404040"/>
                </a:solidFill>
                <a:latin typeface="Roboto Condensed"/>
                <a:ea typeface="Roboto Condensed"/>
              </a:rPr>
              <a:t>ТРЕБОВАНИЙ</a:t>
            </a:r>
            <a:endParaRPr/>
          </a:p>
        </p:txBody>
      </p:sp>
      <p:sp>
        <p:nvSpPr>
          <p:cNvPr id="10" name="Овал 67"/>
          <p:cNvSpPr/>
          <p:nvPr/>
        </p:nvSpPr>
        <p:spPr bwMode="auto">
          <a:xfrm>
            <a:off x="6959600" y="1664804"/>
            <a:ext cx="2679919" cy="2461782"/>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defRPr/>
            </a:pPr>
            <a:endParaRPr lang="ru-RU" sz="2400">
              <a:solidFill>
                <a:prstClr val="white"/>
              </a:solidFill>
            </a:endParaRPr>
          </a:p>
        </p:txBody>
      </p:sp>
      <p:sp>
        <p:nvSpPr>
          <p:cNvPr id="11" name="TextBox 68"/>
          <p:cNvSpPr/>
          <p:nvPr/>
        </p:nvSpPr>
        <p:spPr bwMode="auto">
          <a:xfrm>
            <a:off x="7061200" y="6029620"/>
            <a:ext cx="2726267" cy="830997"/>
          </a:xfrm>
          <a:prstGeom prst="rect">
            <a:avLst/>
          </a:prstGeom>
          <a:noFill/>
        </p:spPr>
        <p:txBody>
          <a:bodyPr wrap="square">
            <a:spAutoFit/>
          </a:bodyPr>
          <a:lstStyle/>
          <a:p>
            <a:pPr algn="ctr" defTabSz="1219170">
              <a:defRPr/>
            </a:pPr>
            <a:r>
              <a:rPr lang="ru-RU" sz="1200" b="1" spc="-1">
                <a:solidFill>
                  <a:srgbClr val="9E0E11"/>
                </a:solidFill>
                <a:latin typeface="Roboto Condensed"/>
                <a:ea typeface="Roboto Condensed"/>
              </a:rPr>
              <a:t>УДЕЛЬНЫЙ ВЕС СУММ ТРЕБОВАНИЙ, </a:t>
            </a:r>
            <a:endParaRPr/>
          </a:p>
          <a:p>
            <a:pPr algn="ctr" defTabSz="1219170">
              <a:defRPr/>
            </a:pPr>
            <a:r>
              <a:rPr lang="ru-RU" sz="1200" b="1" spc="-1">
                <a:solidFill>
                  <a:srgbClr val="9E0E11"/>
                </a:solidFill>
                <a:latin typeface="Roboto Condensed"/>
                <a:ea typeface="Roboto Condensed"/>
              </a:rPr>
              <a:t>РАССМОТРЕННЫХ В ПОЛЬЗУ </a:t>
            </a:r>
            <a:endParaRPr/>
          </a:p>
          <a:p>
            <a:pPr algn="ctr" defTabSz="1219170">
              <a:defRPr/>
            </a:pPr>
            <a:r>
              <a:rPr lang="ru-RU" sz="1200" b="1" spc="-1">
                <a:solidFill>
                  <a:srgbClr val="9E0E11"/>
                </a:solidFill>
                <a:latin typeface="Roboto Condensed"/>
                <a:ea typeface="Roboto Condensed"/>
              </a:rPr>
              <a:t>НАЛОГОВЫХ ОРГАНОВ</a:t>
            </a:r>
            <a:endParaRPr/>
          </a:p>
        </p:txBody>
      </p:sp>
      <p:sp>
        <p:nvSpPr>
          <p:cNvPr id="12" name="Прямоугольник 51"/>
          <p:cNvSpPr/>
          <p:nvPr/>
        </p:nvSpPr>
        <p:spPr bwMode="auto">
          <a:xfrm>
            <a:off x="138173" y="1977873"/>
            <a:ext cx="2581432" cy="2308324"/>
          </a:xfrm>
          <a:prstGeom prst="rect">
            <a:avLst/>
          </a:prstGeom>
        </p:spPr>
        <p:txBody>
          <a:bodyPr wrap="square">
            <a:spAutoFit/>
          </a:bodyPr>
          <a:lstStyle/>
          <a:p>
            <a:pPr algn="ctr" defTabSz="1219170">
              <a:defRPr/>
            </a:pPr>
            <a:r>
              <a:rPr lang="ru-RU" sz="2400" b="1">
                <a:solidFill>
                  <a:schemeClr val="bg2">
                    <a:lumMod val="75000"/>
                  </a:schemeClr>
                </a:solidFill>
                <a:latin typeface="Roboto Condensed"/>
                <a:ea typeface="Roboto Condensed"/>
              </a:rPr>
              <a:t>-46,39%</a:t>
            </a:r>
            <a:r>
              <a:rPr lang="ru-RU" sz="2400" b="1">
                <a:solidFill>
                  <a:srgbClr val="FF6600"/>
                </a:solidFill>
                <a:latin typeface="Roboto Condensed"/>
                <a:ea typeface="Roboto Condensed"/>
              </a:rPr>
              <a:t/>
            </a:r>
            <a:br>
              <a:rPr lang="ru-RU" sz="2400" b="1">
                <a:solidFill>
                  <a:srgbClr val="FF6600"/>
                </a:solidFill>
                <a:latin typeface="Roboto Condensed"/>
                <a:ea typeface="Roboto Condensed"/>
              </a:rPr>
            </a:br>
            <a:r>
              <a:rPr lang="ru-RU" sz="6000" b="1">
                <a:solidFill>
                  <a:schemeClr val="bg2">
                    <a:lumMod val="50000"/>
                  </a:schemeClr>
                </a:solidFill>
                <a:latin typeface="Roboto Condensed"/>
                <a:ea typeface="Roboto Condensed"/>
              </a:rPr>
              <a:t>6 747</a:t>
            </a:r>
            <a:endParaRPr/>
          </a:p>
          <a:p>
            <a:pPr algn="ctr" defTabSz="1219170">
              <a:defRPr/>
            </a:pPr>
            <a:r>
              <a:rPr lang="ru-RU" sz="6000" b="1">
                <a:solidFill>
                  <a:srgbClr val="002060"/>
                </a:solidFill>
                <a:latin typeface="Roboto Condensed"/>
                <a:ea typeface="Roboto Condensed"/>
              </a:rPr>
              <a:t> </a:t>
            </a:r>
            <a:endParaRPr lang="ru-RU" sz="2800" b="1">
              <a:solidFill>
                <a:srgbClr val="FF6600"/>
              </a:solidFill>
              <a:latin typeface="Roboto Condensed"/>
              <a:ea typeface="Roboto Condensed"/>
            </a:endParaRPr>
          </a:p>
        </p:txBody>
      </p:sp>
      <p:pic>
        <p:nvPicPr>
          <p:cNvPr id="13" name="Рисунок 11" descr="Молоток судьи"/>
          <p:cNvPicPr>
            <a:picLocks noChangeAspect="1"/>
          </p:cNvPicPr>
          <p:nvPr/>
        </p:nvPicPr>
        <p:blipFill>
          <a:blip r:embed="rId3"/>
          <a:stretch/>
        </p:blipFill>
        <p:spPr bwMode="auto">
          <a:xfrm>
            <a:off x="1079171" y="5301208"/>
            <a:ext cx="555812" cy="684076"/>
          </a:xfrm>
          <a:prstGeom prst="rect">
            <a:avLst/>
          </a:prstGeom>
        </p:spPr>
      </p:pic>
      <p:pic>
        <p:nvPicPr>
          <p:cNvPr id="14" name="Рисунок 76" descr="Деньги"/>
          <p:cNvPicPr>
            <a:picLocks noChangeAspect="1"/>
          </p:cNvPicPr>
          <p:nvPr/>
        </p:nvPicPr>
        <p:blipFill>
          <a:blip r:embed="rId4"/>
          <a:stretch/>
        </p:blipFill>
        <p:spPr bwMode="auto">
          <a:xfrm>
            <a:off x="4506145" y="5182745"/>
            <a:ext cx="555812" cy="684076"/>
          </a:xfrm>
          <a:prstGeom prst="rect">
            <a:avLst/>
          </a:prstGeom>
        </p:spPr>
      </p:pic>
      <p:pic>
        <p:nvPicPr>
          <p:cNvPr id="15" name="Рисунок 77"/>
          <p:cNvPicPr>
            <a:picLocks noChangeAspect="1"/>
          </p:cNvPicPr>
          <p:nvPr/>
        </p:nvPicPr>
        <p:blipFill>
          <a:blip r:embed="rId5"/>
          <a:stretch/>
        </p:blipFill>
        <p:spPr bwMode="auto">
          <a:xfrm>
            <a:off x="8271015" y="5301208"/>
            <a:ext cx="555812" cy="684076"/>
          </a:xfrm>
          <a:prstGeom prst="rect">
            <a:avLst/>
          </a:prstGeom>
        </p:spPr>
      </p:pic>
      <p:sp>
        <p:nvSpPr>
          <p:cNvPr id="16" name="TextBox 45"/>
          <p:cNvSpPr/>
          <p:nvPr/>
        </p:nvSpPr>
        <p:spPr bwMode="auto">
          <a:xfrm>
            <a:off x="3100681" y="1780771"/>
            <a:ext cx="1307356" cy="650657"/>
          </a:xfrm>
          <a:prstGeom prst="rect">
            <a:avLst/>
          </a:prstGeom>
        </p:spPr>
        <p:txBody>
          <a:bodyPr wrap="none" lIns="104105" tIns="52051" rIns="104105" bIns="52051" anchor="ctr">
            <a:normAutofit/>
          </a:bodyPr>
          <a:lstStyle/>
          <a:p>
            <a:pPr algn="ctr" defTabSz="1041034">
              <a:defRPr/>
            </a:pPr>
            <a:endParaRPr lang="ru-RU" sz="2400" b="1">
              <a:solidFill>
                <a:srgbClr val="F79646">
                  <a:lumMod val="75000"/>
                </a:srgbClr>
              </a:solidFill>
              <a:latin typeface="Roboto Condensed"/>
              <a:ea typeface="Roboto Condensed"/>
            </a:endParaRPr>
          </a:p>
        </p:txBody>
      </p:sp>
      <p:sp>
        <p:nvSpPr>
          <p:cNvPr id="17" name="Прямоугольник 46"/>
          <p:cNvSpPr/>
          <p:nvPr/>
        </p:nvSpPr>
        <p:spPr bwMode="auto">
          <a:xfrm>
            <a:off x="3537422" y="2348882"/>
            <a:ext cx="2439644" cy="1015663"/>
          </a:xfrm>
          <a:prstGeom prst="rect">
            <a:avLst/>
          </a:prstGeom>
        </p:spPr>
        <p:txBody>
          <a:bodyPr wrap="square">
            <a:spAutoFit/>
          </a:bodyPr>
          <a:lstStyle/>
          <a:p>
            <a:pPr algn="ctr" defTabSz="1219170">
              <a:defRPr/>
            </a:pPr>
            <a:r>
              <a:rPr lang="ru-RU" sz="6000" b="1">
                <a:solidFill>
                  <a:schemeClr val="bg2">
                    <a:lumMod val="50000"/>
                  </a:schemeClr>
                </a:solidFill>
                <a:latin typeface="Roboto Condensed"/>
                <a:ea typeface="Roboto Condensed"/>
              </a:rPr>
              <a:t>136</a:t>
            </a:r>
            <a:endParaRPr/>
          </a:p>
        </p:txBody>
      </p:sp>
      <p:sp>
        <p:nvSpPr>
          <p:cNvPr id="18" name="Прямоугольник 47"/>
          <p:cNvSpPr/>
          <p:nvPr/>
        </p:nvSpPr>
        <p:spPr bwMode="auto">
          <a:xfrm>
            <a:off x="3366701" y="3470783"/>
            <a:ext cx="2757617" cy="369332"/>
          </a:xfrm>
          <a:prstGeom prst="rect">
            <a:avLst/>
          </a:prstGeom>
        </p:spPr>
        <p:txBody>
          <a:bodyPr wrap="square">
            <a:spAutoFit/>
          </a:bodyPr>
          <a:lstStyle/>
          <a:p>
            <a:pPr algn="ctr" defTabSz="1219170">
              <a:defRPr/>
            </a:pPr>
            <a:r>
              <a:rPr lang="ru-RU" b="1">
                <a:solidFill>
                  <a:srgbClr val="57565A">
                    <a:lumMod val="75000"/>
                  </a:srgbClr>
                </a:solidFill>
                <a:latin typeface="Roboto Condensed"/>
                <a:ea typeface="Roboto Condensed"/>
              </a:rPr>
              <a:t>МЛРД РУБ.</a:t>
            </a:r>
            <a:endParaRPr/>
          </a:p>
        </p:txBody>
      </p:sp>
      <p:sp>
        <p:nvSpPr>
          <p:cNvPr id="19" name="TextBox 48"/>
          <p:cNvSpPr/>
          <p:nvPr/>
        </p:nvSpPr>
        <p:spPr bwMode="auto">
          <a:xfrm>
            <a:off x="2831734" y="1780771"/>
            <a:ext cx="3755670" cy="650657"/>
          </a:xfrm>
          <a:prstGeom prst="rect">
            <a:avLst/>
          </a:prstGeom>
        </p:spPr>
        <p:txBody>
          <a:bodyPr wrap="none" lIns="104105" tIns="52051" rIns="104105" bIns="52051" anchor="ctr">
            <a:normAutofit/>
          </a:bodyPr>
          <a:lstStyle/>
          <a:p>
            <a:pPr algn="ctr" defTabSz="1041034">
              <a:defRPr/>
            </a:pPr>
            <a:r>
              <a:rPr lang="ru-RU" sz="2400" b="1">
                <a:solidFill>
                  <a:schemeClr val="bg2">
                    <a:lumMod val="75000"/>
                  </a:schemeClr>
                </a:solidFill>
                <a:latin typeface="Roboto Condensed"/>
                <a:ea typeface="Roboto Condensed"/>
              </a:rPr>
              <a:t>-13,46%</a:t>
            </a:r>
            <a:endParaRPr/>
          </a:p>
        </p:txBody>
      </p:sp>
      <p:sp>
        <p:nvSpPr>
          <p:cNvPr id="20" name="Прямоугольник 49"/>
          <p:cNvSpPr/>
          <p:nvPr/>
        </p:nvSpPr>
        <p:spPr bwMode="auto">
          <a:xfrm>
            <a:off x="7745984" y="3470783"/>
            <a:ext cx="1607702" cy="369332"/>
          </a:xfrm>
          <a:prstGeom prst="rect">
            <a:avLst/>
          </a:prstGeom>
        </p:spPr>
        <p:txBody>
          <a:bodyPr wrap="square">
            <a:spAutoFit/>
          </a:bodyPr>
          <a:lstStyle/>
          <a:p>
            <a:pPr algn="ctr" defTabSz="1219170">
              <a:defRPr/>
            </a:pPr>
            <a:r>
              <a:rPr lang="ru-RU" b="1">
                <a:solidFill>
                  <a:srgbClr val="57565A">
                    <a:lumMod val="75000"/>
                  </a:srgbClr>
                </a:solidFill>
                <a:latin typeface="Roboto Condensed"/>
                <a:ea typeface="Roboto Condensed"/>
              </a:rPr>
              <a:t>МЛРД РУБ.</a:t>
            </a:r>
            <a:endParaRPr/>
          </a:p>
        </p:txBody>
      </p:sp>
      <p:sp>
        <p:nvSpPr>
          <p:cNvPr id="21" name="TextBox 50"/>
          <p:cNvSpPr/>
          <p:nvPr/>
        </p:nvSpPr>
        <p:spPr bwMode="auto">
          <a:xfrm>
            <a:off x="8114072" y="1780771"/>
            <a:ext cx="871527" cy="650657"/>
          </a:xfrm>
          <a:prstGeom prst="rect">
            <a:avLst/>
          </a:prstGeom>
        </p:spPr>
        <p:txBody>
          <a:bodyPr wrap="none" lIns="104105" tIns="52051" rIns="104105" bIns="52051" anchor="ctr">
            <a:noAutofit/>
          </a:bodyPr>
          <a:lstStyle/>
          <a:p>
            <a:pPr algn="ctr" defTabSz="1041034">
              <a:defRPr/>
            </a:pPr>
            <a:r>
              <a:rPr lang="ru-RU" sz="5400" b="1">
                <a:solidFill>
                  <a:srgbClr val="9E0E11"/>
                </a:solidFill>
                <a:latin typeface="Roboto Condensed"/>
                <a:ea typeface="Roboto Condensed"/>
              </a:rPr>
              <a:t>84%</a:t>
            </a:r>
            <a:endParaRPr/>
          </a:p>
        </p:txBody>
      </p:sp>
      <p:sp>
        <p:nvSpPr>
          <p:cNvPr id="22" name="Прямоугольник 52"/>
          <p:cNvSpPr/>
          <p:nvPr/>
        </p:nvSpPr>
        <p:spPr bwMode="auto">
          <a:xfrm>
            <a:off x="7453327" y="2348881"/>
            <a:ext cx="2179368" cy="1015663"/>
          </a:xfrm>
          <a:prstGeom prst="rect">
            <a:avLst/>
          </a:prstGeom>
        </p:spPr>
        <p:txBody>
          <a:bodyPr wrap="square">
            <a:spAutoFit/>
          </a:bodyPr>
          <a:lstStyle/>
          <a:p>
            <a:pPr algn="ctr" defTabSz="1219170">
              <a:defRPr/>
            </a:pPr>
            <a:r>
              <a:rPr lang="ru-RU" sz="6000" b="1">
                <a:solidFill>
                  <a:schemeClr val="bg2">
                    <a:lumMod val="50000"/>
                  </a:schemeClr>
                </a:solidFill>
                <a:latin typeface="Roboto Condensed"/>
                <a:ea typeface="Roboto Condensed"/>
              </a:rPr>
              <a:t>114</a:t>
            </a:r>
            <a:endParaRPr/>
          </a:p>
        </p:txBody>
      </p:sp>
      <p:pic>
        <p:nvPicPr>
          <p:cNvPr id="23" name="Рисунок 54"/>
          <p:cNvPicPr>
            <a:picLocks noChangeAspect="1"/>
          </p:cNvPicPr>
          <p:nvPr/>
        </p:nvPicPr>
        <p:blipFill>
          <a:blip r:embed="rId6"/>
          <a:stretch/>
        </p:blipFill>
        <p:spPr bwMode="auto">
          <a:xfrm>
            <a:off x="1" y="-1280"/>
            <a:ext cx="499000" cy="499000"/>
          </a:xfrm>
          <a:prstGeom prst="rect">
            <a:avLst/>
          </a:prstGeom>
        </p:spPr>
      </p:pic>
      <p:pic>
        <p:nvPicPr>
          <p:cNvPr id="24" name="Рисунок 55"/>
          <p:cNvPicPr>
            <a:picLocks noChangeAspect="1"/>
          </p:cNvPicPr>
          <p:nvPr/>
        </p:nvPicPr>
        <p:blipFill>
          <a:blip r:embed="rId7"/>
          <a:stretch/>
        </p:blipFill>
        <p:spPr bwMode="auto">
          <a:xfrm rot="10800000">
            <a:off x="218646" y="182367"/>
            <a:ext cx="465725" cy="465725"/>
          </a:xfrm>
          <a:prstGeom prst="rect">
            <a:avLst/>
          </a:prstGeom>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485075" y="2782669"/>
            <a:ext cx="7498673" cy="1200329"/>
          </a:xfrm>
          <a:prstGeom prst="rect">
            <a:avLst/>
          </a:prstGeom>
          <a:noFill/>
          <a:ln w="38100">
            <a:solidFill>
              <a:srgbClr val="9C0E11"/>
            </a:solidFill>
          </a:ln>
        </p:spPr>
        <p:txBody>
          <a:bodyPr wrap="square" rtlCol="0">
            <a:spAutoFit/>
          </a:bodyPr>
          <a:lstStyle/>
          <a:p>
            <a:pPr algn="ctr">
              <a:defRPr/>
            </a:pPr>
            <a:r>
              <a:rPr lang="ru-RU" sz="3600" b="1"/>
              <a:t>Предпроверочный анализ: </a:t>
            </a:r>
            <a:endParaRPr lang="en-US" sz="3600" b="1"/>
          </a:p>
          <a:p>
            <a:pPr algn="ctr">
              <a:defRPr/>
            </a:pPr>
            <a:r>
              <a:rPr lang="ru-RU" sz="3600" b="1"/>
              <a:t>что надо знать</a:t>
            </a:r>
            <a:r>
              <a:rPr lang="en-US" sz="3600" b="1"/>
              <a:t>?!</a:t>
            </a:r>
            <a:endParaRPr lang="ru-RU" sz="3600" b="1">
              <a:solidFill>
                <a:srgbClr val="9C0E11"/>
              </a:solidFill>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10"/>
          <p:cNvSpPr>
            <a:spLocks/>
          </p:cNvSpPr>
          <p:nvPr/>
        </p:nvSpPr>
        <p:spPr bwMode="auto">
          <a:xfrm>
            <a:off x="776536" y="188640"/>
            <a:ext cx="7776864" cy="400110"/>
          </a:xfrm>
          <a:prstGeom prst="rect">
            <a:avLst/>
          </a:prstGeom>
          <a:noFill/>
        </p:spPr>
        <p:txBody>
          <a:bodyPr wrap="square" rtlCol="0">
            <a:spAutoFit/>
          </a:bodyPr>
          <a:lstStyle/>
          <a:p>
            <a:pPr algn="ctr">
              <a:defRPr/>
            </a:pPr>
            <a:r>
              <a:rPr lang="ru-RU" sz="2000" b="1">
                <a:solidFill>
                  <a:srgbClr val="A20000"/>
                </a:solidFill>
                <a:latin typeface="Times New Roman"/>
                <a:cs typeface="Times New Roman"/>
              </a:rPr>
              <a:t>«Предпроверка»: важные аспекты</a:t>
            </a:r>
          </a:p>
        </p:txBody>
      </p:sp>
      <p:sp>
        <p:nvSpPr>
          <p:cNvPr id="11" name="TextBox 11"/>
          <p:cNvSpPr>
            <a:spLocks/>
          </p:cNvSpPr>
          <p:nvPr/>
        </p:nvSpPr>
        <p:spPr bwMode="auto">
          <a:xfrm>
            <a:off x="488503" y="1556792"/>
            <a:ext cx="8928992" cy="3139321"/>
          </a:xfrm>
          <a:prstGeom prst="rect">
            <a:avLst/>
          </a:prstGeom>
          <a:noFill/>
          <a:ln w="38100">
            <a:solidFill>
              <a:srgbClr val="C00000"/>
            </a:solidFill>
          </a:ln>
          <a:effectLst>
            <a:glow rad="101600">
              <a:schemeClr val="accent2">
                <a:satMod val="175000"/>
                <a:alpha val="40000"/>
              </a:schemeClr>
            </a:glow>
          </a:effectLst>
        </p:spPr>
        <p:txBody>
          <a:bodyPr wrap="square" rtlCol="0">
            <a:spAutoFit/>
          </a:bodyPr>
          <a:lstStyle/>
          <a:p>
            <a:pPr>
              <a:defRPr/>
            </a:pPr>
            <a:endParaRPr lang="ru-RU">
              <a:solidFill>
                <a:srgbClr val="820000"/>
              </a:solidFill>
              <a:latin typeface="Times New Roman"/>
              <a:cs typeface="Times New Roman"/>
            </a:endParaRPr>
          </a:p>
          <a:p>
            <a:pPr>
              <a:defRPr/>
            </a:pPr>
            <a:r>
              <a:rPr lang="ru-RU">
                <a:solidFill>
                  <a:srgbClr val="820000"/>
                </a:solidFill>
                <a:latin typeface="Times New Roman"/>
                <a:cs typeface="Times New Roman"/>
              </a:rPr>
              <a:t>■ </a:t>
            </a:r>
            <a:r>
              <a:rPr lang="ru-RU" b="1">
                <a:latin typeface="Times New Roman"/>
                <a:cs typeface="Times New Roman"/>
              </a:rPr>
              <a:t>Вызов на комиссию </a:t>
            </a:r>
            <a:r>
              <a:rPr lang="ru-RU">
                <a:latin typeface="Times New Roman"/>
                <a:cs typeface="Times New Roman"/>
              </a:rPr>
              <a:t>(налоговая нагрузка, рентабельность, З/П, проблемные контрагенты)</a:t>
            </a:r>
            <a:endParaRPr/>
          </a:p>
          <a:p>
            <a:pPr>
              <a:defRPr/>
            </a:pPr>
            <a:endParaRPr lang="ru-RU">
              <a:latin typeface="Times New Roman"/>
              <a:cs typeface="Times New Roman"/>
            </a:endParaRPr>
          </a:p>
          <a:p>
            <a:pPr>
              <a:defRPr/>
            </a:pPr>
            <a:r>
              <a:rPr lang="ru-RU">
                <a:solidFill>
                  <a:srgbClr val="820000"/>
                </a:solidFill>
                <a:latin typeface="Times New Roman"/>
                <a:cs typeface="Times New Roman"/>
              </a:rPr>
              <a:t>■ </a:t>
            </a:r>
            <a:r>
              <a:rPr lang="ru-RU" b="1">
                <a:latin typeface="Times New Roman"/>
                <a:cs typeface="Times New Roman"/>
              </a:rPr>
              <a:t>Побуждения к добровольному уточнению налоговых обязательств</a:t>
            </a:r>
            <a:endParaRPr/>
          </a:p>
          <a:p>
            <a:pPr>
              <a:defRPr/>
            </a:pPr>
            <a:r>
              <a:rPr lang="ru-RU" b="1">
                <a:latin typeface="Times New Roman"/>
                <a:cs typeface="Times New Roman"/>
              </a:rPr>
              <a:t> </a:t>
            </a:r>
            <a:endParaRPr/>
          </a:p>
          <a:p>
            <a:pPr>
              <a:defRPr/>
            </a:pPr>
            <a:r>
              <a:rPr lang="ru-RU">
                <a:solidFill>
                  <a:srgbClr val="820000"/>
                </a:solidFill>
                <a:latin typeface="Times New Roman"/>
                <a:cs typeface="Times New Roman"/>
              </a:rPr>
              <a:t>■ </a:t>
            </a:r>
            <a:r>
              <a:rPr lang="ru-RU">
                <a:latin typeface="Times New Roman"/>
                <a:cs typeface="Times New Roman"/>
              </a:rPr>
              <a:t>Применение положений </a:t>
            </a:r>
            <a:r>
              <a:rPr lang="ru-RU" b="1">
                <a:latin typeface="Times New Roman"/>
                <a:cs typeface="Times New Roman"/>
              </a:rPr>
              <a:t>ст. 54.1 НК РФ </a:t>
            </a:r>
            <a:r>
              <a:rPr lang="ru-RU">
                <a:latin typeface="Times New Roman"/>
                <a:cs typeface="Times New Roman"/>
              </a:rPr>
              <a:t>(«технические» контрагенты)</a:t>
            </a:r>
            <a:endParaRPr/>
          </a:p>
          <a:p>
            <a:pPr>
              <a:defRPr/>
            </a:pPr>
            <a:endParaRPr lang="ru-RU">
              <a:latin typeface="Times New Roman"/>
              <a:cs typeface="Times New Roman"/>
            </a:endParaRPr>
          </a:p>
          <a:p>
            <a:pPr>
              <a:defRPr/>
            </a:pPr>
            <a:r>
              <a:rPr lang="ru-RU">
                <a:solidFill>
                  <a:srgbClr val="820000"/>
                </a:solidFill>
                <a:latin typeface="Times New Roman"/>
                <a:cs typeface="Times New Roman"/>
              </a:rPr>
              <a:t>■ </a:t>
            </a:r>
            <a:r>
              <a:rPr lang="ru-RU" b="1">
                <a:latin typeface="Times New Roman"/>
                <a:cs typeface="Times New Roman"/>
              </a:rPr>
              <a:t>Истребование документов и информации -скрытый предпроверочный анализ</a:t>
            </a:r>
            <a:endParaRPr/>
          </a:p>
          <a:p>
            <a:pPr>
              <a:defRPr/>
            </a:pPr>
            <a:endParaRPr lang="ru-RU">
              <a:latin typeface="Franklin Gothic Heavy"/>
            </a:endParaRPr>
          </a:p>
          <a:p>
            <a:pPr>
              <a:defRPr/>
            </a:pPr>
            <a:endParaRPr lang="ru-RU"/>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1" name="Rectangle 1"/>
          <p:cNvSpPr>
            <a:spLocks noChangeArrowheads="1"/>
          </p:cNvSpPr>
          <p:nvPr/>
        </p:nvSpPr>
        <p:spPr bwMode="auto">
          <a:xfrm>
            <a:off x="128464" y="924395"/>
            <a:ext cx="9649072" cy="5755422"/>
          </a:xfrm>
          <a:prstGeom prst="rect">
            <a:avLst/>
          </a:prstGeom>
          <a:noFill/>
          <a:ln w="38100">
            <a:solidFill>
              <a:srgbClr val="A5002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200" b="0" i="0" u="none" strike="noStrike" cap="none" dirty="0">
                <a:ln>
                  <a:noFill/>
                </a:ln>
                <a:solidFill>
                  <a:srgbClr val="000000"/>
                </a:solidFill>
                <a:latin typeface="Calibri"/>
                <a:ea typeface="Times New Roman"/>
                <a:cs typeface="Times New Roman"/>
              </a:rPr>
              <a:t/>
            </a:r>
            <a:br>
              <a:rPr lang="ru-RU" sz="1200" b="0" i="0" u="none" strike="noStrike" cap="none" dirty="0">
                <a:ln>
                  <a:noFill/>
                </a:ln>
                <a:solidFill>
                  <a:srgbClr val="000000"/>
                </a:solidFill>
                <a:latin typeface="Calibri"/>
                <a:ea typeface="Times New Roman"/>
                <a:cs typeface="Times New Roman"/>
              </a:rPr>
            </a:br>
            <a:r>
              <a:rPr lang="ru-RU" b="1" i="0" u="none" strike="noStrike" cap="none" dirty="0">
                <a:ln>
                  <a:noFill/>
                </a:ln>
                <a:solidFill>
                  <a:srgbClr val="000000"/>
                </a:solidFill>
                <a:latin typeface="Times New Roman"/>
                <a:ea typeface="Times New Roman"/>
                <a:cs typeface="Times New Roman"/>
              </a:rPr>
              <a:t>Решение Арбитражного суда Москвы от 03.06.2021 года по делу № А40-20258/2021</a:t>
            </a:r>
            <a:br>
              <a:rPr lang="ru-RU" b="1" i="0" u="none" strike="noStrike" cap="none" dirty="0">
                <a:ln>
                  <a:noFill/>
                </a:ln>
                <a:solidFill>
                  <a:srgbClr val="000000"/>
                </a:solidFill>
                <a:latin typeface="Times New Roman"/>
                <a:ea typeface="Times New Roman"/>
                <a:cs typeface="Times New Roman"/>
              </a:rPr>
            </a:br>
            <a:r>
              <a:rPr lang="ru-RU" b="1" i="0" u="none" strike="noStrike" cap="none" dirty="0">
                <a:ln>
                  <a:noFill/>
                </a:ln>
                <a:solidFill>
                  <a:srgbClr val="000000"/>
                </a:solidFill>
                <a:latin typeface="Times New Roman"/>
                <a:ea typeface="Times New Roman"/>
                <a:cs typeface="Times New Roman"/>
              </a:rPr>
              <a:t>                                                          (апелляция 20.09.2021 года)</a:t>
            </a:r>
            <a:endParaRPr dirty="0"/>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000000"/>
                </a:solidFill>
                <a:latin typeface="Times New Roman"/>
                <a:ea typeface="Times New Roman"/>
                <a:cs typeface="Times New Roman"/>
              </a:rPr>
              <a:t/>
            </a:r>
            <a:br>
              <a:rPr lang="ru-RU" sz="1600" b="1" i="0" u="none" strike="noStrike" cap="none" dirty="0">
                <a:ln>
                  <a:noFill/>
                </a:ln>
                <a:solidFill>
                  <a:srgbClr val="000000"/>
                </a:solidFill>
                <a:latin typeface="Times New Roman"/>
                <a:ea typeface="Times New Roman"/>
                <a:cs typeface="Times New Roman"/>
              </a:rPr>
            </a:br>
            <a:r>
              <a:rPr lang="ru-RU" sz="1600" b="0" i="0" u="none" strike="noStrike" cap="none" dirty="0">
                <a:ln>
                  <a:noFill/>
                </a:ln>
                <a:solidFill>
                  <a:srgbClr val="000000"/>
                </a:solidFill>
                <a:latin typeface="Times New Roman"/>
                <a:ea typeface="Times New Roman"/>
                <a:cs typeface="Times New Roman"/>
              </a:rPr>
              <a:t>Требование о представлении документов и информации, основание - </a:t>
            </a:r>
            <a:r>
              <a:rPr lang="ru-RU" sz="1600" b="1" i="0" u="none" strike="noStrike" cap="none" dirty="0">
                <a:ln>
                  <a:noFill/>
                </a:ln>
                <a:solidFill>
                  <a:srgbClr val="000000"/>
                </a:solidFill>
                <a:latin typeface="Times New Roman"/>
                <a:ea typeface="Times New Roman"/>
                <a:cs typeface="Times New Roman"/>
              </a:rPr>
              <a:t>п. 2 ст. 93.1 НК РФ </a:t>
            </a:r>
            <a:r>
              <a:rPr lang="ru-RU" sz="1600" b="0" i="0" u="none" strike="noStrike" cap="none" dirty="0">
                <a:ln>
                  <a:noFill/>
                </a:ln>
                <a:solidFill>
                  <a:srgbClr val="000000"/>
                </a:solidFill>
                <a:latin typeface="Times New Roman"/>
                <a:ea typeface="Times New Roman"/>
                <a:cs typeface="Times New Roman"/>
              </a:rPr>
              <a:t>Налогоплательщик: </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-невозможность предоставления всех документов в связи с большим объемом;</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a:t>
            </a:r>
            <a:r>
              <a:rPr lang="ru-RU" sz="1600" b="0" i="0" u="none" strike="noStrike" cap="none" dirty="0" err="1">
                <a:ln>
                  <a:noFill/>
                </a:ln>
                <a:solidFill>
                  <a:srgbClr val="000000"/>
                </a:solidFill>
                <a:latin typeface="Times New Roman"/>
                <a:ea typeface="Times New Roman"/>
                <a:cs typeface="Times New Roman"/>
              </a:rPr>
              <a:t>истребуются</a:t>
            </a:r>
            <a:r>
              <a:rPr lang="ru-RU" sz="1600" b="0" i="0" u="none" strike="noStrike" cap="none" dirty="0">
                <a:ln>
                  <a:noFill/>
                </a:ln>
                <a:solidFill>
                  <a:srgbClr val="000000"/>
                </a:solidFill>
                <a:latin typeface="Times New Roman"/>
                <a:ea typeface="Times New Roman"/>
                <a:cs typeface="Times New Roman"/>
              </a:rPr>
              <a:t> документы не в отношении конкретной сделки, а по нескольким тысячам сделок;</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-нет обязанности предоставлять документы, не связанные с конкретной сделкой, вне рамок налоговой проверки.</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8A0000"/>
                </a:solidFill>
                <a:latin typeface="Times New Roman"/>
                <a:ea typeface="Times New Roman"/>
                <a:cs typeface="Times New Roman"/>
              </a:rPr>
              <a:t>Штраф 5 </a:t>
            </a:r>
            <a:r>
              <a:rPr lang="ru-RU" sz="1600" b="1" i="0" u="none" strike="noStrike" cap="none" dirty="0" err="1">
                <a:ln>
                  <a:noFill/>
                </a:ln>
                <a:solidFill>
                  <a:srgbClr val="8A0000"/>
                </a:solidFill>
                <a:latin typeface="Times New Roman"/>
                <a:ea typeface="Times New Roman"/>
                <a:cs typeface="Times New Roman"/>
              </a:rPr>
              <a:t>тыс</a:t>
            </a:r>
            <a:r>
              <a:rPr lang="ru-RU" sz="1600" b="1" i="0" u="none" strike="noStrike" cap="none" dirty="0">
                <a:ln>
                  <a:noFill/>
                </a:ln>
                <a:solidFill>
                  <a:srgbClr val="8A0000"/>
                </a:solidFill>
                <a:latin typeface="Times New Roman"/>
                <a:ea typeface="Times New Roman"/>
                <a:cs typeface="Times New Roman"/>
              </a:rPr>
              <a:t> руб., но дело принципа!</a:t>
            </a:r>
            <a:endParaRPr dirty="0"/>
          </a:p>
          <a:p>
            <a:pPr marL="0" marR="0" lvl="0" indent="0" algn="just" defTabSz="914400">
              <a:lnSpc>
                <a:spcPct val="100000"/>
              </a:lnSpc>
              <a:spcBef>
                <a:spcPts val="0"/>
              </a:spcBef>
              <a:spcAft>
                <a:spcPts val="0"/>
              </a:spcAft>
              <a:buClrTx/>
              <a:buSzTx/>
              <a:buFontTx/>
              <a:buNone/>
              <a:defRPr/>
            </a:pPr>
            <a:endParaRPr lang="ru-RU" sz="1600" b="1" i="0" u="none" strike="noStrike" cap="none" dirty="0">
              <a:ln>
                <a:noFill/>
              </a:ln>
              <a:solidFill>
                <a:srgbClr val="8A0000"/>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000000"/>
                </a:solidFill>
                <a:latin typeface="Times New Roman"/>
                <a:ea typeface="Times New Roman"/>
                <a:cs typeface="Times New Roman"/>
              </a:rPr>
              <a:t>Суд признал штраф незаконным:</a:t>
            </a:r>
            <a:endParaRPr lang="ru-RU" sz="1600" b="1"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-в требовании не идентифицированы конкретные сделки, относительно которых </a:t>
            </a:r>
            <a:r>
              <a:rPr lang="ru-RU" sz="1600" b="0" i="0" u="none" strike="noStrike" cap="none" dirty="0" err="1">
                <a:ln>
                  <a:noFill/>
                </a:ln>
                <a:solidFill>
                  <a:srgbClr val="000000"/>
                </a:solidFill>
                <a:latin typeface="Times New Roman"/>
                <a:ea typeface="Times New Roman"/>
                <a:cs typeface="Times New Roman"/>
              </a:rPr>
              <a:t>истребуются</a:t>
            </a:r>
            <a:r>
              <a:rPr lang="ru-RU" sz="1600" b="0" i="0" u="none" strike="noStrike" cap="none" dirty="0">
                <a:ln>
                  <a:noFill/>
                </a:ln>
                <a:solidFill>
                  <a:srgbClr val="000000"/>
                </a:solidFill>
                <a:latin typeface="Times New Roman"/>
                <a:ea typeface="Times New Roman"/>
                <a:cs typeface="Times New Roman"/>
              </a:rPr>
              <a:t> запрашиваемые документы; </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-не указано, в рамках какого мероприятия налогового контроля </a:t>
            </a:r>
            <a:r>
              <a:rPr lang="ru-RU" sz="1600" b="0" i="0" u="none" strike="noStrike" cap="none" dirty="0" err="1">
                <a:ln>
                  <a:noFill/>
                </a:ln>
                <a:solidFill>
                  <a:srgbClr val="000000"/>
                </a:solidFill>
                <a:latin typeface="Times New Roman"/>
                <a:ea typeface="Times New Roman"/>
                <a:cs typeface="Times New Roman"/>
              </a:rPr>
              <a:t>истребуются</a:t>
            </a:r>
            <a:r>
              <a:rPr lang="ru-RU" sz="1600" b="0" i="0" u="none" strike="noStrike" cap="none" dirty="0">
                <a:ln>
                  <a:noFill/>
                </a:ln>
                <a:solidFill>
                  <a:srgbClr val="000000"/>
                </a:solidFill>
                <a:latin typeface="Times New Roman"/>
                <a:ea typeface="Times New Roman"/>
                <a:cs typeface="Times New Roman"/>
              </a:rPr>
              <a:t> документы, а перечислены одновременно все предусмотренные НК РФ основания для истребования документов.</a:t>
            </a:r>
            <a:br>
              <a:rPr lang="ru-RU" sz="1600" b="0" i="0" u="none" strike="noStrike" cap="none" dirty="0">
                <a:ln>
                  <a:noFill/>
                </a:ln>
                <a:solidFill>
                  <a:srgbClr val="000000"/>
                </a:solidFill>
                <a:latin typeface="Times New Roman"/>
                <a:ea typeface="Times New Roman"/>
                <a:cs typeface="Times New Roman"/>
              </a:rPr>
            </a:br>
            <a:r>
              <a:rPr lang="ru-RU" sz="1600" b="0" i="0" u="none" strike="noStrike" cap="none" dirty="0">
                <a:ln>
                  <a:noFill/>
                </a:ln>
                <a:solidFill>
                  <a:srgbClr val="000000"/>
                </a:solidFill>
                <a:latin typeface="Times New Roman"/>
                <a:ea typeface="Times New Roman"/>
                <a:cs typeface="Times New Roman"/>
              </a:rPr>
              <a:t>-</a:t>
            </a:r>
            <a:r>
              <a:rPr lang="ru-RU" sz="1600" b="1" i="0" u="none" strike="noStrike" cap="none" dirty="0">
                <a:ln>
                  <a:noFill/>
                </a:ln>
                <a:solidFill>
                  <a:srgbClr val="000000"/>
                </a:solidFill>
                <a:latin typeface="Times New Roman"/>
                <a:ea typeface="Times New Roman"/>
                <a:cs typeface="Times New Roman"/>
              </a:rPr>
              <a:t>запрос документов и информации по всем договорам за продолжительный период времени не может расцениваться как запрос о конкретной сделке</a:t>
            </a:r>
            <a:r>
              <a:rPr lang="ru-RU" sz="1600" b="0" i="0" u="none" strike="noStrike" cap="none" dirty="0">
                <a:ln>
                  <a:noFill/>
                </a:ln>
                <a:solidFill>
                  <a:srgbClr val="000000"/>
                </a:solidFill>
                <a:latin typeface="Times New Roman"/>
                <a:ea typeface="Times New Roman"/>
                <a:cs typeface="Times New Roman"/>
              </a:rPr>
              <a:t>. </a:t>
            </a:r>
            <a:endParaRPr dirty="0"/>
          </a:p>
          <a:p>
            <a:pPr marL="0" marR="0" lvl="0" indent="0" algn="just" defTabSz="914400">
              <a:lnSpc>
                <a:spcPct val="100000"/>
              </a:lnSpc>
              <a:spcBef>
                <a:spcPts val="0"/>
              </a:spcBef>
              <a:spcAft>
                <a:spcPts val="0"/>
              </a:spcAft>
              <a:buClrTx/>
              <a:buSzTx/>
              <a:buFontTx/>
              <a:buNone/>
              <a:defRPr/>
            </a:pPr>
            <a:r>
              <a:rPr lang="ru-RU" sz="1600" b="1" i="0" u="sng" strike="noStrike" cap="none" dirty="0">
                <a:ln>
                  <a:noFill/>
                </a:ln>
                <a:solidFill>
                  <a:srgbClr val="990000"/>
                </a:solidFill>
                <a:latin typeface="Times New Roman"/>
                <a:ea typeface="Times New Roman"/>
                <a:cs typeface="Times New Roman"/>
              </a:rPr>
              <a:t>Фактически проводится проверка деятельности налогоплательщика</a:t>
            </a:r>
            <a:r>
              <a:rPr lang="ru-RU" sz="1600" b="0" i="0" u="none" strike="noStrike" cap="none" dirty="0">
                <a:ln>
                  <a:noFill/>
                </a:ln>
                <a:solidFill>
                  <a:srgbClr val="990000"/>
                </a:solidFill>
                <a:latin typeface="Times New Roman"/>
                <a:ea typeface="Times New Roman"/>
                <a:cs typeface="Times New Roman"/>
              </a:rPr>
              <a:t>.</a:t>
            </a:r>
            <a:endParaRPr sz="1600" dirty="0">
              <a:solidFill>
                <a:srgbClr val="990000"/>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
            </a:r>
            <a:br>
              <a:rPr lang="ru-RU" sz="1600" b="0" i="0" u="none" strike="noStrike" cap="none" dirty="0">
                <a:ln>
                  <a:noFill/>
                </a:ln>
                <a:solidFill>
                  <a:srgbClr val="000000"/>
                </a:solidFill>
                <a:latin typeface="Times New Roman"/>
                <a:ea typeface="Times New Roman"/>
                <a:cs typeface="Times New Roman"/>
              </a:rPr>
            </a:br>
            <a:r>
              <a:rPr lang="ru-RU" sz="1600" b="0" i="0" u="none" strike="noStrike" cap="none" dirty="0">
                <a:ln>
                  <a:noFill/>
                </a:ln>
                <a:solidFill>
                  <a:srgbClr val="000000"/>
                </a:solidFill>
                <a:latin typeface="Times New Roman"/>
                <a:ea typeface="Times New Roman"/>
                <a:cs typeface="Times New Roman"/>
              </a:rPr>
              <a:t/>
            </a:r>
            <a:br>
              <a:rPr lang="ru-RU" sz="1600" b="0" i="0" u="none" strike="noStrike" cap="none" dirty="0">
                <a:ln>
                  <a:noFill/>
                </a:ln>
                <a:solidFill>
                  <a:srgbClr val="000000"/>
                </a:solidFill>
                <a:latin typeface="Times New Roman"/>
                <a:ea typeface="Times New Roman"/>
                <a:cs typeface="Times New Roman"/>
              </a:rPr>
            </a:br>
            <a:endParaRPr lang="ru-RU" sz="1600" b="0" i="0" u="none" strike="noStrike" cap="none" dirty="0">
              <a:ln>
                <a:noFill/>
              </a:ln>
              <a:solidFill>
                <a:schemeClr val="tx1"/>
              </a:solidFill>
              <a:latin typeface="Times New Roman"/>
              <a:cs typeface="Times New Roman"/>
            </a:endParaRPr>
          </a:p>
        </p:txBody>
      </p:sp>
      <p:sp>
        <p:nvSpPr>
          <p:cNvPr id="12" name="Прямоугольник 12"/>
          <p:cNvSpPr/>
          <p:nvPr/>
        </p:nvSpPr>
        <p:spPr bwMode="auto">
          <a:xfrm>
            <a:off x="719572" y="116632"/>
            <a:ext cx="9057964" cy="707886"/>
          </a:xfrm>
          <a:prstGeom prst="rect">
            <a:avLst/>
          </a:prstGeom>
        </p:spPr>
        <p:txBody>
          <a:bodyPr wrap="square">
            <a:spAutoFit/>
          </a:bodyPr>
          <a:lstStyle/>
          <a:p>
            <a:pPr lvl="0" algn="ctr" defTabSz="914400">
              <a:spcBef>
                <a:spcPts val="0"/>
              </a:spcBef>
              <a:spcAft>
                <a:spcPts val="0"/>
              </a:spcAft>
              <a:defRPr/>
            </a:pPr>
            <a:r>
              <a:rPr lang="ru-RU" sz="2000" b="1" dirty="0">
                <a:solidFill>
                  <a:srgbClr val="A50021"/>
                </a:solidFill>
                <a:latin typeface="Times New Roman"/>
                <a:ea typeface="Times New Roman"/>
                <a:cs typeface="Times New Roman"/>
              </a:rPr>
              <a:t>Запрос документов и информации</a:t>
            </a:r>
            <a:endParaRPr dirty="0"/>
          </a:p>
          <a:p>
            <a:pPr lvl="0" algn="ctr" defTabSz="914400">
              <a:spcBef>
                <a:spcPts val="0"/>
              </a:spcBef>
              <a:spcAft>
                <a:spcPts val="0"/>
              </a:spcAft>
              <a:defRPr/>
            </a:pPr>
            <a:r>
              <a:rPr lang="ru-RU" sz="2000" b="1" dirty="0">
                <a:latin typeface="Times New Roman"/>
                <a:ea typeface="Times New Roman"/>
                <a:cs typeface="Times New Roman"/>
              </a:rPr>
              <a:t>Скрытая проверка налогоплательщика</a:t>
            </a:r>
            <a:endParaRPr lang="ru-RU" sz="2000" dirty="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Rectangle 1"/>
          <p:cNvSpPr>
            <a:spLocks noChangeArrowheads="1"/>
          </p:cNvSpPr>
          <p:nvPr/>
        </p:nvSpPr>
        <p:spPr bwMode="auto">
          <a:xfrm>
            <a:off x="319561" y="1264509"/>
            <a:ext cx="9346454" cy="4524315"/>
          </a:xfrm>
          <a:prstGeom prst="rect">
            <a:avLst/>
          </a:prstGeom>
          <a:noFill/>
          <a:ln w="12700">
            <a:solidFill>
              <a:srgbClr val="9C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latin typeface="Times New Roman"/>
                <a:ea typeface="Calibri"/>
                <a:cs typeface="Times New Roman"/>
              </a:rPr>
              <a:t>Решение АС Москвы от 05.10.2020 года по делу № А40-211149/18-115-4949 </a:t>
            </a:r>
            <a:endParaRPr/>
          </a:p>
          <a:p>
            <a:pPr marL="0" marR="0" lvl="0" indent="0" algn="ctr" defTabSz="914400">
              <a:lnSpc>
                <a:spcPct val="100000"/>
              </a:lnSpc>
              <a:spcBef>
                <a:spcPts val="0"/>
              </a:spcBef>
              <a:spcAft>
                <a:spcPts val="0"/>
              </a:spcAft>
              <a:buClrTx/>
              <a:buSzTx/>
              <a:buFontTx/>
              <a:buNone/>
              <a:defRPr/>
            </a:pPr>
            <a:r>
              <a:rPr lang="ru-RU" sz="1600" i="0" u="none" strike="noStrike" cap="none">
                <a:ln>
                  <a:noFill/>
                </a:ln>
                <a:latin typeface="Times New Roman"/>
                <a:ea typeface="Calibri"/>
                <a:cs typeface="Times New Roman"/>
              </a:rPr>
              <a:t>(2-ой круг рассмотрения спора)</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Вне налоговой проверки требование предоставить пояснения и документы, касающиеся деятельности компании на протяжении 3 лет.</a:t>
            </a:r>
            <a:endParaRPr/>
          </a:p>
          <a:p>
            <a:pPr marL="0" marR="0" lvl="0" indent="0" algn="just" defTabSz="914400">
              <a:lnSpc>
                <a:spcPct val="100000"/>
              </a:lnSpc>
              <a:spcBef>
                <a:spcPts val="0"/>
              </a:spcBef>
              <a:spcAft>
                <a:spcPts val="0"/>
              </a:spcAft>
              <a:buClrTx/>
              <a:buSzTx/>
              <a:buFontTx/>
              <a:buNone/>
              <a:defRPr/>
            </a:pP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cs typeface="Times New Roman"/>
              </a:rPr>
              <a:t>Суд:</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C00000"/>
                </a:solidFill>
                <a:latin typeface="Franklin Gothic Heavy"/>
                <a:ea typeface="Calibri"/>
                <a:cs typeface="Times New Roman"/>
              </a:rPr>
              <a:t>■</a:t>
            </a:r>
            <a:r>
              <a:rPr lang="ru-RU" sz="1600" b="0" i="0" u="none" strike="noStrike" cap="none">
                <a:ln>
                  <a:noFill/>
                </a:ln>
                <a:solidFill>
                  <a:schemeClr val="tx1"/>
                </a:solidFill>
                <a:latin typeface="Times New Roman"/>
                <a:ea typeface="Calibri"/>
                <a:cs typeface="Times New Roman"/>
              </a:rPr>
              <a:t> Согласно </a:t>
            </a:r>
            <a:r>
              <a:rPr lang="ru-RU" sz="1600" b="1" i="0" u="none" strike="noStrike" cap="none">
                <a:ln>
                  <a:noFill/>
                </a:ln>
                <a:solidFill>
                  <a:schemeClr val="tx1"/>
                </a:solidFill>
                <a:latin typeface="Times New Roman"/>
                <a:ea typeface="Calibri"/>
                <a:cs typeface="Times New Roman"/>
              </a:rPr>
              <a:t>п. 2 ст. 93.1 НК РФ</a:t>
            </a:r>
            <a:r>
              <a:rPr lang="ru-RU" sz="1600" b="0" i="0" u="none" strike="noStrike" cap="none">
                <a:ln>
                  <a:noFill/>
                </a:ln>
                <a:solidFill>
                  <a:schemeClr val="tx1"/>
                </a:solidFill>
                <a:latin typeface="Times New Roman"/>
                <a:ea typeface="Calibri"/>
                <a:cs typeface="Times New Roman"/>
              </a:rPr>
              <a:t> </a:t>
            </a:r>
            <a:r>
              <a:rPr lang="ru-RU" sz="1600" b="1" i="0" u="sng" strike="noStrike" cap="none">
                <a:ln>
                  <a:noFill/>
                </a:ln>
                <a:solidFill>
                  <a:srgbClr val="C00000"/>
                </a:solidFill>
                <a:latin typeface="Times New Roman"/>
                <a:ea typeface="Calibri"/>
                <a:cs typeface="Times New Roman"/>
              </a:rPr>
              <a:t>полномочия налоговых органов</a:t>
            </a:r>
            <a:r>
              <a:rPr lang="ru-RU" sz="1600" b="1" i="0" u="none" strike="noStrike" cap="none">
                <a:ln>
                  <a:noFill/>
                </a:ln>
                <a:solidFill>
                  <a:schemeClr val="tx1"/>
                </a:solidFill>
                <a:latin typeface="Times New Roman"/>
                <a:ea typeface="Calibri"/>
                <a:cs typeface="Times New Roman"/>
              </a:rPr>
              <a:t> об истребовании у налогоплательщика документов (информации) </a:t>
            </a:r>
            <a:r>
              <a:rPr lang="ru-RU" sz="1600" b="1" i="0" u="sng" strike="noStrike" cap="none">
                <a:ln>
                  <a:noFill/>
                </a:ln>
                <a:solidFill>
                  <a:srgbClr val="C00000"/>
                </a:solidFill>
                <a:latin typeface="Times New Roman"/>
                <a:ea typeface="Calibri"/>
                <a:cs typeface="Times New Roman"/>
              </a:rPr>
              <a:t>вне рамок налоговой проверки не абсолютны.</a:t>
            </a:r>
            <a:r>
              <a:rPr lang="ru-RU" sz="1600" b="0" i="0" u="none" strike="noStrike" cap="none">
                <a:ln>
                  <a:noFill/>
                </a:ln>
                <a:solidFill>
                  <a:schemeClr val="tx1"/>
                </a:solidFill>
                <a:latin typeface="Times New Roman"/>
                <a:ea typeface="Calibri"/>
                <a:cs typeface="Times New Roman"/>
              </a:rPr>
              <a:t> </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C00000"/>
                </a:solidFill>
                <a:latin typeface="Franklin Gothic Heavy"/>
                <a:ea typeface="Calibri"/>
                <a:cs typeface="Times New Roman"/>
              </a:rPr>
              <a:t>■</a:t>
            </a:r>
            <a:r>
              <a:rPr lang="ru-RU" sz="1600" b="0" i="0" u="none" strike="noStrike" cap="none">
                <a:ln>
                  <a:noFill/>
                </a:ln>
                <a:solidFill>
                  <a:schemeClr val="tx1"/>
                </a:solidFill>
                <a:latin typeface="Times New Roman"/>
                <a:ea typeface="Calibri"/>
                <a:cs typeface="Times New Roman"/>
              </a:rPr>
              <a:t> </a:t>
            </a:r>
            <a:r>
              <a:rPr lang="ru-RU" sz="1600">
                <a:latin typeface="Times New Roman"/>
                <a:ea typeface="Calibri"/>
                <a:cs typeface="Times New Roman"/>
              </a:rPr>
              <a:t> </a:t>
            </a:r>
            <a:r>
              <a:rPr lang="ru-RU" sz="1600" b="0" i="0" u="none" strike="noStrike" cap="none">
                <a:ln>
                  <a:noFill/>
                </a:ln>
                <a:solidFill>
                  <a:schemeClr val="tx1"/>
                </a:solidFill>
                <a:latin typeface="Times New Roman"/>
                <a:ea typeface="Calibri"/>
                <a:cs typeface="Times New Roman"/>
              </a:rPr>
              <a:t>Требование вне рамок проверки, </a:t>
            </a:r>
            <a:r>
              <a:rPr lang="ru-RU" sz="1600" b="1" i="0" u="none" strike="noStrike" cap="none">
                <a:ln>
                  <a:noFill/>
                </a:ln>
                <a:solidFill>
                  <a:schemeClr val="tx1"/>
                </a:solidFill>
                <a:latin typeface="Times New Roman"/>
                <a:ea typeface="Calibri"/>
                <a:cs typeface="Times New Roman"/>
              </a:rPr>
              <a:t>должно быть обоснованным, т.е. содержать сведения о том, по какой конкретно сделке и в рамках проведения каких именно мероприятий истребуются документы (информация).</a:t>
            </a:r>
            <a:endParaRPr/>
          </a:p>
          <a:p>
            <a:pPr lvl="0" algn="just" defTabSz="914400">
              <a:spcBef>
                <a:spcPts val="0"/>
              </a:spcBef>
              <a:spcAft>
                <a:spcPts val="0"/>
              </a:spcAft>
              <a:defRPr/>
            </a:pP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C00000"/>
                </a:solidFill>
                <a:latin typeface="Franklin Gothic Heavy"/>
                <a:ea typeface="Calibri"/>
                <a:cs typeface="Times New Roman"/>
              </a:rPr>
              <a:t>■ </a:t>
            </a:r>
            <a:r>
              <a:rPr lang="ru-RU" sz="1600" b="0" i="0" u="none" strike="noStrike" cap="none">
                <a:ln>
                  <a:noFill/>
                </a:ln>
                <a:solidFill>
                  <a:schemeClr val="tx1"/>
                </a:solidFill>
                <a:latin typeface="Times New Roman"/>
                <a:ea typeface="Calibri"/>
                <a:cs typeface="Times New Roman"/>
              </a:rPr>
              <a:t>Новый вид проверки:  </a:t>
            </a:r>
            <a:r>
              <a:rPr lang="ru-RU" sz="1600" b="1" i="0" u="sng" strike="noStrike" cap="none">
                <a:ln>
                  <a:noFill/>
                </a:ln>
                <a:solidFill>
                  <a:srgbClr val="C00000"/>
                </a:solidFill>
                <a:latin typeface="Times New Roman"/>
                <a:ea typeface="Calibri"/>
                <a:cs typeface="Times New Roman"/>
              </a:rPr>
              <a:t>«предпроверочный анализ» в качестве самостоятельного основания для истребования пояснений (документов)</a:t>
            </a:r>
            <a:r>
              <a:rPr lang="ru-RU" sz="1600">
                <a:latin typeface="Times New Roman"/>
                <a:ea typeface="Calibri"/>
                <a:cs typeface="Times New Roman"/>
              </a:rPr>
              <a:t>. Основание - </a:t>
            </a:r>
            <a:r>
              <a:rPr lang="ru-RU" sz="1600" b="0" i="0" u="none" strike="noStrike" cap="none">
                <a:ln>
                  <a:noFill/>
                </a:ln>
                <a:solidFill>
                  <a:schemeClr val="tx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письмо ФНС России от 10.11.2011, приказ Управления ФНС по г. Москве от 16.07.2009. </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p:txBody>
      </p:sp>
      <p:sp>
        <p:nvSpPr>
          <p:cNvPr id="12" name="TextBox 20"/>
          <p:cNvSpPr/>
          <p:nvPr/>
        </p:nvSpPr>
        <p:spPr bwMode="auto">
          <a:xfrm>
            <a:off x="684372" y="182367"/>
            <a:ext cx="8981644" cy="707886"/>
          </a:xfrm>
          <a:prstGeom prst="rect">
            <a:avLst/>
          </a:prstGeom>
          <a:noFill/>
        </p:spPr>
        <p:txBody>
          <a:bodyPr wrap="square" rtlCol="0">
            <a:spAutoFit/>
          </a:bodyPr>
          <a:lstStyle/>
          <a:p>
            <a:pPr algn="ctr">
              <a:defRPr/>
            </a:pPr>
            <a:r>
              <a:rPr lang="ru-RU" sz="2000" b="1">
                <a:solidFill>
                  <a:srgbClr val="9C0E11"/>
                </a:solidFill>
                <a:latin typeface="Times New Roman"/>
                <a:cs typeface="Times New Roman"/>
              </a:rPr>
              <a:t>Истребование документов вне рамок проверок </a:t>
            </a:r>
            <a:endParaRPr/>
          </a:p>
          <a:p>
            <a:pPr algn="ctr">
              <a:defRPr/>
            </a:pPr>
            <a:r>
              <a:rPr lang="ru-RU" sz="2000" b="1">
                <a:solidFill>
                  <a:srgbClr val="9C0E11"/>
                </a:solidFill>
                <a:latin typeface="Times New Roman"/>
                <a:cs typeface="Times New Roman"/>
              </a:rPr>
              <a:t>«Предпроверочный анализ»</a:t>
            </a:r>
            <a:endParaRPr/>
          </a:p>
        </p:txBody>
      </p:sp>
      <p:pic>
        <p:nvPicPr>
          <p:cNvPr id="13"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22859" y="-128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Прямоугольник 11"/>
          <p:cNvSpPr/>
          <p:nvPr/>
        </p:nvSpPr>
        <p:spPr bwMode="auto">
          <a:xfrm>
            <a:off x="824365" y="182367"/>
            <a:ext cx="8692882" cy="707886"/>
          </a:xfrm>
          <a:prstGeom prst="rect">
            <a:avLst/>
          </a:prstGeom>
        </p:spPr>
        <p:txBody>
          <a:bodyPr wrap="square">
            <a:spAutoFit/>
          </a:bodyPr>
          <a:lstStyle/>
          <a:p>
            <a:pPr algn="ctr" defTabSz="914400">
              <a:spcBef>
                <a:spcPts val="0"/>
              </a:spcBef>
              <a:spcAft>
                <a:spcPts val="0"/>
              </a:spcAft>
              <a:defRPr/>
            </a:pPr>
            <a:r>
              <a:rPr lang="ru-RU" sz="2000" b="1">
                <a:solidFill>
                  <a:srgbClr val="9C0E11"/>
                </a:solidFill>
                <a:latin typeface="Times New Roman"/>
                <a:ea typeface="Times New Roman"/>
                <a:cs typeface="Times New Roman"/>
              </a:rPr>
              <a:t>Нельзя требовать любые документы в рамках «камералки»</a:t>
            </a:r>
            <a:endParaRPr lang="ru-RU" sz="2000">
              <a:solidFill>
                <a:srgbClr val="9C0E11"/>
              </a:solidFill>
              <a:latin typeface="Times New Roman"/>
              <a:cs typeface="Times New Roman"/>
            </a:endParaRPr>
          </a:p>
          <a:p>
            <a:pPr lvl="0" algn="ctr" defTabSz="914400">
              <a:spcBef>
                <a:spcPts val="0"/>
              </a:spcBef>
              <a:spcAft>
                <a:spcPts val="0"/>
              </a:spcAft>
              <a:defRPr/>
            </a:pPr>
            <a:endParaRPr lang="ru-RU" sz="2000" b="1">
              <a:solidFill>
                <a:srgbClr val="9C0E11"/>
              </a:solidFill>
              <a:latin typeface="Times New Roman"/>
              <a:ea typeface="Times New Roman"/>
              <a:cs typeface="Times New Roman"/>
            </a:endParaRPr>
          </a:p>
        </p:txBody>
      </p:sp>
      <p:sp>
        <p:nvSpPr>
          <p:cNvPr id="12" name="Rectangle 1"/>
          <p:cNvSpPr>
            <a:spLocks noChangeArrowheads="1"/>
          </p:cNvSpPr>
          <p:nvPr/>
        </p:nvSpPr>
        <p:spPr bwMode="auto">
          <a:xfrm>
            <a:off x="102372" y="1028752"/>
            <a:ext cx="9675164" cy="58477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Times New Roman"/>
                <a:cs typeface="Times New Roman"/>
              </a:rPr>
              <a:t>Суть:</a:t>
            </a:r>
            <a:r>
              <a:rPr lang="ru-RU" sz="1600" b="0" i="0" u="none" strike="noStrike" cap="none">
                <a:ln>
                  <a:noFill/>
                </a:ln>
                <a:solidFill>
                  <a:srgbClr val="000000"/>
                </a:solidFill>
                <a:latin typeface="Times New Roman"/>
                <a:ea typeface="Times New Roman"/>
                <a:cs typeface="Times New Roman"/>
              </a:rPr>
              <a:t> Инспекция в рамках «камералки» затребовала договоры, акты сверок, акты о зачете взаимных требований, расшифровки дебиторской и кредиторской задолженности, доверенности.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Times New Roman"/>
                <a:cs typeface="Times New Roman"/>
              </a:rPr>
              <a:t>Позиция инспекции и УФНС:</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Times New Roman"/>
                <a:cs typeface="Times New Roman"/>
              </a:rPr>
              <a:t>-перечень документов, указанных в статье 172 НК не является закрытым;</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Times New Roman"/>
                <a:cs typeface="Times New Roman"/>
              </a:rPr>
              <a:t>-указывать в требовании ссылки на п. 8 статьи 88 НК необязательно;</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Times New Roman"/>
                <a:cs typeface="Times New Roman"/>
              </a:rPr>
              <a:t>-документы подтверждают «наличие договорных отношений и статус исполнения взаимных обязательств»  - ст. 54.1 НК РФ.</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Times New Roman"/>
                <a:cs typeface="Times New Roman"/>
              </a:rPr>
              <a:t>Позиция  судов апелляционной и кассационной инстанций:</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rgbClr val="000000"/>
                </a:solidFill>
                <a:latin typeface="Times New Roman"/>
                <a:ea typeface="Times New Roman"/>
                <a:cs typeface="Times New Roman"/>
              </a:rPr>
              <a:t>недопустимо произвольно истребовать документы;</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rgbClr val="000000"/>
                </a:solidFill>
                <a:latin typeface="Times New Roman"/>
                <a:ea typeface="Times New Roman"/>
                <a:cs typeface="Times New Roman"/>
              </a:rPr>
              <a:t>п. 8 статьи 88 НК - право налогового органа на истребование документов ограничено определенным кругом документов и отсылка к ст. 172 НК РФ указывает на то, что </a:t>
            </a:r>
            <a:r>
              <a:rPr lang="ru-RU" sz="1600" b="1" i="0" u="none" strike="noStrike" cap="none">
                <a:ln>
                  <a:noFill/>
                </a:ln>
                <a:solidFill>
                  <a:srgbClr val="000000"/>
                </a:solidFill>
                <a:latin typeface="Times New Roman"/>
                <a:ea typeface="Times New Roman"/>
                <a:cs typeface="Times New Roman"/>
              </a:rPr>
              <a:t>истребованию подлежат лишь те документы, которые поименованы в данной статье, как основания предоставления </a:t>
            </a:r>
            <a:r>
              <a:rPr lang="ru-RU" sz="1600" b="1" i="0" u="sng" strike="noStrike" cap="none">
                <a:ln>
                  <a:noFill/>
                </a:ln>
                <a:solidFill>
                  <a:srgbClr val="000000"/>
                </a:solidFill>
                <a:latin typeface="Times New Roman"/>
                <a:ea typeface="Times New Roman"/>
                <a:cs typeface="Times New Roman"/>
              </a:rPr>
              <a:t>налоговых вычетов</a:t>
            </a:r>
            <a:r>
              <a:rPr lang="ru-RU" sz="1600" b="0" i="0" u="none" strike="noStrike" cap="none">
                <a:ln>
                  <a:noFill/>
                </a:ln>
                <a:solidFill>
                  <a:srgbClr val="000000"/>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chemeClr val="tx1"/>
                </a:solidFill>
                <a:latin typeface="Times New Roman"/>
                <a:ea typeface="Calibri"/>
                <a:cs typeface="Times New Roman"/>
              </a:rPr>
              <a:t>п. 1 ст. 172 НК РФ  - право на применение вычетов поставлено в зависимость от наличия счетов-фактур и первичных документов, подтверждающих принятие на учет (работ, услуг), имущественных прав. </a:t>
            </a:r>
            <a:r>
              <a:rPr lang="ru-RU" sz="1600" b="1" i="0" u="none" strike="noStrike" cap="none">
                <a:ln>
                  <a:noFill/>
                </a:ln>
                <a:solidFill>
                  <a:schemeClr val="tx1"/>
                </a:solidFill>
                <a:latin typeface="Times New Roman"/>
                <a:ea typeface="Calibri"/>
                <a:cs typeface="Times New Roman"/>
              </a:rPr>
              <a:t>Иные документы</a:t>
            </a:r>
            <a:r>
              <a:rPr lang="ru-RU" sz="1600" b="0" i="0" u="none" strike="noStrike" cap="none">
                <a:ln>
                  <a:noFill/>
                </a:ln>
                <a:solidFill>
                  <a:schemeClr val="tx1"/>
                </a:solidFill>
                <a:latin typeface="Times New Roman"/>
                <a:ea typeface="Calibri"/>
                <a:cs typeface="Times New Roman"/>
              </a:rPr>
              <a:t> (в том числе, договоры и регистры бухгалтерского учета) </a:t>
            </a:r>
            <a:r>
              <a:rPr lang="ru-RU" sz="1600" b="1" i="0" u="none" strike="noStrike" cap="none">
                <a:ln>
                  <a:noFill/>
                </a:ln>
                <a:solidFill>
                  <a:schemeClr val="tx1"/>
                </a:solidFill>
                <a:latin typeface="Times New Roman"/>
                <a:ea typeface="Calibri"/>
                <a:cs typeface="Times New Roman"/>
              </a:rPr>
              <a:t>в качестве основания для применения налогового вычета в ст. 172 НК РФ не упоминаются.</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rgbClr val="000000"/>
                </a:solidFill>
                <a:latin typeface="Times New Roman"/>
                <a:ea typeface="Times New Roman"/>
                <a:cs typeface="Times New Roman"/>
              </a:rPr>
              <a:t>довод УФНС о правомерности истребования со ссылкой на </a:t>
            </a:r>
            <a:r>
              <a:rPr lang="ru-RU" sz="2000" b="1" i="0" u="none" strike="noStrike" cap="none">
                <a:ln>
                  <a:noFill/>
                </a:ln>
                <a:solidFill>
                  <a:srgbClr val="820000"/>
                </a:solidFill>
                <a:latin typeface="Times New Roman"/>
                <a:ea typeface="Times New Roman"/>
                <a:cs typeface="Times New Roman"/>
              </a:rPr>
              <a:t>ст. 54.1 НК РФ</a:t>
            </a:r>
            <a:r>
              <a:rPr lang="ru-RU" sz="1600" b="0" i="0" u="none" strike="noStrike" cap="none">
                <a:ln>
                  <a:noFill/>
                </a:ln>
                <a:solidFill>
                  <a:srgbClr val="000000"/>
                </a:solidFill>
                <a:latin typeface="Times New Roman"/>
                <a:ea typeface="Times New Roman"/>
                <a:cs typeface="Times New Roman"/>
              </a:rPr>
              <a:t>, несостоятелен. Ст. 54.1 НК РФ устанавливает пределы осуществления налогоплательщиком прав по исчислению налоговой базы и суммы налога. Она не регулирует порядок проведения «камералок»  и не может трактоваться, как расширяющие допустимый объем истребуемых документов, установленный п. 8 ст. 88 НК.</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i="1" u="none" strike="noStrike" cap="none">
                <a:ln>
                  <a:noFill/>
                </a:ln>
                <a:solidFill>
                  <a:srgbClr val="9C0E11"/>
                </a:solidFill>
                <a:latin typeface="Times New Roman"/>
                <a:ea typeface="Times New Roman"/>
                <a:cs typeface="Times New Roman"/>
              </a:rPr>
              <a:t>Письма Минфина и ФНС (письма от 27.12.2007 №03-02-07/2-209, от 17.01.2008 №ШС-6-03/24@).</a:t>
            </a:r>
            <a:endParaRPr lang="ru-RU" sz="1600" i="1" u="none" strike="noStrike" cap="none">
              <a:ln>
                <a:noFill/>
              </a:ln>
              <a:solidFill>
                <a:srgbClr val="9C0E1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800" i="1" u="none" strike="noStrike" cap="none">
              <a:ln>
                <a:noFill/>
              </a:ln>
              <a:solidFill>
                <a:srgbClr val="9C0E11"/>
              </a:solidFill>
              <a:latin typeface="Arial"/>
              <a:cs typeface="Arial"/>
            </a:endParaRPr>
          </a:p>
        </p:txBody>
      </p:sp>
      <p:sp>
        <p:nvSpPr>
          <p:cNvPr id="13" name="Прямоугольник 12"/>
          <p:cNvSpPr/>
          <p:nvPr/>
        </p:nvSpPr>
        <p:spPr bwMode="auto">
          <a:xfrm>
            <a:off x="430372" y="720976"/>
            <a:ext cx="9021340" cy="338554"/>
          </a:xfrm>
          <a:prstGeom prst="rect">
            <a:avLst/>
          </a:prstGeom>
        </p:spPr>
        <p:txBody>
          <a:bodyPr wrap="square">
            <a:spAutoFit/>
          </a:bodyPr>
          <a:lstStyle/>
          <a:p>
            <a:pPr lvl="0" algn="ctr" defTabSz="914400">
              <a:spcBef>
                <a:spcPts val="0"/>
              </a:spcBef>
              <a:spcAft>
                <a:spcPts val="0"/>
              </a:spcAft>
              <a:defRPr/>
            </a:pPr>
            <a:r>
              <a:rPr lang="ru-RU" sz="1600" b="1">
                <a:solidFill>
                  <a:srgbClr val="000000"/>
                </a:solidFill>
                <a:latin typeface="Times New Roman"/>
                <a:ea typeface="Calibri"/>
                <a:cs typeface="Times New Roman"/>
              </a:rPr>
              <a:t>Постановление АС Северо-Западного округа 18.01.2021 по делу № А56-38742/2020</a:t>
            </a:r>
            <a:endParaRPr lang="ru-RU" sz="1600">
              <a:latin typeface="Times New Roman"/>
              <a:cs typeface="Times New Roman"/>
            </a:endParaRPr>
          </a:p>
        </p:txBody>
      </p:sp>
      <p:pic>
        <p:nvPicPr>
          <p:cNvPr id="14"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270</TotalTime>
  <Words>2496</Words>
  <Application>Microsoft Office PowerPoint</Application>
  <DocSecurity>0</DocSecurity>
  <PresentationFormat>Лист A4 (210x297 мм)</PresentationFormat>
  <Paragraphs>398</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Office Theme</vt:lpstr>
      <vt:lpstr>Тема: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компании</dc:title>
  <dc:creator>Microsoft Office User</dc:creator>
  <cp:lastModifiedBy>Наталюк</cp:lastModifiedBy>
  <cp:revision>1309</cp:revision>
  <dcterms:created xsi:type="dcterms:W3CDTF">2020-05-25T09:15:04Z</dcterms:created>
  <dcterms:modified xsi:type="dcterms:W3CDTF">2021-07-22T15:58:49Z</dcterms:modified>
  <dc:identifier/>
  <dc:language/>
  <cp:version/>
</cp:coreProperties>
</file>