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48" r:id="rId1"/>
  </p:sldMasterIdLst>
  <p:notesMasterIdLst>
    <p:notesMasterId r:id="rId47"/>
  </p:notesMasterIdLst>
  <p:sldIdLst>
    <p:sldId id="256" r:id="rId2"/>
    <p:sldId id="257" r:id="rId3"/>
    <p:sldId id="299" r:id="rId4"/>
    <p:sldId id="300" r:id="rId5"/>
    <p:sldId id="349" r:id="rId6"/>
    <p:sldId id="350" r:id="rId7"/>
    <p:sldId id="352" r:id="rId8"/>
    <p:sldId id="351" r:id="rId9"/>
    <p:sldId id="304" r:id="rId10"/>
    <p:sldId id="315" r:id="rId11"/>
    <p:sldId id="316" r:id="rId12"/>
    <p:sldId id="302" r:id="rId13"/>
    <p:sldId id="301" r:id="rId14"/>
    <p:sldId id="317" r:id="rId15"/>
    <p:sldId id="320" r:id="rId16"/>
    <p:sldId id="319" r:id="rId17"/>
    <p:sldId id="318" r:id="rId18"/>
    <p:sldId id="261" r:id="rId19"/>
    <p:sldId id="263" r:id="rId20"/>
    <p:sldId id="262" r:id="rId21"/>
    <p:sldId id="264" r:id="rId22"/>
    <p:sldId id="325" r:id="rId23"/>
    <p:sldId id="326" r:id="rId24"/>
    <p:sldId id="340" r:id="rId25"/>
    <p:sldId id="332" r:id="rId26"/>
    <p:sldId id="327" r:id="rId27"/>
    <p:sldId id="330" r:id="rId28"/>
    <p:sldId id="338" r:id="rId29"/>
    <p:sldId id="339" r:id="rId30"/>
    <p:sldId id="341" r:id="rId31"/>
    <p:sldId id="270" r:id="rId32"/>
    <p:sldId id="342" r:id="rId33"/>
    <p:sldId id="281" r:id="rId34"/>
    <p:sldId id="343" r:id="rId35"/>
    <p:sldId id="283" r:id="rId36"/>
    <p:sldId id="284" r:id="rId37"/>
    <p:sldId id="344" r:id="rId38"/>
    <p:sldId id="345" r:id="rId39"/>
    <p:sldId id="290" r:id="rId40"/>
    <p:sldId id="291" r:id="rId41"/>
    <p:sldId id="347" r:id="rId42"/>
    <p:sldId id="292" r:id="rId43"/>
    <p:sldId id="348" r:id="rId44"/>
    <p:sldId id="346" r:id="rId45"/>
    <p:sldId id="293" r:id="rId46"/>
  </p:sldIdLst>
  <p:sldSz cx="9906000" cy="6858000" type="A4"/>
  <p:notesSz cx="6858000" cy="9906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8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39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5"/>
  <c:chart>
    <c:autoTitleDeleted val="1"/>
    <c:plotArea>
      <c:layout>
        <c:manualLayout>
          <c:layoutTarget val="inner"/>
          <c:xMode val="edge"/>
          <c:yMode val="edge"/>
          <c:x val="1.3715667910234942E-2"/>
          <c:y val="0"/>
          <c:w val="0.98628442993513377"/>
          <c:h val="0.87111719801223242"/>
        </c:manualLayout>
      </c:layout>
      <c:lineChart>
        <c:grouping val="stacked"/>
        <c:ser>
          <c:idx val="0"/>
          <c:order val="0"/>
          <c:tx>
            <c:strRef>
              <c:f>Лист1!$B$1</c:f>
              <c:strCache>
                <c:ptCount val="1"/>
                <c:pt idx="0">
                  <c:v>Ряд 1</c:v>
                </c:pt>
              </c:strCache>
            </c:strRef>
          </c:tx>
          <c:spPr>
            <a:ln>
              <a:solidFill>
                <a:srgbClr val="FFC000"/>
              </a:solidFill>
            </a:ln>
          </c:spPr>
          <c:marker>
            <c:symbol val="circle"/>
            <c:size val="9"/>
            <c:spPr>
              <a:solidFill>
                <a:srgbClr val="FFC000"/>
              </a:solidFill>
              <a:ln>
                <a:solidFill>
                  <a:srgbClr val="FFC000"/>
                </a:solidFill>
              </a:ln>
            </c:spPr>
          </c:marker>
          <c:dLbls>
            <c:txPr>
              <a:bodyPr/>
              <a:lstStyle/>
              <a:p>
                <a:pPr>
                  <a:defRPr b="1">
                    <a:latin typeface="Roboto Condensed"/>
                    <a:ea typeface="Roboto Condensed"/>
                  </a:defRPr>
                </a:pPr>
                <a:endParaRPr lang="ru-RU"/>
              </a:p>
            </c:txPr>
            <c:dLblPos val="t"/>
            <c:showVal val="1"/>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15.8</c:v>
                </c:pt>
                <c:pt idx="1">
                  <c:v>22.7</c:v>
                </c:pt>
                <c:pt idx="2">
                  <c:v>33.300000000000004</c:v>
                </c:pt>
                <c:pt idx="3">
                  <c:v>33.200000000000003</c:v>
                </c:pt>
              </c:numCache>
            </c:numRef>
          </c:val>
          <c:smooth val="1"/>
        </c:ser>
        <c:marker val="1"/>
        <c:axId val="151408640"/>
        <c:axId val="151410176"/>
      </c:lineChart>
      <c:catAx>
        <c:axId val="151408640"/>
        <c:scaling>
          <c:orientation val="minMax"/>
        </c:scaling>
        <c:delete val="1"/>
        <c:axPos val="b"/>
        <c:numFmt formatCode="General" sourceLinked="1"/>
        <c:tickLblPos val="none"/>
        <c:crossAx val="151410176"/>
        <c:crosses val="autoZero"/>
        <c:auto val="1"/>
        <c:lblAlgn val="ctr"/>
        <c:lblOffset val="100"/>
      </c:catAx>
      <c:valAx>
        <c:axId val="151410176"/>
        <c:scaling>
          <c:orientation val="minMax"/>
        </c:scaling>
        <c:delete val="1"/>
        <c:axPos val="l"/>
        <c:numFmt formatCode="0.0" sourceLinked="1"/>
        <c:tickLblPos val="none"/>
        <c:crossAx val="151408640"/>
        <c:crosses val="autoZero"/>
        <c:crossBetween val="between"/>
      </c:valAx>
    </c:plotArea>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5"/>
  <c:chart>
    <c:autoTitleDeleted val="1"/>
    <c:plotArea>
      <c:layout>
        <c:manualLayout>
          <c:layoutTarget val="inner"/>
          <c:xMode val="edge"/>
          <c:yMode val="edge"/>
          <c:x val="4.2204859675362477E-3"/>
          <c:y val="0.12461679891744501"/>
          <c:w val="0.98628442993513377"/>
          <c:h val="0.87111719801223242"/>
        </c:manualLayout>
      </c:layout>
      <c:lineChart>
        <c:grouping val="stacked"/>
        <c:ser>
          <c:idx val="0"/>
          <c:order val="0"/>
          <c:tx>
            <c:strRef>
              <c:f>Лист1!$B$1</c:f>
              <c:strCache>
                <c:ptCount val="1"/>
                <c:pt idx="0">
                  <c:v>Ряд 1</c:v>
                </c:pt>
              </c:strCache>
            </c:strRef>
          </c:tx>
          <c:spPr>
            <a:ln>
              <a:solidFill>
                <a:srgbClr val="00B0F0"/>
              </a:solidFill>
            </a:ln>
          </c:spPr>
          <c:marker>
            <c:symbol val="circle"/>
            <c:size val="9"/>
            <c:spPr>
              <a:solidFill>
                <a:srgbClr val="00B0F0"/>
              </a:solidFill>
              <a:ln>
                <a:solidFill>
                  <a:srgbClr val="00B0F0"/>
                </a:solidFill>
              </a:ln>
            </c:spPr>
          </c:marker>
          <c:dLbls>
            <c:dLbl>
              <c:idx val="0"/>
              <c:layout>
                <c:manualLayout>
                  <c:x val="-3.4936638116934968E-2"/>
                  <c:y val="-7.4389614268921378E-2"/>
                </c:manualLayout>
              </c:layout>
              <c:dLblPos val="r"/>
              <c:showVal val="1"/>
            </c:dLbl>
            <c:dLbl>
              <c:idx val="1"/>
              <c:layout>
                <c:manualLayout>
                  <c:x val="-1.6961205619739038E-2"/>
                  <c:y val="-6.2125892097270305E-2"/>
                </c:manualLayout>
              </c:layout>
              <c:dLblPos val="r"/>
              <c:showVal val="1"/>
            </c:dLbl>
            <c:dLbl>
              <c:idx val="2"/>
              <c:layout>
                <c:manualLayout>
                  <c:x val="-1.8767645596453778E-2"/>
                  <c:y val="-6.4067487166545992E-2"/>
                </c:manualLayout>
              </c:layout>
              <c:dLblPos val="r"/>
              <c:showVal val="1"/>
            </c:dLbl>
            <c:dLbl>
              <c:idx val="3"/>
              <c:layout>
                <c:manualLayout>
                  <c:x val="-2.1685772050891786E-2"/>
                  <c:y val="-5.9979579775995509E-2"/>
                </c:manualLayout>
              </c:layout>
              <c:dLblPos val="r"/>
              <c:showVal val="1"/>
            </c:dLbl>
            <c:dLbl>
              <c:idx val="4"/>
              <c:layout>
                <c:manualLayout>
                  <c:x val="-7.6756594011364823E-2"/>
                  <c:y val="7.900927150271489E-2"/>
                </c:manualLayout>
              </c:layout>
              <c:dLblPos val="r"/>
              <c:showVal val="1"/>
            </c:dLbl>
            <c:spPr>
              <a:noFill/>
              <a:ln>
                <a:noFill/>
              </a:ln>
            </c:spPr>
            <c:txPr>
              <a:bodyPr/>
              <a:lstStyle/>
              <a:p>
                <a:pPr>
                  <a:defRPr b="1">
                    <a:solidFill>
                      <a:schemeClr val="tx1">
                        <a:lumMod val="75000"/>
                      </a:schemeClr>
                    </a:solidFill>
                    <a:latin typeface="Roboto Condensed"/>
                    <a:ea typeface="Roboto Condensed"/>
                  </a:defRPr>
                </a:pPr>
                <a:endParaRPr lang="ru-RU"/>
              </a:p>
            </c:txPr>
            <c:dLblPos val="b"/>
            <c:showVal val="1"/>
          </c:dLbls>
          <c:cat>
            <c:numRef>
              <c:f>Лист1!$A$2:$A$5</c:f>
              <c:numCache>
                <c:formatCode>General</c:formatCode>
                <c:ptCount val="4"/>
                <c:pt idx="0">
                  <c:v>2017</c:v>
                </c:pt>
                <c:pt idx="1">
                  <c:v>2018</c:v>
                </c:pt>
                <c:pt idx="2">
                  <c:v>2019</c:v>
                </c:pt>
                <c:pt idx="3">
                  <c:v>2020</c:v>
                </c:pt>
              </c:numCache>
            </c:numRef>
          </c:cat>
          <c:val>
            <c:numRef>
              <c:f>Лист1!$B$2:$B$5</c:f>
              <c:numCache>
                <c:formatCode>0.0</c:formatCode>
                <c:ptCount val="4"/>
                <c:pt idx="0">
                  <c:v>20.2</c:v>
                </c:pt>
                <c:pt idx="1">
                  <c:v>14.2</c:v>
                </c:pt>
                <c:pt idx="2">
                  <c:v>9.3000000000000007</c:v>
                </c:pt>
                <c:pt idx="3">
                  <c:v>6.1</c:v>
                </c:pt>
              </c:numCache>
            </c:numRef>
          </c:val>
          <c:smooth val="1"/>
        </c:ser>
        <c:marker val="1"/>
        <c:axId val="64299776"/>
        <c:axId val="64301312"/>
      </c:lineChart>
      <c:catAx>
        <c:axId val="64299776"/>
        <c:scaling>
          <c:orientation val="minMax"/>
        </c:scaling>
        <c:delete val="1"/>
        <c:axPos val="b"/>
        <c:numFmt formatCode="General" sourceLinked="1"/>
        <c:tickLblPos val="none"/>
        <c:crossAx val="64301312"/>
        <c:crosses val="autoZero"/>
        <c:auto val="1"/>
        <c:lblAlgn val="ctr"/>
        <c:lblOffset val="100"/>
      </c:catAx>
      <c:valAx>
        <c:axId val="64301312"/>
        <c:scaling>
          <c:orientation val="minMax"/>
        </c:scaling>
        <c:delete val="1"/>
        <c:axPos val="l"/>
        <c:numFmt formatCode="0.0" sourceLinked="1"/>
        <c:tickLblPos val="none"/>
        <c:crossAx val="64299776"/>
        <c:crosses val="autoZero"/>
        <c:crossBetween val="between"/>
      </c:valAx>
    </c:plotArea>
    <c:plotVisOnly val="1"/>
    <c:dispBlanksAs val="zero"/>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95300"/>
          </a:xfrm>
          <a:prstGeom prst="rect">
            <a:avLst/>
          </a:prstGeom>
        </p:spPr>
        <p:txBody>
          <a:bodyPr vert="horz" lIns="91440" tIns="45720" rIns="91440" bIns="45720" rtlCol="0"/>
          <a:lstStyle>
            <a:lvl1pPr algn="r">
              <a:defRPr sz="1200"/>
            </a:lvl1pPr>
          </a:lstStyle>
          <a:p>
            <a:fld id="{47D98815-11E0-446B-95E1-A13EE50522C9}" type="datetimeFigureOut">
              <a:rPr lang="ru-RU" smtClean="0"/>
              <a:pPr/>
              <a:t>13.07.2021</a:t>
            </a:fld>
            <a:endParaRPr lang="ru-RU"/>
          </a:p>
        </p:txBody>
      </p:sp>
      <p:sp>
        <p:nvSpPr>
          <p:cNvPr id="4" name="Образ слайда 3"/>
          <p:cNvSpPr>
            <a:spLocks noGrp="1" noRot="1" noChangeAspect="1"/>
          </p:cNvSpPr>
          <p:nvPr>
            <p:ph type="sldImg" idx="2"/>
          </p:nvPr>
        </p:nvSpPr>
        <p:spPr>
          <a:xfrm>
            <a:off x="746125" y="742950"/>
            <a:ext cx="5365750" cy="3714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705350"/>
            <a:ext cx="5486400" cy="44577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09113"/>
            <a:ext cx="2971800" cy="4953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09113"/>
            <a:ext cx="2971800" cy="495300"/>
          </a:xfrm>
          <a:prstGeom prst="rect">
            <a:avLst/>
          </a:prstGeom>
        </p:spPr>
        <p:txBody>
          <a:bodyPr vert="horz" lIns="91440" tIns="45720" rIns="91440" bIns="45720" rtlCol="0" anchor="b"/>
          <a:lstStyle>
            <a:lvl1pPr algn="r">
              <a:defRPr sz="1200"/>
            </a:lvl1pPr>
          </a:lstStyle>
          <a:p>
            <a:fld id="{7C91F15E-87E2-4FE5-A24A-07B667EEE5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Образ слайда 1"/>
          <p:cNvSpPr>
            <a:spLocks noGrp="1" noRot="1" noChangeAspect="1"/>
          </p:cNvSpPr>
          <p:nvPr>
            <p:ph type="sldImg"/>
          </p:nvPr>
        </p:nvSpPr>
        <p:spPr bwMode="auto"/>
      </p:sp>
      <p:sp>
        <p:nvSpPr>
          <p:cNvPr id="5" name="Заметки 2"/>
          <p:cNvSpPr>
            <a:spLocks noGrp="1"/>
          </p:cNvSpPr>
          <p:nvPr>
            <p:ph type="body" idx="1"/>
          </p:nvPr>
        </p:nvSpPr>
        <p:spPr bwMode="auto"/>
        <p:txBody>
          <a:bodyPr/>
          <a:lstStyle/>
          <a:p>
            <a:pPr>
              <a:defRPr/>
            </a:pPr>
            <a:r>
              <a:rPr lang="ru-RU">
                <a:latin typeface="+mn-lt"/>
                <a:ea typeface="Roboto Condensed"/>
              </a:rPr>
              <a:t>Развитие и совершенствование механизмов налогового контроля направлено на повышение качества и эффективности выявления сокрытой налоговой базы и недостоверной информации при расчете налогов, сборов и страховых взносов при неукоснительном соблюдении законных прав и интересов налогоплательщиков и плательщиков страховых взносов.</a:t>
            </a:r>
            <a:endParaRPr/>
          </a:p>
          <a:p>
            <a:pPr>
              <a:defRPr/>
            </a:pPr>
            <a:endParaRPr lang="ru-RU">
              <a:latin typeface="+mn-lt"/>
              <a:ea typeface="Roboto Condensed"/>
            </a:endParaRPr>
          </a:p>
          <a:p>
            <a:pPr>
              <a:defRPr/>
            </a:pPr>
            <a:r>
              <a:rPr lang="ru-RU">
                <a:latin typeface="+mn-lt"/>
                <a:ea typeface="Roboto Condensed"/>
              </a:rPr>
              <a:t>Последовательная реализация стратегии приоритетного применения аналитической составляющей контрольной работы посредством использования современных автоматизированных аналитических инструментов приносит ощутимые результаты.</a:t>
            </a:r>
            <a:endParaRPr/>
          </a:p>
          <a:p>
            <a:pPr>
              <a:defRPr/>
            </a:pPr>
            <a:r>
              <a:rPr lang="ru-RU">
                <a:latin typeface="+mn-lt"/>
                <a:ea typeface="Roboto Condensed"/>
              </a:rPr>
              <a:t>Общая сумма поступлений по контрольно-аналитической работе за 2020 год составила 293 млрд рублей. Снижение общей суммы поступлений по контрольно-аналитической работе на 15% обусловлено, в первую очередь, мерами по поддержке экономики в период распространения новой коронавирусной инфекции, введением моратория на проведение налоговых проверок (с марта по июль было приостановлено назначение и проведение выездных налоговых проверок в соответствии с Постановлением Правительства Российской Федерации от 02.04.2020 №409). </a:t>
            </a:r>
            <a:endParaRPr/>
          </a:p>
          <a:p>
            <a:pPr>
              <a:defRPr/>
            </a:pPr>
            <a:endParaRPr lang="ru-RU">
              <a:latin typeface="+mn-lt"/>
              <a:ea typeface="Roboto Condensed"/>
            </a:endParaRPr>
          </a:p>
          <a:p>
            <a:pPr>
              <a:defRPr/>
            </a:pPr>
            <a:r>
              <a:rPr lang="ru-RU">
                <a:latin typeface="+mn-lt"/>
                <a:ea typeface="Roboto Condensed"/>
              </a:rPr>
              <a:t>В то же время, по результатам аналитической работы, не требующей непосредственного контакта с налогоплательщиком, посредством добровольной уплаты дополнительно поступило 158 млрд рублей, что составляет 54% в общем объеме поступлений в бюджет по результатам контрольно-аналитической работы.</a:t>
            </a:r>
            <a:endParaRPr/>
          </a:p>
          <a:p>
            <a:pPr>
              <a:defRPr/>
            </a:pPr>
            <a:endParaRPr lang="ru-RU">
              <a:latin typeface="+mn-lt"/>
              <a:ea typeface="Roboto Condensed"/>
            </a:endParaRPr>
          </a:p>
          <a:p>
            <a:pPr>
              <a:defRPr/>
            </a:pPr>
            <a:r>
              <a:rPr lang="ru-RU">
                <a:latin typeface="+mn-lt"/>
                <a:ea typeface="Roboto Condensed"/>
              </a:rPr>
              <a:t>Имеющиеся информационные ресурсы позволяют Службе в online-режиме выявлять максимальные риски и оперативно на них реагировать. Так, за 2020 год сумма схемных расхождений, сформированных по результатам анализа деклараций по НДС, сократилась на 30% и составила 209 млрд рублей по сравнению с аналогичным периодом прошлого года. </a:t>
            </a:r>
            <a:endParaRPr/>
          </a:p>
        </p:txBody>
      </p:sp>
      <p:sp>
        <p:nvSpPr>
          <p:cNvPr id="6" name="Номер слайда 3"/>
          <p:cNvSpPr>
            <a:spLocks noGrp="1"/>
          </p:cNvSpPr>
          <p:nvPr>
            <p:ph type="sldNum" sz="quarter" idx="5"/>
          </p:nvPr>
        </p:nvSpPr>
        <p:spPr bwMode="auto"/>
        <p:txBody>
          <a:bodyPr/>
          <a:lstStyle/>
          <a:p>
            <a:pPr>
              <a:defRPr/>
            </a:pPr>
            <a:fld id="{97863621-2E60-B848-8968-B0341E26A312}"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91F15E-87E2-4FE5-A24A-07B667EEE59E}" type="slidenum">
              <a:rPr lang="ru-RU" smtClean="0"/>
              <a:pPr/>
              <a:t>26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742950" y="1122363"/>
            <a:ext cx="8420100" cy="2387600"/>
          </a:xfrm>
        </p:spPr>
        <p:txBody>
          <a:bodyPr anchor="b"/>
          <a:lstStyle>
            <a:lvl1pPr algn="ctr">
              <a:defRPr sz="6000"/>
            </a:lvl1pPr>
          </a:lstStyle>
          <a:p>
            <a:pPr>
              <a:defRPr/>
            </a:pPr>
            <a:r>
              <a:rPr lang="en-US"/>
              <a:t>Click to edit Master title style</a:t>
            </a:r>
            <a:endParaRPr/>
          </a:p>
        </p:txBody>
      </p:sp>
      <p:sp>
        <p:nvSpPr>
          <p:cNvPr id="5" name="Subtitle 2"/>
          <p:cNvSpPr>
            <a:spLocks noGrp="1"/>
          </p:cNvSpPr>
          <p:nvPr>
            <p:ph type="subTitle" idx="1"/>
          </p:nvPr>
        </p:nvSpPr>
        <p:spPr bwMode="auto">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7088982" y="365125"/>
            <a:ext cx="2135981"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681037" y="365125"/>
            <a:ext cx="6284119"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2_А_черный 6 спикеров">
    <p:spTree>
      <p:nvGrpSpPr>
        <p:cNvPr id="1" name=""/>
        <p:cNvGrpSpPr/>
        <p:nvPr/>
      </p:nvGrpSpPr>
      <p:grpSpPr bwMode="auto">
        <a:xfrm>
          <a:off x="0" y="0"/>
          <a:ext cx="0" cy="0"/>
          <a:chOff x="0" y="0"/>
          <a:chExt cx="0" cy="0"/>
        </a:xfrm>
      </p:grpSpPr>
      <p:pic>
        <p:nvPicPr>
          <p:cNvPr id="4" name="Рисунок 31"/>
          <p:cNvPicPr>
            <a:picLocks noChangeAspect="1"/>
          </p:cNvPicPr>
          <p:nvPr userDrawn="1"/>
        </p:nvPicPr>
        <p:blipFill>
          <a:blip r:embed="rId2"/>
          <a:stretch/>
        </p:blipFill>
        <p:spPr bwMode="auto">
          <a:xfrm>
            <a:off x="1" y="1"/>
            <a:ext cx="990599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75879" y="1709740"/>
            <a:ext cx="8543925" cy="2852737"/>
          </a:xfrm>
        </p:spPr>
        <p:txBody>
          <a:bodyPr anchor="b"/>
          <a:lstStyle>
            <a:lvl1pPr>
              <a:defRPr sz="6000"/>
            </a:lvl1pPr>
          </a:lstStyle>
          <a:p>
            <a:pPr>
              <a:defRPr/>
            </a:pPr>
            <a:r>
              <a:rPr lang="en-US"/>
              <a:t>Click to edit Master title style</a:t>
            </a:r>
            <a:endParaRPr/>
          </a:p>
        </p:txBody>
      </p:sp>
      <p:sp>
        <p:nvSpPr>
          <p:cNvPr id="5" name="Text Placeholder 2"/>
          <p:cNvSpPr>
            <a:spLocks noGrp="1"/>
          </p:cNvSpPr>
          <p:nvPr>
            <p:ph type="body" idx="1"/>
          </p:nvPr>
        </p:nvSpPr>
        <p:spPr bwMode="auto">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681037"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5014913"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365127"/>
            <a:ext cx="8543925"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682329" y="2505074"/>
            <a:ext cx="4190702"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5014913" y="2505074"/>
            <a:ext cx="4211340"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Content Placeholder 2"/>
          <p:cNvSpPr>
            <a:spLocks noGrp="1"/>
          </p:cNvSpPr>
          <p:nvPr>
            <p:ph idx="1"/>
          </p:nvPr>
        </p:nvSpPr>
        <p:spPr bwMode="auto">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13.07.2021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81037" y="365127"/>
            <a:ext cx="8543925"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681037" y="1825625"/>
            <a:ext cx="8543925"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681037"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7F3C792-FCCF-5F4D-9716-9FA5AECDC779}" type="datetimeFigureOut">
              <a:rPr lang="ru-RU"/>
              <a:pPr>
                <a:defRPr/>
              </a:pPr>
              <a:t>13.07.2021</a:t>
            </a:fld>
            <a:endParaRPr lang="ru-RU"/>
          </a:p>
        </p:txBody>
      </p:sp>
      <p:sp>
        <p:nvSpPr>
          <p:cNvPr id="7" name="Footer Placeholder 4"/>
          <p:cNvSpPr>
            <a:spLocks noGrp="1"/>
          </p:cNvSpPr>
          <p:nvPr>
            <p:ph type="ftr" sz="quarter" idx="3"/>
          </p:nvPr>
        </p:nvSpPr>
        <p:spPr bwMode="auto">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DDC2EC-1905-5A45-9C89-967903ED70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emf"/><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7.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8.png"/><Relationship Id="rId3" Type="http://schemas.openxmlformats.org/officeDocument/2006/relationships/hyperlink" Target="pravovest-audit.ru" TargetMode="External"/><Relationship Id="rId7" Type="http://schemas.openxmlformats.org/officeDocument/2006/relationships/image" Target="../media/image25.png"/><Relationship Id="rId12" Type="http://schemas.microsoft.com/office/2007/relationships/hdphoto" Target="../media/hdphoto4.wdp"/><Relationship Id="rId17" Type="http://schemas.openxmlformats.org/officeDocument/2006/relationships/image" Target="../media/image30.gif"/><Relationship Id="rId2" Type="http://schemas.openxmlformats.org/officeDocument/2006/relationships/image" Target="../media/image16.jpeg"/><Relationship Id="rId16" Type="http://schemas.microsoft.com/office/2007/relationships/hdphoto" Target="../media/hdphoto6.wdp"/><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6.png"/><Relationship Id="rId14" Type="http://schemas.microsoft.com/office/2007/relationships/hdphoto" Target="../media/hdphoto5.wdp"/></Relationships>
</file>

<file path=ppt/slides/_rels/slide4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5.pn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6.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5"/>
          <p:cNvPicPr>
            <a:picLocks noChangeAspect="1"/>
          </p:cNvPicPr>
          <p:nvPr/>
        </p:nvPicPr>
        <p:blipFill>
          <a:blip r:embed="rId2"/>
          <a:stretch/>
        </p:blipFill>
        <p:spPr bwMode="auto">
          <a:xfrm>
            <a:off x="0" y="-10532"/>
            <a:ext cx="9906000" cy="6858000"/>
          </a:xfrm>
          <a:prstGeom prst="rect">
            <a:avLst/>
          </a:prstGeom>
          <a:solidFill>
            <a:schemeClr val="bg1"/>
          </a:solidFill>
        </p:spPr>
      </p:pic>
      <p:pic>
        <p:nvPicPr>
          <p:cNvPr id="5" name="Рисунок 9"/>
          <p:cNvPicPr>
            <a:picLocks noChangeAspect="1"/>
          </p:cNvPicPr>
          <p:nvPr/>
        </p:nvPicPr>
        <p:blipFill>
          <a:blip r:embed="rId3"/>
          <a:stretch/>
        </p:blipFill>
        <p:spPr bwMode="auto">
          <a:xfrm>
            <a:off x="-38638" y="-35346"/>
            <a:ext cx="6397106" cy="6868532"/>
          </a:xfrm>
          <a:prstGeom prst="rect">
            <a:avLst/>
          </a:prstGeom>
        </p:spPr>
      </p:pic>
      <p:sp>
        <p:nvSpPr>
          <p:cNvPr id="6" name="Заголовок 1"/>
          <p:cNvSpPr>
            <a:spLocks noGrp="1"/>
          </p:cNvSpPr>
          <p:nvPr>
            <p:ph type="ctrTitle"/>
          </p:nvPr>
        </p:nvSpPr>
        <p:spPr bwMode="auto">
          <a:xfrm>
            <a:off x="231581" y="1006247"/>
            <a:ext cx="1445590" cy="592184"/>
          </a:xfrm>
        </p:spPr>
        <p:txBody>
          <a:bodyPr>
            <a:normAutofit/>
          </a:bodyPr>
          <a:lstStyle/>
          <a:p>
            <a:pPr algn="l">
              <a:defRPr/>
            </a:pPr>
            <a:r>
              <a:rPr lang="ru-RU" sz="2200" b="1">
                <a:latin typeface="Times New Roman"/>
                <a:cs typeface="Times New Roman"/>
              </a:rPr>
              <a:t>Тема</a:t>
            </a:r>
            <a:r>
              <a:rPr lang="ru-RU" sz="2400" b="1">
                <a:latin typeface="Times New Roman"/>
                <a:cs typeface="Times New Roman"/>
              </a:rPr>
              <a:t>: </a:t>
            </a:r>
            <a:endParaRPr/>
          </a:p>
        </p:txBody>
      </p:sp>
      <p:sp>
        <p:nvSpPr>
          <p:cNvPr id="7" name="TextBox 5"/>
          <p:cNvSpPr/>
          <p:nvPr/>
        </p:nvSpPr>
        <p:spPr bwMode="auto">
          <a:xfrm>
            <a:off x="230652" y="6042861"/>
            <a:ext cx="2217992" cy="369332"/>
          </a:xfrm>
          <a:prstGeom prst="rect">
            <a:avLst/>
          </a:prstGeom>
          <a:noFill/>
        </p:spPr>
        <p:txBody>
          <a:bodyPr wrap="square" rtlCol="0">
            <a:spAutoFit/>
          </a:bodyPr>
          <a:lstStyle/>
          <a:p>
            <a:pPr>
              <a:defRPr/>
            </a:pPr>
            <a:r>
              <a:rPr lang="en-US" b="1">
                <a:solidFill>
                  <a:srgbClr val="9C0E11"/>
                </a:solidFill>
                <a:latin typeface="Times New Roman"/>
                <a:cs typeface="Times New Roman"/>
              </a:rPr>
              <a:t>pravovest-audit.ru</a:t>
            </a:r>
            <a:endParaRPr lang="ru-RU" b="1">
              <a:solidFill>
                <a:srgbClr val="9C0E11"/>
              </a:solidFill>
              <a:latin typeface="Times New Roman"/>
              <a:cs typeface="Times New Roman"/>
            </a:endParaRPr>
          </a:p>
        </p:txBody>
      </p:sp>
      <p:pic>
        <p:nvPicPr>
          <p:cNvPr id="8" name="Picture 14"/>
          <p:cNvPicPr>
            <a:picLocks noChangeAspect="1"/>
          </p:cNvPicPr>
          <p:nvPr/>
        </p:nvPicPr>
        <p:blipFill>
          <a:blip r:embed="rId4"/>
          <a:stretch/>
        </p:blipFill>
        <p:spPr bwMode="auto">
          <a:xfrm>
            <a:off x="6515126" y="182880"/>
            <a:ext cx="3090427" cy="518460"/>
          </a:xfrm>
          <a:prstGeom prst="rect">
            <a:avLst/>
          </a:prstGeom>
        </p:spPr>
      </p:pic>
      <p:sp>
        <p:nvSpPr>
          <p:cNvPr id="9" name="TextBox 6"/>
          <p:cNvSpPr/>
          <p:nvPr/>
        </p:nvSpPr>
        <p:spPr bwMode="auto">
          <a:xfrm>
            <a:off x="231580" y="6355335"/>
            <a:ext cx="2121335" cy="338554"/>
          </a:xfrm>
          <a:prstGeom prst="rect">
            <a:avLst/>
          </a:prstGeom>
          <a:noFill/>
        </p:spPr>
        <p:txBody>
          <a:bodyPr wrap="square" rtlCol="0">
            <a:spAutoFit/>
          </a:bodyPr>
          <a:lstStyle/>
          <a:p>
            <a:pPr>
              <a:defRPr/>
            </a:pPr>
            <a:r>
              <a:rPr lang="ru-RU" sz="1600" b="1">
                <a:solidFill>
                  <a:srgbClr val="9C0E11"/>
                </a:solidFill>
                <a:latin typeface="Times New Roman"/>
                <a:cs typeface="Times New Roman"/>
              </a:rPr>
              <a:t>+7 495 134-32-23</a:t>
            </a:r>
            <a:endParaRPr/>
          </a:p>
        </p:txBody>
      </p:sp>
      <p:sp>
        <p:nvSpPr>
          <p:cNvPr id="10" name="Прямоугольник 12"/>
          <p:cNvSpPr/>
          <p:nvPr/>
        </p:nvSpPr>
        <p:spPr bwMode="auto">
          <a:xfrm>
            <a:off x="231579" y="144472"/>
            <a:ext cx="5017754" cy="461665"/>
          </a:xfrm>
          <a:prstGeom prst="rect">
            <a:avLst/>
          </a:prstGeom>
          <a:noFill/>
        </p:spPr>
        <p:txBody>
          <a:bodyPr wrap="square" lIns="91440" tIns="45720" rIns="91440" bIns="45720">
            <a:spAutoFit/>
          </a:bodyPr>
          <a:lstStyle/>
          <a:p>
            <a:pPr>
              <a:defRPr/>
            </a:pPr>
            <a:r>
              <a:rPr lang="ru-RU" sz="2400" b="1" dirty="0" smtClean="0">
                <a:ln w="0"/>
                <a:solidFill>
                  <a:srgbClr val="C00000"/>
                </a:solidFill>
                <a:latin typeface="Times New Roman"/>
                <a:cs typeface="Times New Roman"/>
              </a:rPr>
              <a:t>14 </a:t>
            </a:r>
            <a:r>
              <a:rPr lang="ru-RU" sz="2400" b="1" dirty="0">
                <a:ln w="0"/>
                <a:solidFill>
                  <a:srgbClr val="C00000"/>
                </a:solidFill>
                <a:latin typeface="Times New Roman"/>
                <a:cs typeface="Times New Roman"/>
              </a:rPr>
              <a:t>июля </a:t>
            </a:r>
            <a:r>
              <a:rPr lang="ru-RU" sz="2400" b="1" cap="none" spc="0" dirty="0">
                <a:ln w="0"/>
                <a:solidFill>
                  <a:srgbClr val="C00000"/>
                </a:solidFill>
                <a:latin typeface="Times New Roman"/>
                <a:cs typeface="Times New Roman"/>
              </a:rPr>
              <a:t>2021 года</a:t>
            </a:r>
            <a:endParaRPr dirty="0">
              <a:solidFill>
                <a:srgbClr val="C00000"/>
              </a:solidFill>
            </a:endParaRPr>
          </a:p>
        </p:txBody>
      </p:sp>
      <p:sp>
        <p:nvSpPr>
          <p:cNvPr id="11" name="Прямоугольник 4"/>
          <p:cNvSpPr/>
          <p:nvPr/>
        </p:nvSpPr>
        <p:spPr bwMode="auto">
          <a:xfrm>
            <a:off x="200472" y="4026456"/>
            <a:ext cx="5976664" cy="2831544"/>
          </a:xfrm>
          <a:prstGeom prst="rect">
            <a:avLst/>
          </a:prstGeom>
        </p:spPr>
        <p:txBody>
          <a:bodyPr wrap="square">
            <a:spAutoFit/>
          </a:bodyPr>
          <a:lstStyle/>
          <a:p>
            <a:pPr>
              <a:defRPr/>
            </a:pPr>
            <a:endParaRPr lang="ru-RU" b="1">
              <a:solidFill>
                <a:srgbClr val="800000"/>
              </a:solidFill>
              <a:latin typeface="Times New Roman"/>
              <a:cs typeface="Times New Roman"/>
            </a:endParaRPr>
          </a:p>
          <a:p>
            <a:pPr algn="just">
              <a:defRPr/>
            </a:pPr>
            <a:endParaRPr lang="ru-RU" sz="1600">
              <a:latin typeface="Times New Roman"/>
              <a:cs typeface="Times New Roman"/>
            </a:endParaRPr>
          </a:p>
          <a:p>
            <a:pPr algn="just">
              <a:defRPr/>
            </a:pPr>
            <a:r>
              <a:rPr lang="ru-RU" sz="1600" b="1">
                <a:latin typeface="Times New Roman"/>
                <a:cs typeface="Times New Roman"/>
              </a:rPr>
              <a:t>Наталюк Наталья</a:t>
            </a:r>
            <a:r>
              <a:rPr lang="en-US" sz="1600" b="1">
                <a:latin typeface="Times New Roman"/>
                <a:cs typeface="Times New Roman"/>
              </a:rPr>
              <a:t> </a:t>
            </a:r>
            <a:r>
              <a:rPr lang="en-US" sz="1600">
                <a:latin typeface="Times New Roman"/>
                <a:cs typeface="Times New Roman"/>
              </a:rPr>
              <a:t>- </a:t>
            </a:r>
            <a:r>
              <a:rPr lang="ru-RU" sz="1600">
                <a:latin typeface="Times New Roman"/>
                <a:cs typeface="Times New Roman"/>
              </a:rPr>
              <a:t>Советник налоговой службы РФ II ранга, ведущий юрист по налоговым и гражданским спорам, эксперт pro-bono при уполномоченным по защите прав предпринимателей в Правительстве Москвы</a:t>
            </a:r>
            <a:endParaRPr/>
          </a:p>
          <a:p>
            <a:pPr algn="just">
              <a:defRPr/>
            </a:pPr>
            <a:endParaRPr lang="ru-RU" sz="1600">
              <a:latin typeface="Times New Roman"/>
              <a:cs typeface="Times New Roman"/>
            </a:endParaRPr>
          </a:p>
          <a:p>
            <a:pPr>
              <a:defRPr/>
            </a:pPr>
            <a:endParaRPr lang="ru-RU" sz="1600"/>
          </a:p>
          <a:p>
            <a:pPr>
              <a:defRPr/>
            </a:pPr>
            <a:endParaRPr lang="ru-RU" sz="1600"/>
          </a:p>
          <a:p>
            <a:pPr algn="just">
              <a:defRPr/>
            </a:pPr>
            <a:endParaRPr lang="ru-RU" sz="1600">
              <a:latin typeface="Times New Roman"/>
              <a:cs typeface="Times New Roman"/>
            </a:endParaRPr>
          </a:p>
          <a:p>
            <a:pPr algn="just">
              <a:defRPr/>
            </a:pPr>
            <a:endParaRPr lang="ru-RU" sz="1600">
              <a:latin typeface="Times New Roman"/>
              <a:cs typeface="Times New Roman"/>
            </a:endParaRPr>
          </a:p>
        </p:txBody>
      </p:sp>
      <p:sp>
        <p:nvSpPr>
          <p:cNvPr id="12" name="Прямоугольник 16"/>
          <p:cNvSpPr/>
          <p:nvPr/>
        </p:nvSpPr>
        <p:spPr bwMode="auto">
          <a:xfrm>
            <a:off x="222312" y="2406134"/>
            <a:ext cx="4953000" cy="1508105"/>
          </a:xfrm>
          <a:prstGeom prst="rect">
            <a:avLst/>
          </a:prstGeom>
        </p:spPr>
        <p:txBody>
          <a:bodyPr>
            <a:spAutoFit/>
          </a:bodyPr>
          <a:lstStyle/>
          <a:p>
            <a:pPr>
              <a:defRPr/>
            </a:pPr>
            <a:r>
              <a:rPr lang="ru-RU" sz="2800" b="1">
                <a:solidFill>
                  <a:srgbClr val="9E0E11"/>
                </a:solidFill>
              </a:rPr>
              <a:t/>
            </a:r>
            <a:br>
              <a:rPr lang="ru-RU" sz="2800" b="1">
                <a:solidFill>
                  <a:srgbClr val="9E0E11"/>
                </a:solidFill>
              </a:rPr>
            </a:br>
            <a:endParaRPr lang="ru-RU" sz="2800" b="1">
              <a:solidFill>
                <a:srgbClr val="9E0E11"/>
              </a:solidFill>
            </a:endParaRPr>
          </a:p>
          <a:p>
            <a:pPr>
              <a:defRPr/>
            </a:pPr>
            <a:r>
              <a:rPr lang="ru-RU"/>
              <a:t/>
            </a:r>
            <a:br>
              <a:rPr lang="ru-RU"/>
            </a:br>
            <a:endParaRPr lang="ru-RU"/>
          </a:p>
        </p:txBody>
      </p:sp>
      <p:sp>
        <p:nvSpPr>
          <p:cNvPr id="13" name="Прямоугольник 13"/>
          <p:cNvSpPr/>
          <p:nvPr/>
        </p:nvSpPr>
        <p:spPr bwMode="auto">
          <a:xfrm>
            <a:off x="231580" y="1790581"/>
            <a:ext cx="4892932" cy="646331"/>
          </a:xfrm>
          <a:prstGeom prst="rect">
            <a:avLst/>
          </a:prstGeom>
        </p:spPr>
        <p:txBody>
          <a:bodyPr wrap="square">
            <a:spAutoFit/>
          </a:bodyPr>
          <a:lstStyle/>
          <a:p>
            <a:pPr>
              <a:defRPr/>
            </a:pPr>
            <a:endParaRPr lang="ru-RU"/>
          </a:p>
          <a:p>
            <a:pPr>
              <a:defRPr/>
            </a:pPr>
            <a:r>
              <a:rPr lang="ru-RU"/>
              <a:t> </a:t>
            </a:r>
            <a:endParaRPr/>
          </a:p>
        </p:txBody>
      </p:sp>
      <p:pic>
        <p:nvPicPr>
          <p:cNvPr id="14" name="Рисунок 20"/>
          <p:cNvPicPr>
            <a:picLocks noChangeAspect="1"/>
          </p:cNvPicPr>
          <p:nvPr/>
        </p:nvPicPr>
        <p:blipFill>
          <a:blip r:embed="rId5"/>
          <a:stretch/>
        </p:blipFill>
        <p:spPr bwMode="auto">
          <a:xfrm>
            <a:off x="6215594" y="1297577"/>
            <a:ext cx="3690406" cy="5535609"/>
          </a:xfrm>
          <a:prstGeom prst="rect">
            <a:avLst/>
          </a:prstGeom>
        </p:spPr>
      </p:pic>
      <p:sp>
        <p:nvSpPr>
          <p:cNvPr id="16" name="Прямоугольник 15"/>
          <p:cNvSpPr/>
          <p:nvPr/>
        </p:nvSpPr>
        <p:spPr>
          <a:xfrm>
            <a:off x="344488" y="2132856"/>
            <a:ext cx="4831772" cy="1200329"/>
          </a:xfrm>
          <a:prstGeom prst="rect">
            <a:avLst/>
          </a:prstGeom>
        </p:spPr>
        <p:txBody>
          <a:bodyPr wrap="none">
            <a:spAutoFit/>
          </a:bodyPr>
          <a:lstStyle/>
          <a:p>
            <a:r>
              <a:rPr lang="ru-RU" sz="3600" b="1" dirty="0" smtClean="0">
                <a:solidFill>
                  <a:srgbClr val="C00000"/>
                </a:solidFill>
                <a:latin typeface="Times New Roman" pitchFamily="18" charset="0"/>
                <a:cs typeface="Times New Roman" pitchFamily="18" charset="0"/>
              </a:rPr>
              <a:t>Налоговый контроль</a:t>
            </a:r>
            <a:r>
              <a:rPr lang="ru-RU" sz="3600" b="1" dirty="0" smtClean="0">
                <a:latin typeface="Times New Roman" pitchFamily="18" charset="0"/>
                <a:cs typeface="Times New Roman" pitchFamily="18" charset="0"/>
              </a:rPr>
              <a:t>:</a:t>
            </a:r>
          </a:p>
          <a:p>
            <a:r>
              <a:rPr lang="ru-RU" sz="3600" b="1" dirty="0" smtClean="0">
                <a:latin typeface="Times New Roman" pitchFamily="18" charset="0"/>
                <a:cs typeface="Times New Roman" pitchFamily="18" charset="0"/>
              </a:rPr>
              <a:t>важные ориентиры</a:t>
            </a:r>
            <a:endParaRPr lang="ru-RU" sz="3600"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Rectangle 1"/>
          <p:cNvSpPr>
            <a:spLocks noChangeArrowheads="1"/>
          </p:cNvSpPr>
          <p:nvPr/>
        </p:nvSpPr>
        <p:spPr bwMode="auto">
          <a:xfrm>
            <a:off x="319561" y="1264509"/>
            <a:ext cx="9346454" cy="4524315"/>
          </a:xfrm>
          <a:prstGeom prst="rect">
            <a:avLst/>
          </a:prstGeom>
          <a:noFill/>
          <a:ln w="12700">
            <a:solidFill>
              <a:srgbClr val="9C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latin typeface="Times New Roman"/>
                <a:ea typeface="Calibri"/>
                <a:cs typeface="Times New Roman"/>
              </a:rPr>
              <a:t>Решение АС Москвы от 05.10.2020 года по делу № А40-211149/18-115-4949 </a:t>
            </a:r>
            <a:endParaRPr/>
          </a:p>
          <a:p>
            <a:pPr marL="0" marR="0" lvl="0" indent="0" algn="ctr" defTabSz="914400">
              <a:lnSpc>
                <a:spcPct val="100000"/>
              </a:lnSpc>
              <a:spcBef>
                <a:spcPts val="0"/>
              </a:spcBef>
              <a:spcAft>
                <a:spcPts val="0"/>
              </a:spcAft>
              <a:buClrTx/>
              <a:buSzTx/>
              <a:buFontTx/>
              <a:buNone/>
              <a:defRPr/>
            </a:pPr>
            <a:r>
              <a:rPr lang="ru-RU" sz="1600" i="0" u="none" strike="noStrike" cap="none">
                <a:ln>
                  <a:noFill/>
                </a:ln>
                <a:latin typeface="Times New Roman"/>
                <a:ea typeface="Calibri"/>
                <a:cs typeface="Times New Roman"/>
              </a:rPr>
              <a:t>(2-ой круг рассмотрения спора)</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Вне налоговой проверки требование предоставить пояснения и документы, касающиеся деятельности компании на протяжении 3 лет.</a:t>
            </a:r>
            <a:endParaRPr/>
          </a:p>
          <a:p>
            <a:pPr marL="0" marR="0" lvl="0" indent="0" algn="just" defTabSz="914400">
              <a:lnSpc>
                <a:spcPct val="100000"/>
              </a:lnSpc>
              <a:spcBef>
                <a:spcPts val="0"/>
              </a:spcBef>
              <a:spcAft>
                <a:spcPts val="0"/>
              </a:spcAft>
              <a:buClrTx/>
              <a:buSzTx/>
              <a:buFontTx/>
              <a:buNone/>
              <a:defRPr/>
            </a:pP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cs typeface="Times New Roman"/>
              </a:rPr>
              <a:t>Суд:</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C00000"/>
                </a:solidFill>
                <a:latin typeface="Franklin Gothic Heavy"/>
                <a:ea typeface="Calibri"/>
                <a:cs typeface="Times New Roman"/>
              </a:rPr>
              <a:t>■</a:t>
            </a:r>
            <a:r>
              <a:rPr lang="ru-RU" sz="1600" b="0" i="0" u="none" strike="noStrike" cap="none">
                <a:ln>
                  <a:noFill/>
                </a:ln>
                <a:solidFill>
                  <a:schemeClr val="tx1"/>
                </a:solidFill>
                <a:latin typeface="Times New Roman"/>
                <a:ea typeface="Calibri"/>
                <a:cs typeface="Times New Roman"/>
              </a:rPr>
              <a:t> Согласно </a:t>
            </a:r>
            <a:r>
              <a:rPr lang="ru-RU" sz="1600" b="1" i="0" u="none" strike="noStrike" cap="none">
                <a:ln>
                  <a:noFill/>
                </a:ln>
                <a:solidFill>
                  <a:schemeClr val="tx1"/>
                </a:solidFill>
                <a:latin typeface="Times New Roman"/>
                <a:ea typeface="Calibri"/>
                <a:cs typeface="Times New Roman"/>
              </a:rPr>
              <a:t>п. 2 ст. 93.1 НК РФ</a:t>
            </a:r>
            <a:r>
              <a:rPr lang="ru-RU" sz="1600" b="0" i="0" u="none" strike="noStrike" cap="none">
                <a:ln>
                  <a:noFill/>
                </a:ln>
                <a:solidFill>
                  <a:schemeClr val="tx1"/>
                </a:solidFill>
                <a:latin typeface="Times New Roman"/>
                <a:ea typeface="Calibri"/>
                <a:cs typeface="Times New Roman"/>
              </a:rPr>
              <a:t> </a:t>
            </a:r>
            <a:r>
              <a:rPr lang="ru-RU" sz="1600" b="1" i="0" u="sng" strike="noStrike" cap="none">
                <a:ln>
                  <a:noFill/>
                </a:ln>
                <a:solidFill>
                  <a:srgbClr val="C00000"/>
                </a:solidFill>
                <a:latin typeface="Times New Roman"/>
                <a:ea typeface="Calibri"/>
                <a:cs typeface="Times New Roman"/>
              </a:rPr>
              <a:t>полномочия налоговых органов</a:t>
            </a:r>
            <a:r>
              <a:rPr lang="ru-RU" sz="1600" b="1" i="0" u="none" strike="noStrike" cap="none">
                <a:ln>
                  <a:noFill/>
                </a:ln>
                <a:solidFill>
                  <a:schemeClr val="tx1"/>
                </a:solidFill>
                <a:latin typeface="Times New Roman"/>
                <a:ea typeface="Calibri"/>
                <a:cs typeface="Times New Roman"/>
              </a:rPr>
              <a:t> об истребовании у налогоплательщика документов (информации) </a:t>
            </a:r>
            <a:r>
              <a:rPr lang="ru-RU" sz="1600" b="1" i="0" u="sng" strike="noStrike" cap="none">
                <a:ln>
                  <a:noFill/>
                </a:ln>
                <a:solidFill>
                  <a:srgbClr val="C00000"/>
                </a:solidFill>
                <a:latin typeface="Times New Roman"/>
                <a:ea typeface="Calibri"/>
                <a:cs typeface="Times New Roman"/>
              </a:rPr>
              <a:t>вне рамок налоговой проверки не абсолютны.</a:t>
            </a:r>
            <a:r>
              <a:rPr lang="ru-RU" sz="1600" b="0" i="0" u="none" strike="noStrike" cap="none">
                <a:ln>
                  <a:noFill/>
                </a:ln>
                <a:solidFill>
                  <a:schemeClr val="tx1"/>
                </a:solidFill>
                <a:latin typeface="Times New Roman"/>
                <a:ea typeface="Calibri"/>
                <a:cs typeface="Times New Roman"/>
              </a:rPr>
              <a:t> </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C00000"/>
                </a:solidFill>
                <a:latin typeface="Franklin Gothic Heavy"/>
                <a:ea typeface="Calibri"/>
                <a:cs typeface="Times New Roman"/>
              </a:rPr>
              <a:t>■</a:t>
            </a:r>
            <a:r>
              <a:rPr lang="ru-RU" sz="1600" b="0" i="0" u="none" strike="noStrike" cap="none">
                <a:ln>
                  <a:noFill/>
                </a:ln>
                <a:solidFill>
                  <a:schemeClr val="tx1"/>
                </a:solidFill>
                <a:latin typeface="Times New Roman"/>
                <a:ea typeface="Calibri"/>
                <a:cs typeface="Times New Roman"/>
              </a:rPr>
              <a:t> </a:t>
            </a:r>
            <a:r>
              <a:rPr lang="ru-RU" sz="1600">
                <a:latin typeface="Times New Roman"/>
                <a:ea typeface="Calibri"/>
                <a:cs typeface="Times New Roman"/>
              </a:rPr>
              <a:t> </a:t>
            </a:r>
            <a:r>
              <a:rPr lang="ru-RU" sz="1600" b="0" i="0" u="none" strike="noStrike" cap="none">
                <a:ln>
                  <a:noFill/>
                </a:ln>
                <a:solidFill>
                  <a:schemeClr val="tx1"/>
                </a:solidFill>
                <a:latin typeface="Times New Roman"/>
                <a:ea typeface="Calibri"/>
                <a:cs typeface="Times New Roman"/>
              </a:rPr>
              <a:t>Требование вне рамок проверки, </a:t>
            </a:r>
            <a:r>
              <a:rPr lang="ru-RU" sz="1600" b="1" i="0" u="none" strike="noStrike" cap="none">
                <a:ln>
                  <a:noFill/>
                </a:ln>
                <a:solidFill>
                  <a:schemeClr val="tx1"/>
                </a:solidFill>
                <a:latin typeface="Times New Roman"/>
                <a:ea typeface="Calibri"/>
                <a:cs typeface="Times New Roman"/>
              </a:rPr>
              <a:t>должно быть обоснованным, т.е. содержать сведения о том, по какой конкретно сделке и в рамках проведения каких именно мероприятий истребуются документы (информация).</a:t>
            </a:r>
            <a:endParaRPr/>
          </a:p>
          <a:p>
            <a:pPr lvl="0" algn="just" defTabSz="914400">
              <a:spcBef>
                <a:spcPts val="0"/>
              </a:spcBef>
              <a:spcAft>
                <a:spcPts val="0"/>
              </a:spcAft>
              <a:defRPr/>
            </a:pP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C00000"/>
                </a:solidFill>
                <a:latin typeface="Franklin Gothic Heavy"/>
                <a:ea typeface="Calibri"/>
                <a:cs typeface="Times New Roman"/>
              </a:rPr>
              <a:t>■ </a:t>
            </a:r>
            <a:r>
              <a:rPr lang="ru-RU" sz="1600" b="0" i="0" u="none" strike="noStrike" cap="none">
                <a:ln>
                  <a:noFill/>
                </a:ln>
                <a:solidFill>
                  <a:schemeClr val="tx1"/>
                </a:solidFill>
                <a:latin typeface="Times New Roman"/>
                <a:ea typeface="Calibri"/>
                <a:cs typeface="Times New Roman"/>
              </a:rPr>
              <a:t>Новый вид проверки:  </a:t>
            </a:r>
            <a:r>
              <a:rPr lang="ru-RU" sz="1600" b="1" i="0" u="sng" strike="noStrike" cap="none">
                <a:ln>
                  <a:noFill/>
                </a:ln>
                <a:solidFill>
                  <a:srgbClr val="C00000"/>
                </a:solidFill>
                <a:latin typeface="Times New Roman"/>
                <a:ea typeface="Calibri"/>
                <a:cs typeface="Times New Roman"/>
              </a:rPr>
              <a:t>«предпроверочный анализ» в качестве самостоятельного основания для истребования пояснений (документов)</a:t>
            </a:r>
            <a:r>
              <a:rPr lang="ru-RU" sz="1600">
                <a:latin typeface="Times New Roman"/>
                <a:ea typeface="Calibri"/>
                <a:cs typeface="Times New Roman"/>
              </a:rPr>
              <a:t>. Основание - </a:t>
            </a:r>
            <a:r>
              <a:rPr lang="ru-RU" sz="1600" b="0" i="0" u="none" strike="noStrike" cap="none">
                <a:ln>
                  <a:noFill/>
                </a:ln>
                <a:solidFill>
                  <a:schemeClr val="tx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письмо ФНС России от 10.11.2011, приказ Управления ФНС по г. Москве от 16.07.2009. </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p:txBody>
      </p:sp>
      <p:sp>
        <p:nvSpPr>
          <p:cNvPr id="12" name="TextBox 20"/>
          <p:cNvSpPr/>
          <p:nvPr/>
        </p:nvSpPr>
        <p:spPr bwMode="auto">
          <a:xfrm>
            <a:off x="684372" y="182367"/>
            <a:ext cx="8981644" cy="707886"/>
          </a:xfrm>
          <a:prstGeom prst="rect">
            <a:avLst/>
          </a:prstGeom>
          <a:noFill/>
        </p:spPr>
        <p:txBody>
          <a:bodyPr wrap="square" rtlCol="0">
            <a:spAutoFit/>
          </a:bodyPr>
          <a:lstStyle/>
          <a:p>
            <a:pPr algn="ctr">
              <a:defRPr/>
            </a:pPr>
            <a:r>
              <a:rPr lang="ru-RU" sz="2000" b="1" dirty="0">
                <a:solidFill>
                  <a:srgbClr val="9C0E11"/>
                </a:solidFill>
                <a:latin typeface="Times New Roman"/>
                <a:cs typeface="Times New Roman"/>
              </a:rPr>
              <a:t>Истребование документов вне рамок проверок </a:t>
            </a:r>
            <a:endParaRPr dirty="0"/>
          </a:p>
          <a:p>
            <a:pPr algn="ctr">
              <a:defRPr/>
            </a:pPr>
            <a:r>
              <a:rPr lang="ru-RU" sz="2000" b="1" dirty="0">
                <a:solidFill>
                  <a:srgbClr val="9C0E11"/>
                </a:solidFill>
                <a:latin typeface="Times New Roman"/>
                <a:cs typeface="Times New Roman"/>
              </a:rPr>
              <a:t>«</a:t>
            </a:r>
            <a:r>
              <a:rPr lang="ru-RU" sz="2000" b="1" dirty="0" err="1">
                <a:solidFill>
                  <a:srgbClr val="9C0E11"/>
                </a:solidFill>
                <a:latin typeface="Times New Roman"/>
                <a:cs typeface="Times New Roman"/>
              </a:rPr>
              <a:t>Предпроверочный</a:t>
            </a:r>
            <a:r>
              <a:rPr lang="ru-RU" sz="2000" b="1" dirty="0">
                <a:solidFill>
                  <a:srgbClr val="9C0E11"/>
                </a:solidFill>
                <a:latin typeface="Times New Roman"/>
                <a:cs typeface="Times New Roman"/>
              </a:rPr>
              <a:t> анализ»</a:t>
            </a:r>
            <a:endParaRPr dirty="0"/>
          </a:p>
        </p:txBody>
      </p:sp>
      <p:pic>
        <p:nvPicPr>
          <p:cNvPr id="13"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1" name="Rectangle 1"/>
          <p:cNvSpPr>
            <a:spLocks noChangeArrowheads="1"/>
          </p:cNvSpPr>
          <p:nvPr/>
        </p:nvSpPr>
        <p:spPr bwMode="auto">
          <a:xfrm>
            <a:off x="344488" y="1145650"/>
            <a:ext cx="9289032" cy="5447645"/>
          </a:xfrm>
          <a:prstGeom prst="rect">
            <a:avLst/>
          </a:prstGeom>
          <a:noFill/>
          <a:ln w="38100">
            <a:solidFill>
              <a:srgbClr val="A5002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200" b="0" i="0" u="none" strike="noStrike" cap="none" dirty="0">
                <a:ln>
                  <a:noFill/>
                </a:ln>
                <a:solidFill>
                  <a:srgbClr val="000000"/>
                </a:solidFill>
                <a:latin typeface="Calibri"/>
                <a:ea typeface="Times New Roman"/>
                <a:cs typeface="Times New Roman"/>
              </a:rPr>
              <a:t/>
            </a:r>
            <a:br>
              <a:rPr lang="ru-RU" sz="1200" b="0" i="0" u="none" strike="noStrike" cap="none" dirty="0">
                <a:ln>
                  <a:noFill/>
                </a:ln>
                <a:solidFill>
                  <a:srgbClr val="000000"/>
                </a:solidFill>
                <a:latin typeface="Calibri"/>
                <a:ea typeface="Times New Roman"/>
                <a:cs typeface="Times New Roman"/>
              </a:rPr>
            </a:br>
            <a:r>
              <a:rPr lang="ru-RU" sz="1600" b="1" i="0" u="none" strike="noStrike" cap="none" dirty="0">
                <a:ln>
                  <a:noFill/>
                </a:ln>
                <a:solidFill>
                  <a:srgbClr val="000000"/>
                </a:solidFill>
                <a:latin typeface="Times New Roman" pitchFamily="18" charset="0"/>
                <a:ea typeface="Times New Roman"/>
                <a:cs typeface="Times New Roman" pitchFamily="18" charset="0"/>
              </a:rPr>
              <a:t>Решение Арбитражного суда Москвы от 03.06.2021 года по делу № А40-20258/2021</a:t>
            </a:r>
            <a:br>
              <a:rPr lang="ru-RU" sz="1600" b="1" i="0" u="none" strike="noStrike" cap="none" dirty="0">
                <a:ln>
                  <a:noFill/>
                </a:ln>
                <a:solidFill>
                  <a:srgbClr val="000000"/>
                </a:solidFill>
                <a:latin typeface="Times New Roman" pitchFamily="18" charset="0"/>
                <a:ea typeface="Times New Roman"/>
                <a:cs typeface="Times New Roman" pitchFamily="18" charset="0"/>
              </a:rPr>
            </a:br>
            <a:r>
              <a:rPr lang="ru-RU" sz="1600" b="1" i="0" u="none" strike="noStrike" cap="none" dirty="0">
                <a:ln>
                  <a:noFill/>
                </a:ln>
                <a:solidFill>
                  <a:srgbClr val="000000"/>
                </a:solidFill>
                <a:latin typeface="Times New Roman" pitchFamily="18" charset="0"/>
                <a:ea typeface="Times New Roman"/>
                <a:cs typeface="Times New Roman" pitchFamily="18" charset="0"/>
              </a:rPr>
              <a:t/>
            </a:r>
            <a:br>
              <a:rPr lang="ru-RU" sz="1600" b="1" i="0" u="none" strike="noStrike" cap="none" dirty="0">
                <a:ln>
                  <a:noFill/>
                </a:ln>
                <a:solidFill>
                  <a:srgbClr val="000000"/>
                </a:solidFill>
                <a:latin typeface="Times New Roman" pitchFamily="18" charset="0"/>
                <a:ea typeface="Times New Roman"/>
                <a:cs typeface="Times New Roman" pitchFamily="18" charset="0"/>
              </a:rPr>
            </a:br>
            <a:r>
              <a:rPr lang="ru-RU" sz="1600" b="0" i="0" u="none" strike="noStrike" cap="none" dirty="0">
                <a:ln>
                  <a:noFill/>
                </a:ln>
                <a:solidFill>
                  <a:srgbClr val="000000"/>
                </a:solidFill>
                <a:latin typeface="Times New Roman" pitchFamily="18" charset="0"/>
                <a:ea typeface="Times New Roman"/>
                <a:cs typeface="Times New Roman" pitchFamily="18" charset="0"/>
              </a:rPr>
              <a:t>Требование о представлении документов и информации, основание -п. 2 ст. 93.1 НК РФ Налогоплательщик: </a:t>
            </a:r>
            <a:endParaRPr lang="ru-RU" sz="1600"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pitchFamily="18" charset="0"/>
                <a:ea typeface="Times New Roman"/>
                <a:cs typeface="Times New Roman" pitchFamily="18" charset="0"/>
              </a:rPr>
              <a:t>-невозможность предоставления всех документов в связи с большим объемом;</a:t>
            </a:r>
            <a:endParaRPr lang="ru-RU" sz="1600"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pitchFamily="18" charset="0"/>
                <a:ea typeface="Times New Roman"/>
                <a:cs typeface="Times New Roman" pitchFamily="18" charset="0"/>
              </a:rPr>
              <a:t>-</a:t>
            </a:r>
            <a:r>
              <a:rPr lang="ru-RU" sz="1600" b="0" i="0" u="none" strike="noStrike" cap="none" dirty="0" err="1">
                <a:ln>
                  <a:noFill/>
                </a:ln>
                <a:solidFill>
                  <a:srgbClr val="000000"/>
                </a:solidFill>
                <a:latin typeface="Times New Roman" pitchFamily="18" charset="0"/>
                <a:ea typeface="Times New Roman"/>
                <a:cs typeface="Times New Roman" pitchFamily="18" charset="0"/>
              </a:rPr>
              <a:t>истребуются</a:t>
            </a:r>
            <a:r>
              <a:rPr lang="ru-RU" sz="1600" b="0" i="0" u="none" strike="noStrike" cap="none" dirty="0">
                <a:ln>
                  <a:noFill/>
                </a:ln>
                <a:solidFill>
                  <a:srgbClr val="000000"/>
                </a:solidFill>
                <a:latin typeface="Times New Roman" pitchFamily="18" charset="0"/>
                <a:ea typeface="Times New Roman"/>
                <a:cs typeface="Times New Roman" pitchFamily="18" charset="0"/>
              </a:rPr>
              <a:t> документы не в отношении конкретной сделки, а по нескольким тысячам сделок;</a:t>
            </a:r>
            <a:endParaRPr lang="ru-RU" sz="1600"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pitchFamily="18" charset="0"/>
                <a:ea typeface="Times New Roman"/>
                <a:cs typeface="Times New Roman" pitchFamily="18" charset="0"/>
              </a:rPr>
              <a:t>-нет обязанности предоставлять документы, не связанные с конкретной сделкой, вне рамок налоговой проверки.</a:t>
            </a:r>
            <a:endParaRPr lang="ru-RU" sz="1600"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8A0000"/>
                </a:solidFill>
                <a:latin typeface="Times New Roman" pitchFamily="18" charset="0"/>
                <a:ea typeface="Times New Roman"/>
                <a:cs typeface="Times New Roman" pitchFamily="18" charset="0"/>
              </a:rPr>
              <a:t>Штраф 5 </a:t>
            </a:r>
            <a:r>
              <a:rPr lang="ru-RU" sz="1600" b="1" i="0" u="none" strike="noStrike" cap="none" dirty="0" err="1">
                <a:ln>
                  <a:noFill/>
                </a:ln>
                <a:solidFill>
                  <a:srgbClr val="8A0000"/>
                </a:solidFill>
                <a:latin typeface="Times New Roman" pitchFamily="18" charset="0"/>
                <a:ea typeface="Times New Roman"/>
                <a:cs typeface="Times New Roman" pitchFamily="18" charset="0"/>
              </a:rPr>
              <a:t>тыс</a:t>
            </a:r>
            <a:r>
              <a:rPr lang="ru-RU" sz="1600" b="1" i="0" u="none" strike="noStrike" cap="none" dirty="0">
                <a:ln>
                  <a:noFill/>
                </a:ln>
                <a:solidFill>
                  <a:srgbClr val="8A0000"/>
                </a:solidFill>
                <a:latin typeface="Times New Roman" pitchFamily="18" charset="0"/>
                <a:ea typeface="Times New Roman"/>
                <a:cs typeface="Times New Roman" pitchFamily="18" charset="0"/>
              </a:rPr>
              <a:t> руб., но дело принципа</a:t>
            </a:r>
            <a:r>
              <a:rPr lang="ru-RU" sz="1600" b="1" i="0" u="none" strike="noStrike" cap="none" dirty="0" smtClean="0">
                <a:ln>
                  <a:noFill/>
                </a:ln>
                <a:solidFill>
                  <a:srgbClr val="8A0000"/>
                </a:solidFill>
                <a:latin typeface="Times New Roman" pitchFamily="18" charset="0"/>
                <a:ea typeface="Times New Roman"/>
                <a:cs typeface="Times New Roman" pitchFamily="18" charset="0"/>
              </a:rPr>
              <a:t>!</a:t>
            </a:r>
          </a:p>
          <a:p>
            <a:pPr marL="0" marR="0" lvl="0" indent="0" algn="just" defTabSz="914400">
              <a:lnSpc>
                <a:spcPct val="100000"/>
              </a:lnSpc>
              <a:spcBef>
                <a:spcPts val="0"/>
              </a:spcBef>
              <a:spcAft>
                <a:spcPts val="0"/>
              </a:spcAft>
              <a:buClrTx/>
              <a:buSzTx/>
              <a:buFontTx/>
              <a:buNone/>
              <a:defRPr/>
            </a:pPr>
            <a:endParaRPr lang="ru-RU" sz="1600" b="1" i="0" u="none" strike="noStrike" cap="none" dirty="0">
              <a:ln>
                <a:noFill/>
              </a:ln>
              <a:solidFill>
                <a:srgbClr val="8A0000"/>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000000"/>
                </a:solidFill>
                <a:latin typeface="Times New Roman" pitchFamily="18" charset="0"/>
                <a:ea typeface="Times New Roman"/>
                <a:cs typeface="Times New Roman" pitchFamily="18" charset="0"/>
              </a:rPr>
              <a:t>Суд признал штраф незаконным:</a:t>
            </a:r>
            <a:endParaRPr lang="ru-RU" sz="1600" b="1"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pitchFamily="18" charset="0"/>
                <a:ea typeface="Times New Roman"/>
                <a:cs typeface="Times New Roman" pitchFamily="18" charset="0"/>
              </a:rPr>
              <a:t>-в требовании не идентифицированы конкретные сделки, относительно которых </a:t>
            </a:r>
            <a:r>
              <a:rPr lang="ru-RU" sz="1600" b="0" i="0" u="none" strike="noStrike" cap="none" dirty="0" err="1">
                <a:ln>
                  <a:noFill/>
                </a:ln>
                <a:solidFill>
                  <a:srgbClr val="000000"/>
                </a:solidFill>
                <a:latin typeface="Times New Roman" pitchFamily="18" charset="0"/>
                <a:ea typeface="Times New Roman"/>
                <a:cs typeface="Times New Roman" pitchFamily="18" charset="0"/>
              </a:rPr>
              <a:t>истребуются</a:t>
            </a:r>
            <a:r>
              <a:rPr lang="ru-RU" sz="1600" b="0" i="0" u="none" strike="noStrike" cap="none" dirty="0">
                <a:ln>
                  <a:noFill/>
                </a:ln>
                <a:solidFill>
                  <a:srgbClr val="000000"/>
                </a:solidFill>
                <a:latin typeface="Times New Roman" pitchFamily="18" charset="0"/>
                <a:ea typeface="Times New Roman"/>
                <a:cs typeface="Times New Roman" pitchFamily="18" charset="0"/>
              </a:rPr>
              <a:t> запрашиваемые документы; </a:t>
            </a:r>
            <a:endParaRPr lang="ru-RU" sz="1600" b="0" i="0" u="none" strike="noStrike" cap="none" dirty="0">
              <a:ln>
                <a:noFill/>
              </a:ln>
              <a:solidFill>
                <a:schemeClr val="tx1"/>
              </a:solidFill>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pitchFamily="18" charset="0"/>
                <a:ea typeface="Times New Roman"/>
                <a:cs typeface="Times New Roman" pitchFamily="18" charset="0"/>
              </a:rPr>
              <a:t>-не указано, в рамках какого мероприятия налогового контроля </a:t>
            </a:r>
            <a:r>
              <a:rPr lang="ru-RU" sz="1600" b="0" i="0" u="none" strike="noStrike" cap="none" dirty="0" err="1">
                <a:ln>
                  <a:noFill/>
                </a:ln>
                <a:solidFill>
                  <a:srgbClr val="000000"/>
                </a:solidFill>
                <a:latin typeface="Times New Roman" pitchFamily="18" charset="0"/>
                <a:ea typeface="Times New Roman"/>
                <a:cs typeface="Times New Roman" pitchFamily="18" charset="0"/>
              </a:rPr>
              <a:t>истребуются</a:t>
            </a:r>
            <a:r>
              <a:rPr lang="ru-RU" sz="1600" b="0" i="0" u="none" strike="noStrike" cap="none" dirty="0">
                <a:ln>
                  <a:noFill/>
                </a:ln>
                <a:solidFill>
                  <a:srgbClr val="000000"/>
                </a:solidFill>
                <a:latin typeface="Times New Roman" pitchFamily="18" charset="0"/>
                <a:ea typeface="Times New Roman"/>
                <a:cs typeface="Times New Roman" pitchFamily="18" charset="0"/>
              </a:rPr>
              <a:t> документы, а перечислены одновременно все предусмотренные НК РФ основания для истребования документов.</a:t>
            </a:r>
            <a:br>
              <a:rPr lang="ru-RU" sz="1600" b="0" i="0" u="none" strike="noStrike" cap="none" dirty="0">
                <a:ln>
                  <a:noFill/>
                </a:ln>
                <a:solidFill>
                  <a:srgbClr val="000000"/>
                </a:solidFill>
                <a:latin typeface="Times New Roman" pitchFamily="18" charset="0"/>
                <a:ea typeface="Times New Roman"/>
                <a:cs typeface="Times New Roman" pitchFamily="18" charset="0"/>
              </a:rPr>
            </a:br>
            <a:r>
              <a:rPr lang="ru-RU" sz="1600" b="0" i="0" u="none" strike="noStrike" cap="none" dirty="0">
                <a:ln>
                  <a:noFill/>
                </a:ln>
                <a:solidFill>
                  <a:srgbClr val="000000"/>
                </a:solidFill>
                <a:latin typeface="Times New Roman" pitchFamily="18" charset="0"/>
                <a:ea typeface="Times New Roman"/>
                <a:cs typeface="Times New Roman" pitchFamily="18" charset="0"/>
              </a:rPr>
              <a:t>-запрос документов и информации по всем договорам за продолжительный период времени не может расцениваться как запрос о конкретной сделке. </a:t>
            </a:r>
            <a:r>
              <a:rPr lang="ru-RU" sz="1600" b="1" i="0" u="none" strike="noStrike" cap="none" dirty="0">
                <a:ln>
                  <a:noFill/>
                </a:ln>
                <a:solidFill>
                  <a:srgbClr val="000000"/>
                </a:solidFill>
                <a:latin typeface="Times New Roman" pitchFamily="18" charset="0"/>
                <a:ea typeface="Times New Roman"/>
                <a:cs typeface="Times New Roman" pitchFamily="18" charset="0"/>
              </a:rPr>
              <a:t>Фактически проводится проверка деятельности налогоплательщика</a:t>
            </a:r>
            <a:r>
              <a:rPr lang="ru-RU" sz="1600" b="0" i="0" u="none" strike="noStrike" cap="none" dirty="0">
                <a:ln>
                  <a:noFill/>
                </a:ln>
                <a:solidFill>
                  <a:srgbClr val="000000"/>
                </a:solidFill>
                <a:latin typeface="Times New Roman" pitchFamily="18" charset="0"/>
                <a:ea typeface="Times New Roman"/>
                <a:cs typeface="Times New Roman" pitchFamily="18" charset="0"/>
              </a:rPr>
              <a:t>.</a:t>
            </a:r>
            <a:endParaRPr sz="1600" dirty="0">
              <a:latin typeface="Times New Roman" pitchFamily="18" charset="0"/>
              <a:cs typeface="Times New Roman" pitchFamily="18" charset="0"/>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00000"/>
                </a:solidFill>
                <a:latin typeface="Times New Roman"/>
                <a:ea typeface="Times New Roman"/>
                <a:cs typeface="Times New Roman"/>
              </a:rPr>
              <a:t/>
            </a:r>
            <a:br>
              <a:rPr lang="ru-RU" sz="1600" b="0" i="0" u="none" strike="noStrike" cap="none" dirty="0">
                <a:ln>
                  <a:noFill/>
                </a:ln>
                <a:solidFill>
                  <a:srgbClr val="000000"/>
                </a:solidFill>
                <a:latin typeface="Times New Roman"/>
                <a:ea typeface="Times New Roman"/>
                <a:cs typeface="Times New Roman"/>
              </a:rPr>
            </a:br>
            <a:r>
              <a:rPr lang="ru-RU" sz="1600" b="0" i="0" u="none" strike="noStrike" cap="none" dirty="0">
                <a:ln>
                  <a:noFill/>
                </a:ln>
                <a:solidFill>
                  <a:srgbClr val="000000"/>
                </a:solidFill>
                <a:latin typeface="Times New Roman"/>
                <a:ea typeface="Times New Roman"/>
                <a:cs typeface="Times New Roman"/>
              </a:rPr>
              <a:t/>
            </a:r>
            <a:br>
              <a:rPr lang="ru-RU" sz="1600" b="0" i="0" u="none" strike="noStrike" cap="none" dirty="0">
                <a:ln>
                  <a:noFill/>
                </a:ln>
                <a:solidFill>
                  <a:srgbClr val="000000"/>
                </a:solidFill>
                <a:latin typeface="Times New Roman"/>
                <a:ea typeface="Times New Roman"/>
                <a:cs typeface="Times New Roman"/>
              </a:rPr>
            </a:br>
            <a:endParaRPr lang="ru-RU" sz="1600" b="0" i="0" u="none" strike="noStrike" cap="none" dirty="0">
              <a:ln>
                <a:noFill/>
              </a:ln>
              <a:solidFill>
                <a:schemeClr val="tx1"/>
              </a:solidFill>
              <a:latin typeface="Times New Roman"/>
              <a:cs typeface="Times New Roman"/>
            </a:endParaRPr>
          </a:p>
        </p:txBody>
      </p:sp>
      <p:sp>
        <p:nvSpPr>
          <p:cNvPr id="12" name="Прямоугольник 12"/>
          <p:cNvSpPr/>
          <p:nvPr/>
        </p:nvSpPr>
        <p:spPr bwMode="auto">
          <a:xfrm>
            <a:off x="776536" y="188640"/>
            <a:ext cx="7704856" cy="1015663"/>
          </a:xfrm>
          <a:prstGeom prst="rect">
            <a:avLst/>
          </a:prstGeom>
        </p:spPr>
        <p:txBody>
          <a:bodyPr wrap="square">
            <a:spAutoFit/>
          </a:bodyPr>
          <a:lstStyle/>
          <a:p>
            <a:pPr lvl="0" algn="just" defTabSz="914400">
              <a:spcBef>
                <a:spcPts val="0"/>
              </a:spcBef>
              <a:spcAft>
                <a:spcPts val="0"/>
              </a:spcAft>
              <a:defRPr/>
            </a:pPr>
            <a:r>
              <a:rPr lang="ru-RU" sz="2000" b="1" dirty="0">
                <a:solidFill>
                  <a:srgbClr val="A50021"/>
                </a:solidFill>
                <a:latin typeface="Times New Roman"/>
                <a:ea typeface="Times New Roman"/>
                <a:cs typeface="Times New Roman"/>
              </a:rPr>
              <a:t>Запрос документов и информации по всем договорам за продолжительный период -это не  запрос о конкретной сделке. </a:t>
            </a:r>
          </a:p>
          <a:p>
            <a:pPr lvl="0" algn="just" defTabSz="914400">
              <a:spcBef>
                <a:spcPts val="0"/>
              </a:spcBef>
              <a:spcAft>
                <a:spcPts val="0"/>
              </a:spcAft>
              <a:defRPr/>
            </a:pPr>
            <a:r>
              <a:rPr lang="ru-RU" sz="2000" b="1" dirty="0">
                <a:latin typeface="Times New Roman"/>
                <a:ea typeface="Times New Roman"/>
                <a:cs typeface="Times New Roman"/>
              </a:rPr>
              <a:t>Скрытая проверка налогоплательщика</a:t>
            </a:r>
            <a:endParaRPr lang="ru-RU" sz="2000" dirty="0">
              <a:latin typeface="Times New Roman"/>
              <a:cs typeface="Times New Roman"/>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Прямоугольник 10"/>
          <p:cNvSpPr/>
          <p:nvPr/>
        </p:nvSpPr>
        <p:spPr>
          <a:xfrm>
            <a:off x="344488" y="1059120"/>
            <a:ext cx="9289032" cy="5293757"/>
          </a:xfrm>
          <a:prstGeom prst="rect">
            <a:avLst/>
          </a:prstGeom>
          <a:ln w="28575">
            <a:solidFill>
              <a:srgbClr val="8A0000"/>
            </a:solidFill>
          </a:ln>
        </p:spPr>
        <p:txBody>
          <a:bodyPr wrap="square">
            <a:spAutoFit/>
          </a:bodyPr>
          <a:lstStyle/>
          <a:p>
            <a:pPr algn="ctr"/>
            <a:r>
              <a:rPr lang="ru-RU" b="1" dirty="0" smtClean="0">
                <a:latin typeface="Times New Roman" pitchFamily="18" charset="0"/>
                <a:cs typeface="Times New Roman" pitchFamily="18" charset="0"/>
              </a:rPr>
              <a:t>Определение </a:t>
            </a:r>
            <a:r>
              <a:rPr lang="ru-RU" b="1" dirty="0" smtClean="0">
                <a:latin typeface="Times New Roman" pitchFamily="18" charset="0"/>
                <a:cs typeface="Times New Roman" pitchFamily="18" charset="0"/>
              </a:rPr>
              <a:t>ВС РФ от 12.01.2021 </a:t>
            </a:r>
            <a:r>
              <a:rPr lang="ru-RU" b="1" dirty="0" smtClean="0">
                <a:latin typeface="Times New Roman" pitchFamily="18" charset="0"/>
                <a:cs typeface="Times New Roman" pitchFamily="18" charset="0"/>
              </a:rPr>
              <a:t>года № </a:t>
            </a:r>
            <a:r>
              <a:rPr lang="ru-RU" b="1" dirty="0" smtClean="0">
                <a:latin typeface="Times New Roman" pitchFamily="18" charset="0"/>
                <a:cs typeface="Times New Roman" pitchFamily="18" charset="0"/>
              </a:rPr>
              <a:t>306-ЭС20-21310 </a:t>
            </a:r>
            <a:endParaRPr lang="ru-RU" b="1" dirty="0" smtClean="0">
              <a:latin typeface="Times New Roman" pitchFamily="18" charset="0"/>
              <a:cs typeface="Times New Roman" pitchFamily="18" charset="0"/>
            </a:endParaRPr>
          </a:p>
          <a:p>
            <a:pPr algn="just"/>
            <a:endParaRPr lang="ru-RU" sz="1400"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Налогоплательщику </a:t>
            </a:r>
            <a:r>
              <a:rPr lang="ru-RU" b="1" dirty="0" smtClean="0">
                <a:latin typeface="Times New Roman" pitchFamily="18" charset="0"/>
                <a:cs typeface="Times New Roman" pitchFamily="18" charset="0"/>
              </a:rPr>
              <a:t>вне рамок налоговой проверки</a:t>
            </a:r>
            <a:r>
              <a:rPr lang="ru-RU" dirty="0" smtClean="0">
                <a:latin typeface="Times New Roman" pitchFamily="18" charset="0"/>
                <a:cs typeface="Times New Roman" pitchFamily="18" charset="0"/>
              </a:rPr>
              <a:t>, было направлено требование о предоставлении документов (договоры, акты, путевые листы, карточки бухгалтерского учета по взаимоотношениям с контрагентом и т.д</a:t>
            </a:r>
            <a:r>
              <a:rPr lang="ru-RU" dirty="0" smtClean="0">
                <a:latin typeface="Times New Roman" pitchFamily="18" charset="0"/>
                <a:cs typeface="Times New Roman" pitchFamily="18" charset="0"/>
              </a:rPr>
              <a:t>.), в т.ч. за период до заключения договоров.</a:t>
            </a:r>
          </a:p>
          <a:p>
            <a:pPr algn="just"/>
            <a:r>
              <a:rPr lang="ru-RU" b="1" dirty="0" smtClean="0">
                <a:latin typeface="Times New Roman" pitchFamily="18" charset="0"/>
                <a:cs typeface="Times New Roman" pitchFamily="18" charset="0"/>
              </a:rPr>
              <a:t>Компания отказалась </a:t>
            </a:r>
            <a:r>
              <a:rPr lang="ru-RU" b="1" dirty="0" smtClean="0">
                <a:latin typeface="Times New Roman" pitchFamily="18" charset="0"/>
                <a:cs typeface="Times New Roman" pitchFamily="18" charset="0"/>
              </a:rPr>
              <a:t>предоставить документы, </a:t>
            </a:r>
            <a:r>
              <a:rPr lang="ru-RU" b="1" dirty="0" smtClean="0">
                <a:latin typeface="Times New Roman" pitchFamily="18" charset="0"/>
                <a:cs typeface="Times New Roman" pitchFamily="18" charset="0"/>
              </a:rPr>
              <a:t>т.к. </a:t>
            </a:r>
            <a:r>
              <a:rPr lang="ru-RU" b="1" dirty="0" smtClean="0">
                <a:latin typeface="Times New Roman" pitchFamily="18" charset="0"/>
                <a:cs typeface="Times New Roman" pitchFamily="18" charset="0"/>
              </a:rPr>
              <a:t>перечень и объем не соответствует нормам НК РФ. </a:t>
            </a: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Суды поддержали инспекцию:</a:t>
            </a:r>
            <a:endParaRPr lang="ru-RU" b="1"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НК </a:t>
            </a:r>
            <a:r>
              <a:rPr lang="ru-RU" dirty="0" smtClean="0">
                <a:latin typeface="Times New Roman" pitchFamily="18" charset="0"/>
                <a:cs typeface="Times New Roman" pitchFamily="18" charset="0"/>
              </a:rPr>
              <a:t>РФ не предусматривает ограничений по истребованию </a:t>
            </a:r>
            <a:r>
              <a:rPr lang="ru-RU" dirty="0" smtClean="0">
                <a:latin typeface="Times New Roman" pitchFamily="18" charset="0"/>
                <a:cs typeface="Times New Roman" pitchFamily="18" charset="0"/>
              </a:rPr>
              <a:t>инспекцией документов </a:t>
            </a:r>
            <a:r>
              <a:rPr lang="ru-RU" dirty="0" smtClean="0">
                <a:latin typeface="Times New Roman" pitchFamily="18" charset="0"/>
                <a:cs typeface="Times New Roman" pitchFamily="18" charset="0"/>
              </a:rPr>
              <a:t>(информации) у участников сделки либо у иных лиц в зависимости от наличия у таких лиц статуса налогоплательщика или контрагента. </a:t>
            </a: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При </a:t>
            </a:r>
            <a:r>
              <a:rPr lang="ru-RU" dirty="0" smtClean="0">
                <a:latin typeface="Times New Roman" pitchFamily="18" charset="0"/>
                <a:cs typeface="Times New Roman" pitchFamily="18" charset="0"/>
              </a:rPr>
              <a:t>этом </a:t>
            </a:r>
            <a:r>
              <a:rPr lang="ru-RU" b="1" dirty="0" smtClean="0">
                <a:latin typeface="Times New Roman" pitchFamily="18" charset="0"/>
                <a:cs typeface="Times New Roman" pitchFamily="18" charset="0"/>
              </a:rPr>
              <a:t>истребование документов и информации за период до заключения сделки, в контексте ч. 2 ст. 425 ГК РФ не исключает наличие правоотношений, регулируемых рассматриваемым соглашением за прошедший период</a:t>
            </a:r>
            <a:r>
              <a:rPr lang="ru-RU" dirty="0" smtClean="0">
                <a:latin typeface="Times New Roman" pitchFamily="18" charset="0"/>
                <a:cs typeface="Times New Roman" pitchFamily="18" charset="0"/>
              </a:rPr>
              <a:t>. Кроме того, </a:t>
            </a:r>
            <a:r>
              <a:rPr lang="ru-RU" b="1" dirty="0" smtClean="0">
                <a:latin typeface="Times New Roman" pitchFamily="18" charset="0"/>
                <a:cs typeface="Times New Roman" pitchFamily="18" charset="0"/>
              </a:rPr>
              <a:t>установление данного периода, прав заявителя не нарушает</a:t>
            </a:r>
            <a:r>
              <a:rPr lang="ru-RU" dirty="0" smtClean="0">
                <a:latin typeface="Times New Roman" pitchFamily="18" charset="0"/>
                <a:cs typeface="Times New Roman" pitchFamily="18" charset="0"/>
              </a:rPr>
              <a:t>, поскольку в отсутствии соответствующих правоотношений по сделке, последний может сообщить о данном факте, что будет являться исполнением рассматриваемого требования </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3" name="TextBox 12"/>
          <p:cNvSpPr txBox="1"/>
          <p:nvPr/>
        </p:nvSpPr>
        <p:spPr>
          <a:xfrm>
            <a:off x="848544" y="188640"/>
            <a:ext cx="7056784" cy="400110"/>
          </a:xfrm>
          <a:prstGeom prst="rect">
            <a:avLst/>
          </a:prstGeom>
          <a:noFill/>
        </p:spPr>
        <p:txBody>
          <a:bodyPr wrap="square" rtlCol="0">
            <a:spAutoFit/>
          </a:bodyPr>
          <a:lstStyle/>
          <a:p>
            <a:pPr algn="ctr"/>
            <a:r>
              <a:rPr lang="ru-RU" sz="2000" b="1" dirty="0" smtClean="0">
                <a:solidFill>
                  <a:srgbClr val="8A0000"/>
                </a:solidFill>
                <a:latin typeface="Times New Roman" pitchFamily="18" charset="0"/>
                <a:cs typeface="Times New Roman" pitchFamily="18" charset="0"/>
              </a:rPr>
              <a:t>Истребование документов вне рамок проверок</a:t>
            </a:r>
            <a:endParaRPr lang="ru-RU" sz="2000" b="1" dirty="0">
              <a:solidFill>
                <a:srgbClr val="8A0000"/>
              </a:solidFill>
              <a:latin typeface="Times New Roman" pitchFamily="18" charset="0"/>
              <a:cs typeface="Times New Roman" pitchFamily="18" charset="0"/>
            </a:endParaRPr>
          </a:p>
        </p:txBody>
      </p:sp>
      <p:sp>
        <p:nvSpPr>
          <p:cNvPr id="14" name="TextBox 13"/>
          <p:cNvSpPr txBox="1"/>
          <p:nvPr/>
        </p:nvSpPr>
        <p:spPr>
          <a:xfrm>
            <a:off x="200472" y="260648"/>
            <a:ext cx="543230" cy="369332"/>
          </a:xfrm>
          <a:prstGeom prst="rect">
            <a:avLst/>
          </a:prstGeom>
          <a:noFill/>
        </p:spPr>
        <p:txBody>
          <a:bodyPr wrap="square" rtlCol="0">
            <a:spAutoFit/>
          </a:bodyPr>
          <a:lstStyle/>
          <a:p>
            <a:r>
              <a:rPr lang="ru-RU" dirty="0" smtClean="0"/>
              <a:t>-</a:t>
            </a:r>
            <a:endParaRPr lang="ru-RU" dirty="0"/>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2" name="Прямоугольник 11"/>
          <p:cNvSpPr/>
          <p:nvPr/>
        </p:nvSpPr>
        <p:spPr>
          <a:xfrm>
            <a:off x="488504" y="1988840"/>
            <a:ext cx="8784976" cy="3139321"/>
          </a:xfrm>
          <a:prstGeom prst="rect">
            <a:avLst/>
          </a:prstGeom>
          <a:ln w="28575">
            <a:solidFill>
              <a:srgbClr val="8A0000"/>
            </a:solidFill>
          </a:ln>
        </p:spPr>
        <p:txBody>
          <a:bodyPr wrap="square">
            <a:spAutoFit/>
          </a:bodyPr>
          <a:lstStyle/>
          <a:p>
            <a:pPr algn="just"/>
            <a:r>
              <a:rPr lang="ru-RU" b="1" dirty="0" smtClean="0">
                <a:latin typeface="Times New Roman" pitchFamily="18" charset="0"/>
                <a:cs typeface="Times New Roman" pitchFamily="18" charset="0"/>
              </a:rPr>
              <a:t>В рамках встречной проверки</a:t>
            </a:r>
            <a:r>
              <a:rPr lang="ru-RU" dirty="0" smtClean="0">
                <a:latin typeface="Times New Roman" pitchFamily="18" charset="0"/>
                <a:cs typeface="Times New Roman" pitchFamily="18" charset="0"/>
              </a:rPr>
              <a:t>, налогоплательщику было направлено требование о предоставлении документов (информации) в порядке ст. 93, п. 2 ст. 93.1 НК РФ по взаимоотношениям с контрагентом за определенный период. </a:t>
            </a:r>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Налогоплательщик </a:t>
            </a:r>
            <a:r>
              <a:rPr lang="ru-RU" dirty="0" smtClean="0">
                <a:latin typeface="Times New Roman" pitchFamily="18" charset="0"/>
                <a:cs typeface="Times New Roman" pitchFamily="18" charset="0"/>
              </a:rPr>
              <a:t>предоставлять документы отказался </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 требовании не было указано мероприятие налогового контроля</a:t>
            </a:r>
            <a:r>
              <a:rPr lang="ru-RU"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Вывод суда:  </a:t>
            </a:r>
          </a:p>
          <a:p>
            <a:pPr algn="just"/>
            <a:r>
              <a:rPr lang="ru-RU" dirty="0" smtClean="0">
                <a:latin typeface="Times New Roman" pitchFamily="18" charset="0"/>
                <a:cs typeface="Times New Roman" pitchFamily="18" charset="0"/>
              </a:rPr>
              <a:t>налоговый </a:t>
            </a:r>
            <a:r>
              <a:rPr lang="ru-RU" dirty="0" smtClean="0">
                <a:latin typeface="Times New Roman" pitchFamily="18" charset="0"/>
                <a:cs typeface="Times New Roman" pitchFamily="18" charset="0"/>
              </a:rPr>
              <a:t>орган </a:t>
            </a:r>
            <a:r>
              <a:rPr lang="ru-RU" b="1" dirty="0" smtClean="0">
                <a:latin typeface="Times New Roman" pitchFamily="18" charset="0"/>
                <a:cs typeface="Times New Roman" pitchFamily="18" charset="0"/>
              </a:rPr>
              <a:t>не обязан сообщать контрагенту </a:t>
            </a:r>
            <a:r>
              <a:rPr lang="ru-RU" dirty="0" smtClean="0">
                <a:latin typeface="Times New Roman" pitchFamily="18" charset="0"/>
                <a:cs typeface="Times New Roman" pitchFamily="18" charset="0"/>
              </a:rPr>
              <a:t>соответствующего лица, документы (информация) о сделках которого запрошена, </a:t>
            </a:r>
            <a:r>
              <a:rPr lang="ru-RU" b="1" dirty="0" smtClean="0">
                <a:latin typeface="Times New Roman" pitchFamily="18" charset="0"/>
                <a:cs typeface="Times New Roman" pitchFamily="18" charset="0"/>
              </a:rPr>
              <a:t>причины, по которым он посчитал необходимым направить требование</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3" name="Прямоугольник 12"/>
          <p:cNvSpPr/>
          <p:nvPr/>
        </p:nvSpPr>
        <p:spPr>
          <a:xfrm>
            <a:off x="344488" y="1052736"/>
            <a:ext cx="9001000" cy="369332"/>
          </a:xfrm>
          <a:prstGeom prst="rect">
            <a:avLst/>
          </a:prstGeom>
        </p:spPr>
        <p:txBody>
          <a:bodyPr wrap="square">
            <a:spAutoFit/>
          </a:bodyPr>
          <a:lstStyle/>
          <a:p>
            <a:pPr algn="ctr"/>
            <a:r>
              <a:rPr lang="ru-RU" b="1" dirty="0" smtClean="0">
                <a:latin typeface="Times New Roman" pitchFamily="18" charset="0"/>
                <a:cs typeface="Times New Roman" pitchFamily="18" charset="0"/>
              </a:rPr>
              <a:t>Постановление АС Поволжского округа от 09.04.2021 по делу </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А06-3271/2020</a:t>
            </a:r>
            <a:endParaRPr lang="ru-RU" b="1" dirty="0">
              <a:latin typeface="Times New Roman" pitchFamily="18" charset="0"/>
              <a:cs typeface="Times New Roman" pitchFamily="18" charset="0"/>
            </a:endParaRPr>
          </a:p>
        </p:txBody>
      </p:sp>
      <p:sp>
        <p:nvSpPr>
          <p:cNvPr id="14" name="TextBox 13"/>
          <p:cNvSpPr txBox="1"/>
          <p:nvPr/>
        </p:nvSpPr>
        <p:spPr>
          <a:xfrm>
            <a:off x="776536" y="188640"/>
            <a:ext cx="8496944" cy="400110"/>
          </a:xfrm>
          <a:prstGeom prst="rect">
            <a:avLst/>
          </a:prstGeom>
          <a:noFill/>
        </p:spPr>
        <p:txBody>
          <a:bodyPr wrap="square" rtlCol="0">
            <a:spAutoFit/>
          </a:bodyPr>
          <a:lstStyle/>
          <a:p>
            <a:pPr algn="ctr"/>
            <a:r>
              <a:rPr lang="ru-RU" sz="2000" b="1" dirty="0" smtClean="0">
                <a:solidFill>
                  <a:srgbClr val="8A0000"/>
                </a:solidFill>
                <a:latin typeface="Times New Roman" pitchFamily="18" charset="0"/>
                <a:cs typeface="Times New Roman" pitchFamily="18" charset="0"/>
              </a:rPr>
              <a:t>Мероприятие налогового контроля не имеет значения</a:t>
            </a:r>
            <a:r>
              <a:rPr lang="en-US" sz="2000" b="1" dirty="0" smtClean="0">
                <a:solidFill>
                  <a:srgbClr val="8A0000"/>
                </a:solidFill>
                <a:latin typeface="Times New Roman" pitchFamily="18" charset="0"/>
                <a:cs typeface="Times New Roman" pitchFamily="18" charset="0"/>
              </a:rPr>
              <a:t>?!</a:t>
            </a:r>
            <a:endParaRPr lang="ru-RU" sz="2000" b="1" dirty="0">
              <a:solidFill>
                <a:srgbClr val="8A0000"/>
              </a:solidFill>
              <a:latin typeface="Times New Roman" pitchFamily="18" charset="0"/>
              <a:cs typeface="Times New Roman" pitchFamily="18" charset="0"/>
            </a:endParaRPr>
          </a:p>
        </p:txBody>
      </p:sp>
      <p:pic>
        <p:nvPicPr>
          <p:cNvPr id="15"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22859" y="-1280"/>
            <a:ext cx="9906859" cy="6858594"/>
          </a:xfrm>
          <a:prstGeom prst="rect">
            <a:avLst/>
          </a:prstGeom>
        </p:spPr>
      </p:pic>
      <p:sp>
        <p:nvSpPr>
          <p:cNvPr id="6" name="Заголовок 1"/>
          <p:cNvSpPr>
            <a:spLocks/>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p>
        </p:txBody>
      </p:sp>
      <p:sp>
        <p:nvSpPr>
          <p:cNvPr id="11" name="Прямоугольник 11"/>
          <p:cNvSpPr/>
          <p:nvPr/>
        </p:nvSpPr>
        <p:spPr bwMode="auto">
          <a:xfrm>
            <a:off x="824365" y="182367"/>
            <a:ext cx="8692882" cy="707886"/>
          </a:xfrm>
          <a:prstGeom prst="rect">
            <a:avLst/>
          </a:prstGeom>
        </p:spPr>
        <p:txBody>
          <a:bodyPr wrap="square">
            <a:spAutoFit/>
          </a:bodyPr>
          <a:lstStyle/>
          <a:p>
            <a:pPr algn="ctr" defTabSz="914400">
              <a:spcBef>
                <a:spcPts val="0"/>
              </a:spcBef>
              <a:spcAft>
                <a:spcPts val="0"/>
              </a:spcAft>
              <a:defRPr/>
            </a:pPr>
            <a:r>
              <a:rPr lang="ru-RU" sz="2000" b="1">
                <a:solidFill>
                  <a:srgbClr val="9C0E11"/>
                </a:solidFill>
                <a:latin typeface="Times New Roman"/>
                <a:ea typeface="Times New Roman"/>
                <a:cs typeface="Times New Roman"/>
              </a:rPr>
              <a:t>Нельзя требовать любые документы в рамках «камералки»</a:t>
            </a:r>
            <a:endParaRPr lang="ru-RU" sz="2000">
              <a:solidFill>
                <a:srgbClr val="9C0E11"/>
              </a:solidFill>
              <a:latin typeface="Times New Roman"/>
              <a:cs typeface="Times New Roman"/>
            </a:endParaRPr>
          </a:p>
          <a:p>
            <a:pPr lvl="0" algn="ctr" defTabSz="914400">
              <a:spcBef>
                <a:spcPts val="0"/>
              </a:spcBef>
              <a:spcAft>
                <a:spcPts val="0"/>
              </a:spcAft>
              <a:defRPr/>
            </a:pPr>
            <a:endParaRPr lang="ru-RU" sz="2000" b="1">
              <a:solidFill>
                <a:srgbClr val="9C0E11"/>
              </a:solidFill>
              <a:latin typeface="Times New Roman"/>
              <a:ea typeface="Times New Roman"/>
              <a:cs typeface="Times New Roman"/>
            </a:endParaRPr>
          </a:p>
        </p:txBody>
      </p:sp>
      <p:sp>
        <p:nvSpPr>
          <p:cNvPr id="12" name="Rectangle 1"/>
          <p:cNvSpPr>
            <a:spLocks noChangeArrowheads="1"/>
          </p:cNvSpPr>
          <p:nvPr/>
        </p:nvSpPr>
        <p:spPr bwMode="auto">
          <a:xfrm>
            <a:off x="102372" y="1059530"/>
            <a:ext cx="9675164" cy="57861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Times New Roman"/>
                <a:cs typeface="Times New Roman"/>
              </a:rPr>
              <a:t>Суть:</a:t>
            </a:r>
            <a:r>
              <a:rPr lang="ru-RU" sz="1600" b="0" i="0" u="none" strike="noStrike" cap="none">
                <a:ln>
                  <a:noFill/>
                </a:ln>
                <a:solidFill>
                  <a:srgbClr val="000000"/>
                </a:solidFill>
                <a:latin typeface="Times New Roman"/>
                <a:ea typeface="Times New Roman"/>
                <a:cs typeface="Times New Roman"/>
              </a:rPr>
              <a:t> Инспекция в рамках «камералки» затребовала договоры, акты сверок, акты о зачете взаимных требований, расшифровки дебиторской и кредиторской задолженности, доверенности.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Times New Roman"/>
                <a:cs typeface="Times New Roman"/>
              </a:rPr>
              <a:t>Позиция инспекции и УФНС:</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Times New Roman"/>
                <a:cs typeface="Times New Roman"/>
              </a:rPr>
              <a:t>-перечень документов, указанных в статье 172 НК не является закрытым;</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Times New Roman"/>
                <a:cs typeface="Times New Roman"/>
              </a:rPr>
              <a:t>-указывать в требовании ссылки на п. 8 статьи 88 НК необязательно;</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Times New Roman"/>
                <a:cs typeface="Times New Roman"/>
              </a:rPr>
              <a:t>-документы подтверждают «наличие договорных отношений и статус исполнения взаимных обязательств»  - ст. 54.1 НК РФ.</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Times New Roman"/>
                <a:cs typeface="Times New Roman"/>
              </a:rPr>
              <a:t>Позиция  судов апелляционной и кассационной инстанций:</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rgbClr val="000000"/>
                </a:solidFill>
                <a:latin typeface="Times New Roman"/>
                <a:ea typeface="Times New Roman"/>
                <a:cs typeface="Times New Roman"/>
              </a:rPr>
              <a:t>недопустимо произвольно истребовать документы;</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rgbClr val="000000"/>
                </a:solidFill>
                <a:latin typeface="Times New Roman"/>
                <a:ea typeface="Times New Roman"/>
                <a:cs typeface="Times New Roman"/>
              </a:rPr>
              <a:t>п. 8 статьи 88 НК - право налогового органа на истребование документов ограничено определенным кругом документов и отсылка к ст. 172 НК РФ указывает на то, что </a:t>
            </a:r>
            <a:r>
              <a:rPr lang="ru-RU" sz="1600" b="1" i="0" u="none" strike="noStrike" cap="none">
                <a:ln>
                  <a:noFill/>
                </a:ln>
                <a:solidFill>
                  <a:srgbClr val="000000"/>
                </a:solidFill>
                <a:latin typeface="Times New Roman"/>
                <a:ea typeface="Times New Roman"/>
                <a:cs typeface="Times New Roman"/>
              </a:rPr>
              <a:t>истребованию подлежат лишь те документы, которые поименованы в данной статье, как основания предоставления </a:t>
            </a:r>
            <a:r>
              <a:rPr lang="ru-RU" sz="1600" b="1" i="0" u="sng" strike="noStrike" cap="none">
                <a:ln>
                  <a:noFill/>
                </a:ln>
                <a:solidFill>
                  <a:srgbClr val="000000"/>
                </a:solidFill>
                <a:latin typeface="Times New Roman"/>
                <a:ea typeface="Times New Roman"/>
                <a:cs typeface="Times New Roman"/>
              </a:rPr>
              <a:t>налоговых вычетов</a:t>
            </a:r>
            <a:r>
              <a:rPr lang="ru-RU" sz="1600" b="0" i="0" u="none" strike="noStrike" cap="none">
                <a:ln>
                  <a:noFill/>
                </a:ln>
                <a:solidFill>
                  <a:srgbClr val="000000"/>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chemeClr val="tx1"/>
                </a:solidFill>
                <a:latin typeface="Times New Roman"/>
                <a:ea typeface="Calibri"/>
                <a:cs typeface="Times New Roman"/>
              </a:rPr>
              <a:t>п. 1 ст. 172 НК РФ  - право на применение вычетов поставлено в зависимость от наличия счетов-фактур и первичных документов, подтверждающих принятие на учет (работ, услуг), имущественных прав. </a:t>
            </a:r>
            <a:r>
              <a:rPr lang="ru-RU" sz="1600" b="1" i="0" u="none" strike="noStrike" cap="none">
                <a:ln>
                  <a:noFill/>
                </a:ln>
                <a:solidFill>
                  <a:schemeClr val="tx1"/>
                </a:solidFill>
                <a:latin typeface="Times New Roman"/>
                <a:ea typeface="Calibri"/>
                <a:cs typeface="Times New Roman"/>
              </a:rPr>
              <a:t>Иные документы</a:t>
            </a:r>
            <a:r>
              <a:rPr lang="ru-RU" sz="1600" b="0" i="0" u="none" strike="noStrike" cap="none">
                <a:ln>
                  <a:noFill/>
                </a:ln>
                <a:solidFill>
                  <a:schemeClr val="tx1"/>
                </a:solidFill>
                <a:latin typeface="Times New Roman"/>
                <a:ea typeface="Calibri"/>
                <a:cs typeface="Times New Roman"/>
              </a:rPr>
              <a:t> (в том числе, договоры и регистры бухгалтерского учета) </a:t>
            </a:r>
            <a:r>
              <a:rPr lang="ru-RU" sz="1600" b="1" i="0" u="none" strike="noStrike" cap="none">
                <a:ln>
                  <a:noFill/>
                </a:ln>
                <a:solidFill>
                  <a:schemeClr val="tx1"/>
                </a:solidFill>
                <a:latin typeface="Times New Roman"/>
                <a:ea typeface="Calibri"/>
                <a:cs typeface="Times New Roman"/>
              </a:rPr>
              <a:t>в качестве основания для применения налогового вычета в ст. 172 НК РФ не упоминаются.</a:t>
            </a:r>
            <a:endParaRPr lang="ru-RU" sz="1600" b="0" i="0" u="none" strike="noStrike" cap="none">
              <a:ln>
                <a:noFill/>
              </a:ln>
              <a:solidFill>
                <a:schemeClr val="tx1"/>
              </a:solidFill>
              <a:latin typeface="Times New Roman"/>
              <a:cs typeface="Times New Roman"/>
            </a:endParaRPr>
          </a:p>
          <a:p>
            <a:pPr lvl="0" algn="just" defTabSz="914400">
              <a:spcBef>
                <a:spcPts val="0"/>
              </a:spcBef>
              <a:spcAft>
                <a:spcPts val="0"/>
              </a:spcAft>
              <a:defRPr/>
            </a:pPr>
            <a:r>
              <a:rPr lang="ru-RU" sz="1600">
                <a:solidFill>
                  <a:srgbClr val="9C0E11"/>
                </a:solidFill>
                <a:latin typeface="Franklin Gothic Heavy"/>
                <a:ea typeface="Times New Roman"/>
                <a:cs typeface="Times New Roman"/>
              </a:rPr>
              <a:t>■ </a:t>
            </a:r>
            <a:r>
              <a:rPr lang="ru-RU" sz="1600" b="0" i="0" u="none" strike="noStrike" cap="none">
                <a:ln>
                  <a:noFill/>
                </a:ln>
                <a:solidFill>
                  <a:srgbClr val="000000"/>
                </a:solidFill>
                <a:latin typeface="Times New Roman"/>
                <a:ea typeface="Times New Roman"/>
                <a:cs typeface="Times New Roman"/>
              </a:rPr>
              <a:t>довод УФНС о правомерности истребования со ссылкой на </a:t>
            </a:r>
            <a:r>
              <a:rPr lang="ru-RU" sz="1600" b="1" i="0" u="none" strike="noStrike" cap="none">
                <a:ln>
                  <a:noFill/>
                </a:ln>
                <a:solidFill>
                  <a:srgbClr val="000000"/>
                </a:solidFill>
                <a:latin typeface="Times New Roman"/>
                <a:ea typeface="Times New Roman"/>
                <a:cs typeface="Times New Roman"/>
              </a:rPr>
              <a:t>ст. 54.1 НК РФ</a:t>
            </a:r>
            <a:r>
              <a:rPr lang="ru-RU" sz="1600" b="0" i="0" u="none" strike="noStrike" cap="none">
                <a:ln>
                  <a:noFill/>
                </a:ln>
                <a:solidFill>
                  <a:srgbClr val="000000"/>
                </a:solidFill>
                <a:latin typeface="Times New Roman"/>
                <a:ea typeface="Times New Roman"/>
                <a:cs typeface="Times New Roman"/>
              </a:rPr>
              <a:t>, несостоятелен. Ст. 54.1 НК РФ устанавливает пределы осуществления налогоплательщиком прав по исчислению налоговой базы и суммы налога. Она не регулирует порядок проведения «камералок»  и не может трактоваться, как расширяющие допустимый объем истребуемых документов, установленный п. 8 ст. 88 НК.</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i="1" u="none" strike="noStrike" cap="none">
                <a:ln>
                  <a:noFill/>
                </a:ln>
                <a:solidFill>
                  <a:srgbClr val="9C0E11"/>
                </a:solidFill>
                <a:latin typeface="Times New Roman"/>
                <a:ea typeface="Times New Roman"/>
                <a:cs typeface="Times New Roman"/>
              </a:rPr>
              <a:t>Письма Минфина и ФНС (письма от 27.12.2007 №03-02-07/2-209, от 17.01.2008 №ШС-6-03/24@).</a:t>
            </a:r>
            <a:endParaRPr lang="ru-RU" sz="1600" i="1" u="none" strike="noStrike" cap="none">
              <a:ln>
                <a:noFill/>
              </a:ln>
              <a:solidFill>
                <a:srgbClr val="9C0E1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endParaRPr lang="ru-RU" sz="1800" i="1" u="none" strike="noStrike" cap="none">
              <a:ln>
                <a:noFill/>
              </a:ln>
              <a:solidFill>
                <a:srgbClr val="9C0E11"/>
              </a:solidFill>
              <a:latin typeface="Arial"/>
              <a:cs typeface="Arial"/>
            </a:endParaRPr>
          </a:p>
        </p:txBody>
      </p:sp>
      <p:sp>
        <p:nvSpPr>
          <p:cNvPr id="13" name="Прямоугольник 12"/>
          <p:cNvSpPr/>
          <p:nvPr/>
        </p:nvSpPr>
        <p:spPr bwMode="auto">
          <a:xfrm>
            <a:off x="430372" y="720976"/>
            <a:ext cx="9021340" cy="338554"/>
          </a:xfrm>
          <a:prstGeom prst="rect">
            <a:avLst/>
          </a:prstGeom>
        </p:spPr>
        <p:txBody>
          <a:bodyPr wrap="square">
            <a:spAutoFit/>
          </a:bodyPr>
          <a:lstStyle/>
          <a:p>
            <a:pPr lvl="0" algn="ctr" defTabSz="914400">
              <a:spcBef>
                <a:spcPts val="0"/>
              </a:spcBef>
              <a:spcAft>
                <a:spcPts val="0"/>
              </a:spcAft>
              <a:defRPr/>
            </a:pPr>
            <a:r>
              <a:rPr lang="ru-RU" sz="1600" b="1">
                <a:solidFill>
                  <a:srgbClr val="000000"/>
                </a:solidFill>
                <a:latin typeface="Times New Roman"/>
                <a:ea typeface="Calibri"/>
                <a:cs typeface="Times New Roman"/>
              </a:rPr>
              <a:t>Постановление АС Северо-Западного округа 18.01.2021 по делу № А56-38742/2020</a:t>
            </a:r>
            <a:endParaRPr lang="ru-RU" sz="1600">
              <a:latin typeface="Times New Roman"/>
              <a:cs typeface="Times New Roman"/>
            </a:endParaRPr>
          </a:p>
        </p:txBody>
      </p:sp>
      <p:pic>
        <p:nvPicPr>
          <p:cNvPr id="14"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a:ln>
            <a:solidFill>
              <a:srgbClr val="8A0000"/>
            </a:solidFill>
          </a:ln>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Прямоугольник 10"/>
          <p:cNvSpPr/>
          <p:nvPr/>
        </p:nvSpPr>
        <p:spPr>
          <a:xfrm>
            <a:off x="416496" y="1166843"/>
            <a:ext cx="9217024" cy="3416320"/>
          </a:xfrm>
          <a:prstGeom prst="rect">
            <a:avLst/>
          </a:prstGeom>
          <a:ln w="28575">
            <a:solidFill>
              <a:srgbClr val="8A0000"/>
            </a:solidFill>
          </a:ln>
        </p:spPr>
        <p:txBody>
          <a:bodyPr wrap="square">
            <a:spAutoFit/>
          </a:bodyPr>
          <a:lstStyle/>
          <a:p>
            <a:endParaRPr lang="ru-RU" dirty="0" smtClean="0"/>
          </a:p>
          <a:p>
            <a:r>
              <a:rPr lang="ru-RU" b="1" dirty="0" smtClean="0">
                <a:latin typeface="Times New Roman" pitchFamily="18" charset="0"/>
                <a:cs typeface="Times New Roman" pitchFamily="18" charset="0"/>
              </a:rPr>
              <a:t>Постановление АС Волго-Вятского округа от 20.05.2021 </a:t>
            </a:r>
            <a:r>
              <a:rPr lang="ru-RU" b="1" dirty="0" smtClean="0">
                <a:latin typeface="Times New Roman" pitchFamily="18" charset="0"/>
                <a:cs typeface="Times New Roman" pitchFamily="18" charset="0"/>
              </a:rPr>
              <a:t>года по </a:t>
            </a:r>
            <a:r>
              <a:rPr lang="ru-RU" b="1" dirty="0" smtClean="0">
                <a:latin typeface="Times New Roman" pitchFamily="18" charset="0"/>
                <a:cs typeface="Times New Roman" pitchFamily="18" charset="0"/>
              </a:rPr>
              <a:t>делу </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А28-8268/2020 </a:t>
            </a:r>
            <a:endParaRPr lang="ru-RU" b="1"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В рамках КНП по </a:t>
            </a:r>
            <a:r>
              <a:rPr lang="ru-RU" dirty="0" smtClean="0">
                <a:latin typeface="Times New Roman" pitchFamily="18" charset="0"/>
                <a:cs typeface="Times New Roman" pitchFamily="18" charset="0"/>
              </a:rPr>
              <a:t>возмещению НДС, </a:t>
            </a:r>
            <a:r>
              <a:rPr lang="ru-RU" dirty="0" smtClean="0">
                <a:latin typeface="Times New Roman" pitchFamily="18" charset="0"/>
                <a:cs typeface="Times New Roman" pitchFamily="18" charset="0"/>
              </a:rPr>
              <a:t>инспекция </a:t>
            </a:r>
            <a:r>
              <a:rPr lang="ru-RU" dirty="0" smtClean="0">
                <a:latin typeface="Times New Roman" pitchFamily="18" charset="0"/>
                <a:cs typeface="Times New Roman" pitchFamily="18" charset="0"/>
              </a:rPr>
              <a:t>затребовала документы, подтверждающие подтверждают право на вычет по покупке оборудования, в том числе </a:t>
            </a:r>
            <a:r>
              <a:rPr lang="ru-RU" dirty="0" err="1" smtClean="0">
                <a:latin typeface="Times New Roman" pitchFamily="18" charset="0"/>
                <a:cs typeface="Times New Roman" pitchFamily="18" charset="0"/>
              </a:rPr>
              <a:t>оборотно-сальдовые</a:t>
            </a:r>
            <a:r>
              <a:rPr lang="ru-RU" dirty="0" smtClean="0">
                <a:latin typeface="Times New Roman" pitchFamily="18" charset="0"/>
                <a:cs typeface="Times New Roman" pitchFamily="18" charset="0"/>
              </a:rPr>
              <a:t> ведомости  </a:t>
            </a:r>
            <a:r>
              <a:rPr lang="ru-RU" dirty="0" smtClean="0">
                <a:latin typeface="Times New Roman" pitchFamily="18" charset="0"/>
                <a:cs typeface="Times New Roman" pitchFamily="18" charset="0"/>
              </a:rPr>
              <a:t>по счетам 01, 02, 08, 10, 60, 62, 76. </a:t>
            </a:r>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Налогоплательщик отказался предоставлять </a:t>
            </a:r>
            <a:r>
              <a:rPr lang="ru-RU" b="1" dirty="0" smtClean="0">
                <a:latin typeface="Times New Roman" pitchFamily="18" charset="0"/>
                <a:cs typeface="Times New Roman" pitchFamily="18" charset="0"/>
              </a:rPr>
              <a:t>ОСВ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при КНП с НДС к возмещению инспекция вправе требовать документы, которые подтверждают право на вычет, </a:t>
            </a:r>
            <a:r>
              <a:rPr lang="ru-RU" dirty="0" err="1" smtClean="0">
                <a:latin typeface="Times New Roman" pitchFamily="18" charset="0"/>
                <a:cs typeface="Times New Roman" pitchFamily="18" charset="0"/>
              </a:rPr>
              <a:t>оборотно-сальдовые</a:t>
            </a:r>
            <a:r>
              <a:rPr lang="ru-RU" dirty="0" smtClean="0">
                <a:latin typeface="Times New Roman" pitchFamily="18" charset="0"/>
                <a:cs typeface="Times New Roman" pitchFamily="18" charset="0"/>
              </a:rPr>
              <a:t> ведомости его не подтверждают. </a:t>
            </a:r>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r>
              <a:rPr lang="ru-RU" b="1" dirty="0" smtClean="0">
                <a:solidFill>
                  <a:srgbClr val="8A0000"/>
                </a:solidFill>
                <a:latin typeface="Times New Roman" pitchFamily="18" charset="0"/>
                <a:cs typeface="Times New Roman" pitchFamily="18" charset="0"/>
              </a:rPr>
              <a:t>Суд поддержал налогоплательщика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2" name="TextBox 11"/>
          <p:cNvSpPr txBox="1"/>
          <p:nvPr/>
        </p:nvSpPr>
        <p:spPr>
          <a:xfrm>
            <a:off x="704528" y="188640"/>
            <a:ext cx="8280920" cy="400110"/>
          </a:xfrm>
          <a:prstGeom prst="rect">
            <a:avLst/>
          </a:prstGeom>
          <a:noFill/>
        </p:spPr>
        <p:txBody>
          <a:bodyPr wrap="square" rtlCol="0">
            <a:spAutoFit/>
          </a:bodyPr>
          <a:lstStyle/>
          <a:p>
            <a:pPr algn="ctr"/>
            <a:r>
              <a:rPr lang="ru-RU" sz="2000" b="1" dirty="0" smtClean="0">
                <a:solidFill>
                  <a:srgbClr val="8A0000"/>
                </a:solidFill>
                <a:latin typeface="Times New Roman" pitchFamily="18" charset="0"/>
                <a:cs typeface="Times New Roman" pitchFamily="18" charset="0"/>
              </a:rPr>
              <a:t>В рамках «</a:t>
            </a:r>
            <a:r>
              <a:rPr lang="ru-RU" sz="2000" b="1" dirty="0" err="1" smtClean="0">
                <a:solidFill>
                  <a:srgbClr val="8A0000"/>
                </a:solidFill>
                <a:latin typeface="Times New Roman" pitchFamily="18" charset="0"/>
                <a:cs typeface="Times New Roman" pitchFamily="18" charset="0"/>
              </a:rPr>
              <a:t>камералки</a:t>
            </a:r>
            <a:r>
              <a:rPr lang="ru-RU" sz="2000" b="1" dirty="0" smtClean="0">
                <a:solidFill>
                  <a:srgbClr val="8A0000"/>
                </a:solidFill>
                <a:latin typeface="Times New Roman" pitchFamily="18" charset="0"/>
                <a:cs typeface="Times New Roman" pitchFamily="18" charset="0"/>
              </a:rPr>
              <a:t>» что попало не истребуют!</a:t>
            </a:r>
            <a:endParaRPr lang="ru-RU" sz="2000" b="1" dirty="0">
              <a:solidFill>
                <a:srgbClr val="8A0000"/>
              </a:solidFill>
              <a:latin typeface="Times New Roman" pitchFamily="18" charset="0"/>
              <a:cs typeface="Times New Roman" pitchFamily="18" charset="0"/>
            </a:endParaRPr>
          </a:p>
        </p:txBody>
      </p:sp>
      <p:pic>
        <p:nvPicPr>
          <p:cNvPr id="13"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5361" name="Rectangle 1"/>
          <p:cNvSpPr>
            <a:spLocks noChangeArrowheads="1"/>
          </p:cNvSpPr>
          <p:nvPr/>
        </p:nvSpPr>
        <p:spPr bwMode="auto">
          <a:xfrm>
            <a:off x="200472" y="766732"/>
            <a:ext cx="936104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Определение ВС РФ от 21.06.2021 по делу № А32-48817/2018</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Суть дела:</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 ходе выездной проверки было направлено требование о представлении документов. Документы были представлены не в полном объеме - </a:t>
            </a: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штраф 4 860 800 руб.</a:t>
            </a:r>
            <a:r>
              <a:rPr lang="ru-RU" sz="1600" dirty="0" smtClean="0">
                <a:latin typeface="Times New Roman" pitchFamily="18" charset="0"/>
                <a:cs typeface="Times New Roman" pitchFamily="18" charset="0"/>
              </a:rPr>
              <a:t> </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(ст. 126 НК РФ).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Первая инстанция</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штраф правомерный.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Апелляционная инстанция</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штраф незаконный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-оснований для штрафа нет, т.к. проверка производилась на территории налогоплательщика и  не чинилось препятствий для ознакомления налогового органа с первичной документацией;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-решение инспекции не содержит сведений, что выездная проверка проводилась по месту нахождения налогового органа, что подтверждает факт проверки на территории налогоплательщика и имелся доступ ко всем имеющимся первичным документам, в том числе к программе 1С, что исключает возможность непредставления налогоплательщиком документов на проверку.</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Кассационные инстанции - </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поскольку в ходе проведения проверки инспекция получила доступ ко всем документам и к информационной базе 1С - направление налогоплательщику требований о предоставлении документов само по себе противоречило порядку проведения проверки.</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r>
            <a:b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br>
            <a:r>
              <a:rPr kumimoji="0" lang="ru-RU" sz="16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Иная точка зрения </a:t>
            </a:r>
            <a:r>
              <a:rPr kumimoji="0" lang="ru-RU" sz="1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судов по аналогичным делам: </a:t>
            </a:r>
            <a:r>
              <a:rPr kumimoji="0" lang="ru-RU" sz="16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ст. 93 НК РФ не содержит положений, освобождающих от обязанности предоставления документов, по требованию, в порядке статьи 93 НК РФ, в случае ознакомления должностных лиц налогового органа с оригиналами запрошенных документов в ходе проведения проверки. Учитывают как смягчающее обстоятельство для снижения размера штрафа </a:t>
            </a:r>
            <a:r>
              <a:rPr kumimoji="0" lang="ru-RU" sz="1600" b="0"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(например, отказное определение ВС от 23.06.2021 года по делу № А20-1911/2020 )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Прямоугольник 10"/>
          <p:cNvSpPr/>
          <p:nvPr/>
        </p:nvSpPr>
        <p:spPr>
          <a:xfrm>
            <a:off x="1640632" y="116632"/>
            <a:ext cx="8496944" cy="400110"/>
          </a:xfrm>
          <a:prstGeom prst="rect">
            <a:avLst/>
          </a:prstGeom>
        </p:spPr>
        <p:txBody>
          <a:bodyPr wrap="square">
            <a:spAutoFit/>
          </a:bodyPr>
          <a:lstStyle/>
          <a:p>
            <a:pPr lvl="0" algn="just" defTabSz="914400" rtl="0" fontAlgn="base">
              <a:spcBef>
                <a:spcPct val="0"/>
              </a:spcBef>
              <a:spcAft>
                <a:spcPct val="0"/>
              </a:spcAft>
            </a:pPr>
            <a:r>
              <a:rPr lang="ru-RU" sz="2000" b="1" dirty="0" smtClean="0">
                <a:solidFill>
                  <a:srgbClr val="8A0000"/>
                </a:solidFill>
                <a:latin typeface="Times New Roman" pitchFamily="18" charset="0"/>
                <a:ea typeface="Calibri" pitchFamily="34" charset="0"/>
                <a:cs typeface="Times New Roman" pitchFamily="18" charset="0"/>
              </a:rPr>
              <a:t>Неисполнение требования в ходе выездной - есть нюансы!</a:t>
            </a:r>
            <a:endParaRPr lang="ru-RU" sz="2000" dirty="0" smtClean="0">
              <a:solidFill>
                <a:srgbClr val="8A0000"/>
              </a:solidFill>
              <a:latin typeface="Times New Roman" pitchFamily="18" charset="0"/>
              <a:cs typeface="Times New Roman" pitchFamily="18" charset="0"/>
            </a:endParaRPr>
          </a:p>
        </p:txBody>
      </p:sp>
      <p:pic>
        <p:nvPicPr>
          <p:cNvPr id="12" name="image1.png"/>
          <p:cNvPicPr>
            <a:picLocks noChangeAspect="1"/>
          </p:cNvPicPr>
          <p:nvPr/>
        </p:nvPicPr>
        <p:blipFill>
          <a:blip r:embed="rId6"/>
          <a:stretch/>
        </p:blipFill>
        <p:spPr bwMode="auto">
          <a:xfrm>
            <a:off x="8802539" y="0"/>
            <a:ext cx="1042817" cy="277799"/>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a:spLocks/>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9"/>
          <p:cNvSpPr/>
          <p:nvPr/>
        </p:nvSpPr>
        <p:spPr bwMode="auto">
          <a:xfrm>
            <a:off x="684372" y="182367"/>
            <a:ext cx="9074439" cy="707886"/>
          </a:xfrm>
          <a:prstGeom prst="rect">
            <a:avLst/>
          </a:prstGeom>
        </p:spPr>
        <p:txBody>
          <a:bodyPr wrap="square">
            <a:spAutoFit/>
          </a:bodyPr>
          <a:lstStyle/>
          <a:p>
            <a:pPr>
              <a:defRPr/>
            </a:pPr>
            <a:r>
              <a:rPr lang="ru-RU" sz="2000" b="1" u="sng" dirty="0">
                <a:solidFill>
                  <a:srgbClr val="8A0000"/>
                </a:solidFill>
                <a:latin typeface="Times New Roman"/>
                <a:cs typeface="Times New Roman"/>
              </a:rPr>
              <a:t>БЕЗ СУДА</a:t>
            </a:r>
            <a:r>
              <a:rPr lang="ru-RU" sz="2000" b="1" dirty="0">
                <a:solidFill>
                  <a:srgbClr val="8A0000"/>
                </a:solidFill>
                <a:latin typeface="Times New Roman"/>
                <a:cs typeface="Times New Roman"/>
              </a:rPr>
              <a:t>: отменен штраф за непредставление документов в ходе выездной! </a:t>
            </a:r>
          </a:p>
        </p:txBody>
      </p:sp>
      <p:sp>
        <p:nvSpPr>
          <p:cNvPr id="11" name="Rectangle 1"/>
          <p:cNvSpPr>
            <a:spLocks noChangeArrowheads="1"/>
          </p:cNvSpPr>
          <p:nvPr/>
        </p:nvSpPr>
        <p:spPr bwMode="auto">
          <a:xfrm>
            <a:off x="128464" y="824574"/>
            <a:ext cx="9577063" cy="5970865"/>
          </a:xfrm>
          <a:prstGeom prst="rect">
            <a:avLst/>
          </a:prstGeom>
          <a:solidFill>
            <a:srgbClr val="FFF6E7"/>
          </a:solidFill>
          <a:ln w="28575">
            <a:solidFill>
              <a:srgbClr val="9C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9C0E11"/>
                </a:solidFill>
                <a:latin typeface="Times New Roman"/>
                <a:ea typeface="Times New Roman"/>
                <a:cs typeface="Times New Roman"/>
              </a:rPr>
              <a:t>Суть: </a:t>
            </a:r>
            <a:r>
              <a:rPr lang="ru-RU" sz="1600" b="0" i="0" u="none" strike="noStrike" cap="none" dirty="0">
                <a:ln>
                  <a:noFill/>
                </a:ln>
                <a:solidFill>
                  <a:srgbClr val="222222"/>
                </a:solidFill>
                <a:latin typeface="Times New Roman"/>
                <a:ea typeface="Times New Roman"/>
                <a:cs typeface="Times New Roman"/>
              </a:rPr>
              <a:t>В ходе выездной проверки было истребовано </a:t>
            </a:r>
            <a:r>
              <a:rPr lang="ru-RU" sz="1600" b="1" i="0" u="none" strike="noStrike" cap="none" dirty="0">
                <a:ln>
                  <a:noFill/>
                </a:ln>
                <a:solidFill>
                  <a:srgbClr val="222222"/>
                </a:solidFill>
                <a:latin typeface="Times New Roman"/>
                <a:ea typeface="Times New Roman"/>
                <a:cs typeface="Times New Roman"/>
              </a:rPr>
              <a:t>более </a:t>
            </a:r>
            <a:r>
              <a:rPr lang="ru-RU" b="1" i="0" u="none" strike="noStrike" cap="none" dirty="0">
                <a:ln>
                  <a:noFill/>
                </a:ln>
                <a:solidFill>
                  <a:srgbClr val="9C0E11"/>
                </a:solidFill>
                <a:latin typeface="Times New Roman"/>
                <a:ea typeface="Times New Roman"/>
                <a:cs typeface="Times New Roman"/>
              </a:rPr>
              <a:t>3 500 </a:t>
            </a:r>
            <a:r>
              <a:rPr lang="ru-RU" sz="1600" b="1" i="0" u="none" strike="noStrike" cap="none" dirty="0">
                <a:ln>
                  <a:noFill/>
                </a:ln>
                <a:solidFill>
                  <a:srgbClr val="222222"/>
                </a:solidFill>
                <a:latin typeface="Times New Roman"/>
                <a:ea typeface="Times New Roman"/>
                <a:cs typeface="Times New Roman"/>
              </a:rPr>
              <a:t>документов </a:t>
            </a:r>
            <a:r>
              <a:rPr lang="ru-RU" sz="1600" b="0" i="0" u="none" strike="noStrike" cap="none" dirty="0">
                <a:ln>
                  <a:noFill/>
                </a:ln>
                <a:solidFill>
                  <a:srgbClr val="222222"/>
                </a:solidFill>
                <a:latin typeface="Times New Roman"/>
                <a:ea typeface="Times New Roman"/>
                <a:cs typeface="Times New Roman"/>
              </a:rPr>
              <a:t>(3 требования) : договоры, сметы, счета-фактуры, акты КС-2, КС-3, журналы производства работ и др. по финансово-хозяйственным взаимоотношениям с 30 контрагентами (как заказчиками, так и субподрядчиками), а также различные регистры бухгалтерского и налогового учета и т.д.</a:t>
            </a:r>
            <a:endParaRPr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9C0E11"/>
                </a:solidFill>
                <a:latin typeface="Times New Roman"/>
                <a:ea typeface="Times New Roman"/>
                <a:cs typeface="Times New Roman"/>
              </a:rPr>
              <a:t>Инспекция отказала в продлении сроков и оштрафовала ее на </a:t>
            </a:r>
            <a:r>
              <a:rPr lang="ru-RU" b="1" i="0" u="none" strike="noStrike" cap="none" dirty="0">
                <a:ln>
                  <a:noFill/>
                </a:ln>
                <a:solidFill>
                  <a:srgbClr val="9C0E11"/>
                </a:solidFill>
                <a:latin typeface="Times New Roman"/>
                <a:ea typeface="Times New Roman"/>
                <a:cs typeface="Times New Roman"/>
              </a:rPr>
              <a:t>850 </a:t>
            </a:r>
            <a:r>
              <a:rPr lang="ru-RU" sz="1600" b="1" i="0" u="none" strike="noStrike" cap="none" dirty="0">
                <a:ln>
                  <a:noFill/>
                </a:ln>
                <a:solidFill>
                  <a:srgbClr val="9C0E11"/>
                </a:solidFill>
                <a:latin typeface="Times New Roman"/>
                <a:ea typeface="Times New Roman"/>
                <a:cs typeface="Times New Roman"/>
              </a:rPr>
              <a:t>тыс. руб. </a:t>
            </a:r>
            <a:endParaRPr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rgbClr val="9C0E1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222222"/>
                </a:solidFill>
                <a:latin typeface="Times New Roman"/>
                <a:ea typeface="Times New Roman"/>
                <a:cs typeface="Times New Roman"/>
              </a:rPr>
              <a:t>Решения инспекции о привлечении к ответственности </a:t>
            </a:r>
            <a:r>
              <a:rPr lang="ru-RU" sz="1600" b="1" i="0" u="none" strike="noStrike" cap="none" dirty="0">
                <a:ln>
                  <a:noFill/>
                </a:ln>
                <a:solidFill>
                  <a:srgbClr val="222222"/>
                </a:solidFill>
                <a:latin typeface="Times New Roman"/>
                <a:ea typeface="Times New Roman"/>
                <a:cs typeface="Times New Roman"/>
              </a:rPr>
              <a:t>были успешно обжалованы нами в вышестоящий налоговый орган.</a:t>
            </a:r>
            <a:endParaRPr dirty="0"/>
          </a:p>
          <a:p>
            <a:pPr marL="0" marR="0" lvl="0" indent="0" algn="just" defTabSz="914400">
              <a:lnSpc>
                <a:spcPct val="100000"/>
              </a:lnSpc>
              <a:spcBef>
                <a:spcPts val="0"/>
              </a:spcBef>
              <a:spcAft>
                <a:spcPts val="0"/>
              </a:spcAft>
              <a:buClrTx/>
              <a:buSzTx/>
              <a:buFontTx/>
              <a:buNone/>
              <a:defRPr/>
            </a:pP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9C0E11"/>
                </a:solidFill>
                <a:latin typeface="Times New Roman"/>
                <a:ea typeface="Times New Roman"/>
                <a:cs typeface="Times New Roman"/>
              </a:rPr>
              <a:t>Принятые доводы:</a:t>
            </a:r>
            <a:endParaRPr lang="ru-RU" sz="1600" b="0" i="0" u="none" strike="noStrike" cap="none" dirty="0">
              <a:ln>
                <a:noFill/>
              </a:ln>
              <a:solidFill>
                <a:srgbClr val="9C0E11"/>
              </a:solidFill>
              <a:latin typeface="Times New Roman"/>
              <a:cs typeface="Times New Roman"/>
            </a:endParaRPr>
          </a:p>
          <a:p>
            <a:pPr marL="0" marR="0" lvl="0" indent="0" algn="just" defTabSz="914400">
              <a:lnSpc>
                <a:spcPct val="100000"/>
              </a:lnSpc>
              <a:spcBef>
                <a:spcPts val="0"/>
              </a:spcBef>
              <a:spcAft>
                <a:spcPts val="0"/>
              </a:spcAft>
              <a:buClrTx/>
              <a:buSzTx/>
              <a:buFontTx/>
              <a:buAutoNum type="arabicPeriod"/>
              <a:defRPr/>
            </a:pPr>
            <a:r>
              <a:rPr lang="ru-RU" sz="1600" b="1" i="0" u="none" strike="noStrike" cap="none" dirty="0">
                <a:ln>
                  <a:noFill/>
                </a:ln>
                <a:solidFill>
                  <a:srgbClr val="222222"/>
                </a:solidFill>
                <a:latin typeface="Times New Roman"/>
                <a:ea typeface="Times New Roman"/>
                <a:cs typeface="Times New Roman"/>
              </a:rPr>
              <a:t>Отсутствует вина</a:t>
            </a:r>
            <a:r>
              <a:rPr lang="ru-RU" sz="1600" b="0" i="0" u="none" strike="noStrike" cap="none" dirty="0">
                <a:ln>
                  <a:noFill/>
                </a:ln>
                <a:solidFill>
                  <a:srgbClr val="222222"/>
                </a:solidFill>
                <a:latin typeface="Times New Roman"/>
                <a:ea typeface="Times New Roman"/>
                <a:cs typeface="Times New Roman"/>
              </a:rPr>
              <a:t>, как обязательный элемент состава правонарушения, по п. 1 ст. 126 НК РФ, т.к. истребован значительный объем и  были объективные препятствия для исполнения 3 требований налогового органа в 10-дневный срок (ограниченность трудовых ресурсов по подбору и изготовлению копий большого объема документов и т.п.). </a:t>
            </a:r>
            <a:endParaRPr lang="ru-RU" sz="1600" b="0" i="0" u="none" strike="noStrike" cap="none" dirty="0">
              <a:ln>
                <a:noFill/>
              </a:ln>
              <a:solidFill>
                <a:srgbClr val="222222"/>
              </a:solidFill>
              <a:latin typeface="Times New Roman"/>
              <a:ea typeface="Calibri"/>
              <a:cs typeface="Times New Roman"/>
            </a:endParaRPr>
          </a:p>
          <a:p>
            <a:pPr marL="0" marR="0" lvl="0" indent="0" algn="just" defTabSz="914400">
              <a:lnSpc>
                <a:spcPct val="100000"/>
              </a:lnSpc>
              <a:spcBef>
                <a:spcPts val="0"/>
              </a:spcBef>
              <a:spcAft>
                <a:spcPts val="0"/>
              </a:spcAft>
              <a:buClrTx/>
              <a:buSzTx/>
              <a:buFontTx/>
              <a:buAutoNum type="arabicPeriod"/>
              <a:defRPr/>
            </a:pPr>
            <a:r>
              <a:rPr lang="ru-RU" sz="1600" b="1" i="0" u="none" strike="noStrike" cap="none" dirty="0">
                <a:ln>
                  <a:noFill/>
                </a:ln>
                <a:solidFill>
                  <a:srgbClr val="222222"/>
                </a:solidFill>
                <a:latin typeface="Times New Roman"/>
                <a:ea typeface="Times New Roman"/>
                <a:cs typeface="Times New Roman"/>
              </a:rPr>
              <a:t>Своевременное представление ходатайств </a:t>
            </a:r>
            <a:r>
              <a:rPr lang="ru-RU" sz="1600" b="0" i="0" u="none" strike="noStrike" cap="none" dirty="0">
                <a:ln>
                  <a:noFill/>
                </a:ln>
                <a:solidFill>
                  <a:srgbClr val="222222"/>
                </a:solidFill>
                <a:latin typeface="Times New Roman"/>
                <a:ea typeface="Times New Roman"/>
                <a:cs typeface="Times New Roman"/>
              </a:rPr>
              <a:t>о продлении сроков представления документов, представление </a:t>
            </a:r>
            <a:r>
              <a:rPr lang="ru-RU" sz="1600" b="0" i="0" u="none" strike="noStrike" cap="none" dirty="0" err="1">
                <a:ln>
                  <a:noFill/>
                </a:ln>
                <a:solidFill>
                  <a:srgbClr val="222222"/>
                </a:solidFill>
                <a:latin typeface="Times New Roman"/>
                <a:ea typeface="Times New Roman"/>
                <a:cs typeface="Times New Roman"/>
              </a:rPr>
              <a:t>истребуемых</a:t>
            </a:r>
            <a:r>
              <a:rPr lang="ru-RU" sz="1600" b="0" i="0" u="none" strike="noStrike" cap="none" dirty="0">
                <a:ln>
                  <a:noFill/>
                </a:ln>
                <a:solidFill>
                  <a:srgbClr val="222222"/>
                </a:solidFill>
                <a:latin typeface="Times New Roman"/>
                <a:ea typeface="Times New Roman"/>
                <a:cs typeface="Times New Roman"/>
              </a:rPr>
              <a:t> документов в сроки, указанные компаний в таких ходатайствах.</a:t>
            </a:r>
            <a:endParaRPr lang="ru-RU" sz="1600" b="0" i="0" u="none" strike="noStrike" cap="none" dirty="0">
              <a:ln>
                <a:noFill/>
              </a:ln>
              <a:solidFill>
                <a:srgbClr val="222222"/>
              </a:solidFill>
              <a:latin typeface="Times New Roman"/>
              <a:ea typeface="Calibri"/>
              <a:cs typeface="Times New Roman"/>
            </a:endParaRPr>
          </a:p>
          <a:p>
            <a:pPr marL="0" marR="0" lvl="0" indent="0" algn="just" defTabSz="914400">
              <a:lnSpc>
                <a:spcPct val="100000"/>
              </a:lnSpc>
              <a:spcBef>
                <a:spcPts val="0"/>
              </a:spcBef>
              <a:spcAft>
                <a:spcPts val="0"/>
              </a:spcAft>
              <a:buClrTx/>
              <a:buSzTx/>
              <a:buFontTx/>
              <a:buAutoNum type="arabicPeriod"/>
              <a:defRPr/>
            </a:pPr>
            <a:r>
              <a:rPr lang="ru-RU" sz="1600" b="1" i="0" u="none" strike="noStrike" cap="none" dirty="0">
                <a:ln>
                  <a:noFill/>
                </a:ln>
                <a:solidFill>
                  <a:srgbClr val="222222"/>
                </a:solidFill>
                <a:latin typeface="Times New Roman"/>
                <a:ea typeface="Times New Roman"/>
                <a:cs typeface="Times New Roman"/>
              </a:rPr>
              <a:t>Необоснованность привлечения к ответственности за непредставление документов, которые фактически отсутствовали у компании и не велись ею в принципе</a:t>
            </a:r>
            <a:r>
              <a:rPr lang="ru-RU" sz="1600" b="0" i="0" u="none" strike="noStrike" cap="none" dirty="0">
                <a:ln>
                  <a:noFill/>
                </a:ln>
                <a:solidFill>
                  <a:srgbClr val="222222"/>
                </a:solidFill>
                <a:latin typeface="Times New Roman"/>
                <a:ea typeface="Times New Roman"/>
                <a:cs typeface="Times New Roman"/>
              </a:rPr>
              <a:t>, Так, например, налоговый орган наложил штраф за непредставление коллективного договора, карточек по счетам 03, 04, 05, 07, 09, 15, 16, 20, 25, 43, 45, 58, 63, 67, 79, учет по которым вообще не велся в компании и т.п.</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200" b="0" i="0" u="none" strike="noStrike" cap="none" dirty="0">
                <a:ln>
                  <a:noFill/>
                </a:ln>
                <a:solidFill>
                  <a:srgbClr val="000000"/>
                </a:solidFill>
                <a:latin typeface="Calibri"/>
                <a:ea typeface="Times New Roman"/>
                <a:cs typeface="Times New Roman"/>
              </a:rPr>
              <a:t/>
            </a:r>
            <a:br>
              <a:rPr lang="ru-RU" sz="1200" b="0" i="0" u="none" strike="noStrike" cap="none" dirty="0">
                <a:ln>
                  <a:noFill/>
                </a:ln>
                <a:solidFill>
                  <a:srgbClr val="000000"/>
                </a:solidFill>
                <a:latin typeface="Calibri"/>
                <a:ea typeface="Times New Roman"/>
                <a:cs typeface="Times New Roman"/>
              </a:rPr>
            </a:br>
            <a:r>
              <a:rPr lang="ru-RU" sz="1200" b="0" i="0" u="none" strike="noStrike" cap="none" dirty="0">
                <a:ln>
                  <a:noFill/>
                </a:ln>
                <a:solidFill>
                  <a:srgbClr val="000000"/>
                </a:solidFill>
                <a:latin typeface="Calibri"/>
                <a:ea typeface="Times New Roman"/>
                <a:cs typeface="Times New Roman"/>
              </a:rPr>
              <a:t/>
            </a:r>
            <a:br>
              <a:rPr lang="ru-RU" sz="1200" b="0" i="0" u="none" strike="noStrike" cap="none" dirty="0">
                <a:ln>
                  <a:noFill/>
                </a:ln>
                <a:solidFill>
                  <a:srgbClr val="000000"/>
                </a:solidFill>
                <a:latin typeface="Calibri"/>
                <a:ea typeface="Times New Roman"/>
                <a:cs typeface="Times New Roman"/>
              </a:rPr>
            </a:br>
            <a:endParaRPr lang="ru-RU" sz="1800" b="0" i="0" u="none" strike="noStrike" cap="none" dirty="0">
              <a:ln>
                <a:noFill/>
              </a:ln>
              <a:solidFill>
                <a:schemeClr val="tx1"/>
              </a:solidFill>
              <a:latin typeface="Arial"/>
              <a:cs typeface="Arial"/>
            </a:endParaRPr>
          </a:p>
        </p:txBody>
      </p:sp>
      <p:pic>
        <p:nvPicPr>
          <p:cNvPr id="12"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Прямоугольник 11"/>
          <p:cNvSpPr/>
          <p:nvPr/>
        </p:nvSpPr>
        <p:spPr bwMode="auto">
          <a:xfrm>
            <a:off x="992560" y="188640"/>
            <a:ext cx="7560840" cy="400110"/>
          </a:xfrm>
          <a:prstGeom prst="rect">
            <a:avLst/>
          </a:prstGeom>
        </p:spPr>
        <p:txBody>
          <a:bodyPr wrap="square">
            <a:spAutoFit/>
          </a:bodyPr>
          <a:lstStyle/>
          <a:p>
            <a:pPr>
              <a:defRPr/>
            </a:pPr>
            <a:r>
              <a:rPr lang="ru-RU" sz="2000" b="1" dirty="0">
                <a:solidFill>
                  <a:srgbClr val="8A0000"/>
                </a:solidFill>
                <a:latin typeface="Times New Roman"/>
                <a:cs typeface="Times New Roman"/>
              </a:rPr>
              <a:t>В ходе выездной инспекция может истребовать «аналитику»</a:t>
            </a:r>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3" name="Прямоугольник 13"/>
          <p:cNvSpPr/>
          <p:nvPr/>
        </p:nvSpPr>
        <p:spPr bwMode="auto">
          <a:xfrm>
            <a:off x="272480" y="920621"/>
            <a:ext cx="9289032" cy="5262979"/>
          </a:xfrm>
          <a:prstGeom prst="rect">
            <a:avLst/>
          </a:prstGeom>
          <a:ln w="28575">
            <a:solidFill>
              <a:srgbClr val="A50021"/>
            </a:solidFill>
          </a:ln>
        </p:spPr>
        <p:txBody>
          <a:bodyPr wrap="square">
            <a:spAutoFit/>
          </a:bodyPr>
          <a:lstStyle/>
          <a:p>
            <a:pPr algn="ctr">
              <a:defRPr/>
            </a:pPr>
            <a:r>
              <a:rPr lang="ru-RU" b="1" dirty="0">
                <a:latin typeface="Times New Roman"/>
                <a:cs typeface="Times New Roman"/>
              </a:rPr>
              <a:t>Постановление АС Московского округа от 24.05.2021 года по делу № А40-49633/2020</a:t>
            </a:r>
            <a:endParaRPr dirty="0"/>
          </a:p>
          <a:p>
            <a:pPr algn="just">
              <a:defRPr/>
            </a:pPr>
            <a:endParaRPr lang="ru-RU" sz="1600" dirty="0">
              <a:latin typeface="Times New Roman"/>
              <a:cs typeface="Times New Roman"/>
            </a:endParaRPr>
          </a:p>
          <a:p>
            <a:pPr algn="just">
              <a:defRPr/>
            </a:pPr>
            <a:r>
              <a:rPr lang="ru-RU" sz="1600" dirty="0">
                <a:latin typeface="Times New Roman"/>
                <a:cs typeface="Times New Roman"/>
              </a:rPr>
              <a:t>В рамках выездной проверки компании было вручено требование о предоставлении инспекции пояснительной записки, отражающей принципы определения налогооблагаемой базы по налогу на прибыль (включения и/или исключения в составе налогооблагаемой базы по налогу доходов/расходов) и по финансово-хозяйственным операциям с контрагентами.</a:t>
            </a:r>
            <a:endParaRPr dirty="0"/>
          </a:p>
          <a:p>
            <a:pPr algn="just">
              <a:defRPr/>
            </a:pPr>
            <a:r>
              <a:rPr lang="ru-RU" sz="1600" dirty="0">
                <a:latin typeface="Times New Roman"/>
                <a:cs typeface="Times New Roman"/>
              </a:rPr>
              <a:t>Налогоплательщик отказался представить такое пояснение, сославшись на то, что налоговые органы не вправе требовать документы, не являющиеся первичными, в том числе отчеты или аналитические справки (обобщения).</a:t>
            </a:r>
            <a:endParaRPr dirty="0"/>
          </a:p>
          <a:p>
            <a:pPr algn="just">
              <a:defRPr/>
            </a:pPr>
            <a:r>
              <a:rPr lang="ru-RU" sz="1600" dirty="0">
                <a:latin typeface="Times New Roman"/>
                <a:cs typeface="Times New Roman"/>
              </a:rPr>
              <a:t>Однако </a:t>
            </a:r>
            <a:r>
              <a:rPr lang="ru-RU" sz="1600" b="1" dirty="0">
                <a:latin typeface="Times New Roman"/>
                <a:cs typeface="Times New Roman"/>
              </a:rPr>
              <a:t>суды не поддержали позицию компании</a:t>
            </a:r>
            <a:r>
              <a:rPr lang="ru-RU" sz="1600" dirty="0">
                <a:latin typeface="Times New Roman"/>
                <a:cs typeface="Times New Roman"/>
              </a:rPr>
              <a:t>, указав следующее аргументы:</a:t>
            </a:r>
            <a:endParaRPr dirty="0"/>
          </a:p>
          <a:p>
            <a:pPr algn="just">
              <a:defRPr/>
            </a:pPr>
            <a:r>
              <a:rPr lang="ru-RU" sz="1600" dirty="0">
                <a:latin typeface="Times New Roman"/>
                <a:cs typeface="Times New Roman"/>
              </a:rPr>
              <a:t>- ст. 93 НК РФ не конкретизирован перечень документов, которые налоговый орган вправе истребовать у налогоплательщика (налогового агента);</a:t>
            </a:r>
            <a:endParaRPr dirty="0"/>
          </a:p>
          <a:p>
            <a:pPr algn="just">
              <a:defRPr/>
            </a:pPr>
            <a:r>
              <a:rPr lang="ru-RU" sz="1600" dirty="0">
                <a:latin typeface="Times New Roman"/>
                <a:cs typeface="Times New Roman"/>
              </a:rPr>
              <a:t>-налоговый орган наделен правом на истребование документов (информации), касающихся деятельности проверяемого налогоплательщика, что не исключает их получение, в том числе и от самого проверяемого лица (п. 1 ст. 93.1 НК РФ);</a:t>
            </a:r>
            <a:endParaRPr dirty="0"/>
          </a:p>
          <a:p>
            <a:pPr algn="just">
              <a:defRPr/>
            </a:pPr>
            <a:r>
              <a:rPr lang="ru-RU" sz="1600" dirty="0">
                <a:latin typeface="Times New Roman"/>
                <a:cs typeface="Times New Roman"/>
              </a:rPr>
              <a:t>-</a:t>
            </a:r>
            <a:r>
              <a:rPr lang="ru-RU" sz="1600" b="1" dirty="0">
                <a:latin typeface="Times New Roman"/>
                <a:cs typeface="Times New Roman"/>
              </a:rPr>
              <a:t>выездная проверка является углубленной формой налогового контроля, которой предшествует </a:t>
            </a:r>
            <a:r>
              <a:rPr lang="ru-RU" sz="1600" b="1" dirty="0" err="1">
                <a:latin typeface="Times New Roman"/>
                <a:cs typeface="Times New Roman"/>
              </a:rPr>
              <a:t>предпроверочный</a:t>
            </a:r>
            <a:r>
              <a:rPr lang="ru-RU" sz="1600" b="1" dirty="0">
                <a:latin typeface="Times New Roman"/>
                <a:cs typeface="Times New Roman"/>
              </a:rPr>
              <a:t> анализ деятельности проверяемого лица, поэтому возможность истребования пояснений в ходе выездной проверки следует из совокупности положений п. 3 ст. 88 и ст. 89 НК РФ и направлена на сопоставление и проверку данных о налогоплательщике, имеющихся в распоряжении инспекции </a:t>
            </a:r>
            <a:r>
              <a:rPr lang="ru-RU" sz="1600" dirty="0">
                <a:latin typeface="Times New Roman"/>
                <a:cs typeface="Times New Roman"/>
              </a:rPr>
              <a:t>(содержащихся в отчетности, полученных по результатам </a:t>
            </a:r>
            <a:r>
              <a:rPr lang="ru-RU" sz="1600" dirty="0" err="1">
                <a:latin typeface="Times New Roman"/>
                <a:cs typeface="Times New Roman"/>
              </a:rPr>
              <a:t>предпроверочного</a:t>
            </a:r>
            <a:r>
              <a:rPr lang="ru-RU" sz="1600" dirty="0">
                <a:latin typeface="Times New Roman"/>
                <a:cs typeface="Times New Roman"/>
              </a:rPr>
              <a:t> анализа и их иных источников).</a:t>
            </a: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344488" y="874864"/>
            <a:ext cx="9217024" cy="477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0" i="0" u="none" strike="noStrike" cap="none">
                <a:ln>
                  <a:noFill/>
                </a:ln>
                <a:solidFill>
                  <a:srgbClr val="222222"/>
                </a:solidFill>
                <a:latin typeface="Times New Roman"/>
                <a:ea typeface="Times New Roman"/>
                <a:cs typeface="Times New Roman"/>
              </a:rPr>
              <a:t> </a:t>
            </a:r>
            <a:r>
              <a:rPr lang="ru-RU" b="1">
                <a:solidFill>
                  <a:srgbClr val="222222"/>
                </a:solidFill>
                <a:latin typeface="Times New Roman"/>
                <a:ea typeface="Times New Roman"/>
                <a:cs typeface="Times New Roman"/>
              </a:rPr>
              <a:t>Определение Верховного суда от 03.11.2020  года № 305-ЭС20-16834</a:t>
            </a:r>
            <a:endParaRPr/>
          </a:p>
          <a:p>
            <a:pPr lvl="0" algn="just" defTabSz="914400">
              <a:spcBef>
                <a:spcPts val="0"/>
              </a:spcBef>
              <a:spcAft>
                <a:spcPts val="0"/>
              </a:spcAft>
              <a:defRPr/>
            </a:pPr>
            <a:endParaRPr lang="ru-RU" sz="1400" b="1" i="0" u="none" strike="noStrike" cap="none">
              <a:ln>
                <a:noFill/>
              </a:ln>
              <a:solidFill>
                <a:srgbClr val="222222"/>
              </a:solidFill>
              <a:latin typeface="Times New Roman"/>
              <a:ea typeface="Times New Roman"/>
              <a:cs typeface="Times New Roman"/>
            </a:endParaRPr>
          </a:p>
          <a:p>
            <a:pPr lvl="0" algn="just" defTabSz="914400">
              <a:spcBef>
                <a:spcPts val="0"/>
              </a:spcBef>
              <a:spcAft>
                <a:spcPts val="0"/>
              </a:spcAft>
              <a:defRPr/>
            </a:pPr>
            <a:r>
              <a:rPr lang="ru-RU" sz="1600" b="1" i="0" u="none" strike="noStrike" cap="none">
                <a:ln>
                  <a:noFill/>
                </a:ln>
                <a:solidFill>
                  <a:srgbClr val="222222"/>
                </a:solidFill>
                <a:latin typeface="Times New Roman"/>
                <a:ea typeface="Times New Roman"/>
                <a:cs typeface="Times New Roman"/>
              </a:rPr>
              <a:t>В рамках </a:t>
            </a:r>
            <a:r>
              <a:rPr lang="ru-RU" sz="1600" b="1">
                <a:solidFill>
                  <a:srgbClr val="222222"/>
                </a:solidFill>
                <a:latin typeface="Times New Roman"/>
                <a:ea typeface="Times New Roman"/>
                <a:cs typeface="Times New Roman"/>
              </a:rPr>
              <a:t>ВНП </a:t>
            </a:r>
            <a:r>
              <a:rPr lang="ru-RU" sz="1600" b="1" i="0" u="none" strike="noStrike" cap="none">
                <a:ln>
                  <a:noFill/>
                </a:ln>
                <a:solidFill>
                  <a:srgbClr val="222222"/>
                </a:solidFill>
                <a:latin typeface="Times New Roman"/>
                <a:ea typeface="Times New Roman"/>
                <a:cs typeface="Times New Roman"/>
              </a:rPr>
              <a:t>инспекторы могут провести выемку у подконтрольного контрагента</a:t>
            </a:r>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222222"/>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u="none" strike="noStrike" cap="none">
                <a:ln>
                  <a:noFill/>
                </a:ln>
                <a:solidFill>
                  <a:srgbClr val="222222"/>
                </a:solidFill>
                <a:latin typeface="Times New Roman"/>
                <a:ea typeface="Times New Roman"/>
                <a:cs typeface="Times New Roman"/>
              </a:rPr>
              <a:t>Ситуация</a:t>
            </a:r>
            <a:r>
              <a:rPr lang="ru-RU" sz="1600" b="0" u="none" strike="noStrike" cap="none">
                <a:ln>
                  <a:noFill/>
                </a:ln>
                <a:solidFill>
                  <a:srgbClr val="222222"/>
                </a:solidFill>
                <a:latin typeface="Times New Roman"/>
                <a:ea typeface="Times New Roman"/>
                <a:cs typeface="Times New Roman"/>
              </a:rPr>
              <a:t> :</a:t>
            </a:r>
            <a:r>
              <a:rPr lang="ru-RU" sz="1600" b="0" i="0" u="none" strike="noStrike" cap="none">
                <a:ln>
                  <a:noFill/>
                </a:ln>
                <a:solidFill>
                  <a:srgbClr val="222222"/>
                </a:solidFill>
                <a:latin typeface="Times New Roman"/>
                <a:ea typeface="Times New Roman"/>
                <a:cs typeface="Times New Roman"/>
              </a:rPr>
              <a:t> Инспекция проверяла компанию, выяснилось, что она контролирует производственную компанию. Инспекция выставила требование подконтрольной компании-заводу чтобы выяснить реальные объемы производимой продукции.</a:t>
            </a:r>
            <a:endParaRPr/>
          </a:p>
          <a:p>
            <a:pPr marL="0" marR="0" lvl="0" indent="0" algn="just" defTabSz="914400">
              <a:lnSpc>
                <a:spcPct val="100000"/>
              </a:lnSpc>
              <a:spcBef>
                <a:spcPts val="0"/>
              </a:spcBef>
              <a:spcAft>
                <a:spcPts val="0"/>
              </a:spcAft>
              <a:buClrTx/>
              <a:buSzTx/>
              <a:buFontTx/>
              <a:buNone/>
              <a:defRPr/>
            </a:pPr>
            <a:r>
              <a:rPr lang="ru-RU" sz="1600" b="1">
                <a:solidFill>
                  <a:srgbClr val="222222"/>
                </a:solidFill>
                <a:latin typeface="Times New Roman"/>
                <a:cs typeface="Times New Roman"/>
              </a:rPr>
              <a:t>Подозрения инспекции </a:t>
            </a:r>
            <a:r>
              <a:rPr lang="ru-RU" sz="1600">
                <a:solidFill>
                  <a:srgbClr val="222222"/>
                </a:solidFill>
                <a:latin typeface="Times New Roman"/>
                <a:cs typeface="Times New Roman"/>
              </a:rPr>
              <a:t>- завод выпускает больше продукции, чем легально продает проверяемой компании. </a:t>
            </a:r>
            <a:r>
              <a:rPr lang="ru-RU" sz="1600" b="1">
                <a:solidFill>
                  <a:srgbClr val="222222"/>
                </a:solidFill>
                <a:latin typeface="Times New Roman"/>
                <a:cs typeface="Times New Roman"/>
              </a:rPr>
              <a:t>Налогоплательщик якобы покупает товар у других контрагентов</a:t>
            </a:r>
            <a:r>
              <a:rPr lang="ru-RU" sz="1600">
                <a:latin typeface="Times New Roman"/>
                <a:cs typeface="Times New Roman"/>
              </a:rPr>
              <a:t>, </a:t>
            </a:r>
            <a:r>
              <a:rPr lang="ru-RU" sz="1600" b="0" i="0" u="sng" strike="noStrike" cap="none">
                <a:ln>
                  <a:noFill/>
                </a:ln>
                <a:solidFill>
                  <a:srgbClr val="9C0E11"/>
                </a:solidFill>
                <a:latin typeface="Times New Roman"/>
                <a:ea typeface="Times New Roman"/>
                <a:cs typeface="Times New Roman"/>
              </a:rPr>
              <a:t>использует прокладки, создает фиктивный документооборот с ними и занижает объемы реально произведенной продукции подконтрольного завода. </a:t>
            </a:r>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222222"/>
                </a:solidFill>
                <a:latin typeface="Times New Roman"/>
                <a:ea typeface="Times New Roman"/>
                <a:cs typeface="Times New Roman"/>
              </a:rPr>
              <a:t>Завод документы не представил </a:t>
            </a:r>
            <a:r>
              <a:rPr lang="ru-RU" sz="1600" b="0" i="0" u="none" strike="noStrike" cap="none">
                <a:ln>
                  <a:noFill/>
                </a:ln>
                <a:solidFill>
                  <a:srgbClr val="222222"/>
                </a:solidFill>
                <a:latin typeface="Times New Roman"/>
                <a:ea typeface="Times New Roman"/>
                <a:cs typeface="Times New Roman"/>
              </a:rPr>
              <a:t>– было вынесено постановление о производстве выемки в рамках ВНП контрагента, изъяли журналы изготовления продукции, журнал учета расхода электроэнергии, газа, паспорта производственных установок  и пр. </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222222"/>
                </a:solidFill>
                <a:latin typeface="Times New Roman"/>
                <a:ea typeface="Times New Roman"/>
                <a:cs typeface="Times New Roman"/>
              </a:rPr>
              <a:t>Завод оштрафовали на 65 тыс. руб. (п. 1 ст. 126 НК), он обратиться в суд.</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1" u="none" strike="noStrike" cap="none">
                <a:ln>
                  <a:noFill/>
                </a:ln>
                <a:solidFill>
                  <a:srgbClr val="222222"/>
                </a:solidFill>
                <a:latin typeface="Times New Roman"/>
                <a:ea typeface="Times New Roman"/>
                <a:cs typeface="Times New Roman"/>
              </a:rPr>
              <a:t>Позиция суда:</a:t>
            </a:r>
            <a:r>
              <a:rPr lang="ru-RU" sz="1600" b="0" i="0" u="none" strike="noStrike" cap="none">
                <a:ln>
                  <a:noFill/>
                </a:ln>
                <a:solidFill>
                  <a:srgbClr val="222222"/>
                </a:solidFill>
                <a:latin typeface="Times New Roman"/>
                <a:ea typeface="Times New Roman"/>
                <a:cs typeface="Times New Roman"/>
              </a:rPr>
              <a:t> </a:t>
            </a:r>
            <a:r>
              <a:rPr lang="ru-RU" sz="1600" b="1" i="0" u="none" strike="noStrike" cap="none">
                <a:ln>
                  <a:noFill/>
                </a:ln>
                <a:solidFill>
                  <a:srgbClr val="9C0E11"/>
                </a:solidFill>
                <a:latin typeface="Times New Roman"/>
                <a:ea typeface="Times New Roman"/>
                <a:cs typeface="Times New Roman"/>
              </a:rPr>
              <a:t>Штраф за непредставление документов обоснован! </a:t>
            </a:r>
            <a:endParaRPr/>
          </a:p>
          <a:p>
            <a:pPr marL="0" marR="0" lvl="0" indent="0" algn="just" defTabSz="914400">
              <a:lnSpc>
                <a:spcPct val="100000"/>
              </a:lnSpc>
              <a:spcBef>
                <a:spcPts val="0"/>
              </a:spcBef>
              <a:spcAft>
                <a:spcPts val="0"/>
              </a:spcAft>
              <a:buClrTx/>
              <a:buSzTx/>
              <a:buFontTx/>
              <a:buNone/>
              <a:defRPr/>
            </a:pPr>
            <a:r>
              <a:rPr lang="ru-RU" sz="1600" b="1" i="0" u="sng" strike="noStrike" cap="none">
                <a:ln>
                  <a:noFill/>
                </a:ln>
                <a:solidFill>
                  <a:srgbClr val="222222"/>
                </a:solidFill>
                <a:latin typeface="Times New Roman"/>
                <a:ea typeface="Times New Roman"/>
                <a:cs typeface="Times New Roman"/>
              </a:rPr>
              <a:t>Завод – аффилирован с проверяемым плательщиком </a:t>
            </a:r>
            <a:r>
              <a:rPr lang="ru-RU" sz="1600" b="0" i="0" u="none" strike="noStrike" cap="none">
                <a:ln>
                  <a:noFill/>
                </a:ln>
                <a:solidFill>
                  <a:srgbClr val="222222"/>
                </a:solidFill>
                <a:latin typeface="Times New Roman"/>
                <a:ea typeface="Times New Roman"/>
                <a:cs typeface="Times New Roman"/>
              </a:rPr>
              <a:t>через руководящий фирмами состав, в котором одни родственники. </a:t>
            </a:r>
            <a:r>
              <a:rPr lang="ru-RU" sz="1600" b="0" i="0" u="sng" strike="noStrike" cap="none">
                <a:ln>
                  <a:noFill/>
                </a:ln>
                <a:solidFill>
                  <a:srgbClr val="222222"/>
                </a:solidFill>
                <a:latin typeface="Times New Roman"/>
                <a:ea typeface="Times New Roman"/>
                <a:cs typeface="Times New Roman"/>
              </a:rPr>
              <a:t>Производство выемки завод не оспаривал</a:t>
            </a:r>
            <a:r>
              <a:rPr lang="ru-RU" sz="1600" b="0" i="0" u="none" strike="noStrike" cap="none">
                <a:ln>
                  <a:noFill/>
                </a:ln>
                <a:solidFill>
                  <a:srgbClr val="222222"/>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p:txBody>
      </p:sp>
      <p:sp>
        <p:nvSpPr>
          <p:cNvPr id="11" name="TextBox 8"/>
          <p:cNvSpPr/>
          <p:nvPr/>
        </p:nvSpPr>
        <p:spPr bwMode="auto">
          <a:xfrm>
            <a:off x="776535" y="182367"/>
            <a:ext cx="8982275" cy="707886"/>
          </a:xfrm>
          <a:prstGeom prst="rect">
            <a:avLst/>
          </a:prstGeom>
          <a:noFill/>
        </p:spPr>
        <p:txBody>
          <a:bodyPr wrap="square" rtlCol="0">
            <a:spAutoFit/>
          </a:bodyPr>
          <a:lstStyle/>
          <a:p>
            <a:pPr lvl="0" algn="ctr" defTabSz="914400">
              <a:spcBef>
                <a:spcPts val="0"/>
              </a:spcBef>
              <a:spcAft>
                <a:spcPts val="0"/>
              </a:spcAft>
              <a:defRPr/>
            </a:pPr>
            <a:r>
              <a:rPr lang="ru-RU" sz="2000" b="1">
                <a:solidFill>
                  <a:srgbClr val="9C0E11"/>
                </a:solidFill>
                <a:latin typeface="Times New Roman"/>
                <a:ea typeface="Times New Roman"/>
                <a:cs typeface="Times New Roman"/>
              </a:rPr>
              <a:t>Выездная проверка у одной фирмы, </a:t>
            </a:r>
            <a:endParaRPr/>
          </a:p>
          <a:p>
            <a:pPr lvl="0" algn="ctr" defTabSz="914400">
              <a:spcBef>
                <a:spcPts val="0"/>
              </a:spcBef>
              <a:spcAft>
                <a:spcPts val="0"/>
              </a:spcAft>
              <a:defRPr/>
            </a:pPr>
            <a:r>
              <a:rPr lang="ru-RU" sz="2000" b="1" u="sng">
                <a:solidFill>
                  <a:srgbClr val="9C0E11"/>
                </a:solidFill>
                <a:latin typeface="Times New Roman"/>
                <a:ea typeface="Times New Roman"/>
                <a:cs typeface="Times New Roman"/>
              </a:rPr>
              <a:t>истребование документов и  выемка - в другой</a:t>
            </a:r>
            <a:r>
              <a:rPr lang="en-US" sz="2000" b="1">
                <a:solidFill>
                  <a:srgbClr val="9C0E11"/>
                </a:solidFill>
                <a:latin typeface="Times New Roman"/>
                <a:ea typeface="Times New Roman"/>
                <a:cs typeface="Times New Roman"/>
              </a:rPr>
              <a:t>? </a:t>
            </a:r>
            <a:r>
              <a:rPr lang="ru-RU" sz="2000" b="1">
                <a:solidFill>
                  <a:srgbClr val="9C0E11"/>
                </a:solidFill>
                <a:latin typeface="Times New Roman"/>
                <a:ea typeface="Times New Roman"/>
                <a:cs typeface="Times New Roman"/>
              </a:rPr>
              <a:t>Возможно!</a:t>
            </a:r>
            <a:endParaRPr lang="ru-RU" sz="2000">
              <a:solidFill>
                <a:srgbClr val="9C0E11"/>
              </a:solidFill>
              <a:latin typeface="Times New Roman"/>
              <a:cs typeface="Times New Roman"/>
            </a:endParaRPr>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1"/>
          <p:cNvPicPr>
            <a:picLocks noChangeAspect="1"/>
          </p:cNvPicPr>
          <p:nvPr/>
        </p:nvPicPr>
        <p:blipFill>
          <a:blip r:embed="rId2"/>
          <a:stretch/>
        </p:blipFill>
        <p:spPr bwMode="auto">
          <a:xfrm>
            <a:off x="2445" y="0"/>
            <a:ext cx="9901109" cy="6858000"/>
          </a:xfrm>
          <a:prstGeom prst="rect">
            <a:avLst/>
          </a:prstGeom>
          <a:blipFill>
            <a:blip r:embed="rId2"/>
            <a:stretch/>
          </a:blipFill>
          <a:effectLst>
            <a:softEdge rad="635000"/>
          </a:effectLst>
        </p:spPr>
      </p:pic>
      <p:sp>
        <p:nvSpPr>
          <p:cNvPr id="5" name="Rectangle 18"/>
          <p:cNvSpPr/>
          <p:nvPr/>
        </p:nvSpPr>
        <p:spPr bwMode="auto">
          <a:xfrm>
            <a:off x="2445" y="8486"/>
            <a:ext cx="9906000" cy="6858000"/>
          </a:xfrm>
          <a:prstGeom prst="rect">
            <a:avLst/>
          </a:prstGeom>
          <a:solidFill>
            <a:srgbClr val="FFF6E7"/>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p>
        </p:txBody>
      </p:sp>
      <p:sp>
        <p:nvSpPr>
          <p:cNvPr id="6"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7" name="Rectangle 18"/>
          <p:cNvSpPr/>
          <p:nvPr/>
        </p:nvSpPr>
        <p:spPr bwMode="auto">
          <a:xfrm>
            <a:off x="2" y="0"/>
            <a:ext cx="931332" cy="787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8" name="TextBox 23"/>
          <p:cNvSpPr/>
          <p:nvPr/>
        </p:nvSpPr>
        <p:spPr bwMode="auto">
          <a:xfrm>
            <a:off x="1365933" y="32541"/>
            <a:ext cx="7920861" cy="615553"/>
          </a:xfrm>
          <a:prstGeom prst="rect">
            <a:avLst/>
          </a:prstGeom>
          <a:noFill/>
        </p:spPr>
        <p:txBody>
          <a:bodyPr wrap="square" lIns="0" tIns="0" rIns="0" bIns="0" rtlCol="0" anchor="ctr" anchorCtr="0">
            <a:spAutoFit/>
          </a:bodyPr>
          <a:lstStyle/>
          <a:p>
            <a:pPr algn="ctr">
              <a:defRPr/>
            </a:pPr>
            <a:r>
              <a:rPr lang="ru-RU" sz="2000" b="1">
                <a:solidFill>
                  <a:schemeClr val="bg1"/>
                </a:solidFill>
                <a:latin typeface="Times New Roman"/>
                <a:cs typeface="Times New Roman"/>
              </a:rPr>
              <a:t>ПУБЛИЧНАЯ ДЕКЛАРАЦИЯ </a:t>
            </a:r>
            <a:r>
              <a:rPr lang="en-US" sz="2000" b="1">
                <a:solidFill>
                  <a:schemeClr val="bg1"/>
                </a:solidFill>
                <a:latin typeface="Times New Roman"/>
                <a:cs typeface="Times New Roman"/>
              </a:rPr>
              <a:t/>
            </a:r>
            <a:br>
              <a:rPr lang="en-US" sz="2000" b="1">
                <a:solidFill>
                  <a:schemeClr val="bg1"/>
                </a:solidFill>
                <a:latin typeface="Times New Roman"/>
                <a:cs typeface="Times New Roman"/>
              </a:rPr>
            </a:br>
            <a:r>
              <a:rPr lang="ru-RU" sz="2000" b="1">
                <a:solidFill>
                  <a:schemeClr val="bg1"/>
                </a:solidFill>
                <a:latin typeface="Times New Roman"/>
                <a:cs typeface="Times New Roman"/>
              </a:rPr>
              <a:t>ЦЕЛЕЙ И ЗАДАЧ  ФНС НА 2021 год</a:t>
            </a:r>
            <a:endParaRPr/>
          </a:p>
        </p:txBody>
      </p:sp>
      <p:cxnSp>
        <p:nvCxnSpPr>
          <p:cNvPr id="9" name="Прямая соединительная линия 2"/>
          <p:cNvCxnSpPr>
            <a:cxnSpLocks/>
            <a:endCxn id="5" idx="2"/>
          </p:cNvCxnSpPr>
          <p:nvPr/>
        </p:nvCxnSpPr>
        <p:spPr bwMode="auto">
          <a:xfrm>
            <a:off x="4955445" y="1485814"/>
            <a:ext cx="0" cy="5380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29"/>
          <p:cNvSpPr/>
          <p:nvPr/>
        </p:nvSpPr>
        <p:spPr bwMode="auto">
          <a:xfrm>
            <a:off x="762185" y="1328848"/>
            <a:ext cx="3493077" cy="313932"/>
          </a:xfrm>
          <a:prstGeom prst="rect">
            <a:avLst/>
          </a:prstGeom>
        </p:spPr>
        <p:txBody>
          <a:bodyPr wrap="square" anchor="ctr">
            <a:spAutoFit/>
          </a:bodyPr>
          <a:lstStyle/>
          <a:p>
            <a:pPr>
              <a:lnSpc>
                <a:spcPct val="90000"/>
              </a:lnSpc>
              <a:defRPr/>
            </a:pPr>
            <a:r>
              <a:rPr lang="ru-RU" sz="1600" b="1">
                <a:solidFill>
                  <a:schemeClr val="tx1">
                    <a:lumMod val="75000"/>
                  </a:schemeClr>
                </a:solidFill>
                <a:latin typeface="Times New Roman"/>
                <a:ea typeface="Roboto Condensed"/>
                <a:cs typeface="Times New Roman"/>
              </a:rPr>
              <a:t>ЗАДАЧИ ФНС :</a:t>
            </a:r>
            <a:endParaRPr/>
          </a:p>
        </p:txBody>
      </p:sp>
      <p:sp>
        <p:nvSpPr>
          <p:cNvPr id="11" name="Rectangle 29"/>
          <p:cNvSpPr/>
          <p:nvPr/>
        </p:nvSpPr>
        <p:spPr bwMode="auto">
          <a:xfrm>
            <a:off x="4806723" y="1014916"/>
            <a:ext cx="3776126" cy="313932"/>
          </a:xfrm>
          <a:prstGeom prst="rect">
            <a:avLst/>
          </a:prstGeom>
        </p:spPr>
        <p:txBody>
          <a:bodyPr wrap="square" anchor="ctr">
            <a:spAutoFit/>
          </a:bodyPr>
          <a:lstStyle/>
          <a:p>
            <a:pPr>
              <a:lnSpc>
                <a:spcPct val="90000"/>
              </a:lnSpc>
              <a:defRPr/>
            </a:pPr>
            <a:r>
              <a:rPr lang="ru-RU" sz="1600" b="1">
                <a:solidFill>
                  <a:schemeClr val="tx1">
                    <a:lumMod val="75000"/>
                  </a:schemeClr>
                </a:solidFill>
                <a:latin typeface="Times New Roman"/>
                <a:ea typeface="Roboto Condensed"/>
                <a:cs typeface="Times New Roman"/>
              </a:rPr>
              <a:t>ОЖИДАЕМЫЙ РЕЗУЛЬТАТ:</a:t>
            </a:r>
            <a:endParaRPr/>
          </a:p>
        </p:txBody>
      </p:sp>
      <p:sp>
        <p:nvSpPr>
          <p:cNvPr id="12" name="Pentagon 16"/>
          <p:cNvSpPr/>
          <p:nvPr/>
        </p:nvSpPr>
        <p:spPr bwMode="auto">
          <a:xfrm>
            <a:off x="2444" y="1955801"/>
            <a:ext cx="4804278" cy="1409672"/>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3" name="Rectangle 29"/>
          <p:cNvSpPr/>
          <p:nvPr/>
        </p:nvSpPr>
        <p:spPr bwMode="auto">
          <a:xfrm>
            <a:off x="769786" y="2123448"/>
            <a:ext cx="3589493" cy="1089529"/>
          </a:xfrm>
          <a:prstGeom prst="rect">
            <a:avLst/>
          </a:prstGeom>
        </p:spPr>
        <p:txBody>
          <a:bodyPr wrap="square" anchor="ctr">
            <a:spAutoFit/>
          </a:bodyPr>
          <a:lstStyle/>
          <a:p>
            <a:pPr>
              <a:lnSpc>
                <a:spcPct val="90000"/>
              </a:lnSpc>
              <a:defRPr/>
            </a:pPr>
            <a:r>
              <a:rPr lang="ru-RU" sz="1200" b="1">
                <a:solidFill>
                  <a:srgbClr val="9E0E11"/>
                </a:solidFill>
                <a:latin typeface="Roboto Condensed"/>
                <a:ea typeface="Roboto Condensed"/>
              </a:rPr>
              <a:t>ИСПОЛЬЗОВАНИЕ КРИТЕРИЕВ ОЦЕНКИ НАЛОГОВЫХ РИСКОВ </a:t>
            </a:r>
            <a:r>
              <a:rPr lang="ru-RU" sz="1200">
                <a:latin typeface="Roboto Condensed"/>
                <a:ea typeface="Roboto Condensed"/>
              </a:rPr>
              <a:t>ДЛЯ ЭФФЕКТИВНОГО ВЫЯВЛЕНИЯ НАЛОГОПЛАТЕЛЬЩИКОВ </a:t>
            </a:r>
            <a:r>
              <a:rPr lang="ru-RU" sz="1200">
                <a:solidFill>
                  <a:schemeClr val="tx1">
                    <a:lumMod val="75000"/>
                  </a:schemeClr>
                </a:solidFill>
                <a:latin typeface="Roboto Condensed"/>
                <a:ea typeface="Roboto Condensed"/>
              </a:rPr>
              <a:t/>
            </a:r>
            <a:br>
              <a:rPr lang="ru-RU" sz="1200">
                <a:solidFill>
                  <a:schemeClr val="tx1">
                    <a:lumMod val="75000"/>
                  </a:schemeClr>
                </a:solidFill>
                <a:latin typeface="Roboto Condensed"/>
                <a:ea typeface="Roboto Condensed"/>
              </a:rPr>
            </a:br>
            <a:r>
              <a:rPr lang="ru-RU" sz="1200">
                <a:solidFill>
                  <a:schemeClr val="tx1">
                    <a:lumMod val="75000"/>
                  </a:schemeClr>
                </a:solidFill>
                <a:latin typeface="Roboto Condensed"/>
                <a:ea typeface="Roboto Condensed"/>
              </a:rPr>
              <a:t>И КОНТРОЛИРУЕМЫХ СДЕЛОК, ПОПАДАЮЩИХ В ЗОНУ РИСКА НАРУШЕНИЯ НАЛОГОВОГО ЗАКОНОДАТЕЛЬСТВА</a:t>
            </a:r>
            <a:endParaRPr/>
          </a:p>
        </p:txBody>
      </p:sp>
      <p:sp>
        <p:nvSpPr>
          <p:cNvPr id="14" name="TextBox 51"/>
          <p:cNvSpPr/>
          <p:nvPr/>
        </p:nvSpPr>
        <p:spPr bwMode="auto">
          <a:xfrm>
            <a:off x="-2444" y="2195637"/>
            <a:ext cx="772230" cy="1107996"/>
          </a:xfrm>
          <a:prstGeom prst="rect">
            <a:avLst/>
          </a:prstGeom>
          <a:noFill/>
        </p:spPr>
        <p:txBody>
          <a:bodyPr wrap="square" lIns="0" tIns="0" rIns="0" bIns="0" rtlCol="0" anchor="ctr" anchorCtr="0">
            <a:spAutoFit/>
          </a:bodyPr>
          <a:lstStyle/>
          <a:p>
            <a:pPr algn="ctr">
              <a:defRPr/>
            </a:pPr>
            <a:r>
              <a:rPr lang="ru-RU" sz="7200" b="1">
                <a:latin typeface="Roboto Condensed"/>
              </a:rPr>
              <a:t>1</a:t>
            </a:r>
            <a:endParaRPr/>
          </a:p>
        </p:txBody>
      </p:sp>
      <p:sp>
        <p:nvSpPr>
          <p:cNvPr id="15" name="Pentagon 16"/>
          <p:cNvSpPr/>
          <p:nvPr/>
        </p:nvSpPr>
        <p:spPr bwMode="auto">
          <a:xfrm>
            <a:off x="2444" y="3425706"/>
            <a:ext cx="4804278" cy="1231670"/>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6" name="TextBox 53"/>
          <p:cNvSpPr/>
          <p:nvPr/>
        </p:nvSpPr>
        <p:spPr bwMode="auto">
          <a:xfrm>
            <a:off x="-2444" y="3487542"/>
            <a:ext cx="772230" cy="1107996"/>
          </a:xfrm>
          <a:prstGeom prst="rect">
            <a:avLst/>
          </a:prstGeom>
          <a:noFill/>
        </p:spPr>
        <p:txBody>
          <a:bodyPr wrap="square" lIns="0" tIns="0" rIns="0" bIns="0" rtlCol="0" anchor="ctr" anchorCtr="0">
            <a:spAutoFit/>
          </a:bodyPr>
          <a:lstStyle/>
          <a:p>
            <a:pPr algn="ctr">
              <a:defRPr/>
            </a:pPr>
            <a:r>
              <a:rPr lang="ru-RU" sz="7200" b="1">
                <a:latin typeface="Roboto Condensed"/>
              </a:rPr>
              <a:t>2</a:t>
            </a:r>
            <a:endParaRPr/>
          </a:p>
        </p:txBody>
      </p:sp>
      <p:sp>
        <p:nvSpPr>
          <p:cNvPr id="17" name="Pentagon 16"/>
          <p:cNvSpPr/>
          <p:nvPr/>
        </p:nvSpPr>
        <p:spPr bwMode="auto">
          <a:xfrm>
            <a:off x="2444" y="4717610"/>
            <a:ext cx="4804278" cy="1437364"/>
          </a:xfrm>
          <a:prstGeom prst="homePlate">
            <a:avLst>
              <a:gd name="adj" fmla="val 50000"/>
            </a:avLst>
          </a:prstGeom>
          <a:solidFill>
            <a:schemeClr val="bg1"/>
          </a:solidFill>
          <a:ln w="38100">
            <a:solidFill>
              <a:srgbClr val="9E0E11"/>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3200"/>
          </a:p>
        </p:txBody>
      </p:sp>
      <p:sp>
        <p:nvSpPr>
          <p:cNvPr id="18" name="TextBox 55"/>
          <p:cNvSpPr/>
          <p:nvPr/>
        </p:nvSpPr>
        <p:spPr bwMode="auto">
          <a:xfrm>
            <a:off x="-2444" y="4779446"/>
            <a:ext cx="772230" cy="1107996"/>
          </a:xfrm>
          <a:prstGeom prst="rect">
            <a:avLst/>
          </a:prstGeom>
          <a:noFill/>
        </p:spPr>
        <p:txBody>
          <a:bodyPr wrap="square" lIns="0" tIns="0" rIns="0" bIns="0" rtlCol="0" anchor="ctr" anchorCtr="0">
            <a:spAutoFit/>
          </a:bodyPr>
          <a:lstStyle/>
          <a:p>
            <a:pPr algn="ctr">
              <a:defRPr/>
            </a:pPr>
            <a:r>
              <a:rPr lang="ru-RU" sz="7200" b="1">
                <a:latin typeface="Roboto Condensed"/>
              </a:rPr>
              <a:t>3</a:t>
            </a:r>
            <a:endParaRPr/>
          </a:p>
        </p:txBody>
      </p:sp>
      <p:sp>
        <p:nvSpPr>
          <p:cNvPr id="19" name="Rectangle 29"/>
          <p:cNvSpPr/>
          <p:nvPr/>
        </p:nvSpPr>
        <p:spPr bwMode="auto">
          <a:xfrm>
            <a:off x="762185" y="3603685"/>
            <a:ext cx="3589493" cy="923330"/>
          </a:xfrm>
          <a:prstGeom prst="rect">
            <a:avLst/>
          </a:prstGeom>
        </p:spPr>
        <p:txBody>
          <a:bodyPr wrap="square" anchor="ctr">
            <a:spAutoFit/>
          </a:bodyPr>
          <a:lstStyle/>
          <a:p>
            <a:pPr>
              <a:lnSpc>
                <a:spcPct val="90000"/>
              </a:lnSpc>
              <a:defRPr/>
            </a:pPr>
            <a:r>
              <a:rPr lang="ru-RU" sz="1200">
                <a:solidFill>
                  <a:schemeClr val="tx1">
                    <a:lumMod val="75000"/>
                  </a:schemeClr>
                </a:solidFill>
                <a:latin typeface="Roboto Condensed"/>
                <a:ea typeface="Roboto Condensed"/>
              </a:rPr>
              <a:t>РАЗВИТИЕ И </a:t>
            </a:r>
            <a:r>
              <a:rPr lang="ru-RU" sz="1200" b="1">
                <a:solidFill>
                  <a:srgbClr val="C00000"/>
                </a:solidFill>
                <a:latin typeface="Roboto Condensed"/>
                <a:ea typeface="Roboto Condensed"/>
              </a:rPr>
              <a:t>СОВЕРШЕНСТВОВАНИЕ МЕТОДОВ ПОБУЖДЕНИЯ НАЛОГОПЛАТЕЛЬЩИКОВ К ДОБРОВОЛЬНОМУ ИСПОЛНЕНИЮ НАЛОГОВЫХ ОБЯЗАТЕЛЬСТВ</a:t>
            </a:r>
            <a:endParaRPr lang="ru-RU" sz="1200" b="1">
              <a:solidFill>
                <a:schemeClr val="tx1">
                  <a:lumMod val="75000"/>
                </a:schemeClr>
              </a:solidFill>
              <a:latin typeface="Roboto Condensed"/>
              <a:ea typeface="Roboto Condensed"/>
            </a:endParaRPr>
          </a:p>
        </p:txBody>
      </p:sp>
      <p:sp>
        <p:nvSpPr>
          <p:cNvPr id="20" name="Rectangle 29"/>
          <p:cNvSpPr/>
          <p:nvPr/>
        </p:nvSpPr>
        <p:spPr bwMode="auto">
          <a:xfrm>
            <a:off x="762185" y="4778583"/>
            <a:ext cx="3589493" cy="1255728"/>
          </a:xfrm>
          <a:prstGeom prst="rect">
            <a:avLst/>
          </a:prstGeom>
        </p:spPr>
        <p:txBody>
          <a:bodyPr wrap="square" anchor="ctr">
            <a:spAutoFit/>
          </a:bodyPr>
          <a:lstStyle/>
          <a:p>
            <a:pPr>
              <a:lnSpc>
                <a:spcPct val="90000"/>
              </a:lnSpc>
              <a:defRPr/>
            </a:pPr>
            <a:r>
              <a:rPr lang="ru-RU" sz="1200">
                <a:solidFill>
                  <a:schemeClr val="tx1">
                    <a:lumMod val="75000"/>
                  </a:schemeClr>
                </a:solidFill>
                <a:latin typeface="Roboto Condensed"/>
                <a:ea typeface="Roboto Condensed"/>
              </a:rPr>
              <a:t>РАЗВИТИЕ МЕХАНИЗМОВ РАСШИРЕННОГО ВЗАИМОДЕЙСТВИЯ </a:t>
            </a:r>
            <a:br>
              <a:rPr lang="ru-RU" sz="1200">
                <a:solidFill>
                  <a:schemeClr val="tx1">
                    <a:lumMod val="75000"/>
                  </a:schemeClr>
                </a:solidFill>
                <a:latin typeface="Roboto Condensed"/>
                <a:ea typeface="Roboto Condensed"/>
              </a:rPr>
            </a:br>
            <a:r>
              <a:rPr lang="ru-RU" sz="1200">
                <a:solidFill>
                  <a:schemeClr val="tx1">
                    <a:lumMod val="75000"/>
                  </a:schemeClr>
                </a:solidFill>
                <a:latin typeface="Roboto Condensed"/>
                <a:ea typeface="Roboto Condensed"/>
              </a:rPr>
              <a:t>С КРУПНЕЙШИМИ НАЛОГОПЛАТЕЛЬЩИКАМИ (</a:t>
            </a:r>
            <a:r>
              <a:rPr lang="ru-RU" sz="1200">
                <a:latin typeface="Roboto Condensed"/>
                <a:ea typeface="Roboto Condensed"/>
              </a:rPr>
              <a:t>ПЕРЕХОД НА НАЛОГОВЫЙ МОНИТОРИНГ</a:t>
            </a:r>
            <a:r>
              <a:rPr lang="ru-RU" sz="1200">
                <a:solidFill>
                  <a:schemeClr val="tx1">
                    <a:lumMod val="75000"/>
                  </a:schemeClr>
                </a:solidFill>
                <a:latin typeface="Roboto Condensed"/>
                <a:ea typeface="Roboto Condensed"/>
              </a:rPr>
              <a:t>, ЗАКЛЮЧЕНИЕ СОГЛАШЕНИЙ О ЦЕНООБРАЗОВАНИИ)</a:t>
            </a:r>
            <a:endParaRPr/>
          </a:p>
        </p:txBody>
      </p:sp>
      <p:sp>
        <p:nvSpPr>
          <p:cNvPr id="21" name="Rectangle 29"/>
          <p:cNvSpPr/>
          <p:nvPr/>
        </p:nvSpPr>
        <p:spPr bwMode="auto">
          <a:xfrm>
            <a:off x="4806723" y="1328848"/>
            <a:ext cx="4897977" cy="1255728"/>
          </a:xfrm>
          <a:prstGeom prst="rect">
            <a:avLst/>
          </a:prstGeom>
        </p:spPr>
        <p:txBody>
          <a:bodyPr wrap="square" anchor="t">
            <a:spAutoFit/>
          </a:bodyPr>
          <a:lstStyle/>
          <a:p>
            <a:pPr>
              <a:lnSpc>
                <a:spcPct val="90000"/>
              </a:lnSpc>
              <a:defRPr/>
            </a:pPr>
            <a:r>
              <a:rPr lang="ru-RU" sz="1400" b="1">
                <a:solidFill>
                  <a:srgbClr val="9E0E11"/>
                </a:solidFill>
                <a:latin typeface="Franklin Gothic Heavy"/>
                <a:ea typeface="Roboto Condensed"/>
                <a:cs typeface="Times New Roman"/>
              </a:rPr>
              <a:t>■ </a:t>
            </a:r>
            <a:r>
              <a:rPr lang="ru-RU" sz="1400" b="1">
                <a:latin typeface="Times New Roman"/>
                <a:ea typeface="Roboto Condensed"/>
                <a:cs typeface="Times New Roman"/>
              </a:rPr>
              <a:t>РАЗВИТИЕ ИНСТРУМЕНТОВ РИСК-АНАЛИЗА </a:t>
            </a:r>
            <a:r>
              <a:rPr lang="ru-RU" sz="1400" b="1">
                <a:solidFill>
                  <a:schemeClr val="tx1">
                    <a:lumMod val="50000"/>
                    <a:lumOff val="50000"/>
                  </a:schemeClr>
                </a:solidFill>
                <a:latin typeface="Times New Roman"/>
                <a:ea typeface="Roboto Condensed"/>
                <a:cs typeface="Times New Roman"/>
              </a:rPr>
              <a:t>И </a:t>
            </a:r>
            <a:r>
              <a:rPr lang="ru-RU" sz="1400" b="1">
                <a:latin typeface="Times New Roman"/>
                <a:ea typeface="Roboto Condensed"/>
                <a:cs typeface="Times New Roman"/>
              </a:rPr>
              <a:t>ДИСТАНЦИОННОГО АВТОМАТИЗИРОВАННОГО КОНТРОЛЯ</a:t>
            </a:r>
            <a:r>
              <a:rPr lang="ru-RU" sz="1400" b="1">
                <a:solidFill>
                  <a:schemeClr val="tx1">
                    <a:lumMod val="50000"/>
                    <a:lumOff val="50000"/>
                  </a:schemeClr>
                </a:solidFill>
                <a:latin typeface="Times New Roman"/>
                <a:ea typeface="Roboto Condensed"/>
                <a:cs typeface="Times New Roman"/>
              </a:rPr>
              <a:t>,  </a:t>
            </a:r>
            <a:endParaRPr/>
          </a:p>
          <a:p>
            <a:pPr>
              <a:lnSpc>
                <a:spcPct val="90000"/>
              </a:lnSpc>
              <a:defRPr/>
            </a:pPr>
            <a:r>
              <a:rPr lang="ru-RU" sz="1400" b="1">
                <a:solidFill>
                  <a:srgbClr val="9E0E11"/>
                </a:solidFill>
                <a:latin typeface="Franklin Gothic Heavy"/>
                <a:ea typeface="Roboto Condensed"/>
                <a:cs typeface="Times New Roman"/>
              </a:rPr>
              <a:t>■ </a:t>
            </a:r>
            <a:r>
              <a:rPr lang="ru-RU" sz="1400" b="1">
                <a:solidFill>
                  <a:srgbClr val="9E0E11"/>
                </a:solidFill>
                <a:latin typeface="Times New Roman"/>
                <a:ea typeface="Roboto Condensed"/>
                <a:cs typeface="Times New Roman"/>
              </a:rPr>
              <a:t>ДОБРОВОЛЬНОЕ ИСПОЛНЕНИЕ НАЛОГОПЛАТЕЛЬЩИКОМ СВОИХ ОБЯЗАТЕЛЬСТВ В ПОЛНОМ ОБЪЕМЕ</a:t>
            </a:r>
            <a:endParaRPr/>
          </a:p>
        </p:txBody>
      </p:sp>
      <p:sp>
        <p:nvSpPr>
          <p:cNvPr id="22" name="Прямоугольник 115"/>
          <p:cNvSpPr/>
          <p:nvPr/>
        </p:nvSpPr>
        <p:spPr bwMode="auto">
          <a:xfrm>
            <a:off x="8823939" y="2864153"/>
            <a:ext cx="1084505" cy="3462771"/>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schemeClr val="bg1"/>
              </a:solidFill>
            </a:endParaRPr>
          </a:p>
        </p:txBody>
      </p:sp>
      <p:cxnSp>
        <p:nvCxnSpPr>
          <p:cNvPr id="23" name="Прямая соединительная линия 78"/>
          <p:cNvCxnSpPr>
            <a:cxnSpLocks/>
          </p:cNvCxnSpPr>
          <p:nvPr/>
        </p:nvCxnSpPr>
        <p:spPr bwMode="auto">
          <a:xfrm flipV="1">
            <a:off x="8475095" y="5332088"/>
            <a:ext cx="713153" cy="74359"/>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79"/>
          <p:cNvCxnSpPr>
            <a:cxnSpLocks/>
          </p:cNvCxnSpPr>
          <p:nvPr/>
        </p:nvCxnSpPr>
        <p:spPr bwMode="auto">
          <a:xfrm flipV="1">
            <a:off x="8403964" y="3365471"/>
            <a:ext cx="693663" cy="238214"/>
          </a:xfrm>
          <a:prstGeom prst="line">
            <a:avLst/>
          </a:prstGeom>
          <a:ln w="28575">
            <a:solidFill>
              <a:schemeClr val="accent5">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Прямоугольник 81"/>
          <p:cNvSpPr/>
          <p:nvPr/>
        </p:nvSpPr>
        <p:spPr bwMode="auto">
          <a:xfrm>
            <a:off x="5128520" y="5690744"/>
            <a:ext cx="616581"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2017</a:t>
            </a:r>
            <a:endParaRPr lang="ru-RU" sz="1200" b="1">
              <a:latin typeface="Arial Narrow"/>
            </a:endParaRPr>
          </a:p>
        </p:txBody>
      </p:sp>
      <p:sp>
        <p:nvSpPr>
          <p:cNvPr id="26" name="Прямоугольник 82"/>
          <p:cNvSpPr/>
          <p:nvPr/>
        </p:nvSpPr>
        <p:spPr bwMode="auto">
          <a:xfrm>
            <a:off x="6115423" y="5690745"/>
            <a:ext cx="616586"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2018</a:t>
            </a:r>
            <a:endParaRPr lang="ru-RU" sz="1200" b="1">
              <a:latin typeface="Arial Narrow"/>
            </a:endParaRPr>
          </a:p>
        </p:txBody>
      </p:sp>
      <p:sp>
        <p:nvSpPr>
          <p:cNvPr id="27" name="Прямоугольник 83"/>
          <p:cNvSpPr/>
          <p:nvPr/>
        </p:nvSpPr>
        <p:spPr bwMode="auto">
          <a:xfrm>
            <a:off x="5348564" y="6181395"/>
            <a:ext cx="4497676" cy="630941"/>
          </a:xfrm>
          <a:prstGeom prst="rect">
            <a:avLst/>
          </a:prstGeom>
        </p:spPr>
        <p:txBody>
          <a:bodyPr wrap="square">
            <a:spAutoFit/>
          </a:bodyPr>
          <a:lstStyle/>
          <a:p>
            <a:pPr>
              <a:defRPr/>
            </a:pPr>
            <a:r>
              <a:rPr lang="ru-RU" sz="1100" b="1">
                <a:solidFill>
                  <a:schemeClr val="tx2">
                    <a:lumMod val="50000"/>
                  </a:schemeClr>
                </a:solidFill>
                <a:latin typeface="Times New Roman"/>
                <a:ea typeface="Roboto Condensed"/>
                <a:cs typeface="Times New Roman"/>
              </a:rPr>
              <a:t>Количество выездных налоговых проверок (тысяч)</a:t>
            </a:r>
            <a:endParaRPr/>
          </a:p>
          <a:p>
            <a:pPr>
              <a:defRPr/>
            </a:pPr>
            <a:endParaRPr lang="ru-RU" sz="200" b="1">
              <a:solidFill>
                <a:schemeClr val="tx2">
                  <a:lumMod val="50000"/>
                </a:schemeClr>
              </a:solidFill>
              <a:latin typeface="Times New Roman"/>
              <a:ea typeface="Roboto Condensed"/>
              <a:cs typeface="Times New Roman"/>
            </a:endParaRPr>
          </a:p>
          <a:p>
            <a:pPr>
              <a:defRPr/>
            </a:pPr>
            <a:r>
              <a:rPr lang="ru-RU" sz="1100" b="1">
                <a:solidFill>
                  <a:schemeClr val="tx2">
                    <a:lumMod val="50000"/>
                  </a:schemeClr>
                </a:solidFill>
                <a:latin typeface="Times New Roman"/>
                <a:ea typeface="Roboto Condensed"/>
                <a:cs typeface="Times New Roman"/>
              </a:rPr>
              <a:t>Эффективность налоговых проверок (доначислено на 1 выездную проверку, млн рублей)</a:t>
            </a:r>
            <a:endParaRPr/>
          </a:p>
        </p:txBody>
      </p:sp>
      <p:grpSp>
        <p:nvGrpSpPr>
          <p:cNvPr id="28" name="Группа 7"/>
          <p:cNvGrpSpPr/>
          <p:nvPr/>
        </p:nvGrpSpPr>
        <p:grpSpPr bwMode="auto">
          <a:xfrm>
            <a:off x="5128520" y="6438164"/>
            <a:ext cx="182393" cy="204781"/>
            <a:chOff x="6215268" y="6438163"/>
            <a:chExt cx="367579" cy="204781"/>
          </a:xfrm>
        </p:grpSpPr>
        <p:cxnSp>
          <p:nvCxnSpPr>
            <p:cNvPr id="29" name="Прямая соединительная линия 84"/>
            <p:cNvCxnSpPr>
              <a:cxnSpLocks/>
            </p:cNvCxnSpPr>
            <p:nvPr/>
          </p:nvCxnSpPr>
          <p:spPr bwMode="auto">
            <a:xfrm>
              <a:off x="6215268" y="6438163"/>
              <a:ext cx="36757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85"/>
            <p:cNvCxnSpPr>
              <a:cxnSpLocks/>
            </p:cNvCxnSpPr>
            <p:nvPr/>
          </p:nvCxnSpPr>
          <p:spPr bwMode="auto">
            <a:xfrm>
              <a:off x="6215268" y="6642944"/>
              <a:ext cx="367579"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grpSp>
      <p:cxnSp>
        <p:nvCxnSpPr>
          <p:cNvPr id="31" name="Прямая соединительная линия 86"/>
          <p:cNvCxnSpPr>
            <a:cxnSpLocks/>
          </p:cNvCxnSpPr>
          <p:nvPr/>
        </p:nvCxnSpPr>
        <p:spPr bwMode="auto">
          <a:xfrm flipH="1">
            <a:off x="9034315" y="5334535"/>
            <a:ext cx="1342" cy="1058"/>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Прямоугольник 87"/>
          <p:cNvSpPr/>
          <p:nvPr/>
        </p:nvSpPr>
        <p:spPr bwMode="auto">
          <a:xfrm>
            <a:off x="7077639" y="5690744"/>
            <a:ext cx="616586" cy="464230"/>
          </a:xfrm>
          <a:prstGeom prst="rect">
            <a:avLst/>
          </a:prstGeom>
          <a:ln>
            <a:noFill/>
          </a:ln>
        </p:spPr>
        <p:txBody>
          <a:bodyPr wrap="square" anchor="ctr">
            <a:spAutoFit/>
          </a:bodyPr>
          <a:lstStyle/>
          <a:p>
            <a:pPr algn="ctr" defTabSz="1043056">
              <a:lnSpc>
                <a:spcPts val="2900"/>
              </a:lnSpc>
              <a:spcBef>
                <a:spcPts val="0"/>
              </a:spcBef>
              <a:defRPr/>
            </a:pPr>
            <a:r>
              <a:rPr lang="ru-RU" sz="1200" b="1">
                <a:latin typeface="Arial Narrow"/>
                <a:ea typeface="+mj-ea"/>
                <a:cs typeface="+mj-cs"/>
              </a:rPr>
              <a:t>2019</a:t>
            </a:r>
            <a:endParaRPr lang="ru-RU" sz="1200" b="1">
              <a:latin typeface="Arial Narrow"/>
            </a:endParaRPr>
          </a:p>
        </p:txBody>
      </p:sp>
      <p:sp>
        <p:nvSpPr>
          <p:cNvPr id="33" name="Прямоугольник 88"/>
          <p:cNvSpPr/>
          <p:nvPr/>
        </p:nvSpPr>
        <p:spPr bwMode="auto">
          <a:xfrm>
            <a:off x="8065684" y="5690745"/>
            <a:ext cx="645084"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2020</a:t>
            </a:r>
            <a:endParaRPr lang="ru-RU" sz="1200" b="1">
              <a:latin typeface="Arial Narrow"/>
            </a:endParaRPr>
          </a:p>
        </p:txBody>
      </p:sp>
      <p:sp>
        <p:nvSpPr>
          <p:cNvPr id="34" name="TextBox 92"/>
          <p:cNvSpPr/>
          <p:nvPr/>
        </p:nvSpPr>
        <p:spPr bwMode="auto">
          <a:xfrm>
            <a:off x="8687153" y="2940328"/>
            <a:ext cx="1017547" cy="220071"/>
          </a:xfrm>
          <a:prstGeom prst="rect">
            <a:avLst/>
          </a:prstGeom>
        </p:spPr>
        <p:txBody>
          <a:bodyPr vert="horz" wrap="square" lIns="104306" tIns="52153" rIns="104306" bIns="52153" rtlCol="0" anchor="ctr">
            <a:noAutofit/>
          </a:bodyPr>
          <a:lstStyle/>
          <a:p>
            <a:pPr marL="0" marR="0" indent="0" algn="ctr" defTabSz="1043056">
              <a:lnSpc>
                <a:spcPct val="100000"/>
              </a:lnSpc>
              <a:spcBef>
                <a:spcPts val="0"/>
              </a:spcBef>
              <a:spcAft>
                <a:spcPts val="0"/>
              </a:spcAft>
              <a:buClrTx/>
              <a:buSzTx/>
              <a:buFontTx/>
              <a:buNone/>
              <a:defRPr/>
            </a:pPr>
            <a:r>
              <a:rPr lang="ru-RU" sz="1800" b="1">
                <a:solidFill>
                  <a:srgbClr val="9E0E11"/>
                </a:solidFill>
                <a:latin typeface="Roboto Condensed"/>
                <a:ea typeface="Roboto Condensed"/>
              </a:rPr>
              <a:t>35,0</a:t>
            </a:r>
            <a:endParaRPr/>
          </a:p>
        </p:txBody>
      </p:sp>
      <p:sp>
        <p:nvSpPr>
          <p:cNvPr id="35" name="TextBox 93"/>
          <p:cNvSpPr/>
          <p:nvPr/>
        </p:nvSpPr>
        <p:spPr bwMode="auto">
          <a:xfrm>
            <a:off x="8931442" y="4910587"/>
            <a:ext cx="693663" cy="228550"/>
          </a:xfrm>
          <a:prstGeom prst="rect">
            <a:avLst/>
          </a:prstGeom>
        </p:spPr>
        <p:txBody>
          <a:bodyPr vert="horz" wrap="square" lIns="104306" tIns="52153" rIns="104306" bIns="52153" rtlCol="0" anchor="ctr">
            <a:noAutofit/>
          </a:bodyPr>
          <a:lstStyle/>
          <a:p>
            <a:pPr marL="0" marR="0" indent="0" algn="ctr" defTabSz="1043056">
              <a:lnSpc>
                <a:spcPct val="100000"/>
              </a:lnSpc>
              <a:spcBef>
                <a:spcPts val="0"/>
              </a:spcBef>
              <a:spcAft>
                <a:spcPts val="0"/>
              </a:spcAft>
              <a:buClrTx/>
              <a:buSzTx/>
              <a:buFontTx/>
              <a:buNone/>
              <a:defRPr/>
            </a:pPr>
            <a:r>
              <a:rPr lang="ru-RU" sz="1800" b="1">
                <a:solidFill>
                  <a:srgbClr val="9E0E11"/>
                </a:solidFill>
                <a:latin typeface="Roboto Condensed"/>
                <a:ea typeface="Roboto Condensed"/>
              </a:rPr>
              <a:t>8,3</a:t>
            </a:r>
            <a:endParaRPr/>
          </a:p>
        </p:txBody>
      </p:sp>
      <p:sp>
        <p:nvSpPr>
          <p:cNvPr id="36" name="Прямоугольник 94"/>
          <p:cNvSpPr/>
          <p:nvPr/>
        </p:nvSpPr>
        <p:spPr bwMode="auto">
          <a:xfrm>
            <a:off x="8865705" y="5717165"/>
            <a:ext cx="645084" cy="464230"/>
          </a:xfrm>
          <a:prstGeom prst="rect">
            <a:avLst/>
          </a:prstGeom>
        </p:spPr>
        <p:txBody>
          <a:bodyPr wrap="square" anchor="ctr">
            <a:spAutoFit/>
          </a:bodyPr>
          <a:lstStyle/>
          <a:p>
            <a:pPr algn="ctr" defTabSz="1043056">
              <a:lnSpc>
                <a:spcPts val="2900"/>
              </a:lnSpc>
              <a:spcBef>
                <a:spcPts val="0"/>
              </a:spcBef>
              <a:defRPr/>
            </a:pPr>
            <a:r>
              <a:rPr lang="ru-RU" sz="1200" b="1">
                <a:latin typeface="Arial Narrow"/>
                <a:ea typeface="+mj-ea"/>
                <a:cs typeface="+mj-cs"/>
              </a:rPr>
              <a:t>2021</a:t>
            </a:r>
            <a:endParaRPr lang="ru-RU" sz="1200" b="1">
              <a:latin typeface="Arial Narrow"/>
            </a:endParaRPr>
          </a:p>
        </p:txBody>
      </p:sp>
      <p:sp>
        <p:nvSpPr>
          <p:cNvPr id="37" name="Овал 109"/>
          <p:cNvSpPr/>
          <p:nvPr/>
        </p:nvSpPr>
        <p:spPr bwMode="auto">
          <a:xfrm>
            <a:off x="9165469" y="5187888"/>
            <a:ext cx="209086" cy="25733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sp>
        <p:nvSpPr>
          <p:cNvPr id="38" name="Овал 112"/>
          <p:cNvSpPr/>
          <p:nvPr/>
        </p:nvSpPr>
        <p:spPr bwMode="auto">
          <a:xfrm>
            <a:off x="9077709" y="3212977"/>
            <a:ext cx="209086" cy="25733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p>
        </p:txBody>
      </p:sp>
      <p:graphicFrame>
        <p:nvGraphicFramePr>
          <p:cNvPr id="39" name="Диаграмма 118"/>
          <p:cNvGraphicFramePr>
            <a:graphicFrameLocks/>
          </p:cNvGraphicFramePr>
          <p:nvPr/>
        </p:nvGraphicFramePr>
        <p:xfrm>
          <a:off x="4912997" y="3168173"/>
          <a:ext cx="3935943" cy="2834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Диаграмма 119"/>
          <p:cNvGraphicFramePr>
            <a:graphicFrameLocks/>
          </p:cNvGraphicFramePr>
          <p:nvPr/>
        </p:nvGraphicFramePr>
        <p:xfrm>
          <a:off x="4806722" y="2973653"/>
          <a:ext cx="4164610" cy="3106724"/>
        </p:xfrm>
        <a:graphic>
          <a:graphicData uri="http://schemas.openxmlformats.org/drawingml/2006/chart">
            <c:chart xmlns:c="http://schemas.openxmlformats.org/drawingml/2006/chart" xmlns:r="http://schemas.openxmlformats.org/officeDocument/2006/relationships" r:id="rId4"/>
          </a:graphicData>
        </a:graphic>
      </p:graphicFrame>
      <p:pic>
        <p:nvPicPr>
          <p:cNvPr id="41" name="Рисунок 44"/>
          <p:cNvPicPr>
            <a:picLocks noChangeAspect="1"/>
          </p:cNvPicPr>
          <p:nvPr/>
        </p:nvPicPr>
        <p:blipFill>
          <a:blip r:embed="rId5"/>
          <a:stretch/>
        </p:blipFill>
        <p:spPr bwMode="auto">
          <a:xfrm>
            <a:off x="1" y="-1280"/>
            <a:ext cx="499000" cy="499000"/>
          </a:xfrm>
          <a:prstGeom prst="rect">
            <a:avLst/>
          </a:prstGeom>
        </p:spPr>
      </p:pic>
      <p:pic>
        <p:nvPicPr>
          <p:cNvPr id="42" name="Рисунок 45"/>
          <p:cNvPicPr>
            <a:picLocks noChangeAspect="1"/>
          </p:cNvPicPr>
          <p:nvPr/>
        </p:nvPicPr>
        <p:blipFill>
          <a:blip r:embed="rId6"/>
          <a:stretch/>
        </p:blipFill>
        <p:spPr bwMode="auto">
          <a:xfrm rot="10800000">
            <a:off x="218646" y="182367"/>
            <a:ext cx="465725" cy="465725"/>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272480" y="1237983"/>
            <a:ext cx="9289032" cy="4124206"/>
          </a:xfrm>
          <a:prstGeom prst="rect">
            <a:avLst/>
          </a:prstGeom>
          <a:noFill/>
          <a:ln w="38100">
            <a:solidFill>
              <a:srgbClr val="A5002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endParaRPr lang="ru-RU" sz="600" b="0" i="0" u="none" strike="noStrike" cap="none">
              <a:ln>
                <a:noFill/>
              </a:ln>
              <a:solidFill>
                <a:schemeClr val="tx1"/>
              </a:solidFill>
              <a:latin typeface="Arial"/>
              <a:cs typeface="Arial"/>
            </a:endParaRPr>
          </a:p>
          <a:p>
            <a:pPr marL="0" marR="0" lvl="0" indent="0" algn="ctr" defTabSz="914400">
              <a:lnSpc>
                <a:spcPct val="100000"/>
              </a:lnSpc>
              <a:spcBef>
                <a:spcPts val="0"/>
              </a:spcBef>
              <a:spcAft>
                <a:spcPts val="0"/>
              </a:spcAft>
              <a:buClrTx/>
              <a:buSzTx/>
              <a:buFontTx/>
              <a:buNone/>
              <a:defRPr/>
            </a:pPr>
            <a:r>
              <a:rPr lang="ru-RU" b="1" i="0" u="none" strike="noStrike" cap="none">
                <a:ln>
                  <a:noFill/>
                </a:ln>
                <a:solidFill>
                  <a:srgbClr val="000000"/>
                </a:solidFill>
                <a:latin typeface="Times New Roman"/>
                <a:ea typeface="Calibri"/>
                <a:cs typeface="Times New Roman"/>
              </a:rPr>
              <a:t>Постановление 17 ААС от 30.06.2021 года по делу № А60-2675/2021</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В рамках выездной проверки инспекция изъяла в ходе выемки 14 мешков с документами, обмотанных скотчем, скрепленных печатью/подписью налогоплательщика. При этом в описи, прилагаемой к протоколу выемки,  не было указано наименование изъятых документов, а только количество мешков.</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Не согласившись с действиями инспекторов, налогоплательщик попытался их обжаловать в вышестоящем органе, но тщетно. Поддержку компания нашла только в суде.</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000000"/>
                </a:solidFill>
                <a:latin typeface="Times New Roman"/>
                <a:ea typeface="Calibri"/>
                <a:cs typeface="Times New Roman"/>
              </a:rPr>
              <a:t>Суды первой и апелляционной инстанций признали незаконными действия налогового органа по изъятию документов</a:t>
            </a:r>
            <a:r>
              <a:rPr lang="ru-RU" sz="1600" b="0" i="0" u="none" strike="noStrike" cap="none">
                <a:ln>
                  <a:noFill/>
                </a:ln>
                <a:solidFill>
                  <a:srgbClr val="000000"/>
                </a:solidFill>
                <a:latin typeface="Times New Roman"/>
                <a:ea typeface="Calibri"/>
                <a:cs typeface="Times New Roman"/>
              </a:rPr>
              <a:t>, указав следующее:</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 из представленных фотоматериалов следует, что документы находились в папках, каждая папка была подписана, указан год, месяц, за который хранились документы;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 из составленной описи невозможно достоверно установить, какие именно документы были изъяты и  имеют ли они отношение к самой проверке, к проверяемому периоду;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rgbClr val="000000"/>
                </a:solidFill>
                <a:latin typeface="Times New Roman"/>
                <a:ea typeface="Calibri"/>
                <a:cs typeface="Times New Roman"/>
              </a:rPr>
              <a:t>- </a:t>
            </a:r>
            <a:r>
              <a:rPr lang="ru-RU" sz="1600" b="0" i="0" u="none" strike="noStrike" cap="none">
                <a:ln>
                  <a:noFill/>
                </a:ln>
                <a:solidFill>
                  <a:schemeClr val="tx1"/>
                </a:solidFill>
                <a:latin typeface="Times New Roman"/>
                <a:ea typeface="Calibri"/>
                <a:cs typeface="Times New Roman"/>
              </a:rPr>
              <a:t>инспекцией допущены нарушения положений ст. 94,99 НК РФ, приведшие к нарушению прав налогоплательщика.</a:t>
            </a:r>
            <a:endParaRPr lang="ru-RU" sz="1600" b="0" i="0" u="none" strike="noStrike" cap="none">
              <a:ln>
                <a:noFill/>
              </a:ln>
              <a:solidFill>
                <a:schemeClr val="tx1"/>
              </a:solidFill>
              <a:latin typeface="Times New Roman"/>
              <a:cs typeface="Times New Roman"/>
            </a:endParaRPr>
          </a:p>
        </p:txBody>
      </p:sp>
      <p:sp>
        <p:nvSpPr>
          <p:cNvPr id="11" name="Прямоугольник 10"/>
          <p:cNvSpPr/>
          <p:nvPr/>
        </p:nvSpPr>
        <p:spPr bwMode="auto">
          <a:xfrm>
            <a:off x="632520" y="260648"/>
            <a:ext cx="8280919" cy="400110"/>
          </a:xfrm>
          <a:prstGeom prst="rect">
            <a:avLst/>
          </a:prstGeom>
        </p:spPr>
        <p:txBody>
          <a:bodyPr wrap="square">
            <a:spAutoFit/>
          </a:bodyPr>
          <a:lstStyle/>
          <a:p>
            <a:pPr>
              <a:defRPr/>
            </a:pPr>
            <a:r>
              <a:rPr lang="ru-RU" sz="2000" b="1" dirty="0">
                <a:solidFill>
                  <a:srgbClr val="8A0000"/>
                </a:solidFill>
                <a:latin typeface="Times New Roman"/>
                <a:ea typeface="Calibri"/>
                <a:cs typeface="Times New Roman"/>
              </a:rPr>
              <a:t>Изъятые документы «измеряются» не мешками, а хотя бы папками!</a:t>
            </a:r>
            <a:endParaRPr lang="ru-RU" sz="2000" dirty="0">
              <a:solidFill>
                <a:srgbClr val="8A0000"/>
              </a:solidFill>
              <a:latin typeface="Times New Roman"/>
              <a:cs typeface="Times New Roman"/>
            </a:endParaRPr>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a:solidFill>
                  <a:srgbClr val="9C0E11"/>
                </a:solidFill>
                <a:latin typeface="Times New Roman"/>
                <a:ea typeface="Times New Roman"/>
                <a:cs typeface="Times New Roman"/>
              </a:rPr>
              <a:t>Осмотр территории, помещений, документов КОНТРАГЕНТА</a:t>
            </a:r>
            <a:endParaRPr lang="ru-RU" sz="200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1" name="Rectangle 1"/>
          <p:cNvSpPr>
            <a:spLocks noChangeArrowheads="1"/>
          </p:cNvSpPr>
          <p:nvPr/>
        </p:nvSpPr>
        <p:spPr bwMode="auto">
          <a:xfrm>
            <a:off x="128464" y="620688"/>
            <a:ext cx="9649072" cy="6001643"/>
          </a:xfrm>
          <a:prstGeom prst="rect">
            <a:avLst/>
          </a:prstGeom>
          <a:noFill/>
          <a:ln w="28575">
            <a:solidFill>
              <a:srgbClr val="A80000"/>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Постановление АС Центрального округа от 10.02.2021 года по делу № А36-540/2020</a:t>
            </a:r>
            <a:endParaRPr lang="ru-RU" sz="1600" b="0" i="0" u="none" strike="noStrike" cap="none">
              <a:ln>
                <a:noFill/>
              </a:ln>
              <a:solidFill>
                <a:schemeClr val="tx1"/>
              </a:solidFill>
              <a:latin typeface="Times New Roman"/>
              <a:cs typeface="Times New Roman"/>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(отказное Определение ВС РФ от 11.06.2021 года № 310-ЭС21-8061)</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Суть спора:</a:t>
            </a:r>
            <a:r>
              <a:rPr lang="ru-RU" sz="1600" b="0" i="0" u="none" strike="noStrike" cap="none">
                <a:ln>
                  <a:noFill/>
                </a:ln>
                <a:solidFill>
                  <a:schemeClr val="tx1"/>
                </a:solidFill>
                <a:latin typeface="Times New Roman"/>
                <a:ea typeface="Calibri"/>
                <a:cs typeface="Times New Roman"/>
              </a:rPr>
              <a:t> В отношении компании проводилась выездная проверка, в ходе которой инспекция провела осмотр территорий, помещений, документов, предметов </a:t>
            </a:r>
            <a:r>
              <a:rPr lang="ru-RU" sz="1600" b="1" i="0" u="sng" strike="noStrike" cap="none">
                <a:ln>
                  <a:noFill/>
                </a:ln>
                <a:solidFill>
                  <a:schemeClr val="tx1"/>
                </a:solidFill>
                <a:latin typeface="Times New Roman"/>
                <a:ea typeface="Calibri"/>
                <a:cs typeface="Times New Roman"/>
              </a:rPr>
              <a:t>у 2 контрагентов налогоплательщика.</a:t>
            </a:r>
            <a:r>
              <a:rPr lang="ru-RU" sz="1600" b="0" i="0" u="none" strike="noStrike" cap="none">
                <a:ln>
                  <a:noFill/>
                </a:ln>
                <a:solidFill>
                  <a:schemeClr val="tx1"/>
                </a:solidFill>
                <a:latin typeface="Times New Roman"/>
                <a:ea typeface="Calibri"/>
                <a:cs typeface="Times New Roman"/>
              </a:rPr>
              <a:t> </a:t>
            </a:r>
            <a:r>
              <a:rPr lang="ru-RU" sz="1600" b="1" i="0" u="none" strike="noStrike" cap="none">
                <a:ln>
                  <a:noFill/>
                </a:ln>
                <a:solidFill>
                  <a:schemeClr val="tx1"/>
                </a:solidFill>
                <a:latin typeface="Times New Roman"/>
                <a:ea typeface="Calibri"/>
                <a:cs typeface="Times New Roman"/>
              </a:rPr>
              <a:t>Налогоплательщик пытался признать незаконными протоколы осмотра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Суд первой инстанции</a:t>
            </a:r>
            <a:r>
              <a:rPr lang="ru-RU" sz="1600" b="0" i="0" u="none" strike="noStrike" cap="none">
                <a:ln>
                  <a:noFill/>
                </a:ln>
                <a:solidFill>
                  <a:schemeClr val="tx1"/>
                </a:solidFill>
                <a:latin typeface="Times New Roman"/>
                <a:ea typeface="Calibri"/>
                <a:cs typeface="Times New Roman"/>
              </a:rPr>
              <a:t> поддержал налогоплательщика – </a:t>
            </a:r>
            <a:r>
              <a:rPr lang="ru-RU" sz="1600" b="1" i="0" u="none" strike="noStrike" cap="none">
                <a:ln>
                  <a:noFill/>
                </a:ln>
                <a:solidFill>
                  <a:schemeClr val="tx1"/>
                </a:solidFill>
                <a:latin typeface="Times New Roman"/>
                <a:ea typeface="Calibri"/>
                <a:cs typeface="Times New Roman"/>
              </a:rPr>
              <a:t>«оспариваемые действия инспекции не соответствуют действующему законодательству и нарушают законные права и интересы заявителя в сфере предпринимательской и иной экономической деятельности».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Апелляция и кассация -  в пользу инспекции: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-есть несоответствие действий налогового органа по осмотру помещений, территорий, документов, предметов в отношении контрагентов положениям п. 1 ст. 92 НК РФ.</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НО отсутствуют  доказательств того, что действия инспекции по проведению осмотра территорий и имущества контрагентов привели к нарушению прав и законных интересов заявителя в сфере предпринимательской или иной экономической деятельности.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Основание:</a:t>
            </a:r>
            <a:r>
              <a:rPr lang="ru-RU" sz="1600" b="0" i="0" u="none" strike="noStrike" cap="none">
                <a:ln>
                  <a:noFill/>
                </a:ln>
                <a:solidFill>
                  <a:schemeClr val="tx1"/>
                </a:solidFill>
                <a:latin typeface="Times New Roman"/>
                <a:ea typeface="Calibri"/>
                <a:cs typeface="Times New Roman"/>
              </a:rPr>
              <a:t> В силу ч. 1 ст. 198, ч. 4 ст. 200, ч. 2, 3 ст. 201 АПК РФ для признания арбитражным судом незаконными действий органов, осуществляющих публичные полномочия, </a:t>
            </a:r>
            <a:r>
              <a:rPr lang="ru-RU" sz="1600" b="1" i="0" u="sng" strike="noStrike" cap="none">
                <a:ln>
                  <a:noFill/>
                </a:ln>
                <a:solidFill>
                  <a:schemeClr val="tx1"/>
                </a:solidFill>
                <a:latin typeface="Times New Roman"/>
                <a:ea typeface="Calibri"/>
                <a:cs typeface="Times New Roman"/>
              </a:rPr>
              <a:t>необходимо наличие одновременно 2 юридически значимых обстоятельств</a:t>
            </a:r>
            <a:r>
              <a:rPr lang="ru-RU" sz="1600" b="0" i="0" u="none" strike="noStrike" cap="none">
                <a:ln>
                  <a:noFill/>
                </a:ln>
                <a:solidFill>
                  <a:schemeClr val="tx1"/>
                </a:solidFill>
                <a:latin typeface="Times New Roman"/>
                <a:ea typeface="Calibri"/>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-несоответствие обжалуемых действий закону или иным нормативным правовым актам</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a:t>
            </a:r>
            <a:r>
              <a:rPr lang="ru-RU" sz="1600" b="1" i="0" u="none" strike="noStrike" cap="none">
                <a:ln>
                  <a:noFill/>
                </a:ln>
                <a:solidFill>
                  <a:schemeClr val="tx1"/>
                </a:solidFill>
                <a:latin typeface="Times New Roman"/>
                <a:ea typeface="Calibri"/>
                <a:cs typeface="Times New Roman"/>
              </a:rPr>
              <a:t>нарушение ими прав и законных интересов заявителя в сфере предпринимательской и иной экономической деятельности</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rgbClr val="C00000"/>
                </a:solidFill>
                <a:latin typeface="Times New Roman"/>
                <a:ea typeface="Calibri"/>
                <a:cs typeface="Times New Roman"/>
              </a:rPr>
              <a:t>«Доказательств того, что в связи с проведенными осмотрами на общество инспекцией были возложены какие-либо дополнительные обязанности, либо общество было лишено каких-то прав, или в отношении него были применены ограничения, материалы дела не содержат»</a:t>
            </a:r>
            <a:endParaRPr lang="ru-RU" sz="1600" b="0" i="0" u="none" strike="noStrike" cap="none">
              <a:ln>
                <a:noFill/>
              </a:ln>
              <a:solidFill>
                <a:schemeClr val="tx1"/>
              </a:solidFill>
              <a:latin typeface="Times New Roman"/>
              <a:cs typeface="Times New Roman"/>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203663" y="2353733"/>
            <a:ext cx="7498673" cy="1754326"/>
          </a:xfrm>
          <a:prstGeom prst="rect">
            <a:avLst/>
          </a:prstGeom>
          <a:noFill/>
          <a:ln w="38100">
            <a:solidFill>
              <a:srgbClr val="9C0E11"/>
            </a:solidFill>
          </a:ln>
        </p:spPr>
        <p:txBody>
          <a:bodyPr wrap="square" rtlCol="0">
            <a:spAutoFit/>
          </a:bodyPr>
          <a:lstStyle/>
          <a:p>
            <a:pPr algn="ctr">
              <a:defRPr/>
            </a:pPr>
            <a:r>
              <a:rPr lang="ru-RU" sz="3600" b="1" dirty="0" smtClean="0">
                <a:solidFill>
                  <a:srgbClr val="9E0E11"/>
                </a:solidFill>
              </a:rPr>
              <a:t>«Дробление»</a:t>
            </a:r>
          </a:p>
          <a:p>
            <a:pPr algn="ctr">
              <a:defRPr/>
            </a:pPr>
            <a:r>
              <a:rPr lang="ru-RU" sz="3600" i="1" dirty="0" smtClean="0"/>
              <a:t>или </a:t>
            </a:r>
          </a:p>
          <a:p>
            <a:pPr algn="ctr">
              <a:defRPr/>
            </a:pPr>
            <a:r>
              <a:rPr lang="ru-RU" sz="3600" b="1" dirty="0" smtClean="0"/>
              <a:t>реальное разделение бизнеса</a:t>
            </a:r>
            <a:endParaRPr dirty="0"/>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1" name="Прямоугольник 10"/>
          <p:cNvSpPr/>
          <p:nvPr/>
        </p:nvSpPr>
        <p:spPr>
          <a:xfrm>
            <a:off x="200472" y="980728"/>
            <a:ext cx="9361040" cy="2585323"/>
          </a:xfrm>
          <a:prstGeom prst="rect">
            <a:avLst/>
          </a:prstGeom>
        </p:spPr>
        <p:txBody>
          <a:bodyPr wrap="square">
            <a:spAutoFit/>
          </a:bodyPr>
          <a:lstStyle/>
          <a:p>
            <a:pPr algn="just"/>
            <a:endParaRPr lang="ru-RU" dirty="0" smtClean="0">
              <a:latin typeface="Times New Roman" pitchFamily="18" charset="0"/>
              <a:cs typeface="Times New Roman" pitchFamily="18" charset="0"/>
            </a:endParaRPr>
          </a:p>
          <a:p>
            <a:pPr algn="just"/>
            <a:r>
              <a:rPr lang="ru-RU" b="1" dirty="0" smtClean="0">
                <a:solidFill>
                  <a:srgbClr val="8A0000"/>
                </a:solidFill>
                <a:latin typeface="Times New Roman" pitchFamily="18" charset="0"/>
                <a:cs typeface="Times New Roman" pitchFamily="18" charset="0"/>
              </a:rPr>
              <a:t>Определение Конституционного Суда РФ от 04.07.2017 года № 1440-О </a:t>
            </a:r>
            <a:endParaRPr lang="ru-RU" b="1" dirty="0" smtClean="0">
              <a:solidFill>
                <a:srgbClr val="8A0000"/>
              </a:solidFill>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Должно </a:t>
            </a:r>
            <a:r>
              <a:rPr lang="ru-RU" dirty="0" smtClean="0">
                <a:latin typeface="Times New Roman" pitchFamily="18" charset="0"/>
                <a:cs typeface="Times New Roman" pitchFamily="18" charset="0"/>
              </a:rPr>
              <a:t>быть исключено предъявление необоснованных претензий к разделению бизнеса, которое не направлено на злоупотребление правами, так как </a:t>
            </a:r>
            <a:r>
              <a:rPr lang="ru-RU" b="1" dirty="0" smtClean="0">
                <a:latin typeface="Times New Roman" pitchFamily="18" charset="0"/>
                <a:cs typeface="Times New Roman" pitchFamily="18" charset="0"/>
              </a:rPr>
              <a:t>выбор и изменение </a:t>
            </a:r>
            <a:r>
              <a:rPr lang="ru-RU" b="1" dirty="0" err="1" smtClean="0">
                <a:latin typeface="Times New Roman" pitchFamily="18" charset="0"/>
                <a:cs typeface="Times New Roman" pitchFamily="18" charset="0"/>
              </a:rPr>
              <a:t>бизнес-структуры</a:t>
            </a:r>
            <a:r>
              <a:rPr lang="ru-RU" b="1" dirty="0" smtClean="0">
                <a:latin typeface="Times New Roman" pitchFamily="18" charset="0"/>
                <a:cs typeface="Times New Roman" pitchFamily="18" charset="0"/>
              </a:rPr>
              <a:t> - исключительное </a:t>
            </a:r>
            <a:r>
              <a:rPr lang="ru-RU" b="1" dirty="0" smtClean="0">
                <a:latin typeface="Times New Roman" pitchFamily="18" charset="0"/>
                <a:cs typeface="Times New Roman" pitchFamily="18" charset="0"/>
              </a:rPr>
              <a:t>право хозяйствующего </a:t>
            </a:r>
            <a:r>
              <a:rPr lang="ru-RU" b="1" dirty="0" smtClean="0">
                <a:latin typeface="Times New Roman" pitchFamily="18" charset="0"/>
                <a:cs typeface="Times New Roman" pitchFamily="18" charset="0"/>
              </a:rPr>
              <a:t>субъекта .</a:t>
            </a:r>
          </a:p>
          <a:p>
            <a:pPr algn="just"/>
            <a:endParaRPr lang="ru-RU" b="1"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pPr algn="just"/>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12" name="Прямоугольник 11"/>
          <p:cNvSpPr/>
          <p:nvPr/>
        </p:nvSpPr>
        <p:spPr>
          <a:xfrm>
            <a:off x="200472" y="2636912"/>
            <a:ext cx="9433048" cy="1200329"/>
          </a:xfrm>
          <a:prstGeom prst="rect">
            <a:avLst/>
          </a:prstGeom>
        </p:spPr>
        <p:txBody>
          <a:bodyPr wrap="square">
            <a:spAutoFit/>
          </a:bodyPr>
          <a:lstStyle/>
          <a:p>
            <a:r>
              <a:rPr lang="ru-RU" b="1" dirty="0" smtClean="0">
                <a:solidFill>
                  <a:srgbClr val="8A0000"/>
                </a:solidFill>
                <a:latin typeface="Times New Roman" pitchFamily="18" charset="0"/>
                <a:cs typeface="Times New Roman" pitchFamily="18" charset="0"/>
              </a:rPr>
              <a:t>Определение </a:t>
            </a:r>
            <a:r>
              <a:rPr lang="ru-RU" b="1" dirty="0" smtClean="0">
                <a:solidFill>
                  <a:srgbClr val="8A0000"/>
                </a:solidFill>
                <a:latin typeface="Times New Roman" pitchFamily="18" charset="0"/>
                <a:cs typeface="Times New Roman" pitchFamily="18" charset="0"/>
              </a:rPr>
              <a:t> Верховного Суда РФ от 05.02.2020 года № 301-ЭС19-27038 </a:t>
            </a:r>
            <a:r>
              <a:rPr lang="ru-RU" dirty="0" smtClean="0">
                <a:latin typeface="Times New Roman" pitchFamily="18" charset="0"/>
                <a:cs typeface="Times New Roman" pitchFamily="18" charset="0"/>
              </a:rPr>
              <a:t>Налогоплательщики </a:t>
            </a:r>
            <a:r>
              <a:rPr lang="ru-RU" dirty="0" smtClean="0">
                <a:latin typeface="Times New Roman" pitchFamily="18" charset="0"/>
                <a:cs typeface="Times New Roman" pitchFamily="18" charset="0"/>
              </a:rPr>
              <a:t>пытаются оспорить </a:t>
            </a:r>
            <a:r>
              <a:rPr lang="ru-RU" dirty="0" smtClean="0">
                <a:latin typeface="Times New Roman" pitchFamily="18" charset="0"/>
                <a:cs typeface="Times New Roman" pitchFamily="18" charset="0"/>
              </a:rPr>
              <a:t>доначисления </a:t>
            </a:r>
            <a:r>
              <a:rPr lang="ru-RU" dirty="0" smtClean="0">
                <a:latin typeface="Times New Roman" pitchFamily="18" charset="0"/>
                <a:cs typeface="Times New Roman" pitchFamily="18" charset="0"/>
              </a:rPr>
              <a:t>в том числе </a:t>
            </a:r>
            <a:r>
              <a:rPr lang="ru-RU" b="1" dirty="0" smtClean="0">
                <a:latin typeface="Times New Roman" pitchFamily="18" charset="0"/>
                <a:cs typeface="Times New Roman" pitchFamily="18" charset="0"/>
              </a:rPr>
              <a:t>по причине отсутствия в налоговом законодательстве ответственности исключительно за </a:t>
            </a:r>
            <a:r>
              <a:rPr lang="ru-RU" b="1" dirty="0" smtClean="0">
                <a:latin typeface="Times New Roman" pitchFamily="18" charset="0"/>
                <a:cs typeface="Times New Roman" pitchFamily="18" charset="0"/>
              </a:rPr>
              <a:t>«дробление</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бизнеса»</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но </a:t>
            </a:r>
            <a:r>
              <a:rPr lang="ru-RU" dirty="0" smtClean="0">
                <a:latin typeface="Times New Roman" pitchFamily="18" charset="0"/>
                <a:cs typeface="Times New Roman" pitchFamily="18" charset="0"/>
              </a:rPr>
              <a:t>безуспешно.</a:t>
            </a:r>
            <a:endParaRPr lang="ru-RU" dirty="0">
              <a:latin typeface="Times New Roman" pitchFamily="18" charset="0"/>
              <a:cs typeface="Times New Roman" pitchFamily="18" charset="0"/>
            </a:endParaRPr>
          </a:p>
        </p:txBody>
      </p:sp>
      <p:sp>
        <p:nvSpPr>
          <p:cNvPr id="10" name="TextBox 9"/>
          <p:cNvSpPr txBox="1"/>
          <p:nvPr/>
        </p:nvSpPr>
        <p:spPr>
          <a:xfrm>
            <a:off x="776536" y="188640"/>
            <a:ext cx="6552728" cy="400110"/>
          </a:xfrm>
          <a:prstGeom prst="rect">
            <a:avLst/>
          </a:prstGeom>
          <a:noFill/>
        </p:spPr>
        <p:txBody>
          <a:bodyPr wrap="square" rtlCol="0">
            <a:spAutoFit/>
          </a:bodyPr>
          <a:lstStyle/>
          <a:p>
            <a:pPr algn="ctr"/>
            <a:r>
              <a:rPr lang="ru-RU" sz="2000" b="1" dirty="0" smtClean="0">
                <a:solidFill>
                  <a:srgbClr val="8A0000"/>
                </a:solidFill>
                <a:latin typeface="Times New Roman" pitchFamily="18" charset="0"/>
                <a:cs typeface="Times New Roman" pitchFamily="18" charset="0"/>
              </a:rPr>
              <a:t>«Дробление»: позиции ФНС и судов</a:t>
            </a:r>
            <a:endParaRPr lang="ru-RU" sz="2000" b="1" dirty="0">
              <a:solidFill>
                <a:srgbClr val="8A0000"/>
              </a:solidFill>
              <a:latin typeface="Times New Roman" pitchFamily="18" charset="0"/>
              <a:cs typeface="Times New Roman" pitchFamily="18" charset="0"/>
            </a:endParaRPr>
          </a:p>
        </p:txBody>
      </p:sp>
      <p:pic>
        <p:nvPicPr>
          <p:cNvPr id="13"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
        <p:nvSpPr>
          <p:cNvPr id="14" name="Прямоугольник 13"/>
          <p:cNvSpPr/>
          <p:nvPr/>
        </p:nvSpPr>
        <p:spPr>
          <a:xfrm>
            <a:off x="200472" y="3933056"/>
            <a:ext cx="9361040" cy="923330"/>
          </a:xfrm>
          <a:prstGeom prst="rect">
            <a:avLst/>
          </a:prstGeom>
        </p:spPr>
        <p:txBody>
          <a:bodyPr wrap="square">
            <a:spAutoFit/>
          </a:bodyPr>
          <a:lstStyle/>
          <a:p>
            <a:pPr algn="just"/>
            <a:r>
              <a:rPr lang="ru-RU" b="1" dirty="0" smtClean="0">
                <a:solidFill>
                  <a:srgbClr val="8A0000"/>
                </a:solidFill>
                <a:latin typeface="Times New Roman" pitchFamily="18" charset="0"/>
                <a:cs typeface="Times New Roman" pitchFamily="18" charset="0"/>
              </a:rPr>
              <a:t>Письмо ФНС от 29.12.2018 года № </a:t>
            </a:r>
            <a:r>
              <a:rPr lang="ru-RU" b="1" dirty="0" smtClean="0">
                <a:solidFill>
                  <a:srgbClr val="8A0000"/>
                </a:solidFill>
                <a:latin typeface="Times New Roman" pitchFamily="18" charset="0"/>
                <a:cs typeface="Times New Roman" pitchFamily="18" charset="0"/>
              </a:rPr>
              <a:t>ЕД-4-2/25984</a:t>
            </a:r>
          </a:p>
          <a:p>
            <a:pPr algn="just"/>
            <a:endParaRPr lang="ru-RU" b="1" dirty="0" smtClean="0">
              <a:latin typeface="Times New Roman" pitchFamily="18" charset="0"/>
              <a:cs typeface="Times New Roman" pitchFamily="18" charset="0"/>
            </a:endParaRPr>
          </a:p>
          <a:p>
            <a:pPr algn="just"/>
            <a:endParaRPr lang="ru-RU" b="1" dirty="0">
              <a:latin typeface="Times New Roman" pitchFamily="18" charset="0"/>
              <a:cs typeface="Times New Roman" pitchFamily="18" charset="0"/>
            </a:endParaRPr>
          </a:p>
        </p:txBody>
      </p:sp>
      <p:sp>
        <p:nvSpPr>
          <p:cNvPr id="15" name="Прямоугольник 14"/>
          <p:cNvSpPr/>
          <p:nvPr/>
        </p:nvSpPr>
        <p:spPr>
          <a:xfrm>
            <a:off x="200472" y="4221088"/>
            <a:ext cx="9289032" cy="923330"/>
          </a:xfrm>
          <a:prstGeom prst="rect">
            <a:avLst/>
          </a:prstGeom>
        </p:spPr>
        <p:txBody>
          <a:bodyPr wrap="square">
            <a:spAutoFit/>
          </a:bodyPr>
          <a:lstStyle/>
          <a:p>
            <a:pPr algn="just"/>
            <a:r>
              <a:rPr lang="ru-RU" dirty="0" smtClean="0">
                <a:latin typeface="Times New Roman" pitchFamily="18" charset="0"/>
                <a:cs typeface="Times New Roman" pitchFamily="18" charset="0"/>
              </a:rPr>
              <a:t>ФНС </a:t>
            </a:r>
            <a:r>
              <a:rPr lang="ru-RU" dirty="0" smtClean="0">
                <a:latin typeface="Times New Roman" pitchFamily="18" charset="0"/>
                <a:cs typeface="Times New Roman" pitchFamily="18" charset="0"/>
              </a:rPr>
              <a:t>поручила </a:t>
            </a:r>
            <a:r>
              <a:rPr lang="ru-RU" dirty="0" smtClean="0">
                <a:latin typeface="Times New Roman" pitchFamily="18" charset="0"/>
                <a:cs typeface="Times New Roman" pitchFamily="18" charset="0"/>
              </a:rPr>
              <a:t>инспекциям усилить контроль за налогоплательщиками, </a:t>
            </a:r>
            <a:r>
              <a:rPr lang="ru-RU" dirty="0" smtClean="0">
                <a:latin typeface="Times New Roman" pitchFamily="18" charset="0"/>
                <a:cs typeface="Times New Roman" pitchFamily="18" charset="0"/>
              </a:rPr>
              <a:t>которые искусственно </a:t>
            </a:r>
            <a:r>
              <a:rPr lang="ru-RU" dirty="0" smtClean="0">
                <a:latin typeface="Times New Roman" pitchFamily="18" charset="0"/>
                <a:cs typeface="Times New Roman" pitchFamily="18" charset="0"/>
              </a:rPr>
              <a:t>дробят бизнес, чтобы сохранить право на применение специальных налоговых режимов</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1280"/>
            <a:ext cx="9906859" cy="6858594"/>
          </a:xfrm>
          <a:prstGeom prst="rect">
            <a:avLst/>
          </a:prstGeom>
        </p:spPr>
      </p:pic>
      <p:sp>
        <p:nvSpPr>
          <p:cNvPr id="5" name="Заголовок 1"/>
          <p:cNvSpPr>
            <a:spLocks/>
          </p:cNvSpPr>
          <p:nvPr/>
        </p:nvSpPr>
        <p:spPr bwMode="auto">
          <a:xfrm>
            <a:off x="499001" y="725126"/>
            <a:ext cx="8866827"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r>
              <a:rPr lang="ru-RU" sz="1800" b="1">
                <a:latin typeface="Times New Roman"/>
                <a:cs typeface="Times New Roman"/>
              </a:rPr>
              <a:t>Письмо ФНС от 10.03.2021 года</a:t>
            </a:r>
            <a:r>
              <a:rPr lang="ru-RU" sz="1800" b="1">
                <a:solidFill>
                  <a:srgbClr val="9E0E11"/>
                </a:solidFill>
                <a:latin typeface="Times New Roman"/>
                <a:cs typeface="Times New Roman"/>
              </a:rPr>
              <a:t> </a:t>
            </a:r>
            <a:r>
              <a:rPr lang="ru-RU" sz="1800" b="1">
                <a:latin typeface="Times New Roman"/>
                <a:cs typeface="Times New Roman"/>
              </a:rPr>
              <a:t>№ БВ-4-7/3060</a:t>
            </a:r>
            <a:endParaRPr lang="ru-RU" sz="1800" b="1">
              <a:solidFill>
                <a:srgbClr val="9E0E11"/>
              </a:solidFill>
              <a:latin typeface="Times New Roman"/>
              <a:cs typeface="Times New Roman"/>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7"/>
          <p:cNvSpPr>
            <a:spLocks/>
          </p:cNvSpPr>
          <p:nvPr/>
        </p:nvSpPr>
        <p:spPr bwMode="auto">
          <a:xfrm>
            <a:off x="684373" y="182367"/>
            <a:ext cx="8798294"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ПИСЬМО ФНС по ст. 54.1 НК РФ - дробление, деловая цель, спецрежимы</a:t>
            </a:r>
          </a:p>
        </p:txBody>
      </p:sp>
      <p:sp>
        <p:nvSpPr>
          <p:cNvPr id="11" name="Прямоугольник 8"/>
          <p:cNvSpPr/>
          <p:nvPr/>
        </p:nvSpPr>
        <p:spPr bwMode="auto">
          <a:xfrm>
            <a:off x="218645" y="1166607"/>
            <a:ext cx="9399488" cy="5909310"/>
          </a:xfrm>
          <a:prstGeom prst="rect">
            <a:avLst/>
          </a:prstGeom>
          <a:ln w="38100">
            <a:noFill/>
          </a:ln>
        </p:spPr>
        <p:txBody>
          <a:bodyPr wrap="square">
            <a:spAutoFit/>
          </a:bodyPr>
          <a:lstStyle/>
          <a:p>
            <a:pPr algn="just">
              <a:defRPr/>
            </a:pPr>
            <a:r>
              <a:rPr lang="ru-RU" b="1" dirty="0">
                <a:latin typeface="Times New Roman"/>
                <a:cs typeface="Times New Roman"/>
              </a:rPr>
              <a:t>При выявлении схем «дробления бизнеса» </a:t>
            </a:r>
            <a:r>
              <a:rPr lang="ru-RU" b="1" dirty="0">
                <a:solidFill>
                  <a:srgbClr val="9E0E11"/>
                </a:solidFill>
                <a:latin typeface="Times New Roman"/>
                <a:cs typeface="Times New Roman"/>
              </a:rPr>
              <a:t>инспекторы обязаны оценивать, </a:t>
            </a:r>
            <a:r>
              <a:rPr lang="ru-RU" b="1" u="sng" dirty="0">
                <a:solidFill>
                  <a:srgbClr val="9E0E11"/>
                </a:solidFill>
                <a:latin typeface="Times New Roman"/>
                <a:cs typeface="Times New Roman"/>
              </a:rPr>
              <a:t>ведется ли </a:t>
            </a:r>
            <a:r>
              <a:rPr lang="ru-RU" b="1" dirty="0">
                <a:solidFill>
                  <a:srgbClr val="9E0E11"/>
                </a:solidFill>
                <a:latin typeface="Times New Roman"/>
                <a:cs typeface="Times New Roman"/>
              </a:rPr>
              <a:t>налогоплательщиком и иными лицами соответствующая деятельность </a:t>
            </a:r>
            <a:r>
              <a:rPr lang="ru-RU" b="1" u="sng" dirty="0">
                <a:solidFill>
                  <a:srgbClr val="9E0E11"/>
                </a:solidFill>
                <a:latin typeface="Times New Roman"/>
                <a:cs typeface="Times New Roman"/>
              </a:rPr>
              <a:t>самостоятельно и на свой риск с использованием собственных достаточных трудовых, производственных и иных ресурсов.</a:t>
            </a:r>
            <a:endParaRPr dirty="0"/>
          </a:p>
          <a:p>
            <a:pPr algn="just">
              <a:defRPr/>
            </a:pPr>
            <a:endParaRPr lang="ru-RU" b="1" dirty="0">
              <a:latin typeface="Times New Roman"/>
              <a:cs typeface="Times New Roman"/>
            </a:endParaRPr>
          </a:p>
          <a:p>
            <a:pPr algn="just">
              <a:defRPr/>
            </a:pPr>
            <a:r>
              <a:rPr lang="ru-RU" b="1" dirty="0">
                <a:latin typeface="Times New Roman"/>
                <a:cs typeface="Times New Roman"/>
              </a:rPr>
              <a:t>При этом пересчете налогов по схемам дробления бизнеса </a:t>
            </a:r>
            <a:r>
              <a:rPr lang="ru-RU" b="1" dirty="0">
                <a:solidFill>
                  <a:srgbClr val="9E0E11"/>
                </a:solidFill>
                <a:latin typeface="Times New Roman"/>
                <a:cs typeface="Times New Roman"/>
              </a:rPr>
              <a:t>должны выявляться действительные налоговые обязательства налогоплательщика с учетом как вменяемых доходов, так и соответствующих </a:t>
            </a:r>
            <a:r>
              <a:rPr lang="ru-RU" b="1" u="sng" dirty="0">
                <a:solidFill>
                  <a:srgbClr val="9E0E11"/>
                </a:solidFill>
                <a:latin typeface="Times New Roman"/>
                <a:cs typeface="Times New Roman"/>
              </a:rPr>
              <a:t>расходов</a:t>
            </a:r>
            <a:r>
              <a:rPr lang="ru-RU" b="1" dirty="0">
                <a:solidFill>
                  <a:srgbClr val="9E0E11"/>
                </a:solidFill>
                <a:latin typeface="Times New Roman"/>
                <a:cs typeface="Times New Roman"/>
              </a:rPr>
              <a:t>, вычетов по НДС, </a:t>
            </a:r>
            <a:r>
              <a:rPr lang="ru-RU" b="1" u="sng" dirty="0">
                <a:solidFill>
                  <a:srgbClr val="9E0E11"/>
                </a:solidFill>
                <a:latin typeface="Times New Roman"/>
                <a:cs typeface="Times New Roman"/>
              </a:rPr>
              <a:t>налогов, уплаченных в рамках специальных налоговых режимов</a:t>
            </a:r>
            <a:r>
              <a:rPr lang="ru-RU" b="1" dirty="0">
                <a:solidFill>
                  <a:srgbClr val="9E0E11"/>
                </a:solidFill>
                <a:latin typeface="Times New Roman"/>
                <a:cs typeface="Times New Roman"/>
              </a:rPr>
              <a:t>.</a:t>
            </a:r>
            <a:r>
              <a:rPr lang="ru-RU" dirty="0"/>
              <a:t> </a:t>
            </a:r>
            <a:endParaRPr dirty="0"/>
          </a:p>
          <a:p>
            <a:pPr algn="just">
              <a:defRPr/>
            </a:pPr>
            <a:endParaRPr lang="ru-RU" dirty="0"/>
          </a:p>
          <a:p>
            <a:pPr algn="just">
              <a:defRPr/>
            </a:pPr>
            <a:r>
              <a:rPr lang="ru-RU" b="1" dirty="0">
                <a:latin typeface="Times New Roman"/>
                <a:cs typeface="Times New Roman"/>
              </a:rPr>
              <a:t>При оценке ДЕЛОВОЙ ЦЕЛИ инспекция должна оценить, </a:t>
            </a:r>
            <a:r>
              <a:rPr lang="ru-RU" b="1" u="sng" dirty="0">
                <a:solidFill>
                  <a:srgbClr val="9E0E11"/>
                </a:solidFill>
                <a:latin typeface="Times New Roman"/>
                <a:cs typeface="Times New Roman"/>
              </a:rPr>
              <a:t>совершил бы налогоплательщик эту операцию исключительно по мотивам делового характера в отсутствие налоговых преимуществ.</a:t>
            </a:r>
            <a:endParaRPr dirty="0"/>
          </a:p>
          <a:p>
            <a:pPr algn="just">
              <a:defRPr/>
            </a:pPr>
            <a:endParaRPr lang="ru-RU" b="1" dirty="0">
              <a:solidFill>
                <a:srgbClr val="9E0E11"/>
              </a:solidFill>
              <a:latin typeface="Times New Roman"/>
              <a:cs typeface="Times New Roman"/>
            </a:endParaRPr>
          </a:p>
          <a:p>
            <a:pPr algn="just">
              <a:defRPr/>
            </a:pPr>
            <a:r>
              <a:rPr lang="ru-RU" b="1" dirty="0">
                <a:latin typeface="Times New Roman"/>
                <a:cs typeface="Times New Roman"/>
              </a:rPr>
              <a:t>При выявлении схем «дробления бизнеса» </a:t>
            </a:r>
            <a:r>
              <a:rPr lang="ru-RU" b="1" dirty="0">
                <a:solidFill>
                  <a:srgbClr val="9E0E11"/>
                </a:solidFill>
                <a:latin typeface="Times New Roman"/>
                <a:cs typeface="Times New Roman"/>
              </a:rPr>
              <a:t>доначисление так, как если бы не было нарушений </a:t>
            </a:r>
            <a:r>
              <a:rPr lang="ru-RU" b="1" dirty="0">
                <a:latin typeface="Times New Roman"/>
                <a:cs typeface="Times New Roman"/>
              </a:rPr>
              <a:t>(документы, содействие налогоплательщика)</a:t>
            </a:r>
            <a:endParaRPr dirty="0"/>
          </a:p>
          <a:p>
            <a:pPr algn="just">
              <a:defRPr/>
            </a:pPr>
            <a:endParaRPr lang="ru-RU" b="1" dirty="0">
              <a:solidFill>
                <a:srgbClr val="9E0E11"/>
              </a:solidFill>
              <a:latin typeface="Times New Roman"/>
              <a:cs typeface="Times New Roman"/>
            </a:endParaRPr>
          </a:p>
          <a:p>
            <a:pPr algn="just">
              <a:defRPr/>
            </a:pPr>
            <a:r>
              <a:rPr lang="ru-RU" b="1" dirty="0">
                <a:solidFill>
                  <a:srgbClr val="9E0E11"/>
                </a:solidFill>
                <a:latin typeface="Times New Roman"/>
                <a:cs typeface="Times New Roman"/>
              </a:rPr>
              <a:t>  </a:t>
            </a:r>
            <a:endParaRPr dirty="0"/>
          </a:p>
          <a:p>
            <a:pPr algn="just">
              <a:defRPr/>
            </a:pPr>
            <a:endParaRPr lang="ru-RU" b="1" dirty="0">
              <a:solidFill>
                <a:srgbClr val="9E0E11"/>
              </a:solidFill>
              <a:latin typeface="Times New Roman"/>
              <a:cs typeface="Times New Roman"/>
            </a:endParaRPr>
          </a:p>
          <a:p>
            <a:pPr algn="just">
              <a:defRPr/>
            </a:pPr>
            <a:endParaRPr lang="ru-RU" b="1" dirty="0">
              <a:solidFill>
                <a:srgbClr val="9E0E11"/>
              </a:solidFill>
              <a:latin typeface="Times New Roman"/>
              <a:cs typeface="Times New Roman"/>
            </a:endParaRPr>
          </a:p>
          <a:p>
            <a:pPr algn="just">
              <a:defRPr/>
            </a:pPr>
            <a:endParaRPr lang="ru-RU" b="1" dirty="0">
              <a:solidFill>
                <a:srgbClr val="9E0E11"/>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Скругленный прямоугольник 33"/>
          <p:cNvSpPr/>
          <p:nvPr/>
        </p:nvSpPr>
        <p:spPr>
          <a:xfrm>
            <a:off x="218645" y="1535940"/>
            <a:ext cx="4734355" cy="220632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31" name="Скругленный прямоугольник 30"/>
          <p:cNvSpPr/>
          <p:nvPr/>
        </p:nvSpPr>
        <p:spPr>
          <a:xfrm>
            <a:off x="430372" y="1535940"/>
            <a:ext cx="4522628" cy="1994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Скругленный прямоугольник 21"/>
          <p:cNvSpPr/>
          <p:nvPr/>
        </p:nvSpPr>
        <p:spPr>
          <a:xfrm>
            <a:off x="684372" y="2167467"/>
            <a:ext cx="4649628" cy="999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stretch>
            <a:fillRect/>
          </a:stretch>
        </p:blipFill>
        <p:spPr>
          <a:xfrm>
            <a:off x="11867" y="-16933"/>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5" name="Рисунок 4"/>
          <p:cNvPicPr>
            <a:picLocks noChangeAspect="1"/>
          </p:cNvPicPr>
          <p:nvPr/>
        </p:nvPicPr>
        <p:blipFill>
          <a:blip r:embed="rId3"/>
          <a:stretch>
            <a:fillRect/>
          </a:stretch>
        </p:blipFill>
        <p:spPr>
          <a:xfrm>
            <a:off x="8802540" y="5788824"/>
            <a:ext cx="563288" cy="563288"/>
          </a:xfrm>
          <a:prstGeom prst="rect">
            <a:avLst/>
          </a:prstGeom>
        </p:spPr>
      </p:pic>
      <p:pic>
        <p:nvPicPr>
          <p:cNvPr id="7" name="Рисунок 6"/>
          <p:cNvPicPr>
            <a:picLocks noChangeAspect="1"/>
          </p:cNvPicPr>
          <p:nvPr/>
        </p:nvPicPr>
        <p:blipFill>
          <a:blip r:embed="rId4"/>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5"/>
          <a:stretch>
            <a:fillRect/>
          </a:stretch>
        </p:blipFill>
        <p:spPr>
          <a:xfrm>
            <a:off x="1" y="-1280"/>
            <a:ext cx="499000" cy="499000"/>
          </a:xfrm>
          <a:prstGeom prst="rect">
            <a:avLst/>
          </a:prstGeom>
        </p:spPr>
      </p:pic>
      <p:sp>
        <p:nvSpPr>
          <p:cNvPr id="24" name="TextBox 23"/>
          <p:cNvSpPr txBox="1"/>
          <p:nvPr/>
        </p:nvSpPr>
        <p:spPr>
          <a:xfrm>
            <a:off x="714721" y="182367"/>
            <a:ext cx="8454556" cy="400110"/>
          </a:xfrm>
          <a:prstGeom prst="rect">
            <a:avLst/>
          </a:prstGeom>
          <a:noFill/>
        </p:spPr>
        <p:txBody>
          <a:bodyPr wrap="square" rtlCol="0">
            <a:spAutoFit/>
          </a:bodyPr>
          <a:lstStyle/>
          <a:p>
            <a:pPr algn="ctr"/>
            <a:r>
              <a:rPr lang="ru-RU" sz="2000" b="1" dirty="0" smtClean="0">
                <a:solidFill>
                  <a:srgbClr val="9C0E11"/>
                </a:solidFill>
                <a:latin typeface="Times New Roman" panose="02020603050405020304" pitchFamily="18" charset="0"/>
                <a:cs typeface="Times New Roman" panose="02020603050405020304" pitchFamily="18" charset="0"/>
              </a:rPr>
              <a:t>«ДРОБЛЕНИЕ» </a:t>
            </a:r>
            <a:r>
              <a:rPr lang="ru-RU" sz="2000" b="1" dirty="0" smtClean="0">
                <a:latin typeface="Times New Roman" panose="02020603050405020304" pitchFamily="18" charset="0"/>
                <a:cs typeface="Times New Roman" panose="02020603050405020304" pitchFamily="18" charset="0"/>
              </a:rPr>
              <a:t>со знаком «минус»</a:t>
            </a:r>
            <a:endParaRPr lang="ru-RU" sz="2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049267" y="1418272"/>
            <a:ext cx="4762680" cy="2523768"/>
          </a:xfrm>
          <a:prstGeom prst="rect">
            <a:avLst/>
          </a:prstGeom>
          <a:noFill/>
        </p:spPr>
        <p:txBody>
          <a:bodyPr wrap="square" rtlCol="0">
            <a:spAutoFit/>
          </a:bodyPr>
          <a:lstStyle/>
          <a:p>
            <a:pPr algn="just"/>
            <a:endParaRPr lang="ru-RU" sz="1400" b="1" dirty="0" smtClean="0">
              <a:latin typeface="Times New Roman" panose="02020603050405020304" pitchFamily="18" charset="0"/>
              <a:cs typeface="Times New Roman" panose="02020603050405020304" pitchFamily="18" charset="0"/>
            </a:endParaRPr>
          </a:p>
          <a:p>
            <a:pPr algn="just"/>
            <a:r>
              <a:rPr lang="ru-RU" sz="1400" b="1" dirty="0" smtClean="0">
                <a:latin typeface="Times New Roman" panose="02020603050405020304" pitchFamily="18" charset="0"/>
                <a:cs typeface="Times New Roman" panose="02020603050405020304" pitchFamily="18" charset="0"/>
              </a:rPr>
              <a:t>Итоги ВНП: </a:t>
            </a:r>
            <a:r>
              <a:rPr lang="ru-RU" sz="1400" dirty="0" smtClean="0">
                <a:latin typeface="Times New Roman" panose="02020603050405020304" pitchFamily="18" charset="0"/>
                <a:cs typeface="Times New Roman" panose="02020603050405020304" pitchFamily="18" charset="0"/>
              </a:rPr>
              <a:t>доначисления </a:t>
            </a:r>
            <a:r>
              <a:rPr lang="ru-RU" sz="1400" b="1" dirty="0" smtClean="0">
                <a:latin typeface="Times New Roman" panose="02020603050405020304" pitchFamily="18" charset="0"/>
                <a:cs typeface="Times New Roman" panose="02020603050405020304" pitchFamily="18" charset="0"/>
              </a:rPr>
              <a:t>более 164 млн.руб. </a:t>
            </a:r>
          </a:p>
          <a:p>
            <a:pPr algn="just"/>
            <a:r>
              <a:rPr lang="ru-RU" sz="1400" dirty="0" smtClean="0">
                <a:latin typeface="Times New Roman" panose="02020603050405020304" pitchFamily="18" charset="0"/>
                <a:cs typeface="Times New Roman" panose="02020603050405020304" pitchFamily="18" charset="0"/>
              </a:rPr>
              <a:t>(налог на прибыль, НДС, пени, штрафы)</a:t>
            </a:r>
          </a:p>
          <a:p>
            <a:pPr algn="just"/>
            <a:r>
              <a:rPr lang="ru-RU" sz="1400" b="1" dirty="0" smtClean="0">
                <a:latin typeface="Times New Roman" panose="02020603050405020304" pitchFamily="18" charset="0"/>
                <a:cs typeface="Times New Roman" panose="02020603050405020304" pitchFamily="18" charset="0"/>
              </a:rPr>
              <a:t>Позиция НО: </a:t>
            </a:r>
            <a:r>
              <a:rPr lang="ru-RU" sz="1400" dirty="0" smtClean="0">
                <a:latin typeface="Times New Roman" panose="02020603050405020304" pitchFamily="18" charset="0"/>
                <a:cs typeface="Times New Roman" panose="02020603050405020304" pitchFamily="18" charset="0"/>
              </a:rPr>
              <a:t>Нарушен </a:t>
            </a:r>
            <a:r>
              <a:rPr lang="ru-RU" sz="1400" b="1" dirty="0" smtClean="0">
                <a:solidFill>
                  <a:srgbClr val="C00000"/>
                </a:solidFill>
                <a:latin typeface="Times New Roman" panose="02020603050405020304" pitchFamily="18" charset="0"/>
                <a:cs typeface="Times New Roman" panose="02020603050405020304" pitchFamily="18" charset="0"/>
              </a:rPr>
              <a:t>п.1 ст.54.1 НК РФ </a:t>
            </a:r>
            <a:r>
              <a:rPr lang="ru-RU" sz="1400" b="1" dirty="0" smtClean="0">
                <a:latin typeface="Times New Roman" panose="02020603050405020304" pitchFamily="18" charset="0"/>
                <a:cs typeface="Times New Roman" panose="02020603050405020304" pitchFamily="18" charset="0"/>
              </a:rPr>
              <a:t>- искажены сведения о фактах хозяйственной жизни, об объектах налогообложения. </a:t>
            </a:r>
            <a:r>
              <a:rPr lang="ru-RU" sz="1400" dirty="0" smtClean="0">
                <a:latin typeface="Times New Roman" panose="02020603050405020304" pitchFamily="18" charset="0"/>
                <a:cs typeface="Times New Roman" panose="02020603050405020304" pitchFamily="18" charset="0"/>
              </a:rPr>
              <a:t>Т.к.часть выручки перенесена на взаимозависимых лиц на ЕНВД. </a:t>
            </a:r>
          </a:p>
          <a:p>
            <a:pPr algn="just"/>
            <a:r>
              <a:rPr lang="ru-RU" sz="1400" b="1" dirty="0" smtClean="0">
                <a:latin typeface="Times New Roman" panose="02020603050405020304" pitchFamily="18" charset="0"/>
                <a:cs typeface="Times New Roman" panose="02020603050405020304" pitchFamily="18" charset="0"/>
              </a:rPr>
              <a:t>ННВ: Компания А уменьшила НДС и налог на прибыль.</a:t>
            </a:r>
          </a:p>
          <a:p>
            <a:pPr algn="just"/>
            <a:endParaRPr lang="ru-RU" sz="1600" b="1" dirty="0" smtClean="0"/>
          </a:p>
          <a:p>
            <a:pPr algn="just"/>
            <a:endParaRPr lang="ru-RU" sz="1600" b="1" dirty="0" smtClean="0"/>
          </a:p>
        </p:txBody>
      </p:sp>
      <p:sp>
        <p:nvSpPr>
          <p:cNvPr id="28" name="Скругленный прямоугольник 27"/>
          <p:cNvSpPr/>
          <p:nvPr/>
        </p:nvSpPr>
        <p:spPr>
          <a:xfrm>
            <a:off x="430372" y="2167467"/>
            <a:ext cx="1838695" cy="728133"/>
          </a:xfrm>
          <a:prstGeom prst="roundRect">
            <a:avLst/>
          </a:prstGeom>
          <a:ln w="28575">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Компания А</a:t>
            </a:r>
          </a:p>
          <a:p>
            <a:pPr algn="ctr"/>
            <a:r>
              <a:rPr lang="ru-RU" sz="1200" dirty="0" smtClean="0">
                <a:latin typeface="Times New Roman" panose="02020603050405020304" pitchFamily="18" charset="0"/>
                <a:cs typeface="Times New Roman" panose="02020603050405020304" pitchFamily="18" charset="0"/>
              </a:rPr>
              <a:t>ОСНО</a:t>
            </a:r>
          </a:p>
          <a:p>
            <a:pPr algn="ctr"/>
            <a:r>
              <a:rPr lang="ru-RU" sz="1000" i="1" dirty="0" smtClean="0">
                <a:latin typeface="Times New Roman" panose="02020603050405020304" pitchFamily="18" charset="0"/>
                <a:cs typeface="Times New Roman" panose="02020603050405020304" pitchFamily="18" charset="0"/>
              </a:rPr>
              <a:t>оптовая торговля продуктами питания</a:t>
            </a:r>
            <a:endParaRPr lang="ru-RU" sz="1000" i="1" dirty="0">
              <a:latin typeface="Times New Roman" panose="02020603050405020304" pitchFamily="18" charset="0"/>
              <a:cs typeface="Times New Roman" panose="02020603050405020304" pitchFamily="18" charset="0"/>
            </a:endParaRPr>
          </a:p>
        </p:txBody>
      </p:sp>
      <p:sp>
        <p:nvSpPr>
          <p:cNvPr id="29" name="Скругленный прямоугольник 28"/>
          <p:cNvSpPr/>
          <p:nvPr/>
        </p:nvSpPr>
        <p:spPr>
          <a:xfrm>
            <a:off x="3163990" y="2698521"/>
            <a:ext cx="1638123" cy="72813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ИП</a:t>
            </a:r>
          </a:p>
          <a:p>
            <a:pPr algn="ctr"/>
            <a:r>
              <a:rPr lang="ru-RU" sz="1200" dirty="0" smtClean="0">
                <a:solidFill>
                  <a:schemeClr val="tx1"/>
                </a:solidFill>
                <a:latin typeface="Times New Roman" panose="02020603050405020304" pitchFamily="18" charset="0"/>
                <a:cs typeface="Times New Roman" panose="02020603050405020304" pitchFamily="18" charset="0"/>
              </a:rPr>
              <a:t>ЕНВД</a:t>
            </a:r>
          </a:p>
          <a:p>
            <a:pPr algn="ctr"/>
            <a:r>
              <a:rPr lang="ru-RU" sz="1000" dirty="0" smtClean="0">
                <a:solidFill>
                  <a:schemeClr val="tx1"/>
                </a:solidFill>
                <a:latin typeface="Times New Roman" panose="02020603050405020304" pitchFamily="18" charset="0"/>
                <a:cs typeface="Times New Roman" panose="02020603050405020304" pitchFamily="18" charset="0"/>
              </a:rPr>
              <a:t>формально розница</a:t>
            </a:r>
          </a:p>
          <a:p>
            <a:pPr algn="ctr"/>
            <a:endParaRPr lang="ru-RU" sz="1100" dirty="0">
              <a:solidFill>
                <a:schemeClr val="tx1"/>
              </a:solidFill>
            </a:endParaRPr>
          </a:p>
        </p:txBody>
      </p:sp>
      <p:sp>
        <p:nvSpPr>
          <p:cNvPr id="30" name="Скругленный прямоугольник 29"/>
          <p:cNvSpPr/>
          <p:nvPr/>
        </p:nvSpPr>
        <p:spPr>
          <a:xfrm>
            <a:off x="3141133" y="1591733"/>
            <a:ext cx="1638123" cy="72813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anose="02020603050405020304" pitchFamily="18" charset="0"/>
                <a:cs typeface="Times New Roman" panose="02020603050405020304" pitchFamily="18" charset="0"/>
              </a:rPr>
              <a:t>Компания В</a:t>
            </a:r>
          </a:p>
          <a:p>
            <a:pPr algn="ctr"/>
            <a:r>
              <a:rPr lang="ru-RU" sz="1200" dirty="0" smtClean="0">
                <a:solidFill>
                  <a:schemeClr val="tx1"/>
                </a:solidFill>
                <a:latin typeface="Times New Roman" panose="02020603050405020304" pitchFamily="18" charset="0"/>
                <a:cs typeface="Times New Roman" panose="02020603050405020304" pitchFamily="18" charset="0"/>
              </a:rPr>
              <a:t>ЕНВД</a:t>
            </a:r>
          </a:p>
          <a:p>
            <a:pPr algn="ctr"/>
            <a:r>
              <a:rPr lang="ru-RU" sz="1000" dirty="0" smtClean="0">
                <a:solidFill>
                  <a:schemeClr val="tx1"/>
                </a:solidFill>
                <a:latin typeface="Times New Roman" panose="02020603050405020304" pitchFamily="18" charset="0"/>
                <a:cs typeface="Times New Roman" panose="02020603050405020304" pitchFamily="18" charset="0"/>
              </a:rPr>
              <a:t>формально розница</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35" name="Скругленный прямоугольник 34"/>
          <p:cNvSpPr/>
          <p:nvPr/>
        </p:nvSpPr>
        <p:spPr>
          <a:xfrm>
            <a:off x="203945" y="1312334"/>
            <a:ext cx="4749055" cy="2429934"/>
          </a:xfrm>
          <a:prstGeom prst="round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p:cNvSpPr txBox="1"/>
          <p:nvPr/>
        </p:nvSpPr>
        <p:spPr>
          <a:xfrm>
            <a:off x="129669" y="1591733"/>
            <a:ext cx="400110" cy="1837267"/>
          </a:xfrm>
          <a:prstGeom prst="rect">
            <a:avLst/>
          </a:prstGeom>
          <a:noFill/>
        </p:spPr>
        <p:txBody>
          <a:bodyPr vert="vert270" wrap="square" rtlCol="0">
            <a:spAutoFit/>
          </a:bodyPr>
          <a:lstStyle/>
          <a:p>
            <a:pPr algn="ctr"/>
            <a:r>
              <a:rPr lang="ru-RU" sz="1400" b="1" dirty="0" smtClean="0">
                <a:latin typeface="Times New Roman" pitchFamily="18" charset="0"/>
                <a:cs typeface="Times New Roman" pitchFamily="18" charset="0"/>
              </a:rPr>
              <a:t>взаимозависимость</a:t>
            </a:r>
            <a:endParaRPr lang="ru-RU" sz="1400" b="1" dirty="0">
              <a:latin typeface="Times New Roman" pitchFamily="18" charset="0"/>
              <a:cs typeface="Times New Roman" pitchFamily="18" charset="0"/>
            </a:endParaRPr>
          </a:p>
        </p:txBody>
      </p:sp>
      <p:sp>
        <p:nvSpPr>
          <p:cNvPr id="38" name="Стрелка вправо 37"/>
          <p:cNvSpPr/>
          <p:nvPr/>
        </p:nvSpPr>
        <p:spPr>
          <a:xfrm>
            <a:off x="2256609" y="1811867"/>
            <a:ext cx="896982" cy="51646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latin typeface="Times New Roman" panose="02020603050405020304" pitchFamily="18" charset="0"/>
                <a:cs typeface="Times New Roman" panose="02020603050405020304" pitchFamily="18" charset="0"/>
              </a:rPr>
              <a:t>выручка</a:t>
            </a:r>
            <a:endParaRPr lang="ru-RU" sz="1050" b="1" dirty="0">
              <a:solidFill>
                <a:schemeClr val="tx1"/>
              </a:solidFill>
              <a:latin typeface="Times New Roman" panose="02020603050405020304" pitchFamily="18" charset="0"/>
              <a:cs typeface="Times New Roman" panose="02020603050405020304" pitchFamily="18" charset="0"/>
            </a:endParaRPr>
          </a:p>
        </p:txBody>
      </p:sp>
      <p:sp>
        <p:nvSpPr>
          <p:cNvPr id="39" name="Стрелка вправо 38"/>
          <p:cNvSpPr/>
          <p:nvPr/>
        </p:nvSpPr>
        <p:spPr>
          <a:xfrm>
            <a:off x="2269067" y="2802466"/>
            <a:ext cx="872066" cy="516466"/>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latin typeface="Times New Roman" panose="02020603050405020304" pitchFamily="18" charset="0"/>
                <a:cs typeface="Times New Roman" panose="02020603050405020304" pitchFamily="18" charset="0"/>
              </a:rPr>
              <a:t>выручка</a:t>
            </a:r>
            <a:endParaRPr lang="ru-RU" sz="1050" b="1" dirty="0">
              <a:solidFill>
                <a:schemeClr val="tx1"/>
              </a:solidFill>
              <a:latin typeface="Times New Roman" panose="02020603050405020304" pitchFamily="18" charset="0"/>
              <a:cs typeface="Times New Roman" panose="02020603050405020304" pitchFamily="18" charset="0"/>
            </a:endParaRPr>
          </a:p>
        </p:txBody>
      </p:sp>
      <p:sp>
        <p:nvSpPr>
          <p:cNvPr id="1025" name="Rectangle 1"/>
          <p:cNvSpPr>
            <a:spLocks noChangeArrowheads="1"/>
          </p:cNvSpPr>
          <p:nvPr/>
        </p:nvSpPr>
        <p:spPr bwMode="auto">
          <a:xfrm>
            <a:off x="249501" y="3859322"/>
            <a:ext cx="9260248" cy="29546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-Компания В и ИП не розница,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реально с использованием складских и торговых помещений Компании А и ее персонала - оптовая торговля,</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единственным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фактическим руководителем всех -1 лицо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(использование подставного лица -завсклад Компании 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-наличную торговую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выручку</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Компании В и ИП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вносили в банк представители Компании А</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распределение покупателей</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нал-Компания В и ИП, безнал-Компания 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заявки на отгрузку товара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 адрес покупателей всех участников – принимала Компания 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доставка товаров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до покупателей Компании В и ИП осуществляла Компания 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согласование договоров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поставки всех в- юрист Компании 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-Компания А </a:t>
            </a: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основной поставщик </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товаров для В и ИП,</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-расчетные счета в 1 банках, один IP-адрес,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Компания В </a:t>
            </a:r>
            <a:r>
              <a:rPr kumimoji="0" lang="ru-RU" sz="1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перечислила на расчетный счет </a:t>
            </a:r>
            <a:r>
              <a:rPr kumimoji="0" lang="ru-RU" sz="14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на 85 млн. руб. больше, чем стоимость приобретенной А продукции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ru-RU" sz="1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часть сокрытой выручки</a:t>
            </a:r>
            <a:r>
              <a:rPr kumimoji="0" lang="ru-RU" sz="1400" b="0"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Компании А).</a:t>
            </a:r>
            <a:endParaRPr kumimoji="0" lang="ru-RU" sz="1400" b="0" i="0"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Прямоугольник 19"/>
          <p:cNvSpPr/>
          <p:nvPr/>
        </p:nvSpPr>
        <p:spPr>
          <a:xfrm>
            <a:off x="200472" y="771941"/>
            <a:ext cx="9505056" cy="369332"/>
          </a:xfrm>
          <a:prstGeom prst="rect">
            <a:avLst/>
          </a:prstGeom>
        </p:spPr>
        <p:txBody>
          <a:bodyPr wrap="square">
            <a:spAutoFit/>
          </a:bodyPr>
          <a:lstStyle/>
          <a:p>
            <a:pPr algn="just"/>
            <a:r>
              <a:rPr lang="ru-RU" b="1" dirty="0" smtClean="0">
                <a:latin typeface="Times New Roman" panose="02020603050405020304" pitchFamily="18" charset="0"/>
                <a:cs typeface="Times New Roman" panose="02020603050405020304" pitchFamily="18" charset="0"/>
              </a:rPr>
              <a:t>Постановление </a:t>
            </a:r>
            <a:r>
              <a:rPr lang="ru-RU" b="1" dirty="0" smtClean="0">
                <a:latin typeface="Times New Roman" panose="02020603050405020304" pitchFamily="18" charset="0"/>
                <a:cs typeface="Times New Roman" panose="02020603050405020304" pitchFamily="18" charset="0"/>
              </a:rPr>
              <a:t>АС </a:t>
            </a:r>
            <a:r>
              <a:rPr lang="ru-RU" b="1" dirty="0" err="1" smtClean="0">
                <a:latin typeface="Times New Roman" panose="02020603050405020304" pitchFamily="18" charset="0"/>
                <a:cs typeface="Times New Roman" panose="02020603050405020304" pitchFamily="18" charset="0"/>
              </a:rPr>
              <a:t>Западно-Сибирского</a:t>
            </a:r>
            <a:r>
              <a:rPr lang="ru-RU" b="1" dirty="0" smtClean="0">
                <a:latin typeface="Times New Roman" panose="02020603050405020304" pitchFamily="18" charset="0"/>
                <a:cs typeface="Times New Roman" panose="02020603050405020304" pitchFamily="18" charset="0"/>
              </a:rPr>
              <a:t> округа от 18.02.2021  </a:t>
            </a:r>
            <a:r>
              <a:rPr lang="ru-RU" b="1" dirty="0" smtClean="0">
                <a:latin typeface="Times New Roman" panose="02020603050405020304" pitchFamily="18" charset="0"/>
                <a:cs typeface="Times New Roman" panose="02020603050405020304" pitchFamily="18" charset="0"/>
              </a:rPr>
              <a:t>по делу № А27-14867/2019</a:t>
            </a:r>
          </a:p>
        </p:txBody>
      </p:sp>
      <p:pic>
        <p:nvPicPr>
          <p:cNvPr id="21"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extLst>
      <p:ext uri="{BB962C8B-B14F-4D97-AF65-F5344CB8AC3E}">
        <p14:creationId xmlns:p14="http://schemas.microsoft.com/office/powerpoint/2010/main" xmlns="" val="1948740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3"/>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4"/>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5"/>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6"/>
          <a:stretch/>
        </p:blipFill>
        <p:spPr bwMode="auto">
          <a:xfrm>
            <a:off x="1" y="-1280"/>
            <a:ext cx="499000" cy="499000"/>
          </a:xfrm>
          <a:prstGeom prst="rect">
            <a:avLst/>
          </a:prstGeom>
        </p:spPr>
      </p:pic>
      <p:sp>
        <p:nvSpPr>
          <p:cNvPr id="27649" name="Rectangle 1"/>
          <p:cNvSpPr>
            <a:spLocks noChangeArrowheads="1"/>
          </p:cNvSpPr>
          <p:nvPr/>
        </p:nvSpPr>
        <p:spPr bwMode="auto">
          <a:xfrm>
            <a:off x="272480" y="1151453"/>
            <a:ext cx="9361040" cy="4555093"/>
          </a:xfrm>
          <a:prstGeom prst="rect">
            <a:avLst/>
          </a:prstGeom>
          <a:noFill/>
          <a:ln w="28575">
            <a:solidFill>
              <a:srgbClr val="8A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Определение ВС РФ от 25.03.2020 года № 304-ЭС20-3023</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Суды пришли к выводу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о доказанности совокупности обстоятельств, свидетельствующих о создании искусственной ситуации, при которой существует причинно-следственная связь между действиями взаимозависимых лиц (ИП и Общества) и целенаправленным искажением сведений об объектах налогообложения</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оказавшими влияние на финансовое положение данных лиц путем его необоснованного уменьшения.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Например:</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процесс закупки товара, прием заявок от оптовых покупателей и для розничных киосков осуществлялся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на одном складе</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с использованием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одного номера телефона при позиционировании в качестве одного хозяйствующего субъекта</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с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несением соответствующих расходов только обществом</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ведение складского учета товаров, формирование товара для реализации покупателям и его доставка осуществлялись как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единый хозяйственный процесс </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посредством в основном персонала общества, его оргтехники и транспорта;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товарный поток от поставщиков покупателям был единым </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без какого-либо деления товара не только на складе при приеме и хранении, но и при реализации в адрес покупателей;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 товар, закупаемый одним из участником, в дальнейшем реализовывался другим участником </a:t>
            </a:r>
            <a:r>
              <a:rPr kumimoji="0" lang="ru-RU" sz="1600" b="1"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в отсутствие промежуточной реализации товара между ними</a:t>
            </a:r>
            <a:r>
              <a:rPr kumimoji="0" lang="ru-RU" sz="1600" b="0" i="0" u="none" strike="noStrike" cap="none" normalizeH="0" baseline="0" dirty="0" smtClean="0">
                <a:ln>
                  <a:noFill/>
                </a:ln>
                <a:solidFill>
                  <a:srgbClr val="22272F"/>
                </a:solidFill>
                <a:effectLst/>
                <a:latin typeface="Times New Roman" pitchFamily="18"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848544" y="188640"/>
            <a:ext cx="8424936" cy="400110"/>
          </a:xfrm>
          <a:prstGeom prst="rect">
            <a:avLst/>
          </a:prstGeom>
          <a:noFill/>
        </p:spPr>
        <p:txBody>
          <a:bodyPr wrap="square" rtlCol="0">
            <a:spAutoFit/>
          </a:bodyPr>
          <a:lstStyle/>
          <a:p>
            <a:pPr algn="ctr"/>
            <a:r>
              <a:rPr lang="ru-RU" sz="2000" b="1" dirty="0" smtClean="0">
                <a:solidFill>
                  <a:srgbClr val="8A0000"/>
                </a:solidFill>
                <a:latin typeface="Times New Roman" pitchFamily="18" charset="0"/>
                <a:cs typeface="Times New Roman" pitchFamily="18" charset="0"/>
              </a:rPr>
              <a:t>Дробление со знаком «минус»</a:t>
            </a:r>
            <a:endParaRPr lang="ru-RU" sz="2000" b="1" dirty="0">
              <a:solidFill>
                <a:srgbClr val="8A0000"/>
              </a:solidFill>
              <a:latin typeface="Times New Roman" pitchFamily="18" charset="0"/>
              <a:cs typeface="Times New Roman" pitchFamily="18" charset="0"/>
            </a:endParaRPr>
          </a:p>
        </p:txBody>
      </p:sp>
      <p:pic>
        <p:nvPicPr>
          <p:cNvPr id="11" name="image1.png"/>
          <p:cNvPicPr>
            <a:picLocks noChangeAspect="1"/>
          </p:cNvPicPr>
          <p:nvPr/>
        </p:nvPicPr>
        <p:blipFill>
          <a:blip r:embed="rId7"/>
          <a:stretch/>
        </p:blipFill>
        <p:spPr bwMode="auto">
          <a:xfrm>
            <a:off x="8802540" y="0"/>
            <a:ext cx="1042817" cy="277799"/>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Скругленный прямоугольник 21"/>
          <p:cNvSpPr/>
          <p:nvPr/>
        </p:nvSpPr>
        <p:spPr>
          <a:xfrm>
            <a:off x="684372" y="2167467"/>
            <a:ext cx="4649628" cy="999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stretch>
            <a:fillRect/>
          </a:stretch>
        </p:blipFill>
        <p:spPr>
          <a:xfrm>
            <a:off x="22858" y="-594"/>
            <a:ext cx="9906859" cy="6858594"/>
          </a:xfrm>
          <a:prstGeom prst="rect">
            <a:avLst/>
          </a:prstGeom>
        </p:spPr>
      </p:pic>
      <p:sp>
        <p:nvSpPr>
          <p:cNvPr id="4" name="Заголовок 1">
            <a:extLst>
              <a:ext uri="{FF2B5EF4-FFF2-40B4-BE49-F238E27FC236}">
                <a16:creationId xmlns:a16="http://schemas.microsoft.com/office/drawing/2014/main" xmlns="" id="{BABD9586-DEFF-D142-9B1A-F68057D1F351}"/>
              </a:ext>
            </a:extLst>
          </p:cNvPr>
          <p:cNvSpPr txBox="1">
            <a:spLocks/>
          </p:cNvSpPr>
          <p:nvPr/>
        </p:nvSpPr>
        <p:spPr>
          <a:xfrm>
            <a:off x="-22858" y="1166608"/>
            <a:ext cx="9906858" cy="44148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ru-RU" sz="2800" b="1" dirty="0">
              <a:solidFill>
                <a:srgbClr val="9E0E11"/>
              </a:solidFill>
              <a:latin typeface="Franklin Gothic Demi" panose="020B0603020102020204" pitchFamily="34" charset="0"/>
            </a:endParaRPr>
          </a:p>
        </p:txBody>
      </p:sp>
      <p:pic>
        <p:nvPicPr>
          <p:cNvPr id="3" name="Рисунок 2"/>
          <p:cNvPicPr>
            <a:picLocks noChangeAspect="1"/>
          </p:cNvPicPr>
          <p:nvPr/>
        </p:nvPicPr>
        <p:blipFill>
          <a:blip r:embed="rId3"/>
          <a:stretch>
            <a:fillRect/>
          </a:stretch>
        </p:blipFill>
        <p:spPr>
          <a:xfrm>
            <a:off x="8983748" y="5959632"/>
            <a:ext cx="775063" cy="775063"/>
          </a:xfrm>
          <a:prstGeom prst="rect">
            <a:avLst/>
          </a:prstGeom>
          <a:effectLst>
            <a:reflection endPos="0" dist="50800" dir="5400000" sy="-100000" algn="bl" rotWithShape="0"/>
          </a:effectLst>
        </p:spPr>
      </p:pic>
      <p:pic>
        <p:nvPicPr>
          <p:cNvPr id="5" name="Рисунок 4"/>
          <p:cNvPicPr>
            <a:picLocks noChangeAspect="1"/>
          </p:cNvPicPr>
          <p:nvPr/>
        </p:nvPicPr>
        <p:blipFill>
          <a:blip r:embed="rId4"/>
          <a:stretch>
            <a:fillRect/>
          </a:stretch>
        </p:blipFill>
        <p:spPr>
          <a:xfrm>
            <a:off x="8802540" y="5788824"/>
            <a:ext cx="563288" cy="563288"/>
          </a:xfrm>
          <a:prstGeom prst="rect">
            <a:avLst/>
          </a:prstGeom>
        </p:spPr>
      </p:pic>
      <p:pic>
        <p:nvPicPr>
          <p:cNvPr id="7" name="Рисунок 6"/>
          <p:cNvPicPr>
            <a:picLocks noChangeAspect="1"/>
          </p:cNvPicPr>
          <p:nvPr/>
        </p:nvPicPr>
        <p:blipFill>
          <a:blip r:embed="rId3"/>
          <a:stretch>
            <a:fillRect/>
          </a:stretch>
        </p:blipFill>
        <p:spPr>
          <a:xfrm rot="10800000">
            <a:off x="218646" y="182367"/>
            <a:ext cx="465726" cy="465726"/>
          </a:xfrm>
          <a:prstGeom prst="rect">
            <a:avLst/>
          </a:prstGeom>
        </p:spPr>
      </p:pic>
      <p:pic>
        <p:nvPicPr>
          <p:cNvPr id="15" name="Рисунок 14"/>
          <p:cNvPicPr>
            <a:picLocks noChangeAspect="1"/>
          </p:cNvPicPr>
          <p:nvPr/>
        </p:nvPicPr>
        <p:blipFill>
          <a:blip r:embed="rId5"/>
          <a:stretch>
            <a:fillRect/>
          </a:stretch>
        </p:blipFill>
        <p:spPr>
          <a:xfrm>
            <a:off x="-22858" y="83477"/>
            <a:ext cx="499000" cy="499000"/>
          </a:xfrm>
          <a:prstGeom prst="rect">
            <a:avLst/>
          </a:prstGeom>
        </p:spPr>
      </p:pic>
      <p:sp>
        <p:nvSpPr>
          <p:cNvPr id="8" name="Прямоугольник 7"/>
          <p:cNvSpPr/>
          <p:nvPr/>
        </p:nvSpPr>
        <p:spPr>
          <a:xfrm>
            <a:off x="200472" y="692696"/>
            <a:ext cx="9505056" cy="6617196"/>
          </a:xfrm>
          <a:prstGeom prst="rect">
            <a:avLst/>
          </a:prstGeom>
        </p:spPr>
        <p:txBody>
          <a:bodyPr wrap="square">
            <a:spAutoFit/>
          </a:bodyPr>
          <a:lstStyle/>
          <a:p>
            <a:pPr lvl="0" defTabSz="914400" hangingPunct="0"/>
            <a:r>
              <a:rPr lang="ru-RU" b="1" kern="0" dirty="0" smtClean="0">
                <a:solidFill>
                  <a:srgbClr val="000000"/>
                </a:solidFill>
                <a:latin typeface="Times New Roman" pitchFamily="18" charset="0"/>
                <a:cs typeface="Times New Roman" pitchFamily="18" charset="0"/>
                <a:sym typeface="Arial"/>
              </a:rPr>
              <a:t>                      Определение </a:t>
            </a:r>
            <a:r>
              <a:rPr lang="ru-RU" b="1" kern="0" dirty="0" smtClean="0">
                <a:solidFill>
                  <a:srgbClr val="000000"/>
                </a:solidFill>
                <a:latin typeface="Times New Roman" pitchFamily="18" charset="0"/>
                <a:cs typeface="Times New Roman" pitchFamily="18" charset="0"/>
                <a:sym typeface="Arial"/>
              </a:rPr>
              <a:t>ВС РФ от 14.05.2020 года № 306-ЭС20-2521</a:t>
            </a:r>
          </a:p>
          <a:p>
            <a:pPr lvl="0" algn="just" defTabSz="914400" hangingPunct="0"/>
            <a:endParaRPr lang="ru-RU" sz="1400" b="1" kern="0" dirty="0" smtClean="0">
              <a:solidFill>
                <a:srgbClr val="000000"/>
              </a:solidFill>
              <a:latin typeface="Times New Roman" pitchFamily="18" charset="0"/>
              <a:cs typeface="Times New Roman" pitchFamily="18" charset="0"/>
              <a:sym typeface="Arial"/>
            </a:endParaRPr>
          </a:p>
          <a:p>
            <a:pPr lvl="0" algn="just" defTabSz="914400" hangingPunct="0"/>
            <a:endParaRPr lang="ru-RU" sz="1400" b="1" kern="0" dirty="0" smtClean="0">
              <a:solidFill>
                <a:srgbClr val="000000"/>
              </a:solidFill>
              <a:latin typeface="Times New Roman" pitchFamily="18" charset="0"/>
              <a:cs typeface="Times New Roman" pitchFamily="18" charset="0"/>
              <a:sym typeface="Arial"/>
            </a:endParaRPr>
          </a:p>
          <a:p>
            <a:pPr lvl="0" algn="just" defTabSz="914400" hangingPunct="0"/>
            <a:endParaRPr lang="en-US" sz="1400" b="1" kern="0" dirty="0" smtClean="0">
              <a:solidFill>
                <a:srgbClr val="000000"/>
              </a:solidFill>
              <a:latin typeface="Times New Roman" pitchFamily="18" charset="0"/>
              <a:cs typeface="Times New Roman" pitchFamily="18" charset="0"/>
              <a:sym typeface="Arial"/>
            </a:endParaRPr>
          </a:p>
          <a:p>
            <a:pPr lvl="0" algn="just" defTabSz="914400" hangingPunct="0"/>
            <a:endParaRPr lang="en-US" sz="1400" b="1" kern="0" dirty="0" smtClean="0">
              <a:solidFill>
                <a:srgbClr val="000000"/>
              </a:solidFill>
              <a:latin typeface="Times New Roman" pitchFamily="18" charset="0"/>
              <a:cs typeface="Times New Roman" pitchFamily="18" charset="0"/>
              <a:sym typeface="Arial"/>
            </a:endParaRPr>
          </a:p>
          <a:p>
            <a:pPr lvl="0" algn="just" defTabSz="914400" hangingPunct="0"/>
            <a:endParaRPr lang="ru-RU" sz="1400" b="1" kern="0" dirty="0" smtClean="0">
              <a:solidFill>
                <a:srgbClr val="000000"/>
              </a:solidFill>
              <a:latin typeface="Times New Roman" pitchFamily="18" charset="0"/>
              <a:cs typeface="Times New Roman" pitchFamily="18" charset="0"/>
              <a:sym typeface="Arial"/>
            </a:endParaRPr>
          </a:p>
          <a:p>
            <a:pPr lvl="0" algn="just" defTabSz="914400" hangingPunct="0"/>
            <a:endParaRPr lang="ru-RU" sz="1600" b="1" kern="0" dirty="0" smtClean="0">
              <a:solidFill>
                <a:srgbClr val="000000"/>
              </a:solidFill>
              <a:latin typeface="Times New Roman" pitchFamily="18" charset="0"/>
              <a:cs typeface="Times New Roman" pitchFamily="18" charset="0"/>
              <a:sym typeface="Arial"/>
            </a:endParaRPr>
          </a:p>
          <a:p>
            <a:pPr lvl="0" algn="just" defTabSz="914400" hangingPunct="0"/>
            <a:r>
              <a:rPr lang="ru-RU" sz="1600" b="1" kern="0" dirty="0" smtClean="0">
                <a:solidFill>
                  <a:srgbClr val="000000"/>
                </a:solidFill>
                <a:latin typeface="Times New Roman" pitchFamily="18" charset="0"/>
                <a:cs typeface="Times New Roman" pitchFamily="18" charset="0"/>
                <a:sym typeface="Arial"/>
              </a:rPr>
              <a:t>Инспекция</a:t>
            </a:r>
            <a:r>
              <a:rPr lang="ru-RU" sz="1600" b="1" kern="0" dirty="0" smtClean="0">
                <a:solidFill>
                  <a:srgbClr val="000000"/>
                </a:solidFill>
                <a:latin typeface="Times New Roman" pitchFamily="18" charset="0"/>
                <a:cs typeface="Times New Roman" pitchFamily="18" charset="0"/>
                <a:sym typeface="Arial"/>
              </a:rPr>
              <a:t>:  </a:t>
            </a:r>
            <a:r>
              <a:rPr lang="ru-RU" sz="1600" kern="0" dirty="0" smtClean="0">
                <a:solidFill>
                  <a:srgbClr val="000000"/>
                </a:solidFill>
                <a:latin typeface="Times New Roman" pitchFamily="18" charset="0"/>
                <a:cs typeface="Times New Roman" pitchFamily="18" charset="0"/>
                <a:sym typeface="Arial"/>
              </a:rPr>
              <a:t>дробление бизнеса с целью формального соблюдения условий для применения УСНО</a:t>
            </a:r>
          </a:p>
          <a:p>
            <a:pPr lvl="0" algn="just" defTabSz="914400" hangingPunct="0"/>
            <a:r>
              <a:rPr lang="ru-RU" sz="1600" kern="0" dirty="0" smtClean="0">
                <a:solidFill>
                  <a:srgbClr val="000000"/>
                </a:solidFill>
                <a:latin typeface="Times New Roman" pitchFamily="18" charset="0"/>
                <a:cs typeface="Times New Roman" pitchFamily="18" charset="0"/>
                <a:sym typeface="Arial"/>
              </a:rPr>
              <a:t>Итог ВНП: </a:t>
            </a:r>
            <a:r>
              <a:rPr lang="ru-RU" sz="1600" b="1" kern="0" dirty="0" smtClean="0">
                <a:solidFill>
                  <a:srgbClr val="000000"/>
                </a:solidFill>
                <a:latin typeface="Times New Roman" pitchFamily="18" charset="0"/>
                <a:cs typeface="Times New Roman" pitchFamily="18" charset="0"/>
                <a:sym typeface="Arial"/>
              </a:rPr>
              <a:t>184  млн.руб. </a:t>
            </a:r>
            <a:r>
              <a:rPr lang="ru-RU" sz="1600" kern="0" dirty="0" smtClean="0">
                <a:solidFill>
                  <a:srgbClr val="000000"/>
                </a:solidFill>
                <a:latin typeface="Times New Roman" pitchFamily="18" charset="0"/>
                <a:cs typeface="Times New Roman" pitchFamily="18" charset="0"/>
                <a:sym typeface="Arial"/>
              </a:rPr>
              <a:t>(налоги, пени, штрафы)</a:t>
            </a:r>
          </a:p>
          <a:p>
            <a:pPr algn="just"/>
            <a:r>
              <a:rPr lang="ru-RU" sz="1600" b="1" kern="0" dirty="0" smtClean="0">
                <a:solidFill>
                  <a:srgbClr val="000000"/>
                </a:solidFill>
                <a:latin typeface="Times New Roman" pitchFamily="18" charset="0"/>
                <a:cs typeface="Times New Roman" pitchFamily="18" charset="0"/>
                <a:sym typeface="Arial"/>
              </a:rPr>
              <a:t>Суды</a:t>
            </a:r>
            <a:r>
              <a:rPr lang="ru-RU" sz="1600" b="1" kern="0" dirty="0" smtClean="0">
                <a:solidFill>
                  <a:srgbClr val="000000"/>
                </a:solidFill>
                <a:latin typeface="Times New Roman" pitchFamily="18" charset="0"/>
                <a:cs typeface="Times New Roman" pitchFamily="18" charset="0"/>
                <a:sym typeface="Arial"/>
              </a:rPr>
              <a:t>: </a:t>
            </a:r>
            <a:r>
              <a:rPr lang="ru-RU" sz="1600" b="1" kern="0" dirty="0" smtClean="0">
                <a:solidFill>
                  <a:srgbClr val="9C0E11"/>
                </a:solidFill>
                <a:latin typeface="Times New Roman" pitchFamily="18" charset="0"/>
                <a:cs typeface="Times New Roman" pitchFamily="18" charset="0"/>
                <a:sym typeface="Arial"/>
              </a:rPr>
              <a:t>Есть </a:t>
            </a:r>
            <a:r>
              <a:rPr lang="ru-RU" sz="1600" b="1" u="sng" kern="0" dirty="0" smtClean="0">
                <a:solidFill>
                  <a:srgbClr val="9C0E11"/>
                </a:solidFill>
                <a:latin typeface="Times New Roman" pitchFamily="18" charset="0"/>
                <a:cs typeface="Times New Roman" pitchFamily="18" charset="0"/>
                <a:sym typeface="Arial"/>
              </a:rPr>
              <a:t>деловая цель</a:t>
            </a:r>
            <a:r>
              <a:rPr lang="ru-RU" sz="1600" b="1" kern="0" dirty="0" smtClean="0">
                <a:solidFill>
                  <a:srgbClr val="9C0E11"/>
                </a:solidFill>
                <a:latin typeface="Times New Roman" pitchFamily="18" charset="0"/>
                <a:cs typeface="Times New Roman" pitchFamily="18" charset="0"/>
                <a:sym typeface="Arial"/>
              </a:rPr>
              <a:t>, не связанная с незаконной налоговой экономией</a:t>
            </a:r>
            <a:r>
              <a:rPr lang="ru-RU" sz="1600" b="1" kern="0" dirty="0" smtClean="0">
                <a:solidFill>
                  <a:srgbClr val="9C0E11"/>
                </a:solidFill>
                <a:latin typeface="Times New Roman" pitchFamily="18" charset="0"/>
                <a:cs typeface="Times New Roman" pitchFamily="18" charset="0"/>
                <a:sym typeface="Arial"/>
              </a:rPr>
              <a:t>!</a:t>
            </a:r>
            <a:r>
              <a:rPr lang="ru-RU" sz="1600" b="1"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algn="just"/>
            <a:r>
              <a:rPr lang="ru-RU" sz="1600" b="1" dirty="0" smtClean="0">
                <a:latin typeface="Times New Roman" pitchFamily="18" charset="0"/>
                <a:cs typeface="Times New Roman" pitchFamily="18" charset="0"/>
              </a:rPr>
              <a:t>Вывод </a:t>
            </a:r>
            <a:r>
              <a:rPr lang="ru-RU" sz="1600" b="1" dirty="0" smtClean="0">
                <a:latin typeface="Times New Roman" pitchFamily="18" charset="0"/>
                <a:cs typeface="Times New Roman" pitchFamily="18" charset="0"/>
              </a:rPr>
              <a:t>судов:</a:t>
            </a:r>
            <a:r>
              <a:rPr lang="ru-RU" sz="1600" dirty="0" smtClean="0">
                <a:latin typeface="Times New Roman" pitchFamily="18" charset="0"/>
                <a:cs typeface="Times New Roman" pitchFamily="18" charset="0"/>
              </a:rPr>
              <a:t> недоказанность инспекцией наличия в действиях налогоплательщика признаков недобросовестности и направленности его действий на получение необоснованной налоговой выгоды посредством создания схемы «дробления бизнеса».</a:t>
            </a:r>
          </a:p>
          <a:p>
            <a:pPr algn="just"/>
            <a:r>
              <a:rPr lang="ru-RU" sz="1600" b="1" dirty="0" smtClean="0">
                <a:latin typeface="Times New Roman" pitchFamily="18" charset="0"/>
                <a:cs typeface="Times New Roman" pitchFamily="18" charset="0"/>
              </a:rPr>
              <a:t>Деловая цель. </a:t>
            </a:r>
          </a:p>
          <a:p>
            <a:pPr algn="just"/>
            <a:r>
              <a:rPr lang="ru-RU" sz="1600" dirty="0" smtClean="0">
                <a:latin typeface="Times New Roman" pitchFamily="18" charset="0"/>
                <a:cs typeface="Times New Roman" pitchFamily="18" charset="0"/>
              </a:rPr>
              <a:t>Создание ООО было </a:t>
            </a:r>
            <a:r>
              <a:rPr lang="ru-RU" sz="1600" b="1" dirty="0" smtClean="0">
                <a:latin typeface="Times New Roman" pitchFamily="18" charset="0"/>
                <a:cs typeface="Times New Roman" pitchFamily="18" charset="0"/>
              </a:rPr>
              <a:t>экономически целесообразно для его учредителя </a:t>
            </a:r>
            <a:r>
              <a:rPr lang="ru-RU" sz="1600" dirty="0" smtClean="0">
                <a:latin typeface="Times New Roman" pitchFamily="18" charset="0"/>
                <a:cs typeface="Times New Roman" pitchFamily="18" charset="0"/>
              </a:rPr>
              <a:t>(под конкретный проект-получение прибыли) </a:t>
            </a:r>
            <a:r>
              <a:rPr lang="ru-RU" sz="1600" b="1" dirty="0" smtClean="0">
                <a:latin typeface="Times New Roman" pitchFamily="18" charset="0"/>
                <a:cs typeface="Times New Roman" pitchFamily="18" charset="0"/>
              </a:rPr>
              <a:t>и не связано с возможностью утраты обществом права на применение УСН</a:t>
            </a:r>
            <a:r>
              <a:rPr lang="ru-RU" sz="1600" dirty="0" smtClean="0">
                <a:latin typeface="Times New Roman" pitchFamily="18" charset="0"/>
                <a:cs typeface="Times New Roman" pitchFamily="18" charset="0"/>
              </a:rPr>
              <a:t>. </a:t>
            </a:r>
          </a:p>
          <a:p>
            <a:pPr lvl="0" algn="just" defTabSz="914400" hangingPunct="0"/>
            <a:r>
              <a:rPr lang="ru-RU" sz="1600" b="1" kern="0" dirty="0" smtClean="0">
                <a:solidFill>
                  <a:srgbClr val="000000"/>
                </a:solidFill>
                <a:latin typeface="Times New Roman" pitchFamily="18" charset="0"/>
                <a:cs typeface="Times New Roman" pitchFamily="18" charset="0"/>
                <a:sym typeface="Arial"/>
              </a:rPr>
              <a:t>             </a:t>
            </a:r>
            <a:r>
              <a:rPr lang="ru-RU" sz="1600" kern="0" dirty="0" smtClean="0">
                <a:solidFill>
                  <a:srgbClr val="000000"/>
                </a:solidFill>
                <a:latin typeface="Times New Roman" pitchFamily="18" charset="0"/>
                <a:cs typeface="Times New Roman" pitchFamily="18" charset="0"/>
                <a:sym typeface="Arial"/>
              </a:rPr>
              <a:t>-свой персонал у компании А и В</a:t>
            </a:r>
          </a:p>
          <a:p>
            <a:pPr lvl="0" algn="just" defTabSz="914400" hangingPunct="0"/>
            <a:r>
              <a:rPr lang="ru-RU" sz="1600" kern="0" dirty="0" smtClean="0">
                <a:solidFill>
                  <a:srgbClr val="000000"/>
                </a:solidFill>
                <a:latin typeface="Times New Roman" pitchFamily="18" charset="0"/>
                <a:cs typeface="Times New Roman" pitchFamily="18" charset="0"/>
                <a:sym typeface="Arial"/>
              </a:rPr>
              <a:t>             -свое имущество у А и В</a:t>
            </a:r>
          </a:p>
          <a:p>
            <a:pPr lvl="0" algn="just" defTabSz="914400" hangingPunct="0"/>
            <a:r>
              <a:rPr lang="ru-RU" sz="1600" kern="0" dirty="0" smtClean="0">
                <a:solidFill>
                  <a:srgbClr val="000000"/>
                </a:solidFill>
                <a:latin typeface="Times New Roman" pitchFamily="18" charset="0"/>
                <a:cs typeface="Times New Roman" pitchFamily="18" charset="0"/>
                <a:sym typeface="Arial"/>
              </a:rPr>
              <a:t>             -отдельные счета в банках</a:t>
            </a:r>
          </a:p>
          <a:p>
            <a:pPr lvl="0" algn="just" defTabSz="914400" hangingPunct="0"/>
            <a:r>
              <a:rPr lang="ru-RU" sz="1600" kern="0" dirty="0" smtClean="0">
                <a:solidFill>
                  <a:srgbClr val="000000"/>
                </a:solidFill>
                <a:latin typeface="Times New Roman" pitchFamily="18" charset="0"/>
                <a:cs typeface="Times New Roman" pitchFamily="18" charset="0"/>
                <a:sym typeface="Arial"/>
              </a:rPr>
              <a:t>             -раздельный б/у</a:t>
            </a:r>
          </a:p>
          <a:p>
            <a:pPr lvl="0" algn="just" defTabSz="914400" hangingPunct="0"/>
            <a:r>
              <a:rPr lang="ru-RU" sz="1600" kern="0" dirty="0" smtClean="0">
                <a:solidFill>
                  <a:srgbClr val="000000"/>
                </a:solidFill>
                <a:latin typeface="Times New Roman" pitchFamily="18" charset="0"/>
                <a:cs typeface="Times New Roman" pitchFamily="18" charset="0"/>
                <a:sym typeface="Arial"/>
              </a:rPr>
              <a:t>             -самостоятельная хозяйственная деятельность и самостоятельно уплачивают </a:t>
            </a:r>
          </a:p>
          <a:p>
            <a:pPr lvl="0" algn="just" defTabSz="914400" hangingPunct="0"/>
            <a:r>
              <a:rPr lang="ru-RU" sz="1600" kern="0" dirty="0" smtClean="0">
                <a:solidFill>
                  <a:srgbClr val="000000"/>
                </a:solidFill>
                <a:latin typeface="Times New Roman" pitchFamily="18" charset="0"/>
                <a:cs typeface="Times New Roman" pitchFamily="18" charset="0"/>
                <a:sym typeface="Arial"/>
              </a:rPr>
              <a:t>              налоги и сборы</a:t>
            </a:r>
          </a:p>
          <a:p>
            <a:pPr lvl="0" algn="just" defTabSz="914400" hangingPunct="0"/>
            <a:r>
              <a:rPr lang="ru-RU" sz="1600" b="1" kern="0" dirty="0" smtClean="0">
                <a:solidFill>
                  <a:srgbClr val="000000"/>
                </a:solidFill>
                <a:latin typeface="Times New Roman" pitchFamily="18" charset="0"/>
                <a:cs typeface="Times New Roman" pitchFamily="18" charset="0"/>
                <a:sym typeface="Arial"/>
              </a:rPr>
              <a:t>             - одинаковые </a:t>
            </a:r>
            <a:r>
              <a:rPr lang="ru-RU" sz="1600" b="1" kern="0" dirty="0" err="1" smtClean="0">
                <a:solidFill>
                  <a:srgbClr val="000000"/>
                </a:solidFill>
                <a:latin typeface="Times New Roman" pitchFamily="18" charset="0"/>
                <a:cs typeface="Times New Roman" pitchFamily="18" charset="0"/>
                <a:sym typeface="Arial"/>
              </a:rPr>
              <a:t>спецрежимы</a:t>
            </a:r>
            <a:r>
              <a:rPr lang="ru-RU" sz="1600" b="1" kern="0" dirty="0" smtClean="0">
                <a:solidFill>
                  <a:srgbClr val="000000"/>
                </a:solidFill>
                <a:latin typeface="Times New Roman" pitchFamily="18" charset="0"/>
                <a:cs typeface="Times New Roman" pitchFamily="18" charset="0"/>
                <a:sym typeface="Arial"/>
              </a:rPr>
              <a:t> (УСНО 6</a:t>
            </a:r>
            <a:r>
              <a:rPr lang="en-US" sz="1600" b="1" kern="0" dirty="0" smtClean="0">
                <a:solidFill>
                  <a:srgbClr val="000000"/>
                </a:solidFill>
                <a:latin typeface="Times New Roman" pitchFamily="18" charset="0"/>
                <a:cs typeface="Times New Roman" pitchFamily="18" charset="0"/>
                <a:sym typeface="Arial"/>
              </a:rPr>
              <a:t>%)</a:t>
            </a:r>
            <a:r>
              <a:rPr lang="ru-RU" sz="1600" b="1" kern="0" dirty="0" smtClean="0">
                <a:solidFill>
                  <a:srgbClr val="000000"/>
                </a:solidFill>
                <a:latin typeface="Times New Roman" pitchFamily="18" charset="0"/>
                <a:cs typeface="Times New Roman" pitchFamily="18" charset="0"/>
                <a:sym typeface="Arial"/>
              </a:rPr>
              <a:t>, но </a:t>
            </a:r>
            <a:r>
              <a:rPr lang="ru-RU" sz="1600" b="1" u="sng" kern="0" dirty="0" smtClean="0">
                <a:solidFill>
                  <a:srgbClr val="C00000"/>
                </a:solidFill>
                <a:latin typeface="Times New Roman" pitchFamily="18" charset="0"/>
                <a:cs typeface="Times New Roman" pitchFamily="18" charset="0"/>
                <a:sym typeface="Arial"/>
              </a:rPr>
              <a:t>не установлены факты распределения </a:t>
            </a:r>
          </a:p>
          <a:p>
            <a:pPr lvl="0" algn="just" defTabSz="914400" hangingPunct="0"/>
            <a:r>
              <a:rPr lang="ru-RU" sz="1600" b="1" kern="0" dirty="0" smtClean="0">
                <a:solidFill>
                  <a:srgbClr val="C00000"/>
                </a:solidFill>
                <a:latin typeface="Times New Roman" pitchFamily="18" charset="0"/>
                <a:cs typeface="Times New Roman" pitchFamily="18" charset="0"/>
                <a:sym typeface="Arial"/>
              </a:rPr>
              <a:t>             </a:t>
            </a:r>
            <a:r>
              <a:rPr lang="ru-RU" sz="1600" b="1" u="sng" kern="0" dirty="0" smtClean="0">
                <a:solidFill>
                  <a:srgbClr val="C00000"/>
                </a:solidFill>
                <a:latin typeface="Times New Roman" pitchFamily="18" charset="0"/>
                <a:cs typeface="Times New Roman" pitchFamily="18" charset="0"/>
                <a:sym typeface="Arial"/>
              </a:rPr>
              <a:t>  между А и В выручки</a:t>
            </a:r>
          </a:p>
          <a:p>
            <a:pPr lvl="0" algn="just" defTabSz="914400" hangingPunct="0"/>
            <a:r>
              <a:rPr lang="ru-RU" sz="1600" b="1" kern="0" dirty="0" smtClean="0">
                <a:solidFill>
                  <a:srgbClr val="000000"/>
                </a:solidFill>
                <a:latin typeface="Times New Roman" pitchFamily="18" charset="0"/>
                <a:cs typeface="Times New Roman" pitchFamily="18" charset="0"/>
                <a:sym typeface="Arial"/>
              </a:rPr>
              <a:t> </a:t>
            </a:r>
          </a:p>
          <a:p>
            <a:pPr lvl="0" defTabSz="914400" hangingPunct="0"/>
            <a:r>
              <a:rPr lang="ru-RU" sz="1600" b="1" kern="0" dirty="0" smtClean="0">
                <a:solidFill>
                  <a:srgbClr val="000000"/>
                </a:solidFill>
                <a:latin typeface="Times New Roman" pitchFamily="18" charset="0"/>
                <a:cs typeface="Times New Roman" pitchFamily="18" charset="0"/>
                <a:sym typeface="Arial"/>
              </a:rPr>
              <a:t>       </a:t>
            </a:r>
          </a:p>
          <a:p>
            <a:pPr lvl="0" defTabSz="914400" hangingPunct="0"/>
            <a:r>
              <a:rPr lang="ru-RU" sz="1600" b="1" kern="0" dirty="0" smtClean="0">
                <a:solidFill>
                  <a:srgbClr val="000000"/>
                </a:solidFill>
                <a:latin typeface="Times New Roman" pitchFamily="18" charset="0"/>
                <a:cs typeface="Times New Roman" pitchFamily="18" charset="0"/>
                <a:sym typeface="Arial"/>
              </a:rPr>
              <a:t> </a:t>
            </a:r>
            <a:endParaRPr lang="ru-RU" sz="1600" b="1" kern="0" dirty="0">
              <a:solidFill>
                <a:srgbClr val="000000"/>
              </a:solidFill>
              <a:latin typeface="Times New Roman" pitchFamily="18" charset="0"/>
              <a:cs typeface="Times New Roman" pitchFamily="18" charset="0"/>
              <a:sym typeface="Arial"/>
            </a:endParaRPr>
          </a:p>
        </p:txBody>
      </p:sp>
      <p:sp>
        <p:nvSpPr>
          <p:cNvPr id="16" name="Прямоугольник 15"/>
          <p:cNvSpPr/>
          <p:nvPr/>
        </p:nvSpPr>
        <p:spPr>
          <a:xfrm>
            <a:off x="743529" y="182367"/>
            <a:ext cx="9186188" cy="400110"/>
          </a:xfrm>
          <a:prstGeom prst="rect">
            <a:avLst/>
          </a:prstGeom>
        </p:spPr>
        <p:txBody>
          <a:bodyPr wrap="square">
            <a:spAutoFit/>
          </a:bodyPr>
          <a:lstStyle/>
          <a:p>
            <a:pPr algn="ctr"/>
            <a:r>
              <a:rPr lang="ru-RU" sz="2000" b="1" dirty="0" smtClean="0">
                <a:solidFill>
                  <a:srgbClr val="9C0E11"/>
                </a:solidFill>
                <a:latin typeface="Times New Roman" panose="02020603050405020304" pitchFamily="18" charset="0"/>
                <a:cs typeface="Times New Roman" panose="02020603050405020304" pitchFamily="18" charset="0"/>
              </a:rPr>
              <a:t>Разделение бизнеса: </a:t>
            </a:r>
            <a:r>
              <a:rPr lang="ru-RU" sz="2000" b="1" dirty="0" smtClean="0">
                <a:latin typeface="Times New Roman" panose="02020603050405020304" pitchFamily="18" charset="0"/>
                <a:cs typeface="Times New Roman" panose="02020603050405020304" pitchFamily="18" charset="0"/>
              </a:rPr>
              <a:t>при наличии </a:t>
            </a:r>
            <a:r>
              <a:rPr lang="ru-RU" sz="2000" b="1" dirty="0" smtClean="0">
                <a:solidFill>
                  <a:srgbClr val="C00000"/>
                </a:solidFill>
                <a:latin typeface="Times New Roman" panose="02020603050405020304" pitchFamily="18" charset="0"/>
                <a:cs typeface="Times New Roman" panose="02020603050405020304" pitchFamily="18" charset="0"/>
              </a:rPr>
              <a:t>деловой цели</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3347878" y="1490133"/>
            <a:ext cx="1479331" cy="469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Компания А</a:t>
            </a:r>
          </a:p>
          <a:p>
            <a:pPr algn="ctr"/>
            <a:r>
              <a:rPr lang="ru-RU" sz="1100" dirty="0" smtClean="0">
                <a:latin typeface="Times New Roman" panose="02020603050405020304" pitchFamily="18" charset="0"/>
                <a:cs typeface="Times New Roman" panose="02020603050405020304" pitchFamily="18" charset="0"/>
              </a:rPr>
              <a:t>(УСНО 6</a:t>
            </a:r>
            <a:r>
              <a:rPr lang="en-US"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5184785" y="1490133"/>
            <a:ext cx="1445979" cy="4662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Компания В</a:t>
            </a:r>
          </a:p>
          <a:p>
            <a:pPr algn="ctr"/>
            <a:r>
              <a:rPr lang="ru-RU" sz="1100" dirty="0" smtClean="0">
                <a:latin typeface="Times New Roman" panose="02020603050405020304" pitchFamily="18" charset="0"/>
                <a:cs typeface="Times New Roman" panose="02020603050405020304" pitchFamily="18" charset="0"/>
              </a:rPr>
              <a:t>(УСНО 6</a:t>
            </a:r>
            <a:r>
              <a:rPr lang="en-US" sz="1100" dirty="0" smtClean="0">
                <a:latin typeface="Times New Roman" panose="02020603050405020304" pitchFamily="18" charset="0"/>
                <a:cs typeface="Times New Roman" panose="02020603050405020304" pitchFamily="18" charset="0"/>
              </a:rPr>
              <a:t>%)</a:t>
            </a:r>
            <a:endParaRPr lang="ru-RU" sz="1100" dirty="0">
              <a:latin typeface="Times New Roman" panose="02020603050405020304" pitchFamily="18" charset="0"/>
              <a:cs typeface="Times New Roman" panose="02020603050405020304" pitchFamily="18" charset="0"/>
            </a:endParaRPr>
          </a:p>
        </p:txBody>
      </p:sp>
      <p:sp>
        <p:nvSpPr>
          <p:cNvPr id="23" name="Скругленный прямоугольник 22"/>
          <p:cNvSpPr/>
          <p:nvPr/>
        </p:nvSpPr>
        <p:spPr>
          <a:xfrm>
            <a:off x="3134940" y="1345493"/>
            <a:ext cx="3636119" cy="844369"/>
          </a:xfrm>
          <a:prstGeom prst="roundRect">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4" name="image1.png"/>
          <p:cNvPicPr>
            <a:picLocks noChangeAspect="1"/>
          </p:cNvPicPr>
          <p:nvPr/>
        </p:nvPicPr>
        <p:blipFill>
          <a:blip r:embed="rId6"/>
          <a:stretch/>
        </p:blipFill>
        <p:spPr bwMode="auto">
          <a:xfrm>
            <a:off x="8802540" y="0"/>
            <a:ext cx="1042817" cy="277799"/>
          </a:xfrm>
          <a:prstGeom prst="rect">
            <a:avLst/>
          </a:prstGeom>
          <a:ln w="12700" cap="flat">
            <a:noFill/>
            <a:miter lim="400000"/>
          </a:ln>
        </p:spPr>
      </p:pic>
    </p:spTree>
    <p:extLst>
      <p:ext uri="{BB962C8B-B14F-4D97-AF65-F5344CB8AC3E}">
        <p14:creationId xmlns:p14="http://schemas.microsoft.com/office/powerpoint/2010/main" xmlns="" val="1948740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a:spLocks/>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7"/>
          <p:cNvSpPr>
            <a:spLocks/>
          </p:cNvSpPr>
          <p:nvPr/>
        </p:nvSpPr>
        <p:spPr bwMode="auto">
          <a:xfrm>
            <a:off x="838200" y="182367"/>
            <a:ext cx="8729133" cy="400110"/>
          </a:xfrm>
          <a:prstGeom prst="rect">
            <a:avLst/>
          </a:prstGeom>
          <a:noFill/>
        </p:spPr>
        <p:txBody>
          <a:bodyPr wrap="square" rtlCol="0">
            <a:spAutoFit/>
          </a:bodyPr>
          <a:lstStyle/>
          <a:p>
            <a:pPr algn="ctr">
              <a:defRPr/>
            </a:pPr>
            <a:r>
              <a:rPr lang="ru-RU" sz="2000" b="1">
                <a:solidFill>
                  <a:srgbClr val="9E0E11"/>
                </a:solidFill>
              </a:rPr>
              <a:t>Дробление: обоснование деловой цели </a:t>
            </a:r>
          </a:p>
        </p:txBody>
      </p:sp>
      <p:sp>
        <p:nvSpPr>
          <p:cNvPr id="11" name="Rectangle 1"/>
          <p:cNvSpPr>
            <a:spLocks noChangeArrowheads="1"/>
          </p:cNvSpPr>
          <p:nvPr/>
        </p:nvSpPr>
        <p:spPr bwMode="auto">
          <a:xfrm>
            <a:off x="218646" y="548387"/>
            <a:ext cx="9540165" cy="63094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b="1" dirty="0" smtClean="0">
                <a:solidFill>
                  <a:srgbClr val="0A0A0A"/>
                </a:solidFill>
                <a:latin typeface="Times New Roman"/>
                <a:ea typeface="Times New Roman"/>
                <a:cs typeface="Times New Roman"/>
              </a:rPr>
              <a:t>П</a:t>
            </a:r>
            <a:r>
              <a:rPr lang="ru-RU" b="1" i="0" u="none" strike="noStrike" cap="none" dirty="0" smtClean="0">
                <a:ln>
                  <a:noFill/>
                </a:ln>
                <a:solidFill>
                  <a:srgbClr val="0A0A0A"/>
                </a:solidFill>
                <a:latin typeface="Times New Roman"/>
                <a:ea typeface="Times New Roman"/>
                <a:cs typeface="Times New Roman"/>
              </a:rPr>
              <a:t>остановление Одиннадцатого ААС от 21.04.2021 года по</a:t>
            </a:r>
            <a:r>
              <a:rPr lang="ru-RU" b="1" i="0" u="none" strike="noStrike" cap="none" dirty="0">
                <a:ln>
                  <a:noFill/>
                </a:ln>
                <a:solidFill>
                  <a:srgbClr val="0A0A0A"/>
                </a:solidFill>
                <a:latin typeface="Times New Roman"/>
                <a:ea typeface="Times New Roman"/>
                <a:cs typeface="Times New Roman"/>
              </a:rPr>
              <a:t> делу № </a:t>
            </a:r>
            <a:r>
              <a:rPr lang="ru-RU" b="1" i="0" u="none" strike="noStrike" cap="none" dirty="0" smtClean="0">
                <a:ln>
                  <a:noFill/>
                </a:ln>
                <a:solidFill>
                  <a:srgbClr val="000000"/>
                </a:solidFill>
                <a:latin typeface="Times New Roman"/>
                <a:ea typeface="Times New Roman"/>
                <a:cs typeface="Times New Roman"/>
              </a:rPr>
              <a:t>А49-4003/2020</a:t>
            </a:r>
          </a:p>
          <a:p>
            <a:pPr marL="0" marR="0" lvl="0" indent="0" algn="ctr" defTabSz="914400">
              <a:lnSpc>
                <a:spcPct val="100000"/>
              </a:lnSpc>
              <a:spcBef>
                <a:spcPts val="0"/>
              </a:spcBef>
              <a:spcAft>
                <a:spcPts val="0"/>
              </a:spcAft>
              <a:buClrTx/>
              <a:buSzTx/>
              <a:buFontTx/>
              <a:buNone/>
              <a:defRPr/>
            </a:pPr>
            <a:r>
              <a:rPr lang="ru-RU" dirty="0" smtClean="0">
                <a:solidFill>
                  <a:srgbClr val="000000"/>
                </a:solidFill>
                <a:latin typeface="Times New Roman"/>
                <a:cs typeface="Times New Roman"/>
              </a:rPr>
              <a:t>(кассация 03.08.2021 года)</a:t>
            </a:r>
            <a:endParaRPr dirty="0"/>
          </a:p>
          <a:p>
            <a:pPr marL="0" marR="0" lvl="0" indent="0" algn="just" defTabSz="914400">
              <a:lnSpc>
                <a:spcPct val="100000"/>
              </a:lnSpc>
              <a:spcBef>
                <a:spcPts val="0"/>
              </a:spcBef>
              <a:spcAft>
                <a:spcPts val="0"/>
              </a:spcAft>
              <a:buClrTx/>
              <a:buSzTx/>
              <a:buFontTx/>
              <a:buNone/>
              <a:defRPr/>
            </a:pPr>
            <a:r>
              <a:rPr lang="ru-RU" sz="1600" b="1" i="0" u="none" strike="noStrike" cap="none" dirty="0" smtClean="0">
                <a:ln>
                  <a:noFill/>
                </a:ln>
                <a:solidFill>
                  <a:srgbClr val="9E0E11"/>
                </a:solidFill>
                <a:latin typeface="Times New Roman"/>
                <a:ea typeface="Times New Roman"/>
                <a:cs typeface="Times New Roman"/>
              </a:rPr>
              <a:t>Суть </a:t>
            </a:r>
            <a:r>
              <a:rPr lang="ru-RU" sz="1600" b="1" i="0" u="none" strike="noStrike" cap="none" dirty="0">
                <a:ln>
                  <a:noFill/>
                </a:ln>
                <a:solidFill>
                  <a:srgbClr val="9E0E11"/>
                </a:solidFill>
                <a:latin typeface="Times New Roman"/>
                <a:ea typeface="Times New Roman"/>
                <a:cs typeface="Times New Roman"/>
              </a:rPr>
              <a:t>дела:</a:t>
            </a:r>
            <a:r>
              <a:rPr lang="ru-RU" sz="1600" b="0" i="0" u="none" strike="noStrike" cap="none" dirty="0">
                <a:ln>
                  <a:noFill/>
                </a:ln>
                <a:solidFill>
                  <a:srgbClr val="9E0E11"/>
                </a:solidFill>
                <a:latin typeface="Times New Roman"/>
                <a:ea typeface="Times New Roman"/>
                <a:cs typeface="Times New Roman"/>
              </a:rPr>
              <a:t> </a:t>
            </a:r>
            <a:r>
              <a:rPr lang="ru-RU" sz="1600" b="0" i="0" u="none" strike="noStrike" cap="none" dirty="0">
                <a:ln>
                  <a:noFill/>
                </a:ln>
                <a:solidFill>
                  <a:srgbClr val="0A0A0A"/>
                </a:solidFill>
                <a:latin typeface="Times New Roman"/>
                <a:ea typeface="Times New Roman"/>
                <a:cs typeface="Times New Roman"/>
              </a:rPr>
              <a:t>производственная организация на ОСН, по мнению инспекции, </a:t>
            </a:r>
            <a:r>
              <a:rPr lang="ru-RU" sz="1600" b="1" i="0" u="none" strike="noStrike" cap="none" dirty="0">
                <a:ln>
                  <a:noFill/>
                </a:ln>
                <a:solidFill>
                  <a:srgbClr val="0A0A0A"/>
                </a:solidFill>
                <a:latin typeface="Times New Roman"/>
                <a:ea typeface="Times New Roman"/>
                <a:cs typeface="Times New Roman"/>
              </a:rPr>
              <a:t>искусственно создала 6 дополнительных производственных организаций на </a:t>
            </a:r>
            <a:r>
              <a:rPr lang="ru-RU" sz="1600" b="1" i="0" u="none" strike="noStrike" cap="none" dirty="0" err="1">
                <a:ln>
                  <a:noFill/>
                </a:ln>
                <a:solidFill>
                  <a:srgbClr val="0A0A0A"/>
                </a:solidFill>
                <a:latin typeface="Times New Roman"/>
                <a:ea typeface="Times New Roman"/>
                <a:cs typeface="Times New Roman"/>
              </a:rPr>
              <a:t>спецрежимах</a:t>
            </a:r>
            <a:r>
              <a:rPr lang="ru-RU" sz="1600" b="0" i="0" u="none" strike="noStrike" cap="none" dirty="0">
                <a:ln>
                  <a:noFill/>
                </a:ln>
                <a:solidFill>
                  <a:srgbClr val="0A0A0A"/>
                </a:solidFill>
                <a:latin typeface="Times New Roman"/>
                <a:ea typeface="Times New Roman"/>
                <a:cs typeface="Times New Roman"/>
              </a:rPr>
              <a:t>, которые используют общий товарный знак</a:t>
            </a:r>
            <a:r>
              <a:rPr lang="ru-RU" sz="1600" dirty="0">
                <a:solidFill>
                  <a:srgbClr val="0A0A0A"/>
                </a:solidFill>
                <a:latin typeface="Times New Roman"/>
                <a:ea typeface="Times New Roman"/>
                <a:cs typeface="Times New Roman"/>
              </a:rPr>
              <a:t>,</a:t>
            </a:r>
            <a:r>
              <a:rPr lang="ru-RU" sz="1600" b="0" i="0" u="none" strike="noStrike" cap="none" dirty="0">
                <a:ln>
                  <a:noFill/>
                </a:ln>
                <a:solidFill>
                  <a:srgbClr val="0A0A0A"/>
                </a:solidFill>
                <a:latin typeface="Times New Roman"/>
                <a:ea typeface="Times New Roman"/>
                <a:cs typeface="Times New Roman"/>
              </a:rPr>
              <a:t> </a:t>
            </a:r>
            <a:r>
              <a:rPr lang="ru-RU" sz="1600" dirty="0">
                <a:latin typeface="Times New Roman"/>
                <a:cs typeface="Times New Roman"/>
              </a:rPr>
              <a:t>располагались по одному адресу, общую материальную базу, единую бухгалтерию, кадровую политику и счета в одном банке, единые телефонные номера, один адрес электронной почты, один сайт в сети Интернет, один товарный знак «ПЕКОФ»,взаимозависимость, подконтрольность 1 лицу.</a:t>
            </a:r>
            <a:endParaRPr dirty="0"/>
          </a:p>
          <a:p>
            <a:pPr marL="0" marR="0" lvl="0" indent="0" algn="just" defTabSz="914400">
              <a:lnSpc>
                <a:spcPct val="100000"/>
              </a:lnSpc>
              <a:spcBef>
                <a:spcPts val="0"/>
              </a:spcBef>
              <a:spcAft>
                <a:spcPts val="0"/>
              </a:spcAft>
              <a:buClrTx/>
              <a:buSzTx/>
              <a:buFontTx/>
              <a:buNone/>
              <a:defRPr/>
            </a:pPr>
            <a:r>
              <a:rPr lang="ru-RU" sz="1600" dirty="0">
                <a:latin typeface="Times New Roman"/>
                <a:cs typeface="Times New Roman"/>
              </a:rPr>
              <a:t>Выручка от розничной продажи возвращалась в общество в виде беспроцентных займов.</a:t>
            </a:r>
            <a:endParaRPr lang="ru-RU" sz="1600" dirty="0">
              <a:solidFill>
                <a:srgbClr val="0A0A0A"/>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chemeClr val="tx1"/>
                </a:solidFill>
                <a:latin typeface="Times New Roman"/>
                <a:cs typeface="Times New Roman"/>
              </a:rPr>
              <a:t>Доначисления по НП и НДФЛ более 27 млн. </a:t>
            </a:r>
            <a:r>
              <a:rPr lang="ru-RU" sz="1600" b="1" i="0" u="none" strike="noStrike" cap="none" dirty="0" err="1">
                <a:ln>
                  <a:noFill/>
                </a:ln>
                <a:solidFill>
                  <a:schemeClr val="tx1"/>
                </a:solidFill>
                <a:latin typeface="Times New Roman"/>
                <a:cs typeface="Times New Roman"/>
              </a:rPr>
              <a:t>руб.+</a:t>
            </a:r>
            <a:r>
              <a:rPr lang="ru-RU" sz="1600" b="1" i="0" u="none" strike="noStrike" cap="none" dirty="0">
                <a:ln>
                  <a:noFill/>
                </a:ln>
                <a:solidFill>
                  <a:schemeClr val="tx1"/>
                </a:solidFill>
                <a:latin typeface="Times New Roman"/>
                <a:cs typeface="Times New Roman"/>
              </a:rPr>
              <a:t> пени +</a:t>
            </a:r>
            <a:r>
              <a:rPr lang="ru-RU" sz="1600" b="1" i="0" u="none" strike="noStrike" cap="none" dirty="0">
                <a:ln>
                  <a:noFill/>
                </a:ln>
                <a:solidFill>
                  <a:srgbClr val="9E0E11"/>
                </a:solidFill>
                <a:latin typeface="Times New Roman"/>
                <a:cs typeface="Times New Roman"/>
              </a:rPr>
              <a:t>штраф 40 %</a:t>
            </a: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9E0E11"/>
                </a:solidFill>
                <a:latin typeface="Times New Roman"/>
                <a:ea typeface="Times New Roman"/>
                <a:cs typeface="Times New Roman"/>
              </a:rPr>
              <a:t>Позиция суда:</a:t>
            </a:r>
            <a:endParaRPr lang="ru-RU" sz="1600" b="0" i="0" u="none" strike="noStrike" cap="none" dirty="0">
              <a:ln>
                <a:noFill/>
              </a:ln>
              <a:solidFill>
                <a:srgbClr val="0A0A0A"/>
              </a:solidFill>
              <a:latin typeface="Times New Roman"/>
              <a:ea typeface="Times New Roman"/>
              <a:cs typeface="Times New Roman"/>
            </a:endParaRPr>
          </a:p>
          <a:p>
            <a:pPr lvl="0" algn="just" defTabSz="914400">
              <a:spcBef>
                <a:spcPts val="0"/>
              </a:spcBef>
              <a:spcAft>
                <a:spcPts val="0"/>
              </a:spcAft>
              <a:buFontTx/>
              <a:buChar char="-"/>
              <a:defRPr/>
            </a:pPr>
            <a:r>
              <a:rPr lang="ru-RU" sz="1600" b="1" dirty="0">
                <a:latin typeface="Times New Roman"/>
                <a:cs typeface="Times New Roman"/>
              </a:rPr>
              <a:t>совместная деятельность хозяйствующих субъектов сама по себе не свидетельствует о получении ННВ</a:t>
            </a:r>
            <a:r>
              <a:rPr lang="ru-RU" sz="1600" dirty="0">
                <a:latin typeface="Times New Roman"/>
                <a:cs typeface="Times New Roman"/>
              </a:rPr>
              <a:t>;</a:t>
            </a:r>
            <a:endParaRPr dirty="0"/>
          </a:p>
          <a:p>
            <a:pPr lvl="0" algn="just" defTabSz="914400">
              <a:spcBef>
                <a:spcPts val="0"/>
              </a:spcBef>
              <a:spcAft>
                <a:spcPts val="0"/>
              </a:spcAft>
              <a:buFontTx/>
              <a:buChar char="-"/>
              <a:defRPr/>
            </a:pPr>
            <a:r>
              <a:rPr lang="ru-RU" sz="1600" dirty="0">
                <a:latin typeface="Times New Roman"/>
                <a:cs typeface="Times New Roman"/>
              </a:rPr>
              <a:t> взаимозависимость не является основанием для консолидации доходов в целях налогообложения и для вывода об утрате права на применение «</a:t>
            </a:r>
            <a:r>
              <a:rPr lang="ru-RU" sz="1600" dirty="0" err="1">
                <a:latin typeface="Times New Roman"/>
                <a:cs typeface="Times New Roman"/>
              </a:rPr>
              <a:t>спецрежимов</a:t>
            </a:r>
            <a:r>
              <a:rPr lang="ru-RU" sz="1600" dirty="0">
                <a:latin typeface="Times New Roman"/>
                <a:cs typeface="Times New Roman"/>
              </a:rPr>
              <a:t>»;</a:t>
            </a:r>
            <a:endParaRPr dirty="0"/>
          </a:p>
          <a:p>
            <a:pPr lvl="0" algn="just" defTabSz="914400">
              <a:spcBef>
                <a:spcPts val="0"/>
              </a:spcBef>
              <a:spcAft>
                <a:spcPts val="0"/>
              </a:spcAft>
              <a:buFontTx/>
              <a:buChar char="-"/>
              <a:defRPr/>
            </a:pPr>
            <a:r>
              <a:rPr lang="ru-RU" sz="1600" b="1" dirty="0">
                <a:latin typeface="Times New Roman"/>
                <a:cs typeface="Times New Roman"/>
              </a:rPr>
              <a:t>выделение торговли из производства имеет деловую цель</a:t>
            </a:r>
            <a:r>
              <a:rPr lang="ru-RU" sz="1600" dirty="0">
                <a:latin typeface="Times New Roman"/>
                <a:cs typeface="Times New Roman"/>
              </a:rPr>
              <a:t>;</a:t>
            </a:r>
            <a:endParaRPr dirty="0"/>
          </a:p>
          <a:p>
            <a:pPr lvl="0" algn="just" defTabSz="914400">
              <a:spcBef>
                <a:spcPts val="0"/>
              </a:spcBef>
              <a:spcAft>
                <a:spcPts val="0"/>
              </a:spcAft>
              <a:buFontTx/>
              <a:buChar char="-"/>
              <a:defRPr/>
            </a:pPr>
            <a:r>
              <a:rPr lang="ru-RU" sz="1600" b="1" dirty="0">
                <a:latin typeface="Times New Roman"/>
                <a:cs typeface="Times New Roman"/>
              </a:rPr>
              <a:t>самостоятельны</a:t>
            </a:r>
            <a:r>
              <a:rPr lang="ru-RU" sz="1600" dirty="0">
                <a:latin typeface="Times New Roman"/>
                <a:cs typeface="Times New Roman"/>
              </a:rPr>
              <a:t>, свои работники и пр.;</a:t>
            </a:r>
            <a:endParaRPr dirty="0"/>
          </a:p>
          <a:p>
            <a:pPr lvl="0" algn="just" defTabSz="914400">
              <a:spcBef>
                <a:spcPts val="0"/>
              </a:spcBef>
              <a:spcAft>
                <a:spcPts val="0"/>
              </a:spcAft>
              <a:buFontTx/>
              <a:buChar char="-"/>
              <a:defRPr/>
            </a:pPr>
            <a:r>
              <a:rPr lang="ru-RU" sz="1600" b="1" dirty="0">
                <a:latin typeface="Times New Roman"/>
                <a:cs typeface="Times New Roman"/>
              </a:rPr>
              <a:t>запуск проекта производства женских сумок и оптовой торговли изделиями из качественной кожи по итальянской технологии из итальянских материалов и фурнитуры</a:t>
            </a:r>
            <a:r>
              <a:rPr lang="ru-RU" sz="1600" dirty="0">
                <a:latin typeface="Times New Roman"/>
                <a:cs typeface="Times New Roman"/>
              </a:rPr>
              <a:t>; требованием итальянских партнеров - создание самостоятельного юридического лица для передачи ему права выпускать продукцию по итальянским технологиям и под итальянским брендом;</a:t>
            </a:r>
            <a:endParaRPr dirty="0"/>
          </a:p>
          <a:p>
            <a:pPr lvl="0" algn="just" defTabSz="914400">
              <a:spcBef>
                <a:spcPts val="0"/>
              </a:spcBef>
              <a:spcAft>
                <a:spcPts val="0"/>
              </a:spcAft>
              <a:buFontTx/>
              <a:buChar char="-"/>
              <a:defRPr/>
            </a:pPr>
            <a:r>
              <a:rPr lang="ru-RU" sz="1600" dirty="0">
                <a:latin typeface="Times New Roman"/>
                <a:cs typeface="Times New Roman"/>
              </a:rPr>
              <a:t>незаконность, фиктивность или мнимость заключенных организациями, входящими в группу, сделок налоговым органом </a:t>
            </a:r>
            <a:r>
              <a:rPr lang="ru-RU" sz="1600" b="1" dirty="0">
                <a:latin typeface="Times New Roman"/>
                <a:cs typeface="Times New Roman"/>
              </a:rPr>
              <a:t>не установлены </a:t>
            </a:r>
            <a:r>
              <a:rPr lang="ru-RU" sz="1600" dirty="0">
                <a:latin typeface="Times New Roman"/>
                <a:cs typeface="Times New Roman"/>
              </a:rPr>
              <a:t>и в ходе судебного разбирательства не доказаны;</a:t>
            </a:r>
            <a:endParaRPr dirty="0"/>
          </a:p>
          <a:p>
            <a:pPr lvl="0" algn="just" defTabSz="914400">
              <a:spcBef>
                <a:spcPts val="0"/>
              </a:spcBef>
              <a:spcAft>
                <a:spcPts val="0"/>
              </a:spcAft>
              <a:defRPr/>
            </a:pPr>
            <a:r>
              <a:rPr lang="ru-RU" sz="1600" dirty="0">
                <a:latin typeface="Times New Roman"/>
                <a:cs typeface="Times New Roman"/>
              </a:rPr>
              <a:t>-</a:t>
            </a:r>
            <a:r>
              <a:rPr lang="ru-RU" sz="1600" b="1" i="0" u="none" strike="noStrike" cap="none" dirty="0">
                <a:ln>
                  <a:noFill/>
                </a:ln>
                <a:solidFill>
                  <a:srgbClr val="0A0A0A"/>
                </a:solidFill>
                <a:latin typeface="Times New Roman"/>
                <a:ea typeface="Times New Roman"/>
                <a:cs typeface="Times New Roman"/>
              </a:rPr>
              <a:t>деловая цель</a:t>
            </a:r>
            <a:r>
              <a:rPr lang="ru-RU" sz="1600" b="0" i="0" u="none" strike="noStrike" cap="none" dirty="0">
                <a:ln>
                  <a:noFill/>
                </a:ln>
                <a:solidFill>
                  <a:srgbClr val="0A0A0A"/>
                </a:solidFill>
                <a:latin typeface="Times New Roman"/>
                <a:ea typeface="Times New Roman"/>
                <a:cs typeface="Times New Roman"/>
              </a:rPr>
              <a:t> – следовали указанию губернатора и правительства области -активизировать работу по созданию предприятий малого бизнеса на свободных производственных площадях, оказанию необходимой помощи и поддержки в работе (протокол совещания приложили к делу).</a:t>
            </a:r>
            <a:endParaRPr lang="ru-RU" sz="1600" b="0" i="0" u="none" strike="noStrike" cap="none" dirty="0">
              <a:ln>
                <a:noFill/>
              </a:ln>
              <a:solidFill>
                <a:schemeClr val="tx1"/>
              </a:solidFill>
              <a:latin typeface="Times New Roman"/>
              <a:cs typeface="Times New Roman"/>
            </a:endParaRPr>
          </a:p>
        </p:txBody>
      </p:sp>
      <p:pic>
        <p:nvPicPr>
          <p:cNvPr id="12"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0"/>
            <a:ext cx="9906859" cy="6858594"/>
          </a:xfrm>
          <a:prstGeom prst="rect">
            <a:avLst/>
          </a:prstGeom>
        </p:spPr>
      </p:pic>
      <p:sp>
        <p:nvSpPr>
          <p:cNvPr id="5" name="Заголовок 1"/>
          <p:cNvSpPr>
            <a:spLocks/>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a:spLocks/>
          </p:cNvSpPr>
          <p:nvPr/>
        </p:nvSpPr>
        <p:spPr bwMode="auto">
          <a:xfrm>
            <a:off x="914400" y="182367"/>
            <a:ext cx="8069348" cy="400110"/>
          </a:xfrm>
          <a:prstGeom prst="rect">
            <a:avLst/>
          </a:prstGeom>
          <a:noFill/>
        </p:spPr>
        <p:txBody>
          <a:bodyPr wrap="square" rtlCol="0">
            <a:spAutoFit/>
          </a:bodyPr>
          <a:lstStyle/>
          <a:p>
            <a:pPr algn="ctr">
              <a:defRPr/>
            </a:pPr>
            <a:r>
              <a:rPr lang="ru-RU" sz="2000" b="1">
                <a:solidFill>
                  <a:srgbClr val="9C0E11"/>
                </a:solidFill>
              </a:rPr>
              <a:t>Франшиза и «дробление»: успешный кейс</a:t>
            </a:r>
          </a:p>
        </p:txBody>
      </p:sp>
      <p:sp>
        <p:nvSpPr>
          <p:cNvPr id="10" name="Rectangle 1"/>
          <p:cNvSpPr>
            <a:spLocks noChangeArrowheads="1"/>
          </p:cNvSpPr>
          <p:nvPr/>
        </p:nvSpPr>
        <p:spPr bwMode="auto">
          <a:xfrm>
            <a:off x="4690532" y="1188356"/>
            <a:ext cx="5088467" cy="5570756"/>
          </a:xfrm>
          <a:prstGeom prst="rect">
            <a:avLst/>
          </a:prstGeom>
          <a:noFill/>
          <a:ln w="28575">
            <a:solidFill>
              <a:srgbClr val="9C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b="1" i="0" u="none" strike="noStrike" cap="none" dirty="0">
                <a:ln>
                  <a:noFill/>
                </a:ln>
                <a:solidFill>
                  <a:schemeClr val="tx1"/>
                </a:solidFill>
                <a:latin typeface="Times New Roman"/>
                <a:ea typeface="Calibri"/>
                <a:cs typeface="Times New Roman"/>
              </a:rPr>
              <a:t> </a:t>
            </a:r>
            <a:r>
              <a:rPr lang="ru-RU" sz="1600" b="1" i="0" u="none" strike="noStrike" cap="none" dirty="0">
                <a:ln>
                  <a:noFill/>
                </a:ln>
                <a:solidFill>
                  <a:schemeClr val="tx1"/>
                </a:solidFill>
                <a:latin typeface="Times New Roman"/>
                <a:ea typeface="Calibri"/>
                <a:cs typeface="Times New Roman"/>
              </a:rPr>
              <a:t>Доначисления по выездной проверки в части «дробления» - </a:t>
            </a:r>
            <a:r>
              <a:rPr lang="ru-RU" sz="1600" b="1" i="0" u="none" strike="noStrike" cap="none" dirty="0">
                <a:ln>
                  <a:noFill/>
                </a:ln>
                <a:solidFill>
                  <a:srgbClr val="9E0E11"/>
                </a:solidFill>
                <a:latin typeface="Times New Roman"/>
                <a:ea typeface="Calibri"/>
                <a:cs typeface="Times New Roman"/>
              </a:rPr>
              <a:t>592 млн. руб. </a:t>
            </a:r>
            <a:r>
              <a:rPr lang="ru-RU" sz="1600" b="0" i="0" u="none" strike="noStrike" cap="none" dirty="0">
                <a:ln>
                  <a:noFill/>
                </a:ln>
                <a:solidFill>
                  <a:schemeClr val="tx1"/>
                </a:solidFill>
                <a:latin typeface="Times New Roman"/>
                <a:ea typeface="Calibri"/>
                <a:cs typeface="Times New Roman"/>
              </a:rPr>
              <a:t>(налог на прибыль, НДС)</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0A0A0A"/>
                </a:solidFill>
                <a:latin typeface="Times New Roman"/>
                <a:ea typeface="Times New Roman"/>
                <a:cs typeface="Times New Roman"/>
              </a:rPr>
              <a:t>Позиция инспекции: </a:t>
            </a:r>
            <a:r>
              <a:rPr lang="ru-RU" sz="1600" b="0" i="0" u="none" strike="noStrike" cap="none" dirty="0">
                <a:ln>
                  <a:noFill/>
                </a:ln>
                <a:solidFill>
                  <a:srgbClr val="0A0A0A"/>
                </a:solidFill>
                <a:latin typeface="Times New Roman"/>
                <a:ea typeface="Times New Roman"/>
                <a:cs typeface="Times New Roman"/>
              </a:rPr>
              <a:t>компания недоплатила НП и НДС за счет </a:t>
            </a:r>
            <a:r>
              <a:rPr lang="ru-RU" sz="1600" b="0" i="0" u="sng" strike="noStrike" cap="none" dirty="0">
                <a:ln>
                  <a:noFill/>
                </a:ln>
                <a:solidFill>
                  <a:srgbClr val="9E0E11"/>
                </a:solidFill>
                <a:latin typeface="Times New Roman"/>
                <a:ea typeface="Times New Roman"/>
                <a:cs typeface="Times New Roman"/>
              </a:rPr>
              <a:t>вывода части выручки на «взаимозависимых и подконтрольных ИП» на УСНО и ЕНВД.</a:t>
            </a:r>
            <a:endParaRPr lang="ru-RU" sz="1600" b="0" i="0" u="sng" strike="noStrike" cap="none" dirty="0">
              <a:ln>
                <a:noFill/>
              </a:ln>
              <a:solidFill>
                <a:srgbClr val="9E0E1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A0A0A"/>
                </a:solidFill>
                <a:latin typeface="Times New Roman"/>
                <a:ea typeface="Times New Roman"/>
                <a:cs typeface="Times New Roman"/>
              </a:rPr>
              <a:t>ООО «Дом одежды» закупало обувь у иностранных производителей, а затем продавал ее оптом 22 российским ИП, которые занимались розницей.</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dirty="0">
                <a:ln>
                  <a:noFill/>
                </a:ln>
                <a:solidFill>
                  <a:srgbClr val="0A0A0A"/>
                </a:solidFill>
                <a:latin typeface="Times New Roman"/>
                <a:ea typeface="Times New Roman"/>
                <a:cs typeface="Times New Roman"/>
              </a:rPr>
              <a:t>Позиция судов:</a:t>
            </a:r>
            <a:r>
              <a:rPr lang="ru-RU" sz="1600" b="0" i="0" u="none" strike="noStrike" cap="none" dirty="0">
                <a:ln>
                  <a:noFill/>
                </a:ln>
                <a:solidFill>
                  <a:srgbClr val="0A0A0A"/>
                </a:solidFill>
                <a:latin typeface="Times New Roman"/>
                <a:ea typeface="Times New Roman"/>
                <a:cs typeface="Times New Roman"/>
              </a:rPr>
              <a:t> </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A0A0A"/>
                </a:solidFill>
                <a:latin typeface="Times New Roman"/>
                <a:ea typeface="Times New Roman"/>
                <a:cs typeface="Times New Roman"/>
              </a:rPr>
              <a:t>-</a:t>
            </a:r>
            <a:r>
              <a:rPr lang="ru-RU" sz="1600" b="1" i="0" u="none" strike="noStrike" cap="none" dirty="0">
                <a:ln>
                  <a:noFill/>
                </a:ln>
                <a:solidFill>
                  <a:srgbClr val="9E0E11"/>
                </a:solidFill>
                <a:latin typeface="Times New Roman"/>
                <a:ea typeface="Times New Roman"/>
                <a:cs typeface="Times New Roman"/>
              </a:rPr>
              <a:t>не доказано наличие схемы и   что компания является ее </a:t>
            </a:r>
            <a:r>
              <a:rPr lang="ru-RU" sz="1600" b="1" i="0" u="none" strike="noStrike" cap="none" dirty="0" err="1">
                <a:ln>
                  <a:noFill/>
                </a:ln>
                <a:solidFill>
                  <a:srgbClr val="9E0E11"/>
                </a:solidFill>
                <a:latin typeface="Times New Roman"/>
                <a:ea typeface="Times New Roman"/>
                <a:cs typeface="Times New Roman"/>
              </a:rPr>
              <a:t>выгодоприобретателем</a:t>
            </a:r>
            <a:r>
              <a:rPr lang="ru-RU" sz="1600" b="0" i="0" u="none" strike="noStrike" cap="none" dirty="0">
                <a:ln>
                  <a:noFill/>
                </a:ln>
                <a:solidFill>
                  <a:srgbClr val="0A0A0A"/>
                </a:solidFill>
                <a:latin typeface="Times New Roman"/>
                <a:ea typeface="Times New Roman"/>
                <a:cs typeface="Times New Roman"/>
              </a:rPr>
              <a:t>; </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A0A0A"/>
                </a:solidFill>
                <a:latin typeface="Times New Roman"/>
                <a:ea typeface="Times New Roman"/>
                <a:cs typeface="Times New Roman"/>
              </a:rPr>
              <a:t>-</a:t>
            </a:r>
            <a:r>
              <a:rPr lang="ru-RU" sz="1600" b="1" i="0" u="none" strike="noStrike" cap="none" dirty="0">
                <a:ln>
                  <a:noFill/>
                </a:ln>
                <a:solidFill>
                  <a:srgbClr val="0A0A0A"/>
                </a:solidFill>
                <a:latin typeface="Times New Roman"/>
                <a:ea typeface="Times New Roman"/>
                <a:cs typeface="Times New Roman"/>
              </a:rPr>
              <a:t>не установлены передача выручки ИП в «Дом одежды» и взаимозависимость компании со всеми 22 ИП</a:t>
            </a:r>
            <a:r>
              <a:rPr lang="ru-RU" sz="1600" b="0" i="0" u="none" strike="noStrike" cap="none" dirty="0">
                <a:ln>
                  <a:noFill/>
                </a:ln>
                <a:solidFill>
                  <a:srgbClr val="0A0A0A"/>
                </a:solidFill>
                <a:latin typeface="Times New Roman"/>
                <a:ea typeface="Times New Roman"/>
                <a:cs typeface="Times New Roman"/>
              </a:rPr>
              <a:t>.</a:t>
            </a:r>
            <a:endParaRPr lang="ru-RU" sz="1600" b="0" i="0" u="none" strike="noStrike" cap="none" dirty="0">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dirty="0">
                <a:ln>
                  <a:noFill/>
                </a:ln>
                <a:solidFill>
                  <a:srgbClr val="0A0A0A"/>
                </a:solidFill>
                <a:latin typeface="Times New Roman"/>
                <a:ea typeface="Times New Roman"/>
                <a:cs typeface="Times New Roman"/>
              </a:rPr>
              <a:t>-для признания схемы дробления должно быть установлено, что компания и ИП </a:t>
            </a:r>
            <a:r>
              <a:rPr lang="ru-RU" sz="1600" b="1" i="0" u="sng" strike="noStrike" cap="none" dirty="0">
                <a:ln>
                  <a:noFill/>
                </a:ln>
                <a:solidFill>
                  <a:srgbClr val="0A0A0A"/>
                </a:solidFill>
                <a:latin typeface="Times New Roman"/>
                <a:ea typeface="Times New Roman"/>
                <a:cs typeface="Times New Roman"/>
              </a:rPr>
              <a:t>не были самостоятельными </a:t>
            </a:r>
            <a:r>
              <a:rPr lang="ru-RU" sz="1600" b="1" i="0" u="none" strike="noStrike" cap="none" dirty="0">
                <a:ln>
                  <a:noFill/>
                </a:ln>
                <a:solidFill>
                  <a:srgbClr val="9E0E11"/>
                </a:solidFill>
                <a:latin typeface="Times New Roman"/>
                <a:ea typeface="Times New Roman"/>
                <a:cs typeface="Times New Roman"/>
              </a:rPr>
              <a:t>- это не доказано </a:t>
            </a:r>
            <a:endParaRPr dirty="0"/>
          </a:p>
          <a:p>
            <a:pPr marL="0" marR="0" lvl="0" indent="0" algn="just" defTabSz="914400">
              <a:lnSpc>
                <a:spcPct val="100000"/>
              </a:lnSpc>
              <a:spcBef>
                <a:spcPts val="0"/>
              </a:spcBef>
              <a:spcAft>
                <a:spcPts val="0"/>
              </a:spcAft>
              <a:buClrTx/>
              <a:buSzTx/>
              <a:buFontTx/>
              <a:buNone/>
              <a:defRPr/>
            </a:pPr>
            <a:r>
              <a:rPr lang="ru-RU" sz="1600" i="0" u="none" strike="noStrike" cap="none" dirty="0">
                <a:ln>
                  <a:noFill/>
                </a:ln>
                <a:latin typeface="Times New Roman"/>
                <a:ea typeface="Times New Roman"/>
                <a:cs typeface="Times New Roman"/>
              </a:rPr>
              <a:t>(ИП сами арендовали помещения и заключали прочие договоры, в т. ч трудовые с работниками – допросы, сами вели учет и платили налоги, факт миграции )</a:t>
            </a:r>
            <a:endParaRPr lang="ru-RU" sz="1600" i="0" u="none" strike="noStrike" cap="none" dirty="0">
              <a:ln>
                <a:noFill/>
              </a:ln>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dirty="0">
              <a:ln>
                <a:noFill/>
              </a:ln>
              <a:solidFill>
                <a:schemeClr val="tx1"/>
              </a:solidFill>
              <a:latin typeface="Arial"/>
              <a:cs typeface="Arial"/>
            </a:endParaRPr>
          </a:p>
        </p:txBody>
      </p:sp>
      <p:sp>
        <p:nvSpPr>
          <p:cNvPr id="11" name="Прямоугольник 10"/>
          <p:cNvSpPr/>
          <p:nvPr/>
        </p:nvSpPr>
        <p:spPr bwMode="auto">
          <a:xfrm>
            <a:off x="0" y="797276"/>
            <a:ext cx="9777536" cy="369332"/>
          </a:xfrm>
          <a:prstGeom prst="rect">
            <a:avLst/>
          </a:prstGeom>
        </p:spPr>
        <p:txBody>
          <a:bodyPr wrap="square">
            <a:spAutoFit/>
          </a:bodyPr>
          <a:lstStyle/>
          <a:p>
            <a:pPr lvl="0" algn="ctr" defTabSz="914400">
              <a:spcBef>
                <a:spcPts val="0"/>
              </a:spcBef>
              <a:spcAft>
                <a:spcPts val="0"/>
              </a:spcAft>
              <a:defRPr/>
            </a:pPr>
            <a:r>
              <a:rPr lang="ru-RU" b="1" dirty="0">
                <a:solidFill>
                  <a:srgbClr val="0A0A0A"/>
                </a:solidFill>
                <a:latin typeface="Times New Roman"/>
                <a:ea typeface="Times New Roman"/>
                <a:cs typeface="Times New Roman"/>
              </a:rPr>
              <a:t>Постановление Первого ААС от 03.03.2021 года по делу № </a:t>
            </a:r>
            <a:r>
              <a:rPr lang="ru-RU" b="1" dirty="0" smtClean="0">
                <a:latin typeface="Times New Roman"/>
                <a:ea typeface="Calibri"/>
                <a:cs typeface="Times New Roman"/>
              </a:rPr>
              <a:t>А11-15678/2019 </a:t>
            </a:r>
            <a:r>
              <a:rPr lang="ru-RU" dirty="0" smtClean="0">
                <a:latin typeface="Times New Roman"/>
                <a:ea typeface="Calibri"/>
                <a:cs typeface="Times New Roman"/>
              </a:rPr>
              <a:t>(кассация 12.08)</a:t>
            </a:r>
            <a:endParaRPr lang="ru-RU" dirty="0">
              <a:latin typeface="Times New Roman"/>
              <a:cs typeface="Times New Roman"/>
            </a:endParaRPr>
          </a:p>
        </p:txBody>
      </p:sp>
      <p:sp>
        <p:nvSpPr>
          <p:cNvPr id="12" name="Скругленный прямоугольник 11"/>
          <p:cNvSpPr/>
          <p:nvPr/>
        </p:nvSpPr>
        <p:spPr bwMode="auto">
          <a:xfrm>
            <a:off x="218645" y="1608089"/>
            <a:ext cx="1017488" cy="1346778"/>
          </a:xfrm>
          <a:prstGeom prst="roundRect">
            <a:avLst>
              <a:gd name="adj" fmla="val 16667"/>
            </a:avLst>
          </a:prstGeom>
          <a:solidFill>
            <a:srgbClr val="9E0E1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200" b="1"/>
              <a:t>Иностранные производители</a:t>
            </a:r>
          </a:p>
        </p:txBody>
      </p:sp>
      <p:sp>
        <p:nvSpPr>
          <p:cNvPr id="13" name="Скругленный прямоугольник 12"/>
          <p:cNvSpPr/>
          <p:nvPr/>
        </p:nvSpPr>
        <p:spPr bwMode="auto">
          <a:xfrm>
            <a:off x="2419977" y="1608089"/>
            <a:ext cx="1304612" cy="1346778"/>
          </a:xfrm>
          <a:prstGeom prst="roundRect">
            <a:avLst>
              <a:gd name="adj" fmla="val 16667"/>
            </a:avLst>
          </a:prstGeom>
          <a:solidFill>
            <a:srgbClr val="9E0E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b="1"/>
              <a:t>ООО </a:t>
            </a:r>
            <a:endParaRPr/>
          </a:p>
          <a:p>
            <a:pPr algn="ctr">
              <a:defRPr/>
            </a:pPr>
            <a:r>
              <a:rPr lang="ru-RU" sz="1400" b="1"/>
              <a:t>«Дом  одежды»</a:t>
            </a:r>
            <a:endParaRPr/>
          </a:p>
          <a:p>
            <a:pPr algn="ctr">
              <a:defRPr/>
            </a:pPr>
            <a:r>
              <a:rPr lang="ru-RU" sz="1400" b="1">
                <a:solidFill>
                  <a:schemeClr val="tx1"/>
                </a:solidFill>
              </a:rPr>
              <a:t>ОСНО</a:t>
            </a:r>
            <a:endParaRPr/>
          </a:p>
          <a:p>
            <a:pPr algn="ctr">
              <a:defRPr/>
            </a:pPr>
            <a:r>
              <a:rPr lang="ru-RU" sz="1400" b="1">
                <a:solidFill>
                  <a:schemeClr val="tx1"/>
                </a:solidFill>
              </a:rPr>
              <a:t>опт, розница</a:t>
            </a:r>
          </a:p>
        </p:txBody>
      </p:sp>
      <p:sp>
        <p:nvSpPr>
          <p:cNvPr id="14" name="Стрелка вправо 13"/>
          <p:cNvSpPr/>
          <p:nvPr/>
        </p:nvSpPr>
        <p:spPr bwMode="auto">
          <a:xfrm>
            <a:off x="1236133" y="1803400"/>
            <a:ext cx="1183844" cy="990600"/>
          </a:xfrm>
          <a:prstGeom prst="rightArrow">
            <a:avLst>
              <a:gd name="adj1" fmla="val 50000"/>
              <a:gd name="adj2"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400">
                <a:solidFill>
                  <a:schemeClr val="tx1"/>
                </a:solidFill>
              </a:rPr>
              <a:t>товары</a:t>
            </a:r>
          </a:p>
        </p:txBody>
      </p:sp>
      <p:sp>
        <p:nvSpPr>
          <p:cNvPr id="15" name="Скругленный прямоугольник 16"/>
          <p:cNvSpPr/>
          <p:nvPr/>
        </p:nvSpPr>
        <p:spPr bwMode="auto">
          <a:xfrm>
            <a:off x="2419977" y="4679691"/>
            <a:ext cx="814288" cy="1109133"/>
          </a:xfrm>
          <a:prstGeom prst="roundRect">
            <a:avLst>
              <a:gd name="adj"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t>ИП</a:t>
            </a:r>
            <a:endParaRPr/>
          </a:p>
          <a:p>
            <a:pPr algn="ctr">
              <a:defRPr/>
            </a:pPr>
            <a:r>
              <a:rPr lang="ru-RU">
                <a:solidFill>
                  <a:schemeClr val="tx1"/>
                </a:solidFill>
              </a:rPr>
              <a:t>усно</a:t>
            </a:r>
          </a:p>
        </p:txBody>
      </p:sp>
      <p:sp>
        <p:nvSpPr>
          <p:cNvPr id="16" name="Скругленный прямоугольник 17"/>
          <p:cNvSpPr/>
          <p:nvPr/>
        </p:nvSpPr>
        <p:spPr bwMode="auto">
          <a:xfrm>
            <a:off x="684372" y="3429000"/>
            <a:ext cx="814288" cy="1109133"/>
          </a:xfrm>
          <a:prstGeom prst="roundRect">
            <a:avLst>
              <a:gd name="adj"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t>ИП</a:t>
            </a:r>
            <a:endParaRPr/>
          </a:p>
          <a:p>
            <a:pPr algn="ctr">
              <a:defRPr/>
            </a:pPr>
            <a:r>
              <a:rPr lang="ru-RU">
                <a:solidFill>
                  <a:schemeClr val="tx1"/>
                </a:solidFill>
              </a:rPr>
              <a:t>усно</a:t>
            </a:r>
          </a:p>
        </p:txBody>
      </p:sp>
      <p:sp>
        <p:nvSpPr>
          <p:cNvPr id="17" name="Скругленный прямоугольник 18"/>
          <p:cNvSpPr/>
          <p:nvPr/>
        </p:nvSpPr>
        <p:spPr bwMode="auto">
          <a:xfrm>
            <a:off x="1281725" y="4679691"/>
            <a:ext cx="814288" cy="1109133"/>
          </a:xfrm>
          <a:prstGeom prst="roundRect">
            <a:avLst>
              <a:gd name="adj"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t>ИП</a:t>
            </a:r>
            <a:endParaRPr/>
          </a:p>
          <a:p>
            <a:pPr algn="ctr">
              <a:defRPr/>
            </a:pPr>
            <a:r>
              <a:rPr lang="ru-RU">
                <a:solidFill>
                  <a:schemeClr val="tx1"/>
                </a:solidFill>
              </a:rPr>
              <a:t>енвд</a:t>
            </a:r>
          </a:p>
        </p:txBody>
      </p:sp>
      <p:sp>
        <p:nvSpPr>
          <p:cNvPr id="18" name="Скругленный прямоугольник 19"/>
          <p:cNvSpPr/>
          <p:nvPr/>
        </p:nvSpPr>
        <p:spPr bwMode="auto">
          <a:xfrm>
            <a:off x="1792700" y="3429000"/>
            <a:ext cx="814288" cy="1109133"/>
          </a:xfrm>
          <a:prstGeom prst="roundRect">
            <a:avLst>
              <a:gd name="adj"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t>ИП</a:t>
            </a:r>
            <a:endParaRPr/>
          </a:p>
          <a:p>
            <a:pPr algn="ctr">
              <a:defRPr/>
            </a:pPr>
            <a:r>
              <a:rPr lang="ru-RU">
                <a:solidFill>
                  <a:schemeClr val="tx1"/>
                </a:solidFill>
              </a:rPr>
              <a:t>енвд</a:t>
            </a:r>
          </a:p>
        </p:txBody>
      </p:sp>
      <p:sp>
        <p:nvSpPr>
          <p:cNvPr id="19" name="Скругленный прямоугольник 20"/>
          <p:cNvSpPr/>
          <p:nvPr/>
        </p:nvSpPr>
        <p:spPr bwMode="auto">
          <a:xfrm>
            <a:off x="2910301" y="3429000"/>
            <a:ext cx="814288" cy="1109133"/>
          </a:xfrm>
          <a:prstGeom prst="roundRect">
            <a:avLst>
              <a:gd name="adj" fmla="val 16667"/>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a:t>ИП </a:t>
            </a:r>
            <a:r>
              <a:rPr lang="ru-RU">
                <a:solidFill>
                  <a:schemeClr val="tx1"/>
                </a:solidFill>
              </a:rPr>
              <a:t>усно</a:t>
            </a:r>
          </a:p>
        </p:txBody>
      </p:sp>
      <p:sp>
        <p:nvSpPr>
          <p:cNvPr id="20" name="Правая фигурная скобка 22"/>
          <p:cNvSpPr/>
          <p:nvPr/>
        </p:nvSpPr>
        <p:spPr bwMode="auto">
          <a:xfrm>
            <a:off x="3843867" y="1608089"/>
            <a:ext cx="245533" cy="4351543"/>
          </a:xfrm>
          <a:prstGeom prst="righ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p>
        </p:txBody>
      </p:sp>
      <p:sp>
        <p:nvSpPr>
          <p:cNvPr id="21" name="TextBox 23"/>
          <p:cNvSpPr>
            <a:spLocks/>
          </p:cNvSpPr>
          <p:nvPr/>
        </p:nvSpPr>
        <p:spPr bwMode="auto">
          <a:xfrm>
            <a:off x="4089400" y="1608088"/>
            <a:ext cx="615553" cy="4351543"/>
          </a:xfrm>
          <a:prstGeom prst="rect">
            <a:avLst/>
          </a:prstGeom>
          <a:noFill/>
        </p:spPr>
        <p:txBody>
          <a:bodyPr vert="vert270" wrap="square" rtlCol="0">
            <a:spAutoFit/>
          </a:bodyPr>
          <a:lstStyle/>
          <a:p>
            <a:pPr algn="ctr">
              <a:defRPr/>
            </a:pPr>
            <a:r>
              <a:rPr lang="ru-RU" sz="1400" b="1">
                <a:solidFill>
                  <a:srgbClr val="9E0E11"/>
                </a:solidFill>
              </a:rPr>
              <a:t>Взаимозависимость и подконтрольность</a:t>
            </a:r>
            <a:endParaRPr/>
          </a:p>
          <a:p>
            <a:pPr>
              <a:defRPr/>
            </a:pPr>
            <a:endParaRPr lang="ru-RU" sz="1400"/>
          </a:p>
        </p:txBody>
      </p:sp>
      <p:cxnSp>
        <p:nvCxnSpPr>
          <p:cNvPr id="22" name="Прямая со стрелкой 25"/>
          <p:cNvCxnSpPr>
            <a:cxnSpLocks/>
            <a:stCxn id="13" idx="2"/>
          </p:cNvCxnSpPr>
          <p:nvPr/>
        </p:nvCxnSpPr>
        <p:spPr bwMode="auto">
          <a:xfrm flipH="1">
            <a:off x="1109133" y="2954867"/>
            <a:ext cx="1963150" cy="474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7"/>
          <p:cNvCxnSpPr>
            <a:cxnSpLocks/>
          </p:cNvCxnSpPr>
          <p:nvPr/>
        </p:nvCxnSpPr>
        <p:spPr bwMode="auto">
          <a:xfrm flipH="1">
            <a:off x="2286000" y="2954867"/>
            <a:ext cx="786283" cy="474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9"/>
          <p:cNvCxnSpPr>
            <a:cxnSpLocks/>
            <a:stCxn id="13" idx="2"/>
          </p:cNvCxnSpPr>
          <p:nvPr/>
        </p:nvCxnSpPr>
        <p:spPr bwMode="auto">
          <a:xfrm>
            <a:off x="3072283" y="2954867"/>
            <a:ext cx="288984" cy="4741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31"/>
          <p:cNvCxnSpPr>
            <a:cxnSpLocks/>
            <a:stCxn id="13" idx="2"/>
          </p:cNvCxnSpPr>
          <p:nvPr/>
        </p:nvCxnSpPr>
        <p:spPr bwMode="auto">
          <a:xfrm flipH="1">
            <a:off x="2726267" y="2954867"/>
            <a:ext cx="346016" cy="1724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33"/>
          <p:cNvCxnSpPr>
            <a:cxnSpLocks/>
          </p:cNvCxnSpPr>
          <p:nvPr/>
        </p:nvCxnSpPr>
        <p:spPr bwMode="auto">
          <a:xfrm flipH="1">
            <a:off x="2096013" y="2954867"/>
            <a:ext cx="976270" cy="2294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Левая фигурная скобка 36"/>
          <p:cNvSpPr/>
          <p:nvPr/>
        </p:nvSpPr>
        <p:spPr bwMode="auto">
          <a:xfrm rot="16199999">
            <a:off x="1919806" y="4683424"/>
            <a:ext cx="354172" cy="2825040"/>
          </a:xfrm>
          <a:prstGeom prst="leftBrace">
            <a:avLst>
              <a:gd name="adj1" fmla="val 833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ru-RU"/>
          </a:p>
        </p:txBody>
      </p:sp>
      <p:sp>
        <p:nvSpPr>
          <p:cNvPr id="28" name="TextBox 37"/>
          <p:cNvSpPr>
            <a:spLocks/>
          </p:cNvSpPr>
          <p:nvPr/>
        </p:nvSpPr>
        <p:spPr bwMode="auto">
          <a:xfrm rot="5400000">
            <a:off x="1943342" y="5040911"/>
            <a:ext cx="400110" cy="2925903"/>
          </a:xfrm>
          <a:prstGeom prst="rect">
            <a:avLst/>
          </a:prstGeom>
          <a:noFill/>
        </p:spPr>
        <p:txBody>
          <a:bodyPr vert="vert270" wrap="square" rtlCol="0">
            <a:spAutoFit/>
          </a:bodyPr>
          <a:lstStyle/>
          <a:p>
            <a:pPr algn="ctr">
              <a:defRPr/>
            </a:pPr>
            <a:r>
              <a:rPr lang="ru-RU" sz="1400" b="1"/>
              <a:t>розница</a:t>
            </a:r>
          </a:p>
        </p:txBody>
      </p:sp>
      <p:pic>
        <p:nvPicPr>
          <p:cNvPr id="29"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cSld>
  <p:clrMapOvr>
    <a:masterClrMapping/>
  </p:clrMapOvr>
  <mc:AlternateContent xmlns:mc="http://schemas.openxmlformats.org/markup-compatibility/2006">
    <mc:Choice xmlns:p14="http://schemas.microsoft.com/office/powerpoint/2010/main" xmlns:w="http://schemas.openxmlformats.org/wordprocessingml/2006/main" xmlns:m="http://schemas.openxmlformats.org/officeDocument/2006/math" xmlns="" Requires="p14">
      <p:transition p14:dur="2000" advClick="1"/>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sp>
        <p:nvSpPr>
          <p:cNvPr id="5" name="Subtitle 2"/>
          <p:cNvSpPr/>
          <p:nvPr/>
        </p:nvSpPr>
        <p:spPr bwMode="auto">
          <a:xfrm>
            <a:off x="1340093" y="-236392"/>
            <a:ext cx="8015391" cy="1235459"/>
          </a:xfrm>
          <a:prstGeom prst="rect">
            <a:avLst/>
          </a:prstGeom>
        </p:spPr>
        <p:txBody>
          <a:bodyPr vert="horz" lIns="0" tIns="0" rIns="0" bIns="0" rtlCol="0" anchor="ctr">
            <a:normAutofit/>
          </a:bodyPr>
          <a:lstStyle>
            <a:lvl1pPr marL="0" indent="0" algn="ctr" defTabSz="1219170">
              <a:spcBef>
                <a:spcPts val="0"/>
              </a:spcBef>
              <a:buClr>
                <a:schemeClr val="accent1"/>
              </a:buClr>
              <a:buFont typeface="Arial"/>
              <a:buNone/>
              <a:defRPr sz="2000" spc="-13">
                <a:solidFill>
                  <a:schemeClr val="tx1">
                    <a:tint val="75000"/>
                  </a:schemeClr>
                </a:solidFill>
                <a:latin typeface="+mn-lt"/>
                <a:ea typeface="+mn-ea"/>
                <a:cs typeface="+mn-cs"/>
              </a:defRPr>
            </a:lvl1pPr>
            <a:lvl2pPr marL="609585" indent="0" algn="ctr" defTabSz="1219170">
              <a:spcBef>
                <a:spcPts val="0"/>
              </a:spcBef>
              <a:buClr>
                <a:schemeClr val="accent1"/>
              </a:buClr>
              <a:buFont typeface="Arial"/>
              <a:buNone/>
              <a:defRPr sz="1600">
                <a:solidFill>
                  <a:schemeClr val="tx1">
                    <a:tint val="75000"/>
                  </a:schemeClr>
                </a:solidFill>
                <a:latin typeface="+mn-lt"/>
                <a:ea typeface="+mn-ea"/>
                <a:cs typeface="+mn-cs"/>
              </a:defRPr>
            </a:lvl2pPr>
            <a:lvl3pPr marL="1219170" indent="0" algn="ctr" defTabSz="1219170">
              <a:spcBef>
                <a:spcPts val="0"/>
              </a:spcBef>
              <a:buClr>
                <a:schemeClr val="accent1"/>
              </a:buClr>
              <a:buFont typeface="Arial"/>
              <a:buNone/>
              <a:defRPr sz="1600">
                <a:solidFill>
                  <a:schemeClr val="tx1">
                    <a:tint val="75000"/>
                  </a:schemeClr>
                </a:solidFill>
                <a:latin typeface="+mn-lt"/>
                <a:ea typeface="+mn-ea"/>
                <a:cs typeface="+mn-cs"/>
              </a:defRPr>
            </a:lvl3pPr>
            <a:lvl4pPr marL="1828754" indent="0" algn="ctr" defTabSz="1219170">
              <a:spcBef>
                <a:spcPts val="0"/>
              </a:spcBef>
              <a:buClr>
                <a:schemeClr val="accent1"/>
              </a:buClr>
              <a:buFont typeface="Arial"/>
              <a:buNone/>
              <a:defRPr sz="1600">
                <a:solidFill>
                  <a:schemeClr val="tx1">
                    <a:tint val="75000"/>
                  </a:schemeClr>
                </a:solidFill>
                <a:latin typeface="+mn-lt"/>
                <a:ea typeface="+mn-ea"/>
                <a:cs typeface="+mn-cs"/>
              </a:defRPr>
            </a:lvl4pPr>
            <a:lvl5pPr marL="2438339" indent="0" algn="ctr" defTabSz="1219170">
              <a:spcBef>
                <a:spcPts val="0"/>
              </a:spcBef>
              <a:buClr>
                <a:schemeClr val="accent1"/>
              </a:buClr>
              <a:buFont typeface="Arial"/>
              <a:buNone/>
              <a:defRPr sz="1600">
                <a:solidFill>
                  <a:schemeClr val="tx1">
                    <a:tint val="75000"/>
                  </a:schemeClr>
                </a:solidFill>
                <a:latin typeface="+mn-lt"/>
                <a:ea typeface="+mn-ea"/>
                <a:cs typeface="+mn-cs"/>
              </a:defRPr>
            </a:lvl5pPr>
            <a:lvl6pPr marL="3047924" indent="0" algn="ctr" defTabSz="1219170">
              <a:spcBef>
                <a:spcPts val="0"/>
              </a:spcBef>
              <a:buFont typeface="Arial"/>
              <a:buNone/>
              <a:defRPr sz="2650">
                <a:solidFill>
                  <a:schemeClr val="tx1">
                    <a:tint val="75000"/>
                  </a:schemeClr>
                </a:solidFill>
                <a:latin typeface="+mn-lt"/>
                <a:ea typeface="+mn-ea"/>
                <a:cs typeface="+mn-cs"/>
              </a:defRPr>
            </a:lvl6pPr>
            <a:lvl7pPr marL="3657509" indent="0" algn="ctr" defTabSz="1219170">
              <a:spcBef>
                <a:spcPts val="0"/>
              </a:spcBef>
              <a:buFont typeface="Arial"/>
              <a:buNone/>
              <a:defRPr sz="2650">
                <a:solidFill>
                  <a:schemeClr val="tx1">
                    <a:tint val="75000"/>
                  </a:schemeClr>
                </a:solidFill>
                <a:latin typeface="+mn-lt"/>
                <a:ea typeface="+mn-ea"/>
                <a:cs typeface="+mn-cs"/>
              </a:defRPr>
            </a:lvl7pPr>
            <a:lvl8pPr marL="4267093" indent="0" algn="ctr" defTabSz="1219170">
              <a:spcBef>
                <a:spcPts val="0"/>
              </a:spcBef>
              <a:buFont typeface="Arial"/>
              <a:buNone/>
              <a:defRPr sz="2650">
                <a:solidFill>
                  <a:schemeClr val="tx1">
                    <a:tint val="75000"/>
                  </a:schemeClr>
                </a:solidFill>
                <a:latin typeface="+mn-lt"/>
                <a:ea typeface="+mn-ea"/>
                <a:cs typeface="+mn-cs"/>
              </a:defRPr>
            </a:lvl8pPr>
            <a:lvl9pPr marL="4876678" indent="0" algn="ctr" defTabSz="1219170">
              <a:spcBef>
                <a:spcPts val="0"/>
              </a:spcBef>
              <a:buFont typeface="Arial"/>
              <a:buNone/>
              <a:defRPr sz="2650">
                <a:solidFill>
                  <a:schemeClr val="tx1">
                    <a:tint val="75000"/>
                  </a:schemeClr>
                </a:solidFill>
                <a:latin typeface="+mn-lt"/>
                <a:ea typeface="+mn-ea"/>
                <a:cs typeface="+mn-cs"/>
              </a:defRPr>
            </a:lvl9pPr>
          </a:lstStyle>
          <a:p>
            <a:pPr>
              <a:buClr>
                <a:srgbClr val="CAD82A"/>
              </a:buClr>
              <a:tabLst>
                <a:tab pos="342900" algn="l"/>
              </a:tabLst>
              <a:defRPr/>
            </a:pPr>
            <a:r>
              <a:rPr lang="ru-RU" b="1">
                <a:solidFill>
                  <a:schemeClr val="bg1"/>
                </a:solidFill>
                <a:latin typeface="Times New Roman"/>
                <a:cs typeface="Times New Roman"/>
              </a:rPr>
              <a:t>КОНТРОЛЬНАЯ РАБОТА ФНС-2020 </a:t>
            </a:r>
            <a:endParaRPr/>
          </a:p>
        </p:txBody>
      </p:sp>
      <p:sp>
        <p:nvSpPr>
          <p:cNvPr id="6" name="Овал 2"/>
          <p:cNvSpPr/>
          <p:nvPr/>
        </p:nvSpPr>
        <p:spPr bwMode="auto">
          <a:xfrm>
            <a:off x="267394" y="1679135"/>
            <a:ext cx="2179367"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prstClr val="white"/>
              </a:solidFill>
            </a:endParaRPr>
          </a:p>
        </p:txBody>
      </p:sp>
      <p:sp>
        <p:nvSpPr>
          <p:cNvPr id="7" name="TextBox 44"/>
          <p:cNvSpPr/>
          <p:nvPr/>
        </p:nvSpPr>
        <p:spPr bwMode="auto">
          <a:xfrm>
            <a:off x="1" y="6022589"/>
            <a:ext cx="2446762" cy="830997"/>
          </a:xfrm>
          <a:prstGeom prst="rect">
            <a:avLst/>
          </a:prstGeom>
          <a:noFill/>
        </p:spPr>
        <p:txBody>
          <a:bodyPr wrap="square">
            <a:spAutoFit/>
          </a:bodyPr>
          <a:lstStyle/>
          <a:p>
            <a:pPr algn="ctr">
              <a:defRPr/>
            </a:pPr>
            <a:r>
              <a:rPr lang="ru-RU" sz="1200" b="1" spc="-1">
                <a:latin typeface="Roboto Condensed"/>
                <a:ea typeface="Roboto Condensed"/>
              </a:rPr>
              <a:t>ПОСТУПИЛО ПО РЕЗУЛЬТАТАМ КОНТРОЛЬНОЙ И АНАЛИТИЧЕСКОЙ РАБОТЫ</a:t>
            </a:r>
            <a:endParaRPr lang="ru-RU" sz="1200" spc="-1">
              <a:latin typeface="Roboto Condensed"/>
              <a:ea typeface="Roboto Condensed"/>
            </a:endParaRPr>
          </a:p>
        </p:txBody>
      </p:sp>
      <p:sp>
        <p:nvSpPr>
          <p:cNvPr id="8" name="Прямоугольник 52"/>
          <p:cNvSpPr/>
          <p:nvPr/>
        </p:nvSpPr>
        <p:spPr bwMode="auto">
          <a:xfrm>
            <a:off x="553226" y="3475823"/>
            <a:ext cx="1607702" cy="369332"/>
          </a:xfrm>
          <a:prstGeom prst="rect">
            <a:avLst/>
          </a:prstGeom>
        </p:spPr>
        <p:txBody>
          <a:bodyPr wrap="square">
            <a:spAutoFit/>
          </a:bodyPr>
          <a:lstStyle/>
          <a:p>
            <a:pPr algn="ctr">
              <a:defRPr/>
            </a:pPr>
            <a:r>
              <a:rPr lang="ru-RU" sz="1800" b="1">
                <a:solidFill>
                  <a:srgbClr val="57565A">
                    <a:lumMod val="75000"/>
                  </a:srgbClr>
                </a:solidFill>
                <a:latin typeface="Roboto Condensed"/>
                <a:ea typeface="Roboto Condensed"/>
              </a:rPr>
              <a:t>МЛРД РУБ.</a:t>
            </a:r>
            <a:endParaRPr/>
          </a:p>
        </p:txBody>
      </p:sp>
      <p:sp>
        <p:nvSpPr>
          <p:cNvPr id="9" name="Овал 54"/>
          <p:cNvSpPr/>
          <p:nvPr/>
        </p:nvSpPr>
        <p:spPr bwMode="auto">
          <a:xfrm>
            <a:off x="2664675" y="1679135"/>
            <a:ext cx="2179367"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prstClr val="white"/>
              </a:solidFill>
            </a:endParaRPr>
          </a:p>
        </p:txBody>
      </p:sp>
      <p:sp>
        <p:nvSpPr>
          <p:cNvPr id="10" name="TextBox 55"/>
          <p:cNvSpPr/>
          <p:nvPr/>
        </p:nvSpPr>
        <p:spPr bwMode="auto">
          <a:xfrm>
            <a:off x="2664675" y="6022589"/>
            <a:ext cx="2179367" cy="646331"/>
          </a:xfrm>
          <a:prstGeom prst="rect">
            <a:avLst/>
          </a:prstGeom>
          <a:noFill/>
        </p:spPr>
        <p:txBody>
          <a:bodyPr wrap="square">
            <a:spAutoFit/>
          </a:bodyPr>
          <a:lstStyle/>
          <a:p>
            <a:pPr algn="ctr">
              <a:defRPr/>
            </a:pPr>
            <a:r>
              <a:rPr lang="ru-RU" sz="1200" b="1" spc="-1">
                <a:solidFill>
                  <a:srgbClr val="9E0E11"/>
                </a:solidFill>
                <a:latin typeface="Roboto Condensed"/>
                <a:ea typeface="Roboto Condensed"/>
              </a:rPr>
              <a:t>В Т.Ч. </a:t>
            </a:r>
            <a:r>
              <a:rPr lang="ru-RU" sz="1200" b="1" u="sng" spc="-1">
                <a:solidFill>
                  <a:srgbClr val="9E0E11"/>
                </a:solidFill>
                <a:latin typeface="Roboto Condensed"/>
                <a:ea typeface="Roboto Condensed"/>
              </a:rPr>
              <a:t>ПО РЕЗУЛЬТАТАМ </a:t>
            </a:r>
            <a:endParaRPr/>
          </a:p>
          <a:p>
            <a:pPr algn="ctr">
              <a:defRPr/>
            </a:pPr>
            <a:r>
              <a:rPr lang="ru-RU" sz="1200" b="1" u="sng" spc="-1">
                <a:solidFill>
                  <a:srgbClr val="9E0E11"/>
                </a:solidFill>
                <a:latin typeface="Roboto Condensed"/>
                <a:ea typeface="Roboto Condensed"/>
              </a:rPr>
              <a:t>АНАЛИТИЧЕСКОЙ РАБОТЫ</a:t>
            </a:r>
            <a:endParaRPr/>
          </a:p>
        </p:txBody>
      </p:sp>
      <p:sp>
        <p:nvSpPr>
          <p:cNvPr id="11" name="Прямоугольник 57"/>
          <p:cNvSpPr/>
          <p:nvPr/>
        </p:nvSpPr>
        <p:spPr bwMode="auto">
          <a:xfrm>
            <a:off x="2950507" y="3475823"/>
            <a:ext cx="1607702" cy="369332"/>
          </a:xfrm>
          <a:prstGeom prst="rect">
            <a:avLst/>
          </a:prstGeom>
        </p:spPr>
        <p:txBody>
          <a:bodyPr wrap="square">
            <a:spAutoFit/>
          </a:bodyPr>
          <a:lstStyle/>
          <a:p>
            <a:pPr algn="ctr">
              <a:defRPr/>
            </a:pPr>
            <a:r>
              <a:rPr lang="ru-RU" sz="1800" b="1">
                <a:solidFill>
                  <a:srgbClr val="57565A">
                    <a:lumMod val="75000"/>
                  </a:srgbClr>
                </a:solidFill>
                <a:latin typeface="Roboto Condensed"/>
                <a:ea typeface="Roboto Condensed"/>
              </a:rPr>
              <a:t>МЛРД РУБ.</a:t>
            </a:r>
            <a:endParaRPr/>
          </a:p>
        </p:txBody>
      </p:sp>
      <p:sp>
        <p:nvSpPr>
          <p:cNvPr id="12" name="Овал 62"/>
          <p:cNvSpPr/>
          <p:nvPr/>
        </p:nvSpPr>
        <p:spPr bwMode="auto">
          <a:xfrm>
            <a:off x="5061956" y="1679135"/>
            <a:ext cx="2179367"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prstClr val="white"/>
              </a:solidFill>
            </a:endParaRPr>
          </a:p>
        </p:txBody>
      </p:sp>
      <p:sp>
        <p:nvSpPr>
          <p:cNvPr id="13" name="TextBox 63"/>
          <p:cNvSpPr/>
          <p:nvPr/>
        </p:nvSpPr>
        <p:spPr bwMode="auto">
          <a:xfrm>
            <a:off x="5061957" y="6022589"/>
            <a:ext cx="2179367" cy="830997"/>
          </a:xfrm>
          <a:prstGeom prst="rect">
            <a:avLst/>
          </a:prstGeom>
          <a:noFill/>
        </p:spPr>
        <p:txBody>
          <a:bodyPr wrap="square">
            <a:spAutoFit/>
          </a:bodyPr>
          <a:lstStyle/>
          <a:p>
            <a:pPr algn="ctr">
              <a:defRPr/>
            </a:pPr>
            <a:r>
              <a:rPr lang="ru-RU" sz="1200" b="1" u="sng" spc="-1" dirty="0">
                <a:latin typeface="Roboto Condensed"/>
                <a:ea typeface="Roboto Condensed"/>
              </a:rPr>
              <a:t>СФОРМИРОВАНО СХЕМНЫХ </a:t>
            </a:r>
            <a:endParaRPr dirty="0"/>
          </a:p>
          <a:p>
            <a:pPr algn="ctr">
              <a:defRPr/>
            </a:pPr>
            <a:r>
              <a:rPr lang="ru-RU" sz="1200" b="1" u="sng" spc="-1" dirty="0">
                <a:latin typeface="Roboto Condensed"/>
                <a:ea typeface="Roboto Condensed"/>
              </a:rPr>
              <a:t>РАСХОЖДЕНИЙ ПО НДС</a:t>
            </a:r>
            <a:endParaRPr dirty="0"/>
          </a:p>
        </p:txBody>
      </p:sp>
      <p:sp>
        <p:nvSpPr>
          <p:cNvPr id="14" name="Прямоугольник 64"/>
          <p:cNvSpPr/>
          <p:nvPr/>
        </p:nvSpPr>
        <p:spPr bwMode="auto">
          <a:xfrm>
            <a:off x="5061957" y="2133250"/>
            <a:ext cx="2179368" cy="1015663"/>
          </a:xfrm>
          <a:prstGeom prst="rect">
            <a:avLst/>
          </a:prstGeom>
        </p:spPr>
        <p:txBody>
          <a:bodyPr wrap="square">
            <a:spAutoFit/>
          </a:bodyPr>
          <a:lstStyle/>
          <a:p>
            <a:pPr algn="ctr">
              <a:defRPr/>
            </a:pPr>
            <a:r>
              <a:rPr lang="ru-RU" sz="6000" b="1">
                <a:solidFill>
                  <a:srgbClr val="9E0E11"/>
                </a:solidFill>
                <a:latin typeface="Roboto Condensed"/>
                <a:ea typeface="Roboto Condensed"/>
              </a:rPr>
              <a:t>209</a:t>
            </a:r>
            <a:endParaRPr/>
          </a:p>
        </p:txBody>
      </p:sp>
      <p:sp>
        <p:nvSpPr>
          <p:cNvPr id="15" name="Прямоугольник 65"/>
          <p:cNvSpPr/>
          <p:nvPr/>
        </p:nvSpPr>
        <p:spPr bwMode="auto">
          <a:xfrm>
            <a:off x="5347789" y="3475823"/>
            <a:ext cx="1607702" cy="369332"/>
          </a:xfrm>
          <a:prstGeom prst="rect">
            <a:avLst/>
          </a:prstGeom>
        </p:spPr>
        <p:txBody>
          <a:bodyPr wrap="square">
            <a:spAutoFit/>
          </a:bodyPr>
          <a:lstStyle/>
          <a:p>
            <a:pPr algn="ctr">
              <a:defRPr/>
            </a:pPr>
            <a:r>
              <a:rPr lang="ru-RU" sz="1800" b="1">
                <a:solidFill>
                  <a:srgbClr val="57565A">
                    <a:lumMod val="75000"/>
                  </a:srgbClr>
                </a:solidFill>
                <a:latin typeface="Roboto Condensed"/>
                <a:ea typeface="Roboto Condensed"/>
              </a:rPr>
              <a:t>МЛРД РУБ.</a:t>
            </a:r>
            <a:endParaRPr/>
          </a:p>
        </p:txBody>
      </p:sp>
      <p:sp>
        <p:nvSpPr>
          <p:cNvPr id="16" name="TextBox 66"/>
          <p:cNvSpPr/>
          <p:nvPr/>
        </p:nvSpPr>
        <p:spPr bwMode="auto">
          <a:xfrm>
            <a:off x="5715877" y="1772978"/>
            <a:ext cx="871527" cy="650657"/>
          </a:xfrm>
          <a:prstGeom prst="rect">
            <a:avLst/>
          </a:prstGeom>
        </p:spPr>
        <p:txBody>
          <a:bodyPr wrap="none" lIns="104105" tIns="52051" rIns="104105" bIns="52051" anchor="ctr">
            <a:normAutofit/>
          </a:bodyPr>
          <a:lstStyle/>
          <a:p>
            <a:pPr algn="ctr" defTabSz="1041034">
              <a:defRPr/>
            </a:pPr>
            <a:r>
              <a:rPr lang="ru-RU" b="1">
                <a:solidFill>
                  <a:srgbClr val="F79646">
                    <a:lumMod val="75000"/>
                  </a:srgbClr>
                </a:solidFill>
                <a:latin typeface="Roboto Condensed"/>
                <a:ea typeface="Roboto Condensed"/>
              </a:rPr>
              <a:t>+30%</a:t>
            </a:r>
            <a:endParaRPr/>
          </a:p>
        </p:txBody>
      </p:sp>
      <p:sp>
        <p:nvSpPr>
          <p:cNvPr id="17" name="Овал 67"/>
          <p:cNvSpPr/>
          <p:nvPr/>
        </p:nvSpPr>
        <p:spPr bwMode="auto">
          <a:xfrm>
            <a:off x="7241326" y="1679135"/>
            <a:ext cx="2397283" cy="2682298"/>
          </a:xfrm>
          <a:prstGeom prst="ellipse">
            <a:avLst/>
          </a:prstGeom>
          <a:solidFill>
            <a:schemeClr val="bg1"/>
          </a:solidFill>
          <a:ln>
            <a:noFill/>
          </a:ln>
          <a:effectLst>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ru-RU">
              <a:solidFill>
                <a:prstClr val="white"/>
              </a:solidFill>
            </a:endParaRPr>
          </a:p>
        </p:txBody>
      </p:sp>
      <p:sp>
        <p:nvSpPr>
          <p:cNvPr id="18" name="TextBox 68"/>
          <p:cNvSpPr/>
          <p:nvPr/>
        </p:nvSpPr>
        <p:spPr bwMode="auto">
          <a:xfrm>
            <a:off x="7241326" y="6022589"/>
            <a:ext cx="2397279" cy="461665"/>
          </a:xfrm>
          <a:prstGeom prst="rect">
            <a:avLst/>
          </a:prstGeom>
          <a:noFill/>
        </p:spPr>
        <p:txBody>
          <a:bodyPr wrap="square">
            <a:spAutoFit/>
          </a:bodyPr>
          <a:lstStyle/>
          <a:p>
            <a:pPr algn="ctr">
              <a:defRPr/>
            </a:pPr>
            <a:r>
              <a:rPr lang="ru-RU" sz="1200" b="1" u="sng" spc="-1" dirty="0">
                <a:latin typeface="Roboto Condensed"/>
                <a:ea typeface="Roboto Condensed"/>
              </a:rPr>
              <a:t>УСТАНОВЛЕНО</a:t>
            </a:r>
            <a:endParaRPr dirty="0"/>
          </a:p>
          <a:p>
            <a:pPr algn="ctr">
              <a:defRPr/>
            </a:pPr>
            <a:r>
              <a:rPr lang="ru-RU" sz="1200" b="1" u="sng" spc="-1" dirty="0">
                <a:latin typeface="Roboto Condensed"/>
                <a:ea typeface="Roboto Condensed"/>
              </a:rPr>
              <a:t>ВЫГОДОПРИОБРЕТАТЕЛЕЙ</a:t>
            </a:r>
            <a:endParaRPr dirty="0"/>
          </a:p>
        </p:txBody>
      </p:sp>
      <p:sp>
        <p:nvSpPr>
          <p:cNvPr id="19" name="Прямоугольник 69"/>
          <p:cNvSpPr/>
          <p:nvPr/>
        </p:nvSpPr>
        <p:spPr bwMode="auto">
          <a:xfrm>
            <a:off x="7459238" y="2133250"/>
            <a:ext cx="2179368" cy="1015663"/>
          </a:xfrm>
          <a:prstGeom prst="rect">
            <a:avLst/>
          </a:prstGeom>
        </p:spPr>
        <p:txBody>
          <a:bodyPr wrap="square">
            <a:spAutoFit/>
          </a:bodyPr>
          <a:lstStyle/>
          <a:p>
            <a:pPr algn="ctr">
              <a:defRPr/>
            </a:pPr>
            <a:r>
              <a:rPr lang="ru-RU" sz="6000" b="1">
                <a:solidFill>
                  <a:srgbClr val="9E0E11"/>
                </a:solidFill>
                <a:latin typeface="Roboto Condensed"/>
                <a:ea typeface="Roboto Condensed"/>
              </a:rPr>
              <a:t>51%</a:t>
            </a:r>
            <a:endParaRPr/>
          </a:p>
        </p:txBody>
      </p:sp>
      <p:sp>
        <p:nvSpPr>
          <p:cNvPr id="20" name="Прямоугольник 51"/>
          <p:cNvSpPr/>
          <p:nvPr/>
        </p:nvSpPr>
        <p:spPr bwMode="auto">
          <a:xfrm>
            <a:off x="267394" y="2133250"/>
            <a:ext cx="2397282" cy="1015663"/>
          </a:xfrm>
          <a:prstGeom prst="rect">
            <a:avLst/>
          </a:prstGeom>
        </p:spPr>
        <p:txBody>
          <a:bodyPr wrap="square">
            <a:spAutoFit/>
          </a:bodyPr>
          <a:lstStyle/>
          <a:p>
            <a:pPr algn="ctr">
              <a:defRPr/>
            </a:pPr>
            <a:r>
              <a:rPr lang="ru-RU" sz="6000" b="1">
                <a:solidFill>
                  <a:srgbClr val="9E0E11"/>
                </a:solidFill>
                <a:latin typeface="Roboto Condensed"/>
                <a:ea typeface="Roboto Condensed"/>
              </a:rPr>
              <a:t>293</a:t>
            </a:r>
            <a:endParaRPr/>
          </a:p>
        </p:txBody>
      </p:sp>
      <p:sp>
        <p:nvSpPr>
          <p:cNvPr id="22" name="Прямоугольник 56"/>
          <p:cNvSpPr/>
          <p:nvPr/>
        </p:nvSpPr>
        <p:spPr bwMode="auto">
          <a:xfrm>
            <a:off x="2664675" y="2133250"/>
            <a:ext cx="2397281" cy="1015663"/>
          </a:xfrm>
          <a:prstGeom prst="rect">
            <a:avLst/>
          </a:prstGeom>
        </p:spPr>
        <p:txBody>
          <a:bodyPr wrap="square">
            <a:spAutoFit/>
          </a:bodyPr>
          <a:lstStyle/>
          <a:p>
            <a:pPr algn="ctr">
              <a:defRPr/>
            </a:pPr>
            <a:r>
              <a:rPr lang="ru-RU" sz="6000" b="1">
                <a:solidFill>
                  <a:srgbClr val="9E0E11"/>
                </a:solidFill>
                <a:latin typeface="Roboto Condensed"/>
                <a:ea typeface="Roboto Condensed"/>
              </a:rPr>
              <a:t>158</a:t>
            </a:r>
            <a:endParaRPr/>
          </a:p>
        </p:txBody>
      </p:sp>
      <p:sp>
        <p:nvSpPr>
          <p:cNvPr id="23" name="TextBox 60"/>
          <p:cNvSpPr/>
          <p:nvPr/>
        </p:nvSpPr>
        <p:spPr bwMode="auto">
          <a:xfrm>
            <a:off x="3318596" y="1772978"/>
            <a:ext cx="871527" cy="650657"/>
          </a:xfrm>
          <a:prstGeom prst="rect">
            <a:avLst/>
          </a:prstGeom>
        </p:spPr>
        <p:txBody>
          <a:bodyPr wrap="none" lIns="104105" tIns="52051" rIns="104105" bIns="52051" anchor="ctr">
            <a:normAutofit/>
          </a:bodyPr>
          <a:lstStyle/>
          <a:p>
            <a:pPr algn="ctr" defTabSz="1041034">
              <a:defRPr/>
            </a:pPr>
            <a:r>
              <a:rPr lang="ru-RU" sz="3200" b="1" dirty="0">
                <a:solidFill>
                  <a:srgbClr val="F79646">
                    <a:lumMod val="75000"/>
                  </a:srgbClr>
                </a:solidFill>
                <a:latin typeface="Roboto Condensed"/>
                <a:ea typeface="Roboto Condensed"/>
              </a:rPr>
              <a:t>+22%</a:t>
            </a:r>
            <a:endParaRPr sz="3200" dirty="0"/>
          </a:p>
        </p:txBody>
      </p:sp>
      <p:pic>
        <p:nvPicPr>
          <p:cNvPr id="24" name="Рисунок 11" descr="Пользовательский интерфейс и взаимодействие с пользователем"/>
          <p:cNvPicPr>
            <a:picLocks noChangeAspect="1"/>
          </p:cNvPicPr>
          <p:nvPr/>
        </p:nvPicPr>
        <p:blipFill>
          <a:blip r:embed="rId3"/>
          <a:stretch/>
        </p:blipFill>
        <p:spPr bwMode="auto">
          <a:xfrm>
            <a:off x="1079171" y="5294177"/>
            <a:ext cx="555812" cy="684076"/>
          </a:xfrm>
          <a:prstGeom prst="rect">
            <a:avLst/>
          </a:prstGeom>
        </p:spPr>
      </p:pic>
      <p:pic>
        <p:nvPicPr>
          <p:cNvPr id="25" name="Рисунок 75" descr="Презентация с круговой диаграммой"/>
          <p:cNvPicPr>
            <a:picLocks noChangeAspect="1"/>
          </p:cNvPicPr>
          <p:nvPr/>
        </p:nvPicPr>
        <p:blipFill>
          <a:blip r:embed="rId4"/>
          <a:stretch/>
        </p:blipFill>
        <p:spPr bwMode="auto">
          <a:xfrm>
            <a:off x="3476452" y="5294177"/>
            <a:ext cx="555812" cy="684076"/>
          </a:xfrm>
          <a:prstGeom prst="rect">
            <a:avLst/>
          </a:prstGeom>
        </p:spPr>
      </p:pic>
      <p:pic>
        <p:nvPicPr>
          <p:cNvPr id="26" name="Рисунок 76" descr="Лабиринт"/>
          <p:cNvPicPr>
            <a:picLocks noChangeAspect="1"/>
          </p:cNvPicPr>
          <p:nvPr/>
        </p:nvPicPr>
        <p:blipFill>
          <a:blip r:embed="rId5"/>
          <a:stretch/>
        </p:blipFill>
        <p:spPr bwMode="auto">
          <a:xfrm>
            <a:off x="5873734" y="5294177"/>
            <a:ext cx="555812" cy="684076"/>
          </a:xfrm>
          <a:prstGeom prst="rect">
            <a:avLst/>
          </a:prstGeom>
        </p:spPr>
      </p:pic>
      <p:pic>
        <p:nvPicPr>
          <p:cNvPr id="27" name="Рисунок 77" descr="Целевая аудитория"/>
          <p:cNvPicPr>
            <a:picLocks noChangeAspect="1"/>
          </p:cNvPicPr>
          <p:nvPr/>
        </p:nvPicPr>
        <p:blipFill>
          <a:blip r:embed="rId6"/>
          <a:stretch/>
        </p:blipFill>
        <p:spPr bwMode="auto">
          <a:xfrm>
            <a:off x="8271015" y="5294177"/>
            <a:ext cx="555812" cy="684076"/>
          </a:xfrm>
          <a:prstGeom prst="rect">
            <a:avLst/>
          </a:prstGeom>
        </p:spPr>
      </p:pic>
      <p:sp>
        <p:nvSpPr>
          <p:cNvPr id="28" name="TextBox 49"/>
          <p:cNvSpPr/>
          <p:nvPr/>
        </p:nvSpPr>
        <p:spPr bwMode="auto">
          <a:xfrm>
            <a:off x="8113158" y="1772978"/>
            <a:ext cx="871527" cy="650657"/>
          </a:xfrm>
          <a:prstGeom prst="rect">
            <a:avLst/>
          </a:prstGeom>
        </p:spPr>
        <p:txBody>
          <a:bodyPr wrap="none" lIns="104105" tIns="52051" rIns="104105" bIns="52051" anchor="ctr">
            <a:normAutofit/>
          </a:bodyPr>
          <a:lstStyle/>
          <a:p>
            <a:pPr algn="ctr" defTabSz="1041034">
              <a:defRPr/>
            </a:pPr>
            <a:r>
              <a:rPr lang="ru-RU" b="1">
                <a:solidFill>
                  <a:srgbClr val="F79646">
                    <a:lumMod val="75000"/>
                  </a:srgbClr>
                </a:solidFill>
                <a:latin typeface="Roboto Condensed"/>
                <a:ea typeface="Roboto Condensed"/>
              </a:rPr>
              <a:t>+11</a:t>
            </a:r>
            <a:endParaRPr/>
          </a:p>
        </p:txBody>
      </p:sp>
      <p:pic>
        <p:nvPicPr>
          <p:cNvPr id="29" name="Рисунок 58"/>
          <p:cNvPicPr>
            <a:picLocks noChangeAspect="1"/>
          </p:cNvPicPr>
          <p:nvPr/>
        </p:nvPicPr>
        <p:blipFill>
          <a:blip r:embed="rId7"/>
          <a:stretch/>
        </p:blipFill>
        <p:spPr bwMode="auto">
          <a:xfrm>
            <a:off x="1" y="-1280"/>
            <a:ext cx="499000" cy="499000"/>
          </a:xfrm>
          <a:prstGeom prst="rect">
            <a:avLst/>
          </a:prstGeom>
        </p:spPr>
      </p:pic>
      <p:pic>
        <p:nvPicPr>
          <p:cNvPr id="30" name="Рисунок 59"/>
          <p:cNvPicPr>
            <a:picLocks noChangeAspect="1"/>
          </p:cNvPicPr>
          <p:nvPr/>
        </p:nvPicPr>
        <p:blipFill>
          <a:blip r:embed="rId8"/>
          <a:stretch/>
        </p:blipFill>
        <p:spPr bwMode="auto">
          <a:xfrm rot="10800000">
            <a:off x="218646" y="182367"/>
            <a:ext cx="465725" cy="465725"/>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194732" y="629970"/>
            <a:ext cx="9580323" cy="5986854"/>
          </a:xfrm>
          <a:prstGeom prst="rect">
            <a:avLst/>
          </a:prstGeom>
          <a:noFill/>
          <a:ln w="28575">
            <a:solidFill>
              <a:srgbClr val="9C0E1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7275" tIns="53637" rIns="107275" bIns="53637">
            <a:spAutoFit/>
          </a:bodyPr>
          <a:lstStyle/>
          <a:p>
            <a:pPr algn="just"/>
            <a:r>
              <a:rPr lang="ru-RU" sz="1400" b="1" dirty="0">
                <a:solidFill>
                  <a:srgbClr val="C00000"/>
                </a:solidFill>
                <a:latin typeface="Times New Roman" pitchFamily="18" charset="0"/>
                <a:cs typeface="Times New Roman" pitchFamily="18" charset="0"/>
              </a:rPr>
              <a:t>►</a:t>
            </a:r>
            <a:r>
              <a:rPr lang="ru-RU" sz="1600" b="1" dirty="0"/>
              <a:t>Взаимозависимость субъектов </a:t>
            </a:r>
            <a:r>
              <a:rPr lang="ru-RU" sz="1600" b="1" dirty="0" smtClean="0"/>
              <a:t>группы</a:t>
            </a:r>
            <a:endParaRPr lang="ru-RU" sz="1600" dirty="0"/>
          </a:p>
          <a:p>
            <a:pPr algn="just"/>
            <a:r>
              <a:rPr lang="ru-RU" sz="1600" b="1" dirty="0">
                <a:solidFill>
                  <a:srgbClr val="C00000"/>
                </a:solidFill>
                <a:latin typeface="Times New Roman" pitchFamily="18" charset="0"/>
                <a:cs typeface="Times New Roman" pitchFamily="18" charset="0"/>
              </a:rPr>
              <a:t>►</a:t>
            </a:r>
            <a:r>
              <a:rPr lang="ru-RU" sz="1600" b="1" dirty="0"/>
              <a:t>Фактическое управление одними лицами деятельностью участников </a:t>
            </a:r>
            <a:r>
              <a:rPr lang="ru-RU" sz="1600" b="1" dirty="0" smtClean="0"/>
              <a:t>схемы</a:t>
            </a:r>
            <a:endParaRPr lang="ru-RU" sz="1600" dirty="0"/>
          </a:p>
          <a:p>
            <a:pPr algn="just"/>
            <a:r>
              <a:rPr lang="ru-RU" sz="1600" b="1" dirty="0">
                <a:solidFill>
                  <a:srgbClr val="C00000"/>
                </a:solidFill>
                <a:latin typeface="Times New Roman" pitchFamily="18" charset="0"/>
                <a:cs typeface="Times New Roman" pitchFamily="18" charset="0"/>
              </a:rPr>
              <a:t>►</a:t>
            </a:r>
            <a:r>
              <a:rPr lang="ru-RU" sz="1600" b="1" dirty="0"/>
              <a:t>Дробление в целях сохранения права на специальный режим налогообложения</a:t>
            </a:r>
            <a:r>
              <a:rPr lang="ru-RU" sz="1600" dirty="0"/>
              <a:t> </a:t>
            </a:r>
          </a:p>
          <a:p>
            <a:pPr algn="just"/>
            <a:r>
              <a:rPr lang="ru-RU" sz="1600" b="1" dirty="0" smtClean="0">
                <a:solidFill>
                  <a:srgbClr val="C00000"/>
                </a:solidFill>
                <a:latin typeface="Times New Roman" pitchFamily="18" charset="0"/>
                <a:cs typeface="Times New Roman" pitchFamily="18" charset="0"/>
              </a:rPr>
              <a:t>►</a:t>
            </a:r>
            <a:r>
              <a:rPr lang="ru-RU" sz="1600" b="1" dirty="0" smtClean="0"/>
              <a:t>Общие </a:t>
            </a:r>
            <a:r>
              <a:rPr lang="ru-RU" sz="1600" b="1" dirty="0"/>
              <a:t>вывески, сайты, обозначения, адреса, банки и пр.</a:t>
            </a:r>
            <a:r>
              <a:rPr lang="ru-RU" sz="1600" dirty="0"/>
              <a:t> </a:t>
            </a:r>
          </a:p>
          <a:p>
            <a:pPr algn="just"/>
            <a:r>
              <a:rPr lang="ru-RU" sz="1600" b="1" dirty="0" smtClean="0">
                <a:solidFill>
                  <a:srgbClr val="C00000"/>
                </a:solidFill>
                <a:latin typeface="Times New Roman" pitchFamily="18" charset="0"/>
                <a:cs typeface="Times New Roman" pitchFamily="18" charset="0"/>
              </a:rPr>
              <a:t>►</a:t>
            </a:r>
            <a:r>
              <a:rPr lang="ru-RU" sz="1600" b="1" dirty="0" smtClean="0"/>
              <a:t>Единый </a:t>
            </a:r>
            <a:r>
              <a:rPr lang="ru-RU" sz="1600" b="1" dirty="0"/>
              <a:t>административно-хозяйственный центр в ГК (управляющая компания)</a:t>
            </a:r>
            <a:r>
              <a:rPr lang="ru-RU" sz="1600" dirty="0"/>
              <a:t> </a:t>
            </a:r>
            <a:endParaRPr lang="ru-RU" sz="1600" dirty="0" smtClean="0"/>
          </a:p>
          <a:p>
            <a:pPr algn="just"/>
            <a:r>
              <a:rPr lang="ru-RU" sz="1600" b="1" dirty="0">
                <a:solidFill>
                  <a:srgbClr val="C00000"/>
                </a:solidFill>
                <a:latin typeface="Times New Roman" pitchFamily="18" charset="0"/>
                <a:cs typeface="Times New Roman" pitchFamily="18" charset="0"/>
              </a:rPr>
              <a:t>►</a:t>
            </a:r>
            <a:r>
              <a:rPr lang="ru-RU" sz="1600" b="1" dirty="0"/>
              <a:t>Участники схемы осуществляют аналогичный вид экономической деятельности</a:t>
            </a:r>
            <a:r>
              <a:rPr lang="ru-RU" sz="1600" dirty="0"/>
              <a:t> </a:t>
            </a:r>
          </a:p>
          <a:p>
            <a:pPr algn="just"/>
            <a:r>
              <a:rPr lang="ru-RU" sz="1600" b="1" dirty="0">
                <a:solidFill>
                  <a:srgbClr val="C00000"/>
                </a:solidFill>
                <a:latin typeface="Times New Roman" pitchFamily="18" charset="0"/>
                <a:cs typeface="Times New Roman" pitchFamily="18" charset="0"/>
              </a:rPr>
              <a:t>►</a:t>
            </a:r>
            <a:r>
              <a:rPr lang="ru-RU" sz="1600" b="1" u="sng" dirty="0"/>
              <a:t>Отсутствие у подконтрольных лиц, принадлежащих им основных и оборотных средств, кадровых ресурсов</a:t>
            </a:r>
            <a:r>
              <a:rPr lang="ru-RU" sz="1600" b="1" dirty="0"/>
              <a:t>. </a:t>
            </a:r>
            <a:endParaRPr lang="ru-RU" sz="1600" dirty="0"/>
          </a:p>
          <a:p>
            <a:pPr algn="just"/>
            <a:r>
              <a:rPr lang="ru-RU" sz="1600" dirty="0" smtClean="0"/>
              <a:t>Отсутствие </a:t>
            </a:r>
            <a:r>
              <a:rPr lang="ru-RU" sz="1600" dirty="0"/>
              <a:t>самостоятельности субъектов в группе </a:t>
            </a:r>
            <a:r>
              <a:rPr lang="ru-RU" sz="1600" dirty="0" smtClean="0"/>
              <a:t>свидетельствует </a:t>
            </a:r>
            <a:r>
              <a:rPr lang="ru-RU" sz="1600" dirty="0"/>
              <a:t>об их искусственности. Методичка СК и ФНС «первыми признаками </a:t>
            </a:r>
            <a:r>
              <a:rPr lang="ru-RU" sz="1600" b="1" u="sng" dirty="0"/>
              <a:t>умышленности</a:t>
            </a:r>
            <a:r>
              <a:rPr lang="ru-RU" sz="1600" b="1" dirty="0"/>
              <a:t> действий налогоплательщика являются имитационные</a:t>
            </a:r>
            <a:r>
              <a:rPr lang="ru-RU" sz="1600" dirty="0"/>
              <a:t>. Поскольку при использовании подставного лица налогоплательщик несет некоторые расходы, его целью одновременно является стремление эти «непроизводительные» расходы сократить, в результате полноценной имитации не происходит, а налоговые и следственные органы должны эти признаки выявить и документально закрепить». </a:t>
            </a:r>
            <a:r>
              <a:rPr lang="ru-RU" sz="1600" dirty="0" smtClean="0"/>
              <a:t>Т.е, </a:t>
            </a:r>
            <a:r>
              <a:rPr lang="ru-RU" sz="1600" b="1" dirty="0"/>
              <a:t>попытка показать самостоятельность и независимость контрагента требует </a:t>
            </a:r>
            <a:r>
              <a:rPr lang="ru-RU" sz="1600" b="1" dirty="0" smtClean="0"/>
              <a:t>расходов</a:t>
            </a:r>
            <a:r>
              <a:rPr lang="ru-RU" sz="1600" b="1" dirty="0"/>
              <a:t>. </a:t>
            </a:r>
            <a:r>
              <a:rPr lang="ru-RU" sz="1600" b="1" dirty="0" smtClean="0"/>
              <a:t>Если </a:t>
            </a:r>
            <a:r>
              <a:rPr lang="ru-RU" sz="1600" b="1" dirty="0"/>
              <a:t>налогоплательщик и так пытается сэкономить </a:t>
            </a:r>
            <a:r>
              <a:rPr lang="ru-RU" sz="1600" b="1" dirty="0" smtClean="0"/>
              <a:t>(на </a:t>
            </a:r>
            <a:r>
              <a:rPr lang="ru-RU" sz="1600" b="1" dirty="0"/>
              <a:t>налогах), </a:t>
            </a:r>
            <a:r>
              <a:rPr lang="ru-RU" sz="1600" b="1" dirty="0" smtClean="0"/>
              <a:t>«</a:t>
            </a:r>
            <a:r>
              <a:rPr lang="ru-RU" sz="1600" b="1" dirty="0"/>
              <a:t>имитационные» расходы будут максимально снижены</a:t>
            </a:r>
            <a:r>
              <a:rPr lang="ru-RU" sz="1600" dirty="0"/>
              <a:t>»</a:t>
            </a:r>
          </a:p>
          <a:p>
            <a:pPr algn="just"/>
            <a:r>
              <a:rPr lang="ru-RU" sz="1600" b="1" dirty="0">
                <a:solidFill>
                  <a:srgbClr val="C00000"/>
                </a:solidFill>
                <a:latin typeface="Times New Roman" pitchFamily="18" charset="0"/>
                <a:cs typeface="Times New Roman" pitchFamily="18" charset="0"/>
              </a:rPr>
              <a:t>► </a:t>
            </a:r>
            <a:r>
              <a:rPr lang="ru-RU" sz="1600" b="1" dirty="0"/>
              <a:t>Показатели субъектов ГК близки к предельным значениям для применения </a:t>
            </a:r>
            <a:r>
              <a:rPr lang="ru-RU" sz="1600" b="1" dirty="0" err="1"/>
              <a:t>спецрежимов</a:t>
            </a:r>
            <a:r>
              <a:rPr lang="ru-RU" sz="1600" b="1" dirty="0"/>
              <a:t>. </a:t>
            </a:r>
            <a:endParaRPr lang="ru-RU" sz="1600" dirty="0"/>
          </a:p>
          <a:p>
            <a:pPr algn="just"/>
            <a:r>
              <a:rPr lang="ru-RU" sz="1600" b="1" dirty="0">
                <a:solidFill>
                  <a:srgbClr val="C00000"/>
                </a:solidFill>
                <a:latin typeface="Times New Roman" pitchFamily="18" charset="0"/>
                <a:cs typeface="Times New Roman" pitchFamily="18" charset="0"/>
              </a:rPr>
              <a:t>►</a:t>
            </a:r>
            <a:r>
              <a:rPr lang="ru-RU" sz="1600" b="1" dirty="0"/>
              <a:t> Изменение экономических результатов субъектов группы компаний и получение налоговой выгоды (влияние взаимозависимости от отношения внутри ГК).</a:t>
            </a:r>
            <a:r>
              <a:rPr lang="ru-RU" sz="1600" dirty="0"/>
              <a:t> </a:t>
            </a:r>
            <a:endParaRPr lang="ru-RU" sz="1600" dirty="0" smtClean="0"/>
          </a:p>
          <a:p>
            <a:pPr algn="just"/>
            <a:r>
              <a:rPr lang="ru-RU" sz="1600" b="1" dirty="0">
                <a:solidFill>
                  <a:srgbClr val="C00000"/>
                </a:solidFill>
                <a:latin typeface="Times New Roman" pitchFamily="18" charset="0"/>
                <a:cs typeface="Times New Roman" pitchFamily="18" charset="0"/>
              </a:rPr>
              <a:t>►</a:t>
            </a:r>
            <a:r>
              <a:rPr lang="ru-RU" sz="1600" b="1" dirty="0"/>
              <a:t> Движение средств - все идет к одному субъекту.</a:t>
            </a:r>
            <a:r>
              <a:rPr lang="ru-RU" sz="1600" dirty="0"/>
              <a:t> </a:t>
            </a:r>
          </a:p>
          <a:p>
            <a:pPr algn="just"/>
            <a:r>
              <a:rPr lang="ru-RU" sz="1600" b="1" dirty="0">
                <a:solidFill>
                  <a:srgbClr val="C00000"/>
                </a:solidFill>
                <a:latin typeface="Times New Roman" pitchFamily="18" charset="0"/>
                <a:cs typeface="Times New Roman" pitchFamily="18" charset="0"/>
              </a:rPr>
              <a:t>►</a:t>
            </a:r>
            <a:r>
              <a:rPr lang="ru-RU" sz="1600" b="1" dirty="0"/>
              <a:t> Создание схемы перед расширением бизнеса (мощности, персонала и т.д.).</a:t>
            </a:r>
            <a:r>
              <a:rPr lang="ru-RU" sz="1600" dirty="0"/>
              <a:t> </a:t>
            </a:r>
          </a:p>
          <a:p>
            <a:pPr algn="just"/>
            <a:r>
              <a:rPr lang="ru-RU" sz="1600" b="1" dirty="0">
                <a:solidFill>
                  <a:srgbClr val="C00000"/>
                </a:solidFill>
                <a:latin typeface="Times New Roman" pitchFamily="18" charset="0"/>
                <a:cs typeface="Times New Roman" pitchFamily="18" charset="0"/>
              </a:rPr>
              <a:t>►</a:t>
            </a:r>
            <a:r>
              <a:rPr lang="ru-RU" sz="1600" b="1" dirty="0"/>
              <a:t> Создание новых субъектов ГК приводит к снижению рентабельности производства и </a:t>
            </a:r>
            <a:r>
              <a:rPr lang="ru-RU" sz="1600" b="1" dirty="0" smtClean="0"/>
              <a:t>прибыли.</a:t>
            </a:r>
            <a:endParaRPr lang="ru-RU" sz="1600" dirty="0"/>
          </a:p>
          <a:p>
            <a:pPr algn="just"/>
            <a:endParaRPr lang="ru-RU" sz="1400" dirty="0"/>
          </a:p>
          <a:p>
            <a:pPr algn="just"/>
            <a:endParaRPr lang="ru-RU" sz="1600" dirty="0"/>
          </a:p>
        </p:txBody>
      </p:sp>
      <p:sp>
        <p:nvSpPr>
          <p:cNvPr id="4" name="Прямоугольник 3"/>
          <p:cNvSpPr/>
          <p:nvPr/>
        </p:nvSpPr>
        <p:spPr>
          <a:xfrm>
            <a:off x="296333" y="260648"/>
            <a:ext cx="9313335" cy="369322"/>
          </a:xfrm>
          <a:prstGeom prst="rect">
            <a:avLst/>
          </a:prstGeom>
          <a:noFill/>
        </p:spPr>
        <p:txBody>
          <a:bodyPr wrap="square" lIns="91429" tIns="45715" rIns="91429" bIns="45715">
            <a:spAutoFit/>
          </a:bodyPr>
          <a:lstStyle/>
          <a:p>
            <a:pPr>
              <a:defRPr/>
            </a:pPr>
            <a:r>
              <a:rPr lang="ru-RU" b="1" dirty="0">
                <a:latin typeface="Arial" charset="0"/>
              </a:rPr>
              <a:t> </a:t>
            </a:r>
            <a:r>
              <a:rPr lang="ru-RU" b="1" dirty="0" smtClean="0">
                <a:latin typeface="Arial" charset="0"/>
              </a:rPr>
              <a:t>ЧЕК-ЛИСТ: </a:t>
            </a:r>
            <a:r>
              <a:rPr lang="ru-RU" b="1" dirty="0" smtClean="0">
                <a:solidFill>
                  <a:srgbClr val="C00000"/>
                </a:solidFill>
                <a:latin typeface="Arial" charset="0"/>
              </a:rPr>
              <a:t>рисковые </a:t>
            </a:r>
            <a:r>
              <a:rPr lang="ru-RU" b="1" dirty="0">
                <a:solidFill>
                  <a:srgbClr val="C00000"/>
                </a:solidFill>
                <a:latin typeface="Arial" charset="0"/>
              </a:rPr>
              <a:t>признаки «искусственного дробления</a:t>
            </a:r>
            <a:r>
              <a:rPr lang="ru-RU" b="1" dirty="0" smtClean="0">
                <a:solidFill>
                  <a:srgbClr val="C00000"/>
                </a:solidFill>
                <a:latin typeface="Arial" charset="0"/>
              </a:rPr>
              <a:t>»</a:t>
            </a:r>
            <a:endParaRPr lang="ru-RU" dirty="0">
              <a:solidFill>
                <a:srgbClr val="C00000"/>
              </a:solidFill>
              <a:latin typeface="Arial" charset="0"/>
            </a:endParaRPr>
          </a:p>
        </p:txBody>
      </p:sp>
      <p:sp>
        <p:nvSpPr>
          <p:cNvPr id="5" name="Арка 4"/>
          <p:cNvSpPr/>
          <p:nvPr/>
        </p:nvSpPr>
        <p:spPr>
          <a:xfrm>
            <a:off x="99871" y="2319867"/>
            <a:ext cx="196462" cy="270933"/>
          </a:xfrm>
          <a:prstGeom prst="blockArc">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Арка 5"/>
          <p:cNvSpPr/>
          <p:nvPr/>
        </p:nvSpPr>
        <p:spPr>
          <a:xfrm>
            <a:off x="99871" y="4495799"/>
            <a:ext cx="196462" cy="270933"/>
          </a:xfrm>
          <a:prstGeom prst="blockArc">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pic>
        <p:nvPicPr>
          <p:cNvPr id="7" name="image1.png"/>
          <p:cNvPicPr>
            <a:picLocks noChangeAspect="1"/>
          </p:cNvPicPr>
          <p:nvPr/>
        </p:nvPicPr>
        <p:blipFill>
          <a:blip r:embed="rId2"/>
          <a:stretch/>
        </p:blipFill>
        <p:spPr bwMode="auto">
          <a:xfrm>
            <a:off x="8449733" y="0"/>
            <a:ext cx="1395624" cy="371785"/>
          </a:xfrm>
          <a:prstGeom prst="rect">
            <a:avLst/>
          </a:prstGeom>
          <a:ln w="12700" cap="flat">
            <a:noFill/>
            <a:miter lim="400000"/>
          </a:ln>
        </p:spPr>
      </p:pic>
    </p:spTree>
    <p:extLst>
      <p:ext uri="{BB962C8B-B14F-4D97-AF65-F5344CB8AC3E}">
        <p14:creationId xmlns="" xmlns:p14="http://schemas.microsoft.com/office/powerpoint/2010/main" val="39316117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344488" y="2132856"/>
            <a:ext cx="9217023" cy="646331"/>
          </a:xfrm>
          <a:prstGeom prst="rect">
            <a:avLst/>
          </a:prstGeom>
          <a:noFill/>
          <a:ln w="38100">
            <a:solidFill>
              <a:srgbClr val="9C0E11"/>
            </a:solidFill>
          </a:ln>
        </p:spPr>
        <p:txBody>
          <a:bodyPr wrap="square" rtlCol="0">
            <a:spAutoFit/>
          </a:bodyPr>
          <a:lstStyle/>
          <a:p>
            <a:pPr algn="ctr">
              <a:defRPr/>
            </a:pPr>
            <a:r>
              <a:rPr lang="ru-RU" sz="3600" b="1" dirty="0" smtClean="0">
                <a:solidFill>
                  <a:srgbClr val="9E0E11"/>
                </a:solidFill>
              </a:rPr>
              <a:t>«Проблемные контрагенты»</a:t>
            </a:r>
            <a:endParaRPr dirty="0"/>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graphicFrame>
        <p:nvGraphicFramePr>
          <p:cNvPr id="9" name="Таблица 7"/>
          <p:cNvGraphicFramePr>
            <a:graphicFrameLocks noGrp="1"/>
          </p:cNvGraphicFramePr>
          <p:nvPr/>
        </p:nvGraphicFramePr>
        <p:xfrm>
          <a:off x="218644" y="2971800"/>
          <a:ext cx="9540167" cy="3564507"/>
        </p:xfrm>
        <a:graphic>
          <a:graphicData uri="http://schemas.openxmlformats.org/drawingml/2006/table">
            <a:tbl>
              <a:tblPr/>
              <a:tblGrid>
                <a:gridCol w="2385042"/>
                <a:gridCol w="2385042"/>
                <a:gridCol w="4770083"/>
              </a:tblGrid>
              <a:tr h="413867">
                <a:tc gridSpan="3">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Надлежащим лицом допущены нарушения при исчислении НДС?</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tr>
              <a:tr h="413867">
                <a:tc gridSpan="2">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Да</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rowSpan="3">
                  <a:txBody>
                    <a:bodyPr/>
                    <a:lstStyle/>
                    <a:p>
                      <a:pPr algn="ctr">
                        <a:spcAft>
                          <a:spcPts val="0"/>
                        </a:spcAft>
                        <a:defRPr/>
                      </a:pPr>
                      <a:r>
                        <a:rPr lang="ru-RU" sz="1600" b="1">
                          <a:latin typeface="Times New Roman"/>
                          <a:ea typeface="Times New Roman"/>
                          <a:cs typeface="Times New Roman"/>
                        </a:rPr>
                        <a:t>Нет</a:t>
                      </a:r>
                      <a:endParaRPr lang="ru-RU" sz="1600">
                        <a:latin typeface="Times New Roman"/>
                        <a:ea typeface="Times New Roman"/>
                        <a:cs typeface="Times New Roman"/>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r>
              <a:tr h="827734">
                <a:tc gridSpan="2">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800" b="1">
                          <a:solidFill>
                            <a:srgbClr val="A50021"/>
                          </a:solidFill>
                          <a:latin typeface="Times New Roman"/>
                          <a:ea typeface="Times New Roman"/>
                          <a:cs typeface="Times New Roman"/>
                        </a:rPr>
                        <a:t>Налогоплательщик знал о допущенных Надлежащим лицом нарушениях и извлекал выгоду?</a:t>
                      </a:r>
                      <a:endParaRPr lang="ru-RU" sz="1800">
                        <a:solidFill>
                          <a:srgbClr val="A50021"/>
                        </a:solidFill>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hMerge="1">
                  <a:txBody>
                    <a:bodyPr/>
                    <a:lstStyle/>
                    <a:p>
                      <a:endParaRPr/>
                    </a:p>
                  </a:txBody>
                  <a:tcPr/>
                </a:tc>
                <a:tc vMerge="1">
                  <a:txBody>
                    <a:bodyPr/>
                    <a:lstStyle/>
                    <a:p>
                      <a:pPr>
                        <a:defRPr/>
                      </a:pPr>
                      <a:endParaRPr lang="ru-RU"/>
                    </a:p>
                  </a:txBody>
                  <a:tcPr/>
                </a:tc>
              </a:tr>
              <a:tr h="413867">
                <a:tc>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Да</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a:txBody>
                    <a:bodyPr/>
                    <a:lstStyle/>
                    <a:p>
                      <a:pPr algn="ctr">
                        <a:spcAft>
                          <a:spcPts val="0"/>
                        </a:spcAft>
                        <a:defRPr/>
                      </a:pPr>
                      <a:endParaRPr lang="ru-RU" sz="1600">
                        <a:latin typeface="Times New Roman"/>
                        <a:ea typeface="Times New Roman"/>
                        <a:cs typeface="Times New Roman"/>
                      </a:endParaRPr>
                    </a:p>
                    <a:p>
                      <a:pPr algn="ctr">
                        <a:spcAft>
                          <a:spcPts val="0"/>
                        </a:spcAft>
                        <a:defRPr/>
                      </a:pPr>
                      <a:r>
                        <a:rPr lang="ru-RU" sz="1600" b="1">
                          <a:latin typeface="Times New Roman"/>
                          <a:ea typeface="Times New Roman"/>
                          <a:cs typeface="Times New Roman"/>
                        </a:rPr>
                        <a:t>Нет</a:t>
                      </a:r>
                      <a:endParaRPr lang="ru-RU" sz="16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40000"/>
                        <a:lumOff val="60000"/>
                      </a:schemeClr>
                    </a:solidFill>
                  </a:tcPr>
                </a:tc>
                <a:tc vMerge="1">
                  <a:txBody>
                    <a:bodyPr/>
                    <a:lstStyle/>
                    <a:p>
                      <a:pPr>
                        <a:defRPr/>
                      </a:pPr>
                      <a:endParaRPr lang="ru-RU"/>
                    </a:p>
                  </a:txBody>
                  <a:tcPr/>
                </a:tc>
              </a:tr>
              <a:tr h="1034667">
                <a:tc>
                  <a:txBody>
                    <a:bodyPr/>
                    <a:lstStyle/>
                    <a:p>
                      <a:pPr algn="ctr">
                        <a:spcAft>
                          <a:spcPts val="0"/>
                        </a:spcAft>
                        <a:defRPr/>
                      </a:pPr>
                      <a:endParaRPr lang="ru-RU" sz="1600" b="1">
                        <a:latin typeface="Times New Roman"/>
                        <a:ea typeface="Times New Roman"/>
                        <a:cs typeface="Times New Roman"/>
                      </a:endParaRPr>
                    </a:p>
                    <a:p>
                      <a:pPr algn="ctr">
                        <a:spcAft>
                          <a:spcPts val="0"/>
                        </a:spcAft>
                        <a:defRPr/>
                      </a:pPr>
                      <a:r>
                        <a:rPr lang="ru-RU" sz="1600" b="1">
                          <a:solidFill>
                            <a:srgbClr val="9E0E11"/>
                          </a:solidFill>
                          <a:latin typeface="Times New Roman"/>
                          <a:ea typeface="Times New Roman"/>
                          <a:cs typeface="Times New Roman"/>
                        </a:rPr>
                        <a:t>Применение налогового вычета по НДС неправомерно</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gridSpan="2">
                  <a:txBody>
                    <a:bodyPr/>
                    <a:lstStyle/>
                    <a:p>
                      <a:pPr algn="ctr">
                        <a:spcAft>
                          <a:spcPts val="0"/>
                        </a:spcAft>
                        <a:defRPr/>
                      </a:pPr>
                      <a:r>
                        <a:rPr lang="ru-RU" sz="1600" b="1">
                          <a:latin typeface="Times New Roman"/>
                          <a:ea typeface="Times New Roman"/>
                          <a:cs typeface="Times New Roman"/>
                        </a:rPr>
                        <a:t>Применение налогового вычета по НДС правомерно</a:t>
                      </a:r>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hMerge="1">
                  <a:txBody>
                    <a:bodyPr/>
                    <a:lstStyle/>
                    <a:p>
                      <a:endParaRPr/>
                    </a:p>
                  </a:txBody>
                  <a:tcPr/>
                </a:tc>
              </a:tr>
            </a:tbl>
          </a:graphicData>
        </a:graphic>
      </p:graphicFrame>
      <p:sp>
        <p:nvSpPr>
          <p:cNvPr id="10" name="Rectangle 1"/>
          <p:cNvSpPr>
            <a:spLocks noChangeArrowheads="1"/>
          </p:cNvSpPr>
          <p:nvPr/>
        </p:nvSpPr>
        <p:spPr bwMode="auto">
          <a:xfrm>
            <a:off x="218645" y="981941"/>
            <a:ext cx="9540165" cy="1815882"/>
          </a:xfrm>
          <a:prstGeom prst="rect">
            <a:avLst/>
          </a:prstGeom>
          <a:solidFill>
            <a:srgbClr val="FFF6E7"/>
          </a:solid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Определение ВС РФ от 25.01.2021 №309-ЭС20-17277 по делу №</a:t>
            </a:r>
            <a:r>
              <a:rPr lang="ru-RU" sz="1600" b="1" i="0" u="none" strike="noStrike" cap="none">
                <a:ln>
                  <a:noFill/>
                </a:ln>
                <a:solidFill>
                  <a:schemeClr val="tx1"/>
                </a:solidFill>
                <a:latin typeface="Times New Roman"/>
                <a:ea typeface="Calibri"/>
                <a:cs typeface="Times New Roman"/>
              </a:rPr>
              <a:t>А76-2493/2017 (АО «Уралбройлер»):</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 «… налоговая выгода в форме вычета (возмещения) НДС рассматривалась обществом в качестве </a:t>
            </a:r>
            <a:r>
              <a:rPr lang="ru-RU" sz="1600" b="1" i="0" u="none" strike="noStrike" cap="none">
                <a:ln>
                  <a:noFill/>
                </a:ln>
                <a:solidFill>
                  <a:schemeClr val="tx1"/>
                </a:solidFill>
                <a:latin typeface="Times New Roman"/>
                <a:ea typeface="Calibri"/>
                <a:cs typeface="Times New Roman"/>
              </a:rPr>
              <a:t>самостоятельной неправомерной цели при том, что ее достижение было сопряжено с допущенными в предшествующих звеньях обращения товаров (работ, услуг) нарушениями при уплате НДС, организованными </a:t>
            </a:r>
            <a:r>
              <a:rPr lang="ru-RU" sz="1600" b="1" i="0" u="sng" strike="noStrike" cap="none">
                <a:ln>
                  <a:noFill/>
                </a:ln>
                <a:solidFill>
                  <a:srgbClr val="9E0E11"/>
                </a:solidFill>
                <a:latin typeface="Times New Roman"/>
                <a:ea typeface="Calibri"/>
                <a:cs typeface="Times New Roman"/>
              </a:rPr>
              <a:t>с участием самого налогоплательщика</a:t>
            </a:r>
            <a:r>
              <a:rPr lang="ru-RU" sz="1600" b="0" i="0" u="none" strike="noStrike" cap="none">
                <a:ln>
                  <a:noFill/>
                </a:ln>
                <a:solidFill>
                  <a:schemeClr val="tx1"/>
                </a:solidFill>
                <a:latin typeface="Times New Roman"/>
                <a:ea typeface="Calibri"/>
                <a:cs typeface="Times New Roman"/>
              </a:rPr>
              <a:t>. В соответствии с п.п. 4 и 9 Постановления Пленума №53 это </a:t>
            </a:r>
            <a:r>
              <a:rPr lang="ru-RU" sz="1600" b="1" i="0" u="none" strike="noStrike" cap="none">
                <a:ln>
                  <a:noFill/>
                </a:ln>
                <a:solidFill>
                  <a:schemeClr val="tx1"/>
                </a:solidFill>
                <a:latin typeface="Times New Roman"/>
                <a:ea typeface="Calibri"/>
                <a:cs typeface="Times New Roman"/>
              </a:rPr>
              <a:t>свидетельствует о необоснованности налоговой выгоды</a:t>
            </a:r>
            <a:r>
              <a:rPr lang="ru-RU" sz="1600" b="0" i="0" u="none" strike="noStrike" cap="none">
                <a:ln>
                  <a:noFill/>
                </a:ln>
                <a:solidFill>
                  <a:schemeClr val="tx1"/>
                </a:solidFill>
                <a:latin typeface="Times New Roman"/>
                <a:ea typeface="Calibri"/>
                <a:cs typeface="Times New Roman"/>
              </a:rPr>
              <a:t>, полученной обществом при применении налоговых вычетов в соответствующей части»</a:t>
            </a:r>
            <a:endParaRPr lang="ru-RU" sz="1600" b="0" i="0" u="none" strike="noStrike" cap="none">
              <a:ln>
                <a:noFill/>
              </a:ln>
              <a:solidFill>
                <a:schemeClr val="tx1"/>
              </a:solidFill>
              <a:latin typeface="Times New Roman"/>
              <a:cs typeface="Times New Roman"/>
            </a:endParaRPr>
          </a:p>
        </p:txBody>
      </p:sp>
      <p:sp>
        <p:nvSpPr>
          <p:cNvPr id="11" name="Прямоугольник 10"/>
          <p:cNvSpPr/>
          <p:nvPr/>
        </p:nvSpPr>
        <p:spPr bwMode="auto">
          <a:xfrm>
            <a:off x="876299" y="182367"/>
            <a:ext cx="8882511" cy="646331"/>
          </a:xfrm>
          <a:prstGeom prst="rect">
            <a:avLst/>
          </a:prstGeom>
        </p:spPr>
        <p:txBody>
          <a:bodyPr wrap="square">
            <a:spAutoFit/>
          </a:bodyPr>
          <a:lstStyle/>
          <a:p>
            <a:pPr lvl="0" algn="ctr" defTabSz="914400">
              <a:spcBef>
                <a:spcPts val="0"/>
              </a:spcBef>
              <a:spcAft>
                <a:spcPts val="0"/>
              </a:spcAft>
              <a:defRPr/>
            </a:pPr>
            <a:r>
              <a:rPr lang="ru-RU" b="1">
                <a:latin typeface="Arial"/>
                <a:ea typeface="Times New Roman"/>
                <a:cs typeface="Calibri"/>
              </a:rPr>
              <a:t>ПРАВО НА ПРИМЕНЕНИЕ НАЛОГОВЫХ ВЫЧЕТОВ ПО НДС</a:t>
            </a:r>
            <a:endParaRPr lang="ru-RU" sz="800">
              <a:latin typeface="Arial"/>
              <a:cs typeface="Arial"/>
            </a:endParaRPr>
          </a:p>
          <a:p>
            <a:pPr lvl="0" algn="ctr" defTabSz="914400">
              <a:spcBef>
                <a:spcPts val="0"/>
              </a:spcBef>
              <a:spcAft>
                <a:spcPts val="0"/>
              </a:spcAft>
              <a:defRPr/>
            </a:pPr>
            <a:r>
              <a:rPr lang="ru-RU" b="1">
                <a:latin typeface="Arial"/>
                <a:ea typeface="Times New Roman"/>
                <a:cs typeface="Calibri"/>
              </a:rPr>
              <a:t>из обязательства, исполненного </a:t>
            </a:r>
            <a:r>
              <a:rPr lang="ru-RU" b="1">
                <a:solidFill>
                  <a:srgbClr val="A80000"/>
                </a:solidFill>
                <a:latin typeface="Arial"/>
                <a:ea typeface="Times New Roman"/>
                <a:cs typeface="Calibri"/>
              </a:rPr>
              <a:t>Надлежащим лицом</a:t>
            </a:r>
            <a:endParaRPr lang="ru-RU" sz="800">
              <a:solidFill>
                <a:srgbClr val="A80000"/>
              </a:solidFill>
              <a:latin typeface="Arial"/>
              <a:cs typeface="Arial"/>
            </a:endParaRPr>
          </a:p>
        </p:txBody>
      </p:sp>
      <p:pic>
        <p:nvPicPr>
          <p:cNvPr id="12" name="image1.png"/>
          <p:cNvPicPr>
            <a:picLocks noChangeAspect="1"/>
          </p:cNvPicPr>
          <p:nvPr/>
        </p:nvPicPr>
        <p:blipFill>
          <a:blip r:embed="rId6"/>
          <a:stretch/>
        </p:blipFill>
        <p:spPr bwMode="auto">
          <a:xfrm>
            <a:off x="8449733" y="0"/>
            <a:ext cx="1395624" cy="371785"/>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499001" y="2676898"/>
            <a:ext cx="8866827" cy="1200329"/>
          </a:xfrm>
          <a:prstGeom prst="rect">
            <a:avLst/>
          </a:prstGeom>
          <a:noFill/>
          <a:ln w="38100">
            <a:solidFill>
              <a:srgbClr val="9C0E11"/>
            </a:solidFill>
          </a:ln>
        </p:spPr>
        <p:txBody>
          <a:bodyPr wrap="square" rtlCol="0">
            <a:spAutoFit/>
          </a:bodyPr>
          <a:lstStyle/>
          <a:p>
            <a:pPr algn="ctr">
              <a:defRPr/>
            </a:pPr>
            <a:r>
              <a:rPr lang="ru-RU" sz="3600" b="1"/>
              <a:t>Форма вины – Неосторожность</a:t>
            </a:r>
            <a:endParaRPr/>
          </a:p>
          <a:p>
            <a:pPr algn="ctr">
              <a:defRPr/>
            </a:pPr>
            <a:r>
              <a:rPr lang="ru-RU" sz="3600" b="1">
                <a:solidFill>
                  <a:srgbClr val="9E0E11"/>
                </a:solidFill>
              </a:rPr>
              <a:t>Проявление осмотрительности</a:t>
            </a:r>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graphicFrame>
        <p:nvGraphicFramePr>
          <p:cNvPr id="10" name="Таблица 8"/>
          <p:cNvGraphicFramePr>
            <a:graphicFrameLocks noGrp="1"/>
          </p:cNvGraphicFramePr>
          <p:nvPr/>
        </p:nvGraphicFramePr>
        <p:xfrm>
          <a:off x="240555" y="956733"/>
          <a:ext cx="9424889" cy="4663440"/>
        </p:xfrm>
        <a:graphic>
          <a:graphicData uri="http://schemas.openxmlformats.org/drawingml/2006/table">
            <a:tbl>
              <a:tblPr/>
              <a:tblGrid>
                <a:gridCol w="4712445"/>
                <a:gridCol w="2356222"/>
                <a:gridCol w="2356222"/>
              </a:tblGrid>
              <a:tr h="718457">
                <a:tc gridSpan="3">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800" b="1">
                          <a:latin typeface="Times New Roman"/>
                          <a:ea typeface="Times New Roman"/>
                          <a:cs typeface="Times New Roman"/>
                        </a:rPr>
                        <a:t>Налогоплательщик проявил коммерческую осмотрительность </a:t>
                      </a:r>
                      <a:r>
                        <a:rPr lang="ru-RU" sz="1200" b="1">
                          <a:latin typeface="Times New Roman"/>
                          <a:ea typeface="Times New Roman"/>
                          <a:cs typeface="Times New Roman"/>
                        </a:rPr>
                        <a:t>при совершении сделки с учетом характера и объемов деятельности налогоплательщика (крупность сделки и регулярность совершения аналогичных сделок), специфики приобретаемых товаров, работ и услуг (наличие специальных требований к исполнителю, в том числе лицензий и допусков к выполнению определенных операций), особенностей коммерческих условий сделки (наличие существенного отклонения цены от рыночного уровня, наличие у поставщика (подрядчика, исполнителя) предшествующего опыта исполнения аналогичных сделок) и т.п.?</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c hMerge="1">
                  <a:txBody>
                    <a:bodyPr/>
                    <a:lstStyle/>
                    <a:p>
                      <a:endParaRPr/>
                    </a:p>
                  </a:txBody>
                  <a:tcPr/>
                </a:tc>
              </a:tr>
              <a:tr h="261257">
                <a:tc rowSpan="3">
                  <a:txBody>
                    <a:bodyPr/>
                    <a:lstStyle/>
                    <a:p>
                      <a:pPr algn="ctr">
                        <a:spcAft>
                          <a:spcPts val="0"/>
                        </a:spcAft>
                        <a:defRPr/>
                      </a:pPr>
                      <a:r>
                        <a:rPr lang="ru-RU" sz="1600" b="1">
                          <a:solidFill>
                            <a:srgbClr val="A50021"/>
                          </a:solidFill>
                          <a:latin typeface="Times New Roman"/>
                          <a:ea typeface="Times New Roman"/>
                          <a:cs typeface="Times New Roman"/>
                        </a:rPr>
                        <a:t>Да</a:t>
                      </a:r>
                      <a:endParaRPr lang="ru-RU" sz="1600">
                        <a:solidFill>
                          <a:srgbClr val="A50021"/>
                        </a:solidFill>
                        <a:latin typeface="Times New Roman"/>
                        <a:ea typeface="Times New Roman"/>
                        <a:cs typeface="Times New Roman"/>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gridSpan="2">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Нет</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60000"/>
                        <a:lumOff val="40000"/>
                      </a:schemeClr>
                    </a:solidFill>
                  </a:tcPr>
                </a:tc>
                <a:tc hMerge="1">
                  <a:txBody>
                    <a:bodyPr/>
                    <a:lstStyle/>
                    <a:p>
                      <a:endParaRPr/>
                    </a:p>
                  </a:txBody>
                  <a:tcPr/>
                </a:tc>
              </a:tr>
              <a:tr h="261257">
                <a:tc vMerge="1">
                  <a:txBody>
                    <a:bodyPr/>
                    <a:lstStyle/>
                    <a:p>
                      <a:pPr>
                        <a:defRPr/>
                      </a:pPr>
                      <a:endParaRPr lang="ru-RU"/>
                    </a:p>
                  </a:txBody>
                  <a:tcPr/>
                </a:tc>
                <a:tc gridSpan="2">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Фактический исполнитель установлен?</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hMerge="1">
                  <a:txBody>
                    <a:bodyPr/>
                    <a:lstStyle/>
                    <a:p>
                      <a:endParaRPr/>
                    </a:p>
                  </a:txBody>
                  <a:tcPr/>
                </a:tc>
              </a:tr>
              <a:tr h="261257">
                <a:tc vMerge="1">
                  <a:txBody>
                    <a:bodyPr/>
                    <a:lstStyle/>
                    <a:p>
                      <a:pPr>
                        <a:defRPr/>
                      </a:pPr>
                      <a:endParaRPr lang="ru-RU"/>
                    </a:p>
                  </a:txBody>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Да</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b="1">
                          <a:latin typeface="Times New Roman"/>
                          <a:ea typeface="Times New Roman"/>
                          <a:cs typeface="Times New Roman"/>
                        </a:rPr>
                        <a:t>Нет</a:t>
                      </a:r>
                      <a:endParaRPr lang="ru-RU" sz="1200">
                        <a:latin typeface="Times New Roman"/>
                        <a:ea typeface="Times New Roman"/>
                        <a:cs typeface="Times New Roman"/>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chemeClr val="accent2">
                        <a:lumMod val="20000"/>
                        <a:lumOff val="80000"/>
                      </a:schemeClr>
                    </a:solidFill>
                  </a:tcPr>
                </a:tc>
              </a:tr>
              <a:tr h="1197429">
                <a:tc>
                  <a:txBody>
                    <a:bodyPr/>
                    <a:lstStyle/>
                    <a:p>
                      <a:pPr algn="ctr">
                        <a:spcAft>
                          <a:spcPts val="0"/>
                        </a:spcAft>
                        <a:defRPr/>
                      </a:pPr>
                      <a:r>
                        <a:rPr lang="ru-RU" sz="2000" b="1">
                          <a:solidFill>
                            <a:srgbClr val="A50021"/>
                          </a:solidFill>
                          <a:latin typeface="Times New Roman"/>
                          <a:ea typeface="Times New Roman"/>
                          <a:cs typeface="Times New Roman"/>
                        </a:rPr>
                        <a:t>Учет расходов и применение налоговых вычетов правомерны</a:t>
                      </a:r>
                      <a:endParaRPr sz="2000">
                        <a:solidFill>
                          <a:srgbClr val="A50021"/>
                        </a:solidFill>
                      </a:endParaRPr>
                    </a:p>
                  </a:txBody>
                  <a:tcPr marL="48986" marR="48986" marT="0" marB="0" anchor="ctr">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Подлежащие учету суммы расходов и налоговых вычетов определяются </a:t>
                      </a:r>
                      <a:r>
                        <a:rPr lang="ru-RU" sz="1200" b="1">
                          <a:latin typeface="Times New Roman"/>
                          <a:ea typeface="Times New Roman"/>
                          <a:cs typeface="Times New Roman"/>
                        </a:rPr>
                        <a:t>исходя из параметров реального исполнения, отраженных в финансово-хозяйственных документах фактического исполнителя </a:t>
                      </a:r>
                      <a:r>
                        <a:rPr lang="ru-RU" sz="1200">
                          <a:latin typeface="Times New Roman"/>
                          <a:ea typeface="Times New Roman"/>
                          <a:cs typeface="Times New Roman"/>
                        </a:rPr>
                        <a:t>(договорах, первичных документах, счетах-фактурах, платежных поручениях и т.п.).</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c>
                  <a:txBody>
                    <a:bodyPr/>
                    <a:lstStyle/>
                    <a:p>
                      <a:pPr algn="ctr">
                        <a:spcAft>
                          <a:spcPts val="0"/>
                        </a:spcAft>
                        <a:defRPr/>
                      </a:pPr>
                      <a:endParaRPr lang="ru-RU" sz="1200">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Применение </a:t>
                      </a:r>
                      <a:r>
                        <a:rPr lang="ru-RU" sz="1200" b="1">
                          <a:latin typeface="Times New Roman"/>
                          <a:ea typeface="Times New Roman"/>
                          <a:cs typeface="Times New Roman"/>
                        </a:rPr>
                        <a:t>налоговых вычетов неправомерно</a:t>
                      </a:r>
                      <a:endParaRPr/>
                    </a:p>
                    <a:p>
                      <a:pPr algn="ctr">
                        <a:spcAft>
                          <a:spcPts val="0"/>
                        </a:spcAft>
                        <a:defRPr/>
                      </a:pPr>
                      <a:endParaRPr lang="ru-RU" sz="1200" b="1">
                        <a:latin typeface="Times New Roman"/>
                        <a:ea typeface="Times New Roman"/>
                        <a:cs typeface="Times New Roman"/>
                      </a:endParaRPr>
                    </a:p>
                    <a:p>
                      <a:pPr algn="ctr">
                        <a:spcAft>
                          <a:spcPts val="0"/>
                        </a:spcAft>
                        <a:defRPr/>
                      </a:pPr>
                      <a:r>
                        <a:rPr lang="ru-RU" sz="1200">
                          <a:latin typeface="Times New Roman"/>
                          <a:ea typeface="Times New Roman"/>
                          <a:cs typeface="Times New Roman"/>
                        </a:rPr>
                        <a:t>Подлежащие учету </a:t>
                      </a:r>
                      <a:r>
                        <a:rPr lang="ru-RU" sz="1200" b="1">
                          <a:latin typeface="Times New Roman"/>
                          <a:ea typeface="Times New Roman"/>
                          <a:cs typeface="Times New Roman"/>
                        </a:rPr>
                        <a:t>суммы расходов определяются расчетным способом</a:t>
                      </a:r>
                      <a:r>
                        <a:rPr lang="ru-RU" sz="1200">
                          <a:latin typeface="Times New Roman"/>
                          <a:ea typeface="Times New Roman"/>
                          <a:cs typeface="Times New Roman"/>
                        </a:rPr>
                        <a:t>*</a:t>
                      </a:r>
                      <a:endParaRPr/>
                    </a:p>
                  </a:txBody>
                  <a:tcPr marL="48986" marR="48986" marT="0" marB="0">
                    <a:lnL w="12700" algn="ctr">
                      <a:solidFill>
                        <a:srgbClr val="000000"/>
                      </a:solidFill>
                    </a:lnL>
                    <a:lnR w="12700" algn="ctr">
                      <a:solidFill>
                        <a:srgbClr val="000000"/>
                      </a:solidFill>
                    </a:lnR>
                    <a:lnT w="12700" algn="ctr">
                      <a:solidFill>
                        <a:srgbClr val="000000"/>
                      </a:solidFill>
                    </a:lnT>
                    <a:lnB w="12700" algn="ctr">
                      <a:solidFill>
                        <a:srgbClr val="000000"/>
                      </a:solidFill>
                    </a:lnB>
                    <a:solidFill>
                      <a:srgbClr val="FFF6E7"/>
                    </a:solidFill>
                  </a:tcPr>
                </a:tc>
              </a:tr>
            </a:tbl>
          </a:graphicData>
        </a:graphic>
      </p:graphicFrame>
      <p:sp>
        <p:nvSpPr>
          <p:cNvPr id="11" name="Rectangle 1"/>
          <p:cNvSpPr>
            <a:spLocks noChangeArrowheads="1"/>
          </p:cNvSpPr>
          <p:nvPr/>
        </p:nvSpPr>
        <p:spPr bwMode="auto">
          <a:xfrm>
            <a:off x="812801" y="182367"/>
            <a:ext cx="8830732" cy="6463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ru-RU" b="1" i="0" u="none" strike="noStrike" cap="none">
                <a:ln>
                  <a:noFill/>
                </a:ln>
                <a:solidFill>
                  <a:srgbClr val="9E0E11"/>
                </a:solidFill>
                <a:latin typeface="Times New Roman"/>
                <a:ea typeface="Times New Roman"/>
                <a:cs typeface="Times New Roman"/>
              </a:rPr>
              <a:t>ПРАВО НА УЧЕТ РАСХОДОВ И ПРИМЕНЕНИЕ НАЛОГОВЫХ ВЫЧЕТОВ ПО НДС</a:t>
            </a:r>
            <a:r>
              <a:rPr lang="ru-RU">
                <a:solidFill>
                  <a:srgbClr val="9E0E11"/>
                </a:solidFill>
                <a:latin typeface="Times New Roman"/>
                <a:cs typeface="Times New Roman"/>
              </a:rPr>
              <a:t> </a:t>
            </a:r>
            <a:r>
              <a:rPr lang="ru-RU" b="1" i="0" u="none" strike="noStrike" cap="none">
                <a:ln>
                  <a:noFill/>
                </a:ln>
                <a:solidFill>
                  <a:srgbClr val="9E0E11"/>
                </a:solidFill>
                <a:latin typeface="Times New Roman"/>
                <a:ea typeface="Times New Roman"/>
                <a:cs typeface="Times New Roman"/>
              </a:rPr>
              <a:t>при НЕОСТРОЖНОМ заключении сделки с Технической компанией</a:t>
            </a:r>
            <a:endParaRPr lang="ru-RU" b="0" i="0" u="none" strike="noStrike" cap="none">
              <a:ln>
                <a:noFill/>
              </a:ln>
              <a:solidFill>
                <a:srgbClr val="9E0E11"/>
              </a:solidFill>
              <a:latin typeface="Times New Roman"/>
              <a:cs typeface="Times New Roman"/>
            </a:endParaRPr>
          </a:p>
        </p:txBody>
      </p:sp>
      <p:sp>
        <p:nvSpPr>
          <p:cNvPr id="12" name="Прямоугольник 10"/>
          <p:cNvSpPr/>
          <p:nvPr/>
        </p:nvSpPr>
        <p:spPr bwMode="auto">
          <a:xfrm>
            <a:off x="390627" y="5518977"/>
            <a:ext cx="7043105" cy="1046440"/>
          </a:xfrm>
          <a:prstGeom prst="rect">
            <a:avLst/>
          </a:prstGeom>
        </p:spPr>
        <p:txBody>
          <a:bodyPr wrap="square">
            <a:spAutoFit/>
          </a:bodyPr>
          <a:lstStyle/>
          <a:p>
            <a:pPr lvl="0" algn="just" defTabSz="914400">
              <a:spcBef>
                <a:spcPts val="0"/>
              </a:spcBef>
              <a:spcAft>
                <a:spcPts val="0"/>
              </a:spcAft>
              <a:defRPr/>
            </a:pPr>
            <a:r>
              <a:rPr lang="ru-RU">
                <a:latin typeface="Arial"/>
                <a:ea typeface="Times New Roman"/>
                <a:cs typeface="Calibri"/>
              </a:rPr>
              <a:t>* </a:t>
            </a:r>
            <a:r>
              <a:rPr lang="ru-RU" sz="1100" i="1">
                <a:latin typeface="Arial"/>
                <a:ea typeface="Times New Roman"/>
                <a:cs typeface="Calibri"/>
              </a:rPr>
              <a:t>Бремя доказывания действительности размера понесенных расходов лежит на налогоплательщике, который вправе их обосновывать, в том числе с учетом данных об иных аналогичных документально подтвержденных операциях самого налогоплательщика, проведения экспертизы, предоставления документов, подтверждающих рыночную стоимость соответствующих товаров (работ, услуг)</a:t>
            </a:r>
            <a:endParaRPr lang="ru-RU" sz="1100" i="1">
              <a:latin typeface="Arial"/>
              <a:cs typeface="Arial"/>
            </a:endParaRPr>
          </a:p>
        </p:txBody>
      </p:sp>
      <p:pic>
        <p:nvPicPr>
          <p:cNvPr id="13"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351367" y="674400"/>
            <a:ext cx="9203266" cy="5509200"/>
          </a:xfrm>
          <a:prstGeom prst="rect">
            <a:avLst/>
          </a:prstGeom>
          <a:no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Определение ВС РФ от 14.05.2020 №307-ЭС19-27597 </a:t>
            </a:r>
            <a:r>
              <a:rPr lang="ru-RU" sz="1600" b="1" i="0" u="none" strike="noStrike" cap="none">
                <a:ln>
                  <a:noFill/>
                </a:ln>
                <a:solidFill>
                  <a:schemeClr val="tx1"/>
                </a:solidFill>
                <a:latin typeface="Times New Roman"/>
                <a:ea typeface="Calibri"/>
                <a:cs typeface="Times New Roman"/>
              </a:rPr>
              <a:t>по делу N А42-7695/2017 </a:t>
            </a:r>
            <a:endParaRPr/>
          </a:p>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(АО «СПЕЦИАЛИЗИРОВАННАЯ ПРОИЗВОДСТВЕННО-ТЕХНИЧЕСКАЯ БАЗА «ЗВЕЗДОЧКА»)</a:t>
            </a:r>
            <a:endParaRPr/>
          </a:p>
          <a:p>
            <a:pPr marL="0" marR="0" lvl="0" indent="0" algn="ctr"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«Степень предъявляемых требований к выбору контрагента </a:t>
            </a:r>
            <a:r>
              <a:rPr lang="ru-RU" sz="1600" b="1" i="0" u="none" strike="noStrike" cap="none">
                <a:ln>
                  <a:noFill/>
                </a:ln>
                <a:solidFill>
                  <a:srgbClr val="9E0E11"/>
                </a:solidFill>
                <a:latin typeface="Times New Roman"/>
                <a:ea typeface="Times New Roman"/>
                <a:cs typeface="Times New Roman"/>
              </a:rPr>
              <a:t>не может быть одинаковой </a:t>
            </a:r>
            <a:r>
              <a:rPr lang="ru-RU" sz="1600" b="0" i="0" u="none" strike="noStrike" cap="none">
                <a:ln>
                  <a:noFill/>
                </a:ln>
                <a:solidFill>
                  <a:schemeClr val="tx1"/>
                </a:solidFill>
                <a:latin typeface="Times New Roman"/>
                <a:ea typeface="Times New Roman"/>
                <a:cs typeface="Times New Roman"/>
              </a:rPr>
              <a:t>для случаев ординарного пополнения материально-производственных запасов по разовым сделкам на несущественную сумму и в ситуациях, когда налогоплательщиком приобретается дорогостоящий актив, совершаются сделки на значительную сумму либо привлекается подрядчик для выполнения существенного объема работ, либо сделка несет в себе несоразмерные риски ввиду возможного причинения убытков при ее неисполнении или ненадлежащим исполнении»</a:t>
            </a:r>
            <a:endParaRPr/>
          </a:p>
          <a:p>
            <a:pPr marL="0" marR="0" lvl="0" indent="0" algn="l"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В пунктах 13 и 16 Письма ФНС России учтена правовая позиция ВС РФ, изложенная в Определении от 14.05.2020. Например: </a:t>
            </a:r>
            <a:r>
              <a:rPr lang="ru-RU" sz="1600" b="0" i="0" u="none" strike="noStrike" cap="none">
                <a:ln>
                  <a:noFill/>
                </a:ln>
                <a:solidFill>
                  <a:schemeClr val="tx1"/>
                </a:solidFill>
                <a:latin typeface="Times New Roman"/>
                <a:ea typeface="Times New Roman"/>
                <a:cs typeface="Times New Roman"/>
              </a:rPr>
              <a:t>правовое значение имеют не только доказанные налоговым органом обстоятельства, характеризующие деятельность контрагента и свидетельствующие о невозможности исполнения им обязательств, но и то, </a:t>
            </a:r>
            <a:r>
              <a:rPr lang="ru-RU" sz="1600" b="1" i="0" u="none" strike="noStrike" cap="none">
                <a:ln>
                  <a:noFill/>
                </a:ln>
                <a:solidFill>
                  <a:schemeClr val="tx1"/>
                </a:solidFill>
                <a:latin typeface="Times New Roman"/>
                <a:ea typeface="Times New Roman"/>
                <a:cs typeface="Times New Roman"/>
              </a:rPr>
              <a:t>должны ли данные обстоятельства были быть ясны налогоплательщику при совершении конкретной сделки с учетом характера и объемов деятельности налогоплательщика </a:t>
            </a:r>
            <a:r>
              <a:rPr lang="ru-RU" sz="1600" b="0" i="0" u="none" strike="noStrike" cap="none">
                <a:ln>
                  <a:noFill/>
                </a:ln>
                <a:solidFill>
                  <a:schemeClr val="tx1"/>
                </a:solidFill>
                <a:latin typeface="Times New Roman"/>
                <a:ea typeface="Times New Roman"/>
                <a:cs typeface="Times New Roman"/>
              </a:rPr>
              <a:t>(</a:t>
            </a:r>
            <a:r>
              <a:rPr lang="ru-RU" sz="1600" b="1" i="0" u="none" strike="noStrike" cap="none">
                <a:ln>
                  <a:noFill/>
                </a:ln>
                <a:solidFill>
                  <a:srgbClr val="9E0E11"/>
                </a:solidFill>
                <a:latin typeface="Times New Roman"/>
                <a:ea typeface="Times New Roman"/>
                <a:cs typeface="Times New Roman"/>
              </a:rPr>
              <a:t>крупность сделки и регулярность совершения аналогичных сделок), специфики приобретаемых товаров, работ и услуг (наличие специальных требований к исполнителю, в том числе лицензий и допусков к выполнению определенных операций), особенностей коммерческих условий сделки (наличие существенного отклонения цены от рыночного уровня, наличие у поставщика (подрядчика, исполнителя) предшествующего опыта исполнения аналогичных сделок) и т.п</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p:txBody>
      </p:sp>
      <p:sp>
        <p:nvSpPr>
          <p:cNvPr id="11" name="TextBox 8"/>
          <p:cNvSpPr/>
          <p:nvPr/>
        </p:nvSpPr>
        <p:spPr bwMode="auto">
          <a:xfrm>
            <a:off x="829733" y="182367"/>
            <a:ext cx="8724900"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Судебная практика</a:t>
            </a:r>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0"/>
            <a:ext cx="9906859" cy="6858594"/>
          </a:xfrm>
          <a:prstGeom prst="rect">
            <a:avLst/>
          </a:prstGeom>
        </p:spPr>
      </p:pic>
      <p:pic>
        <p:nvPicPr>
          <p:cNvPr id="5" name="Рисунок 4"/>
          <p:cNvPicPr>
            <a:picLocks noChangeAspect="1"/>
          </p:cNvPicPr>
          <p:nvPr/>
        </p:nvPicPr>
        <p:blipFill>
          <a:blip r:embed="rId3"/>
          <a:stretch/>
        </p:blipFill>
        <p:spPr bwMode="auto">
          <a:xfrm>
            <a:off x="8802540" y="5788824"/>
            <a:ext cx="563288" cy="563288"/>
          </a:xfrm>
          <a:prstGeom prst="rect">
            <a:avLst/>
          </a:prstGeom>
        </p:spPr>
      </p:pic>
      <p:pic>
        <p:nvPicPr>
          <p:cNvPr id="6"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7" name="Рисунок 14"/>
          <p:cNvPicPr>
            <a:picLocks noChangeAspect="1"/>
          </p:cNvPicPr>
          <p:nvPr/>
        </p:nvPicPr>
        <p:blipFill>
          <a:blip r:embed="rId5"/>
          <a:stretch/>
        </p:blipFill>
        <p:spPr bwMode="auto">
          <a:xfrm>
            <a:off x="1" y="-1280"/>
            <a:ext cx="499000" cy="499000"/>
          </a:xfrm>
          <a:prstGeom prst="rect">
            <a:avLst/>
          </a:prstGeom>
        </p:spPr>
      </p:pic>
      <p:sp>
        <p:nvSpPr>
          <p:cNvPr id="8" name="TextBox 10"/>
          <p:cNvSpPr/>
          <p:nvPr/>
        </p:nvSpPr>
        <p:spPr bwMode="auto">
          <a:xfrm>
            <a:off x="795866" y="97610"/>
            <a:ext cx="8962944" cy="400110"/>
          </a:xfrm>
          <a:prstGeom prst="rect">
            <a:avLst/>
          </a:prstGeom>
          <a:noFill/>
        </p:spPr>
        <p:txBody>
          <a:bodyPr wrap="square" rtlCol="0">
            <a:spAutoFit/>
          </a:bodyPr>
          <a:lstStyle/>
          <a:p>
            <a:pPr algn="ctr">
              <a:defRPr/>
            </a:pPr>
            <a:r>
              <a:rPr lang="ru-RU" sz="2000" b="1">
                <a:solidFill>
                  <a:srgbClr val="800000"/>
                </a:solidFill>
                <a:latin typeface="Times New Roman"/>
                <a:cs typeface="Times New Roman"/>
              </a:rPr>
              <a:t>Коммерческая осмотрительность по «обычной» сделке</a:t>
            </a:r>
            <a:endParaRPr/>
          </a:p>
        </p:txBody>
      </p:sp>
      <p:sp>
        <p:nvSpPr>
          <p:cNvPr id="9" name="Прямоугольник 11"/>
          <p:cNvSpPr/>
          <p:nvPr/>
        </p:nvSpPr>
        <p:spPr bwMode="auto">
          <a:xfrm>
            <a:off x="218645" y="842912"/>
            <a:ext cx="4158291" cy="5755422"/>
          </a:xfrm>
          <a:prstGeom prst="rect">
            <a:avLst/>
          </a:prstGeom>
          <a:ln w="19050">
            <a:solidFill>
              <a:srgbClr val="9C0E11"/>
            </a:solidFill>
          </a:ln>
        </p:spPr>
        <p:txBody>
          <a:bodyPr wrap="square">
            <a:spAutoFit/>
          </a:bodyPr>
          <a:lstStyle/>
          <a:p>
            <a:pPr algn="just">
              <a:defRPr/>
            </a:pPr>
            <a:r>
              <a:rPr lang="ru-RU" sz="1600">
                <a:latin typeface="Times New Roman"/>
                <a:cs typeface="Times New Roman"/>
              </a:rPr>
              <a:t>Повторно рассмотрев дело, суд первой инстанции признал незаконным решение инспекции </a:t>
            </a:r>
            <a:r>
              <a:rPr lang="ru-RU" sz="1600" b="1">
                <a:solidFill>
                  <a:srgbClr val="9E0E11"/>
                </a:solidFill>
                <a:latin typeface="Times New Roman"/>
                <a:cs typeface="Times New Roman"/>
              </a:rPr>
              <a:t>в части доначислений НДС</a:t>
            </a:r>
            <a:r>
              <a:rPr lang="ru-RU" sz="1600">
                <a:latin typeface="Times New Roman"/>
                <a:cs typeface="Times New Roman"/>
              </a:rPr>
              <a:t>, отметив следующее:</a:t>
            </a:r>
            <a:endParaRPr/>
          </a:p>
          <a:p>
            <a:pPr algn="just">
              <a:defRPr/>
            </a:pPr>
            <a:r>
              <a:rPr lang="ru-RU" sz="1600">
                <a:solidFill>
                  <a:srgbClr val="9C0E11"/>
                </a:solidFill>
                <a:latin typeface="Franklin Gothic Heavy"/>
                <a:cs typeface="Times New Roman"/>
              </a:rPr>
              <a:t>■</a:t>
            </a:r>
            <a:r>
              <a:rPr lang="ru-RU" sz="1600" b="1">
                <a:latin typeface="Times New Roman"/>
                <a:cs typeface="Times New Roman"/>
              </a:rPr>
              <a:t>реальность приобретение товара не оспаривается, выводы о приобретении товара у иных лиц основаны только на отрицательных характеристиках контрагентов</a:t>
            </a:r>
            <a:r>
              <a:rPr lang="ru-RU" sz="1600">
                <a:latin typeface="Times New Roman"/>
                <a:cs typeface="Times New Roman"/>
              </a:rPr>
              <a:t>;</a:t>
            </a:r>
            <a:endParaRPr/>
          </a:p>
          <a:p>
            <a:pPr algn="just">
              <a:defRPr/>
            </a:pPr>
            <a:r>
              <a:rPr lang="ru-RU" sz="1600">
                <a:solidFill>
                  <a:srgbClr val="9C0E11"/>
                </a:solidFill>
                <a:latin typeface="Franklin Gothic Heavy"/>
                <a:cs typeface="Times New Roman"/>
              </a:rPr>
              <a:t>■</a:t>
            </a:r>
            <a:r>
              <a:rPr lang="ru-RU" sz="1600" b="1">
                <a:latin typeface="Times New Roman"/>
                <a:cs typeface="Times New Roman"/>
              </a:rPr>
              <a:t>налогоплательщик не мог знать о номинальности, «налоговых пороках» контрагентов, т.к. нет возможности и прав устанавливать обстоятельства, которые могут быть выявлены налоговыми органами </a:t>
            </a:r>
            <a:r>
              <a:rPr lang="ru-RU" sz="1600">
                <a:latin typeface="Times New Roman"/>
                <a:cs typeface="Times New Roman"/>
              </a:rPr>
              <a:t>(</a:t>
            </a:r>
            <a:r>
              <a:rPr lang="ru-RU" sz="1600" i="1">
                <a:latin typeface="Times New Roman"/>
                <a:cs typeface="Times New Roman"/>
              </a:rPr>
              <a:t>провести экспертизу подлинности подписи, получить информацию об уплате налогов, их размере и пр.</a:t>
            </a:r>
            <a:r>
              <a:rPr lang="ru-RU" sz="1600">
                <a:latin typeface="Times New Roman"/>
                <a:cs typeface="Times New Roman"/>
              </a:rPr>
              <a:t>);</a:t>
            </a:r>
            <a:endParaRPr/>
          </a:p>
          <a:p>
            <a:pPr algn="just">
              <a:defRPr/>
            </a:pPr>
            <a:r>
              <a:rPr lang="ru-RU" sz="1600">
                <a:solidFill>
                  <a:srgbClr val="9C0E11"/>
                </a:solidFill>
                <a:latin typeface="Franklin Gothic Heavy"/>
                <a:cs typeface="Times New Roman"/>
              </a:rPr>
              <a:t>■ </a:t>
            </a:r>
            <a:r>
              <a:rPr lang="ru-RU" sz="1600" b="1">
                <a:latin typeface="Times New Roman"/>
                <a:cs typeface="Times New Roman"/>
              </a:rPr>
              <a:t>заключенные сделки обычны, не являются крупными, поэтому проявлена достаточная степень осмотрительности </a:t>
            </a:r>
            <a:r>
              <a:rPr lang="ru-RU" sz="1600">
                <a:latin typeface="Times New Roman"/>
                <a:cs typeface="Times New Roman"/>
              </a:rPr>
              <a:t>(</a:t>
            </a:r>
            <a:r>
              <a:rPr lang="ru-RU" sz="1600" i="1">
                <a:latin typeface="Times New Roman"/>
                <a:cs typeface="Times New Roman"/>
              </a:rPr>
              <a:t>проверка госрегистрации контрагентов, полномочия лиц, подписавших документы</a:t>
            </a:r>
            <a:r>
              <a:rPr lang="ru-RU" sz="1600">
                <a:latin typeface="Times New Roman"/>
                <a:cs typeface="Times New Roman"/>
              </a:rPr>
              <a:t>).</a:t>
            </a:r>
            <a:endParaRPr/>
          </a:p>
        </p:txBody>
      </p:sp>
      <p:sp>
        <p:nvSpPr>
          <p:cNvPr id="10" name="Прямоугольник 12"/>
          <p:cNvSpPr/>
          <p:nvPr/>
        </p:nvSpPr>
        <p:spPr bwMode="auto">
          <a:xfrm>
            <a:off x="4520952" y="842912"/>
            <a:ext cx="5112567" cy="5693866"/>
          </a:xfrm>
          <a:prstGeom prst="rect">
            <a:avLst/>
          </a:prstGeom>
          <a:ln w="38100">
            <a:solidFill>
              <a:srgbClr val="9C0E11"/>
            </a:solidFill>
          </a:ln>
        </p:spPr>
        <p:txBody>
          <a:bodyPr wrap="square">
            <a:spAutoFit/>
          </a:bodyPr>
          <a:lstStyle/>
          <a:p>
            <a:pPr algn="just">
              <a:defRPr/>
            </a:pPr>
            <a:r>
              <a:rPr lang="ru-RU" sz="1400" b="1">
                <a:solidFill>
                  <a:srgbClr val="9E0E11"/>
                </a:solidFill>
              </a:rPr>
              <a:t>Степень проявления осмотрительности зависит от конкретных обстоятельств сделки</a:t>
            </a:r>
            <a:r>
              <a:rPr lang="ru-RU" sz="1400"/>
              <a:t>, а именно:</a:t>
            </a:r>
            <a:endParaRPr/>
          </a:p>
          <a:p>
            <a:pPr algn="just">
              <a:defRPr/>
            </a:pPr>
            <a:r>
              <a:rPr lang="ru-RU" sz="1400">
                <a:solidFill>
                  <a:srgbClr val="9C0E11"/>
                </a:solidFill>
                <a:latin typeface="Franklin Gothic Heavy"/>
                <a:cs typeface="Times New Roman"/>
              </a:rPr>
              <a:t>■</a:t>
            </a:r>
            <a:r>
              <a:rPr lang="ru-RU" sz="1400" b="1">
                <a:latin typeface="Times New Roman"/>
                <a:cs typeface="Times New Roman"/>
              </a:rPr>
              <a:t>вида</a:t>
            </a:r>
            <a:r>
              <a:rPr lang="ru-RU" sz="1400" b="1">
                <a:solidFill>
                  <a:srgbClr val="9C0E11"/>
                </a:solidFill>
                <a:latin typeface="Times New Roman"/>
                <a:cs typeface="Times New Roman"/>
              </a:rPr>
              <a:t> </a:t>
            </a:r>
            <a:r>
              <a:rPr lang="ru-RU" sz="1400" b="1">
                <a:latin typeface="Times New Roman"/>
                <a:cs typeface="Times New Roman"/>
              </a:rPr>
              <a:t>договора </a:t>
            </a:r>
            <a:r>
              <a:rPr lang="ru-RU" sz="1400"/>
              <a:t>(</a:t>
            </a:r>
            <a:r>
              <a:rPr lang="ru-RU" sz="1400" i="1"/>
              <a:t>разовая купля-продажа, поставка, подряд</a:t>
            </a:r>
            <a:r>
              <a:rPr lang="ru-RU" sz="1400"/>
              <a:t>),</a:t>
            </a:r>
            <a:endParaRPr/>
          </a:p>
          <a:p>
            <a:pPr algn="just">
              <a:defRPr/>
            </a:pPr>
            <a:r>
              <a:rPr lang="ru-RU" sz="1400">
                <a:solidFill>
                  <a:srgbClr val="9C0E11"/>
                </a:solidFill>
                <a:latin typeface="Franklin Gothic Heavy"/>
                <a:cs typeface="Times New Roman"/>
              </a:rPr>
              <a:t>■</a:t>
            </a:r>
            <a:r>
              <a:rPr lang="ru-RU" sz="1400" b="1"/>
              <a:t>предмета договора</a:t>
            </a:r>
            <a:r>
              <a:rPr lang="ru-RU" sz="1400"/>
              <a:t> (</a:t>
            </a:r>
            <a:r>
              <a:rPr lang="ru-RU" sz="1400" i="1"/>
              <a:t>недвижимость, обычные хозяйственные товары, специфические товары, сложное оборудование, требования к качеству и прочее</a:t>
            </a:r>
            <a:r>
              <a:rPr lang="ru-RU" sz="1400"/>
              <a:t>),</a:t>
            </a:r>
            <a:endParaRPr/>
          </a:p>
          <a:p>
            <a:pPr algn="just">
              <a:defRPr/>
            </a:pPr>
            <a:r>
              <a:rPr lang="ru-RU" sz="1400">
                <a:solidFill>
                  <a:srgbClr val="9C0E11"/>
                </a:solidFill>
                <a:latin typeface="Franklin Gothic Heavy"/>
                <a:cs typeface="Times New Roman"/>
              </a:rPr>
              <a:t>■</a:t>
            </a:r>
            <a:r>
              <a:rPr lang="ru-RU" sz="1400" b="1"/>
              <a:t>условий договора </a:t>
            </a:r>
            <a:r>
              <a:rPr lang="ru-RU" sz="1400"/>
              <a:t>о поставке, оплате, ответственности за неисполнение договора, стоимости сделки (</a:t>
            </a:r>
            <a:r>
              <a:rPr lang="ru-RU" sz="1400" i="1"/>
              <a:t>обычная хозяйственная деятельность, крупный размер</a:t>
            </a:r>
            <a:r>
              <a:rPr lang="ru-RU" sz="1400"/>
              <a:t>).</a:t>
            </a:r>
            <a:endParaRPr/>
          </a:p>
          <a:p>
            <a:pPr algn="just">
              <a:defRPr/>
            </a:pPr>
            <a:endParaRPr lang="ru-RU" sz="1400"/>
          </a:p>
          <a:p>
            <a:pPr algn="just">
              <a:defRPr/>
            </a:pPr>
            <a:r>
              <a:rPr lang="ru-RU" sz="1400" b="1"/>
              <a:t>Относительно рассматриваемого случая было отмечено, что:</a:t>
            </a:r>
            <a:endParaRPr lang="ru-RU" sz="1400"/>
          </a:p>
          <a:p>
            <a:pPr algn="just">
              <a:defRPr/>
            </a:pPr>
            <a:r>
              <a:rPr lang="ru-RU" sz="1400">
                <a:solidFill>
                  <a:srgbClr val="9C0E11"/>
                </a:solidFill>
                <a:latin typeface="Franklin Gothic Heavy"/>
                <a:cs typeface="Times New Roman"/>
              </a:rPr>
              <a:t>■</a:t>
            </a:r>
            <a:r>
              <a:rPr lang="ru-RU" sz="1400" b="1"/>
              <a:t>сделки не были крупными</a:t>
            </a:r>
            <a:r>
              <a:rPr lang="ru-RU" sz="1400"/>
              <a:t>, заключены рамочные договоры поставки, при которых наличие у контрагента опыта работы в соответствующей сфере, персонала, недвижимого имущества и транспортных средств не является определяющим при выборе контрагента;</a:t>
            </a:r>
            <a:endParaRPr/>
          </a:p>
          <a:p>
            <a:pPr algn="just">
              <a:defRPr/>
            </a:pPr>
            <a:r>
              <a:rPr lang="ru-RU" sz="1400">
                <a:solidFill>
                  <a:srgbClr val="9C0E11"/>
                </a:solidFill>
                <a:latin typeface="Franklin Gothic Heavy"/>
                <a:cs typeface="Times New Roman"/>
              </a:rPr>
              <a:t>■</a:t>
            </a:r>
            <a:r>
              <a:rPr lang="ru-RU" sz="1400" b="1"/>
              <a:t>условия договоров поставки не свидетельствуют о необходимости проявления повышенной степени осмотрительности </a:t>
            </a:r>
            <a:r>
              <a:rPr lang="ru-RU" sz="1400"/>
              <a:t>(</a:t>
            </a:r>
            <a:r>
              <a:rPr lang="ru-RU" sz="1400" i="1"/>
              <a:t>оплата осуществлялось после поставки товара с отсрочкой платежа на 180 дней — исключает риски непоставки или поставки некачественного товара</a:t>
            </a:r>
            <a:r>
              <a:rPr lang="ru-RU" sz="1400"/>
              <a:t>);</a:t>
            </a:r>
            <a:endParaRPr/>
          </a:p>
          <a:p>
            <a:pPr algn="just">
              <a:defRPr/>
            </a:pPr>
            <a:r>
              <a:rPr lang="ru-RU" sz="1400">
                <a:solidFill>
                  <a:srgbClr val="9C0E11"/>
                </a:solidFill>
                <a:latin typeface="Franklin Gothic Heavy"/>
                <a:cs typeface="Times New Roman"/>
              </a:rPr>
              <a:t>■</a:t>
            </a:r>
            <a:r>
              <a:rPr lang="ru-RU" sz="1400" b="1"/>
              <a:t>оплата товара произведена путем перечисления денежных средств в полном объеме на расчетные счета контрагентов, счета-фактуры отражены в книге покупок, товар оприходован, сделки отражены в бухучете, а товар в дальнейшем реализован реальным покупателям.</a:t>
            </a:r>
            <a:endParaRPr/>
          </a:p>
        </p:txBody>
      </p:sp>
      <p:sp>
        <p:nvSpPr>
          <p:cNvPr id="11" name="Прямоугольник 13"/>
          <p:cNvSpPr/>
          <p:nvPr/>
        </p:nvSpPr>
        <p:spPr bwMode="auto">
          <a:xfrm>
            <a:off x="200473" y="463428"/>
            <a:ext cx="9558338" cy="369332"/>
          </a:xfrm>
          <a:prstGeom prst="rect">
            <a:avLst/>
          </a:prstGeom>
        </p:spPr>
        <p:txBody>
          <a:bodyPr wrap="square">
            <a:spAutoFit/>
          </a:bodyPr>
          <a:lstStyle/>
          <a:p>
            <a:pPr algn="ctr">
              <a:defRPr/>
            </a:pPr>
            <a:r>
              <a:rPr lang="ru-RU" b="1"/>
              <a:t>Постановление 18 ААС от 09.04.2021 года по делу № А76-25957/2018 </a:t>
            </a:r>
            <a:r>
              <a:rPr lang="ru-RU"/>
              <a:t>(кассация 04.08.2021) </a:t>
            </a:r>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59"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Rectangle 1"/>
          <p:cNvSpPr>
            <a:spLocks noChangeArrowheads="1"/>
          </p:cNvSpPr>
          <p:nvPr/>
        </p:nvSpPr>
        <p:spPr bwMode="auto">
          <a:xfrm>
            <a:off x="274423" y="706623"/>
            <a:ext cx="9357154" cy="6001643"/>
          </a:xfrm>
          <a:prstGeom prst="rect">
            <a:avLst/>
          </a:prstGeom>
          <a:solidFill>
            <a:srgbClr val="FFF6E7"/>
          </a:solid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Для доказательств надлежащей коммерческой осмотрительности следует истребовать у контрагента:</a:t>
            </a:r>
            <a:endParaRPr lang="ru-RU" sz="1600" b="1"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копии учредительных и регистрационных документов</a:t>
            </a:r>
            <a:r>
              <a:rPr lang="ru-RU" sz="1600" b="0" i="0" u="none" strike="noStrike" cap="none">
                <a:ln>
                  <a:noFill/>
                </a:ln>
                <a:solidFill>
                  <a:srgbClr val="333333"/>
                </a:solidFill>
                <a:latin typeface="Times New Roman"/>
                <a:ea typeface="Calibri"/>
                <a:cs typeface="Times New Roman"/>
              </a:rPr>
              <a:t> </a:t>
            </a:r>
            <a:r>
              <a:rPr lang="ru-RU" sz="1600" b="0" i="1" u="none" strike="noStrike" cap="none">
                <a:ln>
                  <a:noFill/>
                </a:ln>
                <a:solidFill>
                  <a:srgbClr val="333333"/>
                </a:solidFill>
                <a:latin typeface="Times New Roman"/>
                <a:ea typeface="Calibri"/>
                <a:cs typeface="Times New Roman"/>
              </a:rPr>
              <a:t>(</a:t>
            </a:r>
            <a:r>
              <a:rPr lang="ru-RU" sz="1600" b="0" i="1" u="none" strike="noStrike" cap="none">
                <a:ln>
                  <a:noFill/>
                </a:ln>
                <a:solidFill>
                  <a:schemeClr val="tx1"/>
                </a:solidFill>
                <a:latin typeface="Times New Roman"/>
                <a:ea typeface="Calibri"/>
                <a:cs typeface="Times New Roman"/>
              </a:rPr>
              <a:t>устав, свидетельство о внесении записи в ЕГРЮЛ, о постановке на налоговый учет, решение участника (протокол общего собрания) о назначении исполнительного органа, приказа о назначении на должность руководителя)</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подлинник доверенности и копию документа, удостоверяющего личность представителя, если договор подписывается не лицом, исполняющим функции единоличного исполнительного органа контрагента;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сведения о лицах </a:t>
            </a:r>
            <a:r>
              <a:rPr lang="ru-RU" sz="1600" b="0" i="1" u="none" strike="noStrike" cap="none">
                <a:ln>
                  <a:noFill/>
                </a:ln>
                <a:solidFill>
                  <a:schemeClr val="tx1"/>
                </a:solidFill>
                <a:latin typeface="Times New Roman"/>
                <a:ea typeface="Calibri"/>
                <a:cs typeface="Times New Roman"/>
              </a:rPr>
              <a:t>(Ф.И.О., должность, вопросы ведения, номер телефона, адрес электронной почты)</a:t>
            </a:r>
            <a:r>
              <a:rPr lang="ru-RU" sz="1600" b="0" i="0" u="none" strike="noStrike" cap="none">
                <a:ln>
                  <a:noFill/>
                </a:ln>
                <a:solidFill>
                  <a:schemeClr val="tx1"/>
                </a:solidFill>
                <a:latin typeface="Times New Roman"/>
                <a:ea typeface="Calibri"/>
                <a:cs typeface="Times New Roman"/>
              </a:rPr>
              <a:t>, коммуникации с которыми предполагаются в процессе заключения и исполнения договора.</a:t>
            </a:r>
            <a:r>
              <a:rPr lang="ru-RU" sz="1600" b="0" i="0" u="none" strike="noStrike" cap="none">
                <a:ln>
                  <a:noFill/>
                </a:ln>
                <a:solidFill>
                  <a:schemeClr val="tx1"/>
                </a:solidFill>
                <a:latin typeface="Times New Roman"/>
                <a:ea typeface="Times New Roman"/>
                <a:cs typeface="Times New Roman"/>
              </a:rPr>
              <a:t> Следует сохранять переписку с представителями контрагента не только на этапе заключения сделки, но и на этапе ее исполнения;</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копии лицензий на осуществление деятельности, в отношении которой заключается договор, если такая деятельность контрагента подлежит лицензированию, разрешительную документацию, членство в СРО;</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копии договора аренды или документов, подтверждающих право собственности в отношении помещений по месту нахождения контрагента;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если контрагентом применяются специальные режимы налогообложения, следует получить копию подтверждающего документа </a:t>
            </a:r>
            <a:r>
              <a:rPr lang="ru-RU" sz="1600" b="0" i="1" u="none" strike="noStrike" cap="none">
                <a:ln>
                  <a:noFill/>
                </a:ln>
                <a:solidFill>
                  <a:schemeClr val="tx1"/>
                </a:solidFill>
                <a:latin typeface="Times New Roman"/>
                <a:ea typeface="Calibri"/>
                <a:cs typeface="Times New Roman"/>
              </a:rPr>
              <a:t>(уведомление, заявление, информационное письмо и пр.)</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копию бухгалтерской отчетности: формы № 1 «Бухгалтерский баланс» и форма № 2 «Отчет о финансовых результатах» за год, предшествующий году заключения договора;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Calibri"/>
                <a:cs typeface="Times New Roman"/>
              </a:rPr>
              <a:t>копии документов, подтверждающих предоставление в налоговые органы налоговой отчетности по НДС и налогу на прибыль за 2 отчетных/налоговых периода, предшествующих периоду заключения договора </a:t>
            </a:r>
            <a:r>
              <a:rPr lang="ru-RU" sz="1600" b="0" i="1" u="none" strike="noStrike" cap="none">
                <a:ln>
                  <a:noFill/>
                </a:ln>
                <a:solidFill>
                  <a:schemeClr val="tx1"/>
                </a:solidFill>
                <a:latin typeface="Times New Roman"/>
                <a:ea typeface="Calibri"/>
                <a:cs typeface="Times New Roman"/>
              </a:rPr>
              <a:t>(копии квитанций о приеме налоговых деклараций в электронном виде, копии титульных листов налоговых деклараций с отметкой налогового органа о приеме и др.)</a:t>
            </a:r>
            <a:r>
              <a:rPr lang="ru-RU" sz="1600" b="0" i="0" u="none" strike="noStrike" cap="none">
                <a:ln>
                  <a:noFill/>
                </a:ln>
                <a:solidFill>
                  <a:schemeClr val="tx1"/>
                </a:solidFill>
                <a:latin typeface="Times New Roman"/>
                <a:ea typeface="Calibri"/>
                <a:cs typeface="Times New Roman"/>
              </a:rPr>
              <a:t> при заключении договоров с контрагентами - подрядчиками на длительный срок и /или на значительную для компании сумму;</a:t>
            </a:r>
            <a:endParaRPr lang="ru-RU" sz="1600" b="0" i="0" u="none" strike="noStrike" cap="none">
              <a:ln>
                <a:noFill/>
              </a:ln>
              <a:solidFill>
                <a:schemeClr val="tx1"/>
              </a:solidFill>
              <a:latin typeface="Times New Roman"/>
              <a:cs typeface="Times New Roman"/>
            </a:endParaRPr>
          </a:p>
        </p:txBody>
      </p:sp>
      <p:sp>
        <p:nvSpPr>
          <p:cNvPr id="10" name="Прямоугольник 10"/>
          <p:cNvSpPr/>
          <p:nvPr/>
        </p:nvSpPr>
        <p:spPr bwMode="auto">
          <a:xfrm>
            <a:off x="791633" y="0"/>
            <a:ext cx="8967178" cy="1015663"/>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ЧЕК-ЛИСТ</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a:solidFill>
                  <a:srgbClr val="9E0E11"/>
                </a:solidFill>
                <a:latin typeface="Times New Roman"/>
                <a:ea typeface="Times New Roman"/>
                <a:cs typeface="Times New Roman"/>
              </a:rPr>
              <a:t>проверки контрагента и проявления коммерческой осмотрительности</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u="sng">
                <a:solidFill>
                  <a:srgbClr val="9E0E11"/>
                </a:solidFill>
                <a:latin typeface="Times New Roman"/>
                <a:ea typeface="Times New Roman"/>
                <a:cs typeface="Times New Roman"/>
              </a:rPr>
              <a:t> </a:t>
            </a:r>
            <a:endParaRPr lang="ru-RU" sz="2000">
              <a:solidFill>
                <a:srgbClr val="9E0E11"/>
              </a:solidFill>
              <a:latin typeface="Times New Roman"/>
              <a:cs typeface="Times New Roman"/>
            </a:endParaRPr>
          </a:p>
        </p:txBody>
      </p:sp>
      <p:pic>
        <p:nvPicPr>
          <p:cNvPr id="11"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a:solidFill>
            <a:srgbClr val="FFF6E7"/>
          </a:solidFill>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Прямоугольник 8"/>
          <p:cNvSpPr/>
          <p:nvPr/>
        </p:nvSpPr>
        <p:spPr bwMode="auto">
          <a:xfrm>
            <a:off x="791633" y="0"/>
            <a:ext cx="8967178" cy="1015663"/>
          </a:xfrm>
          <a:prstGeom prst="rect">
            <a:avLst/>
          </a:prstGeom>
        </p:spPr>
        <p:txBody>
          <a:bodyPr wrap="square">
            <a:spAutoFit/>
          </a:bodyPr>
          <a:lstStyle/>
          <a:p>
            <a:pPr lvl="0" algn="ctr" defTabSz="914400">
              <a:spcBef>
                <a:spcPts val="0"/>
              </a:spcBef>
              <a:spcAft>
                <a:spcPts val="0"/>
              </a:spcAft>
              <a:defRPr/>
            </a:pPr>
            <a:r>
              <a:rPr lang="ru-RU" sz="2000" b="1">
                <a:solidFill>
                  <a:srgbClr val="9E0E11"/>
                </a:solidFill>
                <a:latin typeface="Times New Roman"/>
                <a:ea typeface="Times New Roman"/>
                <a:cs typeface="Times New Roman"/>
              </a:rPr>
              <a:t>ЧЕК-ЛИСТ</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a:solidFill>
                  <a:srgbClr val="9E0E11"/>
                </a:solidFill>
                <a:latin typeface="Times New Roman"/>
                <a:ea typeface="Times New Roman"/>
                <a:cs typeface="Times New Roman"/>
              </a:rPr>
              <a:t>проверки контрагента и проявления коммерческой осмотрительности</a:t>
            </a:r>
            <a:endParaRPr lang="ru-RU" sz="2000">
              <a:solidFill>
                <a:srgbClr val="9E0E11"/>
              </a:solidFill>
              <a:latin typeface="Times New Roman"/>
              <a:cs typeface="Times New Roman"/>
            </a:endParaRPr>
          </a:p>
          <a:p>
            <a:pPr lvl="0" algn="ctr" defTabSz="914400">
              <a:spcBef>
                <a:spcPts val="0"/>
              </a:spcBef>
              <a:spcAft>
                <a:spcPts val="0"/>
              </a:spcAft>
              <a:defRPr/>
            </a:pPr>
            <a:r>
              <a:rPr lang="ru-RU" sz="2000" b="1" u="sng">
                <a:solidFill>
                  <a:srgbClr val="9E0E11"/>
                </a:solidFill>
                <a:latin typeface="Times New Roman"/>
                <a:ea typeface="Times New Roman"/>
                <a:cs typeface="Times New Roman"/>
              </a:rPr>
              <a:t> </a:t>
            </a:r>
            <a:endParaRPr lang="ru-RU" sz="2000">
              <a:solidFill>
                <a:srgbClr val="9E0E11"/>
              </a:solidFill>
              <a:latin typeface="Times New Roman"/>
              <a:cs typeface="Times New Roman"/>
            </a:endParaRPr>
          </a:p>
        </p:txBody>
      </p:sp>
      <p:pic>
        <p:nvPicPr>
          <p:cNvPr id="10"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
        <p:nvSpPr>
          <p:cNvPr id="11" name="Rectangle 1"/>
          <p:cNvSpPr>
            <a:spLocks noChangeArrowheads="1"/>
          </p:cNvSpPr>
          <p:nvPr/>
        </p:nvSpPr>
        <p:spPr bwMode="auto">
          <a:xfrm>
            <a:off x="218645" y="681273"/>
            <a:ext cx="9374087" cy="6032421"/>
          </a:xfrm>
          <a:prstGeom prst="rect">
            <a:avLst/>
          </a:prstGeom>
          <a:solidFill>
            <a:srgbClr val="FFF6E7"/>
          </a:solidFill>
          <a:ln w="28575">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для подтверждения наличия деловой репутации и опыта у контрагента в соответствующей области</a:t>
            </a:r>
            <a:r>
              <a:rPr lang="ru-RU" sz="1600" b="0" i="0" u="none" strike="noStrike" cap="none">
                <a:ln>
                  <a:noFill/>
                </a:ln>
                <a:solidFill>
                  <a:schemeClr val="tx1"/>
                </a:solidFill>
                <a:latin typeface="Times New Roman"/>
                <a:ea typeface="Calibri"/>
                <a:cs typeface="Times New Roman"/>
              </a:rPr>
              <a:t> следует получить от контрагента рекомендательные письма и сохранить элементы внешней атрибутики: визитные карточки, буклеты, проспекты, адрес сайта и т.п.;</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информацию, подтверждающую наличие трудовых и материальных ресурсов, необходимых для исполнения договора </a:t>
            </a:r>
            <a:r>
              <a:rPr lang="ru-RU" sz="1600" b="0" i="1" u="none" strike="noStrike" cap="none">
                <a:ln>
                  <a:noFill/>
                </a:ln>
                <a:solidFill>
                  <a:schemeClr val="tx1"/>
                </a:solidFill>
                <a:latin typeface="Times New Roman"/>
                <a:ea typeface="Times New Roman"/>
                <a:cs typeface="Times New Roman"/>
              </a:rPr>
              <a:t>(квалифицированный персонал, производственные мощности, технологическое оборудование и т.п.)</a:t>
            </a:r>
            <a:r>
              <a:rPr lang="ru-RU" sz="1600" b="0" i="0" u="none" strike="noStrike" cap="none">
                <a:ln>
                  <a:noFill/>
                </a:ln>
                <a:solidFill>
                  <a:schemeClr val="tx1"/>
                </a:solidFill>
                <a:latin typeface="Times New Roman"/>
                <a:ea typeface="Calibri"/>
                <a:cs typeface="Times New Roman"/>
              </a:rPr>
              <a:t> и такую же информацию в отношении третьих лиц (при привлечении третьих лиц из-за недостаточности собственных ресурсов контрагента);</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Char char="•"/>
              <a:defRPr/>
            </a:pPr>
            <a:r>
              <a:rPr lang="ru-RU" sz="1600" b="0" i="0" u="none" strike="noStrike" cap="none">
                <a:ln>
                  <a:noFill/>
                </a:ln>
                <a:solidFill>
                  <a:schemeClr val="tx1"/>
                </a:solidFill>
                <a:latin typeface="Times New Roman"/>
                <a:ea typeface="Times New Roman"/>
                <a:cs typeface="Times New Roman"/>
              </a:rPr>
              <a:t>документы (их копии), подтверждающие взаимодействие с представителями контрагента в процессе исполнения сделки, также следует документально фиксировать обстоятельства взаимодействия </a:t>
            </a:r>
            <a:r>
              <a:rPr lang="ru-RU" sz="1600" b="0" i="1" u="none" strike="noStrike" cap="none">
                <a:ln>
                  <a:noFill/>
                </a:ln>
                <a:solidFill>
                  <a:schemeClr val="tx1"/>
                </a:solidFill>
                <a:latin typeface="Times New Roman"/>
                <a:ea typeface="Times New Roman"/>
                <a:cs typeface="Times New Roman"/>
              </a:rPr>
              <a:t>(например, следует сохранять сведения о транспортировке товаров со стороны контрагента либо сторонних перевозчиков - с информацией о маршрутах, номерах автотранспортных средств и пр.)</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Внимание!</a:t>
            </a:r>
            <a:r>
              <a:rPr lang="ru-RU" sz="1600" b="0" i="0" u="none" strike="noStrike" cap="none">
                <a:ln>
                  <a:noFill/>
                </a:ln>
                <a:solidFill>
                  <a:schemeClr val="tx1"/>
                </a:solidFill>
                <a:latin typeface="Times New Roman"/>
                <a:ea typeface="Times New Roman"/>
                <a:cs typeface="Times New Roman"/>
              </a:rPr>
              <a:t> </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1.</a:t>
            </a:r>
            <a:r>
              <a:rPr lang="ru-RU" sz="1600" b="0" i="0" u="none" strike="noStrike" cap="none">
                <a:ln>
                  <a:noFill/>
                </a:ln>
                <a:solidFill>
                  <a:schemeClr val="tx1"/>
                </a:solidFill>
                <a:latin typeface="Times New Roman"/>
                <a:ea typeface="Times New Roman"/>
                <a:cs typeface="Times New Roman"/>
              </a:rPr>
              <a:t>Степень предъявляемых требований к выбору контрагента не может быть одинаковой для случаев ординарного пополнения МПЗ по разовым сделкам на несущественную сумму и в ситуациях, когда приобретается дорогостоящий актив, совершаются сделки на значительную сумму,  либо привлекается подрядчик для выполнения существенного объема работ, либо сделка несет в себе несоразмерные риски ввиду возможного причинения убытков при ее неисполнении или ненадлежащим исполнении </a:t>
            </a:r>
            <a:r>
              <a:rPr lang="ru-RU" sz="1600" b="0" i="1" u="none" strike="noStrike" cap="none">
                <a:ln>
                  <a:noFill/>
                </a:ln>
                <a:solidFill>
                  <a:schemeClr val="tx1"/>
                </a:solidFill>
                <a:latin typeface="Times New Roman"/>
                <a:ea typeface="Times New Roman"/>
                <a:cs typeface="Times New Roman"/>
              </a:rPr>
              <a:t>(Письмо ФНС от 10.03.2021 года №</a:t>
            </a:r>
            <a:r>
              <a:rPr lang="ru-RU" sz="1600" b="0" i="1" u="none" strike="noStrike" cap="none">
                <a:ln>
                  <a:noFill/>
                </a:ln>
                <a:solidFill>
                  <a:schemeClr val="tx1"/>
                </a:solidFill>
                <a:latin typeface="Times New Roman"/>
                <a:ea typeface="Calibri"/>
                <a:cs typeface="Times New Roman"/>
              </a:rPr>
              <a:t> БВ-4-7/3060)</a:t>
            </a:r>
            <a:r>
              <a:rPr lang="ru-RU" sz="1600" b="0" i="0" u="none" strike="noStrike" cap="none">
                <a:ln>
                  <a:noFill/>
                </a:ln>
                <a:solidFill>
                  <a:schemeClr val="tx1"/>
                </a:solidFill>
                <a:latin typeface="Times New Roman"/>
                <a:ea typeface="Calibri"/>
                <a:cs typeface="Times New Roman"/>
              </a:rPr>
              <a:t>. Поэтому в</a:t>
            </a:r>
            <a:r>
              <a:rPr lang="ru-RU" sz="1600" b="0" i="0" u="none" strike="noStrike" cap="none">
                <a:ln>
                  <a:noFill/>
                </a:ln>
                <a:solidFill>
                  <a:schemeClr val="tx1"/>
                </a:solidFill>
                <a:latin typeface="Times New Roman"/>
                <a:ea typeface="Times New Roman"/>
                <a:cs typeface="Times New Roman"/>
              </a:rPr>
              <a:t> соответствующие локальные нормативные акты (положение, регламент проверки контрагентов) следует внести положения, подробно описывающие разные критерии стандарта и объема предпринимаемых действий по проверке контрагентов в зависимости от цены сделки, предмета сделки, объема работ и  иных параметров.</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Times New Roman"/>
                <a:cs typeface="Times New Roman"/>
              </a:rPr>
              <a:t>2.</a:t>
            </a:r>
            <a:r>
              <a:rPr lang="ru-RU" sz="1600" b="0" i="0" u="none" strike="noStrike" cap="none">
                <a:ln>
                  <a:noFill/>
                </a:ln>
                <a:solidFill>
                  <a:schemeClr val="tx1"/>
                </a:solidFill>
                <a:latin typeface="Times New Roman"/>
                <a:ea typeface="Times New Roman"/>
                <a:cs typeface="Times New Roman"/>
              </a:rPr>
              <a:t>Целесообразно иметь досье на субисполнителей - </a:t>
            </a:r>
            <a:r>
              <a:rPr lang="ru-RU" sz="1600" b="0" i="0" u="none" strike="noStrike" cap="none">
                <a:ln>
                  <a:noFill/>
                </a:ln>
                <a:solidFill>
                  <a:schemeClr val="tx1"/>
                </a:solidFill>
                <a:latin typeface="Times New Roman"/>
                <a:ea typeface="Calibri"/>
                <a:cs typeface="Times New Roman"/>
              </a:rPr>
              <a:t>третьих лиц (при привлечении их контрагентом из-за недостаточности собственных ресурсов)</a:t>
            </a:r>
            <a:r>
              <a:rPr lang="ru-RU" sz="1600" b="0" i="0" u="none" strike="noStrike" cap="none">
                <a:ln>
                  <a:noFill/>
                </a:ln>
                <a:solidFill>
                  <a:schemeClr val="tx1"/>
                </a:solidFill>
                <a:latin typeface="Times New Roman"/>
                <a:ea typeface="Times New Roman"/>
                <a:cs typeface="Times New Roman"/>
              </a:rPr>
              <a:t>.</a:t>
            </a:r>
            <a:endParaRPr lang="ru-RU" sz="1600" b="0" i="0" u="none" strike="noStrike" cap="none">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defRPr/>
            </a:pPr>
            <a:endParaRPr lang="ru-RU" sz="1800" b="0" i="0" u="none" strike="noStrike" cap="none">
              <a:ln>
                <a:noFill/>
              </a:ln>
              <a:solidFill>
                <a:schemeClr val="tx1"/>
              </a:solidFill>
              <a:latin typeface="Arial"/>
              <a:cs typeface="Aria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10"/>
          <p:cNvSpPr/>
          <p:nvPr/>
        </p:nvSpPr>
        <p:spPr bwMode="auto">
          <a:xfrm>
            <a:off x="218646" y="778933"/>
            <a:ext cx="9407954" cy="5078312"/>
          </a:xfrm>
          <a:prstGeom prst="rect">
            <a:avLst/>
          </a:prstGeom>
          <a:noFill/>
          <a:ln w="38100">
            <a:solidFill>
              <a:srgbClr val="9E0E11"/>
            </a:solidFill>
          </a:ln>
        </p:spPr>
        <p:txBody>
          <a:bodyPr wrap="square" rtlCol="0">
            <a:spAutoFit/>
          </a:bodyPr>
          <a:lstStyle/>
          <a:p>
            <a:pPr algn="ctr">
              <a:defRPr/>
            </a:pPr>
            <a:r>
              <a:rPr lang="ru-RU" sz="2000" b="1">
                <a:latin typeface="Times New Roman"/>
                <a:cs typeface="Times New Roman"/>
              </a:rPr>
              <a:t>Применение налоговый схем - риски компании   и  руководителя:</a:t>
            </a:r>
            <a:endParaRPr/>
          </a:p>
          <a:p>
            <a:pPr>
              <a:defRPr/>
            </a:pPr>
            <a:endParaRPr lang="ru-RU"/>
          </a:p>
          <a:p>
            <a:pPr marL="342900" indent="-342900" algn="just">
              <a:buAutoNum type="arabicPeriod"/>
              <a:defRPr/>
            </a:pPr>
            <a:r>
              <a:rPr lang="ru-RU" b="1">
                <a:solidFill>
                  <a:srgbClr val="9E0E11"/>
                </a:solidFill>
              </a:rPr>
              <a:t>Компания</a:t>
            </a:r>
            <a:r>
              <a:rPr lang="ru-RU"/>
              <a:t> - многомиллионные доначисления налогов + пени+штрафы (при наличии умысла в неуплате налога - 40% от неуплаченной суммы</a:t>
            </a:r>
            <a:endParaRPr/>
          </a:p>
          <a:p>
            <a:pPr marL="342900" indent="-342900" algn="just">
              <a:buAutoNum type="arabicPeriod"/>
              <a:defRPr/>
            </a:pPr>
            <a:r>
              <a:rPr lang="ru-RU" b="1" u="sng">
                <a:solidFill>
                  <a:srgbClr val="9E0E11"/>
                </a:solidFill>
              </a:rPr>
              <a:t>Руководитель</a:t>
            </a:r>
            <a:r>
              <a:rPr lang="ru-RU"/>
              <a:t> - риск стать </a:t>
            </a:r>
            <a:r>
              <a:rPr lang="ru-RU" b="1" u="sng">
                <a:solidFill>
                  <a:srgbClr val="9E0E11"/>
                </a:solidFill>
              </a:rPr>
              <a:t>фигурантом уголовного дела </a:t>
            </a:r>
            <a:r>
              <a:rPr lang="ru-RU"/>
              <a:t>за неуплату налога (ст.199 УК РФ), при незаконном возмещении НДС – ст.159 УК РФ (мошенничество)</a:t>
            </a:r>
            <a:endParaRPr/>
          </a:p>
          <a:p>
            <a:pPr marL="342900" indent="-342900" algn="just">
              <a:buAutoNum type="arabicPeriod"/>
              <a:defRPr/>
            </a:pPr>
            <a:r>
              <a:rPr lang="ru-RU" b="1" u="sng">
                <a:solidFill>
                  <a:srgbClr val="9E0E11"/>
                </a:solidFill>
              </a:rPr>
              <a:t>Руководитель</a:t>
            </a:r>
            <a:r>
              <a:rPr lang="ru-RU" u="sng"/>
              <a:t> </a:t>
            </a:r>
            <a:r>
              <a:rPr lang="ru-RU"/>
              <a:t>- риск взыскания налогового долга в рамках </a:t>
            </a:r>
            <a:r>
              <a:rPr lang="ru-RU" b="1" u="sng">
                <a:solidFill>
                  <a:srgbClr val="9E0E11"/>
                </a:solidFill>
              </a:rPr>
              <a:t>субсидиарной ответственности </a:t>
            </a:r>
            <a:r>
              <a:rPr lang="ru-RU"/>
              <a:t>(если компания не может погасить долг перед бюджетом) </a:t>
            </a:r>
            <a:endParaRPr/>
          </a:p>
          <a:p>
            <a:pPr marL="342900" indent="-342900" algn="just">
              <a:defRPr/>
            </a:pPr>
            <a:r>
              <a:rPr lang="ru-RU" b="1"/>
              <a:t>       «Субсидиарка» по долгам контролируемой компании пожизненна, от нее нельзя избавиться путем банкротства физлица</a:t>
            </a:r>
            <a:r>
              <a:rPr lang="ru-RU"/>
              <a:t> </a:t>
            </a:r>
            <a:r>
              <a:rPr lang="ru-RU" i="1" u="sng"/>
              <a:t>(</a:t>
            </a:r>
            <a:r>
              <a:rPr lang="ru-RU" i="1"/>
              <a:t>ст. 123.28 Федерального закона от 26.10.2002 №127-ФЗ, Постановления АС Северо-Кавказского округа от 18.01. 2019  по делу № А32-37686/2015). </a:t>
            </a:r>
            <a:r>
              <a:rPr lang="ru-RU"/>
              <a:t>А еще - и она</a:t>
            </a:r>
            <a:r>
              <a:rPr lang="ru-RU" b="1"/>
              <a:t> передается по наследству</a:t>
            </a:r>
            <a:r>
              <a:rPr lang="ru-RU"/>
              <a:t> (</a:t>
            </a:r>
            <a:r>
              <a:rPr lang="ru-RU" i="1"/>
              <a:t>Определение Верховного суда от 16.12.2019 года  по делу № А04-7886/2016).</a:t>
            </a:r>
            <a:endParaRPr lang="ru-RU"/>
          </a:p>
          <a:p>
            <a:pPr marL="342900" indent="-342900" algn="just">
              <a:defRPr/>
            </a:pPr>
            <a:r>
              <a:rPr lang="ru-RU" b="1">
                <a:solidFill>
                  <a:srgbClr val="9E0E11"/>
                </a:solidFill>
              </a:rPr>
              <a:t>4. </a:t>
            </a:r>
            <a:r>
              <a:rPr lang="ru-RU" b="1" u="sng">
                <a:solidFill>
                  <a:srgbClr val="9E0E11"/>
                </a:solidFill>
              </a:rPr>
              <a:t>Руководитель</a:t>
            </a:r>
            <a:r>
              <a:rPr lang="ru-RU"/>
              <a:t> - </a:t>
            </a:r>
            <a:r>
              <a:rPr lang="ru-RU" b="1"/>
              <a:t>собственники компании вправе  в судебном порядке </a:t>
            </a:r>
            <a:r>
              <a:rPr lang="ru-RU" b="1" u="sng">
                <a:solidFill>
                  <a:srgbClr val="9E0E11"/>
                </a:solidFill>
              </a:rPr>
              <a:t>взыскать с руководителя убытки в виде доначисленных инспекцией сумм </a:t>
            </a:r>
            <a:endParaRPr/>
          </a:p>
          <a:p>
            <a:pPr marL="342900" indent="-342900" algn="just">
              <a:defRPr/>
            </a:pPr>
            <a:r>
              <a:rPr lang="ru-RU" b="1" i="1">
                <a:solidFill>
                  <a:srgbClr val="9E0E11"/>
                </a:solidFill>
              </a:rPr>
              <a:t>      </a:t>
            </a:r>
            <a:r>
              <a:rPr lang="ru-RU" i="1"/>
              <a:t>(ст. 65.2-65.3 ГК РФ, Постановление КС РФ от 08.12.2017 № 39-П, Определение ВС РФ от 11.05.2018 по делу №А43-15211/2014, Постановление АС Волго-Вятского округа от 28.05.2020 по делу № А29-7590/2019).</a:t>
            </a:r>
            <a:endParaRPr lang="ru-RU"/>
          </a:p>
        </p:txBody>
      </p:sp>
      <p:sp>
        <p:nvSpPr>
          <p:cNvPr id="11" name="Прямоугольник 11"/>
          <p:cNvSpPr/>
          <p:nvPr/>
        </p:nvSpPr>
        <p:spPr bwMode="auto">
          <a:xfrm>
            <a:off x="867834" y="174554"/>
            <a:ext cx="8758766" cy="400110"/>
          </a:xfrm>
          <a:prstGeom prst="rect">
            <a:avLst/>
          </a:prstGeom>
        </p:spPr>
        <p:txBody>
          <a:bodyPr wrap="square">
            <a:spAutoFit/>
          </a:bodyPr>
          <a:lstStyle/>
          <a:p>
            <a:pPr algn="ctr">
              <a:defRPr/>
            </a:pPr>
            <a:r>
              <a:rPr lang="ru-RU" sz="2000" b="1">
                <a:solidFill>
                  <a:srgbClr val="9E0E11"/>
                </a:solidFill>
                <a:latin typeface="Times New Roman"/>
                <a:cs typeface="Times New Roman"/>
              </a:rPr>
              <a:t>ФНС серьезный соперник в борьбе с налоговым «схематозом»</a:t>
            </a:r>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1"/>
          <p:cNvPicPr>
            <a:picLocks noChangeAspect="1"/>
          </p:cNvPicPr>
          <p:nvPr/>
        </p:nvPicPr>
        <p:blipFill>
          <a:blip r:embed="rId2"/>
          <a:stretch/>
        </p:blipFill>
        <p:spPr bwMode="auto">
          <a:xfrm>
            <a:off x="2445" y="0"/>
            <a:ext cx="9901109" cy="6858000"/>
          </a:xfrm>
          <a:prstGeom prst="rect">
            <a:avLst/>
          </a:prstGeom>
          <a:blipFill>
            <a:blip r:embed="rId2"/>
            <a:stretch/>
          </a:blipFill>
          <a:effectLst>
            <a:softEdge rad="635000"/>
          </a:effectLst>
        </p:spPr>
      </p:pic>
      <p:sp>
        <p:nvSpPr>
          <p:cNvPr id="5" name="Rectangle 18"/>
          <p:cNvSpPr/>
          <p:nvPr/>
        </p:nvSpPr>
        <p:spPr bwMode="auto">
          <a:xfrm>
            <a:off x="0" y="0"/>
            <a:ext cx="9906000" cy="6858000"/>
          </a:xfrm>
          <a:prstGeom prst="rect">
            <a:avLst/>
          </a:prstGeom>
          <a:solidFill>
            <a:srgbClr val="FFF6E7"/>
          </a:solidFill>
          <a:ln>
            <a:noFill/>
          </a:ln>
          <a:effectLst>
            <a:innerShdw blurRad="977900" dist="698500" dir="13500000">
              <a:prstClr val="black">
                <a:alpha val="12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a:p>
            <a:pPr algn="just">
              <a:defRPr/>
            </a:pPr>
            <a:endParaRPr lang="ru-RU" sz="1400" dirty="0" smtClean="0">
              <a:solidFill>
                <a:schemeClr val="tx1"/>
              </a:solidFill>
              <a:latin typeface="Times New Roman" pitchFamily="18" charset="0"/>
              <a:cs typeface="Times New Roman" pitchFamily="18" charset="0"/>
            </a:endParaRPr>
          </a:p>
        </p:txBody>
      </p:sp>
      <p:sp>
        <p:nvSpPr>
          <p:cNvPr id="6" name="Rectangle 18"/>
          <p:cNvSpPr/>
          <p:nvPr/>
        </p:nvSpPr>
        <p:spPr bwMode="auto">
          <a:xfrm>
            <a:off x="769786" y="1"/>
            <a:ext cx="9133769" cy="805496"/>
          </a:xfrm>
          <a:prstGeom prst="rect">
            <a:avLst/>
          </a:prstGeom>
          <a:solidFill>
            <a:srgbClr val="9E0E1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2000" b="1" dirty="0">
                <a:solidFill>
                  <a:schemeClr val="bg1"/>
                </a:solidFill>
                <a:latin typeface="Times New Roman"/>
                <a:cs typeface="Times New Roman"/>
              </a:rPr>
              <a:t>РЕЗУЛЬТАТЫ </a:t>
            </a:r>
            <a:r>
              <a:rPr lang="ru-RU" sz="2000" b="1" dirty="0" smtClean="0">
                <a:solidFill>
                  <a:schemeClr val="bg1"/>
                </a:solidFill>
                <a:latin typeface="Times New Roman"/>
                <a:cs typeface="Times New Roman"/>
              </a:rPr>
              <a:t>РАБОТЫ ФНС за </a:t>
            </a:r>
            <a:r>
              <a:rPr lang="en-US" sz="2000" b="1" dirty="0">
                <a:solidFill>
                  <a:schemeClr val="bg1"/>
                </a:solidFill>
                <a:latin typeface="Times New Roman"/>
                <a:cs typeface="Times New Roman"/>
              </a:rPr>
              <a:t>I</a:t>
            </a:r>
            <a:r>
              <a:rPr lang="ru-RU" sz="2000" b="1" dirty="0">
                <a:solidFill>
                  <a:schemeClr val="bg1"/>
                </a:solidFill>
                <a:latin typeface="Times New Roman"/>
                <a:cs typeface="Times New Roman"/>
              </a:rPr>
              <a:t> квартал </a:t>
            </a:r>
            <a:r>
              <a:rPr lang="ru-RU" sz="2000" b="1" dirty="0" smtClean="0">
                <a:solidFill>
                  <a:schemeClr val="bg1"/>
                </a:solidFill>
                <a:latin typeface="Times New Roman"/>
                <a:cs typeface="Times New Roman"/>
              </a:rPr>
              <a:t>2021 года </a:t>
            </a:r>
            <a:endParaRPr lang="en-US" sz="2000" b="1" dirty="0">
              <a:solidFill>
                <a:schemeClr val="bg1"/>
              </a:solidFill>
              <a:latin typeface="Times New Roman"/>
              <a:cs typeface="Times New Roman"/>
            </a:endParaRPr>
          </a:p>
        </p:txBody>
      </p:sp>
      <p:sp>
        <p:nvSpPr>
          <p:cNvPr id="7" name="Rectangle 18"/>
          <p:cNvSpPr/>
          <p:nvPr/>
        </p:nvSpPr>
        <p:spPr bwMode="auto">
          <a:xfrm>
            <a:off x="2" y="0"/>
            <a:ext cx="931332" cy="7874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schemeClr val="bg1"/>
              </a:solidFill>
            </a:endParaRPr>
          </a:p>
        </p:txBody>
      </p:sp>
      <p:cxnSp>
        <p:nvCxnSpPr>
          <p:cNvPr id="8" name="Прямая соединительная линия 2"/>
          <p:cNvCxnSpPr>
            <a:cxnSpLocks/>
            <a:endCxn id="5" idx="2"/>
          </p:cNvCxnSpPr>
          <p:nvPr/>
        </p:nvCxnSpPr>
        <p:spPr bwMode="auto">
          <a:xfrm>
            <a:off x="4953000" y="1477328"/>
            <a:ext cx="0" cy="53806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entagon 16"/>
          <p:cNvSpPr/>
          <p:nvPr/>
        </p:nvSpPr>
        <p:spPr bwMode="auto">
          <a:xfrm>
            <a:off x="344488" y="1124744"/>
            <a:ext cx="9145016" cy="1409672"/>
          </a:xfrm>
          <a:prstGeom prst="homePlate">
            <a:avLst>
              <a:gd name="adj" fmla="val 50000"/>
            </a:avLst>
          </a:prstGeom>
          <a:solidFill>
            <a:schemeClr val="bg1"/>
          </a:solidFill>
          <a:ln w="38100">
            <a:solidFill>
              <a:srgbClr val="9E0E11"/>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ru-RU" sz="2400" b="1" dirty="0" smtClean="0">
                <a:solidFill>
                  <a:srgbClr val="C00000"/>
                </a:solidFill>
                <a:latin typeface="Times New Roman" pitchFamily="18" charset="0"/>
                <a:cs typeface="Times New Roman" pitchFamily="18" charset="0"/>
              </a:rPr>
              <a:t>49%</a:t>
            </a:r>
            <a:r>
              <a:rPr lang="ru-RU" sz="2000" dirty="0" smtClean="0">
                <a:solidFill>
                  <a:schemeClr val="tx1"/>
                </a:solidFill>
                <a:latin typeface="Times New Roman" pitchFamily="18" charset="0"/>
                <a:cs typeface="Times New Roman" pitchFamily="18" charset="0"/>
              </a:rPr>
              <a:t> поступлений в бюджет по результатам контрольной и аналитической работы, приходится на «добровольную» уплату налогоплательщиками налога</a:t>
            </a:r>
            <a:endParaRPr lang="en-US" sz="2000" dirty="0"/>
          </a:p>
        </p:txBody>
      </p:sp>
      <p:sp>
        <p:nvSpPr>
          <p:cNvPr id="13" name="Pentagon 16"/>
          <p:cNvSpPr/>
          <p:nvPr/>
        </p:nvSpPr>
        <p:spPr bwMode="auto">
          <a:xfrm>
            <a:off x="344488" y="4365104"/>
            <a:ext cx="9073008" cy="1231670"/>
          </a:xfrm>
          <a:prstGeom prst="homePlate">
            <a:avLst>
              <a:gd name="adj" fmla="val 50000"/>
            </a:avLst>
          </a:prstGeom>
          <a:solidFill>
            <a:schemeClr val="bg1"/>
          </a:solidFill>
          <a:ln w="38100">
            <a:solidFill>
              <a:srgbClr val="9E0E11"/>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ru-RU" sz="2000" dirty="0" smtClean="0">
                <a:solidFill>
                  <a:schemeClr val="tx1"/>
                </a:solidFill>
                <a:latin typeface="Times New Roman" pitchFamily="18" charset="0"/>
                <a:cs typeface="Times New Roman" pitchFamily="18" charset="0"/>
              </a:rPr>
              <a:t>Требования, рассмотренные судами в пользу налоговых органов - </a:t>
            </a:r>
            <a:r>
              <a:rPr lang="ru-RU" sz="2400" b="1" dirty="0" smtClean="0">
                <a:solidFill>
                  <a:srgbClr val="C00000"/>
                </a:solidFill>
                <a:latin typeface="Times New Roman" pitchFamily="18" charset="0"/>
                <a:cs typeface="Times New Roman" pitchFamily="18" charset="0"/>
              </a:rPr>
              <a:t>82%</a:t>
            </a:r>
            <a:endParaRPr lang="en-US" sz="2400" b="1" dirty="0">
              <a:solidFill>
                <a:srgbClr val="C00000"/>
              </a:solidFill>
            </a:endParaRPr>
          </a:p>
        </p:txBody>
      </p:sp>
      <p:sp>
        <p:nvSpPr>
          <p:cNvPr id="15" name="Pentagon 16"/>
          <p:cNvSpPr/>
          <p:nvPr/>
        </p:nvSpPr>
        <p:spPr bwMode="auto">
          <a:xfrm>
            <a:off x="344488" y="2710318"/>
            <a:ext cx="9145016" cy="1437364"/>
          </a:xfrm>
          <a:prstGeom prst="homePlate">
            <a:avLst>
              <a:gd name="adj" fmla="val 50000"/>
            </a:avLst>
          </a:prstGeom>
          <a:solidFill>
            <a:schemeClr val="bg1"/>
          </a:solidFill>
          <a:ln w="38100">
            <a:solidFill>
              <a:srgbClr val="9E0E11"/>
            </a:solidFill>
          </a:ln>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ru-RU" sz="2000" b="1" dirty="0" smtClean="0">
                <a:solidFill>
                  <a:schemeClr val="tx1"/>
                </a:solidFill>
                <a:latin typeface="Times New Roman" pitchFamily="18" charset="0"/>
                <a:cs typeface="Times New Roman" pitchFamily="18" charset="0"/>
              </a:rPr>
              <a:t>КНП</a:t>
            </a:r>
            <a:r>
              <a:rPr lang="ru-RU" sz="2000" dirty="0" smtClean="0">
                <a:solidFill>
                  <a:schemeClr val="tx1"/>
                </a:solidFill>
                <a:latin typeface="Times New Roman" pitchFamily="18" charset="0"/>
                <a:cs typeface="Times New Roman" pitchFamily="18" charset="0"/>
              </a:rPr>
              <a:t> - </a:t>
            </a:r>
            <a:r>
              <a:rPr lang="ru-RU" sz="2000" dirty="0" err="1" smtClean="0">
                <a:solidFill>
                  <a:schemeClr val="tx1"/>
                </a:solidFill>
                <a:latin typeface="Times New Roman" pitchFamily="18" charset="0"/>
                <a:cs typeface="Times New Roman" pitchFamily="18" charset="0"/>
              </a:rPr>
              <a:t>доначислено</a:t>
            </a:r>
            <a:r>
              <a:rPr lang="ru-RU" sz="2000" dirty="0" smtClean="0">
                <a:solidFill>
                  <a:schemeClr val="tx1"/>
                </a:solidFill>
                <a:latin typeface="Times New Roman" pitchFamily="18" charset="0"/>
                <a:cs typeface="Times New Roman" pitchFamily="18" charset="0"/>
              </a:rPr>
              <a:t> 23.7 </a:t>
            </a:r>
            <a:r>
              <a:rPr lang="ru-RU" sz="2000" dirty="0" err="1" smtClean="0">
                <a:solidFill>
                  <a:schemeClr val="tx1"/>
                </a:solidFill>
                <a:latin typeface="Times New Roman" pitchFamily="18" charset="0"/>
                <a:cs typeface="Times New Roman" pitchFamily="18" charset="0"/>
              </a:rPr>
              <a:t>млрд</a:t>
            </a:r>
            <a:r>
              <a:rPr lang="ru-RU" sz="2000" dirty="0" smtClean="0">
                <a:solidFill>
                  <a:schemeClr val="tx1"/>
                </a:solidFill>
                <a:latin typeface="Times New Roman" pitchFamily="18" charset="0"/>
                <a:cs typeface="Times New Roman" pitchFamily="18" charset="0"/>
              </a:rPr>
              <a:t> руб., из них </a:t>
            </a:r>
            <a:r>
              <a:rPr lang="ru-RU" sz="2400" b="1" dirty="0" smtClean="0">
                <a:solidFill>
                  <a:srgbClr val="C00000"/>
                </a:solidFill>
                <a:latin typeface="Times New Roman" pitchFamily="18" charset="0"/>
                <a:cs typeface="Times New Roman" pitchFamily="18" charset="0"/>
              </a:rPr>
              <a:t>13.3 </a:t>
            </a:r>
            <a:r>
              <a:rPr lang="ru-RU" sz="2400" b="1" dirty="0" err="1" smtClean="0">
                <a:solidFill>
                  <a:srgbClr val="C00000"/>
                </a:solidFill>
                <a:latin typeface="Times New Roman" pitchFamily="18" charset="0"/>
                <a:cs typeface="Times New Roman" pitchFamily="18" charset="0"/>
              </a:rPr>
              <a:t>млрд</a:t>
            </a:r>
            <a:r>
              <a:rPr lang="ru-RU" sz="2400" b="1" dirty="0" smtClean="0">
                <a:solidFill>
                  <a:srgbClr val="C00000"/>
                </a:solidFill>
                <a:latin typeface="Times New Roman" pitchFamily="18" charset="0"/>
                <a:cs typeface="Times New Roman" pitchFamily="18" charset="0"/>
              </a:rPr>
              <a:t> руб. </a:t>
            </a:r>
            <a:r>
              <a:rPr lang="ru-RU" sz="2000" b="1" dirty="0" smtClean="0">
                <a:solidFill>
                  <a:schemeClr val="tx1"/>
                </a:solidFill>
                <a:latin typeface="Times New Roman" pitchFamily="18" charset="0"/>
                <a:cs typeface="Times New Roman" pitchFamily="18" charset="0"/>
              </a:rPr>
              <a:t>- уточнения налоговых обязательств после получения требований о предоставлении пояснений </a:t>
            </a:r>
            <a:r>
              <a:rPr lang="ru-RU" sz="2000" dirty="0" smtClean="0">
                <a:solidFill>
                  <a:schemeClr val="tx1"/>
                </a:solidFill>
                <a:latin typeface="Times New Roman" pitchFamily="18" charset="0"/>
                <a:cs typeface="Times New Roman" pitchFamily="18" charset="0"/>
              </a:rPr>
              <a:t>(документов)</a:t>
            </a:r>
            <a:endParaRPr lang="en-US" sz="2000" dirty="0"/>
          </a:p>
        </p:txBody>
      </p:sp>
      <p:cxnSp>
        <p:nvCxnSpPr>
          <p:cNvPr id="18" name="Прямая соединительная линия 86"/>
          <p:cNvCxnSpPr>
            <a:cxnSpLocks/>
          </p:cNvCxnSpPr>
          <p:nvPr/>
        </p:nvCxnSpPr>
        <p:spPr bwMode="auto">
          <a:xfrm flipH="1">
            <a:off x="9034315" y="5334535"/>
            <a:ext cx="1342" cy="1058"/>
          </a:xfrm>
          <a:prstGeom prst="line">
            <a:avLst/>
          </a:prstGeom>
          <a:ln w="254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9" name="Рисунок 44"/>
          <p:cNvPicPr>
            <a:picLocks noChangeAspect="1"/>
          </p:cNvPicPr>
          <p:nvPr/>
        </p:nvPicPr>
        <p:blipFill>
          <a:blip r:embed="rId3"/>
          <a:stretch/>
        </p:blipFill>
        <p:spPr bwMode="auto">
          <a:xfrm>
            <a:off x="1" y="-1280"/>
            <a:ext cx="499000" cy="499000"/>
          </a:xfrm>
          <a:prstGeom prst="rect">
            <a:avLst/>
          </a:prstGeom>
        </p:spPr>
      </p:pic>
      <p:pic>
        <p:nvPicPr>
          <p:cNvPr id="20" name="Рисунок 45"/>
          <p:cNvPicPr>
            <a:picLocks noChangeAspect="1"/>
          </p:cNvPicPr>
          <p:nvPr/>
        </p:nvPicPr>
        <p:blipFill>
          <a:blip r:embed="rId4"/>
          <a:stretch/>
        </p:blipFill>
        <p:spPr bwMode="auto">
          <a:xfrm rot="10800000">
            <a:off x="218646" y="182367"/>
            <a:ext cx="465725" cy="465725"/>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272480" y="1228397"/>
            <a:ext cx="9001000" cy="4401205"/>
          </a:xfrm>
          <a:prstGeom prst="rect">
            <a:avLst/>
          </a:prstGeom>
          <a:solidFill>
            <a:srgbClr val="FFF6E7"/>
          </a:solid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342900" lvl="0" indent="-342900" algn="just" defTabSz="914400">
              <a:spcBef>
                <a:spcPts val="0"/>
              </a:spcBef>
              <a:spcAft>
                <a:spcPts val="0"/>
              </a:spcAft>
              <a:defRPr/>
            </a:pPr>
            <a:r>
              <a:rPr lang="ru-RU" sz="1600" b="1">
                <a:solidFill>
                  <a:srgbClr val="9E0E11"/>
                </a:solidFill>
                <a:latin typeface="Times New Roman"/>
                <a:cs typeface="Times New Roman"/>
              </a:rPr>
              <a:t>1.</a:t>
            </a:r>
            <a:r>
              <a:rPr lang="ru-RU" sz="1600" b="1">
                <a:latin typeface="Times New Roman"/>
                <a:cs typeface="Times New Roman"/>
              </a:rPr>
              <a:t>   Мониторинг налогового законодательства, разъяснений ФНС,   </a:t>
            </a:r>
            <a:r>
              <a:rPr lang="ru-RU" sz="1600" b="1">
                <a:solidFill>
                  <a:srgbClr val="9E0E11"/>
                </a:solidFill>
                <a:latin typeface="Times New Roman"/>
                <a:cs typeface="Times New Roman"/>
              </a:rPr>
              <a:t>консультации у налоговых консультантов, аудиторов и юристов.</a:t>
            </a:r>
            <a:endParaRPr lang="ru-RU" sz="1600" b="1">
              <a:latin typeface="Times New Roman"/>
              <a:cs typeface="Times New Roman"/>
            </a:endParaRPr>
          </a:p>
          <a:p>
            <a:pPr marL="342900" indent="-342900" algn="just" defTabSz="914400">
              <a:defRPr/>
            </a:pPr>
            <a:r>
              <a:rPr lang="ru-RU" sz="1600" b="1">
                <a:solidFill>
                  <a:srgbClr val="9E0E11"/>
                </a:solidFill>
                <a:latin typeface="Times New Roman"/>
                <a:cs typeface="Times New Roman"/>
              </a:rPr>
              <a:t>2.</a:t>
            </a:r>
            <a:r>
              <a:rPr lang="ru-RU" sz="1600" b="1">
                <a:latin typeface="Times New Roman"/>
                <a:cs typeface="Times New Roman"/>
              </a:rPr>
              <a:t>  Пересмотреть </a:t>
            </a:r>
            <a:r>
              <a:rPr lang="ru-RU" sz="1600">
                <a:latin typeface="Times New Roman"/>
                <a:cs typeface="Times New Roman"/>
              </a:rPr>
              <a:t>политику компании в  части работы с  контрагентами, имеющими «негативную налоговую характеристику»; </a:t>
            </a:r>
            <a:endParaRPr/>
          </a:p>
          <a:p>
            <a:pPr marL="342900" indent="-342900" algn="just" defTabSz="914400">
              <a:defRPr/>
            </a:pPr>
            <a:r>
              <a:rPr lang="ru-RU" sz="1600">
                <a:latin typeface="Times New Roman"/>
                <a:cs typeface="Times New Roman"/>
              </a:rPr>
              <a:t>      </a:t>
            </a:r>
            <a:r>
              <a:rPr lang="ru-RU" sz="1600" b="1">
                <a:latin typeface="Times New Roman"/>
                <a:cs typeface="Times New Roman"/>
              </a:rPr>
              <a:t>Строже и  скрупулезнее отбирать контрагентов</a:t>
            </a:r>
            <a:r>
              <a:rPr lang="ru-RU" sz="1600">
                <a:latin typeface="Times New Roman"/>
                <a:cs typeface="Times New Roman"/>
              </a:rPr>
              <a:t>, закрепив важные положения в локальных актах с подробным описанием критерия (объемов) их проверки контрагентов, в  зависимости от  характера сделок (например, исходя из предмета, цены сделки и других ее параметров); </a:t>
            </a:r>
            <a:endParaRPr/>
          </a:p>
          <a:p>
            <a:pPr marL="342900" indent="-342900" algn="just" defTabSz="914400">
              <a:defRPr/>
            </a:pPr>
            <a:r>
              <a:rPr lang="ru-RU" sz="1600">
                <a:latin typeface="Times New Roman"/>
                <a:cs typeface="Times New Roman"/>
              </a:rPr>
              <a:t>      </a:t>
            </a:r>
            <a:r>
              <a:rPr lang="ru-RU" sz="1600" b="1">
                <a:latin typeface="Times New Roman"/>
                <a:cs typeface="Times New Roman"/>
              </a:rPr>
              <a:t>Собирать и  хранить достаточное досье на  контрагентов</a:t>
            </a:r>
            <a:r>
              <a:rPr lang="ru-RU" sz="1600">
                <a:latin typeface="Times New Roman"/>
                <a:cs typeface="Times New Roman"/>
              </a:rPr>
              <a:t>, иметь подтверждение наличия деловой репутации и опыта у контрагента в соответствующей области, сохранять электронную переписку с представителями контрагента и т.д.; </a:t>
            </a:r>
            <a:endParaRPr/>
          </a:p>
          <a:p>
            <a:pPr marL="342900" indent="-342900" algn="just" defTabSz="914400">
              <a:defRPr/>
            </a:pPr>
            <a:r>
              <a:rPr lang="ru-RU" sz="1600">
                <a:latin typeface="Times New Roman"/>
                <a:cs typeface="Times New Roman"/>
              </a:rPr>
              <a:t>      </a:t>
            </a:r>
            <a:r>
              <a:rPr lang="ru-RU" sz="1600" b="1">
                <a:latin typeface="Times New Roman"/>
                <a:cs typeface="Times New Roman"/>
              </a:rPr>
              <a:t>Учитывать позицию ФНС и  судов </a:t>
            </a:r>
            <a:r>
              <a:rPr lang="ru-RU" sz="1600">
                <a:latin typeface="Times New Roman"/>
                <a:cs typeface="Times New Roman"/>
              </a:rPr>
              <a:t>по  требованиям к  налогоплательщикам при доказывании достаточной степени осмотрительности в  выборе контрагентов, непричастности к  налоговым схемам с  участием «технических компаний»; </a:t>
            </a:r>
            <a:endParaRPr/>
          </a:p>
          <a:p>
            <a:pPr marL="342900" lvl="0" indent="-342900" algn="just" defTabSz="914400">
              <a:spcBef>
                <a:spcPts val="0"/>
              </a:spcBef>
              <a:spcAft>
                <a:spcPts val="0"/>
              </a:spcAft>
              <a:defRPr/>
            </a:pPr>
            <a:r>
              <a:rPr lang="ru-RU" sz="1600" b="1">
                <a:latin typeface="Times New Roman"/>
                <a:cs typeface="Times New Roman"/>
              </a:rPr>
              <a:t>       Система внутреннего контроля: </a:t>
            </a:r>
            <a:r>
              <a:rPr lang="ru-RU" sz="1600">
                <a:latin typeface="Times New Roman"/>
                <a:cs typeface="Times New Roman"/>
              </a:rPr>
              <a:t>ответственные сотрудники, положение о   договорной работе (проверке контрагентов), своевременное выявление  налоговых рисков и пр.</a:t>
            </a:r>
            <a:endParaRPr/>
          </a:p>
          <a:p>
            <a:pPr marL="342900" lvl="0" indent="-342900" algn="just" defTabSz="914400">
              <a:spcBef>
                <a:spcPts val="0"/>
              </a:spcBef>
              <a:spcAft>
                <a:spcPts val="0"/>
              </a:spcAft>
              <a:defRPr/>
            </a:pPr>
            <a:r>
              <a:rPr lang="ru-RU" sz="1600" b="1" u="none" strike="noStrike" cap="none">
                <a:ln>
                  <a:noFill/>
                </a:ln>
                <a:solidFill>
                  <a:srgbClr val="9E0E11"/>
                </a:solidFill>
                <a:latin typeface="Times New Roman"/>
                <a:ea typeface="Times New Roman"/>
                <a:cs typeface="Times New Roman"/>
              </a:rPr>
              <a:t>3.   </a:t>
            </a:r>
            <a:r>
              <a:rPr lang="ru-RU" sz="2000" b="1" u="none" strike="noStrike" cap="none">
                <a:ln>
                  <a:noFill/>
                </a:ln>
                <a:solidFill>
                  <a:srgbClr val="9E0E11"/>
                </a:solidFill>
                <a:latin typeface="Times New Roman"/>
                <a:ea typeface="Times New Roman"/>
                <a:cs typeface="Times New Roman"/>
              </a:rPr>
              <a:t>Независимый налоговый аудит с гарантией и страховкой!</a:t>
            </a:r>
            <a:endParaRPr sz="2000">
              <a:latin typeface="Times New Roman"/>
              <a:cs typeface="Times New Roman"/>
            </a:endParaRPr>
          </a:p>
          <a:p>
            <a:pPr marL="342900" lvl="0" indent="-342900" algn="just" defTabSz="914400">
              <a:spcBef>
                <a:spcPts val="0"/>
              </a:spcBef>
              <a:spcAft>
                <a:spcPts val="0"/>
              </a:spcAft>
              <a:defRPr/>
            </a:pPr>
            <a:endParaRPr lang="ru-RU" sz="2000" b="1">
              <a:solidFill>
                <a:srgbClr val="9E0E11"/>
              </a:solidFill>
              <a:latin typeface="Times New Roman"/>
              <a:ea typeface="Times New Roman"/>
              <a:cs typeface="Times New Roman"/>
            </a:endParaRPr>
          </a:p>
        </p:txBody>
      </p:sp>
      <p:sp>
        <p:nvSpPr>
          <p:cNvPr id="11" name="Прямоугольник 9"/>
          <p:cNvSpPr/>
          <p:nvPr/>
        </p:nvSpPr>
        <p:spPr bwMode="auto">
          <a:xfrm>
            <a:off x="776536" y="116632"/>
            <a:ext cx="8563383" cy="400110"/>
          </a:xfrm>
          <a:prstGeom prst="rect">
            <a:avLst/>
          </a:prstGeom>
        </p:spPr>
        <p:txBody>
          <a:bodyPr wrap="square">
            <a:spAutoFit/>
          </a:bodyPr>
          <a:lstStyle/>
          <a:p>
            <a:pPr lvl="0" algn="just" defTabSz="914400">
              <a:spcBef>
                <a:spcPts val="0"/>
              </a:spcBef>
              <a:spcAft>
                <a:spcPts val="0"/>
              </a:spcAft>
              <a:defRPr/>
            </a:pPr>
            <a:r>
              <a:rPr lang="ru-RU" sz="2000" b="1">
                <a:solidFill>
                  <a:srgbClr val="9E0E11"/>
                </a:solidFill>
                <a:latin typeface="Times New Roman"/>
                <a:cs typeface="Times New Roman"/>
              </a:rPr>
              <a:t>Мероприятия по снижению налоговых рисков</a:t>
            </a:r>
            <a:endParaRPr/>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pic>
        <p:nvPicPr>
          <p:cNvPr id="13" name="image1.png"/>
          <p:cNvPicPr>
            <a:picLocks noChangeAspect="1"/>
          </p:cNvPicPr>
          <p:nvPr/>
        </p:nvPicPr>
        <p:blipFill>
          <a:blip r:embed="rId6"/>
          <a:stretch/>
        </p:blipFill>
        <p:spPr bwMode="auto">
          <a:xfrm>
            <a:off x="8561176" y="0"/>
            <a:ext cx="1344824" cy="358252"/>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pic>
        <p:nvPicPr>
          <p:cNvPr id="68610" name="Picture 2" descr="https://pravovest-audit.ru/upload/resize_cache/iblock/f5d/1920_768_0/f5dc3fae7b924c88fdc3db67f63c95b7.png"/>
          <p:cNvPicPr>
            <a:picLocks noChangeAspect="1" noChangeArrowheads="1"/>
          </p:cNvPicPr>
          <p:nvPr/>
        </p:nvPicPr>
        <p:blipFill>
          <a:blip r:embed="rId6"/>
          <a:srcRect/>
          <a:stretch>
            <a:fillRect/>
          </a:stretch>
        </p:blipFill>
        <p:spPr bwMode="auto">
          <a:xfrm>
            <a:off x="0" y="0"/>
            <a:ext cx="10020764" cy="6858000"/>
          </a:xfrm>
          <a:prstGeom prst="rect">
            <a:avLst/>
          </a:prstGeom>
          <a:noFill/>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8"/>
          <p:cNvPicPr>
            <a:picLocks noChangeAspect="1"/>
          </p:cNvPicPr>
          <p:nvPr/>
        </p:nvPicPr>
        <p:blipFill>
          <a:blip r:embed="rId2"/>
          <a:stretch/>
        </p:blipFill>
        <p:spPr bwMode="auto">
          <a:xfrm>
            <a:off x="98268" y="-178567"/>
            <a:ext cx="9906001" cy="6858000"/>
          </a:xfrm>
          <a:prstGeom prst="rect">
            <a:avLst/>
          </a:prstGeom>
        </p:spPr>
      </p:pic>
      <p:sp>
        <p:nvSpPr>
          <p:cNvPr id="5" name="Заголовок 1"/>
          <p:cNvSpPr/>
          <p:nvPr/>
        </p:nvSpPr>
        <p:spPr bwMode="auto">
          <a:xfrm>
            <a:off x="-569106" y="-899525"/>
            <a:ext cx="4021882" cy="5219925"/>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28700" b="1">
                <a:solidFill>
                  <a:srgbClr val="A62421"/>
                </a:solidFill>
                <a:latin typeface="Franklin Gothic Demi"/>
              </a:rPr>
              <a:t>?</a:t>
            </a:r>
            <a:endParaRPr/>
          </a:p>
        </p:txBody>
      </p:sp>
      <p:sp>
        <p:nvSpPr>
          <p:cNvPr id="6" name="Заголовок 1"/>
          <p:cNvSpPr/>
          <p:nvPr/>
        </p:nvSpPr>
        <p:spPr bwMode="auto">
          <a:xfrm>
            <a:off x="1160503" y="508542"/>
            <a:ext cx="6253973" cy="1216254"/>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ru-RU" sz="3600" b="1">
                <a:solidFill>
                  <a:srgbClr val="26021D"/>
                </a:solidFill>
                <a:latin typeface="Franklin Gothic Demi"/>
              </a:rPr>
              <a:t>Сколько стоит уверенность, защита и страховка от рисков?</a:t>
            </a:r>
            <a:endParaRPr lang="ru-RU" sz="3600" b="1">
              <a:solidFill>
                <a:srgbClr val="9E0E11"/>
              </a:solidFill>
              <a:latin typeface="Franklin Gothic Demi"/>
            </a:endParaRPr>
          </a:p>
        </p:txBody>
      </p:sp>
      <p:sp>
        <p:nvSpPr>
          <p:cNvPr id="7" name="Прямоугольник: скругленные верхние углы 20"/>
          <p:cNvSpPr/>
          <p:nvPr/>
        </p:nvSpPr>
        <p:spPr bwMode="auto">
          <a:xfrm flipV="1">
            <a:off x="7999436" y="-2"/>
            <a:ext cx="1901572" cy="6048214"/>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8" name="Рисунок 25"/>
          <p:cNvPicPr>
            <a:picLocks noChangeAspect="1"/>
          </p:cNvPicPr>
          <p:nvPr/>
        </p:nvPicPr>
        <p:blipFill>
          <a:blip r:embed="rId3"/>
          <a:stretch/>
        </p:blipFill>
        <p:spPr bwMode="auto">
          <a:xfrm>
            <a:off x="8176542" y="517736"/>
            <a:ext cx="1431535" cy="313319"/>
          </a:xfrm>
          <a:prstGeom prst="rect">
            <a:avLst/>
          </a:prstGeom>
        </p:spPr>
      </p:pic>
      <p:sp>
        <p:nvSpPr>
          <p:cNvPr id="9" name="Прямоугольник 26"/>
          <p:cNvSpPr/>
          <p:nvPr/>
        </p:nvSpPr>
        <p:spPr bwMode="auto">
          <a:xfrm>
            <a:off x="7999436" y="2335165"/>
            <a:ext cx="1785746" cy="507831"/>
          </a:xfrm>
          <a:prstGeom prst="rect">
            <a:avLst/>
          </a:prstGeom>
        </p:spPr>
        <p:txBody>
          <a:bodyPr wrap="square">
            <a:spAutoFit/>
          </a:bodyPr>
          <a:lstStyle/>
          <a:p>
            <a:pPr algn="ctr">
              <a:spcAft>
                <a:spcPts val="0"/>
              </a:spcAft>
              <a:defRPr/>
            </a:pPr>
            <a:r>
              <a:rPr lang="ru-RU" sz="1200">
                <a:solidFill>
                  <a:srgbClr val="26021D"/>
                </a:solidFill>
                <a:latin typeface="Franklin Gothic Book"/>
                <a:ea typeface="Times New Roman"/>
              </a:rPr>
              <a:t>АКГ  «Правовест Аудит»</a:t>
            </a:r>
            <a:br>
              <a:rPr lang="ru-RU" sz="1200">
                <a:solidFill>
                  <a:srgbClr val="26021D"/>
                </a:solidFill>
                <a:latin typeface="Franklin Gothic Book"/>
                <a:ea typeface="Times New Roman"/>
              </a:rPr>
            </a:br>
            <a:r>
              <a:rPr lang="ru-RU" sz="1500" b="1">
                <a:latin typeface="Franklin Gothic Book"/>
                <a:ea typeface="Times New Roman"/>
              </a:rPr>
              <a:t>17 место </a:t>
            </a:r>
            <a:r>
              <a:rPr lang="en-US" sz="1500" b="1">
                <a:latin typeface="Franklin Gothic Book"/>
                <a:ea typeface="Times New Roman"/>
              </a:rPr>
              <a:t>RAEX</a:t>
            </a:r>
            <a:endParaRPr lang="ru-RU" sz="1500" b="1">
              <a:latin typeface="Franklin Gothic Book"/>
            </a:endParaRPr>
          </a:p>
        </p:txBody>
      </p:sp>
      <p:sp>
        <p:nvSpPr>
          <p:cNvPr id="10" name="Прямоугольник 27"/>
          <p:cNvSpPr/>
          <p:nvPr/>
        </p:nvSpPr>
        <p:spPr bwMode="auto">
          <a:xfrm>
            <a:off x="8132381" y="4879591"/>
            <a:ext cx="1590627" cy="609398"/>
          </a:xfrm>
          <a:prstGeom prst="rect">
            <a:avLst/>
          </a:prstGeom>
        </p:spPr>
        <p:txBody>
          <a:bodyPr wrap="square">
            <a:spAutoFit/>
          </a:bodyPr>
          <a:lstStyle/>
          <a:p>
            <a:pPr>
              <a:lnSpc>
                <a:spcPct val="80000"/>
              </a:lnSpc>
              <a:spcAft>
                <a:spcPts val="0"/>
              </a:spcAft>
              <a:defRPr/>
            </a:pPr>
            <a:r>
              <a:rPr lang="ru-RU" sz="1500" b="1">
                <a:latin typeface="Franklin Gothic Book"/>
                <a:ea typeface="Times New Roman"/>
              </a:rPr>
              <a:t>+7</a:t>
            </a:r>
            <a:r>
              <a:rPr lang="en-US" sz="1500" b="1">
                <a:latin typeface="Franklin Gothic Book"/>
                <a:ea typeface="Times New Roman"/>
              </a:rPr>
              <a:t> (495) 134-32-23</a:t>
            </a:r>
            <a:endParaRPr/>
          </a:p>
          <a:p>
            <a:pPr algn="ctr">
              <a:lnSpc>
                <a:spcPct val="80000"/>
              </a:lnSpc>
              <a:spcAft>
                <a:spcPts val="0"/>
              </a:spcAft>
              <a:defRPr/>
            </a:pPr>
            <a:r>
              <a:rPr lang="en-US" sz="1200">
                <a:latin typeface="Franklin Gothic Book"/>
                <a:ea typeface="Times New Roman"/>
              </a:rPr>
              <a:t>pravovest-audit.ru</a:t>
            </a:r>
            <a:endParaRPr/>
          </a:p>
        </p:txBody>
      </p:sp>
      <p:sp>
        <p:nvSpPr>
          <p:cNvPr id="11" name="Rectangle 19"/>
          <p:cNvSpPr/>
          <p:nvPr/>
        </p:nvSpPr>
        <p:spPr bwMode="auto">
          <a:xfrm>
            <a:off x="645569" y="2028369"/>
            <a:ext cx="2228715"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2" name="Rectangle 51"/>
          <p:cNvSpPr/>
          <p:nvPr/>
        </p:nvSpPr>
        <p:spPr bwMode="auto">
          <a:xfrm>
            <a:off x="3083703" y="2023514"/>
            <a:ext cx="2228715"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3" name="TextBox 39"/>
          <p:cNvSpPr/>
          <p:nvPr/>
        </p:nvSpPr>
        <p:spPr bwMode="auto">
          <a:xfrm>
            <a:off x="3107948" y="2350851"/>
            <a:ext cx="2228715" cy="1092607"/>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ЮРИДИЧЕСКИЕ И ФИНАНСОВЫЕ ГАРАНТИИ</a:t>
            </a:r>
            <a:endParaRPr/>
          </a:p>
          <a:p>
            <a:pPr algn="ctr">
              <a:defRPr/>
            </a:pPr>
            <a:r>
              <a:rPr lang="ru-RU" sz="1200">
                <a:solidFill>
                  <a:schemeClr val="tx1">
                    <a:lumMod val="75000"/>
                    <a:lumOff val="25000"/>
                  </a:schemeClr>
                </a:solidFill>
                <a:latin typeface="Franklin Gothic Book"/>
              </a:rPr>
              <a:t>защита и страховка на 3 года</a:t>
            </a:r>
            <a:endParaRPr/>
          </a:p>
        </p:txBody>
      </p:sp>
      <p:sp>
        <p:nvSpPr>
          <p:cNvPr id="14" name="Rectangle 58"/>
          <p:cNvSpPr/>
          <p:nvPr/>
        </p:nvSpPr>
        <p:spPr bwMode="auto">
          <a:xfrm>
            <a:off x="5500506" y="2023514"/>
            <a:ext cx="2173057" cy="414656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15" name="TextBox 41"/>
          <p:cNvSpPr/>
          <p:nvPr/>
        </p:nvSpPr>
        <p:spPr bwMode="auto">
          <a:xfrm>
            <a:off x="5500507" y="2350851"/>
            <a:ext cx="2173057" cy="1031051"/>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ПЕРСОНАЛЬНЫЙ СЕРТИФИКАТ</a:t>
            </a:r>
            <a:endParaRPr/>
          </a:p>
          <a:p>
            <a:pPr algn="ctr">
              <a:defRPr/>
            </a:pPr>
            <a:r>
              <a:rPr lang="ru-RU" sz="1200">
                <a:solidFill>
                  <a:schemeClr val="tx1">
                    <a:lumMod val="75000"/>
                    <a:lumOff val="25000"/>
                  </a:schemeClr>
                </a:solidFill>
                <a:latin typeface="Franklin Gothic Book"/>
              </a:rPr>
              <a:t>подтверждает профессионализм</a:t>
            </a:r>
            <a:endParaRPr/>
          </a:p>
        </p:txBody>
      </p:sp>
      <p:pic>
        <p:nvPicPr>
          <p:cNvPr id="16" name="Рисунок 42"/>
          <p:cNvPicPr>
            <a:picLocks noChangeAspect="1"/>
          </p:cNvPicPr>
          <p:nvPr/>
        </p:nvPicPr>
        <p:blipFill>
          <a:blip r:embed="rId4"/>
          <a:stretch/>
        </p:blipFill>
        <p:spPr bwMode="auto">
          <a:xfrm>
            <a:off x="5769686" y="3927152"/>
            <a:ext cx="1697982" cy="1478363"/>
          </a:xfrm>
          <a:prstGeom prst="rect">
            <a:avLst/>
          </a:prstGeom>
        </p:spPr>
      </p:pic>
      <p:sp>
        <p:nvSpPr>
          <p:cNvPr id="17" name="TextBox 43"/>
          <p:cNvSpPr/>
          <p:nvPr/>
        </p:nvSpPr>
        <p:spPr bwMode="auto">
          <a:xfrm>
            <a:off x="645568" y="2348295"/>
            <a:ext cx="2228715" cy="846385"/>
          </a:xfrm>
          <a:prstGeom prst="rect">
            <a:avLst/>
          </a:prstGeom>
          <a:noFill/>
        </p:spPr>
        <p:txBody>
          <a:bodyPr wrap="square" rtlCol="0">
            <a:spAutoFit/>
          </a:bodyPr>
          <a:lstStyle/>
          <a:p>
            <a:pPr algn="ctr">
              <a:spcAft>
                <a:spcPts val="600"/>
              </a:spcAft>
              <a:defRPr/>
            </a:pPr>
            <a:r>
              <a:rPr lang="ru-RU" sz="1600" b="1">
                <a:solidFill>
                  <a:schemeClr val="tx1">
                    <a:lumMod val="85000"/>
                    <a:lumOff val="15000"/>
                  </a:schemeClr>
                </a:solidFill>
                <a:latin typeface="Franklin Gothic Demi"/>
              </a:rPr>
              <a:t>АУДИТОРСКОЕ ЗАКЛЮЧЕНИЕ</a:t>
            </a:r>
            <a:endParaRPr/>
          </a:p>
          <a:p>
            <a:pPr algn="ctr">
              <a:defRPr/>
            </a:pPr>
            <a:r>
              <a:rPr lang="ru-RU" sz="1200">
                <a:solidFill>
                  <a:schemeClr val="tx1">
                    <a:lumMod val="75000"/>
                    <a:lumOff val="25000"/>
                  </a:schemeClr>
                </a:solidFill>
                <a:latin typeface="Franklin Gothic Book"/>
              </a:rPr>
              <a:t>достоверный учет и отчетность</a:t>
            </a:r>
            <a:endParaRPr/>
          </a:p>
        </p:txBody>
      </p:sp>
      <p:pic>
        <p:nvPicPr>
          <p:cNvPr id="18" name="Рисунок 44"/>
          <p:cNvPicPr>
            <a:picLocks noChangeAspect="1"/>
          </p:cNvPicPr>
          <p:nvPr/>
        </p:nvPicPr>
        <p:blipFill>
          <a:blip r:embed="rId5"/>
          <a:stretch/>
        </p:blipFill>
        <p:spPr bwMode="auto">
          <a:xfrm>
            <a:off x="3369203" y="3429001"/>
            <a:ext cx="1705659" cy="2338190"/>
          </a:xfrm>
          <a:prstGeom prst="rect">
            <a:avLst/>
          </a:prstGeom>
        </p:spPr>
      </p:pic>
      <p:sp>
        <p:nvSpPr>
          <p:cNvPr id="19" name="TextBox 18"/>
          <p:cNvSpPr/>
          <p:nvPr/>
        </p:nvSpPr>
        <p:spPr bwMode="auto">
          <a:xfrm>
            <a:off x="7999436" y="1164053"/>
            <a:ext cx="1901572" cy="1009507"/>
          </a:xfrm>
          <a:prstGeom prst="rect">
            <a:avLst/>
          </a:prstGeom>
          <a:noFill/>
        </p:spPr>
        <p:txBody>
          <a:bodyPr wrap="square" rtlCol="0">
            <a:spAutoFit/>
          </a:bodyPr>
          <a:lstStyle/>
          <a:p>
            <a:pPr algn="ctr">
              <a:lnSpc>
                <a:spcPct val="70000"/>
              </a:lnSpc>
              <a:defRPr/>
            </a:pPr>
            <a:r>
              <a:rPr lang="ru-RU" sz="1400">
                <a:latin typeface="Franklin Gothic Book"/>
              </a:rPr>
              <a:t>Узнайте за 1 минуту</a:t>
            </a:r>
            <a:endParaRPr/>
          </a:p>
          <a:p>
            <a:pPr algn="ctr">
              <a:lnSpc>
                <a:spcPct val="80000"/>
              </a:lnSpc>
              <a:spcBef>
                <a:spcPts val="600"/>
              </a:spcBef>
              <a:defRPr/>
            </a:pPr>
            <a:r>
              <a:rPr lang="ru-RU" sz="2800" b="1" spc="100">
                <a:solidFill>
                  <a:srgbClr val="E51A4B"/>
                </a:solidFill>
                <a:latin typeface="Franklin Gothic Demi"/>
              </a:rPr>
              <a:t>ЦЕНУ</a:t>
            </a:r>
            <a:br>
              <a:rPr lang="ru-RU" sz="2800" b="1" spc="100">
                <a:solidFill>
                  <a:srgbClr val="E51A4B"/>
                </a:solidFill>
                <a:latin typeface="Franklin Gothic Demi"/>
              </a:rPr>
            </a:br>
            <a:r>
              <a:rPr lang="ru-RU" sz="2800" b="1" spc="100">
                <a:solidFill>
                  <a:srgbClr val="E51A4B"/>
                </a:solidFill>
                <a:latin typeface="Franklin Gothic Demi"/>
              </a:rPr>
              <a:t>ЗАЩИТЫ</a:t>
            </a:r>
            <a:endParaRPr lang="ru-RU" sz="1400" b="1" spc="100">
              <a:solidFill>
                <a:srgbClr val="E51A4B"/>
              </a:solidFill>
              <a:latin typeface="Franklin Gothic Demi"/>
            </a:endParaRPr>
          </a:p>
        </p:txBody>
      </p:sp>
      <p:pic>
        <p:nvPicPr>
          <p:cNvPr id="20" name="Рисунок 2"/>
          <p:cNvPicPr>
            <a:picLocks noChangeAspect="1"/>
          </p:cNvPicPr>
          <p:nvPr/>
        </p:nvPicPr>
        <p:blipFill>
          <a:blip r:embed="rId6"/>
          <a:stretch/>
        </p:blipFill>
        <p:spPr bwMode="auto">
          <a:xfrm>
            <a:off x="1093163" y="3513987"/>
            <a:ext cx="1332838" cy="2319952"/>
          </a:xfrm>
          <a:prstGeom prst="rect">
            <a:avLst/>
          </a:prstGeom>
        </p:spPr>
      </p:pic>
      <p:sp>
        <p:nvSpPr>
          <p:cNvPr id="21" name="TextBox 21"/>
          <p:cNvSpPr/>
          <p:nvPr/>
        </p:nvSpPr>
        <p:spPr bwMode="auto">
          <a:xfrm>
            <a:off x="1168062" y="4311638"/>
            <a:ext cx="1182820" cy="461665"/>
          </a:xfrm>
          <a:prstGeom prst="rect">
            <a:avLst/>
          </a:prstGeom>
          <a:noFill/>
        </p:spPr>
        <p:txBody>
          <a:bodyPr wrap="square" rtlCol="0">
            <a:spAutoFit/>
          </a:bodyPr>
          <a:lstStyle/>
          <a:p>
            <a:pPr algn="ctr">
              <a:spcAft>
                <a:spcPts val="600"/>
              </a:spcAft>
              <a:defRPr/>
            </a:pPr>
            <a:r>
              <a:rPr lang="ru-RU" sz="1200">
                <a:solidFill>
                  <a:schemeClr val="tx1">
                    <a:lumMod val="65000"/>
                    <a:lumOff val="35000"/>
                  </a:schemeClr>
                </a:solidFill>
                <a:latin typeface="Franklin Gothic Demi"/>
              </a:rPr>
              <a:t>АУДИТОРСКОЕ ЗАКЛЮЧЕНИЕ</a:t>
            </a:r>
            <a:endParaRPr lang="ru-RU" sz="1050">
              <a:solidFill>
                <a:schemeClr val="tx1">
                  <a:lumMod val="65000"/>
                  <a:lumOff val="35000"/>
                </a:schemeClr>
              </a:solidFill>
              <a:latin typeface="Franklin Gothic Book"/>
            </a:endParaRPr>
          </a:p>
        </p:txBody>
      </p:sp>
      <p:pic>
        <p:nvPicPr>
          <p:cNvPr id="22" name="Рисунок 3"/>
          <p:cNvPicPr>
            <a:picLocks noChangeAspect="1"/>
          </p:cNvPicPr>
          <p:nvPr/>
        </p:nvPicPr>
        <p:blipFill>
          <a:blip r:embed="rId7"/>
          <a:stretch/>
        </p:blipFill>
        <p:spPr bwMode="auto">
          <a:xfrm>
            <a:off x="8167422" y="2826307"/>
            <a:ext cx="1603879" cy="1974308"/>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pic>
        <p:nvPicPr>
          <p:cNvPr id="95234" name="Picture 2" descr="https://pravovest-audit.ru/upload/resize_cache/iblock/2dc/1920_768_0/2dc509be476c8fc435c4e8ba81ce931d.png"/>
          <p:cNvPicPr>
            <a:picLocks noChangeAspect="1" noChangeArrowheads="1"/>
          </p:cNvPicPr>
          <p:nvPr/>
        </p:nvPicPr>
        <p:blipFill>
          <a:blip r:embed="rId6"/>
          <a:srcRect/>
          <a:stretch>
            <a:fillRect/>
          </a:stretch>
        </p:blipFill>
        <p:spPr bwMode="auto">
          <a:xfrm>
            <a:off x="0" y="0"/>
            <a:ext cx="9906000" cy="6858000"/>
          </a:xfrm>
          <a:prstGeom prst="rect">
            <a:avLst/>
          </a:prstGeom>
          <a:noFill/>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xmlns="" id="{8AD8AE78-9BDA-46DB-A50C-ADFEE81A204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9906000" cy="6858000"/>
          </a:xfrm>
          <a:prstGeom prst="rect">
            <a:avLst/>
          </a:prstGeom>
        </p:spPr>
      </p:pic>
      <p:sp>
        <p:nvSpPr>
          <p:cNvPr id="68" name="Заголовок 1">
            <a:extLst>
              <a:ext uri="{FF2B5EF4-FFF2-40B4-BE49-F238E27FC236}">
                <a16:creationId xmlns:a16="http://schemas.microsoft.com/office/drawing/2014/main" xmlns="" id="{77727B85-9BFE-4B69-9800-10354D4C1352}"/>
              </a:ext>
            </a:extLst>
          </p:cNvPr>
          <p:cNvSpPr txBox="1">
            <a:spLocks/>
          </p:cNvSpPr>
          <p:nvPr/>
        </p:nvSpPr>
        <p:spPr>
          <a:xfrm>
            <a:off x="511368" y="249801"/>
            <a:ext cx="9213098" cy="1111925"/>
          </a:xfrm>
          <a:prstGeom prst="rect">
            <a:avLst/>
          </a:prstGeom>
        </p:spPr>
        <p:txBody>
          <a:bodyPr vert="horz" lIns="101370" tIns="50685" rIns="101370" bIns="50685"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7300" b="1" dirty="0">
                <a:solidFill>
                  <a:srgbClr val="26021D"/>
                </a:solidFill>
                <a:latin typeface="Franklin Gothic Demi" panose="020B0603020102020204" pitchFamily="34" charset="0"/>
              </a:rPr>
              <a:t>СКИДКА </a:t>
            </a:r>
            <a:r>
              <a:rPr lang="ru-RU" sz="15300" b="1" dirty="0">
                <a:solidFill>
                  <a:srgbClr val="E51A4B"/>
                </a:solidFill>
                <a:latin typeface="Franklin Gothic Demi" panose="020B0603020102020204" pitchFamily="34" charset="0"/>
              </a:rPr>
              <a:t>25</a:t>
            </a:r>
            <a:r>
              <a:rPr lang="ru-RU" sz="7300" b="1" dirty="0">
                <a:solidFill>
                  <a:srgbClr val="26021D"/>
                </a:solidFill>
                <a:latin typeface="Franklin Gothic Demi" panose="020B0603020102020204" pitchFamily="34" charset="0"/>
              </a:rPr>
              <a:t> % </a:t>
            </a:r>
            <a:endParaRPr lang="ru-RU" sz="4000" b="1" dirty="0">
              <a:solidFill>
                <a:srgbClr val="9E0E11"/>
              </a:solidFill>
              <a:latin typeface="Franklin Gothic Demi" panose="020B0603020102020204" pitchFamily="34" charset="0"/>
            </a:endParaRPr>
          </a:p>
        </p:txBody>
      </p:sp>
      <p:sp>
        <p:nvSpPr>
          <p:cNvPr id="24" name="Прямоугольник: скругленные верхние углы 23">
            <a:extLst>
              <a:ext uri="{FF2B5EF4-FFF2-40B4-BE49-F238E27FC236}">
                <a16:creationId xmlns:a16="http://schemas.microsoft.com/office/drawing/2014/main" xmlns="" id="{BF8BB957-AC99-438B-A892-76D51A4CF6C0}"/>
              </a:ext>
            </a:extLst>
          </p:cNvPr>
          <p:cNvSpPr/>
          <p:nvPr/>
        </p:nvSpPr>
        <p:spPr>
          <a:xfrm rot="16200000" flipV="1">
            <a:off x="2443520" y="3074575"/>
            <a:ext cx="1051401" cy="5948795"/>
          </a:xfrm>
          <a:prstGeom prst="round2SameRect">
            <a:avLst>
              <a:gd name="adj1" fmla="val 50000"/>
              <a:gd name="adj2" fmla="val 0"/>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ru-RU" sz="1500" dirty="0"/>
          </a:p>
        </p:txBody>
      </p:sp>
      <p:pic>
        <p:nvPicPr>
          <p:cNvPr id="29" name="Рисунок 28">
            <a:hlinkClick r:id="rId3" action="ppaction://hlinkfile"/>
            <a:extLst>
              <a:ext uri="{FF2B5EF4-FFF2-40B4-BE49-F238E27FC236}">
                <a16:creationId xmlns:a16="http://schemas.microsoft.com/office/drawing/2014/main" xmlns="" id="{75CE85E8-8177-4D91-B264-B396328520D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96759" y="5851928"/>
            <a:ext cx="2637471" cy="432905"/>
          </a:xfrm>
          <a:prstGeom prst="rect">
            <a:avLst/>
          </a:prstGeom>
        </p:spPr>
      </p:pic>
      <p:sp>
        <p:nvSpPr>
          <p:cNvPr id="30" name="Прямоугольник 29">
            <a:extLst>
              <a:ext uri="{FF2B5EF4-FFF2-40B4-BE49-F238E27FC236}">
                <a16:creationId xmlns:a16="http://schemas.microsoft.com/office/drawing/2014/main" xmlns="" id="{A8543BF0-B209-4526-AEEB-0014288D294F}"/>
              </a:ext>
            </a:extLst>
          </p:cNvPr>
          <p:cNvSpPr/>
          <p:nvPr/>
        </p:nvSpPr>
        <p:spPr>
          <a:xfrm>
            <a:off x="3688029" y="5673836"/>
            <a:ext cx="1785745" cy="456303"/>
          </a:xfrm>
          <a:prstGeom prst="rect">
            <a:avLst/>
          </a:prstGeom>
        </p:spPr>
        <p:txBody>
          <a:bodyPr wrap="square" lIns="101370" tIns="50685" rIns="101370" bIns="50685">
            <a:spAutoFit/>
          </a:bodyPr>
          <a:lstStyle/>
          <a:p>
            <a:r>
              <a:rPr lang="ru-RU" sz="1000" dirty="0">
                <a:solidFill>
                  <a:srgbClr val="26021D"/>
                </a:solidFill>
                <a:latin typeface="Franklin Gothic Book" panose="020B0503020102020204" pitchFamily="34" charset="0"/>
                <a:ea typeface="Times New Roman" panose="02020603050405020304" pitchFamily="18" charset="0"/>
              </a:rPr>
              <a:t>АКГ  «</a:t>
            </a:r>
            <a:r>
              <a:rPr lang="ru-RU" sz="1000" dirty="0" err="1">
                <a:solidFill>
                  <a:srgbClr val="26021D"/>
                </a:solidFill>
                <a:latin typeface="Franklin Gothic Book" panose="020B0503020102020204" pitchFamily="34" charset="0"/>
                <a:ea typeface="Times New Roman" panose="02020603050405020304" pitchFamily="18" charset="0"/>
              </a:rPr>
              <a:t>Правовест</a:t>
            </a:r>
            <a:r>
              <a:rPr lang="ru-RU" sz="1000" dirty="0">
                <a:solidFill>
                  <a:srgbClr val="26021D"/>
                </a:solidFill>
                <a:latin typeface="Franklin Gothic Book" panose="020B0503020102020204" pitchFamily="34" charset="0"/>
                <a:ea typeface="Times New Roman" panose="02020603050405020304" pitchFamily="18" charset="0"/>
              </a:rPr>
              <a:t> Аудит»</a:t>
            </a:r>
            <a:br>
              <a:rPr lang="ru-RU" sz="1000" dirty="0">
                <a:solidFill>
                  <a:srgbClr val="26021D"/>
                </a:solidFill>
                <a:latin typeface="Franklin Gothic Book" panose="020B0503020102020204" pitchFamily="34" charset="0"/>
                <a:ea typeface="Times New Roman" panose="02020603050405020304" pitchFamily="18" charset="0"/>
              </a:rPr>
            </a:br>
            <a:r>
              <a:rPr lang="ru-RU" sz="1300" b="1" dirty="0">
                <a:latin typeface="Franklin Gothic Book" panose="020B0503020102020204" pitchFamily="34" charset="0"/>
                <a:ea typeface="Times New Roman" panose="02020603050405020304" pitchFamily="18" charset="0"/>
              </a:rPr>
              <a:t>16 место </a:t>
            </a:r>
            <a:r>
              <a:rPr lang="en-US" sz="1300" b="1" dirty="0">
                <a:latin typeface="Franklin Gothic Book" panose="020B0503020102020204" pitchFamily="34" charset="0"/>
                <a:ea typeface="Times New Roman" panose="02020603050405020304" pitchFamily="18" charset="0"/>
              </a:rPr>
              <a:t>RAEX</a:t>
            </a:r>
            <a:endParaRPr lang="ru-RU" sz="1200" b="1" dirty="0">
              <a:latin typeface="Franklin Gothic Book" panose="020B0503020102020204" pitchFamily="34" charset="0"/>
            </a:endParaRPr>
          </a:p>
        </p:txBody>
      </p:sp>
      <p:sp>
        <p:nvSpPr>
          <p:cNvPr id="31" name="TextBox 30">
            <a:extLst>
              <a:ext uri="{FF2B5EF4-FFF2-40B4-BE49-F238E27FC236}">
                <a16:creationId xmlns:a16="http://schemas.microsoft.com/office/drawing/2014/main" xmlns="" id="{3BA5DEC5-E30B-4EE1-A01D-5A7A7197E97A}"/>
              </a:ext>
            </a:extLst>
          </p:cNvPr>
          <p:cNvSpPr txBox="1"/>
          <p:nvPr/>
        </p:nvSpPr>
        <p:spPr>
          <a:xfrm>
            <a:off x="536590" y="5687753"/>
            <a:ext cx="2212706" cy="848205"/>
          </a:xfrm>
          <a:prstGeom prst="rect">
            <a:avLst/>
          </a:prstGeom>
          <a:noFill/>
        </p:spPr>
        <p:txBody>
          <a:bodyPr wrap="square" lIns="101370" tIns="50685" rIns="101370" bIns="50685" rtlCol="0">
            <a:spAutoFit/>
          </a:bodyPr>
          <a:lstStyle/>
          <a:p>
            <a:pPr>
              <a:lnSpc>
                <a:spcPct val="70000"/>
              </a:lnSpc>
            </a:pPr>
            <a:r>
              <a:rPr lang="ru-RU" sz="1300" dirty="0">
                <a:latin typeface="Franklin Gothic Book" panose="020B0503020102020204" pitchFamily="34" charset="0"/>
              </a:rPr>
              <a:t>УЗНАЙТЕ ЗА 1 МИНУТУ</a:t>
            </a:r>
          </a:p>
          <a:p>
            <a:pPr>
              <a:lnSpc>
                <a:spcPct val="80000"/>
              </a:lnSpc>
              <a:spcBef>
                <a:spcPts val="499"/>
              </a:spcBef>
            </a:pPr>
            <a:r>
              <a:rPr lang="ru-RU" sz="2200" b="1" spc="83" dirty="0">
                <a:solidFill>
                  <a:srgbClr val="E51A4B"/>
                </a:solidFill>
                <a:latin typeface="Franklin Gothic Demi" panose="020B0703020102020204" pitchFamily="34" charset="0"/>
              </a:rPr>
              <a:t>ЦЕНУ</a:t>
            </a:r>
            <a:br>
              <a:rPr lang="ru-RU" sz="2200" b="1" spc="83" dirty="0">
                <a:solidFill>
                  <a:srgbClr val="E51A4B"/>
                </a:solidFill>
                <a:latin typeface="Franklin Gothic Demi" panose="020B0703020102020204" pitchFamily="34" charset="0"/>
              </a:rPr>
            </a:br>
            <a:r>
              <a:rPr lang="ru-RU" sz="2200" b="1" spc="83" dirty="0">
                <a:solidFill>
                  <a:srgbClr val="E51A4B"/>
                </a:solidFill>
                <a:latin typeface="Franklin Gothic Demi" panose="020B0703020102020204" pitchFamily="34" charset="0"/>
              </a:rPr>
              <a:t>АУДИТА</a:t>
            </a:r>
          </a:p>
        </p:txBody>
      </p:sp>
      <p:sp>
        <p:nvSpPr>
          <p:cNvPr id="32" name="Прямоугольник 31">
            <a:hlinkClick r:id="rId3" action="ppaction://hlinkfile"/>
            <a:extLst>
              <a:ext uri="{FF2B5EF4-FFF2-40B4-BE49-F238E27FC236}">
                <a16:creationId xmlns:a16="http://schemas.microsoft.com/office/drawing/2014/main" xmlns="" id="{DDC9545E-3D1F-4DC9-94AD-81EA92C32A98}"/>
              </a:ext>
            </a:extLst>
          </p:cNvPr>
          <p:cNvSpPr/>
          <p:nvPr/>
        </p:nvSpPr>
        <p:spPr>
          <a:xfrm>
            <a:off x="3684835" y="6123519"/>
            <a:ext cx="1942319" cy="385514"/>
          </a:xfrm>
          <a:prstGeom prst="rect">
            <a:avLst/>
          </a:prstGeom>
        </p:spPr>
        <p:txBody>
          <a:bodyPr wrap="square" lIns="101370" tIns="50685" rIns="101370" bIns="50685">
            <a:spAutoFit/>
          </a:bodyPr>
          <a:lstStyle/>
          <a:p>
            <a:pPr>
              <a:lnSpc>
                <a:spcPct val="80000"/>
              </a:lnSpc>
            </a:pPr>
            <a:r>
              <a:rPr lang="ru-RU" sz="1300" b="1" dirty="0">
                <a:latin typeface="Franklin Gothic Book" panose="020B0503020102020204" pitchFamily="34" charset="0"/>
                <a:ea typeface="Times New Roman" panose="02020603050405020304" pitchFamily="18" charset="0"/>
              </a:rPr>
              <a:t>+7</a:t>
            </a:r>
            <a:r>
              <a:rPr lang="en-US" sz="1300" b="1" dirty="0">
                <a:latin typeface="Franklin Gothic Book" panose="020B0503020102020204" pitchFamily="34" charset="0"/>
                <a:ea typeface="Times New Roman" panose="02020603050405020304" pitchFamily="18" charset="0"/>
              </a:rPr>
              <a:t> (495) 134-32-23</a:t>
            </a:r>
          </a:p>
          <a:p>
            <a:pPr>
              <a:lnSpc>
                <a:spcPct val="80000"/>
              </a:lnSpc>
            </a:pPr>
            <a:r>
              <a:rPr lang="en-US" sz="1000" dirty="0">
                <a:latin typeface="Franklin Gothic Book" panose="020B0503020102020204" pitchFamily="34" charset="0"/>
                <a:ea typeface="Times New Roman" panose="02020603050405020304" pitchFamily="18" charset="0"/>
              </a:rPr>
              <a:t>pravovest-audit.ru</a:t>
            </a:r>
          </a:p>
        </p:txBody>
      </p:sp>
      <p:sp>
        <p:nvSpPr>
          <p:cNvPr id="54" name="Прямоугольник 53">
            <a:extLst>
              <a:ext uri="{FF2B5EF4-FFF2-40B4-BE49-F238E27FC236}">
                <a16:creationId xmlns:a16="http://schemas.microsoft.com/office/drawing/2014/main" xmlns="" id="{E3FA2092-5752-4208-A0C7-AF6661D82A24}"/>
              </a:ext>
            </a:extLst>
          </p:cNvPr>
          <p:cNvSpPr/>
          <p:nvPr/>
        </p:nvSpPr>
        <p:spPr>
          <a:xfrm>
            <a:off x="2" y="597434"/>
            <a:ext cx="4308481" cy="475485"/>
          </a:xfrm>
          <a:prstGeom prst="rect">
            <a:avLst/>
          </a:prstGeom>
          <a:solidFill>
            <a:srgbClr val="E51A4B"/>
          </a:solidFill>
          <a:ln>
            <a:noFill/>
          </a:ln>
        </p:spPr>
        <p:style>
          <a:lnRef idx="2">
            <a:schemeClr val="accent1">
              <a:shade val="50000"/>
            </a:schemeClr>
          </a:lnRef>
          <a:fillRef idx="1">
            <a:schemeClr val="accent1"/>
          </a:fillRef>
          <a:effectRef idx="0">
            <a:schemeClr val="accent1"/>
          </a:effectRef>
          <a:fontRef idx="minor">
            <a:schemeClr val="lt1"/>
          </a:fontRef>
        </p:style>
        <p:txBody>
          <a:bodyPr lIns="101370" tIns="50685" rIns="101370" bIns="50685" rtlCol="0" anchor="ctr"/>
          <a:lstStyle/>
          <a:p>
            <a:pPr algn="ctr"/>
            <a:endParaRPr lang="ru-RU"/>
          </a:p>
        </p:txBody>
      </p:sp>
      <p:sp>
        <p:nvSpPr>
          <p:cNvPr id="55" name="Заголовок 2">
            <a:extLst>
              <a:ext uri="{FF2B5EF4-FFF2-40B4-BE49-F238E27FC236}">
                <a16:creationId xmlns:a16="http://schemas.microsoft.com/office/drawing/2014/main" xmlns="" id="{E94786D3-1BB9-49A3-B919-7DDC95EB1633}"/>
              </a:ext>
            </a:extLst>
          </p:cNvPr>
          <p:cNvSpPr txBox="1">
            <a:spLocks/>
          </p:cNvSpPr>
          <p:nvPr/>
        </p:nvSpPr>
        <p:spPr>
          <a:xfrm>
            <a:off x="575117" y="589594"/>
            <a:ext cx="8823337" cy="539117"/>
          </a:xfrm>
          <a:prstGeom prst="rect">
            <a:avLst/>
          </a:prstGeom>
        </p:spPr>
        <p:txBody>
          <a:bodyPr vert="horz" lIns="101370" tIns="50685" rIns="101370" bIns="50685" rtlCol="0" anchor="ctr">
            <a:normAutofit/>
          </a:bodyPr>
          <a:lstStyle>
            <a:lvl1pPr algn="l" defTabSz="864017" rtl="0" eaLnBrk="1" latinLnBrk="0" hangingPunct="1">
              <a:lnSpc>
                <a:spcPct val="90000"/>
              </a:lnSpc>
              <a:spcBef>
                <a:spcPct val="0"/>
              </a:spcBef>
              <a:buNone/>
              <a:defRPr sz="4158" kern="1200">
                <a:solidFill>
                  <a:schemeClr val="tx1"/>
                </a:solidFill>
                <a:latin typeface="+mj-lt"/>
                <a:ea typeface="+mj-ea"/>
                <a:cs typeface="+mj-cs"/>
              </a:defRPr>
            </a:lvl1pPr>
          </a:lstStyle>
          <a:p>
            <a:r>
              <a:rPr lang="ru-RU" sz="2100" b="1" dirty="0">
                <a:solidFill>
                  <a:schemeClr val="bg1"/>
                </a:solidFill>
                <a:latin typeface="Franklin Gothic Demi" panose="020B0703020102020204" pitchFamily="34" charset="0"/>
              </a:rPr>
              <a:t>АКЦИЯ ДО 31 ИЮЛЯ 2021 г.</a:t>
            </a:r>
          </a:p>
        </p:txBody>
      </p:sp>
      <p:grpSp>
        <p:nvGrpSpPr>
          <p:cNvPr id="2" name="Группа 4">
            <a:extLst>
              <a:ext uri="{FF2B5EF4-FFF2-40B4-BE49-F238E27FC236}">
                <a16:creationId xmlns:a16="http://schemas.microsoft.com/office/drawing/2014/main" xmlns="" id="{3AB5F697-8D26-40E7-A548-79C5C36A6997}"/>
              </a:ext>
            </a:extLst>
          </p:cNvPr>
          <p:cNvGrpSpPr/>
          <p:nvPr/>
        </p:nvGrpSpPr>
        <p:grpSpPr>
          <a:xfrm>
            <a:off x="665642" y="2742574"/>
            <a:ext cx="8706093" cy="2609261"/>
            <a:chOff x="580623" y="1993712"/>
            <a:chExt cx="7487761" cy="3065446"/>
          </a:xfrm>
        </p:grpSpPr>
        <p:sp>
          <p:nvSpPr>
            <p:cNvPr id="47" name="Rectangle 19">
              <a:extLst>
                <a:ext uri="{FF2B5EF4-FFF2-40B4-BE49-F238E27FC236}">
                  <a16:creationId xmlns:a16="http://schemas.microsoft.com/office/drawing/2014/main" xmlns="" id="{54D3874E-7B96-47F7-A0FE-03E3C1662547}"/>
                </a:ext>
              </a:extLst>
            </p:cNvPr>
            <p:cNvSpPr/>
            <p:nvPr/>
          </p:nvSpPr>
          <p:spPr>
            <a:xfrm>
              <a:off x="595037" y="1993712"/>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8" name="Rectangle 51">
              <a:extLst>
                <a:ext uri="{FF2B5EF4-FFF2-40B4-BE49-F238E27FC236}">
                  <a16:creationId xmlns:a16="http://schemas.microsoft.com/office/drawing/2014/main" xmlns="" id="{E35BBF86-1652-4E0A-ADAC-9B90FE4362E6}"/>
                </a:ext>
              </a:extLst>
            </p:cNvPr>
            <p:cNvSpPr/>
            <p:nvPr/>
          </p:nvSpPr>
          <p:spPr>
            <a:xfrm>
              <a:off x="3187671" y="1993712"/>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TextBox 48">
              <a:extLst>
                <a:ext uri="{FF2B5EF4-FFF2-40B4-BE49-F238E27FC236}">
                  <a16:creationId xmlns:a16="http://schemas.microsoft.com/office/drawing/2014/main" xmlns="" id="{A189EC54-7FAF-4E2B-A487-CF204591DB5F}"/>
                </a:ext>
              </a:extLst>
            </p:cNvPr>
            <p:cNvSpPr txBox="1"/>
            <p:nvPr/>
          </p:nvSpPr>
          <p:spPr>
            <a:xfrm>
              <a:off x="3149591" y="2607471"/>
              <a:ext cx="2477048"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АКТУАЛИЗАЦИЯ РАЗДЕЛА УЧЕТНОЙ ПОЛИТИКИ 2021</a:t>
              </a:r>
            </a:p>
            <a:p>
              <a:pPr algn="ctr">
                <a:spcAft>
                  <a:spcPts val="665"/>
                </a:spcAft>
              </a:pPr>
              <a:r>
                <a:rPr lang="ru-RU" sz="1200" dirty="0">
                  <a:solidFill>
                    <a:schemeClr val="tx1">
                      <a:lumMod val="75000"/>
                      <a:lumOff val="25000"/>
                    </a:schemeClr>
                  </a:solidFill>
                  <a:latin typeface="Franklin Gothic Book" panose="020B0503020102020204" pitchFamily="34" charset="0"/>
                </a:rPr>
                <a:t>Любой на выбор – 0 р. </a:t>
              </a:r>
            </a:p>
          </p:txBody>
        </p:sp>
        <p:sp>
          <p:nvSpPr>
            <p:cNvPr id="50" name="Rectangle 58">
              <a:extLst>
                <a:ext uri="{FF2B5EF4-FFF2-40B4-BE49-F238E27FC236}">
                  <a16:creationId xmlns:a16="http://schemas.microsoft.com/office/drawing/2014/main" xmlns="" id="{A34CE09F-32FF-4835-A325-AA9CBFDA5886}"/>
                </a:ext>
              </a:extLst>
            </p:cNvPr>
            <p:cNvSpPr/>
            <p:nvPr/>
          </p:nvSpPr>
          <p:spPr>
            <a:xfrm>
              <a:off x="5757623" y="1993712"/>
              <a:ext cx="2310760"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1" name="TextBox 50">
              <a:extLst>
                <a:ext uri="{FF2B5EF4-FFF2-40B4-BE49-F238E27FC236}">
                  <a16:creationId xmlns:a16="http://schemas.microsoft.com/office/drawing/2014/main" xmlns="" id="{B145A454-B44D-45D9-BFB8-281869529AF0}"/>
                </a:ext>
              </a:extLst>
            </p:cNvPr>
            <p:cNvSpPr txBox="1"/>
            <p:nvPr/>
          </p:nvSpPr>
          <p:spPr>
            <a:xfrm>
              <a:off x="5757624" y="2576178"/>
              <a:ext cx="2310760"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НАЛОГОВЫЕ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ЮРИСТЫ</a:t>
              </a:r>
            </a:p>
            <a:p>
              <a:pPr algn="ctr">
                <a:spcAft>
                  <a:spcPts val="665"/>
                </a:spcAft>
              </a:pPr>
              <a:r>
                <a:rPr lang="ru-RU" sz="1200" dirty="0">
                  <a:solidFill>
                    <a:schemeClr val="tx1">
                      <a:lumMod val="75000"/>
                      <a:lumOff val="25000"/>
                    </a:schemeClr>
                  </a:solidFill>
                  <a:latin typeface="Franklin Gothic Book" panose="020B0503020102020204" pitchFamily="34" charset="0"/>
                </a:rPr>
                <a:t>Горячая линия - </a:t>
              </a:r>
              <a:r>
                <a:rPr lang="ru-RU" sz="1200" dirty="0" err="1">
                  <a:solidFill>
                    <a:schemeClr val="tx1">
                      <a:lumMod val="75000"/>
                      <a:lumOff val="25000"/>
                    </a:schemeClr>
                  </a:solidFill>
                  <a:latin typeface="Franklin Gothic Book" panose="020B0503020102020204" pitchFamily="34" charset="0"/>
                </a:rPr>
                <a:t>безлимитно</a:t>
              </a:r>
              <a:endParaRPr lang="ru-RU" sz="1200" dirty="0">
                <a:solidFill>
                  <a:schemeClr val="tx1">
                    <a:lumMod val="75000"/>
                    <a:lumOff val="25000"/>
                  </a:schemeClr>
                </a:solidFill>
                <a:latin typeface="Franklin Gothic Book" panose="020B0503020102020204" pitchFamily="34" charset="0"/>
              </a:endParaRPr>
            </a:p>
          </p:txBody>
        </p:sp>
        <p:sp>
          <p:nvSpPr>
            <p:cNvPr id="52" name="TextBox 51">
              <a:extLst>
                <a:ext uri="{FF2B5EF4-FFF2-40B4-BE49-F238E27FC236}">
                  <a16:creationId xmlns:a16="http://schemas.microsoft.com/office/drawing/2014/main" xmlns="" id="{976FB5E3-4BA0-4248-B24F-C1B170D7D89B}"/>
                </a:ext>
              </a:extLst>
            </p:cNvPr>
            <p:cNvSpPr txBox="1"/>
            <p:nvPr/>
          </p:nvSpPr>
          <p:spPr>
            <a:xfrm>
              <a:off x="595037" y="2605263"/>
              <a:ext cx="2369945"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КОНСАЛТИНГ В ТЕЧЕНИЕ ДОГОВОРА НА АУДИТ</a:t>
              </a:r>
            </a:p>
            <a:p>
              <a:pPr algn="ctr">
                <a:spcAft>
                  <a:spcPts val="665"/>
                </a:spcAft>
              </a:pPr>
              <a:r>
                <a:rPr lang="ru-RU" sz="1200" dirty="0">
                  <a:solidFill>
                    <a:schemeClr val="tx1">
                      <a:lumMod val="75000"/>
                      <a:lumOff val="25000"/>
                    </a:schemeClr>
                  </a:solidFill>
                  <a:latin typeface="Franklin Gothic Book" panose="020B0503020102020204" pitchFamily="34" charset="0"/>
                </a:rPr>
                <a:t>Бонусные часы - 0 р.</a:t>
              </a:r>
            </a:p>
          </p:txBody>
        </p:sp>
        <p:pic>
          <p:nvPicPr>
            <p:cNvPr id="56" name="Рисунок 55">
              <a:extLst>
                <a:ext uri="{FF2B5EF4-FFF2-40B4-BE49-F238E27FC236}">
                  <a16:creationId xmlns:a16="http://schemas.microsoft.com/office/drawing/2014/main" xmlns="" id="{DC83B08F-63B7-4382-A69C-EBD979ED0B71}"/>
                </a:ext>
              </a:extLst>
            </p:cNvPr>
            <p:cNvPicPr/>
            <p:nvPr/>
          </p:nvPicPr>
          <p:blipFill>
            <a:blip r:embed="rId5">
              <a:extLst>
                <a:ext uri="{BEBA8EAE-BF5A-486C-A8C5-ECC9F3942E4B}">
                  <a14:imgProps xmlns:a14="http://schemas.microsoft.com/office/drawing/2010/main" xmlns="">
                    <a14:imgLayer r:embed="rId6">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306900" y="2036265"/>
              <a:ext cx="844672" cy="607804"/>
            </a:xfrm>
            <a:prstGeom prst="rect">
              <a:avLst/>
            </a:prstGeom>
            <a:noFill/>
            <a:ln>
              <a:noFill/>
            </a:ln>
          </p:spPr>
        </p:pic>
        <p:sp>
          <p:nvSpPr>
            <p:cNvPr id="57" name="Rectangle 19">
              <a:extLst>
                <a:ext uri="{FF2B5EF4-FFF2-40B4-BE49-F238E27FC236}">
                  <a16:creationId xmlns:a16="http://schemas.microsoft.com/office/drawing/2014/main" xmlns="" id="{1FC9697E-B4BB-4567-B18B-E0F09210F4E8}"/>
                </a:ext>
              </a:extLst>
            </p:cNvPr>
            <p:cNvSpPr/>
            <p:nvPr/>
          </p:nvSpPr>
          <p:spPr>
            <a:xfrm>
              <a:off x="580624" y="3579933"/>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8" name="Rectangle 51">
              <a:extLst>
                <a:ext uri="{FF2B5EF4-FFF2-40B4-BE49-F238E27FC236}">
                  <a16:creationId xmlns:a16="http://schemas.microsoft.com/office/drawing/2014/main" xmlns="" id="{7216A59B-C065-4297-967F-FB5512D4AF53}"/>
                </a:ext>
              </a:extLst>
            </p:cNvPr>
            <p:cNvSpPr/>
            <p:nvPr/>
          </p:nvSpPr>
          <p:spPr>
            <a:xfrm>
              <a:off x="3173258" y="3575739"/>
              <a:ext cx="2369945"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9" name="TextBox 58">
              <a:extLst>
                <a:ext uri="{FF2B5EF4-FFF2-40B4-BE49-F238E27FC236}">
                  <a16:creationId xmlns:a16="http://schemas.microsoft.com/office/drawing/2014/main" xmlns="" id="{99682123-9B28-4950-91D7-5C40C5FE60AA}"/>
                </a:ext>
              </a:extLst>
            </p:cNvPr>
            <p:cNvSpPr txBox="1"/>
            <p:nvPr/>
          </p:nvSpPr>
          <p:spPr>
            <a:xfrm>
              <a:off x="3199040" y="4158205"/>
              <a:ext cx="2369945"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ПРАКТИКА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ПРИМЕНЕНИЯ</a:t>
              </a:r>
            </a:p>
            <a:p>
              <a:pPr algn="ctr">
                <a:spcAft>
                  <a:spcPts val="665"/>
                </a:spcAft>
              </a:pPr>
              <a:r>
                <a:rPr lang="ru-RU" sz="1200" dirty="0">
                  <a:solidFill>
                    <a:schemeClr val="tx1">
                      <a:lumMod val="75000"/>
                      <a:lumOff val="25000"/>
                    </a:schemeClr>
                  </a:solidFill>
                  <a:latin typeface="Franklin Gothic Book" panose="020B0503020102020204" pitchFamily="34" charset="0"/>
                </a:rPr>
                <a:t>новых ФСБУ 2021/2022</a:t>
              </a:r>
            </a:p>
          </p:txBody>
        </p:sp>
        <p:sp>
          <p:nvSpPr>
            <p:cNvPr id="60" name="Rectangle 58">
              <a:extLst>
                <a:ext uri="{FF2B5EF4-FFF2-40B4-BE49-F238E27FC236}">
                  <a16:creationId xmlns:a16="http://schemas.microsoft.com/office/drawing/2014/main" xmlns="" id="{A62883D7-9E59-475F-BFF9-58842DC8DCC6}"/>
                </a:ext>
              </a:extLst>
            </p:cNvPr>
            <p:cNvSpPr/>
            <p:nvPr/>
          </p:nvSpPr>
          <p:spPr>
            <a:xfrm>
              <a:off x="5743210" y="3575739"/>
              <a:ext cx="2310760" cy="1468139"/>
            </a:xfrm>
            <a:prstGeom prst="rect">
              <a:avLst/>
            </a:prstGeom>
            <a:solidFill>
              <a:schemeClr val="bg1"/>
            </a:solidFill>
            <a:ln>
              <a:noFill/>
            </a:ln>
            <a:effectLst>
              <a:outerShdw blurRad="254000" dist="1016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1" name="TextBox 60">
              <a:extLst>
                <a:ext uri="{FF2B5EF4-FFF2-40B4-BE49-F238E27FC236}">
                  <a16:creationId xmlns:a16="http://schemas.microsoft.com/office/drawing/2014/main" xmlns="" id="{0EA3DC45-A256-491D-AC81-5A8F2E10B4C9}"/>
                </a:ext>
              </a:extLst>
            </p:cNvPr>
            <p:cNvSpPr txBox="1"/>
            <p:nvPr/>
          </p:nvSpPr>
          <p:spPr>
            <a:xfrm>
              <a:off x="5743210" y="4158206"/>
              <a:ext cx="2310760"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ПЕРСОНАЛЬНЫЙ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СЕРТИФИКАТ</a:t>
              </a:r>
            </a:p>
            <a:p>
              <a:pPr algn="ctr"/>
              <a:r>
                <a:rPr lang="ru-RU" sz="1200" dirty="0">
                  <a:solidFill>
                    <a:schemeClr val="tx1">
                      <a:lumMod val="75000"/>
                      <a:lumOff val="25000"/>
                    </a:schemeClr>
                  </a:solidFill>
                  <a:latin typeface="Franklin Gothic Book" panose="020B0503020102020204" pitchFamily="34" charset="0"/>
                </a:rPr>
                <a:t>об аудите</a:t>
              </a:r>
            </a:p>
          </p:txBody>
        </p:sp>
        <p:sp>
          <p:nvSpPr>
            <p:cNvPr id="62" name="TextBox 61">
              <a:extLst>
                <a:ext uri="{FF2B5EF4-FFF2-40B4-BE49-F238E27FC236}">
                  <a16:creationId xmlns:a16="http://schemas.microsoft.com/office/drawing/2014/main" xmlns="" id="{E5F4BCA0-A63C-4815-9B81-D67DC3CA69BE}"/>
                </a:ext>
              </a:extLst>
            </p:cNvPr>
            <p:cNvSpPr txBox="1"/>
            <p:nvPr/>
          </p:nvSpPr>
          <p:spPr>
            <a:xfrm>
              <a:off x="580623" y="4155997"/>
              <a:ext cx="2369945" cy="900952"/>
            </a:xfrm>
            <a:prstGeom prst="rect">
              <a:avLst/>
            </a:prstGeom>
            <a:noFill/>
          </p:spPr>
          <p:txBody>
            <a:bodyPr wrap="square" rtlCol="0">
              <a:spAutoFit/>
            </a:bodyPr>
            <a:lstStyle/>
            <a:p>
              <a:pPr algn="ctr">
                <a:spcAft>
                  <a:spcPts val="665"/>
                </a:spcAft>
              </a:pPr>
              <a:r>
                <a:rPr lang="ru-RU" sz="1300" b="1" dirty="0">
                  <a:solidFill>
                    <a:schemeClr val="tx1">
                      <a:lumMod val="85000"/>
                      <a:lumOff val="15000"/>
                    </a:schemeClr>
                  </a:solidFill>
                  <a:latin typeface="Franklin Gothic Demi" panose="020B0603020102020204" pitchFamily="34" charset="0"/>
                </a:rPr>
                <a:t>ПОВЫШЕНИЕ </a:t>
              </a:r>
              <a:br>
                <a:rPr lang="ru-RU" sz="1300" b="1" dirty="0">
                  <a:solidFill>
                    <a:schemeClr val="tx1">
                      <a:lumMod val="85000"/>
                      <a:lumOff val="15000"/>
                    </a:schemeClr>
                  </a:solidFill>
                  <a:latin typeface="Franklin Gothic Demi" panose="020B0603020102020204" pitchFamily="34" charset="0"/>
                </a:rPr>
              </a:br>
              <a:r>
                <a:rPr lang="ru-RU" sz="1300" b="1" dirty="0">
                  <a:solidFill>
                    <a:schemeClr val="tx1">
                      <a:lumMod val="85000"/>
                      <a:lumOff val="15000"/>
                    </a:schemeClr>
                  </a:solidFill>
                  <a:latin typeface="Franklin Gothic Demi" panose="020B0603020102020204" pitchFamily="34" charset="0"/>
                </a:rPr>
                <a:t>КВАЛИФИКАЦИИ</a:t>
              </a:r>
            </a:p>
            <a:p>
              <a:pPr algn="ctr">
                <a:spcAft>
                  <a:spcPts val="665"/>
                </a:spcAft>
              </a:pPr>
              <a:r>
                <a:rPr lang="ru-RU" sz="1200" dirty="0">
                  <a:solidFill>
                    <a:schemeClr val="tx1">
                      <a:lumMod val="75000"/>
                      <a:lumOff val="25000"/>
                    </a:schemeClr>
                  </a:solidFill>
                  <a:latin typeface="Franklin Gothic Book" panose="020B0503020102020204" pitchFamily="34" charset="0"/>
                </a:rPr>
                <a:t>40 час ИПБР в подарок</a:t>
              </a:r>
            </a:p>
          </p:txBody>
        </p:sp>
        <p:pic>
          <p:nvPicPr>
            <p:cNvPr id="63" name="Рисунок 62">
              <a:extLst>
                <a:ext uri="{FF2B5EF4-FFF2-40B4-BE49-F238E27FC236}">
                  <a16:creationId xmlns:a16="http://schemas.microsoft.com/office/drawing/2014/main" xmlns="" id="{8D4AA16D-51B4-4D25-9044-8537FCCAB632}"/>
                </a:ext>
              </a:extLst>
            </p:cNvPr>
            <p:cNvPicPr/>
            <p:nvPr/>
          </p:nvPicPr>
          <p:blipFill>
            <a:blip r:embed="rId7">
              <a:extLst>
                <a:ext uri="{BEBA8EAE-BF5A-486C-A8C5-ECC9F3942E4B}">
                  <a14:imgProps xmlns:a14="http://schemas.microsoft.com/office/drawing/2010/main" xmlns="">
                    <a14:imgLayer r:embed="rId8">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4019493" y="2080432"/>
              <a:ext cx="757592" cy="583492"/>
            </a:xfrm>
            <a:prstGeom prst="rect">
              <a:avLst/>
            </a:prstGeom>
            <a:noFill/>
            <a:ln>
              <a:noFill/>
            </a:ln>
          </p:spPr>
        </p:pic>
        <p:pic>
          <p:nvPicPr>
            <p:cNvPr id="64" name="Рисунок 63">
              <a:extLst>
                <a:ext uri="{FF2B5EF4-FFF2-40B4-BE49-F238E27FC236}">
                  <a16:creationId xmlns:a16="http://schemas.microsoft.com/office/drawing/2014/main" xmlns="" id="{968ECD43-5B98-405F-A439-BA0822F9964C}"/>
                </a:ext>
              </a:extLst>
            </p:cNvPr>
            <p:cNvPicPr/>
            <p:nvPr/>
          </p:nvPicPr>
          <p:blipFill>
            <a:blip r:embed="rId9">
              <a:extLst>
                <a:ext uri="{BEBA8EAE-BF5A-486C-A8C5-ECC9F3942E4B}">
                  <a14:imgProps xmlns:a14="http://schemas.microsoft.com/office/drawing/2010/main" xmlns="">
                    <a14:imgLayer r:embed="rId10">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543627" y="2092640"/>
              <a:ext cx="722760" cy="607804"/>
            </a:xfrm>
            <a:prstGeom prst="rect">
              <a:avLst/>
            </a:prstGeom>
            <a:noFill/>
            <a:ln>
              <a:noFill/>
            </a:ln>
          </p:spPr>
        </p:pic>
        <p:pic>
          <p:nvPicPr>
            <p:cNvPr id="65" name="Рисунок 64">
              <a:extLst>
                <a:ext uri="{FF2B5EF4-FFF2-40B4-BE49-F238E27FC236}">
                  <a16:creationId xmlns:a16="http://schemas.microsoft.com/office/drawing/2014/main" xmlns="" id="{2841A4E6-EEEA-4D09-A010-76BFCE6BB32A}"/>
                </a:ext>
              </a:extLst>
            </p:cNvPr>
            <p:cNvPicPr/>
            <p:nvPr/>
          </p:nvPicPr>
          <p:blipFill>
            <a:blip r:embed="rId11">
              <a:extLst>
                <a:ext uri="{BEBA8EAE-BF5A-486C-A8C5-ECC9F3942E4B}">
                  <a14:imgProps xmlns:a14="http://schemas.microsoft.com/office/drawing/2010/main" xmlns="">
                    <a14:imgLayer r:embed="rId12">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1346085" y="3655016"/>
              <a:ext cx="766300" cy="619960"/>
            </a:xfrm>
            <a:prstGeom prst="rect">
              <a:avLst/>
            </a:prstGeom>
            <a:noFill/>
            <a:ln>
              <a:noFill/>
            </a:ln>
          </p:spPr>
        </p:pic>
        <p:pic>
          <p:nvPicPr>
            <p:cNvPr id="66" name="Рисунок 65">
              <a:extLst>
                <a:ext uri="{FF2B5EF4-FFF2-40B4-BE49-F238E27FC236}">
                  <a16:creationId xmlns:a16="http://schemas.microsoft.com/office/drawing/2014/main" xmlns="" id="{F9A96731-0230-429B-B3CF-1AC2618C697C}"/>
                </a:ext>
              </a:extLst>
            </p:cNvPr>
            <p:cNvPicPr/>
            <p:nvPr/>
          </p:nvPicPr>
          <p:blipFill>
            <a:blip r:embed="rId13">
              <a:extLst>
                <a:ext uri="{BEBA8EAE-BF5A-486C-A8C5-ECC9F3942E4B}">
                  <a14:imgProps xmlns:a14="http://schemas.microsoft.com/office/drawing/2010/main" xmlns="">
                    <a14:imgLayer r:embed="rId1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3867952" y="3618549"/>
              <a:ext cx="957875" cy="656428"/>
            </a:xfrm>
            <a:prstGeom prst="rect">
              <a:avLst/>
            </a:prstGeom>
            <a:noFill/>
            <a:ln>
              <a:noFill/>
            </a:ln>
          </p:spPr>
        </p:pic>
        <p:pic>
          <p:nvPicPr>
            <p:cNvPr id="67" name="Рисунок 66">
              <a:extLst>
                <a:ext uri="{FF2B5EF4-FFF2-40B4-BE49-F238E27FC236}">
                  <a16:creationId xmlns:a16="http://schemas.microsoft.com/office/drawing/2014/main" xmlns="" id="{E958A60E-8B58-4A4E-BB30-6EA6AEEC6062}"/>
                </a:ext>
              </a:extLst>
            </p:cNvPr>
            <p:cNvPicPr/>
            <p:nvPr/>
          </p:nvPicPr>
          <p:blipFill>
            <a:blip r:embed="rId15">
              <a:extLst>
                <a:ext uri="{BEBA8EAE-BF5A-486C-A8C5-ECC9F3942E4B}">
                  <a14:imgProps xmlns:a14="http://schemas.microsoft.com/office/drawing/2010/main" xmlns="">
                    <a14:imgLayer r:embed="rId16">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6585895" y="3603480"/>
              <a:ext cx="557309" cy="680740"/>
            </a:xfrm>
            <a:prstGeom prst="rect">
              <a:avLst/>
            </a:prstGeom>
            <a:noFill/>
            <a:ln>
              <a:noFill/>
            </a:ln>
          </p:spPr>
        </p:pic>
      </p:grpSp>
      <p:sp>
        <p:nvSpPr>
          <p:cNvPr id="69" name="TextBox 68">
            <a:extLst>
              <a:ext uri="{FF2B5EF4-FFF2-40B4-BE49-F238E27FC236}">
                <a16:creationId xmlns:a16="http://schemas.microsoft.com/office/drawing/2014/main" xmlns="" id="{9E7A6BFF-E637-498D-864F-AEEA40A72F89}"/>
              </a:ext>
            </a:extLst>
          </p:cNvPr>
          <p:cNvSpPr txBox="1"/>
          <p:nvPr/>
        </p:nvSpPr>
        <p:spPr>
          <a:xfrm>
            <a:off x="532452" y="1944109"/>
            <a:ext cx="8691146" cy="779468"/>
          </a:xfrm>
          <a:prstGeom prst="rect">
            <a:avLst/>
          </a:prstGeom>
          <a:noFill/>
        </p:spPr>
        <p:txBody>
          <a:bodyPr wrap="square" lIns="101370" tIns="50685" rIns="101370" bIns="50685">
            <a:spAutoFit/>
          </a:bodyPr>
          <a:lstStyle/>
          <a:p>
            <a:r>
              <a:rPr lang="ru-RU" sz="2200" b="1" dirty="0">
                <a:solidFill>
                  <a:srgbClr val="26021D"/>
                </a:solidFill>
                <a:latin typeface="Franklin Gothic Demi" panose="020B0603020102020204" pitchFamily="34" charset="0"/>
              </a:rPr>
              <a:t>ПРИ АУДИТЕ ДО 31.10.2021  +  ПОЛЕЗНЫЕ БОНУСЫ: </a:t>
            </a:r>
            <a:r>
              <a:rPr lang="ru-RU" b="1" dirty="0">
                <a:solidFill>
                  <a:srgbClr val="9E0E11"/>
                </a:solidFill>
                <a:latin typeface="Franklin Gothic Demi" panose="020B0603020102020204" pitchFamily="34" charset="0"/>
              </a:rPr>
              <a:t/>
            </a:r>
            <a:br>
              <a:rPr lang="ru-RU" b="1" dirty="0">
                <a:solidFill>
                  <a:srgbClr val="9E0E11"/>
                </a:solidFill>
                <a:latin typeface="Franklin Gothic Demi" panose="020B0603020102020204" pitchFamily="34" charset="0"/>
              </a:rPr>
            </a:br>
            <a:r>
              <a:rPr lang="ru-RU" sz="2200" b="1" dirty="0">
                <a:solidFill>
                  <a:srgbClr val="9E0E11"/>
                </a:solidFill>
                <a:latin typeface="Franklin Gothic Demi" panose="020B0603020102020204" pitchFamily="34" charset="0"/>
              </a:rPr>
              <a:t>КОНСАЛТИНГ К АУДИТУ В ПОДАРОК!</a:t>
            </a:r>
            <a:endParaRPr lang="ru-RU" dirty="0"/>
          </a:p>
        </p:txBody>
      </p:sp>
      <p:pic>
        <p:nvPicPr>
          <p:cNvPr id="8" name="Рисунок 7">
            <a:extLst>
              <a:ext uri="{FF2B5EF4-FFF2-40B4-BE49-F238E27FC236}">
                <a16:creationId xmlns:a16="http://schemas.microsoft.com/office/drawing/2014/main" xmlns="" id="{8FEAC9F3-842B-4407-9B14-34C09FA4D82F}"/>
              </a:ext>
            </a:extLst>
          </p:cNvPr>
          <p:cNvPicPr>
            <a:picLocks noChangeAspect="1"/>
          </p:cNvPicPr>
          <p:nvPr/>
        </p:nvPicPr>
        <p:blipFill>
          <a:blip r:embed="rId17">
            <a:extLst>
              <a:ext uri="{28A0092B-C50C-407E-A947-70E740481C1C}">
                <a14:useLocalDpi xmlns:a14="http://schemas.microsoft.com/office/drawing/2010/main" xmlns="" val="0"/>
              </a:ext>
            </a:extLst>
          </a:blip>
          <a:stretch>
            <a:fillRect/>
          </a:stretch>
        </p:blipFill>
        <p:spPr>
          <a:xfrm>
            <a:off x="2638207" y="5618340"/>
            <a:ext cx="947882" cy="875021"/>
          </a:xfrm>
          <a:prstGeom prst="rect">
            <a:avLst/>
          </a:prstGeom>
        </p:spPr>
      </p:pic>
    </p:spTree>
    <p:extLst>
      <p:ext uri="{BB962C8B-B14F-4D97-AF65-F5344CB8AC3E}">
        <p14:creationId xmlns:p14="http://schemas.microsoft.com/office/powerpoint/2010/main" xmlns="" val="416894567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30" y="-297"/>
            <a:ext cx="9906859" cy="6858594"/>
          </a:xfrm>
          <a:prstGeom prst="rect">
            <a:avLst/>
          </a:prstGeom>
        </p:spPr>
      </p:pic>
      <p:pic>
        <p:nvPicPr>
          <p:cNvPr id="5" name="Рисунок 23"/>
          <p:cNvPicPr>
            <a:picLocks noChangeAspect="1"/>
          </p:cNvPicPr>
          <p:nvPr/>
        </p:nvPicPr>
        <p:blipFill>
          <a:blip r:embed="rId3"/>
          <a:stretch/>
        </p:blipFill>
        <p:spPr bwMode="auto">
          <a:xfrm>
            <a:off x="6697132" y="-1280"/>
            <a:ext cx="3208867" cy="6859280"/>
          </a:xfrm>
          <a:prstGeom prst="rect">
            <a:avLst/>
          </a:prstGeom>
        </p:spPr>
      </p:pic>
      <p:pic>
        <p:nvPicPr>
          <p:cNvPr id="6" name="Рисунок 6"/>
          <p:cNvPicPr>
            <a:picLocks noChangeAspect="1"/>
          </p:cNvPicPr>
          <p:nvPr/>
        </p:nvPicPr>
        <p:blipFill>
          <a:blip r:embed="rId4"/>
          <a:stretch/>
        </p:blipFill>
        <p:spPr bwMode="auto">
          <a:xfrm rot="10800000">
            <a:off x="218646" y="182367"/>
            <a:ext cx="465725" cy="465725"/>
          </a:xfrm>
          <a:prstGeom prst="rect">
            <a:avLst/>
          </a:prstGeom>
        </p:spPr>
      </p:pic>
      <p:sp>
        <p:nvSpPr>
          <p:cNvPr id="7" name="Прямоугольник 7"/>
          <p:cNvSpPr/>
          <p:nvPr/>
        </p:nvSpPr>
        <p:spPr bwMode="auto">
          <a:xfrm>
            <a:off x="143355" y="2360262"/>
            <a:ext cx="9421744" cy="1467068"/>
          </a:xfrm>
          <a:prstGeom prst="rect">
            <a:avLst/>
          </a:prstGeom>
        </p:spPr>
        <p:txBody>
          <a:bodyPr wrap="square">
            <a:spAutoFit/>
          </a:bodyPr>
          <a:lstStyle/>
          <a:p>
            <a:pPr lvl="0" algn="just" defTabSz="914400">
              <a:spcBef>
                <a:spcPts val="0"/>
              </a:spcBef>
              <a:spcAft>
                <a:spcPts val="0"/>
              </a:spcAft>
              <a:defRPr/>
            </a:pPr>
            <a:endParaRPr lang="ru-RU">
              <a:solidFill>
                <a:prstClr val="black"/>
              </a:solidFill>
              <a:latin typeface="Times New Roman"/>
              <a:cs typeface="Times New Roman"/>
            </a:endParaRPr>
          </a:p>
          <a:p>
            <a:pPr lvl="0" algn="just" defTabSz="914400">
              <a:spcBef>
                <a:spcPts val="0"/>
              </a:spcBef>
              <a:spcAft>
                <a:spcPts val="0"/>
              </a:spcAft>
              <a:defRPr/>
            </a:pPr>
            <a:endParaRPr lang="ru-RU" b="1">
              <a:solidFill>
                <a:prstClr val="black"/>
              </a:solidFill>
              <a:latin typeface="Times New Roman"/>
              <a:cs typeface="Times New Roman"/>
            </a:endParaRPr>
          </a:p>
          <a:p>
            <a:pPr lvl="0" algn="just" defTabSz="914400">
              <a:lnSpc>
                <a:spcPct val="90000"/>
              </a:lnSpc>
              <a:spcBef>
                <a:spcPts val="1000"/>
              </a:spcBef>
              <a:defRPr/>
            </a:pPr>
            <a:endParaRPr lang="ru-RU" b="1">
              <a:solidFill>
                <a:prstClr val="black"/>
              </a:solidFill>
              <a:latin typeface="Times New Roman"/>
              <a:cs typeface="Times New Roman"/>
            </a:endParaRPr>
          </a:p>
          <a:p>
            <a:pPr lvl="0" defTabSz="914400">
              <a:spcBef>
                <a:spcPts val="0"/>
              </a:spcBef>
              <a:spcAft>
                <a:spcPts val="0"/>
              </a:spcAft>
              <a:defRPr/>
            </a:pPr>
            <a:endParaRPr lang="ru-RU" sz="2100">
              <a:solidFill>
                <a:prstClr val="black"/>
              </a:solidFill>
              <a:latin typeface="Times New Roman"/>
              <a:cs typeface="Times New Roman"/>
            </a:endParaRPr>
          </a:p>
        </p:txBody>
      </p:sp>
      <p:pic>
        <p:nvPicPr>
          <p:cNvPr id="8" name="Рисунок 14"/>
          <p:cNvPicPr>
            <a:picLocks noChangeAspect="1"/>
          </p:cNvPicPr>
          <p:nvPr/>
        </p:nvPicPr>
        <p:blipFill>
          <a:blip r:embed="rId5"/>
          <a:stretch/>
        </p:blipFill>
        <p:spPr bwMode="auto">
          <a:xfrm>
            <a:off x="1" y="-1280"/>
            <a:ext cx="499000" cy="499000"/>
          </a:xfrm>
          <a:prstGeom prst="rect">
            <a:avLst/>
          </a:prstGeom>
        </p:spPr>
      </p:pic>
      <p:pic>
        <p:nvPicPr>
          <p:cNvPr id="9" name="Рисунок 4"/>
          <p:cNvPicPr>
            <a:picLocks noChangeAspect="1"/>
          </p:cNvPicPr>
          <p:nvPr/>
        </p:nvPicPr>
        <p:blipFill>
          <a:blip r:embed="rId6"/>
          <a:stretch/>
        </p:blipFill>
        <p:spPr bwMode="auto">
          <a:xfrm>
            <a:off x="9452367" y="6434325"/>
            <a:ext cx="401073" cy="425435"/>
          </a:xfrm>
          <a:prstGeom prst="rect">
            <a:avLst/>
          </a:prstGeom>
        </p:spPr>
      </p:pic>
      <p:pic>
        <p:nvPicPr>
          <p:cNvPr id="10" name="Рисунок 18"/>
          <p:cNvPicPr>
            <a:picLocks noChangeAspect="1"/>
          </p:cNvPicPr>
          <p:nvPr/>
        </p:nvPicPr>
        <p:blipFill>
          <a:blip r:embed="rId7"/>
          <a:stretch/>
        </p:blipFill>
        <p:spPr bwMode="auto">
          <a:xfrm>
            <a:off x="611930" y="415229"/>
            <a:ext cx="3394014" cy="907022"/>
          </a:xfrm>
          <a:prstGeom prst="rect">
            <a:avLst/>
          </a:prstGeom>
        </p:spPr>
      </p:pic>
      <p:sp>
        <p:nvSpPr>
          <p:cNvPr id="11" name="Прямоугольник 21"/>
          <p:cNvSpPr/>
          <p:nvPr/>
        </p:nvSpPr>
        <p:spPr bwMode="auto">
          <a:xfrm>
            <a:off x="754838" y="1662669"/>
            <a:ext cx="4471805" cy="4799584"/>
          </a:xfrm>
          <a:prstGeom prst="rect">
            <a:avLst/>
          </a:prstGeom>
        </p:spPr>
        <p:txBody>
          <a:bodyPr wrap="square">
            <a:spAutoFit/>
          </a:bodyPr>
          <a:lstStyle/>
          <a:p>
            <a:pPr>
              <a:lnSpc>
                <a:spcPct val="107000"/>
              </a:lnSpc>
              <a:spcAft>
                <a:spcPts val="800"/>
              </a:spcAft>
              <a:defRPr/>
            </a:pPr>
            <a:r>
              <a:rPr lang="ru-RU" sz="1700" b="1">
                <a:solidFill>
                  <a:srgbClr val="800000"/>
                </a:solidFill>
                <a:latin typeface="Franklin Gothic Medium"/>
                <a:ea typeface="Calibri"/>
                <a:cs typeface="Times New Roman"/>
              </a:rPr>
              <a:t>КОНТАКТНЫЕ ТЕЛЕФОНЫ:</a:t>
            </a:r>
            <a:endParaRPr/>
          </a:p>
          <a:p>
            <a:pPr>
              <a:lnSpc>
                <a:spcPct val="107000"/>
              </a:lnSpc>
              <a:spcAft>
                <a:spcPts val="800"/>
              </a:spcAft>
              <a:defRPr/>
            </a:pPr>
            <a:r>
              <a:rPr lang="en-US" sz="1700" b="1">
                <a:solidFill>
                  <a:srgbClr val="800000"/>
                </a:solidFill>
                <a:latin typeface="Franklin Gothic Medium"/>
                <a:ea typeface="Calibri"/>
                <a:cs typeface="Times New Roman"/>
              </a:rPr>
              <a:t>       </a:t>
            </a:r>
            <a:r>
              <a:rPr lang="ru-RU" sz="1600" b="1">
                <a:solidFill>
                  <a:srgbClr val="800000"/>
                </a:solidFill>
                <a:latin typeface="Franklin Gothic Medium"/>
                <a:ea typeface="Calibri"/>
                <a:cs typeface="Times New Roman"/>
              </a:rPr>
              <a:t>+7 </a:t>
            </a:r>
            <a:r>
              <a:rPr lang="en-US" sz="1600" b="1">
                <a:solidFill>
                  <a:srgbClr val="800000"/>
                </a:solidFill>
                <a:latin typeface="Franklin Gothic Medium"/>
                <a:ea typeface="Calibri"/>
                <a:cs typeface="Times New Roman"/>
              </a:rPr>
              <a:t>(</a:t>
            </a:r>
            <a:r>
              <a:rPr lang="ru-RU" sz="1600" b="1">
                <a:solidFill>
                  <a:srgbClr val="800000"/>
                </a:solidFill>
                <a:latin typeface="Franklin Gothic Medium"/>
                <a:ea typeface="Calibri"/>
                <a:cs typeface="Times New Roman"/>
              </a:rPr>
              <a:t>495</a:t>
            </a:r>
            <a:r>
              <a:rPr lang="en-US" sz="1600" b="1">
                <a:solidFill>
                  <a:srgbClr val="800000"/>
                </a:solidFill>
                <a:latin typeface="Franklin Gothic Medium"/>
                <a:ea typeface="Calibri"/>
                <a:cs typeface="Times New Roman"/>
              </a:rPr>
              <a:t>)</a:t>
            </a:r>
            <a:r>
              <a:rPr lang="ru-RU" sz="1600" b="1">
                <a:solidFill>
                  <a:srgbClr val="800000"/>
                </a:solidFill>
                <a:latin typeface="Franklin Gothic Medium"/>
                <a:ea typeface="Calibri"/>
                <a:cs typeface="Times New Roman"/>
              </a:rPr>
              <a:t>134–32-23</a:t>
            </a:r>
            <a:r>
              <a:rPr lang="en-US" sz="1600" b="1">
                <a:solidFill>
                  <a:srgbClr val="800000"/>
                </a:solidFill>
                <a:latin typeface="Franklin Gothic Medium"/>
                <a:ea typeface="Calibri"/>
                <a:cs typeface="Times New Roman"/>
              </a:rPr>
              <a:t> </a:t>
            </a:r>
            <a:endParaRPr lang="ru-RU" sz="1600" b="1">
              <a:solidFill>
                <a:srgbClr val="800000"/>
              </a:solidFill>
              <a:latin typeface="Franklin Gothic Medium"/>
              <a:ea typeface="Calibri"/>
              <a:cs typeface="Times New Roman"/>
            </a:endParaRPr>
          </a:p>
          <a:p>
            <a:pPr>
              <a:lnSpc>
                <a:spcPct val="107000"/>
              </a:lnSpc>
              <a:spcAft>
                <a:spcPts val="800"/>
              </a:spcAft>
              <a:defRPr/>
            </a:pPr>
            <a:r>
              <a:rPr lang="ru-RU" sz="1700" b="1">
                <a:solidFill>
                  <a:srgbClr val="800000"/>
                </a:solidFill>
                <a:latin typeface="Franklin Gothic Medium"/>
                <a:ea typeface="Calibri"/>
                <a:cs typeface="Times New Roman"/>
              </a:rPr>
              <a:t>Менеджеры департамента развития:</a:t>
            </a:r>
            <a:endParaRPr lang="en-US" sz="1700" b="1">
              <a:solidFill>
                <a:srgbClr val="800000"/>
              </a:solidFill>
              <a:latin typeface="Franklin Gothic Medium"/>
              <a:ea typeface="Calibri"/>
              <a:cs typeface="Times New Roman"/>
            </a:endParaRPr>
          </a:p>
          <a:p>
            <a:pPr>
              <a:lnSpc>
                <a:spcPct val="107000"/>
              </a:lnSpc>
              <a:spcAft>
                <a:spcPts val="800"/>
              </a:spcAft>
              <a:defRPr/>
            </a:pPr>
            <a:r>
              <a:rPr lang="ru-RU" sz="1700">
                <a:solidFill>
                  <a:srgbClr val="800000"/>
                </a:solidFill>
                <a:latin typeface="Franklin Gothic Medium"/>
                <a:cs typeface="Times New Roman"/>
              </a:rPr>
              <a:t>Артемова Ольга;</a:t>
            </a:r>
            <a:r>
              <a:rPr lang="en-US" sz="1700">
                <a:solidFill>
                  <a:srgbClr val="800000"/>
                </a:solidFill>
                <a:latin typeface="Franklin Gothic Medium"/>
                <a:cs typeface="Times New Roman"/>
              </a:rPr>
              <a:t> </a:t>
            </a:r>
            <a:r>
              <a:rPr lang="ru-RU" sz="1700">
                <a:solidFill>
                  <a:srgbClr val="800000"/>
                </a:solidFill>
                <a:latin typeface="Franklin Gothic Medium"/>
                <a:cs typeface="Times New Roman"/>
              </a:rPr>
              <a:t>Лутицкая Алиса</a:t>
            </a:r>
            <a:endParaRPr/>
          </a:p>
          <a:p>
            <a:pPr>
              <a:lnSpc>
                <a:spcPct val="107000"/>
              </a:lnSpc>
              <a:spcAft>
                <a:spcPts val="800"/>
              </a:spcAft>
              <a:defRPr/>
            </a:pPr>
            <a:r>
              <a:rPr lang="en-US" sz="1700">
                <a:solidFill>
                  <a:srgbClr val="800000"/>
                </a:solidFill>
                <a:latin typeface="Franklin Gothic Medium"/>
              </a:rPr>
              <a:t>        </a:t>
            </a:r>
            <a:r>
              <a:rPr lang="en-US" sz="1700" b="1">
                <a:solidFill>
                  <a:srgbClr val="800000"/>
                </a:solidFill>
                <a:latin typeface="Franklin Gothic Medium"/>
              </a:rPr>
              <a:t>admin@pravovest-audit.ru</a:t>
            </a:r>
            <a:endParaRPr/>
          </a:p>
          <a:p>
            <a:pPr>
              <a:lnSpc>
                <a:spcPct val="107000"/>
              </a:lnSpc>
              <a:spcAft>
                <a:spcPts val="800"/>
              </a:spcAft>
              <a:defRPr/>
            </a:pPr>
            <a:r>
              <a:rPr lang="en-US" sz="1700" b="1">
                <a:ln w="0"/>
                <a:solidFill>
                  <a:srgbClr val="800000"/>
                </a:solidFill>
                <a:latin typeface="Franklin Gothic Medium"/>
              </a:rPr>
              <a:t>        </a:t>
            </a:r>
            <a:r>
              <a:rPr lang="ru-RU" sz="1600" b="1">
                <a:ln w="0"/>
                <a:solidFill>
                  <a:srgbClr val="800000"/>
                </a:solidFill>
                <a:latin typeface="Franklin Gothic Medium"/>
              </a:rPr>
              <a:t>+ 7 (903) 669-51-90</a:t>
            </a:r>
            <a:endParaRPr lang="en-US" sz="1700" b="1">
              <a:solidFill>
                <a:srgbClr val="800000"/>
              </a:solidFill>
              <a:latin typeface="Franklin Gothic Medium"/>
            </a:endParaRPr>
          </a:p>
          <a:p>
            <a:pPr>
              <a:lnSpc>
                <a:spcPct val="107000"/>
              </a:lnSpc>
              <a:spcAft>
                <a:spcPts val="800"/>
              </a:spcAft>
              <a:defRPr/>
            </a:pPr>
            <a:r>
              <a:rPr lang="en-US" sz="1700" b="1">
                <a:solidFill>
                  <a:srgbClr val="800000"/>
                </a:solidFill>
                <a:latin typeface="Franklin Gothic Medium"/>
              </a:rPr>
              <a:t>        cons@wiseadvice.ru</a:t>
            </a:r>
            <a:endParaRPr lang="ru-RU" sz="1700" b="1">
              <a:solidFill>
                <a:srgbClr val="800000"/>
              </a:solidFill>
              <a:latin typeface="Franklin Gothic Medium"/>
            </a:endParaRPr>
          </a:p>
          <a:p>
            <a:pPr>
              <a:lnSpc>
                <a:spcPct val="107000"/>
              </a:lnSpc>
              <a:spcAft>
                <a:spcPts val="800"/>
              </a:spcAft>
              <a:defRPr/>
            </a:pPr>
            <a:r>
              <a:rPr lang="ru-RU" sz="1700">
                <a:solidFill>
                  <a:srgbClr val="800000"/>
                </a:solidFill>
                <a:latin typeface="Franklin Gothic Medium"/>
                <a:ea typeface="Calibri"/>
                <a:cs typeface="Times New Roman"/>
              </a:rPr>
              <a:t> </a:t>
            </a:r>
            <a:r>
              <a:rPr lang="en-US" sz="1700">
                <a:solidFill>
                  <a:srgbClr val="800000"/>
                </a:solidFill>
                <a:latin typeface="Franklin Gothic Medium"/>
                <a:ea typeface="Calibri"/>
                <a:cs typeface="Times New Roman"/>
              </a:rPr>
              <a:t>        </a:t>
            </a:r>
            <a:r>
              <a:rPr lang="ru-RU" sz="1600" b="1">
                <a:solidFill>
                  <a:srgbClr val="800000"/>
                </a:solidFill>
                <a:latin typeface="Franklin Gothic Medium"/>
                <a:ea typeface="Calibri"/>
                <a:cs typeface="Times New Roman"/>
              </a:rPr>
              <a:t>+7 (996)966–32-63</a:t>
            </a:r>
            <a:endParaRPr/>
          </a:p>
          <a:p>
            <a:pPr>
              <a:lnSpc>
                <a:spcPct val="107000"/>
              </a:lnSpc>
              <a:spcAft>
                <a:spcPts val="100"/>
              </a:spcAft>
              <a:defRPr/>
            </a:pPr>
            <a:r>
              <a:rPr lang="ru-RU" sz="1700">
                <a:solidFill>
                  <a:srgbClr val="800000"/>
                </a:solidFill>
                <a:latin typeface="Franklin Gothic Medium"/>
                <a:ea typeface="Calibri"/>
                <a:cs typeface="Times New Roman"/>
              </a:rPr>
              <a:t>       </a:t>
            </a:r>
            <a:r>
              <a:rPr lang="ru-RU" sz="1600">
                <a:solidFill>
                  <a:srgbClr val="800000"/>
                </a:solidFill>
                <a:latin typeface="Franklin Gothic Medium"/>
                <a:ea typeface="Calibri"/>
                <a:cs typeface="Times New Roman"/>
              </a:rPr>
              <a:t>115 093, г. МОСКВА, 1-й ЩИПКОВСКИЙ</a:t>
            </a:r>
            <a:endParaRPr/>
          </a:p>
          <a:p>
            <a:pPr>
              <a:lnSpc>
                <a:spcPct val="107000"/>
              </a:lnSpc>
              <a:spcAft>
                <a:spcPts val="100"/>
              </a:spcAft>
              <a:defRPr/>
            </a:pPr>
            <a:r>
              <a:rPr lang="ru-RU" sz="1600">
                <a:solidFill>
                  <a:srgbClr val="800000"/>
                </a:solidFill>
                <a:latin typeface="Franklin Gothic Medium"/>
                <a:ea typeface="Calibri"/>
                <a:cs typeface="Times New Roman"/>
              </a:rPr>
              <a:t>       ПЕР., Д. 20, ЭТАЖ 2, ОФИС 211</a:t>
            </a:r>
            <a:endParaRPr/>
          </a:p>
          <a:p>
            <a:pPr>
              <a:lnSpc>
                <a:spcPct val="107000"/>
              </a:lnSpc>
              <a:spcAft>
                <a:spcPts val="800"/>
              </a:spcAft>
              <a:defRPr/>
            </a:pPr>
            <a:endParaRPr lang="ru-RU" sz="1700" b="1">
              <a:solidFill>
                <a:srgbClr val="800000"/>
              </a:solidFill>
              <a:latin typeface="Franklin Gothic Medium"/>
              <a:ea typeface="Calibri"/>
              <a:cs typeface="Times New Roman"/>
            </a:endParaRPr>
          </a:p>
          <a:p>
            <a:pPr>
              <a:lnSpc>
                <a:spcPct val="107000"/>
              </a:lnSpc>
              <a:spcAft>
                <a:spcPts val="800"/>
              </a:spcAft>
              <a:defRPr/>
            </a:pPr>
            <a:r>
              <a:rPr lang="ru-RU" sz="1700" b="1">
                <a:solidFill>
                  <a:srgbClr val="800000"/>
                </a:solidFill>
                <a:latin typeface="Franklin Gothic Medium"/>
                <a:ea typeface="Calibri"/>
                <a:cs typeface="Times New Roman"/>
              </a:rPr>
              <a:t>       </a:t>
            </a:r>
            <a:r>
              <a:rPr lang="en-US" b="1">
                <a:solidFill>
                  <a:srgbClr val="800000"/>
                </a:solidFill>
                <a:latin typeface="Franklin Gothic Medium"/>
                <a:ea typeface="Calibri"/>
                <a:cs typeface="Times New Roman"/>
              </a:rPr>
              <a:t>pravovest-audit.ru</a:t>
            </a:r>
            <a:endParaRPr/>
          </a:p>
          <a:p>
            <a:pPr>
              <a:lnSpc>
                <a:spcPct val="107000"/>
              </a:lnSpc>
              <a:spcAft>
                <a:spcPts val="800"/>
              </a:spcAft>
              <a:defRPr/>
            </a:pPr>
            <a:endParaRPr lang="ru-RU">
              <a:solidFill>
                <a:srgbClr val="800000"/>
              </a:solidFill>
              <a:latin typeface="FUTURE"/>
              <a:ea typeface="Calibri"/>
              <a:cs typeface="Times New Roman"/>
            </a:endParaRPr>
          </a:p>
        </p:txBody>
      </p:sp>
      <p:pic>
        <p:nvPicPr>
          <p:cNvPr id="12" name="Рисунок 2" descr="Free photo At Mail E Mail Characters Envelope Post Email ..."/>
          <p:cNvPicPr>
            <a:picLocks noChangeAspect="1"/>
          </p:cNvPicPr>
          <p:nvPr/>
        </p:nvPicPr>
        <p:blipFill>
          <a:blip r:embed="rId8"/>
          <a:stretch/>
        </p:blipFill>
        <p:spPr bwMode="auto">
          <a:xfrm>
            <a:off x="787819" y="3034420"/>
            <a:ext cx="448451" cy="477641"/>
          </a:xfrm>
          <a:prstGeom prst="rect">
            <a:avLst/>
          </a:prstGeom>
        </p:spPr>
      </p:pic>
      <p:pic>
        <p:nvPicPr>
          <p:cNvPr id="13" name="Рисунок 3"/>
          <p:cNvPicPr>
            <a:picLocks noChangeAspect="1"/>
          </p:cNvPicPr>
          <p:nvPr/>
        </p:nvPicPr>
        <p:blipFill>
          <a:blip r:embed="rId9"/>
          <a:stretch/>
        </p:blipFill>
        <p:spPr bwMode="auto">
          <a:xfrm>
            <a:off x="787819" y="3852478"/>
            <a:ext cx="448451" cy="475145"/>
          </a:xfrm>
          <a:prstGeom prst="rect">
            <a:avLst/>
          </a:prstGeom>
        </p:spPr>
      </p:pic>
      <p:pic>
        <p:nvPicPr>
          <p:cNvPr id="14" name="Рисунок 5"/>
          <p:cNvPicPr>
            <a:picLocks noChangeAspect="1"/>
          </p:cNvPicPr>
          <p:nvPr/>
        </p:nvPicPr>
        <p:blipFill>
          <a:blip r:embed="rId10"/>
          <a:stretch/>
        </p:blipFill>
        <p:spPr bwMode="auto">
          <a:xfrm>
            <a:off x="853534" y="3564217"/>
            <a:ext cx="317019" cy="317019"/>
          </a:xfrm>
          <a:prstGeom prst="rect">
            <a:avLst/>
          </a:prstGeom>
        </p:spPr>
      </p:pic>
      <p:pic>
        <p:nvPicPr>
          <p:cNvPr id="15" name="Рисунок 8"/>
          <p:cNvPicPr>
            <a:picLocks noChangeAspect="1"/>
          </p:cNvPicPr>
          <p:nvPr/>
        </p:nvPicPr>
        <p:blipFill>
          <a:blip r:embed="rId10"/>
          <a:stretch/>
        </p:blipFill>
        <p:spPr bwMode="auto">
          <a:xfrm>
            <a:off x="853533" y="4379779"/>
            <a:ext cx="317019" cy="317019"/>
          </a:xfrm>
          <a:prstGeom prst="rect">
            <a:avLst/>
          </a:prstGeom>
        </p:spPr>
      </p:pic>
      <p:pic>
        <p:nvPicPr>
          <p:cNvPr id="16" name="Рисунок 9"/>
          <p:cNvPicPr>
            <a:picLocks noChangeAspect="1"/>
          </p:cNvPicPr>
          <p:nvPr/>
        </p:nvPicPr>
        <p:blipFill>
          <a:blip r:embed="rId10"/>
          <a:stretch/>
        </p:blipFill>
        <p:spPr bwMode="auto">
          <a:xfrm>
            <a:off x="853534" y="2090653"/>
            <a:ext cx="317019" cy="317019"/>
          </a:xfrm>
          <a:prstGeom prst="rect">
            <a:avLst/>
          </a:prstGeom>
        </p:spPr>
      </p:pic>
      <p:pic>
        <p:nvPicPr>
          <p:cNvPr id="17" name="Рисунок 11" descr="GPS icon PNG"/>
          <p:cNvPicPr>
            <a:picLocks noChangeAspect="1"/>
          </p:cNvPicPr>
          <p:nvPr/>
        </p:nvPicPr>
        <p:blipFill>
          <a:blip r:embed="rId11"/>
          <a:stretch/>
        </p:blipFill>
        <p:spPr bwMode="auto">
          <a:xfrm>
            <a:off x="796870" y="4800042"/>
            <a:ext cx="373682" cy="373682"/>
          </a:xfrm>
          <a:prstGeom prst="rect">
            <a:avLst/>
          </a:prstGeom>
        </p:spPr>
      </p:pic>
      <p:pic>
        <p:nvPicPr>
          <p:cNvPr id="18" name="Рисунок 12" descr="Earth Planet Icon · Free image on Pixabay"/>
          <p:cNvPicPr>
            <a:picLocks noChangeAspect="1"/>
          </p:cNvPicPr>
          <p:nvPr/>
        </p:nvPicPr>
        <p:blipFill>
          <a:blip r:embed="rId12"/>
          <a:stretch/>
        </p:blipFill>
        <p:spPr bwMode="auto">
          <a:xfrm>
            <a:off x="855382" y="5645062"/>
            <a:ext cx="345852" cy="345852"/>
          </a:xfrm>
          <a:prstGeom prst="rect">
            <a:avLst/>
          </a:prstGeom>
        </p:spPr>
      </p:pic>
      <p:pic>
        <p:nvPicPr>
          <p:cNvPr id="19" name="Рисунок 20"/>
          <p:cNvPicPr>
            <a:picLocks noChangeAspect="1"/>
          </p:cNvPicPr>
          <p:nvPr/>
        </p:nvPicPr>
        <p:blipFill>
          <a:blip r:embed="rId13"/>
          <a:stretch/>
        </p:blipFill>
        <p:spPr bwMode="auto">
          <a:xfrm>
            <a:off x="6215594" y="1297577"/>
            <a:ext cx="3690406" cy="5535609"/>
          </a:xfrm>
          <a:prstGeom prst="rect">
            <a:avLst/>
          </a:prstGeom>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203663" y="2353733"/>
            <a:ext cx="7498673" cy="1754326"/>
          </a:xfrm>
          <a:prstGeom prst="rect">
            <a:avLst/>
          </a:prstGeom>
          <a:noFill/>
          <a:ln w="38100">
            <a:solidFill>
              <a:srgbClr val="9C0E11"/>
            </a:solidFill>
          </a:ln>
        </p:spPr>
        <p:txBody>
          <a:bodyPr wrap="square" rtlCol="0">
            <a:spAutoFit/>
          </a:bodyPr>
          <a:lstStyle/>
          <a:p>
            <a:pPr algn="ctr">
              <a:defRPr/>
            </a:pPr>
            <a:r>
              <a:rPr lang="ru-RU" sz="3600" b="1" dirty="0">
                <a:solidFill>
                  <a:srgbClr val="8A0000"/>
                </a:solidFill>
              </a:rPr>
              <a:t>«Налоговая оговорка</a:t>
            </a:r>
            <a:r>
              <a:rPr lang="ru-RU" sz="3600" b="1" dirty="0" smtClean="0">
                <a:solidFill>
                  <a:srgbClr val="8A0000"/>
                </a:solidFill>
              </a:rPr>
              <a:t>»</a:t>
            </a:r>
            <a:r>
              <a:rPr lang="ru-RU" sz="3600" b="1" dirty="0" smtClean="0"/>
              <a:t>: </a:t>
            </a:r>
            <a:endParaRPr lang="en-US" sz="3600" b="1" dirty="0" smtClean="0"/>
          </a:p>
          <a:p>
            <a:pPr algn="ctr">
              <a:defRPr/>
            </a:pPr>
            <a:r>
              <a:rPr lang="ru-RU" sz="3600" b="1" dirty="0" smtClean="0"/>
              <a:t>новый подход ФНС к уточнению налоговых обязательств</a:t>
            </a:r>
            <a:r>
              <a:rPr lang="en-US" sz="3600" b="1" dirty="0" smtClean="0"/>
              <a:t>?</a:t>
            </a:r>
            <a:endParaRPr lang="ru-RU" sz="3600" b="1" dirty="0">
              <a:solidFill>
                <a:srgbClr val="9E0E11"/>
              </a:solidFill>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11"/>
          <p:cNvSpPr/>
          <p:nvPr/>
        </p:nvSpPr>
        <p:spPr bwMode="auto">
          <a:xfrm>
            <a:off x="717140" y="182367"/>
            <a:ext cx="8648688" cy="400110"/>
          </a:xfrm>
          <a:prstGeom prst="rect">
            <a:avLst/>
          </a:prstGeom>
          <a:noFill/>
        </p:spPr>
        <p:txBody>
          <a:bodyPr wrap="square" rtlCol="0">
            <a:spAutoFit/>
          </a:bodyPr>
          <a:lstStyle/>
          <a:p>
            <a:pPr algn="ctr">
              <a:defRPr/>
            </a:pPr>
            <a:r>
              <a:rPr lang="ru-RU" sz="2000" b="1">
                <a:solidFill>
                  <a:srgbClr val="9E0E11"/>
                </a:solidFill>
                <a:latin typeface="Times New Roman"/>
                <a:cs typeface="Times New Roman"/>
              </a:rPr>
              <a:t>«Налоговая оговорка»</a:t>
            </a:r>
            <a:endParaRPr/>
          </a:p>
        </p:txBody>
      </p:sp>
      <p:sp>
        <p:nvSpPr>
          <p:cNvPr id="11" name="TextBox 1"/>
          <p:cNvSpPr/>
          <p:nvPr/>
        </p:nvSpPr>
        <p:spPr bwMode="auto">
          <a:xfrm>
            <a:off x="218645" y="1271225"/>
            <a:ext cx="9357156" cy="4294093"/>
          </a:xfrm>
          <a:prstGeom prst="rect">
            <a:avLst/>
          </a:prstGeom>
          <a:ln w="38100">
            <a:solidFill>
              <a:srgbClr val="9E0E11"/>
            </a:solidFill>
            <a:miter lim="400000"/>
          </a:ln>
        </p:spPr>
        <p:txBody>
          <a:bodyPr wrap="square" lIns="53641" tIns="53642" rIns="53641" bIns="53642">
            <a:spAutoFit/>
          </a:bodyPr>
          <a:lstStyle/>
          <a:p>
            <a:pPr>
              <a:defRPr sz="1700" b="1"/>
            </a:pPr>
            <a:r>
              <a:rPr>
                <a:solidFill>
                  <a:srgbClr val="C00000"/>
                </a:solidFill>
                <a:latin typeface="Times New Roman"/>
                <a:cs typeface="Times New Roman"/>
              </a:rPr>
              <a:t>ст. 431.2 ГК РФ </a:t>
            </a:r>
            <a:r>
              <a:rPr>
                <a:latin typeface="Times New Roman"/>
                <a:cs typeface="Times New Roman"/>
              </a:rPr>
              <a:t>- заверения об обстоятельствах</a:t>
            </a:r>
            <a:endParaRPr/>
          </a:p>
          <a:p>
            <a:pPr>
              <a:defRPr sz="1700" b="1"/>
            </a:pPr>
            <a:r>
              <a:rPr>
                <a:solidFill>
                  <a:srgbClr val="C00000"/>
                </a:solidFill>
                <a:latin typeface="Times New Roman"/>
                <a:cs typeface="Times New Roman"/>
              </a:rPr>
              <a:t>ст. 406.1 ГК РФ </a:t>
            </a:r>
            <a:r>
              <a:rPr>
                <a:solidFill>
                  <a:schemeClr val="tx1"/>
                </a:solidFill>
                <a:latin typeface="Times New Roman"/>
                <a:cs typeface="Times New Roman"/>
              </a:rPr>
              <a:t>- возмещение потерь</a:t>
            </a:r>
            <a:endParaRPr/>
          </a:p>
          <a:p>
            <a:pPr>
              <a:defRPr sz="1700" b="1"/>
            </a:pPr>
            <a:endParaRPr>
              <a:latin typeface="Times New Roman"/>
              <a:cs typeface="Times New Roman"/>
            </a:endParaRPr>
          </a:p>
          <a:p>
            <a:pPr>
              <a:defRPr sz="1700" b="1"/>
            </a:pPr>
            <a:r>
              <a:rPr>
                <a:latin typeface="Times New Roman"/>
                <a:cs typeface="Times New Roman"/>
              </a:rPr>
              <a:t>Судебная практика:</a:t>
            </a:r>
            <a:endParaRPr lang="ru-RU">
              <a:latin typeface="Times New Roman"/>
              <a:cs typeface="Times New Roman"/>
            </a:endParaRPr>
          </a:p>
          <a:p>
            <a:pPr>
              <a:defRPr sz="1700" b="1"/>
            </a:pPr>
            <a:endParaRPr>
              <a:latin typeface="Times New Roman"/>
              <a:cs typeface="Times New Roman"/>
            </a:endParaRPr>
          </a:p>
          <a:p>
            <a:pPr marL="402315" indent="-402315" algn="just">
              <a:buSzPct val="100000"/>
              <a:buAutoNum type="arabicPeriod"/>
              <a:defRPr sz="1700"/>
            </a:pPr>
            <a:r>
              <a:rPr b="1">
                <a:latin typeface="Times New Roman"/>
                <a:cs typeface="Times New Roman"/>
              </a:rPr>
              <a:t>ООО «Торговый дом «Риф» взыскал со своего поставщика ООО «Агробизнес» более 12 млн руб. в связи с тем, что тот создал искусственный документооборот со своим поставщиком ООО «Фаворит» при отсутствии фактической возможности осуществить поставки ТМЦ </a:t>
            </a:r>
            <a:endParaRPr lang="ru-RU" b="1">
              <a:latin typeface="Times New Roman"/>
              <a:cs typeface="Times New Roman"/>
            </a:endParaRPr>
          </a:p>
          <a:p>
            <a:pPr marL="402315" indent="-402315" algn="just">
              <a:buSzPct val="100000"/>
              <a:defRPr sz="1700"/>
            </a:pPr>
            <a:r>
              <a:rPr lang="ru-RU">
                <a:latin typeface="Times New Roman"/>
                <a:cs typeface="Times New Roman"/>
              </a:rPr>
              <a:t>      (</a:t>
            </a:r>
            <a:r>
              <a:rPr>
                <a:latin typeface="Times New Roman"/>
                <a:cs typeface="Times New Roman"/>
              </a:rPr>
              <a:t>Дело № А53-22858/2016). </a:t>
            </a:r>
            <a:endParaRPr lang="ru-RU">
              <a:latin typeface="Times New Roman"/>
              <a:cs typeface="Times New Roman"/>
            </a:endParaRPr>
          </a:p>
          <a:p>
            <a:pPr marL="402315" indent="-402315" algn="just">
              <a:buSzPct val="100000"/>
              <a:buAutoNum type="arabicPeriod"/>
              <a:defRPr sz="1700"/>
            </a:pPr>
            <a:endParaRPr>
              <a:latin typeface="Times New Roman"/>
              <a:cs typeface="Times New Roman"/>
            </a:endParaRPr>
          </a:p>
          <a:p>
            <a:pPr algn="just">
              <a:defRPr sz="1700" b="1"/>
            </a:pPr>
            <a:r>
              <a:rPr>
                <a:latin typeface="Times New Roman"/>
                <a:cs typeface="Times New Roman"/>
              </a:rPr>
              <a:t>2. </a:t>
            </a:r>
            <a:r>
              <a:rPr lang="ru-RU">
                <a:latin typeface="Times New Roman"/>
                <a:cs typeface="Times New Roman"/>
              </a:rPr>
              <a:t> </a:t>
            </a:r>
            <a:r>
              <a:rPr>
                <a:latin typeface="Times New Roman"/>
                <a:cs typeface="Times New Roman"/>
              </a:rPr>
              <a:t>ООО «ТД «Югмонтажэлектро» взыскавшее с ООО «Темп» убытки 2 млн. руб., возникшие в результате налоговой проверки. </a:t>
            </a:r>
            <a:endParaRPr/>
          </a:p>
          <a:p>
            <a:pPr algn="just">
              <a:defRPr sz="1700"/>
            </a:pPr>
            <a:r>
              <a:rPr>
                <a:latin typeface="Times New Roman"/>
                <a:cs typeface="Times New Roman"/>
              </a:rPr>
              <a:t>    </a:t>
            </a:r>
            <a:r>
              <a:rPr lang="ru-RU">
                <a:latin typeface="Times New Roman"/>
                <a:cs typeface="Times New Roman"/>
              </a:rPr>
              <a:t>  </a:t>
            </a:r>
            <a:r>
              <a:rPr>
                <a:latin typeface="Times New Roman"/>
                <a:cs typeface="Times New Roman"/>
              </a:rPr>
              <a:t>Расчет сумм убытков производится на основании решений </a:t>
            </a:r>
            <a:r>
              <a:rPr b="1">
                <a:latin typeface="Times New Roman"/>
                <a:cs typeface="Times New Roman"/>
              </a:rPr>
              <a:t>налоговых органов, принятых по результатам камеральной или выездной налоговой проверки</a:t>
            </a:r>
            <a:r>
              <a:rPr>
                <a:latin typeface="Times New Roman"/>
                <a:cs typeface="Times New Roman"/>
              </a:rPr>
              <a:t> </a:t>
            </a:r>
            <a:endParaRPr lang="ru-RU">
              <a:latin typeface="Times New Roman"/>
              <a:cs typeface="Times New Roman"/>
            </a:endParaRPr>
          </a:p>
          <a:p>
            <a:pPr algn="just">
              <a:defRPr sz="1700"/>
            </a:pPr>
            <a:r>
              <a:rPr lang="ru-RU">
                <a:latin typeface="Times New Roman"/>
                <a:cs typeface="Times New Roman"/>
              </a:rPr>
              <a:t>      </a:t>
            </a:r>
            <a:r>
              <a:rPr>
                <a:latin typeface="Times New Roman"/>
                <a:cs typeface="Times New Roman"/>
              </a:rPr>
              <a:t>(Дело № А53-27180/2017).</a:t>
            </a:r>
            <a:endParaRPr/>
          </a:p>
        </p:txBody>
      </p:sp>
      <p:pic>
        <p:nvPicPr>
          <p:cNvPr id="12"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25" name="Rectangle 1"/>
          <p:cNvSpPr>
            <a:spLocks noChangeArrowheads="1"/>
          </p:cNvSpPr>
          <p:nvPr/>
        </p:nvSpPr>
        <p:spPr bwMode="auto">
          <a:xfrm>
            <a:off x="416496" y="766732"/>
            <a:ext cx="9001000" cy="5324535"/>
          </a:xfrm>
          <a:prstGeom prst="rect">
            <a:avLst/>
          </a:prstGeom>
          <a:noFill/>
          <a:ln w="28575">
            <a:solidFill>
              <a:srgbClr val="C0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Постановление Одиннадцатого ААС от 10.11.2020 года по делу  № А55-33207/2019</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Возмещение убытков в сумме 583 659 руб.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Компания по настоянию</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без проведения проверок</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инспекции уточнилась и уменьшила вычеты по НДС на 583 659 руб.</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Суды:</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отказ в удовлетворении требования возмещения убытков, т.к. не доказана совокупность условий, необходимых для возмещения.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Убытки подлежат взысканию при доказанности совокупности следующих обстоятельств: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 факт причинения ущерба в заявленном размере;</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-противоправность поведения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причинителя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вреда;</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-наличие причинно-следственной связи между противоправным поведением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причинителя</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вреда и наступившими неблагоприятными последствиями.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Недоказанность хотя бы одного из названных элементов состава правонарушения исключает возможность удовлетворения требования о возмещении вреда.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Позиция налогового органа, учтенная судом: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-исполнение протокола по представлению уточненной декларации нес рекомендательный характер и исполнен компанией </a:t>
            </a:r>
            <a:r>
              <a:rPr kumimoji="0" lang="ru-RU"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добровольно</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1600" b="1" i="0" u="sng"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протокол не является документом подтверждающим отказ инспекции в налоговом вычете</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не нарушает права компании в получении налогового вычета по НДС.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776536" y="188640"/>
            <a:ext cx="8640960" cy="400110"/>
          </a:xfrm>
          <a:prstGeom prst="rect">
            <a:avLst/>
          </a:prstGeom>
          <a:noFill/>
        </p:spPr>
        <p:txBody>
          <a:bodyPr wrap="square" rtlCol="0">
            <a:spAutoFit/>
          </a:bodyPr>
          <a:lstStyle/>
          <a:p>
            <a:pPr algn="ctr"/>
            <a:r>
              <a:rPr lang="ru-RU" sz="2000" b="1" dirty="0" smtClean="0">
                <a:solidFill>
                  <a:srgbClr val="8A0000"/>
                </a:solidFill>
                <a:latin typeface="Times New Roman" pitchFamily="18" charset="0"/>
                <a:cs typeface="Times New Roman" pitchFamily="18" charset="0"/>
              </a:rPr>
              <a:t>Налоговая оговорка  -  отказ в возмещении убытков</a:t>
            </a:r>
            <a:endParaRPr lang="ru-RU" sz="2000" b="1" dirty="0">
              <a:solidFill>
                <a:srgbClr val="8A0000"/>
              </a:solidFill>
              <a:latin typeface="Times New Roman" pitchFamily="18" charset="0"/>
              <a:cs typeface="Times New Roman" pitchFamily="18" charset="0"/>
            </a:endParaRPr>
          </a:p>
        </p:txBody>
      </p:sp>
      <p:pic>
        <p:nvPicPr>
          <p:cNvPr id="11"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381000" y="1113710"/>
            <a:ext cx="9144000" cy="1815882"/>
          </a:xfrm>
          <a:prstGeom prst="rect">
            <a:avLst/>
          </a:prstGeom>
          <a:no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just" defTabSz="914400">
              <a:lnSpc>
                <a:spcPct val="100000"/>
              </a:lnSpc>
              <a:spcBef>
                <a:spcPts val="0"/>
              </a:spcBef>
              <a:spcAft>
                <a:spcPts val="0"/>
              </a:spcAft>
              <a:buClrTx/>
              <a:buSzTx/>
              <a:buFontTx/>
              <a:buNone/>
              <a:defRPr/>
            </a:pPr>
            <a:r>
              <a:rPr lang="ru-RU" sz="1100" b="1">
                <a:latin typeface="Times New Roman"/>
                <a:ea typeface="Times New Roman"/>
                <a:cs typeface="Times New Roman"/>
              </a:rPr>
              <a:t>П</a:t>
            </a:r>
            <a:r>
              <a:rPr lang="ru-RU" sz="1600" b="1" i="0" u="none" strike="noStrike" cap="none">
                <a:ln>
                  <a:noFill/>
                </a:ln>
                <a:solidFill>
                  <a:schemeClr val="tx1"/>
                </a:solidFill>
                <a:latin typeface="Times New Roman"/>
                <a:ea typeface="Times New Roman"/>
                <a:cs typeface="Times New Roman"/>
              </a:rPr>
              <a:t>ункт 18 Письма ФНС России от 10.03.2021 №БВ-4-7/3060@</a:t>
            </a:r>
            <a:endParaRPr/>
          </a:p>
          <a:p>
            <a:pPr marL="0" marR="0" lvl="0" indent="0" algn="just" defTabSz="914400">
              <a:lnSpc>
                <a:spcPct val="100000"/>
              </a:lnSpc>
              <a:spcBef>
                <a:spcPts val="0"/>
              </a:spcBef>
              <a:spcAft>
                <a:spcPts val="0"/>
              </a:spcAft>
              <a:buClrTx/>
              <a:buSzTx/>
              <a:buFontTx/>
              <a:buNone/>
              <a:defRPr/>
            </a:pP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ФНС приводит пример  - дело ООО «Торговый дом «Риф» (</a:t>
            </a:r>
            <a:r>
              <a:rPr lang="ru-RU" sz="1600" b="0" i="0" u="none" strike="noStrike" cap="none">
                <a:ln>
                  <a:noFill/>
                </a:ln>
                <a:solidFill>
                  <a:schemeClr val="tx1"/>
                </a:solidFill>
                <a:latin typeface="Times New Roman"/>
                <a:ea typeface="Calibri"/>
                <a:cs typeface="Times New Roman"/>
              </a:rPr>
              <a:t>постановление АС СКО  по делу №А53-22858/2016, </a:t>
            </a:r>
            <a:r>
              <a:rPr lang="ru-RU" sz="1600" b="0" i="0" u="none" strike="noStrike" cap="none">
                <a:ln>
                  <a:noFill/>
                </a:ln>
                <a:solidFill>
                  <a:schemeClr val="tx1"/>
                </a:solidFill>
                <a:latin typeface="Times New Roman"/>
                <a:ea typeface="Times New Roman"/>
                <a:cs typeface="Times New Roman"/>
              </a:rPr>
              <a:t>Определение ВС РФ от 28.09.2017 по делу №</a:t>
            </a:r>
            <a:r>
              <a:rPr lang="ru-RU" sz="1600" b="0" i="0" u="none" strike="noStrike" cap="none">
                <a:ln>
                  <a:noFill/>
                </a:ln>
                <a:solidFill>
                  <a:schemeClr val="tx1"/>
                </a:solidFill>
                <a:latin typeface="Times New Roman"/>
                <a:ea typeface="Calibri"/>
                <a:cs typeface="Times New Roman"/>
              </a:rPr>
              <a:t>А53-22858/2016</a:t>
            </a:r>
            <a:r>
              <a:rPr lang="ru-RU" sz="1600" b="0" i="0" u="none" strike="noStrike" cap="none">
                <a:ln>
                  <a:noFill/>
                </a:ln>
                <a:solidFill>
                  <a:schemeClr val="tx1"/>
                </a:solidFill>
                <a:latin typeface="Times New Roman"/>
                <a:ea typeface="Times New Roman"/>
                <a:cs typeface="Times New Roman"/>
              </a:rPr>
              <a:t>), при рассмотрении которого было </a:t>
            </a:r>
            <a:r>
              <a:rPr lang="ru-RU" sz="1600" b="1" i="0" u="none" strike="noStrike" cap="none">
                <a:ln>
                  <a:noFill/>
                </a:ln>
                <a:solidFill>
                  <a:schemeClr val="tx1"/>
                </a:solidFill>
                <a:latin typeface="Times New Roman"/>
                <a:ea typeface="Times New Roman"/>
                <a:cs typeface="Times New Roman"/>
              </a:rPr>
              <a:t>признано законным взыскание с контрагента убытков, причиненных недостоверностью </a:t>
            </a:r>
            <a:r>
              <a:rPr lang="ru-RU" sz="1600" b="1" i="0" u="none" strike="noStrike" cap="none">
                <a:ln>
                  <a:noFill/>
                </a:ln>
                <a:solidFill>
                  <a:schemeClr val="tx1"/>
                </a:solidFill>
                <a:latin typeface="Times New Roman"/>
                <a:ea typeface="Calibri"/>
                <a:cs typeface="Times New Roman"/>
              </a:rPr>
              <a:t>заверений об обстоятельствах, имеющих значение для заключения и исполнения договора </a:t>
            </a:r>
            <a:r>
              <a:rPr lang="ru-RU" sz="1600" i="1" u="none" strike="noStrike" cap="none">
                <a:ln>
                  <a:noFill/>
                </a:ln>
                <a:solidFill>
                  <a:schemeClr val="tx1"/>
                </a:solidFill>
                <a:latin typeface="Times New Roman"/>
                <a:ea typeface="Calibri"/>
                <a:cs typeface="Times New Roman"/>
              </a:rPr>
              <a:t>(статья 431.2 ГК РФ).</a:t>
            </a:r>
            <a:endParaRPr lang="ru-RU" sz="1600" i="1" u="none" strike="noStrike" cap="none">
              <a:ln>
                <a:noFill/>
              </a:ln>
              <a:solidFill>
                <a:schemeClr val="tx1"/>
              </a:solidFill>
              <a:latin typeface="Times New Roman"/>
              <a:cs typeface="Times New Roman"/>
            </a:endParaRPr>
          </a:p>
        </p:txBody>
      </p:sp>
      <p:sp>
        <p:nvSpPr>
          <p:cNvPr id="11" name="Прямоугольник 8"/>
          <p:cNvSpPr/>
          <p:nvPr/>
        </p:nvSpPr>
        <p:spPr bwMode="auto">
          <a:xfrm>
            <a:off x="808565" y="182367"/>
            <a:ext cx="8950245" cy="646331"/>
          </a:xfrm>
          <a:prstGeom prst="rect">
            <a:avLst/>
          </a:prstGeom>
        </p:spPr>
        <p:txBody>
          <a:bodyPr wrap="square">
            <a:spAutoFit/>
          </a:bodyPr>
          <a:lstStyle/>
          <a:p>
            <a:pPr lvl="0" algn="ctr" defTabSz="914400">
              <a:spcBef>
                <a:spcPts val="0"/>
              </a:spcBef>
              <a:spcAft>
                <a:spcPts val="0"/>
              </a:spcAft>
              <a:defRPr/>
            </a:pPr>
            <a:r>
              <a:rPr lang="ru-RU" b="1">
                <a:solidFill>
                  <a:srgbClr val="9E0E11"/>
                </a:solidFill>
                <a:latin typeface="Times New Roman"/>
                <a:ea typeface="Times New Roman"/>
                <a:cs typeface="Times New Roman"/>
              </a:rPr>
              <a:t>ВЗЫСКАНИЕ НАЛОГОВЫХ УБЫТКОВ С КОНТРАГЕНТА И ИНЫХ ЛИЦ (НАЛОГОВЫЕ ОГОВОРКИ)</a:t>
            </a:r>
            <a:endParaRPr lang="ru-RU" sz="800">
              <a:solidFill>
                <a:srgbClr val="9E0E11"/>
              </a:solidFill>
              <a:latin typeface="Times New Roman"/>
              <a:cs typeface="Times New Roman"/>
            </a:endParaRPr>
          </a:p>
        </p:txBody>
      </p:sp>
      <p:sp>
        <p:nvSpPr>
          <p:cNvPr id="12" name="Rectangle 2"/>
          <p:cNvSpPr>
            <a:spLocks noChangeArrowheads="1"/>
          </p:cNvSpPr>
          <p:nvPr/>
        </p:nvSpPr>
        <p:spPr bwMode="auto">
          <a:xfrm>
            <a:off x="381000" y="3041918"/>
            <a:ext cx="9144000" cy="3293209"/>
          </a:xfrm>
          <a:prstGeom prst="rect">
            <a:avLst/>
          </a:prstGeom>
          <a:no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r>
              <a:rPr lang="ru-RU" sz="1600" b="1" i="0" u="none" strike="noStrike" cap="none">
                <a:ln>
                  <a:noFill/>
                </a:ln>
                <a:solidFill>
                  <a:srgbClr val="9E0E11"/>
                </a:solidFill>
                <a:latin typeface="Times New Roman"/>
                <a:ea typeface="Calibri"/>
                <a:cs typeface="Times New Roman"/>
              </a:rPr>
              <a:t>Отрицательная судебная практика по «налоговой оговорке»</a:t>
            </a:r>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Постановление АС Северо-Кавказского округа от 03.07.2019 по делу №А53-17092/2018 (</a:t>
            </a:r>
            <a:r>
              <a:rPr lang="ru-RU" sz="1600" b="1" i="0" u="none" strike="noStrike" cap="none">
                <a:ln>
                  <a:noFill/>
                </a:ln>
                <a:solidFill>
                  <a:schemeClr val="tx1"/>
                </a:solidFill>
                <a:latin typeface="Times New Roman"/>
                <a:ea typeface="Calibri"/>
                <a:cs typeface="Times New Roman"/>
              </a:rPr>
              <a:t>дело ООО «Золотая семечка»</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Определение Верховного Суда РФ от 15.10.2019 №308-ЭС19-17205 по делу №А53-20058/2018 (</a:t>
            </a:r>
            <a:r>
              <a:rPr lang="ru-RU" sz="1600" b="1" i="0" u="none" strike="noStrike" cap="none">
                <a:ln>
                  <a:noFill/>
                </a:ln>
                <a:solidFill>
                  <a:schemeClr val="tx1"/>
                </a:solidFill>
                <a:latin typeface="Times New Roman"/>
                <a:ea typeface="Calibri"/>
                <a:cs typeface="Times New Roman"/>
              </a:rPr>
              <a:t>дело ЗАО «Юг Руси»</a:t>
            </a:r>
            <a:r>
              <a:rPr lang="ru-RU" sz="1600" b="0" i="0" u="none" strike="noStrike" cap="none">
                <a:ln>
                  <a:noFill/>
                </a:ln>
                <a:solidFill>
                  <a:schemeClr val="tx1"/>
                </a:solidFill>
                <a:latin typeface="Times New Roman"/>
                <a:ea typeface="Calibri"/>
                <a:cs typeface="Times New Roman"/>
              </a:rPr>
              <a:t>):</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Calibri"/>
                <a:cs typeface="Times New Roman"/>
              </a:rPr>
              <a:t>- </a:t>
            </a:r>
            <a:r>
              <a:rPr lang="ru-RU" sz="1600" b="0" i="0" u="none" strike="noStrike" cap="none">
                <a:ln>
                  <a:noFill/>
                </a:ln>
                <a:solidFill>
                  <a:schemeClr val="tx1"/>
                </a:solidFill>
                <a:latin typeface="Times New Roman"/>
                <a:ea typeface="Times New Roman"/>
                <a:cs typeface="Times New Roman"/>
              </a:rPr>
              <a:t>отношения ответчика с истцом носили формальный характер, в связи с чем положения договоров относительно заверений и гарантий, являются недействительными (ничтожными);</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0" i="0" u="none" strike="noStrike" cap="none">
                <a:ln>
                  <a:noFill/>
                </a:ln>
                <a:solidFill>
                  <a:schemeClr val="tx1"/>
                </a:solidFill>
                <a:latin typeface="Times New Roman"/>
                <a:ea typeface="Times New Roman"/>
                <a:cs typeface="Times New Roman"/>
              </a:rPr>
              <a:t>- </a:t>
            </a:r>
            <a:r>
              <a:rPr lang="ru-RU" sz="1600" b="0" i="0" u="none" strike="noStrike" cap="none">
                <a:ln>
                  <a:noFill/>
                </a:ln>
                <a:solidFill>
                  <a:schemeClr val="tx1"/>
                </a:solidFill>
                <a:latin typeface="Times New Roman"/>
                <a:ea typeface="Calibri"/>
                <a:cs typeface="Times New Roman"/>
              </a:rPr>
              <a:t>истцом не было доказано н</a:t>
            </a:r>
            <a:r>
              <a:rPr lang="ru-RU" sz="1600" b="0" i="0" u="none" strike="noStrike" cap="none">
                <a:ln>
                  <a:noFill/>
                </a:ln>
                <a:solidFill>
                  <a:schemeClr val="tx1"/>
                </a:solidFill>
                <a:latin typeface="Times New Roman"/>
                <a:ea typeface="Times New Roman"/>
                <a:cs typeface="Times New Roman"/>
              </a:rPr>
              <a:t>есение им расходов по вине ответчика, а также наличие причинной связи между действиями общества и наступившими последствиями для истца ввиду отсутствия у истца права на налоговый вычет, заявленный к взысканию в виде убытков.</a:t>
            </a:r>
            <a:endParaRPr lang="ru-RU" sz="1600" b="0" i="0" u="none" strike="noStrike" cap="none">
              <a:ln>
                <a:noFill/>
              </a:ln>
              <a:solidFill>
                <a:schemeClr val="tx1"/>
              </a:solidFill>
              <a:latin typeface="Times New Roman"/>
              <a:cs typeface="Times New Roman"/>
            </a:endParaRPr>
          </a:p>
          <a:p>
            <a:pPr marL="0" marR="0" lvl="0" indent="0" algn="just" defTabSz="914400">
              <a:lnSpc>
                <a:spcPct val="100000"/>
              </a:lnSpc>
              <a:spcBef>
                <a:spcPts val="0"/>
              </a:spcBef>
              <a:spcAft>
                <a:spcPts val="0"/>
              </a:spcAft>
              <a:buClrTx/>
              <a:buSzTx/>
              <a:buFontTx/>
              <a:buNone/>
              <a:defRPr/>
            </a:pPr>
            <a:r>
              <a:rPr lang="ru-RU" sz="1600" b="1" i="0" u="none" strike="noStrike" cap="none">
                <a:ln>
                  <a:noFill/>
                </a:ln>
                <a:solidFill>
                  <a:schemeClr val="tx1"/>
                </a:solidFill>
                <a:latin typeface="Times New Roman"/>
                <a:ea typeface="Calibri"/>
                <a:cs typeface="Times New Roman"/>
              </a:rPr>
              <a:t>Аналогичные выводы:</a:t>
            </a:r>
            <a:r>
              <a:rPr lang="ru-RU" sz="1600" b="0" i="0" u="none" strike="noStrike" cap="none">
                <a:ln>
                  <a:noFill/>
                </a:ln>
                <a:solidFill>
                  <a:schemeClr val="tx1"/>
                </a:solidFill>
                <a:latin typeface="Times New Roman"/>
                <a:ea typeface="Calibri"/>
                <a:cs typeface="Times New Roman"/>
              </a:rPr>
              <a:t> </a:t>
            </a:r>
            <a:endParaRPr/>
          </a:p>
          <a:p>
            <a:pPr marL="0" marR="0" lvl="0" indent="0" algn="just" defTabSz="914400">
              <a:lnSpc>
                <a:spcPct val="100000"/>
              </a:lnSpc>
              <a:spcBef>
                <a:spcPts val="0"/>
              </a:spcBef>
              <a:spcAft>
                <a:spcPts val="0"/>
              </a:spcAft>
              <a:buClrTx/>
              <a:buSzTx/>
              <a:buFontTx/>
              <a:buNone/>
              <a:defRPr/>
            </a:pPr>
            <a:r>
              <a:rPr lang="ru-RU" sz="1600" b="0" i="1" u="none" strike="noStrike" cap="none">
                <a:ln>
                  <a:noFill/>
                </a:ln>
                <a:solidFill>
                  <a:schemeClr val="tx1"/>
                </a:solidFill>
                <a:latin typeface="Times New Roman"/>
                <a:ea typeface="Calibri"/>
                <a:cs typeface="Times New Roman"/>
              </a:rPr>
              <a:t>Определение ВС РФ 03.10.2019 №308-ЭС19-16594, Постановление АС ЗСО от 17.09.2019 </a:t>
            </a:r>
            <a:endParaRPr/>
          </a:p>
          <a:p>
            <a:pPr marL="0" marR="0" lvl="0" indent="0" algn="just" defTabSz="914400">
              <a:lnSpc>
                <a:spcPct val="100000"/>
              </a:lnSpc>
              <a:spcBef>
                <a:spcPts val="0"/>
              </a:spcBef>
              <a:spcAft>
                <a:spcPts val="0"/>
              </a:spcAft>
              <a:buClrTx/>
              <a:buSzTx/>
              <a:buFontTx/>
              <a:buNone/>
              <a:defRPr/>
            </a:pPr>
            <a:r>
              <a:rPr lang="ru-RU" sz="1600" b="0" i="1" u="none" strike="noStrike" cap="none">
                <a:ln>
                  <a:noFill/>
                </a:ln>
                <a:solidFill>
                  <a:schemeClr val="tx1"/>
                </a:solidFill>
                <a:latin typeface="Times New Roman"/>
                <a:ea typeface="Calibri"/>
                <a:cs typeface="Times New Roman"/>
              </a:rPr>
              <a:t>по делу №А45-45852/2018 (дело ООО «Сибирские продукты») и др.</a:t>
            </a:r>
            <a:endParaRPr lang="ru-RU" sz="1600" b="0" i="1" u="none" strike="noStrike" cap="none">
              <a:ln>
                <a:noFill/>
              </a:ln>
              <a:solidFill>
                <a:schemeClr val="tx1"/>
              </a:solidFill>
              <a:latin typeface="Times New Roman"/>
              <a:cs typeface="Times New Roman"/>
            </a:endParaRPr>
          </a:p>
        </p:txBody>
      </p:sp>
      <p:pic>
        <p:nvPicPr>
          <p:cNvPr id="13" name="image1.png"/>
          <p:cNvPicPr>
            <a:picLocks noChangeAspect="1"/>
          </p:cNvPicPr>
          <p:nvPr/>
        </p:nvPicPr>
        <p:blipFill>
          <a:blip r:embed="rId6"/>
          <a:stretch/>
        </p:blipFill>
        <p:spPr bwMode="auto">
          <a:xfrm>
            <a:off x="8764748" y="0"/>
            <a:ext cx="1080609" cy="287867"/>
          </a:xfrm>
          <a:prstGeom prst="rect">
            <a:avLst/>
          </a:prstGeom>
          <a:ln w="12700" cap="flat">
            <a:noFill/>
            <a:miter lim="400000"/>
          </a:ln>
        </p:spPr>
      </p:pic>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TextBox 13"/>
          <p:cNvSpPr/>
          <p:nvPr/>
        </p:nvSpPr>
        <p:spPr bwMode="auto">
          <a:xfrm>
            <a:off x="776536" y="2564904"/>
            <a:ext cx="8352928" cy="1077218"/>
          </a:xfrm>
          <a:prstGeom prst="rect">
            <a:avLst/>
          </a:prstGeom>
          <a:noFill/>
          <a:ln w="28575">
            <a:solidFill>
              <a:srgbClr val="A80000"/>
            </a:solidFill>
          </a:ln>
        </p:spPr>
        <p:txBody>
          <a:bodyPr wrap="square" rtlCol="0">
            <a:spAutoFit/>
          </a:bodyPr>
          <a:lstStyle/>
          <a:p>
            <a:pPr algn="ctr">
              <a:defRPr/>
            </a:pPr>
            <a:r>
              <a:rPr lang="ru-RU" sz="3200" b="1" dirty="0" smtClean="0">
                <a:solidFill>
                  <a:srgbClr val="8A0000"/>
                </a:solidFill>
                <a:latin typeface="Times New Roman"/>
                <a:cs typeface="Times New Roman"/>
              </a:rPr>
              <a:t>Истребование документов</a:t>
            </a:r>
            <a:r>
              <a:rPr lang="ru-RU" sz="3200" b="1" dirty="0" smtClean="0">
                <a:latin typeface="Times New Roman"/>
                <a:cs typeface="Times New Roman"/>
              </a:rPr>
              <a:t>:</a:t>
            </a:r>
          </a:p>
          <a:p>
            <a:pPr algn="ctr">
              <a:defRPr/>
            </a:pPr>
            <a:r>
              <a:rPr lang="ru-RU" sz="3200" b="1" dirty="0" smtClean="0">
                <a:latin typeface="Times New Roman"/>
                <a:cs typeface="Times New Roman"/>
              </a:rPr>
              <a:t>с</a:t>
            </a:r>
            <a:r>
              <a:rPr lang="ru-RU" sz="3200" b="1" dirty="0" smtClean="0">
                <a:latin typeface="Times New Roman"/>
                <a:cs typeface="Times New Roman"/>
              </a:rPr>
              <a:t>кользкие моменты</a:t>
            </a:r>
            <a:endParaRPr lang="ru-RU" sz="3200" b="1" dirty="0">
              <a:latin typeface="Times New Roman"/>
              <a:cs typeface="Times New Roman"/>
            </a:endParaRPr>
          </a:p>
        </p:txBody>
      </p:sp>
    </p:spTree>
  </p:cSld>
  <p:clrMapOvr>
    <a:masterClrMapping/>
  </p:clrMapOvr>
  <mc:AlternateContent xmlns:mc="http://schemas.openxmlformats.org/markup-compatibility/2006">
    <mc:Choice xmlns="" xmlns:m="http://schemas.openxmlformats.org/officeDocument/2006/math" xmlns:w="http://schemas.openxmlformats.org/wordprocessingml/2006/main" xmlns:p14="http://schemas.microsoft.com/office/powerpoint/2010/main" Requires="p14">
      <p:transition p14:dur="2000" advClick="1"/>
    </mc:Choice>
    <mc:Fallback>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959</TotalTime>
  <Words>4118</Words>
  <Application>Microsoft Office PowerPoint</Application>
  <DocSecurity>0</DocSecurity>
  <PresentationFormat>Лист A4 (210x297 мм)</PresentationFormat>
  <Paragraphs>562</Paragraphs>
  <Slides>45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45</vt:i4>
      </vt:variant>
    </vt:vector>
  </HeadingPairs>
  <TitlesOfParts>
    <vt:vector size="46" baseType="lpstr">
      <vt:lpstr>Office Theme</vt:lpstr>
      <vt:lpstr>Тема: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компании</dc:title>
  <dc:creator>Microsoft Office User</dc:creator>
  <cp:lastModifiedBy>Наталюк</cp:lastModifiedBy>
  <cp:revision>1561</cp:revision>
  <dcterms:created xsi:type="dcterms:W3CDTF">2020-05-25T09:15:04Z</dcterms:created>
  <dcterms:modified xsi:type="dcterms:W3CDTF">2021-07-13T16:26:42Z</dcterms:modified>
  <dc:identifier/>
  <dc:language/>
  <cp:version/>
</cp:coreProperties>
</file>