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725" r:id="rId1"/>
  </p:sldMasterIdLst>
  <p:notesMasterIdLst>
    <p:notesMasterId r:id="rId53"/>
  </p:notesMasterIdLst>
  <p:sldIdLst>
    <p:sldId id="256" r:id="rId2"/>
    <p:sldId id="257" r:id="rId3"/>
    <p:sldId id="412" r:id="rId4"/>
    <p:sldId id="413" r:id="rId5"/>
    <p:sldId id="399" r:id="rId6"/>
    <p:sldId id="403" r:id="rId7"/>
    <p:sldId id="404" r:id="rId8"/>
    <p:sldId id="419" r:id="rId9"/>
    <p:sldId id="422" r:id="rId10"/>
    <p:sldId id="398" r:id="rId11"/>
    <p:sldId id="406" r:id="rId12"/>
    <p:sldId id="424" r:id="rId13"/>
    <p:sldId id="425" r:id="rId14"/>
    <p:sldId id="409" r:id="rId15"/>
    <p:sldId id="429" r:id="rId16"/>
    <p:sldId id="428" r:id="rId17"/>
    <p:sldId id="410" r:id="rId18"/>
    <p:sldId id="430" r:id="rId19"/>
    <p:sldId id="423" r:id="rId20"/>
    <p:sldId id="420" r:id="rId21"/>
    <p:sldId id="421" r:id="rId22"/>
    <p:sldId id="411" r:id="rId23"/>
    <p:sldId id="431" r:id="rId24"/>
    <p:sldId id="432" r:id="rId25"/>
    <p:sldId id="433" r:id="rId26"/>
    <p:sldId id="440" r:id="rId27"/>
    <p:sldId id="441" r:id="rId28"/>
    <p:sldId id="442" r:id="rId29"/>
    <p:sldId id="443" r:id="rId30"/>
    <p:sldId id="444" r:id="rId31"/>
    <p:sldId id="445" r:id="rId32"/>
    <p:sldId id="446" r:id="rId33"/>
    <p:sldId id="447" r:id="rId34"/>
    <p:sldId id="448" r:id="rId35"/>
    <p:sldId id="449" r:id="rId36"/>
    <p:sldId id="450" r:id="rId37"/>
    <p:sldId id="434" r:id="rId38"/>
    <p:sldId id="438" r:id="rId39"/>
    <p:sldId id="439" r:id="rId40"/>
    <p:sldId id="437" r:id="rId41"/>
    <p:sldId id="436" r:id="rId42"/>
    <p:sldId id="426" r:id="rId43"/>
    <p:sldId id="402" r:id="rId44"/>
    <p:sldId id="414" r:id="rId45"/>
    <p:sldId id="415" r:id="rId46"/>
    <p:sldId id="416" r:id="rId47"/>
    <p:sldId id="417" r:id="rId48"/>
    <p:sldId id="418" r:id="rId49"/>
    <p:sldId id="452" r:id="rId50"/>
    <p:sldId id="451" r:id="rId51"/>
    <p:sldId id="397" r:id="rId52"/>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Варламова Виктория" initials="ВВ" lastIdx="0" clrIdx="0">
    <p:extLst>
      <p:ext uri="{19B8F6BF-5375-455C-9EA6-DF929625EA0E}">
        <p15:presenceInfo xmlns:p15="http://schemas.microsoft.com/office/powerpoint/2012/main" userId="S-1-5-21-1644491937-412668190-725345543-475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E11"/>
    <a:srgbClr val="9C0E11"/>
    <a:srgbClr val="CA6D10"/>
    <a:srgbClr val="DAA600"/>
    <a:srgbClr val="800000"/>
    <a:srgbClr val="FFF3EC"/>
    <a:srgbClr val="FFFBF7"/>
    <a:srgbClr val="FFF6E7"/>
    <a:srgbClr val="FCE8DB"/>
    <a:srgbClr val="FFF9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23" autoAdjust="0"/>
    <p:restoredTop sz="97278"/>
  </p:normalViewPr>
  <p:slideViewPr>
    <p:cSldViewPr snapToGrid="0" snapToObjects="1">
      <p:cViewPr varScale="1">
        <p:scale>
          <a:sx n="88" d="100"/>
          <a:sy n="88" d="100"/>
        </p:scale>
        <p:origin x="1219" y="62"/>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DC208B-0116-46E4-8B52-C71400EBB005}"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ru-RU"/>
        </a:p>
      </dgm:t>
    </dgm:pt>
    <dgm:pt modelId="{3C61B91D-7821-42D8-A8A6-C5C9C7249217}" type="pres">
      <dgm:prSet presAssocID="{08DC208B-0116-46E4-8B52-C71400EBB005}" presName="linear" presStyleCnt="0">
        <dgm:presLayoutVars>
          <dgm:animLvl val="lvl"/>
          <dgm:resizeHandles val="exact"/>
        </dgm:presLayoutVars>
      </dgm:prSet>
      <dgm:spPr/>
      <dgm:t>
        <a:bodyPr/>
        <a:lstStyle/>
        <a:p>
          <a:endParaRPr lang="ru-RU"/>
        </a:p>
      </dgm:t>
    </dgm:pt>
  </dgm:ptLst>
  <dgm:cxnLst>
    <dgm:cxn modelId="{B5A4C2E4-E519-4968-93FA-57B150395BFA}" type="presOf" srcId="{08DC208B-0116-46E4-8B52-C71400EBB005}" destId="{3C61B91D-7821-42D8-A8A6-C5C9C7249217}"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DC208B-0116-46E4-8B52-C71400EBB005}"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ru-RU"/>
        </a:p>
      </dgm:t>
    </dgm:pt>
    <dgm:pt modelId="{3C61B91D-7821-42D8-A8A6-C5C9C7249217}" type="pres">
      <dgm:prSet presAssocID="{08DC208B-0116-46E4-8B52-C71400EBB005}" presName="linear" presStyleCnt="0">
        <dgm:presLayoutVars>
          <dgm:animLvl val="lvl"/>
          <dgm:resizeHandles val="exact"/>
        </dgm:presLayoutVars>
      </dgm:prSet>
      <dgm:spPr/>
      <dgm:t>
        <a:bodyPr/>
        <a:lstStyle/>
        <a:p>
          <a:endParaRPr lang="ru-RU"/>
        </a:p>
      </dgm:t>
    </dgm:pt>
  </dgm:ptLst>
  <dgm:cxnLst>
    <dgm:cxn modelId="{B5A4C2E4-E519-4968-93FA-57B150395BFA}" type="presOf" srcId="{08DC208B-0116-46E4-8B52-C71400EBB005}" destId="{3C61B91D-7821-42D8-A8A6-C5C9C7249217}"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DC208B-0116-46E4-8B52-C71400EBB005}"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ru-RU"/>
        </a:p>
      </dgm:t>
    </dgm:pt>
    <dgm:pt modelId="{3C61B91D-7821-42D8-A8A6-C5C9C7249217}" type="pres">
      <dgm:prSet presAssocID="{08DC208B-0116-46E4-8B52-C71400EBB005}" presName="linear" presStyleCnt="0">
        <dgm:presLayoutVars>
          <dgm:animLvl val="lvl"/>
          <dgm:resizeHandles val="exact"/>
        </dgm:presLayoutVars>
      </dgm:prSet>
      <dgm:spPr/>
      <dgm:t>
        <a:bodyPr/>
        <a:lstStyle/>
        <a:p>
          <a:endParaRPr lang="ru-RU"/>
        </a:p>
      </dgm:t>
    </dgm:pt>
  </dgm:ptLst>
  <dgm:cxnLst>
    <dgm:cxn modelId="{B5A4C2E4-E519-4968-93FA-57B150395BFA}" type="presOf" srcId="{08DC208B-0116-46E4-8B52-C71400EBB005}" destId="{3C61B91D-7821-42D8-A8A6-C5C9C7249217}"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DC208B-0116-46E4-8B52-C71400EBB005}"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ru-RU"/>
        </a:p>
      </dgm:t>
    </dgm:pt>
    <dgm:pt modelId="{3C61B91D-7821-42D8-A8A6-C5C9C7249217}" type="pres">
      <dgm:prSet presAssocID="{08DC208B-0116-46E4-8B52-C71400EBB005}" presName="linear" presStyleCnt="0">
        <dgm:presLayoutVars>
          <dgm:animLvl val="lvl"/>
          <dgm:resizeHandles val="exact"/>
        </dgm:presLayoutVars>
      </dgm:prSet>
      <dgm:spPr/>
      <dgm:t>
        <a:bodyPr/>
        <a:lstStyle/>
        <a:p>
          <a:endParaRPr lang="ru-RU"/>
        </a:p>
      </dgm:t>
    </dgm:pt>
  </dgm:ptLst>
  <dgm:cxnLst>
    <dgm:cxn modelId="{B5A4C2E4-E519-4968-93FA-57B150395BFA}" type="presOf" srcId="{08DC208B-0116-46E4-8B52-C71400EBB005}" destId="{3C61B91D-7821-42D8-A8A6-C5C9C7249217}"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DC208B-0116-46E4-8B52-C71400EBB005}"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ru-RU"/>
        </a:p>
      </dgm:t>
    </dgm:pt>
    <dgm:pt modelId="{3C61B91D-7821-42D8-A8A6-C5C9C7249217}" type="pres">
      <dgm:prSet presAssocID="{08DC208B-0116-46E4-8B52-C71400EBB005}" presName="linear" presStyleCnt="0">
        <dgm:presLayoutVars>
          <dgm:animLvl val="lvl"/>
          <dgm:resizeHandles val="exact"/>
        </dgm:presLayoutVars>
      </dgm:prSet>
      <dgm:spPr/>
      <dgm:t>
        <a:bodyPr/>
        <a:lstStyle/>
        <a:p>
          <a:endParaRPr lang="ru-RU"/>
        </a:p>
      </dgm:t>
    </dgm:pt>
  </dgm:ptLst>
  <dgm:cxnLst>
    <dgm:cxn modelId="{B5A4C2E4-E519-4968-93FA-57B150395BFA}" type="presOf" srcId="{08DC208B-0116-46E4-8B52-C71400EBB005}" destId="{3C61B91D-7821-42D8-A8A6-C5C9C7249217}"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8DC208B-0116-46E4-8B52-C71400EBB005}"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ru-RU"/>
        </a:p>
      </dgm:t>
    </dgm:pt>
    <dgm:pt modelId="{3C61B91D-7821-42D8-A8A6-C5C9C7249217}" type="pres">
      <dgm:prSet presAssocID="{08DC208B-0116-46E4-8B52-C71400EBB005}" presName="linear" presStyleCnt="0">
        <dgm:presLayoutVars>
          <dgm:animLvl val="lvl"/>
          <dgm:resizeHandles val="exact"/>
        </dgm:presLayoutVars>
      </dgm:prSet>
      <dgm:spPr/>
      <dgm:t>
        <a:bodyPr/>
        <a:lstStyle/>
        <a:p>
          <a:endParaRPr lang="ru-RU"/>
        </a:p>
      </dgm:t>
    </dgm:pt>
  </dgm:ptLst>
  <dgm:cxnLst>
    <dgm:cxn modelId="{B5A4C2E4-E519-4968-93FA-57B150395BFA}" type="presOf" srcId="{08DC208B-0116-46E4-8B52-C71400EBB005}" destId="{3C61B91D-7821-42D8-A8A6-C5C9C7249217}"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CF5EEC-2E36-43B0-9ECA-2B32A1EB29D5}" type="datetimeFigureOut">
              <a:rPr lang="ru-RU" smtClean="0"/>
              <a:t>11.02.2021</a:t>
            </a:fld>
            <a:endParaRPr lang="ru-RU"/>
          </a:p>
        </p:txBody>
      </p:sp>
      <p:sp>
        <p:nvSpPr>
          <p:cNvPr id="4" name="Образ слайда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C9C376-0443-40CB-BAA9-706157E79D81}" type="slidenum">
              <a:rPr lang="ru-RU" smtClean="0"/>
              <a:t>‹#›</a:t>
            </a:fld>
            <a:endParaRPr lang="ru-RU"/>
          </a:p>
        </p:txBody>
      </p:sp>
    </p:spTree>
    <p:extLst>
      <p:ext uri="{BB962C8B-B14F-4D97-AF65-F5344CB8AC3E}">
        <p14:creationId xmlns:p14="http://schemas.microsoft.com/office/powerpoint/2010/main" val="3650097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742950" y="1346950"/>
            <a:ext cx="84201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742950" y="4282766"/>
            <a:ext cx="84201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42950" y="1484779"/>
            <a:ext cx="84201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837678" y="4107023"/>
            <a:ext cx="9906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854392" y="1432223"/>
            <a:ext cx="8226108"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ru-RU" smtClean="0"/>
              <a:t>Образец заголовка</a:t>
            </a:r>
            <a:endParaRPr lang="en-US" dirty="0"/>
          </a:p>
        </p:txBody>
      </p:sp>
      <p:sp>
        <p:nvSpPr>
          <p:cNvPr id="3" name="Subtitle 2"/>
          <p:cNvSpPr>
            <a:spLocks noGrp="1"/>
          </p:cNvSpPr>
          <p:nvPr>
            <p:ph type="subTitle" idx="1"/>
          </p:nvPr>
        </p:nvSpPr>
        <p:spPr>
          <a:xfrm>
            <a:off x="869251" y="4389120"/>
            <a:ext cx="6411659"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87F3C792-FCCF-5F4D-9716-9FA5AECDC779}" type="datetimeFigureOut">
              <a:rPr lang="ru-RU" smtClean="0"/>
              <a:pPr/>
              <a:t>11.02.2021</a:t>
            </a:fld>
            <a:endParaRPr lang="ru-RU"/>
          </a:p>
        </p:txBody>
      </p:sp>
      <p:sp>
        <p:nvSpPr>
          <p:cNvPr id="5" name="Footer Placeholder 4"/>
          <p:cNvSpPr>
            <a:spLocks noGrp="1"/>
          </p:cNvSpPr>
          <p:nvPr>
            <p:ph type="ftr" sz="quarter" idx="11"/>
          </p:nvPr>
        </p:nvSpPr>
        <p:spPr>
          <a:xfrm>
            <a:off x="880539" y="6272788"/>
            <a:ext cx="5141214" cy="365125"/>
          </a:xfrm>
        </p:spPr>
        <p:txBody>
          <a:bodyPr/>
          <a:lstStyle/>
          <a:p>
            <a:endParaRPr lang="ru-RU"/>
          </a:p>
        </p:txBody>
      </p:sp>
      <p:sp>
        <p:nvSpPr>
          <p:cNvPr id="6" name="Slide Number Placeholder 5"/>
          <p:cNvSpPr>
            <a:spLocks noGrp="1"/>
          </p:cNvSpPr>
          <p:nvPr>
            <p:ph type="sldNum" sz="quarter" idx="12"/>
          </p:nvPr>
        </p:nvSpPr>
        <p:spPr>
          <a:xfrm>
            <a:off x="7847970" y="4227195"/>
            <a:ext cx="970018" cy="640080"/>
          </a:xfrm>
        </p:spPr>
        <p:txBody>
          <a:bodyPr/>
          <a:lstStyle>
            <a:lvl1pPr>
              <a:defRPr sz="2800" b="1"/>
            </a:lvl1pPr>
          </a:lstStyle>
          <a:p>
            <a:fld id="{37DDC2EC-1905-5A45-9C89-967903ED7022}" type="slidenum">
              <a:rPr lang="ru-RU" smtClean="0"/>
              <a:pPr/>
              <a:t>‹#›</a:t>
            </a:fld>
            <a:endParaRPr lang="ru-RU"/>
          </a:p>
        </p:txBody>
      </p:sp>
    </p:spTree>
    <p:extLst>
      <p:ext uri="{BB962C8B-B14F-4D97-AF65-F5344CB8AC3E}">
        <p14:creationId xmlns:p14="http://schemas.microsoft.com/office/powerpoint/2010/main" val="1858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7F3C792-FCCF-5F4D-9716-9FA5AECDC779}" type="datetimeFigureOut">
              <a:rPr lang="ru-RU" smtClean="0"/>
              <a:pPr/>
              <a:t>11.02.2021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7DDC2EC-1905-5A45-9C89-967903ED7022}" type="slidenum">
              <a:rPr lang="ru-RU" smtClean="0"/>
              <a:pPr/>
              <a:t>‹#›</a:t>
            </a:fld>
            <a:endParaRPr lang="ru-RU"/>
          </a:p>
        </p:txBody>
      </p:sp>
    </p:spTree>
    <p:extLst>
      <p:ext uri="{BB962C8B-B14F-4D97-AF65-F5344CB8AC3E}">
        <p14:creationId xmlns:p14="http://schemas.microsoft.com/office/powerpoint/2010/main" val="1225994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3" y="533400"/>
            <a:ext cx="2074069" cy="5638800"/>
          </a:xfrm>
        </p:spPr>
        <p:txBody>
          <a:bodyPr vert="eaVert"/>
          <a:lstStyle>
            <a:lvl1pPr>
              <a:defRPr b="0"/>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66777" y="533400"/>
            <a:ext cx="6098381"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7F3C792-FCCF-5F4D-9716-9FA5AECDC779}" type="datetimeFigureOut">
              <a:rPr lang="ru-RU" smtClean="0"/>
              <a:pPr/>
              <a:t>11.02.2021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7DDC2EC-1905-5A45-9C89-967903ED7022}" type="slidenum">
              <a:rPr lang="ru-RU" smtClean="0"/>
              <a:pPr/>
              <a:t>‹#›</a:t>
            </a:fld>
            <a:endParaRPr lang="ru-RU"/>
          </a:p>
        </p:txBody>
      </p:sp>
    </p:spTree>
    <p:extLst>
      <p:ext uri="{BB962C8B-B14F-4D97-AF65-F5344CB8AC3E}">
        <p14:creationId xmlns:p14="http://schemas.microsoft.com/office/powerpoint/2010/main" val="777562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7F3C792-FCCF-5F4D-9716-9FA5AECDC779}" type="datetimeFigureOut">
              <a:rPr lang="ru-RU" smtClean="0"/>
              <a:pPr/>
              <a:t>11.02.2021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7DDC2EC-1905-5A45-9C89-967903ED7022}" type="slidenum">
              <a:rPr lang="ru-RU" smtClean="0"/>
              <a:pPr/>
              <a:t>‹#›</a:t>
            </a:fld>
            <a:endParaRPr lang="ru-RU"/>
          </a:p>
        </p:txBody>
      </p:sp>
    </p:spTree>
    <p:extLst>
      <p:ext uri="{BB962C8B-B14F-4D97-AF65-F5344CB8AC3E}">
        <p14:creationId xmlns:p14="http://schemas.microsoft.com/office/powerpoint/2010/main" val="2749228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4917989"/>
            <a:ext cx="9906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760791" y="1225296"/>
            <a:ext cx="7540943" cy="3520440"/>
          </a:xfrm>
        </p:spPr>
        <p:txBody>
          <a:bodyPr anchor="ctr">
            <a:normAutofit/>
          </a:bodyPr>
          <a:lstStyle>
            <a:lvl1pPr>
              <a:lnSpc>
                <a:spcPct val="80000"/>
              </a:lnSpc>
              <a:defRPr sz="6400" b="0"/>
            </a:lvl1pPr>
          </a:lstStyle>
          <a:p>
            <a:r>
              <a:rPr lang="ru-RU" smtClean="0"/>
              <a:t>Образец заголовка</a:t>
            </a:r>
            <a:endParaRPr lang="en-US" dirty="0"/>
          </a:p>
        </p:txBody>
      </p:sp>
      <p:sp>
        <p:nvSpPr>
          <p:cNvPr id="3" name="Text Placeholder 2"/>
          <p:cNvSpPr>
            <a:spLocks noGrp="1"/>
          </p:cNvSpPr>
          <p:nvPr>
            <p:ph type="body" idx="1"/>
          </p:nvPr>
        </p:nvSpPr>
        <p:spPr>
          <a:xfrm>
            <a:off x="1759692" y="5020056"/>
            <a:ext cx="7355205"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6982355" y="6272788"/>
            <a:ext cx="2148501" cy="365125"/>
          </a:xfrm>
        </p:spPr>
        <p:txBody>
          <a:bodyPr/>
          <a:lstStyle>
            <a:lvl1pPr>
              <a:defRPr>
                <a:solidFill>
                  <a:schemeClr val="accent1">
                    <a:lumMod val="50000"/>
                  </a:schemeClr>
                </a:solidFill>
              </a:defRPr>
            </a:lvl1pPr>
          </a:lstStyle>
          <a:p>
            <a:fld id="{87F3C792-FCCF-5F4D-9716-9FA5AECDC779}" type="datetimeFigureOut">
              <a:rPr lang="ru-RU" smtClean="0"/>
              <a:pPr/>
              <a:t>11.02.2021</a:t>
            </a:fld>
            <a:endParaRPr lang="ru-RU"/>
          </a:p>
        </p:txBody>
      </p:sp>
      <p:sp>
        <p:nvSpPr>
          <p:cNvPr id="5" name="Footer Placeholder 4"/>
          <p:cNvSpPr>
            <a:spLocks noGrp="1"/>
          </p:cNvSpPr>
          <p:nvPr>
            <p:ph type="ftr" sz="quarter" idx="11"/>
          </p:nvPr>
        </p:nvSpPr>
        <p:spPr>
          <a:xfrm>
            <a:off x="1772441" y="6272787"/>
            <a:ext cx="5141214" cy="365125"/>
          </a:xfrm>
        </p:spPr>
        <p:txBody>
          <a:bodyPr/>
          <a:lstStyle>
            <a:lvl1pPr>
              <a:defRPr>
                <a:solidFill>
                  <a:schemeClr val="accent1">
                    <a:lumMod val="50000"/>
                  </a:schemeClr>
                </a:solidFill>
              </a:defRPr>
            </a:lvl1pPr>
          </a:lstStyle>
          <a:p>
            <a:endParaRPr lang="ru-RU"/>
          </a:p>
        </p:txBody>
      </p:sp>
      <p:grpSp>
        <p:nvGrpSpPr>
          <p:cNvPr id="8" name="Group 7"/>
          <p:cNvGrpSpPr>
            <a:grpSpLocks noChangeAspect="1"/>
          </p:cNvGrpSpPr>
          <p:nvPr/>
        </p:nvGrpSpPr>
        <p:grpSpPr>
          <a:xfrm>
            <a:off x="686684" y="2430623"/>
            <a:ext cx="9906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99237" y="2508607"/>
            <a:ext cx="965493" cy="720332"/>
          </a:xfrm>
        </p:spPr>
        <p:txBody>
          <a:bodyPr/>
          <a:lstStyle>
            <a:lvl1pPr>
              <a:defRPr sz="2800"/>
            </a:lvl1pPr>
          </a:lstStyle>
          <a:p>
            <a:fld id="{37DDC2EC-1905-5A45-9C89-967903ED7022}" type="slidenum">
              <a:rPr lang="ru-RU" smtClean="0"/>
              <a:pPr/>
              <a:t>‹#›</a:t>
            </a:fld>
            <a:endParaRPr lang="ru-RU"/>
          </a:p>
        </p:txBody>
      </p:sp>
    </p:spTree>
    <p:extLst>
      <p:ext uri="{BB962C8B-B14F-4D97-AF65-F5344CB8AC3E}">
        <p14:creationId xmlns:p14="http://schemas.microsoft.com/office/powerpoint/2010/main" val="2256994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742950" y="2194560"/>
            <a:ext cx="39624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191570" y="2194560"/>
            <a:ext cx="39624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87F3C792-FCCF-5F4D-9716-9FA5AECDC779}" type="datetimeFigureOut">
              <a:rPr lang="ru-RU" smtClean="0"/>
              <a:pPr/>
              <a:t>11.02.2021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DDC2EC-1905-5A45-9C89-967903ED7022}" type="slidenum">
              <a:rPr lang="ru-RU" smtClean="0"/>
              <a:pPr/>
              <a:t>‹#›</a:t>
            </a:fld>
            <a:endParaRPr lang="ru-RU"/>
          </a:p>
        </p:txBody>
      </p:sp>
    </p:spTree>
    <p:extLst>
      <p:ext uri="{BB962C8B-B14F-4D97-AF65-F5344CB8AC3E}">
        <p14:creationId xmlns:p14="http://schemas.microsoft.com/office/powerpoint/2010/main" val="369176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742950" y="2048256"/>
            <a:ext cx="39624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742950" y="2743200"/>
            <a:ext cx="39624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222526" y="2048256"/>
            <a:ext cx="39624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222526" y="2743200"/>
            <a:ext cx="39624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7F3C792-FCCF-5F4D-9716-9FA5AECDC779}" type="datetimeFigureOut">
              <a:rPr lang="ru-RU" smtClean="0"/>
              <a:pPr/>
              <a:t>11.02.2021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7DDC2EC-1905-5A45-9C89-967903ED7022}" type="slidenum">
              <a:rPr lang="ru-RU" smtClean="0"/>
              <a:pPr/>
              <a:t>‹#›</a:t>
            </a:fld>
            <a:endParaRPr lang="ru-RU"/>
          </a:p>
        </p:txBody>
      </p:sp>
    </p:spTree>
    <p:extLst>
      <p:ext uri="{BB962C8B-B14F-4D97-AF65-F5344CB8AC3E}">
        <p14:creationId xmlns:p14="http://schemas.microsoft.com/office/powerpoint/2010/main" val="2451503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87F3C792-FCCF-5F4D-9716-9FA5AECDC779}" type="datetimeFigureOut">
              <a:rPr lang="ru-RU" smtClean="0"/>
              <a:pPr/>
              <a:t>11.02.2021</a:t>
            </a:fld>
            <a:endParaRPr lang="ru-RU"/>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ru-RU"/>
          </a:p>
        </p:txBody>
      </p:sp>
      <p:sp>
        <p:nvSpPr>
          <p:cNvPr id="5" name="Slide Number Placeholder 4"/>
          <p:cNvSpPr>
            <a:spLocks noGrp="1"/>
          </p:cNvSpPr>
          <p:nvPr>
            <p:ph type="sldNum" sz="quarter" idx="12"/>
          </p:nvPr>
        </p:nvSpPr>
        <p:spPr/>
        <p:txBody>
          <a:bodyPr/>
          <a:lstStyle/>
          <a:p>
            <a:fld id="{37DDC2EC-1905-5A45-9C89-967903ED7022}" type="slidenum">
              <a:rPr lang="ru-RU" smtClean="0"/>
              <a:pPr/>
              <a:t>‹#›</a:t>
            </a:fld>
            <a:endParaRPr lang="ru-RU"/>
          </a:p>
        </p:txBody>
      </p:sp>
    </p:spTree>
    <p:extLst>
      <p:ext uri="{BB962C8B-B14F-4D97-AF65-F5344CB8AC3E}">
        <p14:creationId xmlns:p14="http://schemas.microsoft.com/office/powerpoint/2010/main" val="1395178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F3C792-FCCF-5F4D-9716-9FA5AECDC779}" type="datetimeFigureOut">
              <a:rPr lang="ru-RU" smtClean="0"/>
              <a:pPr/>
              <a:t>11.02.2021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7DDC2EC-1905-5A45-9C89-967903ED7022}" type="slidenum">
              <a:rPr lang="ru-RU" smtClean="0"/>
              <a:pPr/>
              <a:t>‹#›</a:t>
            </a:fld>
            <a:endParaRPr lang="ru-RU"/>
          </a:p>
        </p:txBody>
      </p:sp>
    </p:spTree>
    <p:extLst>
      <p:ext uri="{BB962C8B-B14F-4D97-AF65-F5344CB8AC3E}">
        <p14:creationId xmlns:p14="http://schemas.microsoft.com/office/powerpoint/2010/main" val="1462413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6746790" y="4"/>
            <a:ext cx="315921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46584" y="685800"/>
            <a:ext cx="2600325" cy="1737360"/>
          </a:xfrm>
        </p:spPr>
        <p:txBody>
          <a:bodyPr anchor="b">
            <a:normAutofit/>
          </a:bodyPr>
          <a:lstStyle>
            <a:lvl1pPr>
              <a:defRPr sz="2800" b="0"/>
            </a:lvl1pPr>
          </a:lstStyle>
          <a:p>
            <a:r>
              <a:rPr lang="ru-RU" smtClean="0"/>
              <a:t>Образец заголовка</a:t>
            </a:r>
            <a:endParaRPr lang="en-US" dirty="0"/>
          </a:p>
        </p:txBody>
      </p:sp>
      <p:sp>
        <p:nvSpPr>
          <p:cNvPr id="3" name="Content Placeholder 2"/>
          <p:cNvSpPr>
            <a:spLocks noGrp="1"/>
          </p:cNvSpPr>
          <p:nvPr>
            <p:ph idx="1"/>
          </p:nvPr>
        </p:nvSpPr>
        <p:spPr>
          <a:xfrm>
            <a:off x="681037" y="685800"/>
            <a:ext cx="5453253"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946584" y="2423160"/>
            <a:ext cx="2600325"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12" name="Group 11"/>
          <p:cNvGrpSpPr/>
          <p:nvPr/>
        </p:nvGrpSpPr>
        <p:grpSpPr>
          <a:xfrm>
            <a:off x="9232886" y="6255258"/>
            <a:ext cx="425958"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87F3C792-FCCF-5F4D-9716-9FA5AECDC779}" type="datetimeFigureOut">
              <a:rPr lang="ru-RU" smtClean="0"/>
              <a:pPr/>
              <a:t>11.02.2021</a:t>
            </a:fld>
            <a:endParaRPr lang="ru-RU"/>
          </a:p>
        </p:txBody>
      </p:sp>
      <p:sp>
        <p:nvSpPr>
          <p:cNvPr id="10" name="Footer Placeholder 9"/>
          <p:cNvSpPr>
            <a:spLocks noGrp="1"/>
          </p:cNvSpPr>
          <p:nvPr>
            <p:ph type="ftr" sz="quarter" idx="11"/>
          </p:nvPr>
        </p:nvSpPr>
        <p:spPr/>
        <p:txBody>
          <a:bodyPr/>
          <a:lstStyle/>
          <a:p>
            <a:endParaRPr lang="ru-RU"/>
          </a:p>
        </p:txBody>
      </p:sp>
      <p:sp>
        <p:nvSpPr>
          <p:cNvPr id="11" name="Slide Number Placeholder 10"/>
          <p:cNvSpPr>
            <a:spLocks noGrp="1"/>
          </p:cNvSpPr>
          <p:nvPr>
            <p:ph type="sldNum" sz="quarter" idx="12"/>
          </p:nvPr>
        </p:nvSpPr>
        <p:spPr/>
        <p:txBody>
          <a:bodyPr/>
          <a:lstStyle/>
          <a:p>
            <a:fld id="{37DDC2EC-1905-5A45-9C89-967903ED7022}" type="slidenum">
              <a:rPr lang="ru-RU" smtClean="0"/>
              <a:pPr/>
              <a:t>‹#›</a:t>
            </a:fld>
            <a:endParaRPr lang="ru-RU"/>
          </a:p>
        </p:txBody>
      </p:sp>
    </p:spTree>
    <p:extLst>
      <p:ext uri="{BB962C8B-B14F-4D97-AF65-F5344CB8AC3E}">
        <p14:creationId xmlns:p14="http://schemas.microsoft.com/office/powerpoint/2010/main" val="412748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1" name="Rectangle 10"/>
          <p:cNvSpPr/>
          <p:nvPr/>
        </p:nvSpPr>
        <p:spPr>
          <a:xfrm>
            <a:off x="6746790" y="4"/>
            <a:ext cx="315921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46584" y="685800"/>
            <a:ext cx="2600325" cy="1737360"/>
          </a:xfrm>
        </p:spPr>
        <p:txBody>
          <a:bodyPr anchor="b">
            <a:normAutofit/>
          </a:bodyPr>
          <a:lstStyle>
            <a:lvl1pPr>
              <a:defRPr sz="28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 y="0"/>
            <a:ext cx="6746789"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946584" y="2423160"/>
            <a:ext cx="2600325"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12" name="Group 11"/>
          <p:cNvGrpSpPr/>
          <p:nvPr/>
        </p:nvGrpSpPr>
        <p:grpSpPr>
          <a:xfrm>
            <a:off x="9232886" y="6255258"/>
            <a:ext cx="425958"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87F3C792-FCCF-5F4D-9716-9FA5AECDC779}" type="datetimeFigureOut">
              <a:rPr lang="ru-RU" smtClean="0"/>
              <a:pPr/>
              <a:t>11.02.2021</a:t>
            </a:fld>
            <a:endParaRPr lang="ru-RU"/>
          </a:p>
        </p:txBody>
      </p:sp>
      <p:sp>
        <p:nvSpPr>
          <p:cNvPr id="10" name="Slide Number Placeholder 9"/>
          <p:cNvSpPr>
            <a:spLocks noGrp="1"/>
          </p:cNvSpPr>
          <p:nvPr>
            <p:ph type="sldNum" sz="quarter" idx="12"/>
          </p:nvPr>
        </p:nvSpPr>
        <p:spPr/>
        <p:txBody>
          <a:bodyPr/>
          <a:lstStyle/>
          <a:p>
            <a:fld id="{37DDC2EC-1905-5A45-9C89-967903ED7022}" type="slidenum">
              <a:rPr lang="ru-RU" smtClean="0"/>
              <a:pPr/>
              <a:t>‹#›</a:t>
            </a:fld>
            <a:endParaRPr lang="ru-RU"/>
          </a:p>
        </p:txBody>
      </p:sp>
    </p:spTree>
    <p:extLst>
      <p:ext uri="{BB962C8B-B14F-4D97-AF65-F5344CB8AC3E}">
        <p14:creationId xmlns:p14="http://schemas.microsoft.com/office/powerpoint/2010/main" val="746886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9232886" y="6255258"/>
            <a:ext cx="425958"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742950" y="484632"/>
            <a:ext cx="8420100" cy="1609344"/>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742950" y="2121408"/>
            <a:ext cx="8420100" cy="405079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491732" y="6272788"/>
            <a:ext cx="2659761"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87F3C792-FCCF-5F4D-9716-9FA5AECDC779}" type="datetimeFigureOut">
              <a:rPr lang="ru-RU" smtClean="0"/>
              <a:pPr/>
              <a:t>11.02.2021</a:t>
            </a:fld>
            <a:endParaRPr lang="ru-RU"/>
          </a:p>
        </p:txBody>
      </p:sp>
      <p:sp>
        <p:nvSpPr>
          <p:cNvPr id="5" name="Footer Placeholder 4"/>
          <p:cNvSpPr>
            <a:spLocks noGrp="1"/>
          </p:cNvSpPr>
          <p:nvPr>
            <p:ph type="ftr" sz="quarter" idx="3"/>
          </p:nvPr>
        </p:nvSpPr>
        <p:spPr>
          <a:xfrm>
            <a:off x="742950" y="6272788"/>
            <a:ext cx="5141214"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ru-RU"/>
          </a:p>
        </p:txBody>
      </p:sp>
      <p:sp>
        <p:nvSpPr>
          <p:cNvPr id="6" name="Slide Number Placeholder 5"/>
          <p:cNvSpPr>
            <a:spLocks noGrp="1"/>
          </p:cNvSpPr>
          <p:nvPr>
            <p:ph type="sldNum" sz="quarter" idx="4"/>
          </p:nvPr>
        </p:nvSpPr>
        <p:spPr>
          <a:xfrm>
            <a:off x="9190293" y="6272788"/>
            <a:ext cx="520065"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37DDC2EC-1905-5A45-9C89-967903ED7022}" type="slidenum">
              <a:rPr lang="ru-RU" smtClean="0"/>
              <a:pPr/>
              <a:t>‹#›</a:t>
            </a:fld>
            <a:endParaRPr lang="ru-RU"/>
          </a:p>
        </p:txBody>
      </p:sp>
    </p:spTree>
    <p:extLst>
      <p:ext uri="{BB962C8B-B14F-4D97-AF65-F5344CB8AC3E}">
        <p14:creationId xmlns:p14="http://schemas.microsoft.com/office/powerpoint/2010/main" val="274279625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diagramData" Target="../diagrams/data1.xml"/><Relationship Id="rId2" Type="http://schemas.openxmlformats.org/officeDocument/2006/relationships/image" Target="../media/image6.png"/><Relationship Id="rId16" Type="http://schemas.microsoft.com/office/2007/relationships/diagramDrawing" Target="../diagrams/drawing1.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diagramColors" Target="../diagrams/colors1.xml"/><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diagramLayout" Target="../diagrams/layout2.xm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diagramData" Target="../diagrams/data2.xml"/><Relationship Id="rId2" Type="http://schemas.openxmlformats.org/officeDocument/2006/relationships/image" Target="../media/image6.png"/><Relationship Id="rId16" Type="http://schemas.microsoft.com/office/2007/relationships/diagramDrawing" Target="../diagrams/drawing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diagramColors" Target="../diagrams/colors2.xml"/><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diagramLayout" Target="../diagrams/layout3.xm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diagramData" Target="../diagrams/data3.xml"/><Relationship Id="rId2" Type="http://schemas.openxmlformats.org/officeDocument/2006/relationships/image" Target="../media/image6.png"/><Relationship Id="rId16" Type="http://schemas.microsoft.com/office/2007/relationships/diagramDrawing" Target="../diagrams/drawing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diagramColors" Target="../diagrams/colors3.xml"/><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diagramLayout" Target="../diagrams/layout4.xm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diagramData" Target="../diagrams/data4.xml"/><Relationship Id="rId2" Type="http://schemas.openxmlformats.org/officeDocument/2006/relationships/image" Target="../media/image6.png"/><Relationship Id="rId16" Type="http://schemas.microsoft.com/office/2007/relationships/diagramDrawing" Target="../diagrams/drawing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diagramColors" Target="../diagrams/colors4.xml"/><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diagramLayout" Target="../diagrams/layout5.xm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diagramData" Target="../diagrams/data5.xml"/><Relationship Id="rId2" Type="http://schemas.openxmlformats.org/officeDocument/2006/relationships/image" Target="../media/image6.png"/><Relationship Id="rId16" Type="http://schemas.microsoft.com/office/2007/relationships/diagramDrawing" Target="../diagrams/drawing5.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diagramColors" Target="../diagrams/colors5.xml"/><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diagramLayout" Target="../diagrams/layout6.xm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diagramData" Target="../diagrams/data6.xml"/><Relationship Id="rId2" Type="http://schemas.openxmlformats.org/officeDocument/2006/relationships/image" Target="../media/image6.png"/><Relationship Id="rId16" Type="http://schemas.microsoft.com/office/2007/relationships/diagramDrawing" Target="../diagrams/drawing6.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diagramColors" Target="../diagrams/colors6.xml"/><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110E827-0BE5-F84F-B26D-1AADB548DD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532"/>
            <a:ext cx="9906000" cy="6858000"/>
          </a:xfrm>
          <a:prstGeom prst="rect">
            <a:avLst/>
          </a:prstGeom>
          <a:solidFill>
            <a:schemeClr val="bg1"/>
          </a:solidFill>
        </p:spPr>
      </p:pic>
      <p:pic>
        <p:nvPicPr>
          <p:cNvPr id="10" name="Рисунок 9"/>
          <p:cNvPicPr>
            <a:picLocks noChangeAspect="1"/>
          </p:cNvPicPr>
          <p:nvPr/>
        </p:nvPicPr>
        <p:blipFill>
          <a:blip r:embed="rId3"/>
          <a:stretch>
            <a:fillRect/>
          </a:stretch>
        </p:blipFill>
        <p:spPr>
          <a:xfrm>
            <a:off x="-34771" y="-10532"/>
            <a:ext cx="6396382" cy="6858002"/>
          </a:xfrm>
          <a:prstGeom prst="rect">
            <a:avLst/>
          </a:prstGeom>
        </p:spPr>
      </p:pic>
      <p:sp>
        <p:nvSpPr>
          <p:cNvPr id="4" name="Заголовок 1">
            <a:extLst>
              <a:ext uri="{FF2B5EF4-FFF2-40B4-BE49-F238E27FC236}">
                <a16:creationId xmlns:a16="http://schemas.microsoft.com/office/drawing/2014/main" id="{6A1C72DA-0EE2-8043-AA66-6551DC06D3E9}"/>
              </a:ext>
            </a:extLst>
          </p:cNvPr>
          <p:cNvSpPr>
            <a:spLocks noGrp="1"/>
          </p:cNvSpPr>
          <p:nvPr>
            <p:ph type="ctrTitle"/>
          </p:nvPr>
        </p:nvSpPr>
        <p:spPr>
          <a:xfrm>
            <a:off x="261256" y="1828491"/>
            <a:ext cx="1026897" cy="592184"/>
          </a:xfrm>
        </p:spPr>
        <p:txBody>
          <a:bodyPr>
            <a:normAutofit/>
          </a:bodyPr>
          <a:lstStyle/>
          <a:p>
            <a:pPr algn="l"/>
            <a:r>
              <a:rPr lang="ru-RU" sz="2300" b="1" dirty="0">
                <a:solidFill>
                  <a:schemeClr val="tx1">
                    <a:lumMod val="75000"/>
                    <a:lumOff val="25000"/>
                  </a:schemeClr>
                </a:solidFill>
                <a:latin typeface="Franklin Gothic Demi" panose="020B0603020102020204" pitchFamily="34" charset="0"/>
              </a:rPr>
              <a:t>Тема</a:t>
            </a:r>
            <a:r>
              <a:rPr lang="ru-RU" sz="2400" b="1" dirty="0">
                <a:solidFill>
                  <a:schemeClr val="tx1">
                    <a:lumMod val="75000"/>
                    <a:lumOff val="25000"/>
                  </a:schemeClr>
                </a:solidFill>
                <a:latin typeface="Franklin Gothic Demi" panose="020B0603020102020204" pitchFamily="34" charset="0"/>
              </a:rPr>
              <a:t>: </a:t>
            </a:r>
            <a:endParaRPr lang="ru-RU" sz="2400" b="1" dirty="0">
              <a:solidFill>
                <a:schemeClr val="tx1">
                  <a:lumMod val="75000"/>
                  <a:lumOff val="25000"/>
                </a:schemeClr>
              </a:solidFill>
              <a:latin typeface="Franklin Gothic Demi" panose="020B0603020102020204" pitchFamily="34" charset="0"/>
            </a:endParaRPr>
          </a:p>
        </p:txBody>
      </p:sp>
      <p:sp>
        <p:nvSpPr>
          <p:cNvPr id="6" name="TextBox 5">
            <a:extLst>
              <a:ext uri="{FF2B5EF4-FFF2-40B4-BE49-F238E27FC236}">
                <a16:creationId xmlns:a16="http://schemas.microsoft.com/office/drawing/2014/main" id="{22461F74-40FE-7544-B2F0-735B1859C817}"/>
              </a:ext>
            </a:extLst>
          </p:cNvPr>
          <p:cNvSpPr txBox="1"/>
          <p:nvPr/>
        </p:nvSpPr>
        <p:spPr>
          <a:xfrm>
            <a:off x="213016" y="6133809"/>
            <a:ext cx="2217992" cy="369332"/>
          </a:xfrm>
          <a:prstGeom prst="rect">
            <a:avLst/>
          </a:prstGeom>
          <a:noFill/>
        </p:spPr>
        <p:txBody>
          <a:bodyPr wrap="square" rtlCol="0">
            <a:spAutoFit/>
          </a:bodyPr>
          <a:lstStyle/>
          <a:p>
            <a:r>
              <a:rPr lang="en-US" b="1" dirty="0">
                <a:solidFill>
                  <a:srgbClr val="9C0E11"/>
                </a:solidFill>
                <a:effectLst>
                  <a:outerShdw blurRad="38100" dist="38100" dir="2700000" algn="tl">
                    <a:srgbClr val="000000">
                      <a:alpha val="43137"/>
                    </a:srgbClr>
                  </a:outerShdw>
                </a:effectLst>
                <a:latin typeface="Franklin Gothic Demi" panose="020B0603020102020204" pitchFamily="34" charset="0"/>
              </a:rPr>
              <a:t>pravovest-audit.ru</a:t>
            </a:r>
            <a:endParaRPr lang="ru-RU" b="1" dirty="0">
              <a:solidFill>
                <a:srgbClr val="9C0E11"/>
              </a:solidFill>
              <a:effectLst>
                <a:outerShdw blurRad="38100" dist="38100" dir="2700000" algn="tl">
                  <a:srgbClr val="000000">
                    <a:alpha val="43137"/>
                  </a:srgbClr>
                </a:outerShdw>
              </a:effectLst>
              <a:latin typeface="Franklin Gothic Demi" panose="020B0603020102020204" pitchFamily="34" charset="0"/>
            </a:endParaRPr>
          </a:p>
        </p:txBody>
      </p:sp>
      <p:pic>
        <p:nvPicPr>
          <p:cNvPr id="15" name="Picture 14">
            <a:extLst>
              <a:ext uri="{FF2B5EF4-FFF2-40B4-BE49-F238E27FC236}">
                <a16:creationId xmlns:a16="http://schemas.microsoft.com/office/drawing/2014/main" id="{7F11E6BD-E645-8C4F-9624-146233C8DC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5128" y="182880"/>
            <a:ext cx="3090427" cy="518460"/>
          </a:xfrm>
          <a:prstGeom prst="rect">
            <a:avLst/>
          </a:prstGeom>
        </p:spPr>
      </p:pic>
      <p:sp>
        <p:nvSpPr>
          <p:cNvPr id="7" name="TextBox 6">
            <a:extLst>
              <a:ext uri="{FF2B5EF4-FFF2-40B4-BE49-F238E27FC236}">
                <a16:creationId xmlns:a16="http://schemas.microsoft.com/office/drawing/2014/main" id="{22461F74-40FE-7544-B2F0-735B1859C817}"/>
              </a:ext>
            </a:extLst>
          </p:cNvPr>
          <p:cNvSpPr txBox="1"/>
          <p:nvPr/>
        </p:nvSpPr>
        <p:spPr>
          <a:xfrm>
            <a:off x="231580" y="6482032"/>
            <a:ext cx="2121335" cy="338554"/>
          </a:xfrm>
          <a:prstGeom prst="rect">
            <a:avLst/>
          </a:prstGeom>
          <a:noFill/>
        </p:spPr>
        <p:txBody>
          <a:bodyPr wrap="square" rtlCol="0">
            <a:spAutoFit/>
          </a:bodyPr>
          <a:lstStyle/>
          <a:p>
            <a:r>
              <a:rPr lang="ru-RU" sz="1600" b="1" dirty="0">
                <a:solidFill>
                  <a:srgbClr val="9C0E11"/>
                </a:solidFill>
                <a:effectLst>
                  <a:outerShdw blurRad="38100" dist="38100" dir="2700000" algn="tl">
                    <a:srgbClr val="000000">
                      <a:alpha val="43137"/>
                    </a:srgbClr>
                  </a:outerShdw>
                </a:effectLst>
                <a:latin typeface="Franklin Gothic Demi" panose="020B0603020102020204" pitchFamily="34" charset="0"/>
              </a:rPr>
              <a:t>+7 495 134-32-23</a:t>
            </a:r>
            <a:endParaRPr lang="ru-RU" sz="1600" b="1" dirty="0">
              <a:solidFill>
                <a:srgbClr val="9C0E11"/>
              </a:solidFill>
              <a:effectLst>
                <a:outerShdw blurRad="38100" dist="38100" dir="2700000" algn="tl">
                  <a:srgbClr val="000000">
                    <a:alpha val="43137"/>
                  </a:srgbClr>
                </a:outerShdw>
              </a:effectLst>
              <a:latin typeface="Franklin Gothic Demi" panose="020B0603020102020204" pitchFamily="34" charset="0"/>
            </a:endParaRPr>
          </a:p>
        </p:txBody>
      </p:sp>
      <p:sp>
        <p:nvSpPr>
          <p:cNvPr id="8" name="Прямоугольник 7"/>
          <p:cNvSpPr/>
          <p:nvPr/>
        </p:nvSpPr>
        <p:spPr>
          <a:xfrm>
            <a:off x="212737" y="3784030"/>
            <a:ext cx="1571463" cy="461665"/>
          </a:xfrm>
          <a:prstGeom prst="rect">
            <a:avLst/>
          </a:prstGeom>
          <a:noFill/>
        </p:spPr>
        <p:txBody>
          <a:bodyPr wrap="square" lIns="91440" tIns="45720" rIns="91440" bIns="45720">
            <a:spAutoFit/>
          </a:bodyPr>
          <a:lstStyle/>
          <a:p>
            <a:r>
              <a:rPr lang="ru-RU" sz="2300" dirty="0">
                <a:ln w="0"/>
                <a:solidFill>
                  <a:schemeClr val="tx1">
                    <a:lumMod val="75000"/>
                    <a:lumOff val="25000"/>
                  </a:schemeClr>
                </a:solidFill>
                <a:latin typeface="Franklin Gothic Medium" panose="020B0603020102020204" pitchFamily="34" charset="0"/>
              </a:rPr>
              <a:t>Спикер</a:t>
            </a:r>
            <a:r>
              <a:rPr lang="ru-RU" sz="2400" dirty="0">
                <a:ln w="0"/>
                <a:solidFill>
                  <a:schemeClr val="tx1">
                    <a:lumMod val="75000"/>
                    <a:lumOff val="25000"/>
                  </a:schemeClr>
                </a:solidFill>
              </a:rPr>
              <a:t>: </a:t>
            </a:r>
            <a:endParaRPr lang="ru-RU" sz="2400" dirty="0">
              <a:ln w="0"/>
              <a:solidFill>
                <a:schemeClr val="tx1">
                  <a:lumMod val="75000"/>
                  <a:lumOff val="25000"/>
                </a:schemeClr>
              </a:solidFill>
            </a:endParaRPr>
          </a:p>
        </p:txBody>
      </p:sp>
      <p:sp>
        <p:nvSpPr>
          <p:cNvPr id="9" name="Прямоугольник 8"/>
          <p:cNvSpPr/>
          <p:nvPr/>
        </p:nvSpPr>
        <p:spPr>
          <a:xfrm>
            <a:off x="276496" y="349596"/>
            <a:ext cx="956954" cy="461665"/>
          </a:xfrm>
          <a:prstGeom prst="rect">
            <a:avLst/>
          </a:prstGeom>
          <a:noFill/>
        </p:spPr>
        <p:txBody>
          <a:bodyPr wrap="square" lIns="91440" tIns="45720" rIns="91440" bIns="45720">
            <a:spAutoFit/>
          </a:bodyPr>
          <a:lstStyle/>
          <a:p>
            <a:r>
              <a:rPr lang="ru-RU" sz="2300" dirty="0">
                <a:ln w="0"/>
                <a:solidFill>
                  <a:schemeClr val="tx1">
                    <a:lumMod val="75000"/>
                    <a:lumOff val="25000"/>
                  </a:schemeClr>
                </a:solidFill>
                <a:latin typeface="Franklin Gothic Medium" panose="020B0603020102020204" pitchFamily="34" charset="0"/>
              </a:rPr>
              <a:t>Дата</a:t>
            </a:r>
            <a:r>
              <a:rPr lang="ru-RU" sz="2400" dirty="0">
                <a:ln w="0"/>
                <a:solidFill>
                  <a:schemeClr val="tx1">
                    <a:lumMod val="75000"/>
                    <a:lumOff val="25000"/>
                  </a:schemeClr>
                </a:solidFill>
                <a:effectLst>
                  <a:outerShdw blurRad="38100" dist="38100" dir="2700000" algn="tl" rotWithShape="0">
                    <a:srgbClr val="000000">
                      <a:alpha val="43137"/>
                    </a:srgbClr>
                  </a:outerShdw>
                </a:effectLst>
                <a:latin typeface="Franklin Gothic Medium" panose="020B0603020102020204" pitchFamily="34" charset="0"/>
              </a:rPr>
              <a:t>:</a:t>
            </a:r>
            <a:endParaRPr lang="ru-RU" sz="2400" dirty="0">
              <a:ln w="0"/>
              <a:solidFill>
                <a:schemeClr val="tx1">
                  <a:lumMod val="75000"/>
                  <a:lumOff val="25000"/>
                </a:schemeClr>
              </a:solidFill>
              <a:effectLst>
                <a:outerShdw blurRad="38100" dist="38100" dir="2700000" algn="tl" rotWithShape="0">
                  <a:srgbClr val="000000">
                    <a:alpha val="43137"/>
                  </a:srgbClr>
                </a:outerShdw>
              </a:effectLst>
              <a:latin typeface="Franklin Gothic Medium" panose="020B0603020102020204" pitchFamily="34" charset="0"/>
            </a:endParaRPr>
          </a:p>
        </p:txBody>
      </p:sp>
      <p:sp>
        <p:nvSpPr>
          <p:cNvPr id="11" name="Прямоугольник 10"/>
          <p:cNvSpPr/>
          <p:nvPr/>
        </p:nvSpPr>
        <p:spPr>
          <a:xfrm>
            <a:off x="231580" y="2457849"/>
            <a:ext cx="5986340" cy="1200329"/>
          </a:xfrm>
          <a:prstGeom prst="rect">
            <a:avLst/>
          </a:prstGeom>
          <a:noFill/>
        </p:spPr>
        <p:txBody>
          <a:bodyPr wrap="square" lIns="91440" tIns="45720" rIns="91440" bIns="45720">
            <a:spAutoFit/>
          </a:bodyPr>
          <a:lstStyle/>
          <a:p>
            <a:r>
              <a:rPr lang="ru-RU" sz="2400" i="1" dirty="0">
                <a:ln w="0"/>
                <a:solidFill>
                  <a:srgbClr val="9C0E11"/>
                </a:solidFill>
                <a:effectLst>
                  <a:outerShdw blurRad="38100" dist="38100" dir="2700000" algn="tl">
                    <a:srgbClr val="000000">
                      <a:alpha val="43137"/>
                    </a:srgbClr>
                  </a:outerShdw>
                </a:effectLst>
                <a:latin typeface="Franklin Gothic Medium" panose="020B0603020102020204" pitchFamily="34" charset="0"/>
              </a:rPr>
              <a:t>«Годовая </a:t>
            </a:r>
            <a:r>
              <a:rPr lang="ru-RU" sz="2400" i="1" dirty="0">
                <a:ln w="0"/>
                <a:solidFill>
                  <a:srgbClr val="9C0E11"/>
                </a:solidFill>
                <a:effectLst>
                  <a:outerShdw blurRad="38100" dist="38100" dir="2700000" algn="tl">
                    <a:srgbClr val="000000">
                      <a:alpha val="43137"/>
                    </a:srgbClr>
                  </a:outerShdw>
                </a:effectLst>
                <a:latin typeface="Franklin Gothic Medium" panose="020B0603020102020204" pitchFamily="34" charset="0"/>
              </a:rPr>
              <a:t>бухгалтерская отчетность – 2020. Изменение критериев обязательного аудита»</a:t>
            </a:r>
          </a:p>
        </p:txBody>
      </p:sp>
      <p:sp>
        <p:nvSpPr>
          <p:cNvPr id="13" name="Прямоугольник 12"/>
          <p:cNvSpPr/>
          <p:nvPr/>
        </p:nvSpPr>
        <p:spPr>
          <a:xfrm>
            <a:off x="276496" y="769356"/>
            <a:ext cx="3083473" cy="446276"/>
          </a:xfrm>
          <a:prstGeom prst="rect">
            <a:avLst/>
          </a:prstGeom>
          <a:noFill/>
        </p:spPr>
        <p:txBody>
          <a:bodyPr wrap="none" lIns="91440" tIns="45720" rIns="91440" bIns="45720">
            <a:spAutoFit/>
          </a:bodyPr>
          <a:lstStyle/>
          <a:p>
            <a:pPr algn="ctr"/>
            <a:r>
              <a:rPr lang="ru-RU" sz="2300" i="1" dirty="0">
                <a:ln w="0"/>
                <a:solidFill>
                  <a:srgbClr val="9C0E11"/>
                </a:solidFill>
                <a:effectLst>
                  <a:outerShdw blurRad="38100" dist="38100" dir="2700000" algn="tl">
                    <a:srgbClr val="000000">
                      <a:alpha val="43137"/>
                    </a:srgbClr>
                  </a:outerShdw>
                </a:effectLst>
                <a:latin typeface="Franklin Gothic Medium" panose="020B0603020102020204" pitchFamily="34" charset="0"/>
              </a:rPr>
              <a:t>11 февраля 2021 год </a:t>
            </a:r>
            <a:endParaRPr lang="ru-RU" sz="2300" i="1" dirty="0">
              <a:ln w="0"/>
              <a:solidFill>
                <a:srgbClr val="9C0E11"/>
              </a:solidFill>
              <a:effectLst>
                <a:outerShdw blurRad="38100" dist="38100" dir="2700000" algn="tl">
                  <a:srgbClr val="000000">
                    <a:alpha val="43137"/>
                  </a:srgbClr>
                </a:outerShdw>
              </a:effectLst>
              <a:latin typeface="Franklin Gothic Medium" panose="020B0603020102020204" pitchFamily="34" charset="0"/>
            </a:endParaRPr>
          </a:p>
        </p:txBody>
      </p:sp>
      <p:sp>
        <p:nvSpPr>
          <p:cNvPr id="5" name="Прямоугольник 4"/>
          <p:cNvSpPr/>
          <p:nvPr/>
        </p:nvSpPr>
        <p:spPr>
          <a:xfrm>
            <a:off x="212737" y="3970670"/>
            <a:ext cx="4953000" cy="1246495"/>
          </a:xfrm>
          <a:prstGeom prst="rect">
            <a:avLst/>
          </a:prstGeom>
        </p:spPr>
        <p:txBody>
          <a:bodyPr>
            <a:spAutoFit/>
          </a:bodyPr>
          <a:lstStyle/>
          <a:p>
            <a:endParaRPr lang="ru-RU" b="1"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a:p>
            <a:r>
              <a:rPr lang="ru-RU" sz="1900" b="1" i="1" dirty="0">
                <a:solidFill>
                  <a:schemeClr val="bg2">
                    <a:lumMod val="25000"/>
                  </a:schemeClr>
                </a:solidFill>
                <a:effectLst>
                  <a:outerShdw blurRad="38100" dist="38100" dir="2700000" algn="tl">
                    <a:srgbClr val="000000">
                      <a:alpha val="43137"/>
                    </a:srgbClr>
                  </a:outerShdw>
                </a:effectLst>
                <a:latin typeface="Arial Narrow" panose="020B0606020202030204" pitchFamily="34" charset="0"/>
              </a:rPr>
              <a:t>Легонькова </a:t>
            </a:r>
            <a:r>
              <a:rPr lang="ru-RU" sz="1900" b="1" i="1" dirty="0">
                <a:solidFill>
                  <a:schemeClr val="bg2">
                    <a:lumMod val="25000"/>
                  </a:schemeClr>
                </a:solidFill>
                <a:effectLst>
                  <a:outerShdw blurRad="38100" dist="38100" dir="2700000" algn="tl">
                    <a:srgbClr val="000000">
                      <a:alpha val="43137"/>
                    </a:srgbClr>
                  </a:outerShdw>
                </a:effectLst>
                <a:latin typeface="Arial Narrow" panose="020B0606020202030204" pitchFamily="34" charset="0"/>
              </a:rPr>
              <a:t>Ольга - </a:t>
            </a:r>
            <a:r>
              <a:rPr lang="ru-RU" sz="1900" i="1" dirty="0">
                <a:solidFill>
                  <a:schemeClr val="bg2">
                    <a:lumMod val="25000"/>
                  </a:schemeClr>
                </a:solidFill>
                <a:effectLst>
                  <a:outerShdw blurRad="38100" dist="38100" dir="2700000" algn="tl">
                    <a:srgbClr val="000000">
                      <a:alpha val="43137"/>
                    </a:srgbClr>
                  </a:outerShdw>
                </a:effectLst>
                <a:latin typeface="Arial Narrow" panose="020B0606020202030204" pitchFamily="34" charset="0"/>
              </a:rPr>
              <a:t>Аттестованный </a:t>
            </a:r>
            <a:r>
              <a:rPr lang="ru-RU" sz="1900" i="1" dirty="0">
                <a:solidFill>
                  <a:schemeClr val="bg2">
                    <a:lumMod val="25000"/>
                  </a:schemeClr>
                </a:solidFill>
                <a:effectLst>
                  <a:outerShdw blurRad="38100" dist="38100" dir="2700000" algn="tl">
                    <a:srgbClr val="000000">
                      <a:alpha val="43137"/>
                    </a:srgbClr>
                  </a:outerShdw>
                </a:effectLst>
                <a:latin typeface="Arial Narrow" panose="020B0606020202030204" pitchFamily="34" charset="0"/>
              </a:rPr>
              <a:t>аудитор, </a:t>
            </a:r>
            <a:r>
              <a:rPr lang="ru-RU" sz="1900" i="1" dirty="0">
                <a:solidFill>
                  <a:schemeClr val="bg2">
                    <a:lumMod val="25000"/>
                  </a:schemeClr>
                </a:solidFill>
                <a:effectLst>
                  <a:outerShdw blurRad="38100" dist="38100" dir="2700000" algn="tl">
                    <a:srgbClr val="000000">
                      <a:alpha val="43137"/>
                    </a:srgbClr>
                  </a:outerShdw>
                </a:effectLst>
                <a:latin typeface="Arial Narrow" panose="020B0606020202030204" pitchFamily="34" charset="0"/>
              </a:rPr>
              <a:t>директор по развитию, методолог</a:t>
            </a:r>
          </a:p>
          <a:p>
            <a:r>
              <a:rPr lang="ru-RU" sz="1900" i="1" dirty="0">
                <a:solidFill>
                  <a:schemeClr val="bg2">
                    <a:lumMod val="25000"/>
                  </a:schemeClr>
                </a:solidFill>
                <a:effectLst>
                  <a:outerShdw blurRad="38100" dist="38100" dir="2700000" algn="tl">
                    <a:srgbClr val="000000">
                      <a:alpha val="43137"/>
                    </a:srgbClr>
                  </a:outerShdw>
                </a:effectLst>
                <a:latin typeface="Arial Narrow" panose="020B0606020202030204" pitchFamily="34" charset="0"/>
              </a:rPr>
              <a:t>компании </a:t>
            </a:r>
            <a:r>
              <a:rPr lang="ru-RU" sz="1900" i="1" dirty="0">
                <a:solidFill>
                  <a:schemeClr val="bg2">
                    <a:lumMod val="25000"/>
                  </a:schemeClr>
                </a:solidFill>
                <a:effectLst>
                  <a:outerShdw blurRad="38100" dist="38100" dir="2700000" algn="tl">
                    <a:srgbClr val="000000">
                      <a:alpha val="43137"/>
                    </a:srgbClr>
                  </a:outerShdw>
                </a:effectLst>
                <a:latin typeface="Arial Narrow" panose="020B0606020202030204" pitchFamily="34" charset="0"/>
              </a:rPr>
              <a:t>«Правовест Аудит»</a:t>
            </a:r>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3987" y="2573385"/>
            <a:ext cx="3271060" cy="4274085"/>
          </a:xfrm>
          <a:prstGeom prst="rect">
            <a:avLst/>
          </a:prstGeom>
        </p:spPr>
      </p:pic>
    </p:spTree>
    <p:extLst>
      <p:ext uri="{BB962C8B-B14F-4D97-AF65-F5344CB8AC3E}">
        <p14:creationId xmlns:p14="http://schemas.microsoft.com/office/powerpoint/2010/main" val="3732334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858"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22" name="Прямоугольник 21"/>
          <p:cNvSpPr/>
          <p:nvPr/>
        </p:nvSpPr>
        <p:spPr>
          <a:xfrm>
            <a:off x="139833" y="148891"/>
            <a:ext cx="6702253" cy="1384995"/>
          </a:xfrm>
          <a:prstGeom prst="rect">
            <a:avLst/>
          </a:prstGeom>
        </p:spPr>
        <p:txBody>
          <a:bodyPr wrap="square">
            <a:spAutoFit/>
          </a:bodyPr>
          <a:lstStyle/>
          <a:p>
            <a:pPr algn="ctr" defTabSz="914400" hangingPunct="0"/>
            <a:r>
              <a:rPr lang="ru-RU" sz="2800" dirty="0">
                <a:ln w="22225">
                  <a:solidFill>
                    <a:schemeClr val="accent2"/>
                  </a:solidFill>
                  <a:prstDash val="solid"/>
                </a:ln>
                <a:solidFill>
                  <a:srgbClr val="9E0E11"/>
                </a:solidFill>
                <a:latin typeface="Bahnschrift Light" panose="020B0502040204020203" pitchFamily="34" charset="0"/>
              </a:rPr>
              <a:t>2</a:t>
            </a:r>
            <a:r>
              <a:rPr lang="ru-RU" sz="2800" b="1" dirty="0">
                <a:ln w="22225">
                  <a:solidFill>
                    <a:schemeClr val="accent2"/>
                  </a:solidFill>
                  <a:prstDash val="solid"/>
                </a:ln>
                <a:solidFill>
                  <a:srgbClr val="9E0E11"/>
                </a:solidFill>
              </a:rPr>
              <a:t>.  </a:t>
            </a:r>
            <a:r>
              <a:rPr lang="ru-RU" sz="2800" dirty="0">
                <a:ln w="22225">
                  <a:solidFill>
                    <a:schemeClr val="accent2"/>
                  </a:solidFill>
                  <a:prstDash val="solid"/>
                </a:ln>
                <a:solidFill>
                  <a:srgbClr val="9E0E11"/>
                </a:solidFill>
                <a:latin typeface="Bahnschrift Light" panose="020B0502040204020203" pitchFamily="34" charset="0"/>
              </a:rPr>
              <a:t>Важные изменения для формирования годовой отчетности за 2020 год</a:t>
            </a:r>
            <a:endParaRPr lang="ru-RU" sz="2800" dirty="0">
              <a:ln w="22225">
                <a:solidFill>
                  <a:schemeClr val="accent2"/>
                </a:solidFill>
                <a:prstDash val="solid"/>
              </a:ln>
              <a:solidFill>
                <a:srgbClr val="9E0E11"/>
              </a:solidFill>
              <a:latin typeface="Bahnschrift Light" panose="020B0502040204020203" pitchFamily="34" charset="0"/>
              <a:sym typeface="Arial"/>
            </a:endParaRPr>
          </a:p>
        </p:txBody>
      </p:sp>
      <p:sp>
        <p:nvSpPr>
          <p:cNvPr id="12" name="Прямоугольник 11"/>
          <p:cNvSpPr/>
          <p:nvPr/>
        </p:nvSpPr>
        <p:spPr>
          <a:xfrm>
            <a:off x="172314" y="1497875"/>
            <a:ext cx="9282122" cy="4893647"/>
          </a:xfrm>
          <a:prstGeom prst="rect">
            <a:avLst/>
          </a:prstGeom>
        </p:spPr>
        <p:txBody>
          <a:bodyPr wrap="square">
            <a:spAutoFit/>
          </a:bodyPr>
          <a:lstStyle/>
          <a:p>
            <a:pPr algn="just">
              <a:spcAft>
                <a:spcPts val="600"/>
              </a:spcAft>
            </a:pPr>
            <a:r>
              <a:rPr lang="ru-RU" sz="2400" b="1" dirty="0">
                <a:solidFill>
                  <a:srgbClr val="0070C0"/>
                </a:solidFill>
              </a:rPr>
              <a:t>Общие/основные </a:t>
            </a:r>
            <a:r>
              <a:rPr lang="ru-RU" sz="2400" b="1" dirty="0">
                <a:solidFill>
                  <a:srgbClr val="0070C0"/>
                </a:solidFill>
              </a:rPr>
              <a:t>принципы </a:t>
            </a:r>
          </a:p>
          <a:p>
            <a:pPr algn="just">
              <a:spcAft>
                <a:spcPts val="600"/>
              </a:spcAft>
            </a:pPr>
            <a:r>
              <a:rPr lang="ru-RU" sz="2000" b="1" dirty="0">
                <a:solidFill>
                  <a:srgbClr val="9E0E11"/>
                </a:solidFill>
              </a:rPr>
              <a:t>В</a:t>
            </a:r>
            <a:r>
              <a:rPr lang="ru-RU" sz="2000" b="1" dirty="0">
                <a:solidFill>
                  <a:srgbClr val="9E0E11"/>
                </a:solidFill>
              </a:rPr>
              <a:t>се</a:t>
            </a:r>
            <a:r>
              <a:rPr lang="ru-RU" sz="1600" dirty="0">
                <a:solidFill>
                  <a:srgbClr val="9E0E11"/>
                </a:solidFill>
              </a:rPr>
              <a:t> </a:t>
            </a:r>
            <a:r>
              <a:rPr lang="ru-RU" sz="1700" dirty="0">
                <a:solidFill>
                  <a:srgbClr val="9E0E11"/>
                </a:solidFill>
              </a:rPr>
              <a:t>формы годовой </a:t>
            </a:r>
            <a:r>
              <a:rPr lang="ru-RU" sz="1700" dirty="0">
                <a:solidFill>
                  <a:srgbClr val="9E0E11"/>
                </a:solidFill>
              </a:rPr>
              <a:t>бухгалтерской (финансовой) отчетности</a:t>
            </a:r>
            <a:r>
              <a:rPr lang="ru-RU" sz="1700" dirty="0">
                <a:solidFill>
                  <a:srgbClr val="9E0E11"/>
                </a:solidFill>
              </a:rPr>
              <a:t>, включая Пояснения должны </a:t>
            </a:r>
            <a:r>
              <a:rPr lang="ru-RU" sz="1700" dirty="0">
                <a:solidFill>
                  <a:srgbClr val="9E0E11"/>
                </a:solidFill>
              </a:rPr>
              <a:t>быть:</a:t>
            </a:r>
          </a:p>
          <a:p>
            <a:pPr marL="285750" indent="-285750" algn="just">
              <a:spcAft>
                <a:spcPts val="600"/>
              </a:spcAft>
              <a:buFont typeface="Wingdings" panose="05000000000000000000" pitchFamily="2" charset="2"/>
              <a:buChar char="v"/>
            </a:pPr>
            <a:r>
              <a:rPr lang="ru-RU" sz="1700" dirty="0">
                <a:solidFill>
                  <a:srgbClr val="9E0E11"/>
                </a:solidFill>
              </a:rPr>
              <a:t>подписаны </a:t>
            </a:r>
            <a:r>
              <a:rPr lang="ru-RU" sz="1700" dirty="0">
                <a:solidFill>
                  <a:srgbClr val="9E0E11"/>
                </a:solidFill>
              </a:rPr>
              <a:t>руководителем (генеральным директором или иным уполномоченным на это лицом), </a:t>
            </a:r>
            <a:endParaRPr lang="ru-RU" sz="1700" dirty="0">
              <a:solidFill>
                <a:srgbClr val="9E0E11"/>
              </a:solidFill>
            </a:endParaRPr>
          </a:p>
          <a:p>
            <a:pPr marL="285750" indent="-285750" algn="just">
              <a:spcAft>
                <a:spcPts val="600"/>
              </a:spcAft>
              <a:buFont typeface="Wingdings" panose="05000000000000000000" pitchFamily="2" charset="2"/>
              <a:buChar char="v"/>
            </a:pPr>
            <a:r>
              <a:rPr lang="ru-RU" sz="1700" dirty="0">
                <a:solidFill>
                  <a:srgbClr val="9E0E11"/>
                </a:solidFill>
              </a:rPr>
              <a:t>название </a:t>
            </a:r>
            <a:r>
              <a:rPr lang="ru-RU" sz="1700" dirty="0">
                <a:solidFill>
                  <a:srgbClr val="9E0E11"/>
                </a:solidFill>
              </a:rPr>
              <a:t>организации в отчетности должно соответствовать точному наименованию организации в ее учредительных документах, </a:t>
            </a:r>
            <a:endParaRPr lang="ru-RU" sz="1700" dirty="0">
              <a:solidFill>
                <a:srgbClr val="9E0E11"/>
              </a:solidFill>
            </a:endParaRPr>
          </a:p>
          <a:p>
            <a:pPr marL="285750" indent="-285750" algn="just">
              <a:spcAft>
                <a:spcPts val="600"/>
              </a:spcAft>
              <a:buFont typeface="Wingdings" panose="05000000000000000000" pitchFamily="2" charset="2"/>
              <a:buChar char="v"/>
            </a:pPr>
            <a:r>
              <a:rPr lang="ru-RU" sz="1700" dirty="0">
                <a:solidFill>
                  <a:srgbClr val="9E0E11"/>
                </a:solidFill>
              </a:rPr>
              <a:t>табличные </a:t>
            </a:r>
            <a:r>
              <a:rPr lang="ru-RU" sz="1700" dirty="0">
                <a:solidFill>
                  <a:srgbClr val="9E0E11"/>
                </a:solidFill>
              </a:rPr>
              <a:t>и текстовые пояснения к бухгалтерскому балансу и отчету о финансовых результатах следует назвать не «Пояснительная записка», а просто «Пояснения к…», </a:t>
            </a:r>
            <a:endParaRPr lang="ru-RU" sz="1700" dirty="0">
              <a:solidFill>
                <a:srgbClr val="9E0E11"/>
              </a:solidFill>
            </a:endParaRPr>
          </a:p>
          <a:p>
            <a:pPr marL="285750" indent="-285750" algn="just">
              <a:spcAft>
                <a:spcPts val="600"/>
              </a:spcAft>
              <a:buFont typeface="Wingdings" panose="05000000000000000000" pitchFamily="2" charset="2"/>
              <a:buChar char="v"/>
            </a:pPr>
            <a:r>
              <a:rPr lang="ru-RU" sz="1700" dirty="0">
                <a:solidFill>
                  <a:srgbClr val="9E0E11"/>
                </a:solidFill>
              </a:rPr>
              <a:t>в </a:t>
            </a:r>
            <a:r>
              <a:rPr lang="ru-RU" sz="1700" dirty="0">
                <a:solidFill>
                  <a:srgbClr val="9E0E11"/>
                </a:solidFill>
              </a:rPr>
              <a:t>заголовочной части форм должны быть заполнены все даты и коды (ОКУД, ОКВЭД, ОКПО, ИНН, актуальный ОКОПФ, ОКФС, ОКЕИ).</a:t>
            </a:r>
          </a:p>
          <a:p>
            <a:pPr algn="just">
              <a:spcAft>
                <a:spcPts val="600"/>
              </a:spcAft>
            </a:pPr>
            <a:r>
              <a:rPr lang="ru-RU" sz="1700" dirty="0">
                <a:solidFill>
                  <a:srgbClr val="9E0E11"/>
                </a:solidFill>
              </a:rPr>
              <a:t>Е</a:t>
            </a:r>
            <a:r>
              <a:rPr lang="ru-RU" sz="1700" dirty="0">
                <a:solidFill>
                  <a:srgbClr val="9E0E11"/>
                </a:solidFill>
              </a:rPr>
              <a:t>сли </a:t>
            </a:r>
            <a:r>
              <a:rPr lang="ru-RU" sz="1700" dirty="0">
                <a:solidFill>
                  <a:srgbClr val="9E0E11"/>
                </a:solidFill>
              </a:rPr>
              <a:t>организация подлежит обязательному аудиту, то ее руководитель НЕ вправе возложить ведение бухгалтерского учета на </a:t>
            </a:r>
            <a:r>
              <a:rPr lang="ru-RU" sz="1700" dirty="0">
                <a:solidFill>
                  <a:srgbClr val="9E0E11"/>
                </a:solidFill>
              </a:rPr>
              <a:t>себя</a:t>
            </a:r>
            <a:r>
              <a:rPr lang="ru-RU" sz="1700" dirty="0">
                <a:solidFill>
                  <a:srgbClr val="9E0E11"/>
                </a:solidFill>
              </a:rPr>
              <a:t> (</a:t>
            </a:r>
            <a:r>
              <a:rPr lang="ru-RU" sz="1700" dirty="0">
                <a:solidFill>
                  <a:srgbClr val="9E0E11"/>
                </a:solidFill>
              </a:rPr>
              <a:t>упрощенные </a:t>
            </a:r>
            <a:r>
              <a:rPr lang="ru-RU" sz="1700" dirty="0">
                <a:solidFill>
                  <a:srgbClr val="9E0E11"/>
                </a:solidFill>
              </a:rPr>
              <a:t>способы ведения учета, включая упрощенную бухгалтерскую (финансовую) отчетность, не применяют организации, бухгалтерская (финансовая) отчетность которых подлежит обязательному аудиту в соответствии с законодательством РФ.</a:t>
            </a:r>
          </a:p>
        </p:txBody>
      </p:sp>
    </p:spTree>
    <p:extLst>
      <p:ext uri="{BB962C8B-B14F-4D97-AF65-F5344CB8AC3E}">
        <p14:creationId xmlns:p14="http://schemas.microsoft.com/office/powerpoint/2010/main" val="22763836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684372" y="988487"/>
            <a:ext cx="8843968" cy="5478423"/>
          </a:xfrm>
          <a:prstGeom prst="rect">
            <a:avLst/>
          </a:prstGeom>
        </p:spPr>
        <p:txBody>
          <a:bodyPr wrap="square">
            <a:spAutoFit/>
          </a:bodyPr>
          <a:lstStyle/>
          <a:p>
            <a:pPr marL="285750" indent="-285750" algn="just" fontAlgn="base">
              <a:spcAft>
                <a:spcPts val="600"/>
              </a:spcAft>
              <a:buFont typeface="Wingdings" panose="05000000000000000000" pitchFamily="2" charset="2"/>
              <a:buChar char="v"/>
            </a:pPr>
            <a:r>
              <a:rPr lang="ru-RU" sz="1600" b="1" dirty="0">
                <a:solidFill>
                  <a:srgbClr val="9C0E11"/>
                </a:solidFill>
              </a:rPr>
              <a:t>Данные баланса по состоянию на 1-е число отчетного года должны быть тождественны с показателями прошлогоднего баланса на 31-е декабря предшествующего года.</a:t>
            </a:r>
            <a:endParaRPr lang="ru-RU" sz="1600" dirty="0">
              <a:solidFill>
                <a:srgbClr val="9C0E11"/>
              </a:solidFill>
            </a:endParaRPr>
          </a:p>
          <a:p>
            <a:pPr algn="just" fontAlgn="base">
              <a:spcAft>
                <a:spcPts val="600"/>
              </a:spcAft>
            </a:pPr>
            <a:r>
              <a:rPr lang="ru-RU" sz="1600" dirty="0">
                <a:solidFill>
                  <a:srgbClr val="9C0E11"/>
                </a:solidFill>
              </a:rPr>
              <a:t>Существенную </a:t>
            </a:r>
            <a:r>
              <a:rPr lang="ru-RU" sz="1600" dirty="0">
                <a:solidFill>
                  <a:srgbClr val="9C0E11"/>
                </a:solidFill>
              </a:rPr>
              <a:t>ошибку предшествующего отчетного года, выявленную после утверждения бухгалтерской отчетности за этот год, следует исправлять согласно п. 9 ПБУ 22/2010 «Исправление ошибок в бухгалтерском учете и отчетности</a:t>
            </a:r>
            <a:r>
              <a:rPr lang="ru-RU" sz="1600" dirty="0">
                <a:solidFill>
                  <a:srgbClr val="9C0E11"/>
                </a:solidFill>
              </a:rPr>
              <a:t>».</a:t>
            </a:r>
          </a:p>
          <a:p>
            <a:pPr marL="285750" indent="-285750" algn="just">
              <a:spcAft>
                <a:spcPts val="600"/>
              </a:spcAft>
              <a:buFont typeface="Wingdings" panose="05000000000000000000" pitchFamily="2" charset="2"/>
              <a:buChar char="v"/>
            </a:pPr>
            <a:r>
              <a:rPr lang="ru-RU" sz="1600" b="1" dirty="0">
                <a:solidFill>
                  <a:srgbClr val="9C0E11"/>
                </a:solidFill>
              </a:rPr>
              <a:t>Показатели отчетности должны быть подтверждены результатами инвентаризации.</a:t>
            </a:r>
            <a:endParaRPr lang="ru-RU" sz="1600" dirty="0">
              <a:solidFill>
                <a:srgbClr val="9C0E11"/>
              </a:solidFill>
            </a:endParaRPr>
          </a:p>
          <a:p>
            <a:pPr algn="just">
              <a:spcAft>
                <a:spcPts val="600"/>
              </a:spcAft>
            </a:pPr>
            <a:r>
              <a:rPr lang="ru-RU" sz="1600" dirty="0">
                <a:solidFill>
                  <a:srgbClr val="9C0E11"/>
                </a:solidFill>
              </a:rPr>
              <a:t>НЕ ранее </a:t>
            </a:r>
            <a:r>
              <a:rPr lang="ru-RU" sz="1600" dirty="0">
                <a:solidFill>
                  <a:srgbClr val="9C0E11"/>
                </a:solidFill>
              </a:rPr>
              <a:t>1 октября отчетного </a:t>
            </a:r>
            <a:r>
              <a:rPr lang="ru-RU" sz="1600" dirty="0">
                <a:solidFill>
                  <a:srgbClr val="9C0E11"/>
                </a:solidFill>
              </a:rPr>
              <a:t>года!!!</a:t>
            </a:r>
            <a:endParaRPr lang="ru-RU" sz="1600" dirty="0">
              <a:solidFill>
                <a:srgbClr val="9C0E11"/>
              </a:solidFill>
            </a:endParaRPr>
          </a:p>
          <a:p>
            <a:pPr algn="just">
              <a:spcAft>
                <a:spcPts val="600"/>
              </a:spcAft>
            </a:pPr>
            <a:r>
              <a:rPr lang="ru-RU" sz="1600" dirty="0">
                <a:solidFill>
                  <a:srgbClr val="9C0E11"/>
                </a:solidFill>
              </a:rPr>
              <a:t>Не забудьте уведомить аудиторов </a:t>
            </a:r>
            <a:r>
              <a:rPr lang="ru-RU" sz="1600" dirty="0">
                <a:solidFill>
                  <a:srgbClr val="9C0E11"/>
                </a:solidFill>
              </a:rPr>
              <a:t>о проведении инвентаризации товарно-материальных ценностей (в случае ее существенности</a:t>
            </a:r>
            <a:r>
              <a:rPr lang="ru-RU" sz="1600" dirty="0">
                <a:solidFill>
                  <a:srgbClr val="9C0E11"/>
                </a:solidFill>
              </a:rPr>
              <a:t>).</a:t>
            </a:r>
          </a:p>
          <a:p>
            <a:pPr marL="285750" indent="-285750" algn="just" fontAlgn="base">
              <a:spcAft>
                <a:spcPts val="600"/>
              </a:spcAft>
              <a:buFont typeface="Wingdings" panose="05000000000000000000" pitchFamily="2" charset="2"/>
              <a:buChar char="v"/>
            </a:pPr>
            <a:r>
              <a:rPr lang="ru-RU" sz="1600" b="1" dirty="0">
                <a:solidFill>
                  <a:srgbClr val="9C0E11"/>
                </a:solidFill>
              </a:rPr>
              <a:t>Информацию статей актива баланса следует показывать в нетто-оценке</a:t>
            </a:r>
            <a:r>
              <a:rPr lang="ru-RU" sz="1600" b="1" dirty="0">
                <a:solidFill>
                  <a:srgbClr val="9C0E11"/>
                </a:solidFill>
              </a:rPr>
              <a:t>. </a:t>
            </a:r>
            <a:r>
              <a:rPr lang="ru-RU" sz="1600" dirty="0">
                <a:solidFill>
                  <a:srgbClr val="9C0E11"/>
                </a:solidFill>
              </a:rPr>
              <a:t>То есть за </a:t>
            </a:r>
            <a:r>
              <a:rPr lang="ru-RU" sz="1600" dirty="0">
                <a:solidFill>
                  <a:srgbClr val="9C0E11"/>
                </a:solidFill>
              </a:rPr>
              <a:t>вычетом регулирующих величин, таких, как:</a:t>
            </a:r>
          </a:p>
          <a:p>
            <a:pPr marL="742950" lvl="1" indent="-285750" algn="just" fontAlgn="base">
              <a:buFont typeface="Arial" panose="020B0604020202020204" pitchFamily="34" charset="0"/>
              <a:buChar char="•"/>
            </a:pPr>
            <a:r>
              <a:rPr lang="ru-RU" sz="1600" dirty="0">
                <a:solidFill>
                  <a:srgbClr val="9C0E11"/>
                </a:solidFill>
              </a:rPr>
              <a:t>сумма начисленной амортизации, </a:t>
            </a:r>
          </a:p>
          <a:p>
            <a:pPr marL="742950" lvl="1" indent="-285750" algn="just" fontAlgn="base">
              <a:buFont typeface="Arial" panose="020B0604020202020204" pitchFamily="34" charset="0"/>
              <a:buChar char="•"/>
            </a:pPr>
            <a:r>
              <a:rPr lang="ru-RU" sz="1600" dirty="0">
                <a:solidFill>
                  <a:srgbClr val="9C0E11"/>
                </a:solidFill>
              </a:rPr>
              <a:t>резерв под снижение стоимости материальных ценностей, </a:t>
            </a:r>
          </a:p>
          <a:p>
            <a:pPr marL="742950" lvl="1" indent="-285750" algn="just" fontAlgn="base">
              <a:buFont typeface="Arial" panose="020B0604020202020204" pitchFamily="34" charset="0"/>
              <a:buChar char="•"/>
            </a:pPr>
            <a:r>
              <a:rPr lang="ru-RU" sz="1600" dirty="0">
                <a:solidFill>
                  <a:srgbClr val="9C0E11"/>
                </a:solidFill>
              </a:rPr>
              <a:t>резерв под обесценение финансовых вложений, </a:t>
            </a:r>
          </a:p>
          <a:p>
            <a:pPr marL="742950" lvl="1" indent="-285750" algn="just" fontAlgn="base">
              <a:buFont typeface="Arial" panose="020B0604020202020204" pitchFamily="34" charset="0"/>
              <a:buChar char="•"/>
            </a:pPr>
            <a:r>
              <a:rPr lang="ru-RU" sz="1600" dirty="0">
                <a:solidFill>
                  <a:srgbClr val="9C0E11"/>
                </a:solidFill>
              </a:rPr>
              <a:t>резерв по сомнительным долгам,</a:t>
            </a:r>
          </a:p>
          <a:p>
            <a:pPr marL="742950" lvl="1" indent="-285750" algn="just" fontAlgn="base">
              <a:buFont typeface="Arial" panose="020B0604020202020204" pitchFamily="34" charset="0"/>
              <a:buChar char="•"/>
            </a:pPr>
            <a:r>
              <a:rPr lang="ru-RU" sz="1600" dirty="0">
                <a:solidFill>
                  <a:srgbClr val="9C0E11"/>
                </a:solidFill>
              </a:rPr>
              <a:t>НДС с авансов полученных,</a:t>
            </a:r>
          </a:p>
          <a:p>
            <a:pPr marL="742950" lvl="1" indent="-285750" algn="just" fontAlgn="base">
              <a:buFont typeface="Arial" panose="020B0604020202020204" pitchFamily="34" charset="0"/>
              <a:buChar char="•"/>
            </a:pPr>
            <a:r>
              <a:rPr lang="ru-RU" sz="1600" dirty="0">
                <a:solidFill>
                  <a:srgbClr val="9C0E11"/>
                </a:solidFill>
              </a:rPr>
              <a:t>НДС с авансов выданных.</a:t>
            </a:r>
          </a:p>
          <a:p>
            <a:pPr algn="just">
              <a:spcAft>
                <a:spcPts val="600"/>
              </a:spcAft>
            </a:pPr>
            <a:endParaRPr lang="ru-RU" sz="1600" dirty="0">
              <a:solidFill>
                <a:srgbClr val="9C0E11"/>
              </a:solidFill>
            </a:endParaRPr>
          </a:p>
        </p:txBody>
      </p:sp>
    </p:spTree>
    <p:extLst>
      <p:ext uri="{BB962C8B-B14F-4D97-AF65-F5344CB8AC3E}">
        <p14:creationId xmlns:p14="http://schemas.microsoft.com/office/powerpoint/2010/main" val="2038272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211520"/>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218645" y="988485"/>
            <a:ext cx="9309695" cy="5847755"/>
          </a:xfrm>
          <a:prstGeom prst="rect">
            <a:avLst/>
          </a:prstGeom>
        </p:spPr>
        <p:txBody>
          <a:bodyPr wrap="square">
            <a:spAutoFit/>
          </a:bodyPr>
          <a:lstStyle/>
          <a:p>
            <a:pPr marL="285750" indent="-285750" algn="just" fontAlgn="base">
              <a:spcAft>
                <a:spcPts val="600"/>
              </a:spcAft>
              <a:buFont typeface="Wingdings" panose="05000000000000000000" pitchFamily="2" charset="2"/>
              <a:buChar char="v"/>
            </a:pPr>
            <a:r>
              <a:rPr lang="ru-RU" sz="1600" b="1" dirty="0">
                <a:solidFill>
                  <a:srgbClr val="9C0E11"/>
                </a:solidFill>
              </a:rPr>
              <a:t>«Свернутая» дебиторская </a:t>
            </a:r>
            <a:r>
              <a:rPr lang="ru-RU" sz="1600" b="1" dirty="0">
                <a:solidFill>
                  <a:srgbClr val="9C0E11"/>
                </a:solidFill>
              </a:rPr>
              <a:t>(</a:t>
            </a:r>
            <a:r>
              <a:rPr lang="ru-RU" sz="1600" b="1" dirty="0">
                <a:solidFill>
                  <a:srgbClr val="9C0E11"/>
                </a:solidFill>
              </a:rPr>
              <a:t>кредиторская) задолженность </a:t>
            </a:r>
            <a:r>
              <a:rPr lang="ru-RU" sz="1600" b="1" dirty="0">
                <a:solidFill>
                  <a:srgbClr val="9C0E11"/>
                </a:solidFill>
              </a:rPr>
              <a:t>и «</a:t>
            </a:r>
            <a:r>
              <a:rPr lang="ru-RU" sz="1600" b="1" dirty="0">
                <a:solidFill>
                  <a:srgbClr val="9C0E11"/>
                </a:solidFill>
              </a:rPr>
              <a:t>развернутые» остатки </a:t>
            </a:r>
            <a:r>
              <a:rPr lang="ru-RU" sz="1600" b="1" dirty="0">
                <a:solidFill>
                  <a:srgbClr val="9C0E11"/>
                </a:solidFill>
              </a:rPr>
              <a:t>по </a:t>
            </a:r>
            <a:r>
              <a:rPr lang="ru-RU" sz="1600" b="1" dirty="0" err="1">
                <a:solidFill>
                  <a:srgbClr val="9C0E11"/>
                </a:solidFill>
              </a:rPr>
              <a:t>с</a:t>
            </a:r>
            <a:r>
              <a:rPr lang="ru-RU" sz="1600" b="1" dirty="0" err="1">
                <a:solidFill>
                  <a:srgbClr val="9C0E11"/>
                </a:solidFill>
              </a:rPr>
              <a:t>убсчетам</a:t>
            </a:r>
            <a:r>
              <a:rPr lang="ru-RU" sz="1600" b="1" dirty="0">
                <a:solidFill>
                  <a:srgbClr val="9C0E11"/>
                </a:solidFill>
              </a:rPr>
              <a:t> </a:t>
            </a:r>
            <a:r>
              <a:rPr lang="ru-RU" sz="1600" b="1" dirty="0">
                <a:solidFill>
                  <a:srgbClr val="9C0E11"/>
                </a:solidFill>
              </a:rPr>
              <a:t>в </a:t>
            </a:r>
            <a:r>
              <a:rPr lang="ru-RU" sz="1600" b="1" dirty="0">
                <a:solidFill>
                  <a:srgbClr val="9C0E11"/>
                </a:solidFill>
              </a:rPr>
              <a:t>отчетности</a:t>
            </a:r>
            <a:endParaRPr lang="ru-RU" sz="1600" dirty="0">
              <a:solidFill>
                <a:srgbClr val="9C0E11"/>
              </a:solidFill>
            </a:endParaRPr>
          </a:p>
          <a:p>
            <a:pPr algn="just" fontAlgn="base">
              <a:spcAft>
                <a:spcPts val="600"/>
              </a:spcAft>
            </a:pPr>
            <a:r>
              <a:rPr lang="ru-RU" sz="1600" dirty="0">
                <a:solidFill>
                  <a:srgbClr val="9C0E11"/>
                </a:solidFill>
              </a:rPr>
              <a:t>Существенную </a:t>
            </a:r>
            <a:r>
              <a:rPr lang="ru-RU" sz="1600" dirty="0">
                <a:solidFill>
                  <a:srgbClr val="9C0E11"/>
                </a:solidFill>
              </a:rPr>
              <a:t>ошибку предшествующего отчетного года, выявленную после утверждения бухгалтерской отчетности за этот год, следует исправлять согласно п. 9 ПБУ 22/2010 «Исправление ошибок в бухгалтерском учете и отчетности</a:t>
            </a:r>
            <a:r>
              <a:rPr lang="ru-RU" sz="1600" dirty="0">
                <a:solidFill>
                  <a:srgbClr val="9C0E11"/>
                </a:solidFill>
              </a:rPr>
              <a:t>».</a:t>
            </a:r>
          </a:p>
          <a:p>
            <a:pPr marL="285750" indent="-285750" algn="just">
              <a:spcAft>
                <a:spcPts val="600"/>
              </a:spcAft>
              <a:buFont typeface="Wingdings" panose="05000000000000000000" pitchFamily="2" charset="2"/>
              <a:buChar char="v"/>
            </a:pPr>
            <a:r>
              <a:rPr lang="ru-RU" sz="1600" b="1" dirty="0">
                <a:solidFill>
                  <a:srgbClr val="9C0E11"/>
                </a:solidFill>
              </a:rPr>
              <a:t>Займы, кредиты и проценты по ним - краткосрочные или долгосрочные обязательства в годовой отчетности?</a:t>
            </a:r>
          </a:p>
          <a:p>
            <a:pPr algn="just">
              <a:spcAft>
                <a:spcPts val="600"/>
              </a:spcAft>
            </a:pPr>
            <a:r>
              <a:rPr lang="ru-RU" sz="1600" dirty="0">
                <a:solidFill>
                  <a:srgbClr val="9C0E11"/>
                </a:solidFill>
              </a:rPr>
              <a:t>Задолженность </a:t>
            </a:r>
            <a:r>
              <a:rPr lang="ru-RU" sz="1600" dirty="0">
                <a:solidFill>
                  <a:srgbClr val="9C0E11"/>
                </a:solidFill>
              </a:rPr>
              <a:t>по займу отражается в бухгалтерском балансе в составе краткосрочных обязательств, если до погашения обязательств по нему осталось не более 12 </a:t>
            </a:r>
            <a:r>
              <a:rPr lang="ru-RU" sz="1600" dirty="0">
                <a:solidFill>
                  <a:srgbClr val="9C0E11"/>
                </a:solidFill>
              </a:rPr>
              <a:t>месяцев</a:t>
            </a:r>
          </a:p>
          <a:p>
            <a:pPr marL="285750" indent="-285750" algn="just" fontAlgn="base">
              <a:spcAft>
                <a:spcPts val="600"/>
              </a:spcAft>
              <a:buFont typeface="Wingdings" panose="05000000000000000000" pitchFamily="2" charset="2"/>
              <a:buChar char="v"/>
            </a:pPr>
            <a:r>
              <a:rPr lang="ru-RU" sz="1600" b="1" dirty="0">
                <a:solidFill>
                  <a:srgbClr val="9C0E11"/>
                </a:solidFill>
              </a:rPr>
              <a:t>Выданные беспроцентные займы – по какой строке бухгалтерского баланса?</a:t>
            </a:r>
          </a:p>
          <a:p>
            <a:pPr algn="just" fontAlgn="base">
              <a:spcAft>
                <a:spcPts val="600"/>
              </a:spcAft>
            </a:pPr>
            <a:r>
              <a:rPr lang="ru-RU" sz="1600" dirty="0">
                <a:solidFill>
                  <a:srgbClr val="9C0E11"/>
                </a:solidFill>
              </a:rPr>
              <a:t>В</a:t>
            </a:r>
            <a:r>
              <a:rPr lang="ru-RU" sz="1600" dirty="0">
                <a:solidFill>
                  <a:srgbClr val="9C0E11"/>
                </a:solidFill>
              </a:rPr>
              <a:t>ыданные </a:t>
            </a:r>
            <a:r>
              <a:rPr lang="ru-RU" sz="1600" dirty="0">
                <a:solidFill>
                  <a:srgbClr val="9C0E11"/>
                </a:solidFill>
              </a:rPr>
              <a:t>займы, проценты по которым не начисляются, не являются источником будущего дохода организации (не являются финансовым вложением) и должны быть отражены по строке «Дебиторская задолженность</a:t>
            </a:r>
            <a:r>
              <a:rPr lang="ru-RU" sz="1600" dirty="0">
                <a:solidFill>
                  <a:srgbClr val="9C0E11"/>
                </a:solidFill>
              </a:rPr>
              <a:t>».</a:t>
            </a:r>
          </a:p>
          <a:p>
            <a:pPr marL="285750" indent="-285750" algn="just" fontAlgn="base">
              <a:spcAft>
                <a:spcPts val="600"/>
              </a:spcAft>
              <a:buFont typeface="Wingdings" panose="05000000000000000000" pitchFamily="2" charset="2"/>
              <a:buChar char="v"/>
            </a:pPr>
            <a:r>
              <a:rPr lang="ru-RU" sz="1600" b="1" dirty="0">
                <a:solidFill>
                  <a:srgbClr val="9C0E11"/>
                </a:solidFill>
              </a:rPr>
              <a:t>Резервы по сомнительным долгам в БУ – обязанность, а не </a:t>
            </a:r>
            <a:r>
              <a:rPr lang="ru-RU" sz="1600" b="1" dirty="0">
                <a:solidFill>
                  <a:srgbClr val="9C0E11"/>
                </a:solidFill>
              </a:rPr>
              <a:t>право</a:t>
            </a:r>
          </a:p>
          <a:p>
            <a:pPr marL="285750" indent="-285750" algn="just" fontAlgn="base">
              <a:spcAft>
                <a:spcPts val="600"/>
              </a:spcAft>
              <a:buFont typeface="Wingdings" panose="05000000000000000000" pitchFamily="2" charset="2"/>
              <a:buChar char="v"/>
            </a:pPr>
            <a:r>
              <a:rPr lang="ru-RU" sz="1600" b="1" dirty="0">
                <a:solidFill>
                  <a:srgbClr val="9C0E11"/>
                </a:solidFill>
              </a:rPr>
              <a:t>Не сформировано и не отражено оценочное обязательство по предстоящей оплате </a:t>
            </a:r>
            <a:r>
              <a:rPr lang="ru-RU" sz="1600" b="1" dirty="0">
                <a:solidFill>
                  <a:srgbClr val="9C0E11"/>
                </a:solidFill>
              </a:rPr>
              <a:t>отпусков</a:t>
            </a:r>
          </a:p>
          <a:p>
            <a:pPr marL="285750" indent="-285750" algn="just" fontAlgn="base">
              <a:spcAft>
                <a:spcPts val="600"/>
              </a:spcAft>
              <a:buFont typeface="Wingdings" panose="05000000000000000000" pitchFamily="2" charset="2"/>
              <a:buChar char="v"/>
            </a:pPr>
            <a:r>
              <a:rPr lang="ru-RU" sz="1600" b="1" dirty="0">
                <a:solidFill>
                  <a:srgbClr val="9C0E11"/>
                </a:solidFill>
              </a:rPr>
              <a:t>Списываем задолженность с истекшим сроком </a:t>
            </a:r>
            <a:r>
              <a:rPr lang="ru-RU" sz="1600" b="1" dirty="0">
                <a:solidFill>
                  <a:srgbClr val="9C0E11"/>
                </a:solidFill>
              </a:rPr>
              <a:t>давности</a:t>
            </a:r>
          </a:p>
          <a:p>
            <a:pPr algn="just" fontAlgn="base">
              <a:spcAft>
                <a:spcPts val="600"/>
              </a:spcAft>
            </a:pPr>
            <a:r>
              <a:rPr lang="ru-RU" sz="1600" dirty="0">
                <a:solidFill>
                  <a:srgbClr val="9C0E11"/>
                </a:solidFill>
              </a:rPr>
              <a:t>Списание дебиторской и кредиторской задолженности, срок исковой давности по которой истек, является обязанностью организации. </a:t>
            </a:r>
          </a:p>
          <a:p>
            <a:pPr algn="just" fontAlgn="base">
              <a:spcAft>
                <a:spcPts val="600"/>
              </a:spcAft>
            </a:pPr>
            <a:endParaRPr lang="ru-RU" sz="1600" b="1" dirty="0">
              <a:solidFill>
                <a:srgbClr val="9C0E11"/>
              </a:solidFill>
            </a:endParaRPr>
          </a:p>
        </p:txBody>
      </p:sp>
    </p:spTree>
    <p:extLst>
      <p:ext uri="{BB962C8B-B14F-4D97-AF65-F5344CB8AC3E}">
        <p14:creationId xmlns:p14="http://schemas.microsoft.com/office/powerpoint/2010/main" val="39925247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211520"/>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218645" y="988485"/>
            <a:ext cx="9309695" cy="6263253"/>
          </a:xfrm>
          <a:prstGeom prst="rect">
            <a:avLst/>
          </a:prstGeom>
        </p:spPr>
        <p:txBody>
          <a:bodyPr wrap="square">
            <a:spAutoFit/>
          </a:bodyPr>
          <a:lstStyle/>
          <a:p>
            <a:pPr marL="285750" indent="-285750" algn="just" fontAlgn="base">
              <a:spcAft>
                <a:spcPts val="600"/>
              </a:spcAft>
              <a:buFont typeface="Wingdings" panose="05000000000000000000" pitchFamily="2" charset="2"/>
              <a:buChar char="v"/>
            </a:pPr>
            <a:r>
              <a:rPr lang="ru-RU" sz="1600" b="1" dirty="0" err="1">
                <a:solidFill>
                  <a:srgbClr val="9C0E11"/>
                </a:solidFill>
              </a:rPr>
              <a:t>В</a:t>
            </a:r>
            <a:r>
              <a:rPr lang="ru-RU" sz="1600" b="1" dirty="0" err="1">
                <a:solidFill>
                  <a:srgbClr val="9C0E11"/>
                </a:solidFill>
              </a:rPr>
              <a:t>заимоувязка</a:t>
            </a:r>
            <a:r>
              <a:rPr lang="ru-RU" sz="1600" b="1" dirty="0">
                <a:solidFill>
                  <a:srgbClr val="9C0E11"/>
                </a:solidFill>
              </a:rPr>
              <a:t> </a:t>
            </a:r>
            <a:r>
              <a:rPr lang="ru-RU" sz="1600" b="1" dirty="0">
                <a:solidFill>
                  <a:srgbClr val="9C0E11"/>
                </a:solidFill>
              </a:rPr>
              <a:t>показателей</a:t>
            </a:r>
          </a:p>
          <a:p>
            <a:pPr algn="just" fontAlgn="base">
              <a:spcAft>
                <a:spcPts val="600"/>
              </a:spcAft>
            </a:pPr>
            <a:r>
              <a:rPr lang="ru-RU" sz="1600" dirty="0">
                <a:solidFill>
                  <a:srgbClr val="9C0E11"/>
                </a:solidFill>
              </a:rPr>
              <a:t>Существенную </a:t>
            </a:r>
            <a:r>
              <a:rPr lang="ru-RU" sz="1600" dirty="0">
                <a:solidFill>
                  <a:srgbClr val="9C0E11"/>
                </a:solidFill>
              </a:rPr>
              <a:t>ошибку предшествующего отчетного года, выявленную после утверждения бухгалтерской отчетности за этот год, следует исправлять согласно п. 9 ПБУ 22/2010 «Исправление ошибок в бухгалтерском учете и отчетности</a:t>
            </a:r>
            <a:r>
              <a:rPr lang="ru-RU" sz="1600" dirty="0">
                <a:solidFill>
                  <a:srgbClr val="9C0E11"/>
                </a:solidFill>
              </a:rPr>
              <a:t>».</a:t>
            </a:r>
          </a:p>
          <a:p>
            <a:pPr marL="285750" indent="-285750" algn="just">
              <a:spcAft>
                <a:spcPts val="600"/>
              </a:spcAft>
              <a:buFont typeface="Wingdings" panose="05000000000000000000" pitchFamily="2" charset="2"/>
              <a:buChar char="v"/>
            </a:pPr>
            <a:r>
              <a:rPr lang="ru-RU" sz="1600" b="1" dirty="0">
                <a:solidFill>
                  <a:srgbClr val="9C0E11"/>
                </a:solidFill>
              </a:rPr>
              <a:t>Т</a:t>
            </a:r>
            <a:r>
              <a:rPr lang="ru-RU" sz="1600" b="1" dirty="0">
                <a:solidFill>
                  <a:srgbClr val="9C0E11"/>
                </a:solidFill>
              </a:rPr>
              <a:t>екстовые </a:t>
            </a:r>
            <a:r>
              <a:rPr lang="ru-RU" sz="1600" b="1" dirty="0">
                <a:solidFill>
                  <a:srgbClr val="9C0E11"/>
                </a:solidFill>
              </a:rPr>
              <a:t>пояснения к годовой </a:t>
            </a:r>
            <a:r>
              <a:rPr lang="ru-RU" sz="1600" b="1" dirty="0">
                <a:solidFill>
                  <a:srgbClr val="9C0E11"/>
                </a:solidFill>
              </a:rPr>
              <a:t>отчетности</a:t>
            </a:r>
          </a:p>
          <a:p>
            <a:pPr>
              <a:spcAft>
                <a:spcPts val="600"/>
              </a:spcAft>
            </a:pPr>
            <a:r>
              <a:rPr lang="ru-RU" sz="1600" dirty="0">
                <a:solidFill>
                  <a:srgbClr val="9C0E11"/>
                </a:solidFill>
              </a:rPr>
              <a:t>Основная </a:t>
            </a:r>
            <a:r>
              <a:rPr lang="ru-RU" sz="1600" dirty="0">
                <a:solidFill>
                  <a:srgbClr val="9C0E11"/>
                </a:solidFill>
              </a:rPr>
              <a:t>информации, </a:t>
            </a:r>
            <a:r>
              <a:rPr lang="ru-RU" sz="1600" dirty="0">
                <a:solidFill>
                  <a:srgbClr val="9C0E11"/>
                </a:solidFill>
              </a:rPr>
              <a:t>подлежащая </a:t>
            </a:r>
            <a:r>
              <a:rPr lang="ru-RU" sz="1600" dirty="0">
                <a:solidFill>
                  <a:srgbClr val="9C0E11"/>
                </a:solidFill>
              </a:rPr>
              <a:t>раскрытию:</a:t>
            </a:r>
          </a:p>
          <a:p>
            <a:pPr marL="742950" lvl="1" indent="-285750">
              <a:spcAft>
                <a:spcPts val="600"/>
              </a:spcAft>
              <a:buFont typeface="Wingdings" panose="05000000000000000000" pitchFamily="2" charset="2"/>
              <a:buChar char="ü"/>
            </a:pPr>
            <a:r>
              <a:rPr lang="ru-RU" sz="1600" dirty="0">
                <a:solidFill>
                  <a:srgbClr val="9C0E11"/>
                </a:solidFill>
              </a:rPr>
              <a:t>Раскрытие правил составления бухгалтерской отчетности </a:t>
            </a:r>
            <a:r>
              <a:rPr lang="ru-RU" sz="1600" dirty="0">
                <a:solidFill>
                  <a:srgbClr val="9C0E11"/>
                </a:solidFill>
              </a:rPr>
              <a:t>организации;</a:t>
            </a:r>
          </a:p>
          <a:p>
            <a:pPr marL="742950" lvl="1" indent="-285750">
              <a:spcAft>
                <a:spcPts val="600"/>
              </a:spcAft>
              <a:buFont typeface="Wingdings" panose="05000000000000000000" pitchFamily="2" charset="2"/>
              <a:buChar char="ü"/>
            </a:pPr>
            <a:r>
              <a:rPr lang="ru-RU" sz="1600" dirty="0">
                <a:solidFill>
                  <a:srgbClr val="9C0E11"/>
                </a:solidFill>
              </a:rPr>
              <a:t>Раскрытие </a:t>
            </a:r>
            <a:r>
              <a:rPr lang="ru-RU" sz="1600" dirty="0">
                <a:solidFill>
                  <a:srgbClr val="9C0E11"/>
                </a:solidFill>
              </a:rPr>
              <a:t>учетной </a:t>
            </a:r>
            <a:r>
              <a:rPr lang="ru-RU" sz="1600" dirty="0">
                <a:solidFill>
                  <a:srgbClr val="9C0E11"/>
                </a:solidFill>
              </a:rPr>
              <a:t>политики;</a:t>
            </a:r>
          </a:p>
          <a:p>
            <a:pPr marL="742950" lvl="1" indent="-285750">
              <a:spcAft>
                <a:spcPts val="600"/>
              </a:spcAft>
              <a:buFont typeface="Wingdings" panose="05000000000000000000" pitchFamily="2" charset="2"/>
              <a:buChar char="ü"/>
            </a:pPr>
            <a:r>
              <a:rPr lang="ru-RU" sz="1600" dirty="0">
                <a:solidFill>
                  <a:srgbClr val="9C0E11"/>
                </a:solidFill>
              </a:rPr>
              <a:t>События </a:t>
            </a:r>
            <a:r>
              <a:rPr lang="ru-RU" sz="1600" dirty="0">
                <a:solidFill>
                  <a:srgbClr val="9C0E11"/>
                </a:solidFill>
              </a:rPr>
              <a:t>после отчетной </a:t>
            </a:r>
            <a:r>
              <a:rPr lang="ru-RU" sz="1600" dirty="0">
                <a:solidFill>
                  <a:srgbClr val="9C0E11"/>
                </a:solidFill>
              </a:rPr>
              <a:t>даты</a:t>
            </a:r>
          </a:p>
          <a:p>
            <a:pPr marL="742950" lvl="1" indent="-285750">
              <a:spcAft>
                <a:spcPts val="600"/>
              </a:spcAft>
              <a:buFont typeface="Wingdings" panose="05000000000000000000" pitchFamily="2" charset="2"/>
              <a:buChar char="ü"/>
            </a:pPr>
            <a:r>
              <a:rPr lang="ru-RU" sz="1600" dirty="0">
                <a:solidFill>
                  <a:srgbClr val="9C0E11"/>
                </a:solidFill>
              </a:rPr>
              <a:t>Оценочные </a:t>
            </a:r>
            <a:r>
              <a:rPr lang="ru-RU" sz="1600" dirty="0">
                <a:solidFill>
                  <a:srgbClr val="9C0E11"/>
                </a:solidFill>
              </a:rPr>
              <a:t>обязательства, условные обязательства и условные </a:t>
            </a:r>
            <a:r>
              <a:rPr lang="ru-RU" sz="1600" dirty="0">
                <a:solidFill>
                  <a:srgbClr val="9C0E11"/>
                </a:solidFill>
              </a:rPr>
              <a:t>активы</a:t>
            </a:r>
          </a:p>
          <a:p>
            <a:pPr marL="742950" lvl="1" indent="-285750">
              <a:spcAft>
                <a:spcPts val="600"/>
              </a:spcAft>
              <a:buFont typeface="Wingdings" panose="05000000000000000000" pitchFamily="2" charset="2"/>
              <a:buChar char="ü"/>
            </a:pPr>
            <a:r>
              <a:rPr lang="ru-RU" sz="1600" dirty="0">
                <a:solidFill>
                  <a:srgbClr val="9C0E11"/>
                </a:solidFill>
              </a:rPr>
              <a:t>Информация </a:t>
            </a:r>
            <a:r>
              <a:rPr lang="ru-RU" sz="1600" dirty="0">
                <a:solidFill>
                  <a:srgbClr val="9C0E11"/>
                </a:solidFill>
              </a:rPr>
              <a:t>о связанных сторонах. В части информации о связанных сторонах раскрывается также информация о конечных </a:t>
            </a:r>
            <a:r>
              <a:rPr lang="ru-RU" sz="1600" dirty="0">
                <a:solidFill>
                  <a:srgbClr val="9C0E11"/>
                </a:solidFill>
              </a:rPr>
              <a:t>бенефициарах.</a:t>
            </a:r>
          </a:p>
          <a:p>
            <a:pPr marL="742950" lvl="1" indent="-285750">
              <a:spcAft>
                <a:spcPts val="600"/>
              </a:spcAft>
              <a:buFont typeface="Wingdings" panose="05000000000000000000" pitchFamily="2" charset="2"/>
              <a:buChar char="ü"/>
            </a:pPr>
            <a:r>
              <a:rPr lang="ru-RU" sz="1600" dirty="0">
                <a:solidFill>
                  <a:srgbClr val="9C0E11"/>
                </a:solidFill>
              </a:rPr>
              <a:t>Публикация </a:t>
            </a:r>
            <a:r>
              <a:rPr lang="ru-RU" sz="1600" dirty="0">
                <a:solidFill>
                  <a:srgbClr val="9C0E11"/>
                </a:solidFill>
              </a:rPr>
              <a:t>списка аффилированных </a:t>
            </a:r>
            <a:r>
              <a:rPr lang="ru-RU" sz="1600" dirty="0">
                <a:solidFill>
                  <a:srgbClr val="9C0E11"/>
                </a:solidFill>
              </a:rPr>
              <a:t>лиц</a:t>
            </a:r>
          </a:p>
          <a:p>
            <a:pPr marL="742950" lvl="1" indent="-285750">
              <a:spcAft>
                <a:spcPts val="600"/>
              </a:spcAft>
              <a:buFont typeface="Wingdings" panose="05000000000000000000" pitchFamily="2" charset="2"/>
              <a:buChar char="ü"/>
            </a:pPr>
            <a:r>
              <a:rPr lang="ru-RU" sz="1600" dirty="0">
                <a:solidFill>
                  <a:srgbClr val="9C0E11"/>
                </a:solidFill>
              </a:rPr>
              <a:t>Соблюдение </a:t>
            </a:r>
            <a:r>
              <a:rPr lang="ru-RU" sz="1600" dirty="0">
                <a:solidFill>
                  <a:srgbClr val="9C0E11"/>
                </a:solidFill>
              </a:rPr>
              <a:t>принципа непрерывность деятельности. В случае наличия каких-либо признаков (финансовых – отрицательная величина чистых активов, производственных или прочих), об их наличии должна быть раскрыта информация в текстовых Пояснениях с Планами организации в отношении деятельности, направленной на улучшение ситуации или иными возможными смягчающими ситуацию обстоятельствами.</a:t>
            </a:r>
          </a:p>
          <a:p>
            <a:pPr algn="just">
              <a:spcAft>
                <a:spcPts val="600"/>
              </a:spcAft>
            </a:pPr>
            <a:endParaRPr lang="ru-RU" sz="1600" b="1" dirty="0">
              <a:solidFill>
                <a:srgbClr val="9C0E11"/>
              </a:solidFill>
            </a:endParaRPr>
          </a:p>
          <a:p>
            <a:pPr algn="just">
              <a:spcAft>
                <a:spcPts val="600"/>
              </a:spcAft>
            </a:pPr>
            <a:endParaRPr lang="ru-RU" sz="1600" dirty="0">
              <a:solidFill>
                <a:srgbClr val="9C0E11"/>
              </a:solidFill>
            </a:endParaRPr>
          </a:p>
          <a:p>
            <a:pPr algn="just" fontAlgn="base">
              <a:spcAft>
                <a:spcPts val="600"/>
              </a:spcAft>
            </a:pPr>
            <a:endParaRPr lang="ru-RU" sz="1600" b="1" dirty="0">
              <a:solidFill>
                <a:srgbClr val="9C0E11"/>
              </a:solidFill>
            </a:endParaRPr>
          </a:p>
        </p:txBody>
      </p:sp>
    </p:spTree>
    <p:extLst>
      <p:ext uri="{BB962C8B-B14F-4D97-AF65-F5344CB8AC3E}">
        <p14:creationId xmlns:p14="http://schemas.microsoft.com/office/powerpoint/2010/main" val="35607757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4293730055"/>
              </p:ext>
            </p:extLst>
          </p:nvPr>
        </p:nvGraphicFramePr>
        <p:xfrm>
          <a:off x="613954" y="1227666"/>
          <a:ext cx="8882742" cy="2208276"/>
        </p:xfrm>
        <a:graphic>
          <a:graphicData uri="http://schemas.openxmlformats.org/drawingml/2006/table">
            <a:tbl>
              <a:tblPr firstRow="1" bandRow="1">
                <a:tableStyleId>{5C22544A-7EE6-4342-B048-85BDC9FD1C3A}</a:tableStyleId>
              </a:tblPr>
              <a:tblGrid>
                <a:gridCol w="2218902">
                  <a:extLst>
                    <a:ext uri="{9D8B030D-6E8A-4147-A177-3AD203B41FA5}">
                      <a16:colId xmlns:a16="http://schemas.microsoft.com/office/drawing/2014/main" val="1411884407"/>
                    </a:ext>
                  </a:extLst>
                </a:gridCol>
                <a:gridCol w="2221280">
                  <a:extLst>
                    <a:ext uri="{9D8B030D-6E8A-4147-A177-3AD203B41FA5}">
                      <a16:colId xmlns:a16="http://schemas.microsoft.com/office/drawing/2014/main" val="14718775"/>
                    </a:ext>
                  </a:extLst>
                </a:gridCol>
                <a:gridCol w="2221280">
                  <a:extLst>
                    <a:ext uri="{9D8B030D-6E8A-4147-A177-3AD203B41FA5}">
                      <a16:colId xmlns:a16="http://schemas.microsoft.com/office/drawing/2014/main" val="1482694209"/>
                    </a:ext>
                  </a:extLst>
                </a:gridCol>
                <a:gridCol w="2221280">
                  <a:extLst>
                    <a:ext uri="{9D8B030D-6E8A-4147-A177-3AD203B41FA5}">
                      <a16:colId xmlns:a16="http://schemas.microsoft.com/office/drawing/2014/main" val="3170272571"/>
                    </a:ext>
                  </a:extLst>
                </a:gridCol>
              </a:tblGrid>
              <a:tr h="370840">
                <a:tc>
                  <a:txBody>
                    <a:bodyPr/>
                    <a:lstStyle/>
                    <a:p>
                      <a:pPr algn="ctr">
                        <a:lnSpc>
                          <a:spcPct val="115000"/>
                        </a:lnSpc>
                        <a:spcBef>
                          <a:spcPts val="200"/>
                        </a:spcBef>
                        <a:spcAft>
                          <a:spcPts val="200"/>
                        </a:spcAft>
                      </a:pPr>
                      <a:r>
                        <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Что изменилось</a:t>
                      </a:r>
                      <a:endParaRPr lang="ru-RU"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200"/>
                        </a:spcBef>
                        <a:spcAft>
                          <a:spcPts val="200"/>
                        </a:spcAft>
                      </a:pPr>
                      <a:r>
                        <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Документ</a:t>
                      </a:r>
                      <a:endParaRPr lang="ru-RU"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200"/>
                        </a:spcBef>
                        <a:spcAft>
                          <a:spcPts val="200"/>
                        </a:spcAft>
                      </a:pPr>
                      <a:r>
                        <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Было</a:t>
                      </a:r>
                      <a:endParaRPr lang="ru-RU"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200"/>
                        </a:spcBef>
                        <a:spcAft>
                          <a:spcPts val="200"/>
                        </a:spcAft>
                      </a:pPr>
                      <a:r>
                        <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Когда начинает действовать</a:t>
                      </a:r>
                      <a:endParaRPr lang="ru-RU"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75500899"/>
                  </a:ext>
                </a:extLst>
              </a:tr>
              <a:tr h="370840">
                <a:tc>
                  <a:txBody>
                    <a:bodyPr/>
                    <a:lstStyle/>
                    <a:p>
                      <a:pPr marL="0" algn="ctr" defTabSz="914400" rtl="0" eaLnBrk="1" latinLnBrk="0" hangingPunct="1">
                        <a:lnSpc>
                          <a:spcPct val="115000"/>
                        </a:lnSpc>
                        <a:spcBef>
                          <a:spcPts val="200"/>
                        </a:spcBef>
                        <a:spcAft>
                          <a:spcPts val="200"/>
                        </a:spcAft>
                      </a:pPr>
                      <a:r>
                        <a:rPr lang="ru-RU" sz="1400" kern="1200" dirty="0">
                          <a:solidFill>
                            <a:srgbClr val="0070C0"/>
                          </a:solidFill>
                          <a:effectLst/>
                          <a:latin typeface="Arial" panose="020B0604020202020204" pitchFamily="34" charset="0"/>
                          <a:ea typeface="Calibri" panose="020F0502020204030204" pitchFamily="34" charset="0"/>
                          <a:cs typeface="Arial" panose="020B0604020202020204" pitchFamily="34" charset="0"/>
                        </a:rPr>
                        <a:t>Переход на электронную отчетность для всех</a:t>
                      </a:r>
                    </a:p>
                  </a:txBody>
                  <a:tcPr marL="68580" marR="68580" marT="0" marB="0" anchor="ctr"/>
                </a:tc>
                <a:tc>
                  <a:txBody>
                    <a:bodyPr/>
                    <a:lstStyle/>
                    <a:p>
                      <a:pPr marL="0" algn="ctr" defTabSz="914400" rtl="0" eaLnBrk="1" latinLnBrk="0" hangingPunct="1">
                        <a:lnSpc>
                          <a:spcPct val="115000"/>
                        </a:lnSpc>
                        <a:spcBef>
                          <a:spcPts val="200"/>
                        </a:spcBef>
                        <a:spcAft>
                          <a:spcPts val="200"/>
                        </a:spcAft>
                      </a:pPr>
                      <a:r>
                        <a:rPr lang="ru-RU" sz="1400" kern="1200" dirty="0">
                          <a:solidFill>
                            <a:srgbClr val="0070C0"/>
                          </a:solidFill>
                          <a:effectLst/>
                          <a:latin typeface="Arial" panose="020B0604020202020204" pitchFamily="34" charset="0"/>
                          <a:ea typeface="Calibri" panose="020F0502020204030204" pitchFamily="34" charset="0"/>
                          <a:cs typeface="Arial" panose="020B0604020202020204" pitchFamily="34" charset="0"/>
                        </a:rPr>
                        <a:t>Федеральный Закон РФ от 28.11.2018 № 444-ФЗ</a:t>
                      </a:r>
                    </a:p>
                  </a:txBody>
                  <a:tcPr marL="68580" marR="68580" marT="0" marB="0" anchor="ctr"/>
                </a:tc>
                <a:tc>
                  <a:txBody>
                    <a:bodyPr/>
                    <a:lstStyle/>
                    <a:p>
                      <a:pPr marL="0" algn="ctr" defTabSz="914400" rtl="0" eaLnBrk="1" latinLnBrk="0" hangingPunct="1">
                        <a:lnSpc>
                          <a:spcPct val="115000"/>
                        </a:lnSpc>
                        <a:spcBef>
                          <a:spcPts val="200"/>
                        </a:spcBef>
                        <a:spcAft>
                          <a:spcPts val="200"/>
                        </a:spcAft>
                      </a:pPr>
                      <a:r>
                        <a:rPr lang="ru-RU" sz="1400" kern="1200" dirty="0">
                          <a:solidFill>
                            <a:srgbClr val="0070C0"/>
                          </a:solidFill>
                          <a:effectLst/>
                          <a:latin typeface="Arial" panose="020B0604020202020204" pitchFamily="34" charset="0"/>
                          <a:ea typeface="Calibri" panose="020F0502020204030204" pitchFamily="34" charset="0"/>
                          <a:cs typeface="Arial" panose="020B0604020202020204" pitchFamily="34" charset="0"/>
                        </a:rPr>
                        <a:t>Малые предприятия с численностью персонала не более 10 человек могли сдать отчетность, как на бумаге, так и в электронном виде</a:t>
                      </a:r>
                    </a:p>
                  </a:txBody>
                  <a:tcPr marL="68580" marR="68580" marT="0" marB="0" anchor="ctr"/>
                </a:tc>
                <a:tc>
                  <a:txBody>
                    <a:bodyPr/>
                    <a:lstStyle/>
                    <a:p>
                      <a:pPr algn="ctr">
                        <a:lnSpc>
                          <a:spcPct val="115000"/>
                        </a:lnSpc>
                        <a:spcBef>
                          <a:spcPts val="200"/>
                        </a:spcBef>
                        <a:spcAft>
                          <a:spcPts val="200"/>
                        </a:spcAft>
                      </a:pPr>
                      <a:r>
                        <a:rPr lang="ru-RU" sz="1400" dirty="0">
                          <a:solidFill>
                            <a:srgbClr val="0070C0"/>
                          </a:solidFill>
                          <a:effectLst/>
                          <a:latin typeface="Arial" panose="020B0604020202020204" pitchFamily="34" charset="0"/>
                          <a:ea typeface="Calibri" panose="020F0502020204030204" pitchFamily="34" charset="0"/>
                          <a:cs typeface="Arial" panose="020B0604020202020204" pitchFamily="34" charset="0"/>
                        </a:rPr>
                        <a:t>С отчетности за 2020 год</a:t>
                      </a:r>
                    </a:p>
                  </a:txBody>
                  <a:tcPr marL="68580" marR="68580" marT="0" marB="0" anchor="ctr"/>
                </a:tc>
                <a:extLst>
                  <a:ext uri="{0D108BD9-81ED-4DB2-BD59-A6C34878D82A}">
                    <a16:rowId xmlns:a16="http://schemas.microsoft.com/office/drawing/2014/main" val="1639149692"/>
                  </a:ext>
                </a:extLst>
              </a:tr>
            </a:tbl>
          </a:graphicData>
        </a:graphic>
      </p:graphicFrame>
      <p:sp>
        <p:nvSpPr>
          <p:cNvPr id="12" name="Прямоугольник 11"/>
          <p:cNvSpPr/>
          <p:nvPr/>
        </p:nvSpPr>
        <p:spPr>
          <a:xfrm>
            <a:off x="613956" y="3829506"/>
            <a:ext cx="8866827" cy="646331"/>
          </a:xfrm>
          <a:prstGeom prst="rect">
            <a:avLst/>
          </a:prstGeom>
        </p:spPr>
        <p:txBody>
          <a:bodyPr wrap="square">
            <a:spAutoFit/>
          </a:bodyPr>
          <a:lstStyle/>
          <a:p>
            <a:pPr algn="just">
              <a:spcAft>
                <a:spcPts val="600"/>
              </a:spcAft>
            </a:pPr>
            <a:r>
              <a:rPr lang="ru-RU" dirty="0">
                <a:solidFill>
                  <a:srgbClr val="9E0E11"/>
                </a:solidFill>
              </a:rPr>
              <a:t>Все организации, в том числе и малые предприятия, обязаны сдавать </a:t>
            </a:r>
            <a:r>
              <a:rPr lang="ru-RU" dirty="0" err="1">
                <a:solidFill>
                  <a:srgbClr val="9E0E11"/>
                </a:solidFill>
              </a:rPr>
              <a:t>бухотчетность</a:t>
            </a:r>
            <a:r>
              <a:rPr lang="ru-RU" dirty="0">
                <a:solidFill>
                  <a:srgbClr val="9E0E11"/>
                </a:solidFill>
              </a:rPr>
              <a:t> в электронном виде</a:t>
            </a:r>
            <a:endParaRPr lang="ru-RU" sz="1600" dirty="0">
              <a:solidFill>
                <a:srgbClr val="9E0E11"/>
              </a:solidFill>
            </a:endParaRPr>
          </a:p>
        </p:txBody>
      </p:sp>
      <p:sp>
        <p:nvSpPr>
          <p:cNvPr id="20" name="Прямоугольник 19"/>
          <p:cNvSpPr/>
          <p:nvPr/>
        </p:nvSpPr>
        <p:spPr>
          <a:xfrm>
            <a:off x="1324751" y="209510"/>
            <a:ext cx="3150095" cy="523220"/>
          </a:xfrm>
          <a:prstGeom prst="rect">
            <a:avLst/>
          </a:prstGeom>
        </p:spPr>
        <p:txBody>
          <a:bodyPr wrap="square">
            <a:spAutoFit/>
          </a:bodyPr>
          <a:lstStyle/>
          <a:p>
            <a:r>
              <a:rPr lang="ru-RU" sz="2800" b="1" dirty="0">
                <a:solidFill>
                  <a:srgbClr val="0070C0"/>
                </a:solidFill>
              </a:rPr>
              <a:t>Изменения</a:t>
            </a:r>
            <a:endParaRPr lang="ru-RU" sz="2800" b="1" dirty="0">
              <a:solidFill>
                <a:srgbClr val="0070C0"/>
              </a:solidFill>
            </a:endParaRPr>
          </a:p>
        </p:txBody>
      </p:sp>
    </p:spTree>
    <p:extLst>
      <p:ext uri="{BB962C8B-B14F-4D97-AF65-F5344CB8AC3E}">
        <p14:creationId xmlns:p14="http://schemas.microsoft.com/office/powerpoint/2010/main" val="1430375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063133264"/>
              </p:ext>
            </p:extLst>
          </p:nvPr>
        </p:nvGraphicFramePr>
        <p:xfrm>
          <a:off x="640080" y="1227666"/>
          <a:ext cx="8856616" cy="1962912"/>
        </p:xfrm>
        <a:graphic>
          <a:graphicData uri="http://schemas.openxmlformats.org/drawingml/2006/table">
            <a:tbl>
              <a:tblPr firstRow="1" bandRow="1">
                <a:tableStyleId>{5C22544A-7EE6-4342-B048-85BDC9FD1C3A}</a:tableStyleId>
              </a:tblPr>
              <a:tblGrid>
                <a:gridCol w="2192776">
                  <a:extLst>
                    <a:ext uri="{9D8B030D-6E8A-4147-A177-3AD203B41FA5}">
                      <a16:colId xmlns:a16="http://schemas.microsoft.com/office/drawing/2014/main" val="1411884407"/>
                    </a:ext>
                  </a:extLst>
                </a:gridCol>
                <a:gridCol w="2221280">
                  <a:extLst>
                    <a:ext uri="{9D8B030D-6E8A-4147-A177-3AD203B41FA5}">
                      <a16:colId xmlns:a16="http://schemas.microsoft.com/office/drawing/2014/main" val="14718775"/>
                    </a:ext>
                  </a:extLst>
                </a:gridCol>
                <a:gridCol w="2221280">
                  <a:extLst>
                    <a:ext uri="{9D8B030D-6E8A-4147-A177-3AD203B41FA5}">
                      <a16:colId xmlns:a16="http://schemas.microsoft.com/office/drawing/2014/main" val="1482694209"/>
                    </a:ext>
                  </a:extLst>
                </a:gridCol>
                <a:gridCol w="2221280">
                  <a:extLst>
                    <a:ext uri="{9D8B030D-6E8A-4147-A177-3AD203B41FA5}">
                      <a16:colId xmlns:a16="http://schemas.microsoft.com/office/drawing/2014/main" val="3170272571"/>
                    </a:ext>
                  </a:extLst>
                </a:gridCol>
              </a:tblGrid>
              <a:tr h="370840">
                <a:tc>
                  <a:txBody>
                    <a:bodyPr/>
                    <a:lstStyle/>
                    <a:p>
                      <a:pPr algn="ctr">
                        <a:lnSpc>
                          <a:spcPct val="115000"/>
                        </a:lnSpc>
                        <a:spcBef>
                          <a:spcPts val="200"/>
                        </a:spcBef>
                        <a:spcAft>
                          <a:spcPts val="200"/>
                        </a:spcAft>
                      </a:pPr>
                      <a:r>
                        <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Что изменилось</a:t>
                      </a:r>
                      <a:endParaRPr lang="ru-RU"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200"/>
                        </a:spcBef>
                        <a:spcAft>
                          <a:spcPts val="200"/>
                        </a:spcAft>
                      </a:pPr>
                      <a:r>
                        <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Документ</a:t>
                      </a:r>
                      <a:endParaRPr lang="ru-RU"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200"/>
                        </a:spcBef>
                        <a:spcAft>
                          <a:spcPts val="200"/>
                        </a:spcAft>
                      </a:pPr>
                      <a:r>
                        <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Было</a:t>
                      </a:r>
                      <a:endParaRPr lang="ru-RU"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200"/>
                        </a:spcBef>
                        <a:spcAft>
                          <a:spcPts val="200"/>
                        </a:spcAft>
                      </a:pPr>
                      <a:r>
                        <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Когда начинает действовать</a:t>
                      </a:r>
                      <a:endParaRPr lang="ru-RU"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75500899"/>
                  </a:ext>
                </a:extLst>
              </a:tr>
              <a:tr h="370840">
                <a:tc>
                  <a:txBody>
                    <a:bodyPr/>
                    <a:lstStyle/>
                    <a:p>
                      <a:pPr marL="0" algn="ctr" defTabSz="914400" rtl="0" eaLnBrk="1" latinLnBrk="0" hangingPunct="1">
                        <a:lnSpc>
                          <a:spcPct val="115000"/>
                        </a:lnSpc>
                        <a:spcBef>
                          <a:spcPts val="200"/>
                        </a:spcBef>
                        <a:spcAft>
                          <a:spcPts val="200"/>
                        </a:spcAft>
                      </a:pPr>
                      <a:r>
                        <a:rPr lang="ru-RU" sz="1400" kern="1200" dirty="0">
                          <a:solidFill>
                            <a:srgbClr val="0070C0"/>
                          </a:solidFill>
                          <a:effectLst/>
                          <a:latin typeface="Arial" panose="020B0604020202020204" pitchFamily="34" charset="0"/>
                          <a:ea typeface="Calibri" panose="020F0502020204030204" pitchFamily="34" charset="0"/>
                          <a:cs typeface="Arial" panose="020B0604020202020204" pitchFamily="34" charset="0"/>
                        </a:rPr>
                        <a:t>Отчет о финансовых результатах</a:t>
                      </a:r>
                    </a:p>
                  </a:txBody>
                  <a:tcPr marL="68580" marR="68580" marT="0" marB="0" anchor="ctr"/>
                </a:tc>
                <a:tc>
                  <a:txBody>
                    <a:bodyPr/>
                    <a:lstStyle/>
                    <a:p>
                      <a:pPr marL="0" algn="ctr" defTabSz="914400" rtl="0" eaLnBrk="1" latinLnBrk="0" hangingPunct="1">
                        <a:lnSpc>
                          <a:spcPct val="115000"/>
                        </a:lnSpc>
                        <a:spcBef>
                          <a:spcPts val="200"/>
                        </a:spcBef>
                        <a:spcAft>
                          <a:spcPts val="200"/>
                        </a:spcAft>
                      </a:pPr>
                      <a:r>
                        <a:rPr lang="ru-RU" sz="1400" kern="1200" dirty="0">
                          <a:solidFill>
                            <a:srgbClr val="0070C0"/>
                          </a:solidFill>
                          <a:effectLst/>
                          <a:latin typeface="Arial" panose="020B0604020202020204" pitchFamily="34" charset="0"/>
                          <a:ea typeface="Calibri" panose="020F0502020204030204" pitchFamily="34" charset="0"/>
                          <a:cs typeface="Arial" panose="020B0604020202020204" pitchFamily="34" charset="0"/>
                        </a:rPr>
                        <a:t>Приказ Минфина России от 19.04.2019 № 61н</a:t>
                      </a:r>
                    </a:p>
                  </a:txBody>
                  <a:tcPr marL="68580" marR="68580" marT="0" marB="0" anchor="ctr"/>
                </a:tc>
                <a:tc>
                  <a:txBody>
                    <a:bodyPr/>
                    <a:lstStyle/>
                    <a:p>
                      <a:pPr marL="0" algn="ctr" defTabSz="914400" rtl="0" eaLnBrk="1" latinLnBrk="0" hangingPunct="1">
                        <a:lnSpc>
                          <a:spcPct val="115000"/>
                        </a:lnSpc>
                        <a:spcBef>
                          <a:spcPts val="200"/>
                        </a:spcBef>
                        <a:spcAft>
                          <a:spcPts val="200"/>
                        </a:spcAft>
                      </a:pPr>
                      <a:r>
                        <a:rPr lang="ru-RU" sz="1400" kern="1200" dirty="0">
                          <a:solidFill>
                            <a:srgbClr val="0070C0"/>
                          </a:solidFill>
                          <a:effectLst/>
                          <a:latin typeface="Arial" panose="020B0604020202020204" pitchFamily="34" charset="0"/>
                          <a:ea typeface="Calibri" panose="020F0502020204030204" pitchFamily="34" charset="0"/>
                          <a:cs typeface="Arial" panose="020B0604020202020204" pitchFamily="34" charset="0"/>
                        </a:rPr>
                        <a:t>В 2020 году бухгалтеры могли сдавать Отчет о финансовых результатах либо по новой форме, утвержденной в 2019 году, либо по старой.</a:t>
                      </a:r>
                    </a:p>
                  </a:txBody>
                  <a:tcPr marL="68580" marR="68580" marT="0" marB="0" anchor="ctr"/>
                </a:tc>
                <a:tc>
                  <a:txBody>
                    <a:bodyPr/>
                    <a:lstStyle/>
                    <a:p>
                      <a:pPr algn="ctr">
                        <a:lnSpc>
                          <a:spcPct val="115000"/>
                        </a:lnSpc>
                        <a:spcBef>
                          <a:spcPts val="200"/>
                        </a:spcBef>
                        <a:spcAft>
                          <a:spcPts val="200"/>
                        </a:spcAft>
                      </a:pPr>
                      <a:r>
                        <a:rPr lang="ru-RU" sz="1400" dirty="0">
                          <a:solidFill>
                            <a:srgbClr val="0070C0"/>
                          </a:solidFill>
                          <a:effectLst/>
                          <a:latin typeface="Arial" panose="020B0604020202020204" pitchFamily="34" charset="0"/>
                          <a:ea typeface="Calibri" panose="020F0502020204030204" pitchFamily="34" charset="0"/>
                          <a:cs typeface="Arial" panose="020B0604020202020204" pitchFamily="34" charset="0"/>
                        </a:rPr>
                        <a:t>С отчетности за 2020 год</a:t>
                      </a:r>
                    </a:p>
                  </a:txBody>
                  <a:tcPr marL="68580" marR="68580" marT="0" marB="0" anchor="ctr"/>
                </a:tc>
                <a:extLst>
                  <a:ext uri="{0D108BD9-81ED-4DB2-BD59-A6C34878D82A}">
                    <a16:rowId xmlns:a16="http://schemas.microsoft.com/office/drawing/2014/main" val="1639149692"/>
                  </a:ext>
                </a:extLst>
              </a:tr>
            </a:tbl>
          </a:graphicData>
        </a:graphic>
      </p:graphicFrame>
      <p:sp>
        <p:nvSpPr>
          <p:cNvPr id="12" name="Прямоугольник 11"/>
          <p:cNvSpPr/>
          <p:nvPr/>
        </p:nvSpPr>
        <p:spPr>
          <a:xfrm>
            <a:off x="579043" y="3549974"/>
            <a:ext cx="8866827" cy="2031325"/>
          </a:xfrm>
          <a:prstGeom prst="rect">
            <a:avLst/>
          </a:prstGeom>
        </p:spPr>
        <p:txBody>
          <a:bodyPr wrap="square">
            <a:spAutoFit/>
          </a:bodyPr>
          <a:lstStyle/>
          <a:p>
            <a:pPr algn="just">
              <a:spcAft>
                <a:spcPts val="600"/>
              </a:spcAft>
            </a:pPr>
            <a:r>
              <a:rPr lang="ru-RU" dirty="0">
                <a:solidFill>
                  <a:srgbClr val="9E0E11"/>
                </a:solidFill>
              </a:rPr>
              <a:t>С 2021 года все бухгалтеры должны сдавать Отчет о финансовых результатах по новой форме. Изменилась методика расчета расходов по налогу на прибыль в связи с выходом Приказа Минфина РФ от 20.11.20218 № 236н, который внес изменения в ПБУ 18/02. В форму отчета добавили несколько показателей: - расход (доход) по налогу на прибыль (показывается с делением на отложенный и текущий налог на прибыль; н - налог на прибыль, относящийся, к операциям, не включенным в бухгалтерскую прибыль (убыток</a:t>
            </a:r>
            <a:endParaRPr lang="ru-RU" sz="1600" dirty="0">
              <a:solidFill>
                <a:srgbClr val="9E0E11"/>
              </a:solidFill>
            </a:endParaRPr>
          </a:p>
        </p:txBody>
      </p:sp>
    </p:spTree>
    <p:extLst>
      <p:ext uri="{BB962C8B-B14F-4D97-AF65-F5344CB8AC3E}">
        <p14:creationId xmlns:p14="http://schemas.microsoft.com/office/powerpoint/2010/main" val="30202432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496997388"/>
              </p:ext>
            </p:extLst>
          </p:nvPr>
        </p:nvGraphicFramePr>
        <p:xfrm>
          <a:off x="611576" y="1227666"/>
          <a:ext cx="8885120" cy="1472184"/>
        </p:xfrm>
        <a:graphic>
          <a:graphicData uri="http://schemas.openxmlformats.org/drawingml/2006/table">
            <a:tbl>
              <a:tblPr firstRow="1" bandRow="1">
                <a:tableStyleId>{5C22544A-7EE6-4342-B048-85BDC9FD1C3A}</a:tableStyleId>
              </a:tblPr>
              <a:tblGrid>
                <a:gridCol w="2221280">
                  <a:extLst>
                    <a:ext uri="{9D8B030D-6E8A-4147-A177-3AD203B41FA5}">
                      <a16:colId xmlns:a16="http://schemas.microsoft.com/office/drawing/2014/main" val="1411884407"/>
                    </a:ext>
                  </a:extLst>
                </a:gridCol>
                <a:gridCol w="2221280">
                  <a:extLst>
                    <a:ext uri="{9D8B030D-6E8A-4147-A177-3AD203B41FA5}">
                      <a16:colId xmlns:a16="http://schemas.microsoft.com/office/drawing/2014/main" val="14718775"/>
                    </a:ext>
                  </a:extLst>
                </a:gridCol>
                <a:gridCol w="2221280">
                  <a:extLst>
                    <a:ext uri="{9D8B030D-6E8A-4147-A177-3AD203B41FA5}">
                      <a16:colId xmlns:a16="http://schemas.microsoft.com/office/drawing/2014/main" val="1482694209"/>
                    </a:ext>
                  </a:extLst>
                </a:gridCol>
                <a:gridCol w="2221280">
                  <a:extLst>
                    <a:ext uri="{9D8B030D-6E8A-4147-A177-3AD203B41FA5}">
                      <a16:colId xmlns:a16="http://schemas.microsoft.com/office/drawing/2014/main" val="3170272571"/>
                    </a:ext>
                  </a:extLst>
                </a:gridCol>
              </a:tblGrid>
              <a:tr h="370840">
                <a:tc>
                  <a:txBody>
                    <a:bodyPr/>
                    <a:lstStyle/>
                    <a:p>
                      <a:pPr algn="ctr">
                        <a:lnSpc>
                          <a:spcPct val="115000"/>
                        </a:lnSpc>
                        <a:spcBef>
                          <a:spcPts val="200"/>
                        </a:spcBef>
                        <a:spcAft>
                          <a:spcPts val="200"/>
                        </a:spcAft>
                      </a:pPr>
                      <a:r>
                        <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Что изменилось</a:t>
                      </a:r>
                      <a:endParaRPr lang="ru-RU"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200"/>
                        </a:spcBef>
                        <a:spcAft>
                          <a:spcPts val="200"/>
                        </a:spcAft>
                      </a:pPr>
                      <a:r>
                        <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Документ</a:t>
                      </a:r>
                      <a:endParaRPr lang="ru-RU"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200"/>
                        </a:spcBef>
                        <a:spcAft>
                          <a:spcPts val="200"/>
                        </a:spcAft>
                      </a:pPr>
                      <a:r>
                        <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Было</a:t>
                      </a:r>
                      <a:endParaRPr lang="ru-RU"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200"/>
                        </a:spcBef>
                        <a:spcAft>
                          <a:spcPts val="200"/>
                        </a:spcAft>
                      </a:pPr>
                      <a:r>
                        <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Когда начинает действовать</a:t>
                      </a:r>
                      <a:endParaRPr lang="ru-RU"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75500899"/>
                  </a:ext>
                </a:extLst>
              </a:tr>
              <a:tr h="370840">
                <a:tc>
                  <a:txBody>
                    <a:bodyPr/>
                    <a:lstStyle/>
                    <a:p>
                      <a:pPr algn="ctr">
                        <a:lnSpc>
                          <a:spcPct val="115000"/>
                        </a:lnSpc>
                        <a:spcBef>
                          <a:spcPts val="200"/>
                        </a:spcBef>
                        <a:spcAft>
                          <a:spcPts val="200"/>
                        </a:spcAft>
                      </a:pPr>
                      <a:r>
                        <a:rPr lang="ru-RU" sz="14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Госпомощь</a:t>
                      </a:r>
                      <a:r>
                        <a:rPr lang="ru-RU" sz="1400" dirty="0">
                          <a:solidFill>
                            <a:srgbClr val="0070C0"/>
                          </a:solidFill>
                          <a:effectLst/>
                          <a:latin typeface="Arial" panose="020B0604020202020204" pitchFamily="34" charset="0"/>
                          <a:ea typeface="Calibri" panose="020F0502020204030204" pitchFamily="34" charset="0"/>
                          <a:cs typeface="Arial" panose="020B0604020202020204" pitchFamily="34" charset="0"/>
                        </a:rPr>
                        <a:t> нужно детализировать в бухгалтерском балансе</a:t>
                      </a:r>
                    </a:p>
                  </a:txBody>
                  <a:tcPr marL="68580" marR="68580" marT="0" marB="0" anchor="ctr"/>
                </a:tc>
                <a:tc>
                  <a:txBody>
                    <a:bodyPr/>
                    <a:lstStyle/>
                    <a:p>
                      <a:pPr algn="ctr">
                        <a:lnSpc>
                          <a:spcPct val="115000"/>
                        </a:lnSpc>
                        <a:spcBef>
                          <a:spcPts val="200"/>
                        </a:spcBef>
                        <a:spcAft>
                          <a:spcPts val="200"/>
                        </a:spcAft>
                      </a:pPr>
                      <a:r>
                        <a:rPr lang="ru-RU" sz="1400" dirty="0">
                          <a:solidFill>
                            <a:srgbClr val="0070C0"/>
                          </a:solidFill>
                          <a:effectLst/>
                          <a:latin typeface="Arial" panose="020B0604020202020204" pitchFamily="34" charset="0"/>
                          <a:ea typeface="Calibri" panose="020F0502020204030204" pitchFamily="34" charset="0"/>
                          <a:cs typeface="Arial" panose="020B0604020202020204" pitchFamily="34" charset="0"/>
                        </a:rPr>
                        <a:t>Приказ Минфина России от 04.12.2018 № 248н</a:t>
                      </a:r>
                    </a:p>
                  </a:txBody>
                  <a:tcPr marL="68580" marR="68580" marT="0" marB="0" anchor="ctr"/>
                </a:tc>
                <a:tc>
                  <a:txBody>
                    <a:bodyPr/>
                    <a:lstStyle/>
                    <a:p>
                      <a:pPr algn="ctr">
                        <a:lnSpc>
                          <a:spcPct val="115000"/>
                        </a:lnSpc>
                        <a:spcBef>
                          <a:spcPts val="200"/>
                        </a:spcBef>
                        <a:spcAft>
                          <a:spcPts val="200"/>
                        </a:spcAft>
                      </a:pPr>
                      <a:r>
                        <a:rPr lang="ru-RU" sz="1400" dirty="0">
                          <a:solidFill>
                            <a:srgbClr val="0070C0"/>
                          </a:solidFill>
                          <a:effectLst/>
                          <a:latin typeface="Arial" panose="020B0604020202020204" pitchFamily="34" charset="0"/>
                          <a:ea typeface="Calibri" panose="020F0502020204030204" pitchFamily="34" charset="0"/>
                          <a:cs typeface="Arial" panose="020B0604020202020204" pitchFamily="34" charset="0"/>
                        </a:rPr>
                        <a:t>Не было строк для детализации государственной помощи</a:t>
                      </a:r>
                    </a:p>
                  </a:txBody>
                  <a:tcPr marL="68580" marR="68580" marT="0" marB="0" anchor="ctr"/>
                </a:tc>
                <a:tc>
                  <a:txBody>
                    <a:bodyPr/>
                    <a:lstStyle/>
                    <a:p>
                      <a:pPr algn="ctr">
                        <a:lnSpc>
                          <a:spcPct val="115000"/>
                        </a:lnSpc>
                        <a:spcBef>
                          <a:spcPts val="200"/>
                        </a:spcBef>
                        <a:spcAft>
                          <a:spcPts val="200"/>
                        </a:spcAft>
                      </a:pPr>
                      <a:r>
                        <a:rPr lang="ru-RU" sz="1400" dirty="0">
                          <a:solidFill>
                            <a:srgbClr val="0070C0"/>
                          </a:solidFill>
                          <a:effectLst/>
                          <a:latin typeface="Arial" panose="020B0604020202020204" pitchFamily="34" charset="0"/>
                          <a:ea typeface="Calibri" panose="020F0502020204030204" pitchFamily="34" charset="0"/>
                          <a:cs typeface="Arial" panose="020B0604020202020204" pitchFamily="34" charset="0"/>
                        </a:rPr>
                        <a:t>С отчетности за 2020 год</a:t>
                      </a:r>
                    </a:p>
                  </a:txBody>
                  <a:tcPr marL="68580" marR="68580" marT="0" marB="0" anchor="ctr"/>
                </a:tc>
                <a:extLst>
                  <a:ext uri="{0D108BD9-81ED-4DB2-BD59-A6C34878D82A}">
                    <a16:rowId xmlns:a16="http://schemas.microsoft.com/office/drawing/2014/main" val="1639149692"/>
                  </a:ext>
                </a:extLst>
              </a:tr>
            </a:tbl>
          </a:graphicData>
        </a:graphic>
      </p:graphicFrame>
      <p:sp>
        <p:nvSpPr>
          <p:cNvPr id="12" name="Прямоугольник 11"/>
          <p:cNvSpPr/>
          <p:nvPr/>
        </p:nvSpPr>
        <p:spPr>
          <a:xfrm>
            <a:off x="684374" y="3109937"/>
            <a:ext cx="8866827" cy="2693045"/>
          </a:xfrm>
          <a:prstGeom prst="rect">
            <a:avLst/>
          </a:prstGeom>
        </p:spPr>
        <p:txBody>
          <a:bodyPr wrap="square">
            <a:spAutoFit/>
          </a:bodyPr>
          <a:lstStyle/>
          <a:p>
            <a:pPr algn="just">
              <a:spcAft>
                <a:spcPts val="600"/>
              </a:spcAft>
            </a:pPr>
            <a:r>
              <a:rPr lang="ru-RU" sz="1600" dirty="0">
                <a:solidFill>
                  <a:srgbClr val="9C0E11"/>
                </a:solidFill>
              </a:rPr>
              <a:t>С 2021 года нужно отражать в балансе данные о размерах полученной, использованной и оставшейся в распоряжении организации государственной помощи. </a:t>
            </a:r>
            <a:endParaRPr lang="ru-RU" sz="1600" dirty="0">
              <a:solidFill>
                <a:srgbClr val="9C0E11"/>
              </a:solidFill>
            </a:endParaRPr>
          </a:p>
          <a:p>
            <a:pPr algn="just">
              <a:spcAft>
                <a:spcPts val="600"/>
              </a:spcAft>
            </a:pPr>
            <a:r>
              <a:rPr lang="ru-RU" sz="1600" dirty="0">
                <a:solidFill>
                  <a:srgbClr val="9C0E11"/>
                </a:solidFill>
              </a:rPr>
              <a:t>В </a:t>
            </a:r>
            <a:r>
              <a:rPr lang="ru-RU" sz="1600" dirty="0">
                <a:solidFill>
                  <a:srgbClr val="9C0E11"/>
                </a:solidFill>
              </a:rPr>
              <a:t>отдельных строках баланса нужно указать: </a:t>
            </a:r>
            <a:endParaRPr lang="ru-RU" sz="1600" dirty="0">
              <a:solidFill>
                <a:srgbClr val="9C0E11"/>
              </a:solidFill>
            </a:endParaRPr>
          </a:p>
          <a:p>
            <a:pPr marL="285750" indent="-285750" algn="just">
              <a:spcAft>
                <a:spcPts val="600"/>
              </a:spcAft>
              <a:buFontTx/>
              <a:buChar char="-"/>
            </a:pPr>
            <a:r>
              <a:rPr lang="ru-RU" sz="1600" dirty="0">
                <a:solidFill>
                  <a:srgbClr val="9C0E11"/>
                </a:solidFill>
              </a:rPr>
              <a:t>неиспользованный </a:t>
            </a:r>
            <a:r>
              <a:rPr lang="ru-RU" sz="1600" dirty="0">
                <a:solidFill>
                  <a:srgbClr val="9C0E11"/>
                </a:solidFill>
              </a:rPr>
              <a:t>остаток предоставленных бюджетных средств в составе целевого финансирования; </a:t>
            </a:r>
            <a:endParaRPr lang="ru-RU" sz="1600" dirty="0">
              <a:solidFill>
                <a:srgbClr val="9C0E11"/>
              </a:solidFill>
            </a:endParaRPr>
          </a:p>
          <a:p>
            <a:pPr marL="285750" indent="-285750" algn="just">
              <a:spcAft>
                <a:spcPts val="600"/>
              </a:spcAft>
              <a:buFontTx/>
              <a:buChar char="-"/>
            </a:pPr>
            <a:r>
              <a:rPr lang="ru-RU" sz="1600" dirty="0">
                <a:solidFill>
                  <a:srgbClr val="9C0E11"/>
                </a:solidFill>
              </a:rPr>
              <a:t>дебиторскую </a:t>
            </a:r>
            <a:r>
              <a:rPr lang="ru-RU" sz="1600" dirty="0">
                <a:solidFill>
                  <a:srgbClr val="9C0E11"/>
                </a:solidFill>
              </a:rPr>
              <a:t>задолженность по бюджетным средствам, принятым к бухучету; </a:t>
            </a:r>
            <a:endParaRPr lang="ru-RU" sz="1600" dirty="0">
              <a:solidFill>
                <a:srgbClr val="9C0E11"/>
              </a:solidFill>
            </a:endParaRPr>
          </a:p>
          <a:p>
            <a:pPr marL="285750" indent="-285750" algn="just">
              <a:spcAft>
                <a:spcPts val="600"/>
              </a:spcAft>
              <a:buFontTx/>
              <a:buChar char="-"/>
            </a:pPr>
            <a:r>
              <a:rPr lang="ru-RU" sz="1600" dirty="0">
                <a:solidFill>
                  <a:srgbClr val="9C0E11"/>
                </a:solidFill>
              </a:rPr>
              <a:t>кредиторскую </a:t>
            </a:r>
            <a:r>
              <a:rPr lang="ru-RU" sz="1600" dirty="0">
                <a:solidFill>
                  <a:srgbClr val="9C0E11"/>
                </a:solidFill>
              </a:rPr>
              <a:t>задолженность по возврату бюджетных средств, признанную в бухучете; </a:t>
            </a:r>
            <a:endParaRPr lang="ru-RU" sz="1600" dirty="0">
              <a:solidFill>
                <a:srgbClr val="9C0E11"/>
              </a:solidFill>
            </a:endParaRPr>
          </a:p>
          <a:p>
            <a:pPr marL="285750" indent="-285750" algn="just">
              <a:spcAft>
                <a:spcPts val="600"/>
              </a:spcAft>
              <a:buFontTx/>
              <a:buChar char="-"/>
            </a:pPr>
            <a:r>
              <a:rPr lang="ru-RU" sz="1600" dirty="0">
                <a:solidFill>
                  <a:srgbClr val="9C0E11"/>
                </a:solidFill>
              </a:rPr>
              <a:t>доходы </a:t>
            </a:r>
            <a:r>
              <a:rPr lang="ru-RU" sz="1600" dirty="0">
                <a:solidFill>
                  <a:srgbClr val="9C0E11"/>
                </a:solidFill>
              </a:rPr>
              <a:t>будущих периодов, которые организация при получении </a:t>
            </a:r>
            <a:r>
              <a:rPr lang="ru-RU" sz="1600" dirty="0" err="1">
                <a:solidFill>
                  <a:srgbClr val="9C0E11"/>
                </a:solidFill>
              </a:rPr>
              <a:t>госпомощи</a:t>
            </a:r>
            <a:r>
              <a:rPr lang="ru-RU" sz="1600" dirty="0">
                <a:solidFill>
                  <a:srgbClr val="9C0E11"/>
                </a:solidFill>
              </a:rPr>
              <a:t> на финансирование текущих расходов признала в составе краткосрочных обязательств</a:t>
            </a:r>
          </a:p>
        </p:txBody>
      </p:sp>
    </p:spTree>
    <p:extLst>
      <p:ext uri="{BB962C8B-B14F-4D97-AF65-F5344CB8AC3E}">
        <p14:creationId xmlns:p14="http://schemas.microsoft.com/office/powerpoint/2010/main" val="33376771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9827" y="19625"/>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543833116"/>
              </p:ext>
            </p:extLst>
          </p:nvPr>
        </p:nvGraphicFramePr>
        <p:xfrm>
          <a:off x="575832" y="1029537"/>
          <a:ext cx="8641672" cy="5327904"/>
        </p:xfrm>
        <a:graphic>
          <a:graphicData uri="http://schemas.openxmlformats.org/drawingml/2006/table">
            <a:tbl>
              <a:tblPr firstRow="1" bandRow="1">
                <a:tableStyleId>{5C22544A-7EE6-4342-B048-85BDC9FD1C3A}</a:tableStyleId>
              </a:tblPr>
              <a:tblGrid>
                <a:gridCol w="1853859">
                  <a:extLst>
                    <a:ext uri="{9D8B030D-6E8A-4147-A177-3AD203B41FA5}">
                      <a16:colId xmlns:a16="http://schemas.microsoft.com/office/drawing/2014/main" val="1411884407"/>
                    </a:ext>
                  </a:extLst>
                </a:gridCol>
                <a:gridCol w="1698172">
                  <a:extLst>
                    <a:ext uri="{9D8B030D-6E8A-4147-A177-3AD203B41FA5}">
                      <a16:colId xmlns:a16="http://schemas.microsoft.com/office/drawing/2014/main" val="14718775"/>
                    </a:ext>
                  </a:extLst>
                </a:gridCol>
                <a:gridCol w="3504288">
                  <a:extLst>
                    <a:ext uri="{9D8B030D-6E8A-4147-A177-3AD203B41FA5}">
                      <a16:colId xmlns:a16="http://schemas.microsoft.com/office/drawing/2014/main" val="1482694209"/>
                    </a:ext>
                  </a:extLst>
                </a:gridCol>
                <a:gridCol w="1585353">
                  <a:extLst>
                    <a:ext uri="{9D8B030D-6E8A-4147-A177-3AD203B41FA5}">
                      <a16:colId xmlns:a16="http://schemas.microsoft.com/office/drawing/2014/main" val="3170272571"/>
                    </a:ext>
                  </a:extLst>
                </a:gridCol>
              </a:tblGrid>
              <a:tr h="370840">
                <a:tc>
                  <a:txBody>
                    <a:bodyPr/>
                    <a:lstStyle/>
                    <a:p>
                      <a:pPr marL="0" algn="ctr" defTabSz="914400" rtl="0" eaLnBrk="1" latinLnBrk="0" hangingPunct="1">
                        <a:lnSpc>
                          <a:spcPct val="115000"/>
                        </a:lnSpc>
                        <a:spcBef>
                          <a:spcPts val="200"/>
                        </a:spcBef>
                        <a:spcAft>
                          <a:spcPts val="200"/>
                        </a:spcAft>
                      </a:pPr>
                      <a:r>
                        <a:rPr lang="ru-RU" sz="1400" b="1"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Что изменилось</a:t>
                      </a:r>
                    </a:p>
                  </a:txBody>
                  <a:tcPr marL="68580" marR="68580" marT="0" marB="0" anchor="ctr"/>
                </a:tc>
                <a:tc>
                  <a:txBody>
                    <a:bodyPr/>
                    <a:lstStyle/>
                    <a:p>
                      <a:pPr marL="0" algn="ctr" defTabSz="914400" rtl="0" eaLnBrk="1" latinLnBrk="0" hangingPunct="1">
                        <a:lnSpc>
                          <a:spcPct val="115000"/>
                        </a:lnSpc>
                        <a:spcBef>
                          <a:spcPts val="200"/>
                        </a:spcBef>
                        <a:spcAft>
                          <a:spcPts val="200"/>
                        </a:spcAft>
                      </a:pPr>
                      <a:r>
                        <a:rPr lang="ru-RU" sz="1400" b="1"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Документ</a:t>
                      </a:r>
                    </a:p>
                  </a:txBody>
                  <a:tcPr marL="68580" marR="68580" marT="0" marB="0" anchor="ctr"/>
                </a:tc>
                <a:tc>
                  <a:txBody>
                    <a:bodyPr/>
                    <a:lstStyle/>
                    <a:p>
                      <a:pPr marL="0" algn="ctr" defTabSz="914400" rtl="0" eaLnBrk="1" latinLnBrk="0" hangingPunct="1">
                        <a:lnSpc>
                          <a:spcPct val="115000"/>
                        </a:lnSpc>
                        <a:spcBef>
                          <a:spcPts val="200"/>
                        </a:spcBef>
                        <a:spcAft>
                          <a:spcPts val="200"/>
                        </a:spcAft>
                      </a:pPr>
                      <a:r>
                        <a:rPr lang="ru-RU" sz="1400" b="1"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Было</a:t>
                      </a:r>
                    </a:p>
                  </a:txBody>
                  <a:tcPr marL="68580" marR="68580" marT="0" marB="0" anchor="ctr"/>
                </a:tc>
                <a:tc>
                  <a:txBody>
                    <a:bodyPr/>
                    <a:lstStyle/>
                    <a:p>
                      <a:pPr marL="0" algn="ctr" defTabSz="914400" rtl="0" eaLnBrk="1" latinLnBrk="0" hangingPunct="1">
                        <a:lnSpc>
                          <a:spcPct val="115000"/>
                        </a:lnSpc>
                        <a:spcBef>
                          <a:spcPts val="200"/>
                        </a:spcBef>
                        <a:spcAft>
                          <a:spcPts val="200"/>
                        </a:spcAft>
                      </a:pPr>
                      <a:r>
                        <a:rPr lang="ru-RU" sz="1400" b="1"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Когда начинает действовать</a:t>
                      </a:r>
                    </a:p>
                  </a:txBody>
                  <a:tcPr marL="68580" marR="68580" marT="0" marB="0" anchor="ctr"/>
                </a:tc>
                <a:extLst>
                  <a:ext uri="{0D108BD9-81ED-4DB2-BD59-A6C34878D82A}">
                    <a16:rowId xmlns:a16="http://schemas.microsoft.com/office/drawing/2014/main" val="4275500899"/>
                  </a:ext>
                </a:extLst>
              </a:tr>
              <a:tr h="370840">
                <a:tc>
                  <a:txBody>
                    <a:bodyPr/>
                    <a:lstStyle/>
                    <a:p>
                      <a:pPr marL="0" algn="ctr" defTabSz="914400" rtl="0" eaLnBrk="1" latinLnBrk="0" hangingPunct="1">
                        <a:lnSpc>
                          <a:spcPct val="115000"/>
                        </a:lnSpc>
                        <a:spcBef>
                          <a:spcPts val="200"/>
                        </a:spcBef>
                        <a:spcAft>
                          <a:spcPts val="200"/>
                        </a:spcAft>
                      </a:pPr>
                      <a:r>
                        <a:rPr lang="ru-RU" sz="1400" kern="1200" dirty="0">
                          <a:solidFill>
                            <a:srgbClr val="0070C0"/>
                          </a:solidFill>
                          <a:effectLst/>
                          <a:latin typeface="Arial" panose="020B0604020202020204" pitchFamily="34" charset="0"/>
                          <a:ea typeface="Calibri" panose="020F0502020204030204" pitchFamily="34" charset="0"/>
                          <a:cs typeface="Arial" panose="020B0604020202020204" pitchFamily="34" charset="0"/>
                        </a:rPr>
                        <a:t>Правила учета бюджетных средств на финансирование </a:t>
                      </a:r>
                      <a:r>
                        <a:rPr lang="ru-RU" sz="1400" kern="12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капзатрат</a:t>
                      </a:r>
                      <a:endParaRPr lang="ru-RU" sz="1400" kern="12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algn="ctr" defTabSz="914400" rtl="0" eaLnBrk="1" latinLnBrk="0" hangingPunct="1">
                        <a:lnSpc>
                          <a:spcPct val="115000"/>
                        </a:lnSpc>
                        <a:spcBef>
                          <a:spcPts val="200"/>
                        </a:spcBef>
                        <a:spcAft>
                          <a:spcPts val="200"/>
                        </a:spcAft>
                      </a:pPr>
                      <a:r>
                        <a:rPr lang="ru-RU" sz="1400" kern="1200" dirty="0">
                          <a:solidFill>
                            <a:srgbClr val="0070C0"/>
                          </a:solidFill>
                          <a:effectLst/>
                          <a:latin typeface="Arial" panose="020B0604020202020204" pitchFamily="34" charset="0"/>
                          <a:ea typeface="Calibri" panose="020F0502020204030204" pitchFamily="34" charset="0"/>
                          <a:cs typeface="Arial" panose="020B0604020202020204" pitchFamily="34" charset="0"/>
                        </a:rPr>
                        <a:t>Приказ Минфина России от 04.12.2018 № 248н</a:t>
                      </a:r>
                    </a:p>
                  </a:txBody>
                  <a:tcPr marL="68580" marR="68580" marT="0" marB="0" anchor="ctr"/>
                </a:tc>
                <a:tc>
                  <a:txBody>
                    <a:bodyPr/>
                    <a:lstStyle/>
                    <a:p>
                      <a:pPr marL="0" algn="ctr" defTabSz="914400" rtl="0" eaLnBrk="1" latinLnBrk="0" hangingPunct="1">
                        <a:lnSpc>
                          <a:spcPct val="115000"/>
                        </a:lnSpc>
                        <a:spcBef>
                          <a:spcPts val="200"/>
                        </a:spcBef>
                        <a:spcAft>
                          <a:spcPts val="200"/>
                        </a:spcAft>
                      </a:pPr>
                      <a:r>
                        <a:rPr lang="ru-RU" sz="1200" kern="1200" dirty="0">
                          <a:solidFill>
                            <a:srgbClr val="0070C0"/>
                          </a:solidFill>
                          <a:effectLst/>
                          <a:latin typeface="Arial" panose="020B0604020202020204" pitchFamily="34" charset="0"/>
                          <a:ea typeface="Calibri" panose="020F0502020204030204" pitchFamily="34" charset="0"/>
                          <a:cs typeface="Arial" panose="020B0604020202020204" pitchFamily="34" charset="0"/>
                        </a:rPr>
                        <a:t>ПБУ 13/2000 не применялось при получении </a:t>
                      </a:r>
                      <a:r>
                        <a:rPr lang="ru-RU" sz="1200" kern="12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госпомощи</a:t>
                      </a:r>
                      <a:r>
                        <a:rPr lang="ru-RU" sz="1200" kern="1200" dirty="0">
                          <a:solidFill>
                            <a:srgbClr val="0070C0"/>
                          </a:solidFill>
                          <a:effectLst/>
                          <a:latin typeface="Arial" panose="020B0604020202020204" pitchFamily="34" charset="0"/>
                          <a:ea typeface="Calibri" panose="020F0502020204030204" pitchFamily="34" charset="0"/>
                          <a:cs typeface="Arial" panose="020B0604020202020204" pitchFamily="34" charset="0"/>
                        </a:rPr>
                        <a:t>, связанной лишь с участием в уставных (складочных) капиталах юридических лиц. Бюджетные средства на финансирование капвложений, понесенных организацией в прошлые периоды, следовало относить на финансовый результат Доходы будущих периодов, признанные в связи с полученными бюджетными средствами на финансирование капитальных затрат, представляются в </a:t>
                      </a:r>
                      <a:r>
                        <a:rPr lang="ru-RU" sz="1200" kern="1200" dirty="0" smtClean="0">
                          <a:solidFill>
                            <a:srgbClr val="0070C0"/>
                          </a:solidFill>
                          <a:effectLst/>
                          <a:latin typeface="Arial" panose="020B0604020202020204" pitchFamily="34" charset="0"/>
                          <a:ea typeface="Calibri" panose="020F0502020204030204" pitchFamily="34" charset="0"/>
                          <a:cs typeface="Arial" panose="020B0604020202020204" pitchFamily="34" charset="0"/>
                        </a:rPr>
                        <a:t>ББ одним </a:t>
                      </a:r>
                      <a:r>
                        <a:rPr lang="ru-RU" sz="1200" kern="1200" dirty="0">
                          <a:solidFill>
                            <a:srgbClr val="0070C0"/>
                          </a:solidFill>
                          <a:effectLst/>
                          <a:latin typeface="Arial" panose="020B0604020202020204" pitchFamily="34" charset="0"/>
                          <a:ea typeface="Calibri" panose="020F0502020204030204" pitchFamily="34" charset="0"/>
                          <a:cs typeface="Arial" panose="020B0604020202020204" pitchFamily="34" charset="0"/>
                        </a:rPr>
                        <a:t>из следующих способов:</a:t>
                      </a:r>
                      <a:r>
                        <a:rPr lang="ru-RU"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2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а) </a:t>
                      </a:r>
                      <a:r>
                        <a:rPr lang="ru-RU" sz="1200" kern="1200" dirty="0" smtClean="0">
                          <a:solidFill>
                            <a:srgbClr val="0070C0"/>
                          </a:solidFill>
                          <a:effectLst/>
                          <a:latin typeface="Arial" panose="020B0604020202020204" pitchFamily="34" charset="0"/>
                          <a:ea typeface="Calibri" panose="020F0502020204030204" pitchFamily="34" charset="0"/>
                          <a:cs typeface="Arial" panose="020B0604020202020204" pitchFamily="34" charset="0"/>
                        </a:rPr>
                        <a:t>в качестве обособленной статьи в составе долгосрочных обязательств. При этом суммы, отнесенные в отчетном периоде на финансовые результаты, представляются в отчете о финансовых результатах в качестве отдельной статьи доходов; </a:t>
                      </a:r>
                      <a:r>
                        <a:rPr lang="ru-RU" sz="1200" b="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б) </a:t>
                      </a:r>
                      <a:r>
                        <a:rPr lang="ru-RU" sz="1200" kern="1200" dirty="0" smtClean="0">
                          <a:solidFill>
                            <a:srgbClr val="0070C0"/>
                          </a:solidFill>
                          <a:effectLst/>
                          <a:latin typeface="Arial" panose="020B0604020202020204" pitchFamily="34" charset="0"/>
                          <a:ea typeface="Calibri" panose="020F0502020204030204" pitchFamily="34" charset="0"/>
                          <a:cs typeface="Arial" panose="020B0604020202020204" pitchFamily="34" charset="0"/>
                        </a:rPr>
                        <a:t>в качестве регулирующей величины, уменьшающей балансовую стоимость </a:t>
                      </a:r>
                      <a:r>
                        <a:rPr lang="ru-RU" sz="1200" kern="1200" dirty="0" err="1" smtClean="0">
                          <a:solidFill>
                            <a:srgbClr val="0070C0"/>
                          </a:solidFill>
                          <a:effectLst/>
                          <a:latin typeface="Arial" panose="020B0604020202020204" pitchFamily="34" charset="0"/>
                          <a:ea typeface="Calibri" panose="020F0502020204030204" pitchFamily="34" charset="0"/>
                          <a:cs typeface="Arial" panose="020B0604020202020204" pitchFamily="34" charset="0"/>
                        </a:rPr>
                        <a:t>внеоборотных</a:t>
                      </a:r>
                      <a:r>
                        <a:rPr lang="ru-RU" sz="1200" kern="1200" dirty="0" smtClean="0">
                          <a:solidFill>
                            <a:srgbClr val="0070C0"/>
                          </a:solidFill>
                          <a:effectLst/>
                          <a:latin typeface="Arial" panose="020B0604020202020204" pitchFamily="34" charset="0"/>
                          <a:ea typeface="Calibri" panose="020F0502020204030204" pitchFamily="34" charset="0"/>
                          <a:cs typeface="Arial" panose="020B0604020202020204" pitchFamily="34" charset="0"/>
                        </a:rPr>
                        <a:t> активов. При этом суммы, отнесенные в отчетном периоде на финансовые результаты, уменьшают в отчете о финансовых результатах расходы по амортизации. </a:t>
                      </a:r>
                      <a:endParaRPr lang="ru-RU" sz="1200" kern="12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algn="ctr" defTabSz="914400" rtl="0" eaLnBrk="1" latinLnBrk="0" hangingPunct="1">
                        <a:lnSpc>
                          <a:spcPct val="115000"/>
                        </a:lnSpc>
                        <a:spcBef>
                          <a:spcPts val="200"/>
                        </a:spcBef>
                        <a:spcAft>
                          <a:spcPts val="200"/>
                        </a:spcAft>
                      </a:pPr>
                      <a:r>
                        <a:rPr lang="ru-RU" sz="1400" kern="1200" dirty="0">
                          <a:solidFill>
                            <a:srgbClr val="0070C0"/>
                          </a:solidFill>
                          <a:effectLst/>
                          <a:latin typeface="Arial" panose="020B0604020202020204" pitchFamily="34" charset="0"/>
                          <a:ea typeface="Calibri" panose="020F0502020204030204" pitchFamily="34" charset="0"/>
                          <a:cs typeface="Arial" panose="020B0604020202020204" pitchFamily="34" charset="0"/>
                        </a:rPr>
                        <a:t>С отчетности за 2020 год</a:t>
                      </a:r>
                    </a:p>
                  </a:txBody>
                  <a:tcPr marL="68580" marR="68580" marT="0" marB="0" anchor="ctr"/>
                </a:tc>
                <a:extLst>
                  <a:ext uri="{0D108BD9-81ED-4DB2-BD59-A6C34878D82A}">
                    <a16:rowId xmlns:a16="http://schemas.microsoft.com/office/drawing/2014/main" val="1639149692"/>
                  </a:ext>
                </a:extLst>
              </a:tr>
            </a:tbl>
          </a:graphicData>
        </a:graphic>
      </p:graphicFrame>
    </p:spTree>
    <p:extLst>
      <p:ext uri="{BB962C8B-B14F-4D97-AF65-F5344CB8AC3E}">
        <p14:creationId xmlns:p14="http://schemas.microsoft.com/office/powerpoint/2010/main" val="35447690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9827" y="19625"/>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684373" y="1603592"/>
            <a:ext cx="8903765" cy="3293209"/>
          </a:xfrm>
          <a:prstGeom prst="rect">
            <a:avLst/>
          </a:prstGeom>
        </p:spPr>
        <p:txBody>
          <a:bodyPr wrap="square">
            <a:spAutoFit/>
          </a:bodyPr>
          <a:lstStyle/>
          <a:p>
            <a:pPr algn="just">
              <a:spcAft>
                <a:spcPts val="600"/>
              </a:spcAft>
            </a:pPr>
            <a:r>
              <a:rPr lang="ru-RU" dirty="0">
                <a:solidFill>
                  <a:srgbClr val="9C0E11"/>
                </a:solidFill>
              </a:rPr>
              <a:t>С 2020 года ПБУ 13/2000 не применяется при: </a:t>
            </a:r>
          </a:p>
          <a:p>
            <a:pPr algn="just">
              <a:spcAft>
                <a:spcPts val="600"/>
              </a:spcAft>
            </a:pPr>
            <a:r>
              <a:rPr lang="ru-RU" dirty="0">
                <a:solidFill>
                  <a:srgbClr val="9C0E11"/>
                </a:solidFill>
              </a:rPr>
              <a:t>– возмещении из бюджета недополученных организацией доходов или финансовым обеспечением (возмещением) затрат в связи с производством (реализацией) товаров, выполнением работ, оказанием услуг на договорной основе. </a:t>
            </a:r>
          </a:p>
          <a:p>
            <a:pPr algn="just">
              <a:spcAft>
                <a:spcPts val="600"/>
              </a:spcAft>
            </a:pPr>
            <a:r>
              <a:rPr lang="ru-RU" dirty="0">
                <a:solidFill>
                  <a:srgbClr val="9C0E11"/>
                </a:solidFill>
              </a:rPr>
              <a:t>– получении </a:t>
            </a:r>
            <a:r>
              <a:rPr lang="ru-RU" dirty="0" err="1">
                <a:solidFill>
                  <a:srgbClr val="9C0E11"/>
                </a:solidFill>
              </a:rPr>
              <a:t>госпомощи</a:t>
            </a:r>
            <a:r>
              <a:rPr lang="ru-RU" dirty="0">
                <a:solidFill>
                  <a:srgbClr val="9C0E11"/>
                </a:solidFill>
              </a:rPr>
              <a:t>, связанной с участием РФ, субъектов РФ и муниципальных образований в уставных фондах государственных и муниципальных унитарных предприятий Бюджетные средства, потраченные на покупку </a:t>
            </a:r>
            <a:r>
              <a:rPr lang="ru-RU" dirty="0" err="1">
                <a:solidFill>
                  <a:srgbClr val="9C0E11"/>
                </a:solidFill>
              </a:rPr>
              <a:t>внеоборотных</a:t>
            </a:r>
            <a:r>
              <a:rPr lang="ru-RU" dirty="0">
                <a:solidFill>
                  <a:srgbClr val="9C0E11"/>
                </a:solidFill>
              </a:rPr>
              <a:t> активов, подлежащих амортизации, нужно списывать в течение срока полезного использования объектов на финансовый результат по мере начисления амортизации. </a:t>
            </a:r>
          </a:p>
        </p:txBody>
      </p:sp>
    </p:spTree>
    <p:extLst>
      <p:ext uri="{BB962C8B-B14F-4D97-AF65-F5344CB8AC3E}">
        <p14:creationId xmlns:p14="http://schemas.microsoft.com/office/powerpoint/2010/main" val="14546423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265" y="38666"/>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6" name="Прямоугольник 15"/>
          <p:cNvSpPr/>
          <p:nvPr/>
        </p:nvSpPr>
        <p:spPr>
          <a:xfrm>
            <a:off x="386922" y="1105350"/>
            <a:ext cx="9087298" cy="4632037"/>
          </a:xfrm>
          <a:prstGeom prst="rect">
            <a:avLst/>
          </a:prstGeom>
        </p:spPr>
        <p:txBody>
          <a:bodyPr wrap="square">
            <a:spAutoFit/>
          </a:bodyPr>
          <a:lstStyle/>
          <a:p>
            <a:pPr algn="just">
              <a:spcAft>
                <a:spcPts val="600"/>
              </a:spcAft>
            </a:pPr>
            <a:endParaRPr lang="ru-RU" dirty="0">
              <a:solidFill>
                <a:srgbClr val="9C0E11"/>
              </a:solidFill>
            </a:endParaRPr>
          </a:p>
          <a:p>
            <a:pPr algn="just">
              <a:spcAft>
                <a:spcPts val="600"/>
              </a:spcAft>
            </a:pPr>
            <a:r>
              <a:rPr lang="ru-RU" b="1" dirty="0">
                <a:solidFill>
                  <a:srgbClr val="0070C0"/>
                </a:solidFill>
              </a:rPr>
              <a:t>Приказом Минфина России от 4 декабря 2018 г. N 248н </a:t>
            </a:r>
            <a:r>
              <a:rPr lang="ru-RU" dirty="0">
                <a:solidFill>
                  <a:srgbClr val="9C0E11"/>
                </a:solidFill>
              </a:rPr>
              <a:t>внесен ряд изменений в Положение по бухгалтерскому учету </a:t>
            </a:r>
            <a:r>
              <a:rPr lang="ru-RU" b="1" dirty="0">
                <a:solidFill>
                  <a:srgbClr val="9C0E11"/>
                </a:solidFill>
              </a:rPr>
              <a:t>ПБУ 13/2000 "Учет государственной помощи", </a:t>
            </a:r>
            <a:r>
              <a:rPr lang="ru-RU" dirty="0">
                <a:solidFill>
                  <a:srgbClr val="9C0E11"/>
                </a:solidFill>
              </a:rPr>
              <a:t>утвержденное приказом Минфина России от 16 октября 2000 г. N </a:t>
            </a:r>
            <a:r>
              <a:rPr lang="ru-RU" dirty="0">
                <a:solidFill>
                  <a:srgbClr val="9C0E11"/>
                </a:solidFill>
              </a:rPr>
              <a:t>92н.</a:t>
            </a:r>
          </a:p>
          <a:p>
            <a:pPr algn="just">
              <a:spcAft>
                <a:spcPts val="600"/>
              </a:spcAft>
            </a:pPr>
            <a:r>
              <a:rPr lang="ru-RU" dirty="0">
                <a:solidFill>
                  <a:srgbClr val="9C0E11"/>
                </a:solidFill>
              </a:rPr>
              <a:t>Основная </a:t>
            </a:r>
            <a:r>
              <a:rPr lang="ru-RU" dirty="0">
                <a:solidFill>
                  <a:srgbClr val="9C0E11"/>
                </a:solidFill>
              </a:rPr>
              <a:t>цель изменений </a:t>
            </a:r>
            <a:r>
              <a:rPr lang="ru-RU" dirty="0">
                <a:solidFill>
                  <a:srgbClr val="9C0E11"/>
                </a:solidFill>
              </a:rPr>
              <a:t>- приведение </a:t>
            </a:r>
            <a:r>
              <a:rPr lang="ru-RU" dirty="0">
                <a:solidFill>
                  <a:srgbClr val="9C0E11"/>
                </a:solidFill>
              </a:rPr>
              <a:t>правил бухгалтерского учета государственной помощи в соответствие с МСФО (IAS) 20 "Учет государственных субсидий и раскрытие информации о государственной помощи".</a:t>
            </a:r>
          </a:p>
          <a:p>
            <a:pPr algn="just">
              <a:spcAft>
                <a:spcPts val="600"/>
              </a:spcAft>
            </a:pPr>
            <a:r>
              <a:rPr lang="ru-RU" dirty="0">
                <a:solidFill>
                  <a:srgbClr val="9C0E11"/>
                </a:solidFill>
              </a:rPr>
              <a:t>Организации </a:t>
            </a:r>
            <a:r>
              <a:rPr lang="ru-RU" b="1" u="sng" dirty="0">
                <a:solidFill>
                  <a:srgbClr val="9C0E11"/>
                </a:solidFill>
              </a:rPr>
              <a:t>обязаны</a:t>
            </a:r>
            <a:r>
              <a:rPr lang="ru-RU" dirty="0">
                <a:solidFill>
                  <a:srgbClr val="9C0E11"/>
                </a:solidFill>
              </a:rPr>
              <a:t> применять предусмотренные Приказом изменения, начиная с </a:t>
            </a:r>
            <a:r>
              <a:rPr lang="ru-RU" u="sng" dirty="0">
                <a:solidFill>
                  <a:srgbClr val="9C0E11"/>
                </a:solidFill>
              </a:rPr>
              <a:t>бухгалтерской отчетности за 2020 г.</a:t>
            </a:r>
            <a:r>
              <a:rPr lang="ru-RU" dirty="0">
                <a:solidFill>
                  <a:srgbClr val="9C0E11"/>
                </a:solidFill>
              </a:rPr>
              <a:t> Вместе с тем организации вправе принять решение о раннем начале применения новой редакции 13/2000. </a:t>
            </a:r>
            <a:endParaRPr lang="ru-RU" dirty="0">
              <a:solidFill>
                <a:srgbClr val="9C0E11"/>
              </a:solidFill>
            </a:endParaRPr>
          </a:p>
          <a:p>
            <a:pPr algn="just">
              <a:spcAft>
                <a:spcPts val="600"/>
              </a:spcAft>
            </a:pPr>
            <a:r>
              <a:rPr lang="ru-RU" dirty="0">
                <a:solidFill>
                  <a:srgbClr val="9C0E11"/>
                </a:solidFill>
              </a:rPr>
              <a:t>В </a:t>
            </a:r>
            <a:r>
              <a:rPr lang="ru-RU" dirty="0">
                <a:solidFill>
                  <a:srgbClr val="9C0E11"/>
                </a:solidFill>
              </a:rPr>
              <a:t>соответствии с Положением по бухгалтерскому учете ПБУ 1/2008 "Учетная политика организации", утвержденным приказом Минфина России от 6 октября 2008 г. N 106н, такое решение должно быть раскрыто в бухгалтерской отчетности организации за год, в котором впервые будут применены изменения.</a:t>
            </a:r>
          </a:p>
          <a:p>
            <a:pPr algn="just">
              <a:spcAft>
                <a:spcPts val="600"/>
              </a:spcAft>
            </a:pPr>
            <a:endParaRPr lang="ru-RU" dirty="0">
              <a:solidFill>
                <a:srgbClr val="9C0E11"/>
              </a:solidFill>
            </a:endParaRPr>
          </a:p>
        </p:txBody>
      </p:sp>
    </p:spTree>
    <p:extLst>
      <p:ext uri="{BB962C8B-B14F-4D97-AF65-F5344CB8AC3E}">
        <p14:creationId xmlns:p14="http://schemas.microsoft.com/office/powerpoint/2010/main" val="36324166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3887" y="84902"/>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218645" y="1637119"/>
            <a:ext cx="9497035" cy="4647426"/>
          </a:xfrm>
          <a:prstGeom prst="rect">
            <a:avLst/>
          </a:prstGeom>
        </p:spPr>
        <p:txBody>
          <a:bodyPr wrap="square">
            <a:spAutoFit/>
          </a:bodyPr>
          <a:lstStyle/>
          <a:p>
            <a:pPr algn="just">
              <a:spcAft>
                <a:spcPts val="800"/>
              </a:spcAft>
            </a:pPr>
            <a:r>
              <a:rPr lang="ru-RU" sz="2800" b="1" dirty="0">
                <a:solidFill>
                  <a:srgbClr val="0070C0"/>
                </a:solidFill>
              </a:rPr>
              <a:t>Состав отчетности</a:t>
            </a:r>
            <a:endParaRPr lang="ru-RU" sz="2800" b="1" dirty="0">
              <a:solidFill>
                <a:srgbClr val="0070C0"/>
              </a:solidFill>
            </a:endParaRPr>
          </a:p>
          <a:p>
            <a:pPr algn="just">
              <a:spcAft>
                <a:spcPts val="800"/>
              </a:spcAft>
            </a:pPr>
            <a:r>
              <a:rPr lang="ru-RU" sz="1600" dirty="0">
                <a:solidFill>
                  <a:srgbClr val="9E0E11"/>
                </a:solidFill>
              </a:rPr>
              <a:t>Б</a:t>
            </a:r>
            <a:r>
              <a:rPr lang="ru-RU" sz="1600" dirty="0">
                <a:solidFill>
                  <a:srgbClr val="9E0E11"/>
                </a:solidFill>
              </a:rPr>
              <a:t>ухгалтерская </a:t>
            </a:r>
            <a:r>
              <a:rPr lang="ru-RU" sz="1600" dirty="0">
                <a:solidFill>
                  <a:srgbClr val="9E0E11"/>
                </a:solidFill>
              </a:rPr>
              <a:t>отчетность в общем случае состоит (п. 1 ст. 14 Закона РФ от 06.12.2011 № 402-ФЗ «О бухгалтерском учете», п. 1 — 4 приказа Минфина РФ от 02.07.2010 № 66н «О формах бухгалтерской отчетности организаций») из:</a:t>
            </a:r>
          </a:p>
          <a:p>
            <a:pPr marL="285750" indent="-285750" algn="just">
              <a:spcAft>
                <a:spcPts val="800"/>
              </a:spcAft>
              <a:buFont typeface="Arial" panose="020B0604020202020204" pitchFamily="34" charset="0"/>
              <a:buChar char="•"/>
            </a:pPr>
            <a:r>
              <a:rPr lang="ru-RU" sz="1600" dirty="0">
                <a:solidFill>
                  <a:srgbClr val="9E0E11"/>
                </a:solidFill>
              </a:rPr>
              <a:t>бухгалтерского баланса;</a:t>
            </a:r>
          </a:p>
          <a:p>
            <a:pPr marL="285750" indent="-285750" algn="just">
              <a:spcAft>
                <a:spcPts val="800"/>
              </a:spcAft>
              <a:buFont typeface="Arial" panose="020B0604020202020204" pitchFamily="34" charset="0"/>
              <a:buChar char="•"/>
            </a:pPr>
            <a:r>
              <a:rPr lang="ru-RU" sz="1600" dirty="0">
                <a:solidFill>
                  <a:srgbClr val="9E0E11"/>
                </a:solidFill>
              </a:rPr>
              <a:t>отчета о финансовых результатах;</a:t>
            </a:r>
          </a:p>
          <a:p>
            <a:pPr marL="285750" indent="-285750" algn="just">
              <a:spcAft>
                <a:spcPts val="800"/>
              </a:spcAft>
              <a:buFont typeface="Arial" panose="020B0604020202020204" pitchFamily="34" charset="0"/>
              <a:buChar char="•"/>
            </a:pPr>
            <a:r>
              <a:rPr lang="ru-RU" sz="1600" dirty="0">
                <a:solidFill>
                  <a:srgbClr val="9E0E11"/>
                </a:solidFill>
              </a:rPr>
              <a:t>приложений к бухгалтерскому балансу: </a:t>
            </a:r>
          </a:p>
          <a:p>
            <a:pPr marL="742950" lvl="1" indent="-285750" algn="just">
              <a:spcAft>
                <a:spcPts val="800"/>
              </a:spcAft>
              <a:buFont typeface="Courier New" panose="02070309020205020404" pitchFamily="49" charset="0"/>
              <a:buChar char="o"/>
            </a:pPr>
            <a:r>
              <a:rPr lang="ru-RU" sz="1600" dirty="0">
                <a:solidFill>
                  <a:srgbClr val="9E0E11"/>
                </a:solidFill>
              </a:rPr>
              <a:t>отчета об изменениях </a:t>
            </a:r>
            <a:r>
              <a:rPr lang="ru-RU" sz="1600" dirty="0">
                <a:solidFill>
                  <a:srgbClr val="9E0E11"/>
                </a:solidFill>
              </a:rPr>
              <a:t>капитала,</a:t>
            </a:r>
          </a:p>
          <a:p>
            <a:pPr marL="742950" lvl="1" indent="-285750" algn="just">
              <a:spcAft>
                <a:spcPts val="800"/>
              </a:spcAft>
              <a:buFont typeface="Courier New" panose="02070309020205020404" pitchFamily="49" charset="0"/>
              <a:buChar char="o"/>
            </a:pPr>
            <a:r>
              <a:rPr lang="ru-RU" sz="1600" dirty="0">
                <a:solidFill>
                  <a:srgbClr val="9E0E11"/>
                </a:solidFill>
              </a:rPr>
              <a:t>отчета </a:t>
            </a:r>
            <a:r>
              <a:rPr lang="ru-RU" sz="1600" dirty="0">
                <a:solidFill>
                  <a:srgbClr val="9E0E11"/>
                </a:solidFill>
              </a:rPr>
              <a:t>о движении денежных </a:t>
            </a:r>
            <a:r>
              <a:rPr lang="ru-RU" sz="1600" dirty="0">
                <a:solidFill>
                  <a:srgbClr val="9E0E11"/>
                </a:solidFill>
              </a:rPr>
              <a:t>средств,</a:t>
            </a:r>
          </a:p>
          <a:p>
            <a:pPr marL="742950" lvl="1" indent="-285750" algn="just">
              <a:spcAft>
                <a:spcPts val="800"/>
              </a:spcAft>
              <a:buFont typeface="Courier New" panose="02070309020205020404" pitchFamily="49" charset="0"/>
              <a:buChar char="o"/>
            </a:pPr>
            <a:r>
              <a:rPr lang="ru-RU" sz="1600" dirty="0">
                <a:solidFill>
                  <a:srgbClr val="9E0E11"/>
                </a:solidFill>
              </a:rPr>
              <a:t>пояснений</a:t>
            </a:r>
            <a:r>
              <a:rPr lang="ru-RU" sz="1600" dirty="0">
                <a:solidFill>
                  <a:srgbClr val="9E0E11"/>
                </a:solidFill>
              </a:rPr>
              <a:t>, оформленных в табличной и (или) текстовой форме.</a:t>
            </a:r>
          </a:p>
          <a:p>
            <a:pPr algn="just">
              <a:spcAft>
                <a:spcPts val="800"/>
              </a:spcAft>
            </a:pPr>
            <a:r>
              <a:rPr lang="ru-RU" sz="1600" dirty="0">
                <a:solidFill>
                  <a:srgbClr val="9E0E11"/>
                </a:solidFill>
              </a:rPr>
              <a:t>Д</a:t>
            </a:r>
            <a:r>
              <a:rPr lang="ru-RU" sz="1600" dirty="0">
                <a:solidFill>
                  <a:srgbClr val="9E0E11"/>
                </a:solidFill>
              </a:rPr>
              <a:t>ля </a:t>
            </a:r>
            <a:r>
              <a:rPr lang="ru-RU" sz="1600" dirty="0">
                <a:solidFill>
                  <a:srgbClr val="9E0E11"/>
                </a:solidFill>
              </a:rPr>
              <a:t>некоторых экономических субъектов Законом 402-ФЗ предусмотрен </a:t>
            </a:r>
            <a:r>
              <a:rPr lang="ru-RU" sz="1600" b="1" u="sng" dirty="0">
                <a:solidFill>
                  <a:srgbClr val="9E0E11"/>
                </a:solidFill>
              </a:rPr>
              <a:t>иной состав годовой бухгалтерской (финансовой) отчетности,</a:t>
            </a:r>
            <a:r>
              <a:rPr lang="ru-RU" sz="1600" dirty="0">
                <a:solidFill>
                  <a:srgbClr val="9E0E11"/>
                </a:solidFill>
              </a:rPr>
              <a:t> его следует раскрыть в учетной политике организации</a:t>
            </a:r>
            <a:r>
              <a:rPr lang="ru-RU" sz="1600" dirty="0">
                <a:solidFill>
                  <a:srgbClr val="9E0E11"/>
                </a:solidFill>
              </a:rPr>
              <a:t>.</a:t>
            </a:r>
          </a:p>
          <a:p>
            <a:pPr algn="just">
              <a:spcAft>
                <a:spcPts val="800"/>
              </a:spcAft>
            </a:pPr>
            <a:r>
              <a:rPr lang="ru-RU" sz="1600" b="1" dirty="0">
                <a:solidFill>
                  <a:srgbClr val="9E0E11"/>
                </a:solidFill>
                <a:ea typeface="Calibri" panose="020F0502020204030204" pitchFamily="34" charset="0"/>
                <a:cs typeface="Times New Roman" panose="02020603050405020304" pitchFamily="18" charset="0"/>
              </a:rPr>
              <a:t>Годовая бухгалтерская отчетность для Аудиторского заключения должна быть сформирована по формам, утвержденным Приказом Минфина России 66н от 02.07.2010 г</a:t>
            </a:r>
            <a:r>
              <a:rPr lang="ru-RU" sz="1600" b="1" dirty="0">
                <a:solidFill>
                  <a:srgbClr val="9E0E11"/>
                </a:solidFill>
                <a:ea typeface="Calibri" panose="020F0502020204030204" pitchFamily="34" charset="0"/>
                <a:cs typeface="Times New Roman" panose="02020603050405020304" pitchFamily="18" charset="0"/>
              </a:rPr>
              <a:t>.</a:t>
            </a:r>
            <a:endParaRPr lang="ru-RU" sz="1600" dirty="0">
              <a:solidFill>
                <a:srgbClr val="9E0E11"/>
              </a:solidFill>
              <a:ea typeface="Calibri" panose="020F0502020204030204" pitchFamily="34" charset="0"/>
              <a:cs typeface="Times New Roman" panose="02020603050405020304" pitchFamily="18" charset="0"/>
            </a:endParaRPr>
          </a:p>
        </p:txBody>
      </p:sp>
      <p:sp>
        <p:nvSpPr>
          <p:cNvPr id="20" name="Прямоугольник 19"/>
          <p:cNvSpPr/>
          <p:nvPr/>
        </p:nvSpPr>
        <p:spPr>
          <a:xfrm>
            <a:off x="218645" y="232595"/>
            <a:ext cx="6078901" cy="1200329"/>
          </a:xfrm>
          <a:prstGeom prst="rect">
            <a:avLst/>
          </a:prstGeom>
          <a:noFill/>
        </p:spPr>
        <p:txBody>
          <a:bodyPr wrap="square" lIns="91440" tIns="45720" rIns="91440" bIns="45720">
            <a:spAutoFit/>
          </a:bodyPr>
          <a:lstStyle/>
          <a:p>
            <a:pPr marL="514350" indent="-514350" algn="ctr">
              <a:buAutoNum type="arabicPeriod"/>
            </a:pPr>
            <a:r>
              <a:rPr lang="ru-RU" sz="2400" dirty="0">
                <a:ln w="22225">
                  <a:solidFill>
                    <a:schemeClr val="accent2"/>
                  </a:solidFill>
                  <a:prstDash val="solid"/>
                </a:ln>
                <a:solidFill>
                  <a:srgbClr val="9E0E11"/>
                </a:solidFill>
                <a:latin typeface="Bahnschrift Light" panose="020B0502040204020203" pitchFamily="34" charset="0"/>
              </a:rPr>
              <a:t>Состав форм бухгалтерской отчетности за 2020 год. </a:t>
            </a:r>
          </a:p>
          <a:p>
            <a:pPr algn="ctr"/>
            <a:r>
              <a:rPr lang="ru-RU" sz="2400" dirty="0">
                <a:ln w="22225">
                  <a:solidFill>
                    <a:schemeClr val="accent2"/>
                  </a:solidFill>
                  <a:prstDash val="solid"/>
                </a:ln>
                <a:solidFill>
                  <a:srgbClr val="9E0E11"/>
                </a:solidFill>
                <a:latin typeface="Bahnschrift Light" panose="020B0502040204020203" pitchFamily="34" charset="0"/>
              </a:rPr>
              <a:t>Даты, сроки и порядок представления.</a:t>
            </a:r>
          </a:p>
        </p:txBody>
      </p:sp>
    </p:spTree>
    <p:extLst>
      <p:ext uri="{BB962C8B-B14F-4D97-AF65-F5344CB8AC3E}">
        <p14:creationId xmlns:p14="http://schemas.microsoft.com/office/powerpoint/2010/main" val="25700765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265" y="55917"/>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6" name="Прямоугольник 15"/>
          <p:cNvSpPr/>
          <p:nvPr/>
        </p:nvSpPr>
        <p:spPr>
          <a:xfrm>
            <a:off x="231710" y="1176656"/>
            <a:ext cx="9540166" cy="4662815"/>
          </a:xfrm>
          <a:prstGeom prst="rect">
            <a:avLst/>
          </a:prstGeom>
        </p:spPr>
        <p:txBody>
          <a:bodyPr wrap="square">
            <a:spAutoFit/>
          </a:bodyPr>
          <a:lstStyle/>
          <a:p>
            <a:pPr algn="just">
              <a:spcAft>
                <a:spcPts val="600"/>
              </a:spcAft>
            </a:pPr>
            <a:r>
              <a:rPr lang="ru-RU" b="1" u="sng" dirty="0">
                <a:solidFill>
                  <a:srgbClr val="9C0E11"/>
                </a:solidFill>
              </a:rPr>
              <a:t>Уточнена сфера применения ПБУ 13/2000</a:t>
            </a:r>
            <a:endParaRPr lang="ru-RU" b="1" dirty="0">
              <a:solidFill>
                <a:srgbClr val="9C0E11"/>
              </a:solidFill>
            </a:endParaRPr>
          </a:p>
          <a:p>
            <a:pPr algn="just">
              <a:spcAft>
                <a:spcPts val="600"/>
              </a:spcAft>
            </a:pPr>
            <a:r>
              <a:rPr lang="ru-RU" sz="1700" dirty="0">
                <a:solidFill>
                  <a:srgbClr val="9C0E11"/>
                </a:solidFill>
              </a:rPr>
              <a:t>Предметом правил ПБУ 13/2000 является государственная помощь, предоставленная организациям из бюджетов бюджетной системы Российской Федерации. Приказом к предмету этого Положения отнесена также государственная помощь, предоставленная из бюджетов государственных внебюджетных фондов.</a:t>
            </a:r>
          </a:p>
          <a:p>
            <a:pPr algn="just">
              <a:spcAft>
                <a:spcPts val="600"/>
              </a:spcAft>
            </a:pPr>
            <a:r>
              <a:rPr lang="ru-RU" sz="1700" dirty="0">
                <a:solidFill>
                  <a:srgbClr val="9C0E11"/>
                </a:solidFill>
              </a:rPr>
              <a:t>Приказом дополнен приведенный в ПБУ 13/2000 перечень случаев, в которых это Положение не применяется. В этот перечень включены следующие </a:t>
            </a:r>
            <a:r>
              <a:rPr lang="ru-RU" sz="1700" u="sng" dirty="0">
                <a:solidFill>
                  <a:srgbClr val="9C0E11"/>
                </a:solidFill>
              </a:rPr>
              <a:t>случаи получения государственной помощи, признаваемой экономической выгодой организации, связанной с</a:t>
            </a:r>
            <a:r>
              <a:rPr lang="ru-RU" sz="1700" dirty="0">
                <a:solidFill>
                  <a:srgbClr val="9C0E11"/>
                </a:solidFill>
              </a:rPr>
              <a:t>:</a:t>
            </a:r>
          </a:p>
          <a:p>
            <a:pPr algn="just">
              <a:spcAft>
                <a:spcPts val="600"/>
              </a:spcAft>
            </a:pPr>
            <a:r>
              <a:rPr lang="ru-RU" sz="1700" dirty="0">
                <a:solidFill>
                  <a:srgbClr val="9C0E11"/>
                </a:solidFill>
              </a:rPr>
              <a:t>- участием Российской Федерации, субъектов Российской Федерации и муниципальных образований в уставных фондах государственных и муниципальных унитарных предприятий, в том числе предоставлением бюджетных средств в связи с таким участием (ранее -связанной лишь с участием в уставных (складочных) капиталах юридических лиц);</a:t>
            </a:r>
          </a:p>
          <a:p>
            <a:pPr algn="just">
              <a:spcAft>
                <a:spcPts val="600"/>
              </a:spcAft>
            </a:pPr>
            <a:r>
              <a:rPr lang="ru-RU" sz="1700" dirty="0">
                <a:solidFill>
                  <a:srgbClr val="9C0E11"/>
                </a:solidFill>
              </a:rPr>
              <a:t>- возмещением из бюджета недополученных организацией доходов или финансовым обеспечением (возмещением) затрат в связи с производством (реализацией) товаров, выполнением работ, оказанием услуг на договорной основе.</a:t>
            </a:r>
          </a:p>
          <a:p>
            <a:pPr algn="just">
              <a:spcAft>
                <a:spcPts val="600"/>
              </a:spcAft>
            </a:pPr>
            <a:r>
              <a:rPr lang="ru-RU" sz="1700" dirty="0">
                <a:solidFill>
                  <a:srgbClr val="9C0E11"/>
                </a:solidFill>
              </a:rPr>
              <a:t> </a:t>
            </a:r>
          </a:p>
        </p:txBody>
      </p:sp>
    </p:spTree>
    <p:extLst>
      <p:ext uri="{BB962C8B-B14F-4D97-AF65-F5344CB8AC3E}">
        <p14:creationId xmlns:p14="http://schemas.microsoft.com/office/powerpoint/2010/main" val="4269601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265" y="55917"/>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6" name="Прямоугольник 15"/>
          <p:cNvSpPr/>
          <p:nvPr/>
        </p:nvSpPr>
        <p:spPr>
          <a:xfrm>
            <a:off x="218645" y="1074422"/>
            <a:ext cx="9540166" cy="4708981"/>
          </a:xfrm>
          <a:prstGeom prst="rect">
            <a:avLst/>
          </a:prstGeom>
        </p:spPr>
        <p:txBody>
          <a:bodyPr wrap="square">
            <a:spAutoFit/>
          </a:bodyPr>
          <a:lstStyle/>
          <a:p>
            <a:pPr algn="just">
              <a:spcAft>
                <a:spcPts val="600"/>
              </a:spcAft>
            </a:pPr>
            <a:r>
              <a:rPr lang="ru-RU" dirty="0">
                <a:solidFill>
                  <a:srgbClr val="9C0E11"/>
                </a:solidFill>
              </a:rPr>
              <a:t>Установлен порядок раскрытия доходов, связанных с полученными бюджетными средствами на финансирование текущих </a:t>
            </a:r>
            <a:r>
              <a:rPr lang="ru-RU" dirty="0">
                <a:solidFill>
                  <a:srgbClr val="9C0E11"/>
                </a:solidFill>
              </a:rPr>
              <a:t>расходов.</a:t>
            </a:r>
            <a:endParaRPr lang="ru-RU" dirty="0">
              <a:solidFill>
                <a:srgbClr val="9C0E11"/>
              </a:solidFill>
            </a:endParaRPr>
          </a:p>
          <a:p>
            <a:pPr algn="just">
              <a:spcAft>
                <a:spcPts val="600"/>
              </a:spcAft>
            </a:pPr>
            <a:r>
              <a:rPr lang="ru-RU" dirty="0">
                <a:solidFill>
                  <a:srgbClr val="9C0E11"/>
                </a:solidFill>
              </a:rPr>
              <a:t>•Доходы организации, связанные с признанием сумм бюджетных средств на финансирование текущих расходов, отражаются в отчете о финансовых результатах одним из следующих способов:</a:t>
            </a:r>
          </a:p>
          <a:p>
            <a:pPr algn="just">
              <a:spcAft>
                <a:spcPts val="600"/>
              </a:spcAft>
            </a:pPr>
            <a:r>
              <a:rPr lang="ru-RU" dirty="0">
                <a:solidFill>
                  <a:srgbClr val="9C0E11"/>
                </a:solidFill>
              </a:rPr>
              <a:t>•1) в качестве отдельной статьи доходов (с учетом существенности);</a:t>
            </a:r>
          </a:p>
          <a:p>
            <a:pPr algn="just">
              <a:spcAft>
                <a:spcPts val="600"/>
              </a:spcAft>
            </a:pPr>
            <a:r>
              <a:rPr lang="ru-RU" dirty="0">
                <a:solidFill>
                  <a:srgbClr val="9C0E11"/>
                </a:solidFill>
              </a:rPr>
              <a:t>•2) в качестве суммы, уменьшающей расходы, на финансирование которых получены соответствующие бюджетные средства.</a:t>
            </a:r>
          </a:p>
          <a:p>
            <a:pPr algn="just">
              <a:spcAft>
                <a:spcPts val="600"/>
              </a:spcAft>
            </a:pPr>
            <a:r>
              <a:rPr lang="ru-RU" dirty="0">
                <a:solidFill>
                  <a:srgbClr val="9C0E11"/>
                </a:solidFill>
              </a:rPr>
              <a:t> </a:t>
            </a:r>
          </a:p>
          <a:p>
            <a:pPr algn="just">
              <a:spcAft>
                <a:spcPts val="600"/>
              </a:spcAft>
            </a:pPr>
            <a:r>
              <a:rPr lang="ru-RU" dirty="0">
                <a:solidFill>
                  <a:srgbClr val="9C0E11"/>
                </a:solidFill>
              </a:rPr>
              <a:t>Дополнен перечень информации, раскрываемой в бухгалтерской отчетности</a:t>
            </a:r>
          </a:p>
          <a:p>
            <a:pPr algn="just">
              <a:spcAft>
                <a:spcPts val="600"/>
              </a:spcAft>
            </a:pPr>
            <a:r>
              <a:rPr lang="ru-RU" dirty="0">
                <a:solidFill>
                  <a:srgbClr val="9C0E11"/>
                </a:solidFill>
              </a:rPr>
              <a:t>•ПБУ 13/2000 установлен минимальный перечень информации о полученной организацией государственной помощи. В связи с введенным правом организации выбирать способы представления информации о полученных бюджетных средствах Приказом указанный перечень дополнен: организация обязана раскрывать в своей отчетности выбранные способы представления информации.  </a:t>
            </a:r>
          </a:p>
        </p:txBody>
      </p:sp>
    </p:spTree>
    <p:extLst>
      <p:ext uri="{BB962C8B-B14F-4D97-AF65-F5344CB8AC3E}">
        <p14:creationId xmlns:p14="http://schemas.microsoft.com/office/powerpoint/2010/main" val="38772343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576305" y="1838291"/>
            <a:ext cx="8754250" cy="3462486"/>
          </a:xfrm>
          <a:prstGeom prst="rect">
            <a:avLst/>
          </a:prstGeom>
        </p:spPr>
        <p:txBody>
          <a:bodyPr wrap="square">
            <a:spAutoFit/>
          </a:bodyPr>
          <a:lstStyle/>
          <a:p>
            <a:pPr algn="just">
              <a:spcAft>
                <a:spcPts val="600"/>
              </a:spcAft>
            </a:pPr>
            <a:r>
              <a:rPr lang="ru-RU" dirty="0">
                <a:solidFill>
                  <a:srgbClr val="9C0E11"/>
                </a:solidFill>
              </a:rPr>
              <a:t>Сумма бюджетных средств в размере начисленной амортизации по </a:t>
            </a:r>
            <a:r>
              <a:rPr lang="ru-RU" dirty="0" err="1">
                <a:solidFill>
                  <a:srgbClr val="9C0E11"/>
                </a:solidFill>
              </a:rPr>
              <a:t>внеоборотным</a:t>
            </a:r>
            <a:r>
              <a:rPr lang="ru-RU" dirty="0">
                <a:solidFill>
                  <a:srgbClr val="9C0E11"/>
                </a:solidFill>
              </a:rPr>
              <a:t> активам созданным за их счет отражается как увеличение финансового результата, оставшаяся сумма — как доходы будущих периодов Организация самостоятельно выбирает способ отражения в отчетности доходов от полученных бюджетных средств и указывает это в пояснительной записке. </a:t>
            </a:r>
            <a:endParaRPr lang="ru-RU" dirty="0">
              <a:solidFill>
                <a:srgbClr val="9C0E11"/>
              </a:solidFill>
            </a:endParaRPr>
          </a:p>
          <a:p>
            <a:pPr algn="just">
              <a:spcAft>
                <a:spcPts val="600"/>
              </a:spcAft>
            </a:pPr>
            <a:r>
              <a:rPr lang="ru-RU" dirty="0">
                <a:solidFill>
                  <a:srgbClr val="9C0E11"/>
                </a:solidFill>
              </a:rPr>
              <a:t>Бухгалтерия </a:t>
            </a:r>
            <a:r>
              <a:rPr lang="ru-RU" dirty="0">
                <a:solidFill>
                  <a:srgbClr val="9C0E11"/>
                </a:solidFill>
              </a:rPr>
              <a:t>вправе выбрать один из двух способов: </a:t>
            </a:r>
            <a:endParaRPr lang="ru-RU" dirty="0">
              <a:solidFill>
                <a:srgbClr val="9C0E11"/>
              </a:solidFill>
            </a:endParaRPr>
          </a:p>
          <a:p>
            <a:pPr marL="342900" indent="-342900" algn="just">
              <a:spcAft>
                <a:spcPts val="600"/>
              </a:spcAft>
              <a:buAutoNum type="arabicPeriod"/>
            </a:pPr>
            <a:r>
              <a:rPr lang="ru-RU" dirty="0">
                <a:solidFill>
                  <a:srgbClr val="9C0E11"/>
                </a:solidFill>
              </a:rPr>
              <a:t>Отразить </a:t>
            </a:r>
            <a:r>
              <a:rPr lang="ru-RU" dirty="0">
                <a:solidFill>
                  <a:srgbClr val="9C0E11"/>
                </a:solidFill>
              </a:rPr>
              <a:t>в балансе в составе долгосрочных обязательств по обособленной статье, в отчете о финансовых результатах – по отдельной статье доходов. </a:t>
            </a:r>
            <a:endParaRPr lang="ru-RU" dirty="0">
              <a:solidFill>
                <a:srgbClr val="9C0E11"/>
              </a:solidFill>
            </a:endParaRPr>
          </a:p>
          <a:p>
            <a:pPr marL="342900" indent="-342900" algn="just">
              <a:spcAft>
                <a:spcPts val="600"/>
              </a:spcAft>
              <a:buAutoNum type="arabicPeriod"/>
            </a:pPr>
            <a:r>
              <a:rPr lang="ru-RU" dirty="0">
                <a:solidFill>
                  <a:srgbClr val="9C0E11"/>
                </a:solidFill>
              </a:rPr>
              <a:t>Отразить </a:t>
            </a:r>
            <a:r>
              <a:rPr lang="ru-RU" dirty="0">
                <a:solidFill>
                  <a:srgbClr val="9C0E11"/>
                </a:solidFill>
              </a:rPr>
              <a:t>в балансе в качестве регулирующей величины, уменьшающей балансовую стоимость </a:t>
            </a:r>
            <a:r>
              <a:rPr lang="ru-RU" dirty="0" err="1">
                <a:solidFill>
                  <a:srgbClr val="9C0E11"/>
                </a:solidFill>
              </a:rPr>
              <a:t>внеоборотных</a:t>
            </a:r>
            <a:r>
              <a:rPr lang="ru-RU" dirty="0">
                <a:solidFill>
                  <a:srgbClr val="9C0E11"/>
                </a:solidFill>
              </a:rPr>
              <a:t> активов, в отчете о финансовых результатах как сумму, которая уменьшает расходы по амортизации.</a:t>
            </a:r>
          </a:p>
        </p:txBody>
      </p:sp>
    </p:spTree>
    <p:extLst>
      <p:ext uri="{BB962C8B-B14F-4D97-AF65-F5344CB8AC3E}">
        <p14:creationId xmlns:p14="http://schemas.microsoft.com/office/powerpoint/2010/main" val="32234542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553446" y="1353447"/>
            <a:ext cx="8754250" cy="4108817"/>
          </a:xfrm>
          <a:prstGeom prst="rect">
            <a:avLst/>
          </a:prstGeom>
        </p:spPr>
        <p:txBody>
          <a:bodyPr wrap="square">
            <a:spAutoFit/>
          </a:bodyPr>
          <a:lstStyle/>
          <a:p>
            <a:pPr>
              <a:spcAft>
                <a:spcPts val="600"/>
              </a:spcAft>
            </a:pPr>
            <a:r>
              <a:rPr lang="ru-RU" sz="2400" b="1" dirty="0">
                <a:solidFill>
                  <a:srgbClr val="9E0E11"/>
                </a:solidFill>
              </a:rPr>
              <a:t>Уточнено определение информации по </a:t>
            </a:r>
            <a:r>
              <a:rPr lang="ru-RU" sz="2400" b="1" u="sng" dirty="0">
                <a:solidFill>
                  <a:srgbClr val="9E0E11"/>
                </a:solidFill>
              </a:rPr>
              <a:t>прекращаемой деятельности</a:t>
            </a:r>
            <a:endParaRPr lang="ru-RU" sz="2400" b="1" dirty="0">
              <a:solidFill>
                <a:srgbClr val="9E0E11"/>
              </a:solidFill>
            </a:endParaRPr>
          </a:p>
          <a:p>
            <a:pPr>
              <a:spcAft>
                <a:spcPts val="600"/>
              </a:spcAft>
            </a:pPr>
            <a:r>
              <a:rPr lang="ru-RU" dirty="0">
                <a:solidFill>
                  <a:srgbClr val="9E0E11"/>
                </a:solidFill>
              </a:rPr>
              <a:t>Согласно </a:t>
            </a:r>
            <a:r>
              <a:rPr lang="ru-RU" b="1" u="sng" dirty="0">
                <a:solidFill>
                  <a:srgbClr val="9E0E11"/>
                </a:solidFill>
              </a:rPr>
              <a:t>ПБУ 16/02</a:t>
            </a:r>
            <a:r>
              <a:rPr lang="ru-RU" dirty="0">
                <a:solidFill>
                  <a:srgbClr val="9E0E11"/>
                </a:solidFill>
              </a:rPr>
              <a:t> (в редакции Приказа) </a:t>
            </a:r>
            <a:r>
              <a:rPr lang="ru-RU" u="sng" dirty="0">
                <a:solidFill>
                  <a:srgbClr val="9E0E11"/>
                </a:solidFill>
              </a:rPr>
              <a:t>информация по прекращаемой деятельности</a:t>
            </a:r>
            <a:r>
              <a:rPr lang="ru-RU" dirty="0">
                <a:solidFill>
                  <a:srgbClr val="9E0E11"/>
                </a:solidFill>
              </a:rPr>
              <a:t> -это информация, раскрывающая часть деятельности организации, которая может быть выделена </a:t>
            </a:r>
            <a:r>
              <a:rPr lang="ru-RU" dirty="0" err="1">
                <a:solidFill>
                  <a:srgbClr val="9E0E11"/>
                </a:solidFill>
              </a:rPr>
              <a:t>операционно</a:t>
            </a:r>
            <a:r>
              <a:rPr lang="ru-RU" dirty="0">
                <a:solidFill>
                  <a:srgbClr val="9E0E11"/>
                </a:solidFill>
              </a:rPr>
              <a:t> и (или) функционально для целей составления бухгалтерской отчетности и в соответствии с принятым организацией решением подлежит прекращению, а также информация о прекращении использования отдельных активов, если такие активы считаются </a:t>
            </a:r>
            <a:r>
              <a:rPr lang="ru-RU" u="sng" dirty="0">
                <a:solidFill>
                  <a:srgbClr val="9E0E11"/>
                </a:solidFill>
              </a:rPr>
              <a:t>долгосрочными активами к продаже</a:t>
            </a:r>
            <a:r>
              <a:rPr lang="ru-RU" dirty="0">
                <a:solidFill>
                  <a:srgbClr val="9E0E11"/>
                </a:solidFill>
              </a:rPr>
              <a:t> (ранее -только информация, раскрывающая часть деятельности организации, которая подлежит прекращению).</a:t>
            </a:r>
          </a:p>
          <a:p>
            <a:pPr>
              <a:spcAft>
                <a:spcPts val="600"/>
              </a:spcAft>
            </a:pPr>
            <a:r>
              <a:rPr lang="ru-RU" dirty="0">
                <a:solidFill>
                  <a:srgbClr val="9E0E11"/>
                </a:solidFill>
              </a:rPr>
              <a:t> </a:t>
            </a:r>
            <a:r>
              <a:rPr lang="ru-RU" dirty="0">
                <a:solidFill>
                  <a:srgbClr val="9E0E11"/>
                </a:solidFill>
              </a:rPr>
              <a:t>Введен </a:t>
            </a:r>
            <a:r>
              <a:rPr lang="ru-RU" dirty="0">
                <a:solidFill>
                  <a:srgbClr val="9E0E11"/>
                </a:solidFill>
              </a:rPr>
              <a:t>новый вид актива</a:t>
            </a:r>
          </a:p>
          <a:p>
            <a:pPr>
              <a:spcAft>
                <a:spcPts val="600"/>
              </a:spcAft>
            </a:pPr>
            <a:r>
              <a:rPr lang="ru-RU" dirty="0">
                <a:solidFill>
                  <a:srgbClr val="9E0E11"/>
                </a:solidFill>
              </a:rPr>
              <a:t>•Приказом введен новый вид активов организации -</a:t>
            </a:r>
            <a:r>
              <a:rPr lang="ru-RU" b="1" u="sng" dirty="0">
                <a:solidFill>
                  <a:srgbClr val="9E0E11"/>
                </a:solidFill>
              </a:rPr>
              <a:t>долгосрочные активы к продаже</a:t>
            </a:r>
            <a:r>
              <a:rPr lang="ru-RU" dirty="0">
                <a:solidFill>
                  <a:srgbClr val="9E0E11"/>
                </a:solidFill>
              </a:rPr>
              <a:t>. </a:t>
            </a:r>
            <a:endParaRPr lang="ru-RU" dirty="0">
              <a:solidFill>
                <a:srgbClr val="9E0E11"/>
              </a:solidFill>
            </a:endParaRPr>
          </a:p>
        </p:txBody>
      </p:sp>
    </p:spTree>
    <p:extLst>
      <p:ext uri="{BB962C8B-B14F-4D97-AF65-F5344CB8AC3E}">
        <p14:creationId xmlns:p14="http://schemas.microsoft.com/office/powerpoint/2010/main" val="8598569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576305" y="855906"/>
            <a:ext cx="8754250" cy="4847481"/>
          </a:xfrm>
          <a:prstGeom prst="rect">
            <a:avLst/>
          </a:prstGeom>
        </p:spPr>
        <p:txBody>
          <a:bodyPr wrap="square">
            <a:spAutoFit/>
          </a:bodyPr>
          <a:lstStyle/>
          <a:p>
            <a:pPr algn="just">
              <a:spcAft>
                <a:spcPts val="600"/>
              </a:spcAft>
            </a:pPr>
            <a:r>
              <a:rPr lang="ru-RU" sz="2000" b="1" i="1" dirty="0">
                <a:solidFill>
                  <a:srgbClr val="9E0E11"/>
                </a:solidFill>
              </a:rPr>
              <a:t>Такими активами признаются:</a:t>
            </a:r>
          </a:p>
          <a:p>
            <a:pPr algn="just">
              <a:spcAft>
                <a:spcPts val="600"/>
              </a:spcAft>
            </a:pPr>
            <a:r>
              <a:rPr lang="ru-RU" sz="1700" dirty="0">
                <a:solidFill>
                  <a:srgbClr val="9E0E11"/>
                </a:solidFill>
              </a:rPr>
              <a:t>а) объекты основных средств или других </a:t>
            </a:r>
            <a:r>
              <a:rPr lang="ru-RU" sz="1700" dirty="0" err="1">
                <a:solidFill>
                  <a:srgbClr val="9E0E11"/>
                </a:solidFill>
              </a:rPr>
              <a:t>внеоборотных</a:t>
            </a:r>
            <a:r>
              <a:rPr lang="ru-RU" sz="1700" dirty="0">
                <a:solidFill>
                  <a:srgbClr val="9E0E11"/>
                </a:solidFill>
              </a:rPr>
              <a:t> активов (за исключением финансовых вложений), использование которых прекращено в связи с принятием решения о продаже их, и в отношении которых имеется подтверждение того, что возобновление использования их не предполагается. Подтверждением может быть соответствующее решение, принятое руководством организации, начало действий по подготовке актива к продаже, заключение соглашения о продаже, др.;</a:t>
            </a:r>
          </a:p>
          <a:p>
            <a:pPr algn="just">
              <a:spcAft>
                <a:spcPts val="600"/>
              </a:spcAft>
            </a:pPr>
            <a:r>
              <a:rPr lang="ru-RU" sz="1700" dirty="0">
                <a:solidFill>
                  <a:srgbClr val="9E0E11"/>
                </a:solidFill>
              </a:rPr>
              <a:t>б) предназначенные для продажи материальные ценности, остающиеся от выбытия (в том числе частичного) </a:t>
            </a:r>
            <a:r>
              <a:rPr lang="ru-RU" sz="1700" dirty="0" err="1">
                <a:solidFill>
                  <a:srgbClr val="9E0E11"/>
                </a:solidFill>
              </a:rPr>
              <a:t>внеоборотных</a:t>
            </a:r>
            <a:r>
              <a:rPr lang="ru-RU" sz="1700" dirty="0">
                <a:solidFill>
                  <a:srgbClr val="9E0E11"/>
                </a:solidFill>
              </a:rPr>
              <a:t> активов или извлекаемые в процессе их текущего содержания, ремонта, модернизации, реконструкции, за исключением случаев, когда такие ценности признаются материалами, запасными частями или иными видами запасов, предназначенными для дальнейшего использования организацией при производстве продукции, выполнении работ, оказании услуг. </a:t>
            </a:r>
          </a:p>
          <a:p>
            <a:pPr algn="just">
              <a:spcAft>
                <a:spcPts val="600"/>
              </a:spcAft>
            </a:pPr>
            <a:r>
              <a:rPr lang="ru-RU" sz="1700" dirty="0">
                <a:solidFill>
                  <a:srgbClr val="9E0E11"/>
                </a:solidFill>
              </a:rPr>
              <a:t> </a:t>
            </a:r>
          </a:p>
          <a:p>
            <a:pPr algn="just">
              <a:spcAft>
                <a:spcPts val="600"/>
              </a:spcAft>
            </a:pPr>
            <a:r>
              <a:rPr lang="ru-RU" sz="1700" dirty="0" err="1">
                <a:solidFill>
                  <a:srgbClr val="9E0E11"/>
                </a:solidFill>
              </a:rPr>
              <a:t>Внеоборотные</a:t>
            </a:r>
            <a:r>
              <a:rPr lang="ru-RU" sz="1700" dirty="0">
                <a:solidFill>
                  <a:srgbClr val="9E0E11"/>
                </a:solidFill>
              </a:rPr>
              <a:t> активы, использование которых временно прекращено, не рассматриваются в качестве долгосрочных активов к продаже для целей бухгалтерского </a:t>
            </a:r>
            <a:r>
              <a:rPr lang="ru-RU" sz="1700" dirty="0">
                <a:solidFill>
                  <a:srgbClr val="9E0E11"/>
                </a:solidFill>
              </a:rPr>
              <a:t>учета.1</a:t>
            </a:r>
            <a:endParaRPr lang="ru-RU" sz="1700" dirty="0">
              <a:solidFill>
                <a:srgbClr val="9E0E11"/>
              </a:solidFill>
            </a:endParaRPr>
          </a:p>
        </p:txBody>
      </p:sp>
    </p:spTree>
    <p:extLst>
      <p:ext uri="{BB962C8B-B14F-4D97-AF65-F5344CB8AC3E}">
        <p14:creationId xmlns:p14="http://schemas.microsoft.com/office/powerpoint/2010/main" val="35865417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532703" y="685472"/>
            <a:ext cx="9024895" cy="5863144"/>
          </a:xfrm>
          <a:prstGeom prst="rect">
            <a:avLst/>
          </a:prstGeom>
        </p:spPr>
        <p:txBody>
          <a:bodyPr wrap="square">
            <a:spAutoFit/>
          </a:bodyPr>
          <a:lstStyle/>
          <a:p>
            <a:pPr algn="just">
              <a:spcAft>
                <a:spcPts val="600"/>
              </a:spcAft>
            </a:pPr>
            <a:r>
              <a:rPr lang="ru-RU" sz="1500" b="1" u="sng" dirty="0">
                <a:solidFill>
                  <a:srgbClr val="9E0E11"/>
                </a:solidFill>
              </a:rPr>
              <a:t>Отчетность и ПБУ 16/02</a:t>
            </a:r>
            <a:endParaRPr lang="ru-RU" sz="1500" dirty="0">
              <a:solidFill>
                <a:srgbClr val="9E0E11"/>
              </a:solidFill>
            </a:endParaRPr>
          </a:p>
          <a:p>
            <a:pPr algn="just">
              <a:spcAft>
                <a:spcPts val="600"/>
              </a:spcAft>
            </a:pPr>
            <a:r>
              <a:rPr lang="ru-RU" sz="1500" dirty="0">
                <a:solidFill>
                  <a:srgbClr val="9E0E11"/>
                </a:solidFill>
              </a:rPr>
              <a:t>Стоимость ДАП отражается в бухгалтерском балансе в разделе «</a:t>
            </a:r>
            <a:r>
              <a:rPr lang="ru-RU" sz="1500" u="sng" dirty="0">
                <a:solidFill>
                  <a:srgbClr val="9E0E11"/>
                </a:solidFill>
              </a:rPr>
              <a:t>Оборотные активы</a:t>
            </a:r>
            <a:r>
              <a:rPr lang="ru-RU" sz="1500" dirty="0">
                <a:solidFill>
                  <a:srgbClr val="9E0E11"/>
                </a:solidFill>
              </a:rPr>
              <a:t>» отдельной статьей либо включается в другую статью бухгалтерского баланса, например, «Прочие оборотные активы».</a:t>
            </a:r>
          </a:p>
          <a:p>
            <a:pPr algn="just">
              <a:spcAft>
                <a:spcPts val="600"/>
              </a:spcAft>
            </a:pPr>
            <a:r>
              <a:rPr lang="ru-RU" sz="1500" dirty="0">
                <a:solidFill>
                  <a:srgbClr val="9E0E11"/>
                </a:solidFill>
              </a:rPr>
              <a:t>Прибыль (убыток), связанная с долгосрочными активами к продаже (в том числе создание и изменение величины резерва под снижение стоимости, результат продажи), отражается в </a:t>
            </a:r>
            <a:r>
              <a:rPr lang="ru-RU" sz="1500" u="sng" dirty="0">
                <a:solidFill>
                  <a:srgbClr val="9E0E11"/>
                </a:solidFill>
              </a:rPr>
              <a:t>отчете о финансовых результатах</a:t>
            </a:r>
            <a:r>
              <a:rPr lang="ru-RU" sz="1500" dirty="0">
                <a:solidFill>
                  <a:srgbClr val="9E0E11"/>
                </a:solidFill>
              </a:rPr>
              <a:t> отдельной статьей либо включается в другую статью отчета о финансовых результатах, например, «Прочие расходы», «Прочие доходы».</a:t>
            </a:r>
          </a:p>
          <a:p>
            <a:pPr algn="just">
              <a:spcAft>
                <a:spcPts val="600"/>
              </a:spcAft>
            </a:pPr>
            <a:r>
              <a:rPr lang="ru-RU" sz="1500" dirty="0">
                <a:solidFill>
                  <a:srgbClr val="9E0E11"/>
                </a:solidFill>
              </a:rPr>
              <a:t>Приказом установлен состав информации о </a:t>
            </a:r>
            <a:r>
              <a:rPr lang="ru-RU" sz="1500" dirty="0">
                <a:solidFill>
                  <a:srgbClr val="9E0E11"/>
                </a:solidFill>
              </a:rPr>
              <a:t>ДАП, </a:t>
            </a:r>
            <a:r>
              <a:rPr lang="ru-RU" sz="1500" dirty="0">
                <a:solidFill>
                  <a:srgbClr val="9E0E11"/>
                </a:solidFill>
              </a:rPr>
              <a:t>которая должна раскрываться в пояснениях к бухгалтерскому балансу и отчету о финансовых результатах с учетом существенности, причем раскрытие информации в пояснениях может оказаться необходимым даже в случае, когда данные о долгосрочных активах к продаже признаны несущественными в целях составления бухгалтерского баланса и отчета о финансовых результатах. </a:t>
            </a:r>
          </a:p>
          <a:p>
            <a:pPr algn="just">
              <a:spcAft>
                <a:spcPts val="600"/>
              </a:spcAft>
            </a:pPr>
            <a:r>
              <a:rPr lang="ru-RU" sz="1500" dirty="0">
                <a:solidFill>
                  <a:srgbClr val="9E0E11"/>
                </a:solidFill>
              </a:rPr>
              <a:t>Среди раскрываемой в пояснениях информации:</a:t>
            </a:r>
          </a:p>
          <a:p>
            <a:pPr algn="just">
              <a:spcAft>
                <a:spcPts val="600"/>
              </a:spcAft>
            </a:pPr>
            <a:r>
              <a:rPr lang="ru-RU" sz="1500" dirty="0">
                <a:solidFill>
                  <a:srgbClr val="9E0E11"/>
                </a:solidFill>
              </a:rPr>
              <a:t>а) описание долгосрочных активов к продаже;</a:t>
            </a:r>
          </a:p>
          <a:p>
            <a:pPr algn="just">
              <a:spcAft>
                <a:spcPts val="600"/>
              </a:spcAft>
            </a:pPr>
            <a:r>
              <a:rPr lang="ru-RU" sz="1500" dirty="0">
                <a:solidFill>
                  <a:srgbClr val="9E0E11"/>
                </a:solidFill>
              </a:rPr>
              <a:t>•б) описание фактов и обстоятельств продажи, включая предполагаемый способ и период продажи;</a:t>
            </a:r>
          </a:p>
          <a:p>
            <a:pPr algn="just">
              <a:spcAft>
                <a:spcPts val="600"/>
              </a:spcAft>
            </a:pPr>
            <a:r>
              <a:rPr lang="ru-RU" sz="1500" dirty="0">
                <a:solidFill>
                  <a:srgbClr val="9E0E11"/>
                </a:solidFill>
              </a:rPr>
              <a:t>•в) величина прибыли (убытка), связанная с долгосрочными активами к продаже, и статья отчета о финансовых результатах, в которую эта прибыль (убыток) включена (если такая прибыль (убыток) не представлена обособленно непосредственно в отчете о финансовых результатах);</a:t>
            </a:r>
          </a:p>
          <a:p>
            <a:pPr algn="just">
              <a:spcAft>
                <a:spcPts val="600"/>
              </a:spcAft>
            </a:pPr>
            <a:r>
              <a:rPr lang="ru-RU" sz="1500" dirty="0">
                <a:solidFill>
                  <a:srgbClr val="9E0E11"/>
                </a:solidFill>
              </a:rPr>
              <a:t>•г) отчетный сегмент, к которому относятся показатели, связанные с долгосрочными активами к продаже (в случае раскрытия информации по сегментам в бухгалтерской отчетности).</a:t>
            </a:r>
          </a:p>
          <a:p>
            <a:pPr algn="just">
              <a:spcAft>
                <a:spcPts val="600"/>
              </a:spcAft>
            </a:pPr>
            <a:endParaRPr lang="ru-RU" sz="1500" dirty="0">
              <a:solidFill>
                <a:srgbClr val="9E0E11"/>
              </a:solidFill>
            </a:endParaRPr>
          </a:p>
        </p:txBody>
      </p:sp>
    </p:spTree>
    <p:extLst>
      <p:ext uri="{BB962C8B-B14F-4D97-AF65-F5344CB8AC3E}">
        <p14:creationId xmlns:p14="http://schemas.microsoft.com/office/powerpoint/2010/main" val="1437301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499003" y="879001"/>
            <a:ext cx="9024895" cy="5401479"/>
          </a:xfrm>
          <a:prstGeom prst="rect">
            <a:avLst/>
          </a:prstGeom>
        </p:spPr>
        <p:txBody>
          <a:bodyPr wrap="square">
            <a:spAutoFit/>
          </a:bodyPr>
          <a:lstStyle/>
          <a:p>
            <a:pPr algn="just">
              <a:spcAft>
                <a:spcPts val="600"/>
              </a:spcAft>
            </a:pPr>
            <a:r>
              <a:rPr lang="ru-RU" sz="2400" b="1" i="1" dirty="0">
                <a:solidFill>
                  <a:srgbClr val="002060"/>
                </a:solidFill>
              </a:rPr>
              <a:t>Отдельные вопросы </a:t>
            </a:r>
            <a:r>
              <a:rPr lang="ru-RU" sz="2400" b="1" i="1" dirty="0">
                <a:solidFill>
                  <a:srgbClr val="002060"/>
                </a:solidFill>
              </a:rPr>
              <a:t>новой редакции ПБУ 18/02</a:t>
            </a:r>
            <a:endParaRPr lang="ru-RU" sz="2400" dirty="0">
              <a:solidFill>
                <a:srgbClr val="002060"/>
              </a:solidFill>
            </a:endParaRPr>
          </a:p>
          <a:p>
            <a:pPr algn="just">
              <a:spcAft>
                <a:spcPts val="600"/>
              </a:spcAft>
            </a:pPr>
            <a:r>
              <a:rPr lang="en-US" b="1" dirty="0">
                <a:solidFill>
                  <a:srgbClr val="9E0E11"/>
                </a:solidFill>
              </a:rPr>
              <a:t>I</a:t>
            </a:r>
            <a:r>
              <a:rPr lang="ru-RU" b="1" dirty="0">
                <a:solidFill>
                  <a:srgbClr val="9E0E11"/>
                </a:solidFill>
              </a:rPr>
              <a:t>. ПЕРЕОЦЕНКА </a:t>
            </a:r>
            <a:r>
              <a:rPr lang="ru-RU" b="1" dirty="0">
                <a:solidFill>
                  <a:srgbClr val="9E0E11"/>
                </a:solidFill>
              </a:rPr>
              <a:t>ОС </a:t>
            </a:r>
            <a:endParaRPr lang="ru-RU" dirty="0">
              <a:solidFill>
                <a:srgbClr val="9E0E11"/>
              </a:solidFill>
            </a:endParaRPr>
          </a:p>
          <a:p>
            <a:pPr algn="just">
              <a:spcAft>
                <a:spcPts val="600"/>
              </a:spcAft>
            </a:pPr>
            <a:r>
              <a:rPr lang="ru-RU" b="1" i="1" dirty="0">
                <a:solidFill>
                  <a:srgbClr val="9E0E11"/>
                </a:solidFill>
              </a:rPr>
              <a:t>1. Настройки </a:t>
            </a:r>
            <a:r>
              <a:rPr lang="ru-RU" b="1" i="1" dirty="0">
                <a:solidFill>
                  <a:srgbClr val="9E0E11"/>
                </a:solidFill>
              </a:rPr>
              <a:t>1С</a:t>
            </a:r>
            <a:endParaRPr lang="ru-RU" dirty="0">
              <a:solidFill>
                <a:srgbClr val="9E0E11"/>
              </a:solidFill>
            </a:endParaRPr>
          </a:p>
          <a:p>
            <a:pPr algn="just">
              <a:spcAft>
                <a:spcPts val="600"/>
              </a:spcAft>
            </a:pPr>
            <a:r>
              <a:rPr lang="ru-RU" sz="1700" dirty="0">
                <a:solidFill>
                  <a:srgbClr val="9E0E11"/>
                </a:solidFill>
              </a:rPr>
              <a:t>При перспективном переходе на ПБУ 18 по первому методу обеспечивается автоматический пересчет всех показателей по ПБУ 18 по «балансовому» методу.</a:t>
            </a:r>
          </a:p>
          <a:p>
            <a:pPr algn="just">
              <a:spcAft>
                <a:spcPts val="600"/>
              </a:spcAft>
            </a:pPr>
            <a:r>
              <a:rPr lang="ru-RU" sz="1700" dirty="0">
                <a:solidFill>
                  <a:srgbClr val="9E0E11"/>
                </a:solidFill>
              </a:rPr>
              <a:t>Преимуществом перехода на «балансовый» метод (без отражения в учете ПР и ВР) является то, что программа автоматически «переквалифицирует» постоянные разницы, отраженные в стоимости активов и обязательств, во временные и сделает все необходимые </a:t>
            </a:r>
            <a:r>
              <a:rPr lang="ru-RU" sz="1700" dirty="0">
                <a:solidFill>
                  <a:srgbClr val="9E0E11"/>
                </a:solidFill>
              </a:rPr>
              <a:t>проводки.</a:t>
            </a:r>
            <a:endParaRPr lang="ru-RU" sz="1700" dirty="0">
              <a:solidFill>
                <a:srgbClr val="9E0E11"/>
              </a:solidFill>
            </a:endParaRPr>
          </a:p>
          <a:p>
            <a:pPr algn="just">
              <a:spcAft>
                <a:spcPts val="600"/>
              </a:spcAft>
            </a:pPr>
            <a:r>
              <a:rPr lang="ru-RU" sz="1700" dirty="0">
                <a:solidFill>
                  <a:srgbClr val="9E0E11"/>
                </a:solidFill>
              </a:rPr>
              <a:t>При выборе второго метода автоматический пересчет показателей в настоящий момент не автоматизирован и потребует «ручных» корректировок.</a:t>
            </a:r>
          </a:p>
          <a:p>
            <a:pPr algn="just">
              <a:spcAft>
                <a:spcPts val="600"/>
              </a:spcAft>
            </a:pPr>
            <a:r>
              <a:rPr lang="ru-RU" sz="1700" i="1" dirty="0">
                <a:solidFill>
                  <a:srgbClr val="9E0E11"/>
                </a:solidFill>
              </a:rPr>
              <a:t>"Если организация переходит с 2020 года на балансовый метод с отражением ПР и ВР в учете или продолжает применять затратный метод (метод отсрочки), то «переквалификацию» разниц по новым правилам пользователю придется выполнить вручную с помощью документа Операция (раздел Операции - Операции, введенные вручную) после выполнения всех регламентных операций Закрытия месяца за декабрь 2019 года. При этом последствия изменения учетной политики также необходимо оценить на предмет ретроспективного пересчета</a:t>
            </a:r>
            <a:r>
              <a:rPr lang="ru-RU" sz="1700" i="1" dirty="0">
                <a:solidFill>
                  <a:srgbClr val="9E0E11"/>
                </a:solidFill>
              </a:rPr>
              <a:t>».</a:t>
            </a:r>
            <a:endParaRPr lang="ru-RU" sz="1700" dirty="0">
              <a:solidFill>
                <a:srgbClr val="9E0E11"/>
              </a:solidFill>
            </a:endParaRPr>
          </a:p>
        </p:txBody>
      </p:sp>
    </p:spTree>
    <p:extLst>
      <p:ext uri="{BB962C8B-B14F-4D97-AF65-F5344CB8AC3E}">
        <p14:creationId xmlns:p14="http://schemas.microsoft.com/office/powerpoint/2010/main" val="40778020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499003" y="1363770"/>
            <a:ext cx="9024895" cy="4832092"/>
          </a:xfrm>
          <a:prstGeom prst="rect">
            <a:avLst/>
          </a:prstGeom>
        </p:spPr>
        <p:txBody>
          <a:bodyPr wrap="square">
            <a:spAutoFit/>
          </a:bodyPr>
          <a:lstStyle/>
          <a:p>
            <a:pPr algn="just">
              <a:spcAft>
                <a:spcPts val="600"/>
              </a:spcAft>
            </a:pPr>
            <a:r>
              <a:rPr lang="ru-RU" b="1" i="1" dirty="0">
                <a:solidFill>
                  <a:srgbClr val="9E0E11"/>
                </a:solidFill>
              </a:rPr>
              <a:t>2. Обоснование</a:t>
            </a:r>
            <a:r>
              <a:rPr lang="ru-RU" b="1" i="1" dirty="0">
                <a:solidFill>
                  <a:srgbClr val="9E0E11"/>
                </a:solidFill>
              </a:rPr>
              <a:t>, </a:t>
            </a:r>
            <a:r>
              <a:rPr lang="ru-RU" b="1" i="1" dirty="0">
                <a:solidFill>
                  <a:srgbClr val="9E0E11"/>
                </a:solidFill>
              </a:rPr>
              <a:t>невозможности применения старого способа </a:t>
            </a:r>
            <a:r>
              <a:rPr lang="ru-RU" b="1" i="1" dirty="0">
                <a:solidFill>
                  <a:srgbClr val="9E0E11"/>
                </a:solidFill>
              </a:rPr>
              <a:t>(пооперационный) при переоценке: </a:t>
            </a:r>
            <a:endParaRPr lang="ru-RU" dirty="0">
              <a:solidFill>
                <a:srgbClr val="9E0E11"/>
              </a:solidFill>
            </a:endParaRPr>
          </a:p>
          <a:p>
            <a:pPr algn="just">
              <a:spcAft>
                <a:spcPts val="600"/>
              </a:spcAft>
            </a:pPr>
            <a:r>
              <a:rPr lang="ru-RU" dirty="0">
                <a:solidFill>
                  <a:srgbClr val="9E0E11"/>
                </a:solidFill>
              </a:rPr>
              <a:t>Переоценка ОС в соответствии с новой редакцией ПБУ должна относиться на 83 счет (куда переоценка, туда и разницы от переоценки). Таким образом, например, если мы остались на старом методе, но сделали переоценку:</a:t>
            </a:r>
          </a:p>
          <a:p>
            <a:pPr algn="just">
              <a:spcAft>
                <a:spcPts val="600"/>
              </a:spcAft>
            </a:pPr>
            <a:r>
              <a:rPr lang="ru-RU" i="1" dirty="0">
                <a:solidFill>
                  <a:srgbClr val="9E0E11"/>
                </a:solidFill>
              </a:rPr>
              <a:t>В конце первого года мы сделали переоценку на 300 единиц, стандарт говорит – это временная разница, посчитайте от нее отложенное налоговое обязательство. </a:t>
            </a:r>
            <a:endParaRPr lang="ru-RU" dirty="0">
              <a:solidFill>
                <a:srgbClr val="9E0E11"/>
              </a:solidFill>
            </a:endParaRPr>
          </a:p>
          <a:p>
            <a:pPr algn="just">
              <a:spcAft>
                <a:spcPts val="600"/>
              </a:spcAft>
            </a:pPr>
            <a:r>
              <a:rPr lang="ru-RU" i="1" dirty="0">
                <a:solidFill>
                  <a:srgbClr val="9E0E11"/>
                </a:solidFill>
              </a:rPr>
              <a:t>Посчитали отложенное налоговое обязательство, отразили в Дт83 Кт77. Далее сравнивая во 2-м, 3-м, 4-м году расходы в бухгалтерском и налоговом учете, мы понимаем, что возникает разница, которая является временной, а так как расходов в бухгалтерском учете больше чем в налоговом, то эта разница приводит к налогооблагаемым временным разницам, и эта налогооблагаемая временная разница за второй год уменьшилась, она образовалась на сумму 60, и дальше она уменьшается каждый год на 20 единиц. </a:t>
            </a:r>
            <a:endParaRPr lang="ru-RU" dirty="0">
              <a:solidFill>
                <a:srgbClr val="9E0E11"/>
              </a:solidFill>
            </a:endParaRPr>
          </a:p>
          <a:p>
            <a:pPr algn="just">
              <a:spcAft>
                <a:spcPts val="600"/>
              </a:spcAft>
            </a:pPr>
            <a:r>
              <a:rPr lang="ru-RU" i="1" dirty="0">
                <a:solidFill>
                  <a:srgbClr val="9E0E11"/>
                </a:solidFill>
              </a:rPr>
              <a:t>В результате по данным налоговой декларации – 100 единиц, каждый год. А когда мы будем с выводить, у нас всегда будет 80.</a:t>
            </a:r>
            <a:endParaRPr lang="ru-RU" dirty="0">
              <a:solidFill>
                <a:srgbClr val="9E0E11"/>
              </a:solidFill>
            </a:endParaRPr>
          </a:p>
        </p:txBody>
      </p:sp>
    </p:spTree>
    <p:extLst>
      <p:ext uri="{BB962C8B-B14F-4D97-AF65-F5344CB8AC3E}">
        <p14:creationId xmlns:p14="http://schemas.microsoft.com/office/powerpoint/2010/main" val="6127918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499003" y="1363772"/>
            <a:ext cx="9024895" cy="4478149"/>
          </a:xfrm>
          <a:prstGeom prst="rect">
            <a:avLst/>
          </a:prstGeom>
        </p:spPr>
        <p:txBody>
          <a:bodyPr wrap="square">
            <a:spAutoFit/>
          </a:bodyPr>
          <a:lstStyle/>
          <a:p>
            <a:pPr algn="just">
              <a:spcAft>
                <a:spcPts val="600"/>
              </a:spcAft>
            </a:pPr>
            <a:r>
              <a:rPr lang="ru-RU" i="1" dirty="0">
                <a:solidFill>
                  <a:srgbClr val="9E0E11"/>
                </a:solidFill>
              </a:rPr>
              <a:t>Все сошлось, потому что 77-й корреспондировал с 84-м. Следовательно сальдо 68.4.2 по расчету не совпадает, и никогда не совпадет, с той суммой налога, которую мы посчитали по налоговой декларации, и в бухгалтерском учете с суммой налога, подлежащего уплате в бюджет.  </a:t>
            </a:r>
            <a:endParaRPr lang="ru-RU" dirty="0">
              <a:solidFill>
                <a:srgbClr val="9E0E11"/>
              </a:solidFill>
            </a:endParaRPr>
          </a:p>
          <a:p>
            <a:pPr algn="just">
              <a:spcAft>
                <a:spcPts val="600"/>
              </a:spcAft>
            </a:pPr>
            <a:r>
              <a:rPr lang="ru-RU" b="1" dirty="0">
                <a:solidFill>
                  <a:srgbClr val="9E0E11"/>
                </a:solidFill>
              </a:rPr>
              <a:t>Вывод: если организация производит переоценку основных средств, у нее нет права оставаться на методе отсрочки, она обязана перейти на балансовый метод, так как не совпадает то правило, которое изложено в п.22. </a:t>
            </a:r>
            <a:endParaRPr lang="ru-RU" dirty="0">
              <a:solidFill>
                <a:srgbClr val="9E0E11"/>
              </a:solidFill>
            </a:endParaRPr>
          </a:p>
          <a:p>
            <a:pPr algn="just">
              <a:spcAft>
                <a:spcPts val="600"/>
              </a:spcAft>
            </a:pPr>
            <a:r>
              <a:rPr lang="ru-RU" dirty="0">
                <a:solidFill>
                  <a:srgbClr val="9E0E11"/>
                </a:solidFill>
              </a:rPr>
              <a:t>Если мы используем метод расчета текущего налога на прибыль, берем его из данных бухгалтерского учета, то сумма, полученная по данным бухгалтерского учета, должна совпадать с суммой, которая отражена в налоговой декларации. </a:t>
            </a:r>
          </a:p>
          <a:p>
            <a:pPr algn="just">
              <a:spcAft>
                <a:spcPts val="600"/>
              </a:spcAft>
            </a:pPr>
            <a:r>
              <a:rPr lang="ru-RU" dirty="0">
                <a:solidFill>
                  <a:srgbClr val="9E0E11"/>
                </a:solidFill>
              </a:rPr>
              <a:t>У нас эта сумма совпадать никогда не будет, следовательно, метод отсрочки (пооперационный) никогда не приведет к правильному результату. Он никогда не позволит получить разницу между текущим налогом на прибыль по налоговой декларации, тем, что мы получили в результате расчета. Нельзя использовать метод отсрочки в данном случае</a:t>
            </a:r>
          </a:p>
        </p:txBody>
      </p:sp>
    </p:spTree>
    <p:extLst>
      <p:ext uri="{BB962C8B-B14F-4D97-AF65-F5344CB8AC3E}">
        <p14:creationId xmlns:p14="http://schemas.microsoft.com/office/powerpoint/2010/main" val="35457370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455017" y="1027788"/>
            <a:ext cx="9024895" cy="5262979"/>
          </a:xfrm>
          <a:prstGeom prst="rect">
            <a:avLst/>
          </a:prstGeom>
        </p:spPr>
        <p:txBody>
          <a:bodyPr wrap="square">
            <a:spAutoFit/>
          </a:bodyPr>
          <a:lstStyle/>
          <a:p>
            <a:pPr algn="just">
              <a:spcAft>
                <a:spcPts val="600"/>
              </a:spcAft>
            </a:pPr>
            <a:r>
              <a:rPr lang="ru-RU" sz="1700" b="1" i="1" dirty="0">
                <a:solidFill>
                  <a:srgbClr val="9E0E11"/>
                </a:solidFill>
              </a:rPr>
              <a:t>3. Если </a:t>
            </a:r>
            <a:r>
              <a:rPr lang="ru-RU" sz="1700" b="1" i="1" dirty="0">
                <a:solidFill>
                  <a:srgbClr val="9E0E11"/>
                </a:solidFill>
              </a:rPr>
              <a:t>организация производила переоценку ОС ранее, до 2020 года, но не признавала эту разницу временной, при этом учитывала временную разницу от амортизации ОС, то в 2020 году вступительное сальдо нужно корректировать следующим образом:</a:t>
            </a:r>
            <a:endParaRPr lang="ru-RU" sz="1700" dirty="0">
              <a:solidFill>
                <a:srgbClr val="9E0E11"/>
              </a:solidFill>
            </a:endParaRPr>
          </a:p>
          <a:p>
            <a:pPr algn="just">
              <a:spcAft>
                <a:spcPts val="600"/>
              </a:spcAft>
            </a:pPr>
            <a:r>
              <a:rPr lang="ru-RU" sz="1700" dirty="0">
                <a:solidFill>
                  <a:srgbClr val="9E0E11"/>
                </a:solidFill>
              </a:rPr>
              <a:t>Берем саму сумму переоценки, например, 100 (проводка </a:t>
            </a:r>
            <a:r>
              <a:rPr lang="ru-RU" sz="1700" dirty="0" err="1">
                <a:solidFill>
                  <a:srgbClr val="9E0E11"/>
                </a:solidFill>
              </a:rPr>
              <a:t>Дт</a:t>
            </a:r>
            <a:r>
              <a:rPr lang="ru-RU" sz="1700" dirty="0">
                <a:solidFill>
                  <a:srgbClr val="9E0E11"/>
                </a:solidFill>
              </a:rPr>
              <a:t> 01 </a:t>
            </a:r>
            <a:r>
              <a:rPr lang="ru-RU" sz="1700" dirty="0" err="1">
                <a:solidFill>
                  <a:srgbClr val="9E0E11"/>
                </a:solidFill>
              </a:rPr>
              <a:t>Кт</a:t>
            </a:r>
            <a:r>
              <a:rPr lang="ru-RU" sz="1700" dirty="0">
                <a:solidFill>
                  <a:srgbClr val="9E0E11"/>
                </a:solidFill>
              </a:rPr>
              <a:t> 83), рассчитываем разницу от самой переоценки = 100*20% = 20</a:t>
            </a:r>
          </a:p>
          <a:p>
            <a:pPr algn="just">
              <a:spcAft>
                <a:spcPts val="600"/>
              </a:spcAft>
            </a:pPr>
            <a:r>
              <a:rPr lang="ru-RU" sz="1700" dirty="0">
                <a:solidFill>
                  <a:srgbClr val="9E0E11"/>
                </a:solidFill>
              </a:rPr>
              <a:t>Берем ВСЮ сумму разниц от амортизации за срок, который использовалось ОС до 2020 года. Например, если ежегодная разница от переоценки составляла 5, а ОС использовалось 2 года, то разница от амортизационных начислений составляет 5*2=10</a:t>
            </a:r>
          </a:p>
          <a:p>
            <a:pPr algn="just">
              <a:spcAft>
                <a:spcPts val="600"/>
              </a:spcAft>
            </a:pPr>
            <a:r>
              <a:rPr lang="ru-RU" sz="1700" dirty="0">
                <a:solidFill>
                  <a:srgbClr val="9E0E11"/>
                </a:solidFill>
              </a:rPr>
              <a:t>В 2020 году корректируем следующими проводками: </a:t>
            </a:r>
            <a:r>
              <a:rPr lang="ru-RU" sz="1700" dirty="0" err="1">
                <a:solidFill>
                  <a:srgbClr val="9E0E11"/>
                </a:solidFill>
              </a:rPr>
              <a:t>Дт</a:t>
            </a:r>
            <a:r>
              <a:rPr lang="ru-RU" sz="1700" dirty="0">
                <a:solidFill>
                  <a:srgbClr val="9E0E11"/>
                </a:solidFill>
              </a:rPr>
              <a:t> 83 </a:t>
            </a:r>
            <a:r>
              <a:rPr lang="ru-RU" sz="1700" dirty="0" err="1">
                <a:solidFill>
                  <a:srgbClr val="9E0E11"/>
                </a:solidFill>
              </a:rPr>
              <a:t>Кт</a:t>
            </a:r>
            <a:r>
              <a:rPr lang="ru-RU" sz="1700" dirty="0">
                <a:solidFill>
                  <a:srgbClr val="9E0E11"/>
                </a:solidFill>
              </a:rPr>
              <a:t> 77 на 10 (это 20-10). Это – налог от переоценки минус налог от разницы в амортизации за весь срок жизни ОС.</a:t>
            </a:r>
          </a:p>
          <a:p>
            <a:pPr algn="just">
              <a:spcAft>
                <a:spcPts val="600"/>
              </a:spcAft>
            </a:pPr>
            <a:r>
              <a:rPr lang="ru-RU" sz="1700" b="1" dirty="0">
                <a:solidFill>
                  <a:srgbClr val="9E0E11"/>
                </a:solidFill>
              </a:rPr>
              <a:t>!!! В итоге в 3 разделе ББ сумма строк «Переоценка ОС» и «ОНО» должна быть равна сумме переоценки.</a:t>
            </a:r>
            <a:endParaRPr lang="ru-RU" sz="1700" dirty="0">
              <a:solidFill>
                <a:srgbClr val="9E0E11"/>
              </a:solidFill>
            </a:endParaRPr>
          </a:p>
          <a:p>
            <a:pPr algn="just">
              <a:spcAft>
                <a:spcPts val="600"/>
              </a:spcAft>
            </a:pPr>
            <a:r>
              <a:rPr lang="ru-RU" sz="1700" b="1" i="1" dirty="0">
                <a:solidFill>
                  <a:srgbClr val="9E0E11"/>
                </a:solidFill>
              </a:rPr>
              <a:t> </a:t>
            </a:r>
            <a:r>
              <a:rPr lang="ru-RU" sz="1700" b="1" i="1" dirty="0">
                <a:solidFill>
                  <a:srgbClr val="9E0E11"/>
                </a:solidFill>
              </a:rPr>
              <a:t>4. Если </a:t>
            </a:r>
            <a:r>
              <a:rPr lang="ru-RU" sz="1700" b="1" i="1" dirty="0">
                <a:solidFill>
                  <a:srgbClr val="9E0E11"/>
                </a:solidFill>
              </a:rPr>
              <a:t>по ОС в НУ не начислялась амортизация и организация осталась на старом способе, то:</a:t>
            </a:r>
            <a:endParaRPr lang="ru-RU" sz="1700" dirty="0">
              <a:solidFill>
                <a:srgbClr val="9E0E11"/>
              </a:solidFill>
            </a:endParaRPr>
          </a:p>
          <a:p>
            <a:pPr algn="just">
              <a:spcAft>
                <a:spcPts val="600"/>
              </a:spcAft>
            </a:pPr>
            <a:r>
              <a:rPr lang="ru-RU" sz="1700" dirty="0">
                <a:solidFill>
                  <a:srgbClr val="9E0E11"/>
                </a:solidFill>
              </a:rPr>
              <a:t>Разницы в амортизационных начислениях признается ПНР – </a:t>
            </a:r>
            <a:r>
              <a:rPr lang="ru-RU" sz="1700" dirty="0" err="1">
                <a:solidFill>
                  <a:srgbClr val="9E0E11"/>
                </a:solidFill>
              </a:rPr>
              <a:t>Дт</a:t>
            </a:r>
            <a:r>
              <a:rPr lang="ru-RU" sz="1700" dirty="0">
                <a:solidFill>
                  <a:srgbClr val="9E0E11"/>
                </a:solidFill>
              </a:rPr>
              <a:t> 99 </a:t>
            </a:r>
            <a:r>
              <a:rPr lang="ru-RU" sz="1700" dirty="0" err="1">
                <a:solidFill>
                  <a:srgbClr val="9E0E11"/>
                </a:solidFill>
              </a:rPr>
              <a:t>Кт</a:t>
            </a:r>
            <a:r>
              <a:rPr lang="ru-RU" sz="1700" dirty="0">
                <a:solidFill>
                  <a:srgbClr val="9E0E11"/>
                </a:solidFill>
              </a:rPr>
              <a:t> 68. Саму разницу нигде не показываем, но в текстовых пояснениях раскрываем, от каких разниц образовался ПНР</a:t>
            </a:r>
            <a:r>
              <a:rPr lang="ru-RU" sz="1700" dirty="0">
                <a:solidFill>
                  <a:srgbClr val="9E0E11"/>
                </a:solidFill>
              </a:rPr>
              <a:t>.</a:t>
            </a:r>
            <a:endParaRPr lang="ru-RU" sz="1700" dirty="0">
              <a:solidFill>
                <a:srgbClr val="9E0E11"/>
              </a:solidFill>
            </a:endParaRPr>
          </a:p>
        </p:txBody>
      </p:sp>
    </p:spTree>
    <p:extLst>
      <p:ext uri="{BB962C8B-B14F-4D97-AF65-F5344CB8AC3E}">
        <p14:creationId xmlns:p14="http://schemas.microsoft.com/office/powerpoint/2010/main" val="2240390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265" y="55917"/>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graphicFrame>
        <p:nvGraphicFramePr>
          <p:cNvPr id="12" name="Схема 11"/>
          <p:cNvGraphicFramePr/>
          <p:nvPr>
            <p:extLst>
              <p:ext uri="{D42A27DB-BD31-4B8C-83A1-F6EECF244321}">
                <p14:modId xmlns:p14="http://schemas.microsoft.com/office/powerpoint/2010/main" val="3568716404"/>
              </p:ext>
            </p:extLst>
          </p:nvPr>
        </p:nvGraphicFramePr>
        <p:xfrm>
          <a:off x="832834" y="2008992"/>
          <a:ext cx="8353042" cy="382766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6" name="Прямоугольник 15"/>
          <p:cNvSpPr/>
          <p:nvPr/>
        </p:nvSpPr>
        <p:spPr>
          <a:xfrm>
            <a:off x="499001" y="997288"/>
            <a:ext cx="9087298" cy="4924425"/>
          </a:xfrm>
          <a:prstGeom prst="rect">
            <a:avLst/>
          </a:prstGeom>
        </p:spPr>
        <p:txBody>
          <a:bodyPr wrap="square">
            <a:spAutoFit/>
          </a:bodyPr>
          <a:lstStyle/>
          <a:p>
            <a:pPr algn="just">
              <a:spcAft>
                <a:spcPts val="600"/>
              </a:spcAft>
            </a:pPr>
            <a:r>
              <a:rPr lang="ru-RU" sz="1600" dirty="0">
                <a:solidFill>
                  <a:srgbClr val="9C0E11"/>
                </a:solidFill>
              </a:rPr>
              <a:t>Что касается </a:t>
            </a:r>
            <a:r>
              <a:rPr lang="ru-RU" sz="1600" b="1" dirty="0">
                <a:solidFill>
                  <a:srgbClr val="DAA600"/>
                </a:solidFill>
                <a:latin typeface="Arial" panose="020B0604020202020204" pitchFamily="34" charset="0"/>
                <a:ea typeface="Calibri" panose="020F0502020204030204" pitchFamily="34" charset="0"/>
                <a:cs typeface="Times New Roman" panose="02020603050405020304" pitchFamily="18" charset="0"/>
              </a:rPr>
              <a:t>формы бухгалтерской отчетности</a:t>
            </a:r>
            <a:r>
              <a:rPr lang="ru-RU" sz="1600" dirty="0">
                <a:solidFill>
                  <a:srgbClr val="9C0E11"/>
                </a:solidFill>
              </a:rPr>
              <a:t>, то по итогу 2020 года по новой форме сдается </a:t>
            </a:r>
            <a:r>
              <a:rPr lang="ru-RU" sz="1600" b="1" u="sng" dirty="0">
                <a:solidFill>
                  <a:srgbClr val="0070C0"/>
                </a:solidFill>
              </a:rPr>
              <a:t>О</a:t>
            </a:r>
            <a:r>
              <a:rPr lang="ru-RU" sz="1600" b="1" u="sng" dirty="0">
                <a:solidFill>
                  <a:srgbClr val="0070C0"/>
                </a:solidFill>
              </a:rPr>
              <a:t>тчет </a:t>
            </a:r>
            <a:r>
              <a:rPr lang="ru-RU" sz="1600" b="1" u="sng" dirty="0">
                <a:solidFill>
                  <a:srgbClr val="0070C0"/>
                </a:solidFill>
              </a:rPr>
              <a:t>о финансовых </a:t>
            </a:r>
            <a:r>
              <a:rPr lang="ru-RU" sz="1600" b="1" u="sng" dirty="0">
                <a:solidFill>
                  <a:srgbClr val="0070C0"/>
                </a:solidFill>
              </a:rPr>
              <a:t>результатах (ОФР)</a:t>
            </a:r>
            <a:r>
              <a:rPr lang="ru-RU" sz="1600" dirty="0">
                <a:solidFill>
                  <a:srgbClr val="9C0E11"/>
                </a:solidFill>
              </a:rPr>
              <a:t>. </a:t>
            </a:r>
            <a:endParaRPr lang="ru-RU" sz="1600" dirty="0">
              <a:solidFill>
                <a:srgbClr val="9C0E11"/>
              </a:solidFill>
            </a:endParaRPr>
          </a:p>
          <a:p>
            <a:pPr algn="just">
              <a:spcAft>
                <a:spcPts val="600"/>
              </a:spcAft>
            </a:pPr>
            <a:r>
              <a:rPr lang="ru-RU" sz="1600" dirty="0">
                <a:solidFill>
                  <a:srgbClr val="9C0E11"/>
                </a:solidFill>
              </a:rPr>
              <a:t>Его </a:t>
            </a:r>
            <a:r>
              <a:rPr lang="ru-RU" sz="1600" dirty="0">
                <a:solidFill>
                  <a:srgbClr val="9C0E11"/>
                </a:solidFill>
              </a:rPr>
              <a:t>изменили еще в 2019 году, но за прошлый год новую форму можно было использовать добровольно, а теперь это обязательно. </a:t>
            </a:r>
            <a:endParaRPr lang="ru-RU" sz="1600" dirty="0">
              <a:solidFill>
                <a:srgbClr val="9C0E11"/>
              </a:solidFill>
            </a:endParaRPr>
          </a:p>
          <a:p>
            <a:pPr algn="just">
              <a:spcAft>
                <a:spcPts val="600"/>
              </a:spcAft>
            </a:pPr>
            <a:r>
              <a:rPr lang="ru-RU" sz="1600" dirty="0">
                <a:solidFill>
                  <a:srgbClr val="9C0E11"/>
                </a:solidFill>
              </a:rPr>
              <a:t>Изменения </a:t>
            </a:r>
            <a:r>
              <a:rPr lang="ru-RU" sz="1600" dirty="0">
                <a:solidFill>
                  <a:srgbClr val="9C0E11"/>
                </a:solidFill>
              </a:rPr>
              <a:t>в </a:t>
            </a:r>
            <a:r>
              <a:rPr lang="ru-RU" sz="1600" dirty="0">
                <a:solidFill>
                  <a:srgbClr val="9C0E11"/>
                </a:solidFill>
              </a:rPr>
              <a:t>ОФР </a:t>
            </a:r>
            <a:r>
              <a:rPr lang="ru-RU" sz="1600" dirty="0">
                <a:solidFill>
                  <a:srgbClr val="9C0E11"/>
                </a:solidFill>
              </a:rPr>
              <a:t>таковы:</a:t>
            </a:r>
          </a:p>
          <a:p>
            <a:pPr algn="just">
              <a:spcAft>
                <a:spcPts val="600"/>
              </a:spcAft>
            </a:pPr>
            <a:r>
              <a:rPr lang="ru-RU" sz="1600" dirty="0">
                <a:solidFill>
                  <a:srgbClr val="9C0E11"/>
                </a:solidFill>
              </a:rPr>
              <a:t>-строка 2410 стала именоваться «Налог на прибыль» (вместо «Текущий налог на прибыль»);</a:t>
            </a:r>
          </a:p>
          <a:p>
            <a:pPr algn="just">
              <a:spcAft>
                <a:spcPts val="600"/>
              </a:spcAft>
            </a:pPr>
            <a:r>
              <a:rPr lang="ru-RU" sz="1600" dirty="0">
                <a:solidFill>
                  <a:srgbClr val="9C0E11"/>
                </a:solidFill>
              </a:rPr>
              <a:t>-исчезли строки 2421, 2430, 2450, посвященные налоговым обязательствам (активам);</a:t>
            </a:r>
          </a:p>
          <a:p>
            <a:pPr algn="just">
              <a:spcAft>
                <a:spcPts val="600"/>
              </a:spcAft>
            </a:pPr>
            <a:r>
              <a:rPr lang="ru-RU" sz="1600" dirty="0">
                <a:solidFill>
                  <a:srgbClr val="9C0E11"/>
                </a:solidFill>
              </a:rPr>
              <a:t>-появились строки 2411 «Текущий налог на прибыль», 2412 «Отложенный налог на прибыль», 2530 «Налог на прибыль от операций, результат которых не включается в чистую прибыль (убыток) периода».</a:t>
            </a:r>
          </a:p>
          <a:p>
            <a:pPr algn="just">
              <a:spcAft>
                <a:spcPts val="600"/>
              </a:spcAft>
            </a:pPr>
            <a:r>
              <a:rPr lang="ru-RU" b="1" u="sng" dirty="0">
                <a:solidFill>
                  <a:srgbClr val="9C0E11"/>
                </a:solidFill>
              </a:rPr>
              <a:t>Совокупный финансовый результат </a:t>
            </a:r>
            <a:r>
              <a:rPr lang="ru-RU" sz="1600" dirty="0">
                <a:solidFill>
                  <a:srgbClr val="9C0E11"/>
                </a:solidFill>
              </a:rPr>
              <a:t>определяется как сумма строк:</a:t>
            </a:r>
          </a:p>
          <a:p>
            <a:pPr algn="just">
              <a:spcAft>
                <a:spcPts val="600"/>
              </a:spcAft>
            </a:pPr>
            <a:r>
              <a:rPr lang="ru-RU" sz="1600" dirty="0">
                <a:solidFill>
                  <a:srgbClr val="9C0E11"/>
                </a:solidFill>
              </a:rPr>
              <a:t>«Чистая прибыль (убыток</a:t>
            </a:r>
            <a:r>
              <a:rPr lang="ru-RU" sz="1600" dirty="0">
                <a:solidFill>
                  <a:srgbClr val="9C0E11"/>
                </a:solidFill>
              </a:rPr>
              <a:t>)»; «</a:t>
            </a:r>
            <a:r>
              <a:rPr lang="ru-RU" sz="1600" dirty="0">
                <a:solidFill>
                  <a:srgbClr val="9C0E11"/>
                </a:solidFill>
              </a:rPr>
              <a:t>Результат от переоценки </a:t>
            </a:r>
            <a:r>
              <a:rPr lang="ru-RU" sz="1600" dirty="0" err="1">
                <a:solidFill>
                  <a:srgbClr val="9C0E11"/>
                </a:solidFill>
              </a:rPr>
              <a:t>внеоборотных</a:t>
            </a:r>
            <a:r>
              <a:rPr lang="ru-RU" sz="1600" dirty="0">
                <a:solidFill>
                  <a:srgbClr val="9C0E11"/>
                </a:solidFill>
              </a:rPr>
              <a:t> активов, не включаемый в чистую прибыль (убыток) периода</a:t>
            </a:r>
            <a:r>
              <a:rPr lang="ru-RU" sz="1600" dirty="0">
                <a:solidFill>
                  <a:srgbClr val="9C0E11"/>
                </a:solidFill>
              </a:rPr>
              <a:t>»; «</a:t>
            </a:r>
            <a:r>
              <a:rPr lang="ru-RU" sz="1600" dirty="0">
                <a:solidFill>
                  <a:srgbClr val="9C0E11"/>
                </a:solidFill>
              </a:rPr>
              <a:t>Результат от прочих операций, не включаемый в чистую прибыль (убыток) отчетного периода</a:t>
            </a:r>
            <a:r>
              <a:rPr lang="ru-RU" sz="1600" dirty="0">
                <a:solidFill>
                  <a:srgbClr val="9C0E11"/>
                </a:solidFill>
              </a:rPr>
              <a:t>»; «</a:t>
            </a:r>
            <a:r>
              <a:rPr lang="ru-RU" sz="1600" dirty="0">
                <a:solidFill>
                  <a:srgbClr val="9C0E11"/>
                </a:solidFill>
              </a:rPr>
              <a:t>Налог на прибыль от операций, результат которых не включается в чистую прибыль (убыток) периода».</a:t>
            </a:r>
          </a:p>
          <a:p>
            <a:pPr algn="just">
              <a:spcAft>
                <a:spcPts val="600"/>
              </a:spcAft>
            </a:pPr>
            <a:r>
              <a:rPr lang="ru-RU" sz="1600" dirty="0">
                <a:solidFill>
                  <a:srgbClr val="9C0E11"/>
                </a:solidFill>
              </a:rPr>
              <a:t>В </a:t>
            </a:r>
            <a:r>
              <a:rPr lang="ru-RU" sz="1600" b="1" u="sng" dirty="0">
                <a:solidFill>
                  <a:srgbClr val="9C0E11"/>
                </a:solidFill>
              </a:rPr>
              <a:t>ОФР упрощенной </a:t>
            </a:r>
            <a:r>
              <a:rPr lang="ru-RU" sz="1600" b="1" u="sng" dirty="0">
                <a:solidFill>
                  <a:srgbClr val="9C0E11"/>
                </a:solidFill>
              </a:rPr>
              <a:t>формы </a:t>
            </a:r>
            <a:r>
              <a:rPr lang="ru-RU" sz="1600" dirty="0">
                <a:solidFill>
                  <a:srgbClr val="9C0E11"/>
                </a:solidFill>
              </a:rPr>
              <a:t>в строку «Налоги на прибыль (доходы)» необходимо включать текущий налог на прибыль и отложенный налог</a:t>
            </a:r>
            <a:r>
              <a:rPr lang="ru-RU" sz="1600" dirty="0">
                <a:solidFill>
                  <a:srgbClr val="9C0E11"/>
                </a:solidFill>
              </a:rPr>
              <a:t>.</a:t>
            </a:r>
            <a:endParaRPr lang="ru-RU" sz="1600" dirty="0">
              <a:solidFill>
                <a:srgbClr val="9C0E11"/>
              </a:solidFill>
            </a:endParaRPr>
          </a:p>
        </p:txBody>
      </p:sp>
    </p:spTree>
    <p:extLst>
      <p:ext uri="{BB962C8B-B14F-4D97-AF65-F5344CB8AC3E}">
        <p14:creationId xmlns:p14="http://schemas.microsoft.com/office/powerpoint/2010/main" val="25631225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455017" y="1027788"/>
            <a:ext cx="9024895" cy="4508927"/>
          </a:xfrm>
          <a:prstGeom prst="rect">
            <a:avLst/>
          </a:prstGeom>
        </p:spPr>
        <p:txBody>
          <a:bodyPr wrap="square">
            <a:spAutoFit/>
          </a:bodyPr>
          <a:lstStyle/>
          <a:p>
            <a:pPr algn="just">
              <a:spcAft>
                <a:spcPts val="600"/>
              </a:spcAft>
            </a:pPr>
            <a:r>
              <a:rPr lang="en-US" b="1" dirty="0">
                <a:solidFill>
                  <a:srgbClr val="9E0E11"/>
                </a:solidFill>
              </a:rPr>
              <a:t>II</a:t>
            </a:r>
            <a:r>
              <a:rPr lang="ru-RU" b="1" dirty="0">
                <a:solidFill>
                  <a:srgbClr val="9E0E11"/>
                </a:solidFill>
              </a:rPr>
              <a:t>. Формирование </a:t>
            </a:r>
            <a:r>
              <a:rPr lang="ru-RU" b="1" dirty="0">
                <a:solidFill>
                  <a:srgbClr val="9E0E11"/>
                </a:solidFill>
              </a:rPr>
              <a:t>бухгалтерской стоимости (БС) и налоговой стоимости (НС) в случае использования балансового метода в отношении</a:t>
            </a:r>
            <a:r>
              <a:rPr lang="ru-RU" b="1" dirty="0">
                <a:solidFill>
                  <a:srgbClr val="9E0E11"/>
                </a:solidFill>
              </a:rPr>
              <a:t>:</a:t>
            </a:r>
          </a:p>
          <a:p>
            <a:pPr algn="just">
              <a:spcAft>
                <a:spcPts val="600"/>
              </a:spcAft>
            </a:pPr>
            <a:endParaRPr lang="ru-RU" dirty="0">
              <a:solidFill>
                <a:srgbClr val="9E0E11"/>
              </a:solidFill>
            </a:endParaRPr>
          </a:p>
          <a:p>
            <a:pPr algn="just">
              <a:spcAft>
                <a:spcPts val="600"/>
              </a:spcAft>
            </a:pPr>
            <a:r>
              <a:rPr lang="ru-RU" b="1" i="1" dirty="0">
                <a:solidFill>
                  <a:srgbClr val="9E0E11"/>
                </a:solidFill>
              </a:rPr>
              <a:t>- Резерва по сомнительным долгам </a:t>
            </a:r>
            <a:endParaRPr lang="ru-RU" dirty="0">
              <a:solidFill>
                <a:srgbClr val="9E0E11"/>
              </a:solidFill>
            </a:endParaRPr>
          </a:p>
          <a:p>
            <a:pPr algn="just">
              <a:spcAft>
                <a:spcPts val="600"/>
              </a:spcAft>
            </a:pPr>
            <a:r>
              <a:rPr lang="ru-RU" b="1" i="1" dirty="0">
                <a:solidFill>
                  <a:srgbClr val="9E0E11"/>
                </a:solidFill>
              </a:rPr>
              <a:t>- Резерва на премию по итогам года </a:t>
            </a:r>
            <a:endParaRPr lang="ru-RU" dirty="0">
              <a:solidFill>
                <a:srgbClr val="9E0E11"/>
              </a:solidFill>
            </a:endParaRPr>
          </a:p>
          <a:p>
            <a:pPr algn="just">
              <a:spcAft>
                <a:spcPts val="600"/>
              </a:spcAft>
            </a:pPr>
            <a:r>
              <a:rPr lang="ru-RU" b="1" i="1" dirty="0">
                <a:solidFill>
                  <a:srgbClr val="9E0E11"/>
                </a:solidFill>
              </a:rPr>
              <a:t>- Резерва по судебным разбирательствам </a:t>
            </a:r>
            <a:endParaRPr lang="ru-RU" dirty="0">
              <a:solidFill>
                <a:srgbClr val="9E0E11"/>
              </a:solidFill>
            </a:endParaRPr>
          </a:p>
          <a:p>
            <a:pPr marL="285750" indent="-285750" algn="just">
              <a:spcAft>
                <a:spcPts val="600"/>
              </a:spcAft>
              <a:buFontTx/>
              <a:buChar char="-"/>
            </a:pPr>
            <a:r>
              <a:rPr lang="ru-RU" b="1" i="1" dirty="0">
                <a:solidFill>
                  <a:srgbClr val="9E0E11"/>
                </a:solidFill>
              </a:rPr>
              <a:t>Резерва </a:t>
            </a:r>
            <a:r>
              <a:rPr lang="ru-RU" b="1" i="1" dirty="0">
                <a:solidFill>
                  <a:srgbClr val="9E0E11"/>
                </a:solidFill>
              </a:rPr>
              <a:t>на оплату отпусков </a:t>
            </a:r>
            <a:endParaRPr lang="ru-RU" b="1" i="1" dirty="0">
              <a:solidFill>
                <a:srgbClr val="9E0E11"/>
              </a:solidFill>
            </a:endParaRPr>
          </a:p>
          <a:p>
            <a:pPr algn="just">
              <a:spcAft>
                <a:spcPts val="600"/>
              </a:spcAft>
            </a:pPr>
            <a:endParaRPr lang="ru-RU" dirty="0">
              <a:solidFill>
                <a:srgbClr val="9E0E11"/>
              </a:solidFill>
            </a:endParaRPr>
          </a:p>
          <a:p>
            <a:pPr algn="just">
              <a:spcAft>
                <a:spcPts val="600"/>
              </a:spcAft>
            </a:pPr>
            <a:r>
              <a:rPr lang="ru-RU" dirty="0">
                <a:solidFill>
                  <a:srgbClr val="9E0E11"/>
                </a:solidFill>
              </a:rPr>
              <a:t>ПБУ18/02 (в редакции) не предписывает выводить разницу по каждому активу и обязательству в отдельности. Есть требование в аналитическом учете учитывать временные разницы дифференцированно по видам активов и обязательств, в оценке которых возникла разница (п. 3 ПБУ 18/02). Например, по основным средствам, нематериальным активам, товарам, кредиторской задолженности и т.д. Такой аналитикой может быть налоговый регистр учета временных разниц</a:t>
            </a:r>
            <a:r>
              <a:rPr lang="ru-RU" dirty="0">
                <a:solidFill>
                  <a:srgbClr val="9E0E11"/>
                </a:solidFill>
              </a:rPr>
              <a:t>.</a:t>
            </a:r>
            <a:endParaRPr lang="ru-RU" dirty="0">
              <a:solidFill>
                <a:srgbClr val="9E0E11"/>
              </a:solidFill>
            </a:endParaRPr>
          </a:p>
        </p:txBody>
      </p:sp>
    </p:spTree>
    <p:extLst>
      <p:ext uri="{BB962C8B-B14F-4D97-AF65-F5344CB8AC3E}">
        <p14:creationId xmlns:p14="http://schemas.microsoft.com/office/powerpoint/2010/main" val="16865799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455017" y="1027786"/>
            <a:ext cx="9024895" cy="5355312"/>
          </a:xfrm>
          <a:prstGeom prst="rect">
            <a:avLst/>
          </a:prstGeom>
        </p:spPr>
        <p:txBody>
          <a:bodyPr wrap="square">
            <a:spAutoFit/>
          </a:bodyPr>
          <a:lstStyle/>
          <a:p>
            <a:pPr algn="just"/>
            <a:r>
              <a:rPr lang="ru-RU" b="1" dirty="0">
                <a:solidFill>
                  <a:srgbClr val="9E0E11"/>
                </a:solidFill>
              </a:rPr>
              <a:t>БАЛАНСОВАЯ СТОИМОСТЬ</a:t>
            </a:r>
            <a:r>
              <a:rPr lang="ru-RU" dirty="0">
                <a:solidFill>
                  <a:srgbClr val="9E0E11"/>
                </a:solidFill>
              </a:rPr>
              <a:t> – это стоимость актива или обязательства по данным бухучета. Ее нужно указывать свернуто. К примеру, основные средства отражать по остаточной стоимости. Товары и материалы – за минусом стоимости резерва под обесценения. Дебиторская задолженность – за вычетом резерва по сомнительным долгам.</a:t>
            </a:r>
          </a:p>
          <a:p>
            <a:pPr algn="just"/>
            <a:r>
              <a:rPr lang="ru-RU" dirty="0">
                <a:solidFill>
                  <a:srgbClr val="9E0E11"/>
                </a:solidFill>
              </a:rPr>
              <a:t>Прежде чем пытаться определить </a:t>
            </a:r>
            <a:r>
              <a:rPr lang="ru-RU" b="1" cap="all" dirty="0">
                <a:solidFill>
                  <a:srgbClr val="9E0E11"/>
                </a:solidFill>
              </a:rPr>
              <a:t>налоговую стоимость</a:t>
            </a:r>
            <a:r>
              <a:rPr lang="ru-RU" b="1" dirty="0">
                <a:solidFill>
                  <a:srgbClr val="9E0E11"/>
                </a:solidFill>
              </a:rPr>
              <a:t> </a:t>
            </a:r>
            <a:r>
              <a:rPr lang="ru-RU" dirty="0">
                <a:solidFill>
                  <a:srgbClr val="9E0E11"/>
                </a:solidFill>
              </a:rPr>
              <a:t>любого актива или обязательства, нужно задать себе следующие вопросы:</a:t>
            </a:r>
          </a:p>
          <a:p>
            <a:pPr lvl="0" algn="just"/>
            <a:r>
              <a:rPr lang="ru-RU" dirty="0">
                <a:solidFill>
                  <a:srgbClr val="9E0E11"/>
                </a:solidFill>
              </a:rPr>
              <a:t>что произойдет, когда в будущем мы возместим этот актив (т.е. </a:t>
            </a:r>
            <a:r>
              <a:rPr lang="ru-RU" dirty="0" err="1">
                <a:solidFill>
                  <a:srgbClr val="9E0E11"/>
                </a:solidFill>
              </a:rPr>
              <a:t>самортизируем</a:t>
            </a:r>
            <a:r>
              <a:rPr lang="ru-RU" dirty="0">
                <a:solidFill>
                  <a:srgbClr val="9E0E11"/>
                </a:solidFill>
              </a:rPr>
              <a:t> его балансовую стоимость) или погасим это обязательство и удалим его из своего баланса?</a:t>
            </a:r>
          </a:p>
          <a:p>
            <a:pPr lvl="0" algn="just"/>
            <a:r>
              <a:rPr lang="ru-RU" dirty="0">
                <a:solidFill>
                  <a:srgbClr val="9E0E11"/>
                </a:solidFill>
              </a:rPr>
              <a:t>повлияет ли это на наши налоговые платежи в период возмещения или погашения?</a:t>
            </a:r>
          </a:p>
          <a:p>
            <a:pPr algn="just"/>
            <a:r>
              <a:rPr lang="ru-RU" b="1" dirty="0">
                <a:solidFill>
                  <a:srgbClr val="9E0E11"/>
                </a:solidFill>
              </a:rPr>
              <a:t>Налоговая стоимость актива или обязательства </a:t>
            </a:r>
            <a:r>
              <a:rPr lang="ru-RU" dirty="0">
                <a:solidFill>
                  <a:srgbClr val="9E0E11"/>
                </a:solidFill>
              </a:rPr>
              <a:t>– сумма, в которой определяется указанный актив или обязательство для целей налогообложения.</a:t>
            </a:r>
          </a:p>
          <a:p>
            <a:pPr algn="just"/>
            <a:r>
              <a:rPr lang="ru-RU" b="1" dirty="0">
                <a:solidFill>
                  <a:srgbClr val="9E0E11"/>
                </a:solidFill>
              </a:rPr>
              <a:t>Для актива</a:t>
            </a:r>
            <a:r>
              <a:rPr lang="ru-RU" dirty="0">
                <a:solidFill>
                  <a:srgbClr val="9E0E11"/>
                </a:solidFill>
              </a:rPr>
              <a:t> – это сумма, которую компания признает в налоговых расходах будущих периодов при его продаже или ином выбытии.</a:t>
            </a:r>
          </a:p>
          <a:p>
            <a:pPr algn="just"/>
            <a:r>
              <a:rPr lang="ru-RU" dirty="0">
                <a:solidFill>
                  <a:srgbClr val="9E0E11"/>
                </a:solidFill>
              </a:rPr>
              <a:t>С точки зрения налоговой стоимости существует </a:t>
            </a:r>
            <a:r>
              <a:rPr lang="ru-RU" b="1" dirty="0">
                <a:solidFill>
                  <a:srgbClr val="9E0E11"/>
                </a:solidFill>
              </a:rPr>
              <a:t>два типа активов</a:t>
            </a:r>
            <a:r>
              <a:rPr lang="ru-RU" dirty="0">
                <a:solidFill>
                  <a:srgbClr val="9E0E11"/>
                </a:solidFill>
              </a:rPr>
              <a:t>. Делим все активы на те, которые возмещаются через:</a:t>
            </a:r>
          </a:p>
          <a:p>
            <a:pPr lvl="0" algn="just"/>
            <a:r>
              <a:rPr lang="ru-RU" dirty="0">
                <a:solidFill>
                  <a:srgbClr val="9E0E11"/>
                </a:solidFill>
              </a:rPr>
              <a:t>использование в деятельности для получения прибыли;</a:t>
            </a:r>
          </a:p>
          <a:p>
            <a:pPr lvl="0" algn="just"/>
            <a:r>
              <a:rPr lang="ru-RU" dirty="0">
                <a:solidFill>
                  <a:srgbClr val="9E0E11"/>
                </a:solidFill>
              </a:rPr>
              <a:t>получение денежных средств (другого актива</a:t>
            </a:r>
            <a:r>
              <a:rPr lang="ru-RU" dirty="0">
                <a:solidFill>
                  <a:srgbClr val="9E0E11"/>
                </a:solidFill>
              </a:rPr>
              <a:t>).</a:t>
            </a:r>
            <a:endParaRPr lang="ru-RU" dirty="0">
              <a:solidFill>
                <a:srgbClr val="9E0E11"/>
              </a:solidFill>
            </a:endParaRPr>
          </a:p>
        </p:txBody>
      </p:sp>
    </p:spTree>
    <p:extLst>
      <p:ext uri="{BB962C8B-B14F-4D97-AF65-F5344CB8AC3E}">
        <p14:creationId xmlns:p14="http://schemas.microsoft.com/office/powerpoint/2010/main" val="3243921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417570" y="831390"/>
            <a:ext cx="9024895" cy="5493812"/>
          </a:xfrm>
          <a:prstGeom prst="rect">
            <a:avLst/>
          </a:prstGeom>
        </p:spPr>
        <p:txBody>
          <a:bodyPr wrap="square">
            <a:spAutoFit/>
          </a:bodyPr>
          <a:lstStyle/>
          <a:p>
            <a:pPr algn="just">
              <a:spcAft>
                <a:spcPts val="600"/>
              </a:spcAft>
            </a:pPr>
            <a:r>
              <a:rPr lang="ru-RU" sz="1700" b="1" dirty="0">
                <a:solidFill>
                  <a:srgbClr val="9E0E11"/>
                </a:solidFill>
              </a:rPr>
              <a:t>Налоговая стоимость обязательства </a:t>
            </a:r>
            <a:r>
              <a:rPr lang="ru-RU" sz="1700" dirty="0">
                <a:solidFill>
                  <a:srgbClr val="9E0E11"/>
                </a:solidFill>
              </a:rPr>
              <a:t>представляет собой:</a:t>
            </a:r>
          </a:p>
          <a:p>
            <a:pPr algn="just">
              <a:spcAft>
                <a:spcPts val="600"/>
              </a:spcAft>
            </a:pPr>
            <a:r>
              <a:rPr lang="ru-RU" sz="1700" dirty="0">
                <a:solidFill>
                  <a:srgbClr val="9E0E11"/>
                </a:solidFill>
              </a:rPr>
              <a:t>его балансовую стоимость, за вычетом любой суммы, которая будет вычитаться для целей налогообложения в отношении этого обязательства в будущих периодах, или</a:t>
            </a:r>
          </a:p>
          <a:p>
            <a:pPr algn="just">
              <a:spcAft>
                <a:spcPts val="600"/>
              </a:spcAft>
            </a:pPr>
            <a:r>
              <a:rPr lang="ru-RU" sz="1700" dirty="0">
                <a:solidFill>
                  <a:srgbClr val="9E0E11"/>
                </a:solidFill>
              </a:rPr>
              <a:t>сумму, которая, наоборот, </a:t>
            </a:r>
            <a:r>
              <a:rPr lang="ru-RU" sz="1700" b="1" dirty="0">
                <a:solidFill>
                  <a:srgbClr val="9E0E11"/>
                </a:solidFill>
              </a:rPr>
              <a:t>не будет вычитаться </a:t>
            </a:r>
            <a:r>
              <a:rPr lang="ru-RU" sz="1700" dirty="0">
                <a:solidFill>
                  <a:srgbClr val="9E0E11"/>
                </a:solidFill>
              </a:rPr>
              <a:t>из налогооблагаемой прибыли будущих периодов при выбытии ресурсов во исполнение этого обязательства.</a:t>
            </a:r>
          </a:p>
          <a:p>
            <a:pPr algn="just">
              <a:spcAft>
                <a:spcPts val="600"/>
              </a:spcAft>
            </a:pPr>
            <a:r>
              <a:rPr lang="ru-RU" sz="1700" dirty="0">
                <a:solidFill>
                  <a:srgbClr val="9E0E11"/>
                </a:solidFill>
              </a:rPr>
              <a:t>С точки зрения налоговой базы существует </a:t>
            </a:r>
            <a:r>
              <a:rPr lang="ru-RU" sz="1700" b="1" dirty="0">
                <a:solidFill>
                  <a:srgbClr val="9E0E11"/>
                </a:solidFill>
              </a:rPr>
              <a:t>два типа обязательств</a:t>
            </a:r>
            <a:r>
              <a:rPr lang="ru-RU" sz="1700" dirty="0">
                <a:solidFill>
                  <a:srgbClr val="9E0E11"/>
                </a:solidFill>
              </a:rPr>
              <a:t>. Это обязательства, которые будут погашены:</a:t>
            </a:r>
          </a:p>
          <a:p>
            <a:pPr algn="just">
              <a:spcAft>
                <a:spcPts val="600"/>
              </a:spcAft>
            </a:pPr>
            <a:r>
              <a:rPr lang="ru-RU" sz="1700" dirty="0">
                <a:solidFill>
                  <a:srgbClr val="9E0E11"/>
                </a:solidFill>
              </a:rPr>
              <a:t>через прибыль или убыток;</a:t>
            </a:r>
          </a:p>
          <a:p>
            <a:pPr algn="just">
              <a:spcAft>
                <a:spcPts val="600"/>
              </a:spcAft>
            </a:pPr>
            <a:r>
              <a:rPr lang="ru-RU" sz="1700" dirty="0">
                <a:solidFill>
                  <a:srgbClr val="9E0E11"/>
                </a:solidFill>
              </a:rPr>
              <a:t>за счет выплаты денежных средств или другого актива.</a:t>
            </a:r>
          </a:p>
          <a:p>
            <a:pPr algn="just">
              <a:spcAft>
                <a:spcPts val="600"/>
              </a:spcAft>
            </a:pPr>
            <a:r>
              <a:rPr lang="ru-RU" sz="1700" b="1" dirty="0">
                <a:solidFill>
                  <a:srgbClr val="9E0E11"/>
                </a:solidFill>
              </a:rPr>
              <a:t>Обязательства, которые будут погашены через прибыль или убыток.</a:t>
            </a:r>
            <a:endParaRPr lang="ru-RU" sz="1700" dirty="0">
              <a:solidFill>
                <a:srgbClr val="9E0E11"/>
              </a:solidFill>
            </a:endParaRPr>
          </a:p>
          <a:p>
            <a:pPr algn="just">
              <a:spcAft>
                <a:spcPts val="600"/>
              </a:spcAft>
            </a:pPr>
            <a:r>
              <a:rPr lang="ru-RU" sz="1700" dirty="0">
                <a:solidFill>
                  <a:srgbClr val="9E0E11"/>
                </a:solidFill>
              </a:rPr>
              <a:t>Это обязательства, которые вы прекратите признавать, списав их на прибыль или убыток, например, незаработанный доход (доходы будущих периодов) или различные доходы, когда денежные средства получены заранее (предоплата или авансы полученные).</a:t>
            </a:r>
          </a:p>
          <a:p>
            <a:pPr algn="just">
              <a:spcAft>
                <a:spcPts val="600"/>
              </a:spcAft>
            </a:pPr>
            <a:r>
              <a:rPr lang="ru-RU" sz="1700" dirty="0">
                <a:solidFill>
                  <a:srgbClr val="9E0E11"/>
                </a:solidFill>
              </a:rPr>
              <a:t> </a:t>
            </a:r>
            <a:r>
              <a:rPr lang="ru-RU" sz="1700" b="1" dirty="0">
                <a:solidFill>
                  <a:srgbClr val="9E0E11"/>
                </a:solidFill>
              </a:rPr>
              <a:t>Обязательства</a:t>
            </a:r>
            <a:r>
              <a:rPr lang="ru-RU" sz="1700" b="1" dirty="0">
                <a:solidFill>
                  <a:srgbClr val="9E0E11"/>
                </a:solidFill>
              </a:rPr>
              <a:t>, которые будут погашены за счет выплаты денежных средств или другого актива.</a:t>
            </a:r>
            <a:endParaRPr lang="ru-RU" sz="1700" dirty="0">
              <a:solidFill>
                <a:srgbClr val="9E0E11"/>
              </a:solidFill>
            </a:endParaRPr>
          </a:p>
          <a:p>
            <a:pPr algn="just">
              <a:spcAft>
                <a:spcPts val="600"/>
              </a:spcAft>
            </a:pPr>
            <a:r>
              <a:rPr lang="ru-RU" sz="1700" dirty="0">
                <a:solidFill>
                  <a:srgbClr val="9E0E11"/>
                </a:solidFill>
              </a:rPr>
              <a:t>Здесь вы будете погашать обязательство, заплатив деньги или отдав другой актив. Примерами таких обязательств являются кредиторская задолженность или резервы. </a:t>
            </a:r>
          </a:p>
        </p:txBody>
      </p:sp>
    </p:spTree>
    <p:extLst>
      <p:ext uri="{BB962C8B-B14F-4D97-AF65-F5344CB8AC3E}">
        <p14:creationId xmlns:p14="http://schemas.microsoft.com/office/powerpoint/2010/main" val="41449917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147938"/>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417570" y="831392"/>
            <a:ext cx="9024895" cy="2616101"/>
          </a:xfrm>
          <a:prstGeom prst="rect">
            <a:avLst/>
          </a:prstGeom>
        </p:spPr>
        <p:txBody>
          <a:bodyPr wrap="square">
            <a:spAutoFit/>
          </a:bodyPr>
          <a:lstStyle/>
          <a:p>
            <a:pPr algn="just">
              <a:spcAft>
                <a:spcPts val="600"/>
              </a:spcAft>
            </a:pPr>
            <a:r>
              <a:rPr lang="en-US" b="1" dirty="0">
                <a:solidFill>
                  <a:srgbClr val="9E0E11"/>
                </a:solidFill>
              </a:rPr>
              <a:t>III</a:t>
            </a:r>
            <a:r>
              <a:rPr lang="ru-RU" b="1" dirty="0">
                <a:solidFill>
                  <a:srgbClr val="9E0E11"/>
                </a:solidFill>
              </a:rPr>
              <a:t>. ПРИМЕРЫ</a:t>
            </a:r>
            <a:r>
              <a:rPr lang="ru-RU" b="1" dirty="0">
                <a:solidFill>
                  <a:srgbClr val="9E0E11"/>
                </a:solidFill>
              </a:rPr>
              <a:t>:</a:t>
            </a:r>
            <a:endParaRPr lang="ru-RU" dirty="0">
              <a:solidFill>
                <a:srgbClr val="9E0E11"/>
              </a:solidFill>
            </a:endParaRPr>
          </a:p>
          <a:p>
            <a:pPr algn="just">
              <a:spcAft>
                <a:spcPts val="600"/>
              </a:spcAft>
            </a:pPr>
            <a:r>
              <a:rPr lang="ru-RU" b="1" i="1" dirty="0">
                <a:solidFill>
                  <a:srgbClr val="9E0E11"/>
                </a:solidFill>
              </a:rPr>
              <a:t>1. Резерв </a:t>
            </a:r>
            <a:r>
              <a:rPr lang="ru-RU" b="1" i="1" dirty="0">
                <a:solidFill>
                  <a:srgbClr val="9E0E11"/>
                </a:solidFill>
              </a:rPr>
              <a:t>по сомнительным долгам </a:t>
            </a:r>
            <a:endParaRPr lang="ru-RU" dirty="0">
              <a:solidFill>
                <a:srgbClr val="9E0E11"/>
              </a:solidFill>
            </a:endParaRPr>
          </a:p>
          <a:p>
            <a:pPr algn="just">
              <a:spcAft>
                <a:spcPts val="600"/>
              </a:spcAft>
            </a:pPr>
            <a:r>
              <a:rPr lang="ru-RU" dirty="0">
                <a:solidFill>
                  <a:srgbClr val="9E0E11"/>
                </a:solidFill>
              </a:rPr>
              <a:t>Балансовая стоимость дебиторской задолженности составляет за вычетом созданного резерва по сомнительным долгам 200. </a:t>
            </a:r>
          </a:p>
          <a:p>
            <a:pPr algn="just">
              <a:spcAft>
                <a:spcPts val="600"/>
              </a:spcAft>
            </a:pPr>
            <a:r>
              <a:rPr lang="ru-RU" dirty="0">
                <a:solidFill>
                  <a:srgbClr val="9E0E11"/>
                </a:solidFill>
              </a:rPr>
              <a:t>Относящаяся к ней выручка уже была включена в состав налогооблагаемой прибыли (или налогового убытка). В налоговом учете резервы по сомнительным долгам не создавались (или создавались в меньшей величине). </a:t>
            </a:r>
          </a:p>
          <a:p>
            <a:pPr algn="just">
              <a:spcAft>
                <a:spcPts val="600"/>
              </a:spcAft>
            </a:pPr>
            <a:r>
              <a:rPr lang="ru-RU" dirty="0">
                <a:solidFill>
                  <a:srgbClr val="9E0E11"/>
                </a:solidFill>
              </a:rPr>
              <a:t>Налоговая стоимость торговой дебиторской задолженности составляет 230</a:t>
            </a:r>
            <a:r>
              <a:rPr lang="ru-RU" dirty="0">
                <a:solidFill>
                  <a:srgbClr val="9E0E11"/>
                </a:solidFill>
              </a:rPr>
              <a:t>.</a:t>
            </a:r>
          </a:p>
        </p:txBody>
      </p:sp>
      <p:graphicFrame>
        <p:nvGraphicFramePr>
          <p:cNvPr id="24" name="Таблица 23"/>
          <p:cNvGraphicFramePr>
            <a:graphicFrameLocks noGrp="1"/>
          </p:cNvGraphicFramePr>
          <p:nvPr>
            <p:extLst>
              <p:ext uri="{D42A27DB-BD31-4B8C-83A1-F6EECF244321}">
                <p14:modId xmlns:p14="http://schemas.microsoft.com/office/powerpoint/2010/main" val="1215118475"/>
              </p:ext>
            </p:extLst>
          </p:nvPr>
        </p:nvGraphicFramePr>
        <p:xfrm>
          <a:off x="1589896" y="3730963"/>
          <a:ext cx="6416719" cy="1292405"/>
        </p:xfrm>
        <a:graphic>
          <a:graphicData uri="http://schemas.openxmlformats.org/drawingml/2006/table">
            <a:tbl>
              <a:tblPr>
                <a:tableStyleId>{5C22544A-7EE6-4342-B048-85BDC9FD1C3A}</a:tableStyleId>
              </a:tblPr>
              <a:tblGrid>
                <a:gridCol w="1690605">
                  <a:extLst>
                    <a:ext uri="{9D8B030D-6E8A-4147-A177-3AD203B41FA5}">
                      <a16:colId xmlns:a16="http://schemas.microsoft.com/office/drawing/2014/main" val="4139234544"/>
                    </a:ext>
                  </a:extLst>
                </a:gridCol>
                <a:gridCol w="1611761">
                  <a:extLst>
                    <a:ext uri="{9D8B030D-6E8A-4147-A177-3AD203B41FA5}">
                      <a16:colId xmlns:a16="http://schemas.microsoft.com/office/drawing/2014/main" val="3041433463"/>
                    </a:ext>
                  </a:extLst>
                </a:gridCol>
                <a:gridCol w="1611761">
                  <a:extLst>
                    <a:ext uri="{9D8B030D-6E8A-4147-A177-3AD203B41FA5}">
                      <a16:colId xmlns:a16="http://schemas.microsoft.com/office/drawing/2014/main" val="645670787"/>
                    </a:ext>
                  </a:extLst>
                </a:gridCol>
                <a:gridCol w="1502592">
                  <a:extLst>
                    <a:ext uri="{9D8B030D-6E8A-4147-A177-3AD203B41FA5}">
                      <a16:colId xmlns:a16="http://schemas.microsoft.com/office/drawing/2014/main" val="3333008009"/>
                    </a:ext>
                  </a:extLst>
                </a:gridCol>
              </a:tblGrid>
              <a:tr h="869071">
                <a:tc>
                  <a:txBody>
                    <a:bodyPr/>
                    <a:lstStyle/>
                    <a:p>
                      <a:pPr algn="ctr">
                        <a:lnSpc>
                          <a:spcPct val="107000"/>
                        </a:lnSpc>
                        <a:spcAft>
                          <a:spcPts val="600"/>
                        </a:spcAft>
                      </a:pPr>
                      <a:r>
                        <a:rPr lang="ru-RU" sz="1400">
                          <a:effectLst/>
                        </a:rPr>
                        <a:t>Балансовая стоимость</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a:effectLst/>
                        </a:rPr>
                        <a:t>Налоговая стоимость</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a:effectLst/>
                        </a:rPr>
                        <a:t>Временная разница</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a:effectLst/>
                        </a:rPr>
                        <a:t>Отложенный налог</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219515"/>
                  </a:ext>
                </a:extLst>
              </a:tr>
              <a:tr h="423334">
                <a:tc>
                  <a:txBody>
                    <a:bodyPr/>
                    <a:lstStyle/>
                    <a:p>
                      <a:pPr algn="ctr">
                        <a:lnSpc>
                          <a:spcPct val="107000"/>
                        </a:lnSpc>
                        <a:spcAft>
                          <a:spcPts val="600"/>
                        </a:spcAft>
                      </a:pPr>
                      <a:r>
                        <a:rPr lang="ru-RU" sz="1400" dirty="0">
                          <a:effectLst/>
                        </a:rPr>
                        <a:t>200</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dirty="0">
                          <a:effectLst/>
                        </a:rPr>
                        <a:t>230</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a:effectLst/>
                        </a:rPr>
                        <a:t>ВВР –30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dirty="0">
                          <a:effectLst/>
                        </a:rPr>
                        <a:t>ОНА 6</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3054383"/>
                  </a:ext>
                </a:extLst>
              </a:tr>
            </a:tbl>
          </a:graphicData>
        </a:graphic>
      </p:graphicFrame>
      <p:sp>
        <p:nvSpPr>
          <p:cNvPr id="25" name="Прямоугольник 24"/>
          <p:cNvSpPr/>
          <p:nvPr/>
        </p:nvSpPr>
        <p:spPr>
          <a:xfrm>
            <a:off x="417568" y="5389930"/>
            <a:ext cx="8299376" cy="369332"/>
          </a:xfrm>
          <a:prstGeom prst="rect">
            <a:avLst/>
          </a:prstGeom>
        </p:spPr>
        <p:txBody>
          <a:bodyPr wrap="square">
            <a:spAutoFit/>
          </a:bodyPr>
          <a:lstStyle/>
          <a:p>
            <a:r>
              <a:rPr lang="ru-RU" dirty="0">
                <a:solidFill>
                  <a:srgbClr val="9E0E11"/>
                </a:solidFill>
              </a:rPr>
              <a:t>При балансовом методе отражаем: </a:t>
            </a:r>
            <a:r>
              <a:rPr lang="ru-RU" dirty="0" err="1">
                <a:solidFill>
                  <a:srgbClr val="9E0E11"/>
                </a:solidFill>
              </a:rPr>
              <a:t>Дт</a:t>
            </a:r>
            <a:r>
              <a:rPr lang="ru-RU" dirty="0">
                <a:solidFill>
                  <a:srgbClr val="9E0E11"/>
                </a:solidFill>
              </a:rPr>
              <a:t> 09 </a:t>
            </a:r>
            <a:r>
              <a:rPr lang="ru-RU" dirty="0" err="1">
                <a:solidFill>
                  <a:srgbClr val="9E0E11"/>
                </a:solidFill>
              </a:rPr>
              <a:t>Кт</a:t>
            </a:r>
            <a:r>
              <a:rPr lang="ru-RU" dirty="0">
                <a:solidFill>
                  <a:srgbClr val="9E0E11"/>
                </a:solidFill>
              </a:rPr>
              <a:t> 99 – сумме 6.</a:t>
            </a:r>
          </a:p>
        </p:txBody>
      </p:sp>
    </p:spTree>
    <p:extLst>
      <p:ext uri="{BB962C8B-B14F-4D97-AF65-F5344CB8AC3E}">
        <p14:creationId xmlns:p14="http://schemas.microsoft.com/office/powerpoint/2010/main" val="23386710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19625"/>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417570" y="831392"/>
            <a:ext cx="9024895" cy="2062103"/>
          </a:xfrm>
          <a:prstGeom prst="rect">
            <a:avLst/>
          </a:prstGeom>
        </p:spPr>
        <p:txBody>
          <a:bodyPr wrap="square">
            <a:spAutoFit/>
          </a:bodyPr>
          <a:lstStyle/>
          <a:p>
            <a:pPr lvl="0"/>
            <a:r>
              <a:rPr lang="ru-RU" sz="1600" b="1" i="1" dirty="0">
                <a:solidFill>
                  <a:srgbClr val="9E0E11"/>
                </a:solidFill>
              </a:rPr>
              <a:t>2. Резерв </a:t>
            </a:r>
            <a:r>
              <a:rPr lang="ru-RU" sz="1600" b="1" i="1" dirty="0">
                <a:solidFill>
                  <a:srgbClr val="9E0E11"/>
                </a:solidFill>
              </a:rPr>
              <a:t>на премию по итогам года </a:t>
            </a:r>
            <a:endParaRPr lang="ru-RU" sz="1600" dirty="0">
              <a:solidFill>
                <a:srgbClr val="9E0E11"/>
              </a:solidFill>
            </a:endParaRPr>
          </a:p>
          <a:p>
            <a:pPr lvl="0"/>
            <a:r>
              <a:rPr lang="ru-RU" sz="1600" dirty="0">
                <a:solidFill>
                  <a:srgbClr val="9E0E11"/>
                </a:solidFill>
              </a:rPr>
              <a:t>Организация намерена выплатить в конце года премию руководителю, которая по статье 270 НК </a:t>
            </a:r>
            <a:r>
              <a:rPr lang="ru-RU" sz="1600" b="1" u="sng" dirty="0">
                <a:solidFill>
                  <a:srgbClr val="9E0E11"/>
                </a:solidFill>
              </a:rPr>
              <a:t>не уменьшит налогооблагаемую прибыль</a:t>
            </a:r>
            <a:r>
              <a:rPr lang="ru-RU" sz="1600" dirty="0">
                <a:solidFill>
                  <a:srgbClr val="9E0E11"/>
                </a:solidFill>
              </a:rPr>
              <a:t>. В бухгалтерском учете выполнены все условия для признания оценочного обязательства. Балансовая стоимость резерва под выплату премий 500. </a:t>
            </a:r>
          </a:p>
          <a:p>
            <a:r>
              <a:rPr lang="ru-RU" sz="1600" dirty="0">
                <a:solidFill>
                  <a:srgbClr val="9E0E11"/>
                </a:solidFill>
              </a:rPr>
              <a:t>Налоговая стоимость обязательства по выплате премий составит также 500, поскольку эта сумма не будет вычитаться из налогооблагаемой прибыли будущих периодов при оплате премии.</a:t>
            </a:r>
          </a:p>
        </p:txBody>
      </p:sp>
      <p:sp>
        <p:nvSpPr>
          <p:cNvPr id="25" name="Прямоугольник 24"/>
          <p:cNvSpPr/>
          <p:nvPr/>
        </p:nvSpPr>
        <p:spPr>
          <a:xfrm>
            <a:off x="400835" y="3928718"/>
            <a:ext cx="8299376" cy="2646878"/>
          </a:xfrm>
          <a:prstGeom prst="rect">
            <a:avLst/>
          </a:prstGeom>
        </p:spPr>
        <p:txBody>
          <a:bodyPr wrap="square">
            <a:spAutoFit/>
          </a:bodyPr>
          <a:lstStyle/>
          <a:p>
            <a:pPr algn="just"/>
            <a:r>
              <a:rPr lang="ru-RU" sz="1600" dirty="0">
                <a:solidFill>
                  <a:srgbClr val="9E0E11"/>
                </a:solidFill>
              </a:rPr>
              <a:t>В момент, </a:t>
            </a:r>
            <a:r>
              <a:rPr lang="ru-RU" sz="1400" dirty="0">
                <a:solidFill>
                  <a:srgbClr val="9E0E11"/>
                </a:solidFill>
              </a:rPr>
              <a:t>когда</a:t>
            </a:r>
            <a:r>
              <a:rPr lang="ru-RU" sz="1600" dirty="0">
                <a:solidFill>
                  <a:srgbClr val="9E0E11"/>
                </a:solidFill>
              </a:rPr>
              <a:t> мы признали оценочное обязательство, делаем запись:</a:t>
            </a:r>
          </a:p>
          <a:p>
            <a:pPr algn="just"/>
            <a:r>
              <a:rPr lang="ru-RU" sz="1600" dirty="0" err="1">
                <a:solidFill>
                  <a:srgbClr val="9E0E11"/>
                </a:solidFill>
              </a:rPr>
              <a:t>Дт</a:t>
            </a:r>
            <a:r>
              <a:rPr lang="ru-RU" sz="1600" dirty="0">
                <a:solidFill>
                  <a:srgbClr val="9E0E11"/>
                </a:solidFill>
              </a:rPr>
              <a:t> 26 </a:t>
            </a:r>
            <a:r>
              <a:rPr lang="ru-RU" sz="1600" dirty="0" err="1">
                <a:solidFill>
                  <a:srgbClr val="9E0E11"/>
                </a:solidFill>
              </a:rPr>
              <a:t>Кт</a:t>
            </a:r>
            <a:r>
              <a:rPr lang="ru-RU" sz="1600" dirty="0">
                <a:solidFill>
                  <a:srgbClr val="9E0E11"/>
                </a:solidFill>
              </a:rPr>
              <a:t> 96– в сумме 500</a:t>
            </a:r>
          </a:p>
          <a:p>
            <a:pPr algn="just"/>
            <a:r>
              <a:rPr lang="ru-RU" sz="1600" dirty="0">
                <a:solidFill>
                  <a:srgbClr val="9E0E11"/>
                </a:solidFill>
              </a:rPr>
              <a:t>И, если применяем балансовый метод, других бухгалтерских записей не делаем.</a:t>
            </a:r>
          </a:p>
          <a:p>
            <a:pPr lvl="0" algn="just"/>
            <a:r>
              <a:rPr lang="ru-RU" sz="1600" dirty="0">
                <a:solidFill>
                  <a:srgbClr val="9E0E11"/>
                </a:solidFill>
              </a:rPr>
              <a:t>Организация намерена выплатить в конце года премию руководителю, которая по статье 255 НК </a:t>
            </a:r>
            <a:r>
              <a:rPr lang="ru-RU" sz="1600" b="1" u="sng" dirty="0">
                <a:solidFill>
                  <a:srgbClr val="9E0E11"/>
                </a:solidFill>
              </a:rPr>
              <a:t>уменьшит налогооблагаемую прибыль</a:t>
            </a:r>
            <a:r>
              <a:rPr lang="ru-RU" sz="1600" dirty="0">
                <a:solidFill>
                  <a:srgbClr val="9E0E11"/>
                </a:solidFill>
              </a:rPr>
              <a:t>. В бухгалтерском учете выполнены все условия для признания оценочного обязательства. Балансовая стоимость резерва под выплату премий 500.</a:t>
            </a:r>
          </a:p>
          <a:p>
            <a:pPr algn="just"/>
            <a:r>
              <a:rPr lang="ru-RU" sz="1600" dirty="0">
                <a:solidFill>
                  <a:srgbClr val="9E0E11"/>
                </a:solidFill>
              </a:rPr>
              <a:t>Налоговая стоимость обязательства по выплате премий составит 0, поскольку при оплате премии 500 будет вычитаться из налогооблагаемой прибыли будущих периодов.</a:t>
            </a:r>
          </a:p>
        </p:txBody>
      </p:sp>
      <p:graphicFrame>
        <p:nvGraphicFramePr>
          <p:cNvPr id="8" name="Таблица 7"/>
          <p:cNvGraphicFramePr>
            <a:graphicFrameLocks noGrp="1"/>
          </p:cNvGraphicFramePr>
          <p:nvPr>
            <p:extLst>
              <p:ext uri="{D42A27DB-BD31-4B8C-83A1-F6EECF244321}">
                <p14:modId xmlns:p14="http://schemas.microsoft.com/office/powerpoint/2010/main" val="3406873981"/>
              </p:ext>
            </p:extLst>
          </p:nvPr>
        </p:nvGraphicFramePr>
        <p:xfrm>
          <a:off x="2521132" y="2842121"/>
          <a:ext cx="5319519" cy="977198"/>
        </p:xfrm>
        <a:graphic>
          <a:graphicData uri="http://schemas.openxmlformats.org/drawingml/2006/table">
            <a:tbl>
              <a:tblPr>
                <a:tableStyleId>{5C22544A-7EE6-4342-B048-85BDC9FD1C3A}</a:tableStyleId>
              </a:tblPr>
              <a:tblGrid>
                <a:gridCol w="1656716">
                  <a:extLst>
                    <a:ext uri="{9D8B030D-6E8A-4147-A177-3AD203B41FA5}">
                      <a16:colId xmlns:a16="http://schemas.microsoft.com/office/drawing/2014/main" val="3556196489"/>
                    </a:ext>
                  </a:extLst>
                </a:gridCol>
                <a:gridCol w="1683967">
                  <a:extLst>
                    <a:ext uri="{9D8B030D-6E8A-4147-A177-3AD203B41FA5}">
                      <a16:colId xmlns:a16="http://schemas.microsoft.com/office/drawing/2014/main" val="3280780054"/>
                    </a:ext>
                  </a:extLst>
                </a:gridCol>
                <a:gridCol w="1978836">
                  <a:extLst>
                    <a:ext uri="{9D8B030D-6E8A-4147-A177-3AD203B41FA5}">
                      <a16:colId xmlns:a16="http://schemas.microsoft.com/office/drawing/2014/main" val="3943056170"/>
                    </a:ext>
                  </a:extLst>
                </a:gridCol>
              </a:tblGrid>
              <a:tr h="657112">
                <a:tc>
                  <a:txBody>
                    <a:bodyPr/>
                    <a:lstStyle/>
                    <a:p>
                      <a:pPr algn="ctr">
                        <a:lnSpc>
                          <a:spcPct val="107000"/>
                        </a:lnSpc>
                        <a:spcAft>
                          <a:spcPts val="600"/>
                        </a:spcAft>
                      </a:pPr>
                      <a:r>
                        <a:rPr lang="ru-RU" sz="1400" dirty="0">
                          <a:effectLst/>
                        </a:rPr>
                        <a:t>Балансовая стоимость</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a:effectLst/>
                        </a:rPr>
                        <a:t>Налоговая стоимость</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a:effectLst/>
                        </a:rPr>
                        <a:t>Временная разница</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8097683"/>
                  </a:ext>
                </a:extLst>
              </a:tr>
              <a:tr h="320086">
                <a:tc>
                  <a:txBody>
                    <a:bodyPr/>
                    <a:lstStyle/>
                    <a:p>
                      <a:pPr algn="ctr">
                        <a:lnSpc>
                          <a:spcPct val="107000"/>
                        </a:lnSpc>
                        <a:spcAft>
                          <a:spcPts val="600"/>
                        </a:spcAft>
                      </a:pPr>
                      <a:r>
                        <a:rPr lang="ru-RU" sz="1400">
                          <a:effectLst/>
                        </a:rPr>
                        <a:t>500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a:effectLst/>
                        </a:rPr>
                        <a:t>500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dirty="0">
                          <a:effectLst/>
                        </a:rPr>
                        <a:t>Нет</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6114965"/>
                  </a:ext>
                </a:extLst>
              </a:tr>
            </a:tbl>
          </a:graphicData>
        </a:graphic>
      </p:graphicFrame>
    </p:spTree>
    <p:extLst>
      <p:ext uri="{BB962C8B-B14F-4D97-AF65-F5344CB8AC3E}">
        <p14:creationId xmlns:p14="http://schemas.microsoft.com/office/powerpoint/2010/main" val="11918417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19625"/>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25" name="Прямоугольник 24"/>
          <p:cNvSpPr/>
          <p:nvPr/>
        </p:nvSpPr>
        <p:spPr>
          <a:xfrm>
            <a:off x="532365" y="2402502"/>
            <a:ext cx="8299376" cy="3616375"/>
          </a:xfrm>
          <a:prstGeom prst="rect">
            <a:avLst/>
          </a:prstGeom>
        </p:spPr>
        <p:txBody>
          <a:bodyPr wrap="square">
            <a:spAutoFit/>
          </a:bodyPr>
          <a:lstStyle/>
          <a:p>
            <a:pPr algn="just">
              <a:spcAft>
                <a:spcPts val="600"/>
              </a:spcAft>
            </a:pPr>
            <a:r>
              <a:rPr lang="ru-RU" sz="1700" dirty="0">
                <a:solidFill>
                  <a:srgbClr val="9E0E11"/>
                </a:solidFill>
              </a:rPr>
              <a:t>В момент, когда мы признали оценочное обязательство, делаем запись:</a:t>
            </a:r>
          </a:p>
          <a:p>
            <a:pPr algn="just">
              <a:spcAft>
                <a:spcPts val="600"/>
              </a:spcAft>
            </a:pPr>
            <a:r>
              <a:rPr lang="ru-RU" sz="1700" dirty="0" err="1">
                <a:solidFill>
                  <a:srgbClr val="9E0E11"/>
                </a:solidFill>
              </a:rPr>
              <a:t>Дт</a:t>
            </a:r>
            <a:r>
              <a:rPr lang="ru-RU" sz="1700" dirty="0">
                <a:solidFill>
                  <a:srgbClr val="9E0E11"/>
                </a:solidFill>
              </a:rPr>
              <a:t> 26 </a:t>
            </a:r>
            <a:r>
              <a:rPr lang="ru-RU" sz="1700" dirty="0" err="1">
                <a:solidFill>
                  <a:srgbClr val="9E0E11"/>
                </a:solidFill>
              </a:rPr>
              <a:t>Кт</a:t>
            </a:r>
            <a:r>
              <a:rPr lang="ru-RU" sz="1700" dirty="0">
                <a:solidFill>
                  <a:srgbClr val="9E0E11"/>
                </a:solidFill>
              </a:rPr>
              <a:t> 96– на сумму 500</a:t>
            </a:r>
          </a:p>
          <a:p>
            <a:pPr algn="just">
              <a:spcAft>
                <a:spcPts val="600"/>
              </a:spcAft>
            </a:pPr>
            <a:r>
              <a:rPr lang="ru-RU" sz="1700" dirty="0">
                <a:solidFill>
                  <a:srgbClr val="9E0E11"/>
                </a:solidFill>
              </a:rPr>
              <a:t>И затем: </a:t>
            </a:r>
          </a:p>
          <a:p>
            <a:pPr algn="just">
              <a:spcAft>
                <a:spcPts val="600"/>
              </a:spcAft>
            </a:pPr>
            <a:r>
              <a:rPr lang="ru-RU" sz="1700" dirty="0" err="1">
                <a:solidFill>
                  <a:srgbClr val="9E0E11"/>
                </a:solidFill>
              </a:rPr>
              <a:t>Дт</a:t>
            </a:r>
            <a:r>
              <a:rPr lang="ru-RU" sz="1700" dirty="0">
                <a:solidFill>
                  <a:srgbClr val="9E0E11"/>
                </a:solidFill>
              </a:rPr>
              <a:t> 09 </a:t>
            </a:r>
            <a:r>
              <a:rPr lang="ru-RU" sz="1700" dirty="0" err="1">
                <a:solidFill>
                  <a:srgbClr val="9E0E11"/>
                </a:solidFill>
              </a:rPr>
              <a:t>Кт</a:t>
            </a:r>
            <a:r>
              <a:rPr lang="ru-RU" sz="1700" dirty="0">
                <a:solidFill>
                  <a:srgbClr val="9E0E11"/>
                </a:solidFill>
              </a:rPr>
              <a:t> 99 – на сумму 100 (500*20%)</a:t>
            </a:r>
          </a:p>
          <a:p>
            <a:pPr algn="just">
              <a:spcAft>
                <a:spcPts val="600"/>
              </a:spcAft>
            </a:pPr>
            <a:r>
              <a:rPr lang="ru-RU" sz="1700" dirty="0">
                <a:solidFill>
                  <a:srgbClr val="9E0E11"/>
                </a:solidFill>
              </a:rPr>
              <a:t>Оценочные обязательства (резервы) относятся ко второму типу обязательств, которые будут погашены за счет выплаты денежных средств или другого актива.</a:t>
            </a:r>
          </a:p>
          <a:p>
            <a:pPr algn="just">
              <a:spcAft>
                <a:spcPts val="600"/>
              </a:spcAft>
            </a:pPr>
            <a:r>
              <a:rPr lang="ru-RU" sz="1700" dirty="0">
                <a:solidFill>
                  <a:srgbClr val="9E0E11"/>
                </a:solidFill>
              </a:rPr>
              <a:t>В бухгалтерском учете, в соответствии с ПБУ 8/2010 «Оценочные обязательства, условные обязательства и условные активы» организации обязаны создавать резервы под будущие отпуска, премии, гарантийный ремонт, судебные разбирательства и т.д. А в налоговом учете это право организации. Поэтому необходимо учитывать разницы, возникающие между балансовой стоимостью данных обязательств и их налоговой стоимостью</a:t>
            </a:r>
            <a:r>
              <a:rPr lang="ru-RU" sz="1700" dirty="0">
                <a:solidFill>
                  <a:srgbClr val="9E0E11"/>
                </a:solidFill>
              </a:rPr>
              <a:t>.</a:t>
            </a:r>
            <a:endParaRPr lang="ru-RU" sz="1700" dirty="0">
              <a:solidFill>
                <a:srgbClr val="9E0E11"/>
              </a:solidFill>
            </a:endParaRPr>
          </a:p>
        </p:txBody>
      </p:sp>
      <p:graphicFrame>
        <p:nvGraphicFramePr>
          <p:cNvPr id="16" name="Таблица 15"/>
          <p:cNvGraphicFramePr>
            <a:graphicFrameLocks noGrp="1"/>
          </p:cNvGraphicFramePr>
          <p:nvPr>
            <p:extLst>
              <p:ext uri="{D42A27DB-BD31-4B8C-83A1-F6EECF244321}">
                <p14:modId xmlns:p14="http://schemas.microsoft.com/office/powerpoint/2010/main" val="2890256772"/>
              </p:ext>
            </p:extLst>
          </p:nvPr>
        </p:nvGraphicFramePr>
        <p:xfrm>
          <a:off x="2037809" y="1305336"/>
          <a:ext cx="5714533" cy="821269"/>
        </p:xfrm>
        <a:graphic>
          <a:graphicData uri="http://schemas.openxmlformats.org/drawingml/2006/table">
            <a:tbl>
              <a:tblPr>
                <a:tableStyleId>{5C22544A-7EE6-4342-B048-85BDC9FD1C3A}</a:tableStyleId>
              </a:tblPr>
              <a:tblGrid>
                <a:gridCol w="1505601">
                  <a:extLst>
                    <a:ext uri="{9D8B030D-6E8A-4147-A177-3AD203B41FA5}">
                      <a16:colId xmlns:a16="http://schemas.microsoft.com/office/drawing/2014/main" val="867702926"/>
                    </a:ext>
                  </a:extLst>
                </a:gridCol>
                <a:gridCol w="1435385">
                  <a:extLst>
                    <a:ext uri="{9D8B030D-6E8A-4147-A177-3AD203B41FA5}">
                      <a16:colId xmlns:a16="http://schemas.microsoft.com/office/drawing/2014/main" val="3608197036"/>
                    </a:ext>
                  </a:extLst>
                </a:gridCol>
                <a:gridCol w="1435385">
                  <a:extLst>
                    <a:ext uri="{9D8B030D-6E8A-4147-A177-3AD203B41FA5}">
                      <a16:colId xmlns:a16="http://schemas.microsoft.com/office/drawing/2014/main" val="3214296117"/>
                    </a:ext>
                  </a:extLst>
                </a:gridCol>
                <a:gridCol w="1338162">
                  <a:extLst>
                    <a:ext uri="{9D8B030D-6E8A-4147-A177-3AD203B41FA5}">
                      <a16:colId xmlns:a16="http://schemas.microsoft.com/office/drawing/2014/main" val="419355965"/>
                    </a:ext>
                  </a:extLst>
                </a:gridCol>
              </a:tblGrid>
              <a:tr h="552267">
                <a:tc>
                  <a:txBody>
                    <a:bodyPr/>
                    <a:lstStyle/>
                    <a:p>
                      <a:pPr algn="ctr">
                        <a:lnSpc>
                          <a:spcPct val="107000"/>
                        </a:lnSpc>
                        <a:spcAft>
                          <a:spcPts val="600"/>
                        </a:spcAft>
                      </a:pPr>
                      <a:r>
                        <a:rPr lang="ru-RU" sz="1400" dirty="0">
                          <a:effectLst/>
                        </a:rPr>
                        <a:t>Балансовая стоимость</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a:effectLst/>
                        </a:rPr>
                        <a:t>Налоговая стоимость</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a:effectLst/>
                        </a:rPr>
                        <a:t>Временная разница</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a:effectLst/>
                        </a:rPr>
                        <a:t>Отложенный налог</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5083977"/>
                  </a:ext>
                </a:extLst>
              </a:tr>
              <a:tr h="269002">
                <a:tc>
                  <a:txBody>
                    <a:bodyPr/>
                    <a:lstStyle/>
                    <a:p>
                      <a:pPr algn="ctr">
                        <a:lnSpc>
                          <a:spcPct val="107000"/>
                        </a:lnSpc>
                        <a:spcAft>
                          <a:spcPts val="600"/>
                        </a:spcAft>
                      </a:pPr>
                      <a:r>
                        <a:rPr lang="ru-RU" sz="1400">
                          <a:effectLst/>
                        </a:rPr>
                        <a:t>500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a:effectLst/>
                        </a:rPr>
                        <a:t>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a:effectLst/>
                        </a:rPr>
                        <a:t>ВВР 500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dirty="0">
                          <a:effectLst/>
                        </a:rPr>
                        <a:t>ОНА 100</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4117649"/>
                  </a:ext>
                </a:extLst>
              </a:tr>
            </a:tbl>
          </a:graphicData>
        </a:graphic>
      </p:graphicFrame>
    </p:spTree>
    <p:extLst>
      <p:ext uri="{BB962C8B-B14F-4D97-AF65-F5344CB8AC3E}">
        <p14:creationId xmlns:p14="http://schemas.microsoft.com/office/powerpoint/2010/main" val="24721952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19625"/>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25" name="Прямоугольник 24"/>
          <p:cNvSpPr/>
          <p:nvPr/>
        </p:nvSpPr>
        <p:spPr>
          <a:xfrm>
            <a:off x="728114" y="832925"/>
            <a:ext cx="8987566" cy="2923877"/>
          </a:xfrm>
          <a:prstGeom prst="rect">
            <a:avLst/>
          </a:prstGeom>
        </p:spPr>
        <p:txBody>
          <a:bodyPr wrap="square">
            <a:spAutoFit/>
          </a:bodyPr>
          <a:lstStyle/>
          <a:p>
            <a:pPr algn="just">
              <a:spcAft>
                <a:spcPts val="600"/>
              </a:spcAft>
            </a:pPr>
            <a:r>
              <a:rPr lang="ru-RU" b="1" i="1" dirty="0">
                <a:solidFill>
                  <a:srgbClr val="9E0E11"/>
                </a:solidFill>
              </a:rPr>
              <a:t>3. Резерв </a:t>
            </a:r>
            <a:r>
              <a:rPr lang="ru-RU" b="1" i="1" dirty="0">
                <a:solidFill>
                  <a:srgbClr val="9E0E11"/>
                </a:solidFill>
              </a:rPr>
              <a:t>по судебным разбирательствам </a:t>
            </a:r>
            <a:endParaRPr lang="ru-RU" dirty="0">
              <a:solidFill>
                <a:srgbClr val="9E0E11"/>
              </a:solidFill>
            </a:endParaRPr>
          </a:p>
          <a:p>
            <a:pPr algn="just">
              <a:spcAft>
                <a:spcPts val="600"/>
              </a:spcAft>
            </a:pPr>
            <a:r>
              <a:rPr lang="ru-RU" sz="1600" dirty="0">
                <a:solidFill>
                  <a:srgbClr val="9E0E11"/>
                </a:solidFill>
              </a:rPr>
              <a:t>Учитывается аналогично.</a:t>
            </a:r>
          </a:p>
          <a:p>
            <a:pPr algn="just">
              <a:spcAft>
                <a:spcPts val="600"/>
              </a:spcAft>
            </a:pPr>
            <a:r>
              <a:rPr lang="ru-RU" b="1" i="1" dirty="0">
                <a:solidFill>
                  <a:srgbClr val="9E0E11"/>
                </a:solidFill>
              </a:rPr>
              <a:t>4. </a:t>
            </a:r>
            <a:r>
              <a:rPr lang="ru-RU" b="1" i="1" dirty="0">
                <a:solidFill>
                  <a:srgbClr val="9E0E11"/>
                </a:solidFill>
              </a:rPr>
              <a:t>Резерв </a:t>
            </a:r>
            <a:r>
              <a:rPr lang="ru-RU" b="1" i="1" dirty="0">
                <a:solidFill>
                  <a:srgbClr val="9E0E11"/>
                </a:solidFill>
              </a:rPr>
              <a:t>на оплату отпусков </a:t>
            </a:r>
            <a:endParaRPr lang="ru-RU" dirty="0">
              <a:solidFill>
                <a:srgbClr val="9E0E11"/>
              </a:solidFill>
            </a:endParaRPr>
          </a:p>
          <a:p>
            <a:pPr algn="just">
              <a:spcAft>
                <a:spcPts val="600"/>
              </a:spcAft>
            </a:pPr>
            <a:r>
              <a:rPr lang="ru-RU" sz="1600" dirty="0">
                <a:solidFill>
                  <a:srgbClr val="9E0E11"/>
                </a:solidFill>
              </a:rPr>
              <a:t>Организация создает оценочное обязательство (резерв) под предстоящие отпуска. В бухгалтерском учете в данный резерв включили суммы и по неиспользованным отпускам за предыдущие годы. Балансовая стоимость резерва под выплату отпускных 600.</a:t>
            </a:r>
          </a:p>
          <a:p>
            <a:pPr algn="just">
              <a:spcAft>
                <a:spcPts val="600"/>
              </a:spcAft>
            </a:pPr>
            <a:r>
              <a:rPr lang="ru-RU" sz="1600" dirty="0">
                <a:solidFill>
                  <a:srgbClr val="9E0E11"/>
                </a:solidFill>
              </a:rPr>
              <a:t>В налоговом учете, также создается резерв, но в него включены суммы исключительно под выплаты отпускных данного года. Налоговая стоимость обязательства по выплате отпускных составит 400, поскольку при выплате компенсации при увольнении 200 будет вычитаться из налогооблагаемой прибыли будущих периодов.</a:t>
            </a:r>
          </a:p>
        </p:txBody>
      </p:sp>
      <p:graphicFrame>
        <p:nvGraphicFramePr>
          <p:cNvPr id="8" name="Таблица 7"/>
          <p:cNvGraphicFramePr>
            <a:graphicFrameLocks noGrp="1"/>
          </p:cNvGraphicFramePr>
          <p:nvPr>
            <p:extLst>
              <p:ext uri="{D42A27DB-BD31-4B8C-83A1-F6EECF244321}">
                <p14:modId xmlns:p14="http://schemas.microsoft.com/office/powerpoint/2010/main" val="1157177539"/>
              </p:ext>
            </p:extLst>
          </p:nvPr>
        </p:nvGraphicFramePr>
        <p:xfrm>
          <a:off x="1940470" y="3912621"/>
          <a:ext cx="6025923" cy="838223"/>
        </p:xfrm>
        <a:graphic>
          <a:graphicData uri="http://schemas.openxmlformats.org/drawingml/2006/table">
            <a:tbl>
              <a:tblPr>
                <a:tableStyleId>{5C22544A-7EE6-4342-B048-85BDC9FD1C3A}</a:tableStyleId>
              </a:tblPr>
              <a:tblGrid>
                <a:gridCol w="1459247">
                  <a:extLst>
                    <a:ext uri="{9D8B030D-6E8A-4147-A177-3AD203B41FA5}">
                      <a16:colId xmlns:a16="http://schemas.microsoft.com/office/drawing/2014/main" val="2583364637"/>
                    </a:ext>
                  </a:extLst>
                </a:gridCol>
                <a:gridCol w="1460537">
                  <a:extLst>
                    <a:ext uri="{9D8B030D-6E8A-4147-A177-3AD203B41FA5}">
                      <a16:colId xmlns:a16="http://schemas.microsoft.com/office/drawing/2014/main" val="4174475436"/>
                    </a:ext>
                  </a:extLst>
                </a:gridCol>
                <a:gridCol w="1371550">
                  <a:extLst>
                    <a:ext uri="{9D8B030D-6E8A-4147-A177-3AD203B41FA5}">
                      <a16:colId xmlns:a16="http://schemas.microsoft.com/office/drawing/2014/main" val="3368783716"/>
                    </a:ext>
                  </a:extLst>
                </a:gridCol>
                <a:gridCol w="1734589">
                  <a:extLst>
                    <a:ext uri="{9D8B030D-6E8A-4147-A177-3AD203B41FA5}">
                      <a16:colId xmlns:a16="http://schemas.microsoft.com/office/drawing/2014/main" val="2802816667"/>
                    </a:ext>
                  </a:extLst>
                </a:gridCol>
              </a:tblGrid>
              <a:tr h="563659">
                <a:tc>
                  <a:txBody>
                    <a:bodyPr/>
                    <a:lstStyle/>
                    <a:p>
                      <a:pPr algn="ctr">
                        <a:lnSpc>
                          <a:spcPct val="107000"/>
                        </a:lnSpc>
                        <a:spcAft>
                          <a:spcPts val="600"/>
                        </a:spcAft>
                      </a:pPr>
                      <a:r>
                        <a:rPr lang="ru-RU" sz="1400" dirty="0">
                          <a:effectLst/>
                        </a:rPr>
                        <a:t>Балансовая стоимость</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a:effectLst/>
                        </a:rPr>
                        <a:t>Налоговая стоимость</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dirty="0">
                          <a:effectLst/>
                        </a:rPr>
                        <a:t>Временная разница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a:effectLst/>
                        </a:rPr>
                        <a:t>Отложенный налог</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9782503"/>
                  </a:ext>
                </a:extLst>
              </a:tr>
              <a:tr h="274564">
                <a:tc>
                  <a:txBody>
                    <a:bodyPr/>
                    <a:lstStyle/>
                    <a:p>
                      <a:pPr algn="ctr">
                        <a:lnSpc>
                          <a:spcPct val="107000"/>
                        </a:lnSpc>
                        <a:spcAft>
                          <a:spcPts val="600"/>
                        </a:spcAft>
                      </a:pPr>
                      <a:r>
                        <a:rPr lang="ru-RU" sz="1400">
                          <a:effectLst/>
                        </a:rPr>
                        <a:t>600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a:effectLst/>
                        </a:rPr>
                        <a:t>400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a:effectLst/>
                        </a:rPr>
                        <a:t>ВВР 200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ru-RU" sz="1400" dirty="0">
                          <a:effectLst/>
                        </a:rPr>
                        <a:t>ОНА 40</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1408258"/>
                  </a:ext>
                </a:extLst>
              </a:tr>
            </a:tbl>
          </a:graphicData>
        </a:graphic>
      </p:graphicFrame>
      <p:sp>
        <p:nvSpPr>
          <p:cNvPr id="12" name="Прямоугольник 11"/>
          <p:cNvSpPr/>
          <p:nvPr/>
        </p:nvSpPr>
        <p:spPr>
          <a:xfrm>
            <a:off x="662794" y="4906104"/>
            <a:ext cx="9147183" cy="1323439"/>
          </a:xfrm>
          <a:prstGeom prst="rect">
            <a:avLst/>
          </a:prstGeom>
        </p:spPr>
        <p:txBody>
          <a:bodyPr wrap="square">
            <a:spAutoFit/>
          </a:bodyPr>
          <a:lstStyle/>
          <a:p>
            <a:r>
              <a:rPr lang="ru-RU" sz="1600" dirty="0">
                <a:solidFill>
                  <a:srgbClr val="9E0E11"/>
                </a:solidFill>
              </a:rPr>
              <a:t>В момент, когда мы признали оценочное обязательство:</a:t>
            </a:r>
          </a:p>
          <a:p>
            <a:r>
              <a:rPr lang="ru-RU" sz="1600" dirty="0" err="1">
                <a:solidFill>
                  <a:srgbClr val="9E0E11"/>
                </a:solidFill>
              </a:rPr>
              <a:t>Дт</a:t>
            </a:r>
            <a:r>
              <a:rPr lang="ru-RU" sz="1600" dirty="0">
                <a:solidFill>
                  <a:srgbClr val="9E0E11"/>
                </a:solidFill>
              </a:rPr>
              <a:t> 20, 26 и т.д. </a:t>
            </a:r>
            <a:r>
              <a:rPr lang="ru-RU" sz="1600" dirty="0" err="1">
                <a:solidFill>
                  <a:srgbClr val="9E0E11"/>
                </a:solidFill>
              </a:rPr>
              <a:t>Кт</a:t>
            </a:r>
            <a:r>
              <a:rPr lang="ru-RU" sz="1600" dirty="0">
                <a:solidFill>
                  <a:srgbClr val="9E0E11"/>
                </a:solidFill>
              </a:rPr>
              <a:t> 96 – 600</a:t>
            </a:r>
          </a:p>
          <a:p>
            <a:r>
              <a:rPr lang="ru-RU" sz="1600" dirty="0">
                <a:solidFill>
                  <a:srgbClr val="9E0E11"/>
                </a:solidFill>
              </a:rPr>
              <a:t>Расходы в НУ составили 400.</a:t>
            </a:r>
          </a:p>
          <a:p>
            <a:r>
              <a:rPr lang="ru-RU" sz="1600" dirty="0">
                <a:solidFill>
                  <a:srgbClr val="9E0E11"/>
                </a:solidFill>
              </a:rPr>
              <a:t>И затем:</a:t>
            </a:r>
          </a:p>
          <a:p>
            <a:r>
              <a:rPr lang="ru-RU" sz="1600" dirty="0" err="1">
                <a:solidFill>
                  <a:srgbClr val="9E0E11"/>
                </a:solidFill>
              </a:rPr>
              <a:t>Дт</a:t>
            </a:r>
            <a:r>
              <a:rPr lang="ru-RU" sz="1600" dirty="0">
                <a:solidFill>
                  <a:srgbClr val="9E0E11"/>
                </a:solidFill>
              </a:rPr>
              <a:t> 09 </a:t>
            </a:r>
            <a:r>
              <a:rPr lang="ru-RU" sz="1600" dirty="0" err="1">
                <a:solidFill>
                  <a:srgbClr val="9E0E11"/>
                </a:solidFill>
              </a:rPr>
              <a:t>Кт</a:t>
            </a:r>
            <a:r>
              <a:rPr lang="ru-RU" sz="1600" dirty="0">
                <a:solidFill>
                  <a:srgbClr val="9E0E11"/>
                </a:solidFill>
              </a:rPr>
              <a:t> 99 – на сумму 40 (200*20</a:t>
            </a:r>
            <a:r>
              <a:rPr lang="ru-RU" sz="1600" dirty="0">
                <a:solidFill>
                  <a:srgbClr val="9E0E11"/>
                </a:solidFill>
              </a:rPr>
              <a:t>%)</a:t>
            </a:r>
            <a:endParaRPr lang="ru-RU" sz="1600" dirty="0">
              <a:solidFill>
                <a:srgbClr val="9E0E11"/>
              </a:solidFill>
            </a:endParaRPr>
          </a:p>
        </p:txBody>
      </p:sp>
    </p:spTree>
    <p:extLst>
      <p:ext uri="{BB962C8B-B14F-4D97-AF65-F5344CB8AC3E}">
        <p14:creationId xmlns:p14="http://schemas.microsoft.com/office/powerpoint/2010/main" val="1817869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532703" y="685472"/>
            <a:ext cx="9024895" cy="5678478"/>
          </a:xfrm>
          <a:prstGeom prst="rect">
            <a:avLst/>
          </a:prstGeom>
        </p:spPr>
        <p:txBody>
          <a:bodyPr wrap="square">
            <a:spAutoFit/>
          </a:bodyPr>
          <a:lstStyle/>
          <a:p>
            <a:pPr algn="just">
              <a:spcAft>
                <a:spcPts val="1200"/>
              </a:spcAft>
            </a:pPr>
            <a:r>
              <a:rPr lang="ru-RU" sz="2000" b="1" u="sng" dirty="0">
                <a:solidFill>
                  <a:srgbClr val="0070C0"/>
                </a:solidFill>
              </a:rPr>
              <a:t>ФСБУ 5/2019 </a:t>
            </a:r>
            <a:r>
              <a:rPr lang="ru-RU" sz="2000" b="1" u="sng" dirty="0">
                <a:solidFill>
                  <a:srgbClr val="0070C0"/>
                </a:solidFill>
              </a:rPr>
              <a:t>в </a:t>
            </a:r>
            <a:r>
              <a:rPr lang="ru-RU" sz="2000" b="1" u="sng" dirty="0">
                <a:solidFill>
                  <a:srgbClr val="0070C0"/>
                </a:solidFill>
              </a:rPr>
              <a:t>учете и отчетности</a:t>
            </a:r>
            <a:r>
              <a:rPr lang="ru-RU" sz="2000" b="1" u="sng" dirty="0">
                <a:solidFill>
                  <a:srgbClr val="0070C0"/>
                </a:solidFill>
              </a:rPr>
              <a:t>:</a:t>
            </a:r>
            <a:endParaRPr lang="ru-RU" sz="2000" dirty="0">
              <a:solidFill>
                <a:srgbClr val="0070C0"/>
              </a:solidFill>
            </a:endParaRPr>
          </a:p>
          <a:p>
            <a:pPr algn="just">
              <a:spcAft>
                <a:spcPts val="1200"/>
              </a:spcAft>
            </a:pPr>
            <a:r>
              <a:rPr lang="ru-RU" sz="1700" dirty="0">
                <a:solidFill>
                  <a:srgbClr val="9E0E11"/>
                </a:solidFill>
              </a:rPr>
              <a:t> </a:t>
            </a:r>
            <a:r>
              <a:rPr lang="ru-RU" sz="1700" dirty="0">
                <a:solidFill>
                  <a:srgbClr val="9E0E11"/>
                </a:solidFill>
              </a:rPr>
              <a:t>1 января 2021 г. признать утратившими силу:</a:t>
            </a:r>
          </a:p>
          <a:p>
            <a:pPr algn="just">
              <a:spcAft>
                <a:spcPts val="1200"/>
              </a:spcAft>
            </a:pPr>
            <a:r>
              <a:rPr lang="ru-RU" sz="1700" dirty="0">
                <a:solidFill>
                  <a:srgbClr val="9E0E11"/>
                </a:solidFill>
              </a:rPr>
              <a:t>•приказ Министерства финансов Российской Федерации от 9 июня 2001 г. N 44н "Об утверждении Положения по бухгалтерскому учету "Учет материально-производственных запасов" ПБУ 5/01 (зарегистрирован Министерством юстиции Российской Федерации 19 июля 2001 г., регистрационный N 2806);</a:t>
            </a:r>
          </a:p>
          <a:p>
            <a:pPr algn="just">
              <a:spcAft>
                <a:spcPts val="1200"/>
              </a:spcAft>
            </a:pPr>
            <a:r>
              <a:rPr lang="ru-RU" sz="1700" dirty="0">
                <a:solidFill>
                  <a:srgbClr val="9E0E11"/>
                </a:solidFill>
              </a:rPr>
              <a:t>•приказ </a:t>
            </a:r>
            <a:r>
              <a:rPr lang="ru-RU" sz="1700" dirty="0">
                <a:solidFill>
                  <a:srgbClr val="9E0E11"/>
                </a:solidFill>
              </a:rPr>
              <a:t>Министерства финансов Российской Федерации от 28 декабря 2001 г. N 119н "Об утверждении Методических указаний по бухгалтерскому учету материально-производственных запасов" (зарегистрирован Министерством юстиции Российской Федерации 13 февраля 2002 г., регистрационный N 3245</a:t>
            </a:r>
            <a:r>
              <a:rPr lang="ru-RU" sz="1700" dirty="0">
                <a:solidFill>
                  <a:srgbClr val="9E0E11"/>
                </a:solidFill>
              </a:rPr>
              <a:t>);</a:t>
            </a:r>
          </a:p>
          <a:p>
            <a:r>
              <a:rPr lang="ru-RU" sz="1700" dirty="0">
                <a:solidFill>
                  <a:srgbClr val="9E0E11"/>
                </a:solidFill>
              </a:rPr>
              <a:t>• приказ </a:t>
            </a:r>
            <a:r>
              <a:rPr lang="ru-RU" sz="1700" dirty="0">
                <a:solidFill>
                  <a:srgbClr val="9E0E11"/>
                </a:solidFill>
              </a:rPr>
              <a:t>Министерства финансов Российской Федерации от 23 апреля 2002 г. N 33н "О внесении изменения в Методические указания по бухгалтерскому учету материально-производственных запасов" (зарегистрирован Министерством юстиции Российской Федерации 14 мая 2002 г., регистрационный N 3429);</a:t>
            </a:r>
          </a:p>
          <a:p>
            <a:r>
              <a:rPr lang="ru-RU" sz="1700" dirty="0">
                <a:solidFill>
                  <a:srgbClr val="9E0E11"/>
                </a:solidFill>
              </a:rPr>
              <a:t>•приказ Министерства финансов Российской Федерации от 26 декабря 2002 г. N 135н "Об утверждении Методических указаний по бухгалтерскому учету специального инструмента, специальных приспособлений, специального оборудования и специальной одежды" (зарегистрирован Министерством юстиции Российской Федерации 3 февраля 2003 г., регистрационный N 4174</a:t>
            </a:r>
            <a:r>
              <a:rPr lang="ru-RU" sz="1700" dirty="0">
                <a:solidFill>
                  <a:srgbClr val="9E0E11"/>
                </a:solidFill>
              </a:rPr>
              <a:t>) и так далее.</a:t>
            </a:r>
            <a:endParaRPr lang="ru-RU" sz="1700" dirty="0">
              <a:solidFill>
                <a:srgbClr val="9E0E11"/>
              </a:solidFill>
            </a:endParaRPr>
          </a:p>
        </p:txBody>
      </p:sp>
    </p:spTree>
    <p:extLst>
      <p:ext uri="{BB962C8B-B14F-4D97-AF65-F5344CB8AC3E}">
        <p14:creationId xmlns:p14="http://schemas.microsoft.com/office/powerpoint/2010/main" val="19743706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499003" y="1601230"/>
            <a:ext cx="9024895" cy="3046988"/>
          </a:xfrm>
          <a:prstGeom prst="rect">
            <a:avLst/>
          </a:prstGeom>
        </p:spPr>
        <p:txBody>
          <a:bodyPr wrap="square">
            <a:spAutoFit/>
          </a:bodyPr>
          <a:lstStyle/>
          <a:p>
            <a:pPr algn="just">
              <a:spcAft>
                <a:spcPts val="1200"/>
              </a:spcAft>
            </a:pPr>
            <a:r>
              <a:rPr lang="ru-RU" b="1" dirty="0">
                <a:solidFill>
                  <a:srgbClr val="9E0E11"/>
                </a:solidFill>
              </a:rPr>
              <a:t>Стандарт </a:t>
            </a:r>
            <a:r>
              <a:rPr lang="ru-RU" b="1" dirty="0">
                <a:solidFill>
                  <a:srgbClr val="9E0E11"/>
                </a:solidFill>
              </a:rPr>
              <a:t>не распространяется на:</a:t>
            </a:r>
            <a:endParaRPr lang="ru-RU" dirty="0">
              <a:solidFill>
                <a:srgbClr val="9E0E11"/>
              </a:solidFill>
            </a:endParaRPr>
          </a:p>
          <a:p>
            <a:pPr algn="just">
              <a:spcAft>
                <a:spcPts val="1200"/>
              </a:spcAft>
            </a:pPr>
            <a:r>
              <a:rPr lang="ru-RU" dirty="0">
                <a:solidFill>
                  <a:srgbClr val="9E0E11"/>
                </a:solidFill>
              </a:rPr>
              <a:t>а</a:t>
            </a:r>
            <a:r>
              <a:rPr lang="ru-RU" dirty="0">
                <a:solidFill>
                  <a:srgbClr val="9E0E11"/>
                </a:solidFill>
              </a:rPr>
              <a:t>) финансовые активы, включая предназначенные для продажи;</a:t>
            </a:r>
          </a:p>
          <a:p>
            <a:pPr algn="just">
              <a:spcAft>
                <a:spcPts val="1200"/>
              </a:spcAft>
            </a:pPr>
            <a:r>
              <a:rPr lang="ru-RU" dirty="0">
                <a:solidFill>
                  <a:srgbClr val="9E0E11"/>
                </a:solidFill>
              </a:rPr>
              <a:t>б</a:t>
            </a:r>
            <a:r>
              <a:rPr lang="ru-RU" dirty="0">
                <a:solidFill>
                  <a:srgbClr val="9E0E11"/>
                </a:solidFill>
              </a:rPr>
              <a:t>) материальные ценности других лиц, находящиеся у организации в связи с оказанием ею этим лицам услуг по закупке, хранению, транспортировке, доработке, переработке, сервисному обслуживанию, продаже по агентским договорам, договорам комиссии, складского хранения, транспортной экспедиции, подряда, поставки;</a:t>
            </a:r>
          </a:p>
          <a:p>
            <a:pPr algn="just">
              <a:spcAft>
                <a:spcPts val="1200"/>
              </a:spcAft>
            </a:pPr>
            <a:r>
              <a:rPr lang="ru-RU" dirty="0">
                <a:solidFill>
                  <a:srgbClr val="9E0E11"/>
                </a:solidFill>
              </a:rPr>
              <a:t>в</a:t>
            </a:r>
            <a:r>
              <a:rPr lang="ru-RU" dirty="0">
                <a:solidFill>
                  <a:srgbClr val="9E0E11"/>
                </a:solidFill>
              </a:rPr>
              <a:t>) материальные ценности, полученные некоммерческой организацией для безвозмездной передачи гражданам или юридическим лицам</a:t>
            </a:r>
            <a:r>
              <a:rPr lang="ru-RU" dirty="0">
                <a:solidFill>
                  <a:srgbClr val="9E0E11"/>
                </a:solidFill>
              </a:rPr>
              <a:t>.</a:t>
            </a:r>
            <a:endParaRPr lang="ru-RU" dirty="0">
              <a:solidFill>
                <a:srgbClr val="9E0E11"/>
              </a:solidFill>
            </a:endParaRPr>
          </a:p>
        </p:txBody>
      </p:sp>
    </p:spTree>
    <p:extLst>
      <p:ext uri="{BB962C8B-B14F-4D97-AF65-F5344CB8AC3E}">
        <p14:creationId xmlns:p14="http://schemas.microsoft.com/office/powerpoint/2010/main" val="10094788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499003" y="1601230"/>
            <a:ext cx="9024895" cy="4016484"/>
          </a:xfrm>
          <a:prstGeom prst="rect">
            <a:avLst/>
          </a:prstGeom>
        </p:spPr>
        <p:txBody>
          <a:bodyPr wrap="square">
            <a:spAutoFit/>
          </a:bodyPr>
          <a:lstStyle/>
          <a:p>
            <a:pPr algn="just">
              <a:spcAft>
                <a:spcPts val="600"/>
              </a:spcAft>
            </a:pPr>
            <a:r>
              <a:rPr lang="ru-RU" sz="2400" b="1" dirty="0">
                <a:solidFill>
                  <a:srgbClr val="9E0E11"/>
                </a:solidFill>
              </a:rPr>
              <a:t>Запасы </a:t>
            </a:r>
            <a:r>
              <a:rPr lang="ru-RU" sz="2400" b="1" dirty="0">
                <a:solidFill>
                  <a:srgbClr val="9E0E11"/>
                </a:solidFill>
              </a:rPr>
              <a:t>признаются в бухгалтерском учете при одновременном соблюдении следующих условий:</a:t>
            </a:r>
            <a:endParaRPr lang="ru-RU" sz="2400" dirty="0">
              <a:solidFill>
                <a:srgbClr val="9E0E11"/>
              </a:solidFill>
            </a:endParaRPr>
          </a:p>
          <a:p>
            <a:pPr algn="just">
              <a:spcAft>
                <a:spcPts val="600"/>
              </a:spcAft>
            </a:pPr>
            <a:r>
              <a:rPr lang="ru-RU" sz="2400" dirty="0">
                <a:solidFill>
                  <a:srgbClr val="9E0E11"/>
                </a:solidFill>
              </a:rPr>
              <a:t>•затраты</a:t>
            </a:r>
            <a:r>
              <a:rPr lang="ru-RU" sz="2400" dirty="0">
                <a:solidFill>
                  <a:srgbClr val="9E0E11"/>
                </a:solidFill>
              </a:rPr>
              <a:t>, понесенные в связи с приобретением или созданием запасов, обеспечат получение в будущем экономических выгод организацией (достижение некоммерческой организацией целей, ради которых она создана);</a:t>
            </a:r>
          </a:p>
          <a:p>
            <a:pPr algn="just">
              <a:spcAft>
                <a:spcPts val="600"/>
              </a:spcAft>
            </a:pPr>
            <a:r>
              <a:rPr lang="ru-RU" sz="2400" dirty="0">
                <a:solidFill>
                  <a:srgbClr val="9E0E11"/>
                </a:solidFill>
              </a:rPr>
              <a:t>•определена </a:t>
            </a:r>
            <a:r>
              <a:rPr lang="ru-RU" sz="2400" dirty="0">
                <a:solidFill>
                  <a:srgbClr val="9E0E11"/>
                </a:solidFill>
              </a:rPr>
              <a:t>сумма затрат, понесенных в связи с приобретением или созданием запасов, или приравненная к ней величина.</a:t>
            </a:r>
          </a:p>
          <a:p>
            <a:pPr algn="just">
              <a:spcAft>
                <a:spcPts val="600"/>
              </a:spcAft>
            </a:pPr>
            <a:endParaRPr lang="ru-RU" sz="2400" dirty="0">
              <a:solidFill>
                <a:srgbClr val="9E0E11"/>
              </a:solidFill>
            </a:endParaRPr>
          </a:p>
        </p:txBody>
      </p:sp>
    </p:spTree>
    <p:extLst>
      <p:ext uri="{BB962C8B-B14F-4D97-AF65-F5344CB8AC3E}">
        <p14:creationId xmlns:p14="http://schemas.microsoft.com/office/powerpoint/2010/main" val="31156142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265" y="55917"/>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graphicFrame>
        <p:nvGraphicFramePr>
          <p:cNvPr id="12" name="Схема 11"/>
          <p:cNvGraphicFramePr/>
          <p:nvPr>
            <p:extLst>
              <p:ext uri="{D42A27DB-BD31-4B8C-83A1-F6EECF244321}">
                <p14:modId xmlns:p14="http://schemas.microsoft.com/office/powerpoint/2010/main" val="3568716404"/>
              </p:ext>
            </p:extLst>
          </p:nvPr>
        </p:nvGraphicFramePr>
        <p:xfrm>
          <a:off x="832834" y="2008992"/>
          <a:ext cx="8353042" cy="382766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6" name="Прямоугольник 15"/>
          <p:cNvSpPr/>
          <p:nvPr/>
        </p:nvSpPr>
        <p:spPr>
          <a:xfrm>
            <a:off x="430372" y="1074420"/>
            <a:ext cx="9087298" cy="4832092"/>
          </a:xfrm>
          <a:prstGeom prst="rect">
            <a:avLst/>
          </a:prstGeom>
        </p:spPr>
        <p:txBody>
          <a:bodyPr wrap="square">
            <a:spAutoFit/>
          </a:bodyPr>
          <a:lstStyle/>
          <a:p>
            <a:pPr algn="just">
              <a:spcAft>
                <a:spcPts val="600"/>
              </a:spcAft>
            </a:pPr>
            <a:r>
              <a:rPr lang="ru-RU" sz="1600" dirty="0">
                <a:solidFill>
                  <a:srgbClr val="9C0E11"/>
                </a:solidFill>
              </a:rPr>
              <a:t>Остальная отчетность составляется по привычным формам из приказа Минфина от 02.07.2010 № 66н в редакции от 19.04.2019 № 61н (они вступили в силу 01.06.2019). </a:t>
            </a:r>
            <a:endParaRPr lang="ru-RU" sz="1600" dirty="0">
              <a:solidFill>
                <a:srgbClr val="9C0E11"/>
              </a:solidFill>
            </a:endParaRPr>
          </a:p>
          <a:p>
            <a:pPr algn="just">
              <a:spcAft>
                <a:spcPts val="600"/>
              </a:spcAft>
            </a:pPr>
            <a:r>
              <a:rPr lang="ru-RU" sz="2000" b="1" u="sng" dirty="0">
                <a:solidFill>
                  <a:srgbClr val="9C0E11"/>
                </a:solidFill>
              </a:rPr>
              <a:t>Н</a:t>
            </a:r>
            <a:r>
              <a:rPr lang="ru-RU" sz="2000" b="1" u="sng" dirty="0">
                <a:solidFill>
                  <a:srgbClr val="9C0E11"/>
                </a:solidFill>
              </a:rPr>
              <a:t>апомним</a:t>
            </a:r>
            <a:r>
              <a:rPr lang="ru-RU" sz="1600" dirty="0">
                <a:solidFill>
                  <a:srgbClr val="9C0E11"/>
                </a:solidFill>
              </a:rPr>
              <a:t>, </a:t>
            </a:r>
            <a:r>
              <a:rPr lang="ru-RU" sz="1600" dirty="0">
                <a:solidFill>
                  <a:srgbClr val="9C0E11"/>
                </a:solidFill>
              </a:rPr>
              <a:t>что во </a:t>
            </a:r>
            <a:r>
              <a:rPr lang="ru-RU" sz="1600" dirty="0">
                <a:solidFill>
                  <a:srgbClr val="9C0E11"/>
                </a:solidFill>
              </a:rPr>
              <a:t>всех формах отчетности (</a:t>
            </a:r>
            <a:r>
              <a:rPr lang="ru-RU" sz="1600" dirty="0">
                <a:solidFill>
                  <a:srgbClr val="9C0E11"/>
                </a:solidFill>
              </a:rPr>
              <a:t>включая ББ </a:t>
            </a:r>
            <a:r>
              <a:rPr lang="ru-RU" sz="1600" dirty="0">
                <a:solidFill>
                  <a:srgbClr val="9C0E11"/>
                </a:solidFill>
              </a:rPr>
              <a:t>и </a:t>
            </a:r>
            <a:r>
              <a:rPr lang="ru-RU" sz="1600" dirty="0">
                <a:solidFill>
                  <a:srgbClr val="9C0E11"/>
                </a:solidFill>
              </a:rPr>
              <a:t>ОФР):</a:t>
            </a:r>
            <a:endParaRPr lang="ru-RU" sz="1600" dirty="0">
              <a:solidFill>
                <a:srgbClr val="9C0E11"/>
              </a:solidFill>
            </a:endParaRPr>
          </a:p>
          <a:p>
            <a:pPr marL="285750" indent="-285750" algn="just">
              <a:spcAft>
                <a:spcPts val="600"/>
              </a:spcAft>
              <a:buFont typeface="Wingdings" panose="05000000000000000000" pitchFamily="2" charset="2"/>
              <a:buChar char="q"/>
            </a:pPr>
            <a:r>
              <a:rPr lang="ru-RU" sz="1600" dirty="0">
                <a:solidFill>
                  <a:srgbClr val="9C0E11"/>
                </a:solidFill>
              </a:rPr>
              <a:t>единицей измерения стали </a:t>
            </a:r>
            <a:r>
              <a:rPr lang="ru-RU" sz="1600" u="sng" dirty="0">
                <a:solidFill>
                  <a:srgbClr val="9C0E11"/>
                </a:solidFill>
              </a:rPr>
              <a:t>тысячи рублей</a:t>
            </a:r>
            <a:r>
              <a:rPr lang="ru-RU" sz="1600" dirty="0">
                <a:solidFill>
                  <a:srgbClr val="9C0E11"/>
                </a:solidFill>
              </a:rPr>
              <a:t>, заполнять отчетность в миллионах </a:t>
            </a:r>
            <a:r>
              <a:rPr lang="ru-RU" sz="1600" dirty="0">
                <a:solidFill>
                  <a:srgbClr val="9C0E11"/>
                </a:solidFill>
              </a:rPr>
              <a:t>нельзя;</a:t>
            </a:r>
          </a:p>
          <a:p>
            <a:pPr marL="285750" indent="-285750" algn="just">
              <a:spcAft>
                <a:spcPts val="600"/>
              </a:spcAft>
              <a:buFont typeface="Wingdings" panose="05000000000000000000" pitchFamily="2" charset="2"/>
              <a:buChar char="q"/>
            </a:pPr>
            <a:r>
              <a:rPr lang="ru-RU" sz="1600" dirty="0">
                <a:solidFill>
                  <a:srgbClr val="9C0E11"/>
                </a:solidFill>
              </a:rPr>
              <a:t>ОКВЭД </a:t>
            </a:r>
            <a:r>
              <a:rPr lang="ru-RU" sz="1600" dirty="0">
                <a:solidFill>
                  <a:srgbClr val="9C0E11"/>
                </a:solidFill>
              </a:rPr>
              <a:t>был заменен на </a:t>
            </a:r>
            <a:r>
              <a:rPr lang="ru-RU" sz="1600" dirty="0">
                <a:solidFill>
                  <a:srgbClr val="9C0E11"/>
                </a:solidFill>
              </a:rPr>
              <a:t>ОКВЭД2;</a:t>
            </a:r>
          </a:p>
          <a:p>
            <a:pPr marL="285750" indent="-285750" algn="just">
              <a:spcAft>
                <a:spcPts val="600"/>
              </a:spcAft>
              <a:buFont typeface="Wingdings" panose="05000000000000000000" pitchFamily="2" charset="2"/>
              <a:buChar char="q"/>
            </a:pPr>
            <a:r>
              <a:rPr lang="ru-RU" sz="1600" dirty="0">
                <a:solidFill>
                  <a:srgbClr val="9C0E11"/>
                </a:solidFill>
              </a:rPr>
              <a:t>в </a:t>
            </a:r>
            <a:r>
              <a:rPr lang="ru-RU" sz="1600" dirty="0">
                <a:solidFill>
                  <a:srgbClr val="9C0E11"/>
                </a:solidFill>
              </a:rPr>
              <a:t>некоторых формах был заменен ОКУД.</a:t>
            </a:r>
          </a:p>
          <a:p>
            <a:pPr algn="just">
              <a:spcAft>
                <a:spcPts val="600"/>
              </a:spcAft>
            </a:pPr>
            <a:r>
              <a:rPr lang="ru-RU" sz="1600" dirty="0">
                <a:solidFill>
                  <a:srgbClr val="9C0E11"/>
                </a:solidFill>
              </a:rPr>
              <a:t>Налоговые органы разработали</a:t>
            </a:r>
            <a:r>
              <a:rPr lang="ru-RU" sz="1600" dirty="0">
                <a:solidFill>
                  <a:srgbClr val="9C0E11"/>
                </a:solidFill>
              </a:rPr>
              <a:t> </a:t>
            </a:r>
            <a:r>
              <a:rPr lang="ru-RU" sz="2400" b="1" u="sng" dirty="0">
                <a:solidFill>
                  <a:srgbClr val="0070C0"/>
                </a:solidFill>
              </a:rPr>
              <a:t>новые контрольные соотношения</a:t>
            </a:r>
            <a:r>
              <a:rPr lang="ru-RU" sz="1600" dirty="0">
                <a:solidFill>
                  <a:srgbClr val="9C0E11"/>
                </a:solidFill>
              </a:rPr>
              <a:t> для отчетности. </a:t>
            </a:r>
            <a:r>
              <a:rPr lang="ru-RU" i="1" dirty="0">
                <a:solidFill>
                  <a:srgbClr val="9C0E11"/>
                </a:solidFill>
              </a:rPr>
              <a:t>Обязательно воспользуйтесь ими при составлении отчетов</a:t>
            </a:r>
            <a:r>
              <a:rPr lang="ru-RU" sz="1600" dirty="0">
                <a:solidFill>
                  <a:srgbClr val="9C0E11"/>
                </a:solidFill>
              </a:rPr>
              <a:t>.</a:t>
            </a:r>
          </a:p>
          <a:p>
            <a:pPr algn="just">
              <a:spcAft>
                <a:spcPts val="600"/>
              </a:spcAft>
            </a:pPr>
            <a:r>
              <a:rPr lang="ru-RU" sz="1600" dirty="0">
                <a:solidFill>
                  <a:srgbClr val="9C0E11"/>
                </a:solidFill>
              </a:rPr>
              <a:t>Проверить </a:t>
            </a:r>
            <a:r>
              <a:rPr lang="ru-RU" sz="1600" dirty="0">
                <a:solidFill>
                  <a:srgbClr val="9C0E11"/>
                </a:solidFill>
              </a:rPr>
              <a:t>бухгалтерский баланс, отчет о финансовых результатах и другие формы бухгалтерской отчетности за 2020 год можно по контрольным соотношениям, которые направила </a:t>
            </a:r>
            <a:r>
              <a:rPr lang="ru-RU" sz="2400" b="1" u="sng" dirty="0">
                <a:solidFill>
                  <a:srgbClr val="9C0E11"/>
                </a:solidFill>
              </a:rPr>
              <a:t>ФНС письмом от 31.07.2019 № БА-4-1/15052@. </a:t>
            </a:r>
            <a:endParaRPr lang="ru-RU" sz="2400" b="1" u="sng" dirty="0">
              <a:solidFill>
                <a:srgbClr val="9C0E11"/>
              </a:solidFill>
            </a:endParaRPr>
          </a:p>
          <a:p>
            <a:pPr algn="just">
              <a:spcAft>
                <a:spcPts val="600"/>
              </a:spcAft>
            </a:pPr>
            <a:r>
              <a:rPr lang="ru-RU" sz="2400" b="1" u="sng" dirty="0">
                <a:solidFill>
                  <a:srgbClr val="9C0E11"/>
                </a:solidFill>
              </a:rPr>
              <a:t>Письмом</a:t>
            </a:r>
            <a:r>
              <a:rPr lang="ru-RU" sz="2400" b="1" u="sng" dirty="0">
                <a:solidFill>
                  <a:srgbClr val="9C0E11"/>
                </a:solidFill>
              </a:rPr>
              <a:t> от 10.03.2020 № ВД-4-1/4134@</a:t>
            </a:r>
            <a:r>
              <a:rPr lang="ru-RU" sz="2400" dirty="0">
                <a:solidFill>
                  <a:srgbClr val="9C0E11"/>
                </a:solidFill>
              </a:rPr>
              <a:t> </a:t>
            </a:r>
            <a:r>
              <a:rPr lang="ru-RU" sz="1600" dirty="0">
                <a:solidFill>
                  <a:srgbClr val="9C0E11"/>
                </a:solidFill>
              </a:rPr>
              <a:t>налоговая служба их доработала с учетом возможности округления показателей, связанной с их переводом из рублей в тысячи рублей в диапазоне +/- 4.</a:t>
            </a:r>
          </a:p>
          <a:p>
            <a:pPr algn="just">
              <a:spcAft>
                <a:spcPts val="600"/>
              </a:spcAft>
            </a:pPr>
            <a:r>
              <a:rPr lang="ru-RU" sz="1600" dirty="0">
                <a:solidFill>
                  <a:srgbClr val="9C0E11"/>
                </a:solidFill>
              </a:rPr>
              <a:t> </a:t>
            </a:r>
          </a:p>
        </p:txBody>
      </p:sp>
    </p:spTree>
    <p:extLst>
      <p:ext uri="{BB962C8B-B14F-4D97-AF65-F5344CB8AC3E}">
        <p14:creationId xmlns:p14="http://schemas.microsoft.com/office/powerpoint/2010/main" val="25557660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532703" y="685474"/>
            <a:ext cx="9024895" cy="5139869"/>
          </a:xfrm>
          <a:prstGeom prst="rect">
            <a:avLst/>
          </a:prstGeom>
        </p:spPr>
        <p:txBody>
          <a:bodyPr wrap="square">
            <a:spAutoFit/>
          </a:bodyPr>
          <a:lstStyle/>
          <a:p>
            <a:pPr algn="just">
              <a:spcAft>
                <a:spcPts val="600"/>
              </a:spcAft>
            </a:pPr>
            <a:r>
              <a:rPr lang="ru-RU" b="1" u="sng" dirty="0">
                <a:solidFill>
                  <a:srgbClr val="9E0E11"/>
                </a:solidFill>
              </a:rPr>
              <a:t>ФСБУ 5/2019 </a:t>
            </a:r>
            <a:r>
              <a:rPr lang="ru-RU" b="1" u="sng" dirty="0">
                <a:solidFill>
                  <a:srgbClr val="9E0E11"/>
                </a:solidFill>
              </a:rPr>
              <a:t>в </a:t>
            </a:r>
            <a:r>
              <a:rPr lang="ru-RU" b="1" u="sng" dirty="0">
                <a:solidFill>
                  <a:srgbClr val="9E0E11"/>
                </a:solidFill>
              </a:rPr>
              <a:t>учете и отчетности</a:t>
            </a:r>
            <a:r>
              <a:rPr lang="ru-RU" b="1" u="sng" dirty="0">
                <a:solidFill>
                  <a:srgbClr val="9E0E11"/>
                </a:solidFill>
              </a:rPr>
              <a:t>:</a:t>
            </a:r>
            <a:endParaRPr lang="ru-RU" sz="2000" dirty="0">
              <a:solidFill>
                <a:srgbClr val="9E0E11"/>
              </a:solidFill>
            </a:endParaRPr>
          </a:p>
          <a:p>
            <a:pPr algn="just">
              <a:spcAft>
                <a:spcPts val="600"/>
              </a:spcAft>
            </a:pPr>
            <a:r>
              <a:rPr lang="ru-RU" dirty="0">
                <a:solidFill>
                  <a:srgbClr val="9E0E11"/>
                </a:solidFill>
              </a:rPr>
              <a:t>Признание </a:t>
            </a:r>
            <a:r>
              <a:rPr lang="ru-RU" dirty="0">
                <a:solidFill>
                  <a:srgbClr val="9E0E11"/>
                </a:solidFill>
              </a:rPr>
              <a:t>скидок при отражении расходов</a:t>
            </a:r>
            <a:endParaRPr lang="ru-RU" sz="2000" dirty="0">
              <a:solidFill>
                <a:srgbClr val="9E0E11"/>
              </a:solidFill>
            </a:endParaRPr>
          </a:p>
          <a:p>
            <a:pPr algn="just">
              <a:spcAft>
                <a:spcPts val="600"/>
              </a:spcAft>
            </a:pPr>
            <a:r>
              <a:rPr lang="ru-RU" dirty="0">
                <a:solidFill>
                  <a:srgbClr val="9E0E11"/>
                </a:solidFill>
              </a:rPr>
              <a:t>•Согласно ПБУ 10/99 расходы определяются с учетом всех скидок, предоставленных организации согласно договору.</a:t>
            </a:r>
            <a:endParaRPr lang="ru-RU" sz="2000" dirty="0">
              <a:solidFill>
                <a:srgbClr val="9E0E11"/>
              </a:solidFill>
            </a:endParaRPr>
          </a:p>
          <a:p>
            <a:pPr algn="just">
              <a:spcAft>
                <a:spcPts val="600"/>
              </a:spcAft>
            </a:pPr>
            <a:r>
              <a:rPr lang="ru-RU" dirty="0">
                <a:solidFill>
                  <a:srgbClr val="9E0E11"/>
                </a:solidFill>
              </a:rPr>
              <a:t>•Исходя из этого, если договором предусмотрено предоставление продавцом покупателю (заказчику) скидки, то покупатель (заказчик) признает расходы по такому договору в сумме за вычетом предусмотренной договором скидки (за исключением случая, когда покупатель (заказчик) не способен (или не намерен) соблюдать условия получения скидки). </a:t>
            </a:r>
            <a:endParaRPr lang="ru-RU" sz="2000" dirty="0">
              <a:solidFill>
                <a:srgbClr val="9E0E11"/>
              </a:solidFill>
            </a:endParaRPr>
          </a:p>
          <a:p>
            <a:pPr algn="just">
              <a:spcAft>
                <a:spcPts val="600"/>
              </a:spcAft>
            </a:pPr>
            <a:r>
              <a:rPr lang="ru-RU" dirty="0">
                <a:solidFill>
                  <a:srgbClr val="9E0E11"/>
                </a:solidFill>
              </a:rPr>
              <a:t> </a:t>
            </a:r>
            <a:endParaRPr lang="ru-RU" sz="2000" dirty="0">
              <a:solidFill>
                <a:srgbClr val="9E0E11"/>
              </a:solidFill>
            </a:endParaRPr>
          </a:p>
          <a:p>
            <a:pPr algn="just">
              <a:spcAft>
                <a:spcPts val="600"/>
              </a:spcAft>
            </a:pPr>
            <a:r>
              <a:rPr lang="ru-RU" dirty="0">
                <a:solidFill>
                  <a:srgbClr val="9E0E11"/>
                </a:solidFill>
              </a:rPr>
              <a:t>При этом учитываются все скидки, независимо от формы предоставления их (возврат денежных средств покупателю, бесплатное предоставление товаров, др.).</a:t>
            </a:r>
            <a:endParaRPr lang="ru-RU" sz="2000" dirty="0">
              <a:solidFill>
                <a:srgbClr val="9E0E11"/>
              </a:solidFill>
            </a:endParaRPr>
          </a:p>
          <a:p>
            <a:pPr algn="just">
              <a:spcAft>
                <a:spcPts val="600"/>
              </a:spcAft>
            </a:pPr>
            <a:r>
              <a:rPr lang="ru-RU" dirty="0">
                <a:solidFill>
                  <a:srgbClr val="9E0E11"/>
                </a:solidFill>
              </a:rPr>
              <a:t>•</a:t>
            </a:r>
            <a:r>
              <a:rPr lang="ru-RU" b="1" dirty="0">
                <a:solidFill>
                  <a:srgbClr val="9E0E11"/>
                </a:solidFill>
              </a:rPr>
              <a:t>письмо Минфина России от 06.02.2015 N 07-04-06/5027</a:t>
            </a:r>
            <a:endParaRPr lang="ru-RU" sz="2000" dirty="0">
              <a:solidFill>
                <a:srgbClr val="9E0E11"/>
              </a:solidFill>
            </a:endParaRPr>
          </a:p>
          <a:p>
            <a:pPr algn="just">
              <a:spcAft>
                <a:spcPts val="600"/>
              </a:spcAft>
            </a:pPr>
            <a:r>
              <a:rPr lang="ru-RU" dirty="0">
                <a:solidFill>
                  <a:srgbClr val="9E0E11"/>
                </a:solidFill>
              </a:rPr>
              <a:t> </a:t>
            </a:r>
          </a:p>
          <a:p>
            <a:pPr algn="just">
              <a:spcAft>
                <a:spcPts val="600"/>
              </a:spcAft>
            </a:pPr>
            <a:r>
              <a:rPr lang="ru-RU" dirty="0">
                <a:solidFill>
                  <a:srgbClr val="9E0E11"/>
                </a:solidFill>
              </a:rPr>
              <a:t>•</a:t>
            </a:r>
            <a:r>
              <a:rPr lang="ru-RU" b="1" dirty="0">
                <a:solidFill>
                  <a:srgbClr val="9E0E11"/>
                </a:solidFill>
              </a:rPr>
              <a:t>РЕКОМЕНДАЦИЯ Р-79/2017-ОК ТОРГ "ПРЕФЕРЕНЦИИ ОТ ПОСТАВЩИКОВ" (УТВЕРЖДЕНА 01.03.2017) </a:t>
            </a:r>
            <a:endParaRPr lang="ru-RU" dirty="0">
              <a:solidFill>
                <a:srgbClr val="9E0E11"/>
              </a:solidFill>
            </a:endParaRPr>
          </a:p>
        </p:txBody>
      </p:sp>
    </p:spTree>
    <p:extLst>
      <p:ext uri="{BB962C8B-B14F-4D97-AF65-F5344CB8AC3E}">
        <p14:creationId xmlns:p14="http://schemas.microsoft.com/office/powerpoint/2010/main" val="27871424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532703" y="685474"/>
            <a:ext cx="9024895" cy="5786199"/>
          </a:xfrm>
          <a:prstGeom prst="rect">
            <a:avLst/>
          </a:prstGeom>
        </p:spPr>
        <p:txBody>
          <a:bodyPr wrap="square">
            <a:spAutoFit/>
          </a:bodyPr>
          <a:lstStyle/>
          <a:p>
            <a:pPr>
              <a:spcAft>
                <a:spcPts val="600"/>
              </a:spcAft>
            </a:pPr>
            <a:r>
              <a:rPr lang="ru-RU" sz="1600" b="1" dirty="0">
                <a:solidFill>
                  <a:srgbClr val="9E0E11"/>
                </a:solidFill>
              </a:rPr>
              <a:t>Раскрытие информации в </a:t>
            </a:r>
            <a:r>
              <a:rPr lang="ru-RU" sz="1600" b="1" dirty="0">
                <a:solidFill>
                  <a:srgbClr val="9E0E11"/>
                </a:solidFill>
              </a:rPr>
              <a:t>отчетности</a:t>
            </a:r>
            <a:endParaRPr lang="ru-RU" dirty="0">
              <a:solidFill>
                <a:srgbClr val="9E0E11"/>
              </a:solidFill>
            </a:endParaRPr>
          </a:p>
          <a:p>
            <a:pPr>
              <a:spcAft>
                <a:spcPts val="600"/>
              </a:spcAft>
            </a:pPr>
            <a:r>
              <a:rPr lang="ru-RU" sz="1600" dirty="0">
                <a:solidFill>
                  <a:srgbClr val="9E0E11"/>
                </a:solidFill>
              </a:rPr>
              <a:t>В </a:t>
            </a:r>
            <a:r>
              <a:rPr lang="ru-RU" sz="1600" dirty="0">
                <a:solidFill>
                  <a:srgbClr val="9E0E11"/>
                </a:solidFill>
              </a:rPr>
              <a:t>бухгалтерской (финансовой) отчетности раскрывается с учетом существенности следующая информация</a:t>
            </a:r>
            <a:r>
              <a:rPr lang="ru-RU" sz="1600" dirty="0">
                <a:solidFill>
                  <a:srgbClr val="9E0E11"/>
                </a:solidFill>
              </a:rPr>
              <a:t>:</a:t>
            </a:r>
            <a:endParaRPr lang="ru-RU" dirty="0">
              <a:solidFill>
                <a:srgbClr val="9E0E11"/>
              </a:solidFill>
            </a:endParaRPr>
          </a:p>
          <a:p>
            <a:pPr>
              <a:spcAft>
                <a:spcPts val="600"/>
              </a:spcAft>
            </a:pPr>
            <a:r>
              <a:rPr lang="ru-RU" sz="1600" dirty="0">
                <a:solidFill>
                  <a:srgbClr val="9E0E11"/>
                </a:solidFill>
              </a:rPr>
              <a:t>	а</a:t>
            </a:r>
            <a:r>
              <a:rPr lang="ru-RU" sz="1600" dirty="0">
                <a:solidFill>
                  <a:srgbClr val="9E0E11"/>
                </a:solidFill>
              </a:rPr>
              <a:t>) балансовая стоимость запасов на начало и конец отчетного периода;</a:t>
            </a:r>
            <a:endParaRPr lang="ru-RU" dirty="0">
              <a:solidFill>
                <a:srgbClr val="9E0E11"/>
              </a:solidFill>
            </a:endParaRPr>
          </a:p>
          <a:p>
            <a:pPr>
              <a:spcAft>
                <a:spcPts val="600"/>
              </a:spcAft>
            </a:pPr>
            <a:r>
              <a:rPr lang="ru-RU" sz="1600" dirty="0">
                <a:solidFill>
                  <a:srgbClr val="9E0E11"/>
                </a:solidFill>
              </a:rPr>
              <a:t>	б</a:t>
            </a:r>
            <a:r>
              <a:rPr lang="ru-RU" sz="1600" dirty="0">
                <a:solidFill>
                  <a:srgbClr val="9E0E11"/>
                </a:solidFill>
              </a:rPr>
              <a:t>) сверка остатков запасов в разрезе фактической себестоимости и обесценения на начало и конец отчетного периода и движения запасов за отчетный период;</a:t>
            </a:r>
            <a:endParaRPr lang="ru-RU" dirty="0">
              <a:solidFill>
                <a:srgbClr val="9E0E11"/>
              </a:solidFill>
            </a:endParaRPr>
          </a:p>
          <a:p>
            <a:pPr>
              <a:spcAft>
                <a:spcPts val="600"/>
              </a:spcAft>
            </a:pPr>
            <a:r>
              <a:rPr lang="ru-RU" sz="1600" dirty="0">
                <a:solidFill>
                  <a:srgbClr val="9E0E11"/>
                </a:solidFill>
              </a:rPr>
              <a:t> </a:t>
            </a:r>
            <a:r>
              <a:rPr lang="ru-RU" sz="1600" dirty="0">
                <a:solidFill>
                  <a:srgbClr val="9E0E11"/>
                </a:solidFill>
              </a:rPr>
              <a:t>	в</a:t>
            </a:r>
            <a:r>
              <a:rPr lang="ru-RU" sz="1600" dirty="0">
                <a:solidFill>
                  <a:srgbClr val="9E0E11"/>
                </a:solidFill>
              </a:rPr>
              <a:t>) в случае восстановления ранее созданного резерва под обесценение причины, которые привели к увеличению чистой стоимости продажи запасов;</a:t>
            </a:r>
            <a:endParaRPr lang="ru-RU" dirty="0">
              <a:solidFill>
                <a:srgbClr val="9E0E11"/>
              </a:solidFill>
            </a:endParaRPr>
          </a:p>
          <a:p>
            <a:pPr>
              <a:spcAft>
                <a:spcPts val="600"/>
              </a:spcAft>
            </a:pPr>
            <a:r>
              <a:rPr lang="ru-RU" sz="1600" dirty="0">
                <a:solidFill>
                  <a:srgbClr val="9E0E11"/>
                </a:solidFill>
              </a:rPr>
              <a:t>	г</a:t>
            </a:r>
            <a:r>
              <a:rPr lang="ru-RU" sz="1600" dirty="0">
                <a:solidFill>
                  <a:srgbClr val="9E0E11"/>
                </a:solidFill>
              </a:rPr>
              <a:t>) балансовая стоимость запасов, в отношении которых имеются ограничения имущественных прав организации, в том числе запасов, находящихся в залоге;</a:t>
            </a:r>
            <a:endParaRPr lang="ru-RU" dirty="0">
              <a:solidFill>
                <a:srgbClr val="9E0E11"/>
              </a:solidFill>
            </a:endParaRPr>
          </a:p>
          <a:p>
            <a:pPr>
              <a:spcAft>
                <a:spcPts val="600"/>
              </a:spcAft>
            </a:pPr>
            <a:r>
              <a:rPr lang="ru-RU" sz="1600" dirty="0">
                <a:solidFill>
                  <a:srgbClr val="9E0E11"/>
                </a:solidFill>
              </a:rPr>
              <a:t>	д</a:t>
            </a:r>
            <a:r>
              <a:rPr lang="ru-RU" sz="1600" dirty="0">
                <a:solidFill>
                  <a:srgbClr val="9E0E11"/>
                </a:solidFill>
              </a:rPr>
              <a:t>) способы расчета себестоимости запасов;</a:t>
            </a:r>
            <a:endParaRPr lang="ru-RU" dirty="0">
              <a:solidFill>
                <a:srgbClr val="9E0E11"/>
              </a:solidFill>
            </a:endParaRPr>
          </a:p>
          <a:p>
            <a:pPr>
              <a:spcAft>
                <a:spcPts val="600"/>
              </a:spcAft>
            </a:pPr>
            <a:r>
              <a:rPr lang="ru-RU" sz="1600" dirty="0">
                <a:solidFill>
                  <a:srgbClr val="9E0E11"/>
                </a:solidFill>
              </a:rPr>
              <a:t> </a:t>
            </a:r>
            <a:r>
              <a:rPr lang="ru-RU" sz="1600" dirty="0">
                <a:solidFill>
                  <a:srgbClr val="9E0E11"/>
                </a:solidFill>
              </a:rPr>
              <a:t>	е</a:t>
            </a:r>
            <a:r>
              <a:rPr lang="ru-RU" sz="1600" dirty="0">
                <a:solidFill>
                  <a:srgbClr val="9E0E11"/>
                </a:solidFill>
              </a:rPr>
              <a:t>) последствия изменения способов расчета себестоимости запасов (по сравнению с предыдущим отчетным периодом);</a:t>
            </a:r>
            <a:endParaRPr lang="ru-RU" dirty="0">
              <a:solidFill>
                <a:srgbClr val="9E0E11"/>
              </a:solidFill>
            </a:endParaRPr>
          </a:p>
          <a:p>
            <a:pPr>
              <a:spcAft>
                <a:spcPts val="600"/>
              </a:spcAft>
            </a:pPr>
            <a:r>
              <a:rPr lang="ru-RU" sz="1600" dirty="0">
                <a:solidFill>
                  <a:srgbClr val="9E0E11"/>
                </a:solidFill>
              </a:rPr>
              <a:t>	ж</a:t>
            </a:r>
            <a:r>
              <a:rPr lang="ru-RU" sz="1600" dirty="0">
                <a:solidFill>
                  <a:srgbClr val="9E0E11"/>
                </a:solidFill>
              </a:rPr>
              <a:t>) авансы, предварительная оплата, задатки, уплаченные организацией в связи с приобретением, созданием, переработкой запасов.</a:t>
            </a:r>
            <a:endParaRPr lang="ru-RU" dirty="0">
              <a:solidFill>
                <a:srgbClr val="9E0E11"/>
              </a:solidFill>
            </a:endParaRPr>
          </a:p>
          <a:p>
            <a:pPr>
              <a:spcAft>
                <a:spcPts val="600"/>
              </a:spcAft>
            </a:pPr>
            <a:r>
              <a:rPr lang="ru-RU" sz="1600" dirty="0">
                <a:solidFill>
                  <a:srgbClr val="9E0E11"/>
                </a:solidFill>
              </a:rPr>
              <a:t> </a:t>
            </a:r>
            <a:endParaRPr lang="ru-RU" dirty="0">
              <a:solidFill>
                <a:srgbClr val="9E0E11"/>
              </a:solidFill>
            </a:endParaRPr>
          </a:p>
          <a:p>
            <a:pPr>
              <a:spcAft>
                <a:spcPts val="600"/>
              </a:spcAft>
            </a:pPr>
            <a:r>
              <a:rPr lang="ru-RU" sz="1600" dirty="0">
                <a:solidFill>
                  <a:srgbClr val="9E0E11"/>
                </a:solidFill>
              </a:rPr>
              <a:t>Информация о запасах (сырье и материалы, незавершенное производство, полуфабрикаты на промежуточных стадиях производства, готовая продукция и товары отгруженные, др.), указанная выше, отражается в бухгалтерской (финансовой) отчетности в разрезе видов запасов</a:t>
            </a:r>
            <a:r>
              <a:rPr lang="ru-RU" sz="1600" dirty="0">
                <a:solidFill>
                  <a:srgbClr val="9E0E11"/>
                </a:solidFill>
              </a:rPr>
              <a:t>.</a:t>
            </a:r>
            <a:endParaRPr lang="ru-RU" dirty="0">
              <a:solidFill>
                <a:srgbClr val="9E0E11"/>
              </a:solidFill>
            </a:endParaRPr>
          </a:p>
        </p:txBody>
      </p:sp>
    </p:spTree>
    <p:extLst>
      <p:ext uri="{BB962C8B-B14F-4D97-AF65-F5344CB8AC3E}">
        <p14:creationId xmlns:p14="http://schemas.microsoft.com/office/powerpoint/2010/main" val="19919149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Прямоугольник 11"/>
          <p:cNvSpPr/>
          <p:nvPr/>
        </p:nvSpPr>
        <p:spPr>
          <a:xfrm>
            <a:off x="611579" y="1221632"/>
            <a:ext cx="8754250" cy="4462760"/>
          </a:xfrm>
          <a:prstGeom prst="rect">
            <a:avLst/>
          </a:prstGeom>
        </p:spPr>
        <p:txBody>
          <a:bodyPr wrap="square">
            <a:spAutoFit/>
          </a:bodyPr>
          <a:lstStyle/>
          <a:p>
            <a:pPr algn="just">
              <a:spcAft>
                <a:spcPts val="600"/>
              </a:spcAft>
            </a:pPr>
            <a:r>
              <a:rPr lang="ru-RU" sz="2000" b="1" dirty="0">
                <a:solidFill>
                  <a:srgbClr val="9E0E11"/>
                </a:solidFill>
              </a:rPr>
              <a:t>Ответственность организаций и должностных лиц за нарушения в бухгалтерском учете и бухгалтерской отчетности.</a:t>
            </a:r>
          </a:p>
          <a:p>
            <a:pPr algn="just" fontAlgn="base">
              <a:spcAft>
                <a:spcPts val="600"/>
              </a:spcAft>
            </a:pPr>
            <a:r>
              <a:rPr lang="ru-RU" sz="1600" dirty="0">
                <a:solidFill>
                  <a:srgbClr val="9C0E11"/>
                </a:solidFill>
              </a:rPr>
              <a:t>Штраф за непредставление АЗ для юридического лица составляет </a:t>
            </a:r>
            <a:r>
              <a:rPr lang="ru-RU" sz="1600" dirty="0">
                <a:solidFill>
                  <a:srgbClr val="9C0E11"/>
                </a:solidFill>
              </a:rPr>
              <a:t>3 </a:t>
            </a:r>
            <a:r>
              <a:rPr lang="ru-RU" sz="1600" dirty="0">
                <a:solidFill>
                  <a:srgbClr val="9C0E11"/>
                </a:solidFill>
              </a:rPr>
              <a:t>000-5 000 руб. и 300-500 руб. — для должностного лица (ст. 19.7 КоАП РФ</a:t>
            </a:r>
            <a:r>
              <a:rPr lang="ru-RU" sz="1600" dirty="0">
                <a:solidFill>
                  <a:srgbClr val="9C0E11"/>
                </a:solidFill>
              </a:rPr>
              <a:t>).</a:t>
            </a:r>
            <a:endParaRPr lang="ru-RU" sz="1600" dirty="0">
              <a:solidFill>
                <a:srgbClr val="9C0E11"/>
              </a:solidFill>
            </a:endParaRPr>
          </a:p>
          <a:p>
            <a:pPr algn="just" fontAlgn="base">
              <a:spcAft>
                <a:spcPts val="600"/>
              </a:spcAft>
            </a:pPr>
            <a:r>
              <a:rPr lang="ru-RU" sz="1600" dirty="0">
                <a:solidFill>
                  <a:srgbClr val="9C0E11"/>
                </a:solidFill>
              </a:rPr>
              <a:t>Надо помнить, что даже если вы заплатили штраф, то аудиторское заключение придется все равно сделать. Эти требования можно подробно изучить в последнем абзаце Примечания 1 к ст. 15.11 КоАП, а меры ответственности — соответственно в п. 1 и п. 2 ст. 15.11 КоАП.</a:t>
            </a:r>
          </a:p>
          <a:p>
            <a:pPr algn="just" fontAlgn="base">
              <a:spcAft>
                <a:spcPts val="600"/>
              </a:spcAft>
            </a:pPr>
            <a:r>
              <a:rPr lang="ru-RU" sz="1600" dirty="0">
                <a:solidFill>
                  <a:srgbClr val="9C0E11"/>
                </a:solidFill>
              </a:rPr>
              <a:t>В отношении акционерных обществ предусмотрено больше ответственности: компаниям назначают выплатить штраф 700 000-1 000 000 руб., должностным лицам — 30 000-50 000 рублей или дисквалифицируют на срок 1-2 года. Ответственность наступает в случае </a:t>
            </a:r>
            <a:r>
              <a:rPr lang="ru-RU" sz="1600" dirty="0" err="1">
                <a:solidFill>
                  <a:srgbClr val="9C0E11"/>
                </a:solidFill>
              </a:rPr>
              <a:t>неопубликования</a:t>
            </a:r>
            <a:r>
              <a:rPr lang="ru-RU" sz="1600" dirty="0">
                <a:solidFill>
                  <a:srgbClr val="9C0E11"/>
                </a:solidFill>
              </a:rPr>
              <a:t> аудиторского заключения в установленный срок. </a:t>
            </a:r>
            <a:endParaRPr lang="ru-RU" sz="1600" dirty="0">
              <a:solidFill>
                <a:srgbClr val="9C0E11"/>
              </a:solidFill>
            </a:endParaRPr>
          </a:p>
          <a:p>
            <a:pPr algn="just" fontAlgn="base">
              <a:spcAft>
                <a:spcPts val="600"/>
              </a:spcAft>
            </a:pPr>
            <a:r>
              <a:rPr lang="ru-RU" sz="1600" dirty="0">
                <a:solidFill>
                  <a:srgbClr val="9C0E11"/>
                </a:solidFill>
              </a:rPr>
              <a:t>Подробнее об публикации отчетности и АЗ о ней </a:t>
            </a:r>
            <a:r>
              <a:rPr lang="ru-RU" sz="1600" dirty="0">
                <a:solidFill>
                  <a:srgbClr val="9C0E11"/>
                </a:solidFill>
              </a:rPr>
              <a:t>прописано в п. 71.4 Положения о раскрытии информации эмитентами эмиссионных ценных бумаг, утвержденного Банком России 30.12.2014 № 454-П и зарегистрированного в Минюсте России 12.02.2015 № 35989. Ответственность предусмотрена в ч. 2 ст. 15.19 КоАП</a:t>
            </a:r>
            <a:r>
              <a:rPr lang="ru-RU" sz="1600" dirty="0">
                <a:solidFill>
                  <a:srgbClr val="9C0E11"/>
                </a:solidFill>
              </a:rPr>
              <a:t>.</a:t>
            </a:r>
            <a:endParaRPr lang="ru-RU" sz="1600" dirty="0">
              <a:solidFill>
                <a:srgbClr val="9C0E11"/>
              </a:solidFill>
            </a:endParaRPr>
          </a:p>
        </p:txBody>
      </p:sp>
    </p:spTree>
    <p:extLst>
      <p:ext uri="{BB962C8B-B14F-4D97-AF65-F5344CB8AC3E}">
        <p14:creationId xmlns:p14="http://schemas.microsoft.com/office/powerpoint/2010/main" val="30458641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071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22" name="Прямоугольник 21"/>
          <p:cNvSpPr/>
          <p:nvPr/>
        </p:nvSpPr>
        <p:spPr>
          <a:xfrm>
            <a:off x="-819286" y="256736"/>
            <a:ext cx="6637464" cy="1384995"/>
          </a:xfrm>
          <a:prstGeom prst="rect">
            <a:avLst/>
          </a:prstGeom>
        </p:spPr>
        <p:txBody>
          <a:bodyPr wrap="square">
            <a:spAutoFit/>
          </a:bodyPr>
          <a:lstStyle/>
          <a:p>
            <a:pPr marL="1885950" lvl="3" indent="-514350" algn="ctr" defTabSz="914400" hangingPunct="0">
              <a:buAutoNum type="arabicPeriod" startAt="3"/>
            </a:pPr>
            <a:r>
              <a:rPr lang="ru-RU" sz="2800" dirty="0">
                <a:ln w="22225">
                  <a:solidFill>
                    <a:schemeClr val="accent2"/>
                  </a:solidFill>
                  <a:prstDash val="solid"/>
                </a:ln>
                <a:solidFill>
                  <a:srgbClr val="9E0E11"/>
                </a:solidFill>
                <a:latin typeface="Bahnschrift Light" panose="020B0502040204020203" pitchFamily="34" charset="0"/>
              </a:rPr>
              <a:t>Изменения критериев обязательного аудита. </a:t>
            </a:r>
          </a:p>
          <a:p>
            <a:pPr algn="ctr" defTabSz="914400" hangingPunct="0"/>
            <a:r>
              <a:rPr lang="ru-RU" sz="2800" dirty="0">
                <a:ln w="22225">
                  <a:solidFill>
                    <a:schemeClr val="accent2"/>
                  </a:solidFill>
                  <a:prstDash val="solid"/>
                </a:ln>
                <a:solidFill>
                  <a:srgbClr val="9E0E11"/>
                </a:solidFill>
                <a:latin typeface="Bahnschrift Light" panose="020B0502040204020203" pitchFamily="34" charset="0"/>
              </a:rPr>
              <a:t>                    Польза </a:t>
            </a:r>
            <a:r>
              <a:rPr lang="ru-RU" sz="2800" dirty="0">
                <a:ln w="22225">
                  <a:solidFill>
                    <a:schemeClr val="accent2"/>
                  </a:solidFill>
                  <a:prstDash val="solid"/>
                </a:ln>
                <a:solidFill>
                  <a:srgbClr val="9E0E11"/>
                </a:solidFill>
                <a:latin typeface="Bahnschrift Light" panose="020B0502040204020203" pitchFamily="34" charset="0"/>
              </a:rPr>
              <a:t>или вред?</a:t>
            </a:r>
            <a:endParaRPr lang="ru-RU" sz="2800" dirty="0">
              <a:ln w="22225">
                <a:solidFill>
                  <a:schemeClr val="accent2"/>
                </a:solidFill>
                <a:prstDash val="solid"/>
              </a:ln>
              <a:solidFill>
                <a:srgbClr val="9E0E11"/>
              </a:solidFill>
              <a:latin typeface="Bahnschrift Light" panose="020B0502040204020203" pitchFamily="34" charset="0"/>
              <a:sym typeface="Arial"/>
            </a:endParaRPr>
          </a:p>
        </p:txBody>
      </p:sp>
      <p:sp>
        <p:nvSpPr>
          <p:cNvPr id="8" name="Прямоугольник 7"/>
          <p:cNvSpPr/>
          <p:nvPr/>
        </p:nvSpPr>
        <p:spPr>
          <a:xfrm>
            <a:off x="203946" y="1725943"/>
            <a:ext cx="9511735" cy="4555093"/>
          </a:xfrm>
          <a:prstGeom prst="rect">
            <a:avLst/>
          </a:prstGeom>
        </p:spPr>
        <p:txBody>
          <a:bodyPr wrap="square">
            <a:spAutoFit/>
          </a:bodyPr>
          <a:lstStyle/>
          <a:p>
            <a:pPr algn="just">
              <a:spcAft>
                <a:spcPts val="600"/>
              </a:spcAft>
            </a:pPr>
            <a:r>
              <a:rPr lang="ru-RU" sz="1600" dirty="0">
                <a:solidFill>
                  <a:srgbClr val="9C0E11"/>
                </a:solidFill>
              </a:rPr>
              <a:t>Мы все уже знаем, что Федеральный закон от 29.12.2020 № 476-ФЗ внес изменения в ст. 5 Закона об аудиторской деятельности.  </a:t>
            </a:r>
          </a:p>
          <a:p>
            <a:pPr algn="just">
              <a:spcAft>
                <a:spcPts val="600"/>
              </a:spcAft>
            </a:pPr>
            <a:r>
              <a:rPr lang="ru-RU" sz="1600" dirty="0">
                <a:solidFill>
                  <a:srgbClr val="9C0E11"/>
                </a:solidFill>
              </a:rPr>
              <a:t>После вступления в силу поправок «суммовые» критерии для проведения обязательного аудита повысились с 400 до 800 млн руб. - по доходам компании и с 60 до 400 млн руб. – по активам баланса. Это значит, что субъекты малого предпринимательства в большинстве случаев будут освобождены от обязательного аудита.</a:t>
            </a:r>
          </a:p>
          <a:p>
            <a:pPr algn="just">
              <a:spcAft>
                <a:spcPts val="600"/>
              </a:spcAft>
            </a:pPr>
            <a:r>
              <a:rPr lang="ru-RU" sz="1600" dirty="0">
                <a:solidFill>
                  <a:srgbClr val="9C0E11"/>
                </a:solidFill>
              </a:rPr>
              <a:t>Как применять эти нововведения на практике и что необходимо учесть при принятии решения о проведении аудита?</a:t>
            </a:r>
          </a:p>
          <a:p>
            <a:pPr algn="just">
              <a:spcAft>
                <a:spcPts val="600"/>
              </a:spcAft>
            </a:pPr>
            <a:r>
              <a:rPr lang="ru-RU" sz="2000" b="1" dirty="0">
                <a:solidFill>
                  <a:srgbClr val="9C0E11"/>
                </a:solidFill>
              </a:rPr>
              <a:t>1)	</a:t>
            </a:r>
            <a:r>
              <a:rPr lang="ru-RU" sz="1600" dirty="0">
                <a:solidFill>
                  <a:srgbClr val="9C0E11"/>
                </a:solidFill>
              </a:rPr>
              <a:t>При расчете «стоимостных» критериев </a:t>
            </a:r>
            <a:r>
              <a:rPr lang="ru-RU" b="1" dirty="0">
                <a:solidFill>
                  <a:srgbClr val="9C0E11"/>
                </a:solidFill>
              </a:rPr>
              <a:t>ВАЖНО</a:t>
            </a:r>
            <a:r>
              <a:rPr lang="ru-RU" sz="1600" dirty="0">
                <a:solidFill>
                  <a:srgbClr val="9C0E11"/>
                </a:solidFill>
              </a:rPr>
              <a:t> понять нюансы изменений. </a:t>
            </a:r>
            <a:r>
              <a:rPr lang="ru-RU" sz="1600" b="1" u="sng" dirty="0">
                <a:solidFill>
                  <a:srgbClr val="0070C0"/>
                </a:solidFill>
              </a:rPr>
              <a:t>Критерий «выручка» заменен на «доход». </a:t>
            </a:r>
          </a:p>
          <a:p>
            <a:pPr algn="just">
              <a:spcAft>
                <a:spcPts val="600"/>
              </a:spcAft>
            </a:pPr>
            <a:r>
              <a:rPr lang="ru-RU" sz="1600" dirty="0">
                <a:solidFill>
                  <a:srgbClr val="9C0E11"/>
                </a:solidFill>
              </a:rPr>
              <a:t>Ранее в соответствии со ст. 5 Закона об аудиторской деятельности в качестве одного из стоимостных критериев указывалась выручка, а согласно поправкам, таким критерием будет доход, причем, доход, который фиксируется в налоговом учете. </a:t>
            </a:r>
          </a:p>
          <a:p>
            <a:pPr algn="just">
              <a:spcAft>
                <a:spcPts val="600"/>
              </a:spcAft>
            </a:pPr>
            <a:r>
              <a:rPr lang="ru-RU" sz="1600" dirty="0">
                <a:solidFill>
                  <a:srgbClr val="9C0E11"/>
                </a:solidFill>
              </a:rPr>
              <a:t>Это понятие шире, чем понятие выручки. К доходам относятся, помимо выручки (то есть дохода от реализации), также и внереализационные (прочие доходы</a:t>
            </a:r>
            <a:r>
              <a:rPr lang="ru-RU" sz="1600" dirty="0">
                <a:solidFill>
                  <a:srgbClr val="9C0E11"/>
                </a:solidFill>
              </a:rPr>
              <a:t>).</a:t>
            </a:r>
            <a:endParaRPr lang="en-US" sz="1600" dirty="0">
              <a:solidFill>
                <a:srgbClr val="9C0E11"/>
              </a:solidFill>
            </a:endParaRPr>
          </a:p>
          <a:p>
            <a:pPr algn="just">
              <a:spcAft>
                <a:spcPts val="600"/>
              </a:spcAft>
            </a:pPr>
            <a:endParaRPr lang="ru-RU" sz="1600" dirty="0">
              <a:solidFill>
                <a:srgbClr val="9C0E11"/>
              </a:solidFill>
            </a:endParaRPr>
          </a:p>
        </p:txBody>
      </p:sp>
    </p:spTree>
    <p:extLst>
      <p:ext uri="{BB962C8B-B14F-4D97-AF65-F5344CB8AC3E}">
        <p14:creationId xmlns:p14="http://schemas.microsoft.com/office/powerpoint/2010/main" val="7651127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541709" y="1205379"/>
            <a:ext cx="8890702" cy="4693593"/>
          </a:xfrm>
          <a:prstGeom prst="rect">
            <a:avLst/>
          </a:prstGeom>
        </p:spPr>
        <p:txBody>
          <a:bodyPr wrap="square">
            <a:spAutoFit/>
          </a:bodyPr>
          <a:lstStyle/>
          <a:p>
            <a:pPr algn="just">
              <a:spcAft>
                <a:spcPts val="1200"/>
              </a:spcAft>
            </a:pPr>
            <a:r>
              <a:rPr lang="ru-RU" sz="1600" b="1" u="sng" dirty="0">
                <a:solidFill>
                  <a:srgbClr val="9C0E11"/>
                </a:solidFill>
              </a:rPr>
              <a:t>КАК ПОСЧИТАТЬ ДОХОД</a:t>
            </a:r>
            <a:r>
              <a:rPr lang="ru-RU" sz="1600" b="1" dirty="0">
                <a:solidFill>
                  <a:srgbClr val="9C0E11"/>
                </a:solidFill>
              </a:rPr>
              <a:t>?</a:t>
            </a:r>
            <a:r>
              <a:rPr lang="ru-RU" sz="1600" dirty="0">
                <a:solidFill>
                  <a:srgbClr val="9C0E11"/>
                </a:solidFill>
              </a:rPr>
              <a:t> Для большинства компаний (</a:t>
            </a:r>
            <a:r>
              <a:rPr lang="ru-RU" sz="1600" i="1" dirty="0">
                <a:solidFill>
                  <a:srgbClr val="9C0E11"/>
                </a:solidFill>
              </a:rPr>
              <a:t>упрощенная фор</a:t>
            </a:r>
            <a:r>
              <a:rPr lang="ru-RU" sz="1600" dirty="0">
                <a:solidFill>
                  <a:srgbClr val="9C0E11"/>
                </a:solidFill>
              </a:rPr>
              <a:t>мула) – это </a:t>
            </a:r>
            <a:br>
              <a:rPr lang="ru-RU" sz="1600" dirty="0">
                <a:solidFill>
                  <a:srgbClr val="9C0E11"/>
                </a:solidFill>
              </a:rPr>
            </a:br>
            <a:r>
              <a:rPr lang="ru-RU" sz="1600" dirty="0">
                <a:solidFill>
                  <a:srgbClr val="9C0E11"/>
                </a:solidFill>
              </a:rPr>
              <a:t>строка 010 + строка </a:t>
            </a:r>
            <a:r>
              <a:rPr lang="ru-RU" sz="1600" dirty="0">
                <a:solidFill>
                  <a:srgbClr val="9C0E11"/>
                </a:solidFill>
              </a:rPr>
              <a:t>020 </a:t>
            </a:r>
            <a:r>
              <a:rPr lang="ru-RU" sz="1600" dirty="0">
                <a:solidFill>
                  <a:srgbClr val="9C0E11"/>
                </a:solidFill>
              </a:rPr>
              <a:t>Листа 02 налоговой декларации по налогу на прибыль. </a:t>
            </a:r>
          </a:p>
          <a:p>
            <a:pPr algn="just">
              <a:spcAft>
                <a:spcPts val="1200"/>
              </a:spcAft>
            </a:pPr>
            <a:r>
              <a:rPr lang="ru-RU" sz="1600" dirty="0">
                <a:solidFill>
                  <a:srgbClr val="9C0E11"/>
                </a:solidFill>
              </a:rPr>
              <a:t>Для расчета критерия для проведения обязательного аудита за 2020 год нужно взять данные декларации за 2019 год</a:t>
            </a:r>
            <a:r>
              <a:rPr lang="ru-RU" sz="1600" dirty="0">
                <a:solidFill>
                  <a:srgbClr val="9C0E11"/>
                </a:solidFill>
              </a:rPr>
              <a:t>.</a:t>
            </a:r>
            <a:endParaRPr lang="en-US" sz="1600" dirty="0">
              <a:solidFill>
                <a:srgbClr val="9C0E11"/>
              </a:solidFill>
            </a:endParaRPr>
          </a:p>
          <a:p>
            <a:pPr algn="just">
              <a:spcAft>
                <a:spcPts val="1200"/>
              </a:spcAft>
            </a:pPr>
            <a:r>
              <a:rPr lang="ru-RU" sz="2000" b="1" u="sng" dirty="0">
                <a:solidFill>
                  <a:srgbClr val="9C0E11"/>
                </a:solidFill>
              </a:rPr>
              <a:t>2</a:t>
            </a:r>
            <a:r>
              <a:rPr lang="ru-RU" sz="2000" b="1" u="sng" dirty="0">
                <a:solidFill>
                  <a:srgbClr val="9C0E11"/>
                </a:solidFill>
              </a:rPr>
              <a:t>) Меняется структура ст. 5 Закона об аудиторской деятельности</a:t>
            </a:r>
            <a:r>
              <a:rPr lang="ru-RU" sz="2000" b="1" dirty="0">
                <a:solidFill>
                  <a:srgbClr val="9C0E11"/>
                </a:solidFill>
              </a:rPr>
              <a:t>.</a:t>
            </a:r>
            <a:r>
              <a:rPr lang="ru-RU" sz="1600" dirty="0">
                <a:solidFill>
                  <a:srgbClr val="9C0E11"/>
                </a:solidFill>
              </a:rPr>
              <a:t> Из нее исключают те положения, которые упоминаются в других законах – с оговоркой, что применяются установленные ими требования об обязательном аудите. </a:t>
            </a:r>
          </a:p>
          <a:p>
            <a:pPr algn="just">
              <a:spcAft>
                <a:spcPts val="1200"/>
              </a:spcAft>
            </a:pPr>
            <a:r>
              <a:rPr lang="ru-RU" sz="1600" dirty="0">
                <a:solidFill>
                  <a:srgbClr val="9C0E11"/>
                </a:solidFill>
              </a:rPr>
              <a:t>Например, проведение обязательного аудита</a:t>
            </a:r>
          </a:p>
          <a:p>
            <a:pPr algn="just">
              <a:spcAft>
                <a:spcPts val="600"/>
              </a:spcAft>
            </a:pPr>
            <a:r>
              <a:rPr lang="ru-RU" sz="1600" dirty="0">
                <a:solidFill>
                  <a:srgbClr val="9C0E11"/>
                </a:solidFill>
              </a:rPr>
              <a:t>- в отношении АО - предписывается п. 5 ст. 67.1 ГК РФ и п. 3 ст. 88 Закона об АО, </a:t>
            </a:r>
          </a:p>
          <a:p>
            <a:pPr algn="just">
              <a:spcAft>
                <a:spcPts val="600"/>
              </a:spcAft>
            </a:pPr>
            <a:r>
              <a:rPr lang="ru-RU" sz="1600" dirty="0">
                <a:solidFill>
                  <a:srgbClr val="9C0E11"/>
                </a:solidFill>
              </a:rPr>
              <a:t>- в отношении банков, их групп и холдингов – ст. 41 отраслевого закона (О банковской деятельности)</a:t>
            </a:r>
          </a:p>
          <a:p>
            <a:pPr algn="just">
              <a:spcAft>
                <a:spcPts val="600"/>
              </a:spcAft>
            </a:pPr>
            <a:r>
              <a:rPr lang="ru-RU" sz="1600" dirty="0">
                <a:solidFill>
                  <a:srgbClr val="9C0E11"/>
                </a:solidFill>
              </a:rPr>
              <a:t>- в отношении страховщиков – ст. 29 Закона об организации страхового дела в РФ и так далее.</a:t>
            </a:r>
          </a:p>
          <a:p>
            <a:pPr algn="just">
              <a:spcAft>
                <a:spcPts val="1200"/>
              </a:spcAft>
            </a:pPr>
            <a:r>
              <a:rPr lang="ru-RU" sz="1600" dirty="0">
                <a:solidFill>
                  <a:srgbClr val="9C0E11"/>
                </a:solidFill>
              </a:rPr>
              <a:t>Это означает, что в отношении обязательности аудита по таким организация нужно смотреть каждый конкретный отраслевой/специальный Закон. Каждый год Минфин РФ размещает на своем сайте перечень критериев для проведения обязательного аудита</a:t>
            </a:r>
            <a:r>
              <a:rPr lang="ru-RU" sz="1600" dirty="0">
                <a:solidFill>
                  <a:srgbClr val="9C0E11"/>
                </a:solidFill>
              </a:rPr>
              <a:t>.</a:t>
            </a:r>
            <a:endParaRPr lang="ru-RU" sz="1600" dirty="0">
              <a:solidFill>
                <a:srgbClr val="9C0E11"/>
              </a:solidFill>
            </a:endParaRPr>
          </a:p>
        </p:txBody>
      </p:sp>
    </p:spTree>
    <p:extLst>
      <p:ext uri="{BB962C8B-B14F-4D97-AF65-F5344CB8AC3E}">
        <p14:creationId xmlns:p14="http://schemas.microsoft.com/office/powerpoint/2010/main" val="5119182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67503"/>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85220" y="1557455"/>
            <a:ext cx="8890702" cy="4001095"/>
          </a:xfrm>
          <a:prstGeom prst="rect">
            <a:avLst/>
          </a:prstGeom>
        </p:spPr>
        <p:txBody>
          <a:bodyPr wrap="square">
            <a:spAutoFit/>
          </a:bodyPr>
          <a:lstStyle/>
          <a:p>
            <a:pPr algn="just">
              <a:spcAft>
                <a:spcPts val="1200"/>
              </a:spcAft>
            </a:pPr>
            <a:r>
              <a:rPr lang="ru-RU" sz="2000" u="sng" dirty="0">
                <a:solidFill>
                  <a:srgbClr val="9C0E11"/>
                </a:solidFill>
              </a:rPr>
              <a:t>3) НАЧАЛО работы поправок </a:t>
            </a:r>
            <a:endParaRPr lang="ru-RU" sz="2000" dirty="0">
              <a:solidFill>
                <a:srgbClr val="9C0E11"/>
              </a:solidFill>
            </a:endParaRPr>
          </a:p>
          <a:p>
            <a:pPr algn="just">
              <a:spcAft>
                <a:spcPts val="1200"/>
              </a:spcAft>
            </a:pPr>
            <a:r>
              <a:rPr lang="ru-RU" sz="2000" dirty="0">
                <a:solidFill>
                  <a:srgbClr val="9C0E11"/>
                </a:solidFill>
              </a:rPr>
              <a:t>Федеральный </a:t>
            </a:r>
            <a:r>
              <a:rPr lang="ru-RU" sz="2000" dirty="0">
                <a:solidFill>
                  <a:srgbClr val="9C0E11"/>
                </a:solidFill>
              </a:rPr>
              <a:t>закон вступил в силу </a:t>
            </a:r>
            <a:r>
              <a:rPr lang="ru-RU" sz="2400" b="1" u="sng" dirty="0">
                <a:solidFill>
                  <a:srgbClr val="9C0E11"/>
                </a:solidFill>
              </a:rPr>
              <a:t>с 1 января 2021 года</a:t>
            </a:r>
            <a:r>
              <a:rPr lang="ru-RU" sz="2000" dirty="0">
                <a:solidFill>
                  <a:srgbClr val="9C0E11"/>
                </a:solidFill>
              </a:rPr>
              <a:t>, т.е. начиная с отчетности за 2020 год.</a:t>
            </a:r>
          </a:p>
          <a:p>
            <a:pPr algn="just">
              <a:spcAft>
                <a:spcPts val="1200"/>
              </a:spcAft>
            </a:pPr>
            <a:r>
              <a:rPr lang="ru-RU" sz="2000" b="1" dirty="0">
                <a:solidFill>
                  <a:srgbClr val="9C0E11"/>
                </a:solidFill>
              </a:rPr>
              <a:t>Но установлен «переходный период»</a:t>
            </a:r>
            <a:r>
              <a:rPr lang="ru-RU" sz="2000" dirty="0">
                <a:solidFill>
                  <a:srgbClr val="9C0E11"/>
                </a:solidFill>
              </a:rPr>
              <a:t>: по договорам на проведение аудита отчетности за 2020 год должна применяться старая редакция Закона об аудиторской деятельности, если аудиторы уже приступили к исполнению договора, т.е. начали проверку или провели этап проверки за 2020 год. В этом случае считается, что бухгалтерская отчетность СМП за 2020 год подлежит обязательному аудиту, т.е. организации необходимо продолжить проверку и получить аудиторское заключение.</a:t>
            </a:r>
          </a:p>
          <a:p>
            <a:pPr algn="just">
              <a:spcAft>
                <a:spcPts val="1200"/>
              </a:spcAft>
            </a:pPr>
            <a:endParaRPr lang="ru-RU" sz="2000" dirty="0">
              <a:solidFill>
                <a:srgbClr val="9C0E11"/>
              </a:solidFill>
            </a:endParaRPr>
          </a:p>
        </p:txBody>
      </p:sp>
    </p:spTree>
    <p:extLst>
      <p:ext uri="{BB962C8B-B14F-4D97-AF65-F5344CB8AC3E}">
        <p14:creationId xmlns:p14="http://schemas.microsoft.com/office/powerpoint/2010/main" val="13393947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508079" y="1122233"/>
            <a:ext cx="8890702" cy="5632311"/>
          </a:xfrm>
          <a:prstGeom prst="rect">
            <a:avLst/>
          </a:prstGeom>
        </p:spPr>
        <p:txBody>
          <a:bodyPr wrap="square">
            <a:spAutoFit/>
          </a:bodyPr>
          <a:lstStyle/>
          <a:p>
            <a:pPr algn="just">
              <a:spcAft>
                <a:spcPts val="600"/>
              </a:spcAft>
            </a:pPr>
            <a:r>
              <a:rPr lang="ru-RU" sz="1600" b="1" dirty="0">
                <a:solidFill>
                  <a:srgbClr val="9C0E11"/>
                </a:solidFill>
              </a:rPr>
              <a:t>Если Ваша организация теперь НЕ подлежит обязательному аудиту, не спешите отказываться от услуг аудиторов, ведь до этого Вы проводили аудит не только для «галочки», а получали УВЕРЕННОСТЬ, что:</a:t>
            </a:r>
            <a:endParaRPr lang="ru-RU" sz="1600" dirty="0">
              <a:solidFill>
                <a:srgbClr val="9C0E11"/>
              </a:solidFill>
            </a:endParaRPr>
          </a:p>
          <a:p>
            <a:pPr algn="just">
              <a:spcAft>
                <a:spcPts val="300"/>
              </a:spcAft>
            </a:pPr>
            <a:r>
              <a:rPr lang="ru-RU" sz="1600" dirty="0">
                <a:solidFill>
                  <a:srgbClr val="9C0E11"/>
                </a:solidFill>
              </a:rPr>
              <a:t>- в бухгалтерском и налоговом учете все хорошо;</a:t>
            </a:r>
          </a:p>
          <a:p>
            <a:pPr algn="just">
              <a:spcAft>
                <a:spcPts val="300"/>
              </a:spcAft>
            </a:pPr>
            <a:r>
              <a:rPr lang="ru-RU" sz="1600" dirty="0">
                <a:solidFill>
                  <a:srgbClr val="9C0E11"/>
                </a:solidFill>
              </a:rPr>
              <a:t>- бухгалтерия следит за изменениями законодательства, есть все необходимые документы, имущество в сохранности, инвентаризация проведена;</a:t>
            </a:r>
          </a:p>
          <a:p>
            <a:pPr algn="just">
              <a:spcAft>
                <a:spcPts val="300"/>
              </a:spcAft>
            </a:pPr>
            <a:r>
              <a:rPr lang="ru-RU" sz="1600" dirty="0">
                <a:solidFill>
                  <a:srgbClr val="9C0E11"/>
                </a:solidFill>
              </a:rPr>
              <a:t>- суммы чистой прибыли для выплаты дивидендов определены правильно;</a:t>
            </a:r>
          </a:p>
          <a:p>
            <a:pPr algn="just">
              <a:spcAft>
                <a:spcPts val="300"/>
              </a:spcAft>
            </a:pPr>
            <a:r>
              <a:rPr lang="ru-RU" sz="1600" dirty="0">
                <a:solidFill>
                  <a:srgbClr val="9C0E11"/>
                </a:solidFill>
              </a:rPr>
              <a:t>- можете обратиться за консультацией к аудиторам, налоговым консультантам и юристам, сопровождающим проверку, сориентироваться в применении новых ФСБУ, изменениях в НК РФ и др.</a:t>
            </a:r>
          </a:p>
          <a:p>
            <a:pPr algn="just">
              <a:spcAft>
                <a:spcPts val="600"/>
              </a:spcAft>
            </a:pPr>
            <a:r>
              <a:rPr lang="ru-RU" sz="1600" b="1" dirty="0">
                <a:solidFill>
                  <a:srgbClr val="9C0E11"/>
                </a:solidFill>
              </a:rPr>
              <a:t>Зачем же сейчас лишать себя этого? </a:t>
            </a:r>
            <a:r>
              <a:rPr lang="ru-RU" sz="1600" dirty="0">
                <a:solidFill>
                  <a:srgbClr val="9C0E11"/>
                </a:solidFill>
              </a:rPr>
              <a:t>Тем более, что стоимость аудиторской проверки по сравнению с возможными налоговыми доначислениями, потерей имущества из-за хищений или нерационального бизнес-процесса закупок или продаж незначительна.</a:t>
            </a:r>
          </a:p>
          <a:p>
            <a:pPr algn="just">
              <a:spcAft>
                <a:spcPts val="600"/>
              </a:spcAft>
            </a:pPr>
            <a:r>
              <a:rPr lang="ru-RU" sz="1600" dirty="0">
                <a:solidFill>
                  <a:srgbClr val="9C0E11"/>
                </a:solidFill>
              </a:rPr>
              <a:t>Например, по итогам 9 мес. 2020 г. средняя сумма доначислений по выездным налоговым проверкам в Москве увеличилась с 33,4 млн. руб. до 42,7 млн. руб. по сравнению с тем же периодом 2019 года, а по РФ средние доначисления на одну проверку в 2020 году составили более 32 млн. </a:t>
            </a:r>
          </a:p>
          <a:p>
            <a:pPr algn="just">
              <a:spcAft>
                <a:spcPts val="600"/>
              </a:spcAft>
            </a:pPr>
            <a:r>
              <a:rPr lang="ru-RU" sz="1600" dirty="0">
                <a:solidFill>
                  <a:srgbClr val="9C0E11"/>
                </a:solidFill>
              </a:rPr>
              <a:t>Поэтому при проведении аудита и устранении налоговых рисков его стоимость окупится в разы.</a:t>
            </a:r>
          </a:p>
          <a:p>
            <a:pPr algn="just">
              <a:spcAft>
                <a:spcPts val="600"/>
              </a:spcAft>
            </a:pPr>
            <a:endParaRPr lang="ru-RU" sz="1600" dirty="0">
              <a:solidFill>
                <a:srgbClr val="9C0E11"/>
              </a:solidFill>
            </a:endParaRPr>
          </a:p>
        </p:txBody>
      </p:sp>
    </p:spTree>
    <p:extLst>
      <p:ext uri="{BB962C8B-B14F-4D97-AF65-F5344CB8AC3E}">
        <p14:creationId xmlns:p14="http://schemas.microsoft.com/office/powerpoint/2010/main" val="16595020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508079" y="1633102"/>
            <a:ext cx="8890702" cy="3600986"/>
          </a:xfrm>
          <a:prstGeom prst="rect">
            <a:avLst/>
          </a:prstGeom>
        </p:spPr>
        <p:txBody>
          <a:bodyPr wrap="square">
            <a:spAutoFit/>
          </a:bodyPr>
          <a:lstStyle/>
          <a:p>
            <a:pPr algn="just">
              <a:spcAft>
                <a:spcPts val="1200"/>
              </a:spcAft>
            </a:pPr>
            <a:r>
              <a:rPr lang="ru-RU" b="1" dirty="0">
                <a:solidFill>
                  <a:srgbClr val="9C0E11"/>
                </a:solidFill>
              </a:rPr>
              <a:t>Кроме того, наличие аудиторского заключения дает дополнительные конкурентные и инвестиционные преимущества:</a:t>
            </a:r>
            <a:endParaRPr lang="ru-RU" dirty="0">
              <a:solidFill>
                <a:srgbClr val="9C0E11"/>
              </a:solidFill>
            </a:endParaRPr>
          </a:p>
          <a:p>
            <a:pPr algn="just">
              <a:spcAft>
                <a:spcPts val="1200"/>
              </a:spcAft>
            </a:pPr>
            <a:r>
              <a:rPr lang="ru-RU" dirty="0">
                <a:solidFill>
                  <a:srgbClr val="9C0E11"/>
                </a:solidFill>
              </a:rPr>
              <a:t>как и ранее, отчетность, по которой есть АЗ имеет совершенно другой статус для внешних пользователей – вызывает больше доверия показателям отчетности, деятельности компании в целом (</a:t>
            </a:r>
            <a:r>
              <a:rPr lang="ru-RU" i="1" dirty="0">
                <a:solidFill>
                  <a:srgbClr val="9C0E11"/>
                </a:solidFill>
              </a:rPr>
              <a:t>многие крупные партнеры требуют от более мелких АЗ по бухгалтерской отчетности в качестве подтверждения их благонадежности</a:t>
            </a:r>
            <a:r>
              <a:rPr lang="ru-RU" dirty="0">
                <a:solidFill>
                  <a:srgbClr val="9C0E11"/>
                </a:solidFill>
              </a:rPr>
              <a:t>);</a:t>
            </a:r>
          </a:p>
          <a:p>
            <a:pPr algn="just">
              <a:spcAft>
                <a:spcPts val="1200"/>
              </a:spcAft>
            </a:pPr>
            <a:r>
              <a:rPr lang="ru-RU" dirty="0">
                <a:solidFill>
                  <a:srgbClr val="9C0E11"/>
                </a:solidFill>
              </a:rPr>
              <a:t>в тяжелой ситуации, связанной с пандемией, многие компании обращаются в кредитные организации, там </a:t>
            </a:r>
            <a:r>
              <a:rPr lang="ru-RU" b="1" dirty="0">
                <a:solidFill>
                  <a:srgbClr val="9C0E11"/>
                </a:solidFill>
              </a:rPr>
              <a:t>всегда</a:t>
            </a:r>
            <a:r>
              <a:rPr lang="ru-RU" dirty="0">
                <a:solidFill>
                  <a:srgbClr val="9C0E11"/>
                </a:solidFill>
              </a:rPr>
              <a:t> требуется АЗ к отчетности;</a:t>
            </a:r>
          </a:p>
          <a:p>
            <a:pPr algn="just">
              <a:spcAft>
                <a:spcPts val="1200"/>
              </a:spcAft>
            </a:pPr>
            <a:r>
              <a:rPr lang="ru-RU" dirty="0">
                <a:solidFill>
                  <a:srgbClr val="9C0E11"/>
                </a:solidFill>
              </a:rPr>
              <a:t>не останавливается работа по заключению договоров в рамках проведения тендеров – как правило при участии в тендерах требуется АЗ</a:t>
            </a:r>
            <a:r>
              <a:rPr lang="ru-RU" dirty="0">
                <a:solidFill>
                  <a:srgbClr val="9C0E11"/>
                </a:solidFill>
              </a:rPr>
              <a:t>.</a:t>
            </a:r>
            <a:endParaRPr lang="ru-RU" dirty="0">
              <a:solidFill>
                <a:srgbClr val="9C0E11"/>
              </a:solidFill>
            </a:endParaRPr>
          </a:p>
        </p:txBody>
      </p:sp>
    </p:spTree>
    <p:extLst>
      <p:ext uri="{BB962C8B-B14F-4D97-AF65-F5344CB8AC3E}">
        <p14:creationId xmlns:p14="http://schemas.microsoft.com/office/powerpoint/2010/main" val="34825386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 name="Прямоугольник 7"/>
          <p:cNvSpPr/>
          <p:nvPr/>
        </p:nvSpPr>
        <p:spPr>
          <a:xfrm>
            <a:off x="499001" y="1065693"/>
            <a:ext cx="8890702" cy="5293757"/>
          </a:xfrm>
          <a:prstGeom prst="rect">
            <a:avLst/>
          </a:prstGeom>
        </p:spPr>
        <p:txBody>
          <a:bodyPr wrap="square">
            <a:spAutoFit/>
          </a:bodyPr>
          <a:lstStyle/>
          <a:p>
            <a:pPr algn="just">
              <a:spcAft>
                <a:spcPts val="600"/>
              </a:spcAft>
            </a:pPr>
            <a:r>
              <a:rPr lang="ru-RU" dirty="0">
                <a:solidFill>
                  <a:srgbClr val="9C0E11"/>
                </a:solidFill>
              </a:rPr>
              <a:t>Средства, запланированные на проведение обязательного аудита компания может потратить с наибольшей пользой, проведя инициативный аудит по индивидуальному техническому заданию, например, на:</a:t>
            </a:r>
          </a:p>
          <a:p>
            <a:pPr algn="just">
              <a:spcAft>
                <a:spcPts val="600"/>
              </a:spcAft>
            </a:pPr>
            <a:r>
              <a:rPr lang="ru-RU" u="sng" dirty="0">
                <a:solidFill>
                  <a:srgbClr val="9C0E11"/>
                </a:solidFill>
              </a:rPr>
              <a:t>- налоговый аудит со страховкой от налоговых претензий</a:t>
            </a:r>
            <a:r>
              <a:rPr lang="ru-RU" dirty="0">
                <a:solidFill>
                  <a:srgbClr val="9C0E11"/>
                </a:solidFill>
              </a:rPr>
              <a:t>;</a:t>
            </a:r>
          </a:p>
          <a:p>
            <a:pPr algn="just">
              <a:spcAft>
                <a:spcPts val="600"/>
              </a:spcAft>
            </a:pPr>
            <a:r>
              <a:rPr lang="ru-RU" dirty="0">
                <a:solidFill>
                  <a:srgbClr val="9C0E11"/>
                </a:solidFill>
              </a:rPr>
              <a:t>- </a:t>
            </a:r>
            <a:r>
              <a:rPr lang="ru-RU" u="sng" dirty="0">
                <a:solidFill>
                  <a:srgbClr val="9C0E11"/>
                </a:solidFill>
              </a:rPr>
              <a:t>аудит при смене </a:t>
            </a:r>
            <a:r>
              <a:rPr lang="ru-RU" u="sng" dirty="0">
                <a:solidFill>
                  <a:srgbClr val="9C0E11"/>
                </a:solidFill>
              </a:rPr>
              <a:t>руководителя или </a:t>
            </a:r>
            <a:r>
              <a:rPr lang="ru-RU" u="sng" dirty="0">
                <a:solidFill>
                  <a:srgbClr val="9C0E11"/>
                </a:solidFill>
              </a:rPr>
              <a:t>главного бухгалтера;</a:t>
            </a:r>
          </a:p>
          <a:p>
            <a:pPr algn="just">
              <a:spcAft>
                <a:spcPts val="600"/>
              </a:spcAft>
            </a:pPr>
            <a:r>
              <a:rPr lang="ru-RU" dirty="0">
                <a:solidFill>
                  <a:srgbClr val="9C0E11"/>
                </a:solidFill>
              </a:rPr>
              <a:t>- </a:t>
            </a:r>
            <a:r>
              <a:rPr lang="ru-RU" u="sng" dirty="0">
                <a:solidFill>
                  <a:srgbClr val="9C0E11"/>
                </a:solidFill>
              </a:rPr>
              <a:t>кадровый аудит, который предотвратит споры с работниками, огромные штрафы и даже дисквалификацию руководителя;</a:t>
            </a:r>
          </a:p>
          <a:p>
            <a:pPr algn="just">
              <a:spcAft>
                <a:spcPts val="600"/>
              </a:spcAft>
            </a:pPr>
            <a:r>
              <a:rPr lang="ru-RU" dirty="0">
                <a:solidFill>
                  <a:srgbClr val="9C0E11"/>
                </a:solidFill>
              </a:rPr>
              <a:t>- </a:t>
            </a:r>
            <a:r>
              <a:rPr lang="ru-RU" u="sng" dirty="0">
                <a:solidFill>
                  <a:srgbClr val="9C0E11"/>
                </a:solidFill>
              </a:rPr>
              <a:t>аудит с целью выяснения причин снижения прибыли/выручки;</a:t>
            </a:r>
          </a:p>
          <a:p>
            <a:pPr algn="just">
              <a:spcAft>
                <a:spcPts val="600"/>
              </a:spcAft>
            </a:pPr>
            <a:r>
              <a:rPr lang="ru-RU" dirty="0">
                <a:solidFill>
                  <a:srgbClr val="9C0E11"/>
                </a:solidFill>
              </a:rPr>
              <a:t>- </a:t>
            </a:r>
            <a:r>
              <a:rPr lang="ru-RU" u="sng" dirty="0">
                <a:solidFill>
                  <a:srgbClr val="9C0E11"/>
                </a:solidFill>
              </a:rPr>
              <a:t>аудит с целью выяснения причин отсутствия денежных средств при наличии прибыли;</a:t>
            </a:r>
          </a:p>
          <a:p>
            <a:pPr algn="just">
              <a:spcAft>
                <a:spcPts val="600"/>
              </a:spcAft>
            </a:pPr>
            <a:r>
              <a:rPr lang="ru-RU" u="sng" dirty="0">
                <a:solidFill>
                  <a:srgbClr val="9C0E11"/>
                </a:solidFill>
              </a:rPr>
              <a:t>- проверку </a:t>
            </a:r>
            <a:r>
              <a:rPr lang="ru-RU" u="sng" dirty="0">
                <a:solidFill>
                  <a:srgbClr val="9C0E11"/>
                </a:solidFill>
              </a:rPr>
              <a:t>контрагентов так далее.</a:t>
            </a:r>
            <a:endParaRPr lang="ru-RU" u="sng" dirty="0">
              <a:solidFill>
                <a:srgbClr val="9C0E11"/>
              </a:solidFill>
            </a:endParaRPr>
          </a:p>
          <a:p>
            <a:pPr algn="just">
              <a:spcAft>
                <a:spcPts val="600"/>
              </a:spcAft>
            </a:pPr>
            <a:r>
              <a:rPr lang="ru-RU" b="1" dirty="0">
                <a:solidFill>
                  <a:srgbClr val="9C0E11"/>
                </a:solidFill>
              </a:rPr>
              <a:t> </a:t>
            </a:r>
            <a:endParaRPr lang="ru-RU" dirty="0">
              <a:solidFill>
                <a:srgbClr val="9C0E11"/>
              </a:solidFill>
            </a:endParaRPr>
          </a:p>
          <a:p>
            <a:pPr algn="just">
              <a:spcAft>
                <a:spcPts val="600"/>
              </a:spcAft>
            </a:pPr>
            <a:r>
              <a:rPr lang="ru-RU" b="1" dirty="0">
                <a:solidFill>
                  <a:srgbClr val="9C0E11"/>
                </a:solidFill>
              </a:rPr>
              <a:t>Отказ от «</a:t>
            </a:r>
            <a:r>
              <a:rPr lang="ru-RU" b="1" dirty="0" err="1">
                <a:solidFill>
                  <a:srgbClr val="9C0E11"/>
                </a:solidFill>
              </a:rPr>
              <a:t>обязаловки</a:t>
            </a:r>
            <a:r>
              <a:rPr lang="ru-RU" b="1" dirty="0">
                <a:solidFill>
                  <a:srgbClr val="9C0E11"/>
                </a:solidFill>
              </a:rPr>
              <a:t>» - это новые возможности для действительно полезного аудита.</a:t>
            </a:r>
            <a:endParaRPr lang="ru-RU" dirty="0">
              <a:solidFill>
                <a:srgbClr val="9C0E11"/>
              </a:solidFill>
            </a:endParaRPr>
          </a:p>
          <a:p>
            <a:pPr algn="just">
              <a:spcAft>
                <a:spcPts val="600"/>
              </a:spcAft>
            </a:pPr>
            <a:r>
              <a:rPr lang="ru-RU" b="1" dirty="0">
                <a:solidFill>
                  <a:srgbClr val="9C0E11"/>
                </a:solidFill>
              </a:rPr>
              <a:t>Аудит – это не затраты, а инвестиции в безопасный бизнес!</a:t>
            </a:r>
            <a:endParaRPr lang="ru-RU" dirty="0">
              <a:solidFill>
                <a:srgbClr val="9C0E11"/>
              </a:solidFill>
            </a:endParaRPr>
          </a:p>
          <a:p>
            <a:pPr algn="just">
              <a:spcAft>
                <a:spcPts val="600"/>
              </a:spcAft>
            </a:pPr>
            <a:endParaRPr lang="ru-RU" dirty="0">
              <a:solidFill>
                <a:srgbClr val="9C0E11"/>
              </a:solidFill>
            </a:endParaRPr>
          </a:p>
        </p:txBody>
      </p:sp>
    </p:spTree>
    <p:extLst>
      <p:ext uri="{BB962C8B-B14F-4D97-AF65-F5344CB8AC3E}">
        <p14:creationId xmlns:p14="http://schemas.microsoft.com/office/powerpoint/2010/main" val="27696827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6526" y="-297"/>
            <a:ext cx="9919052" cy="6858594"/>
          </a:xfrm>
          <a:prstGeom prst="rect">
            <a:avLst/>
          </a:prstGeom>
        </p:spPr>
      </p:pic>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3"/>
          <a:stretch>
            <a:fillRect/>
          </a:stretch>
        </p:blipFill>
        <p:spPr>
          <a:xfrm>
            <a:off x="-430" y="639838"/>
            <a:ext cx="9906859" cy="5578323"/>
          </a:xfrm>
          <a:prstGeom prst="rect">
            <a:avLst/>
          </a:prstGeom>
        </p:spPr>
      </p:pic>
    </p:spTree>
    <p:extLst>
      <p:ext uri="{BB962C8B-B14F-4D97-AF65-F5344CB8AC3E}">
        <p14:creationId xmlns:p14="http://schemas.microsoft.com/office/powerpoint/2010/main" val="2023713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265" y="55917"/>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graphicFrame>
        <p:nvGraphicFramePr>
          <p:cNvPr id="12" name="Схема 11"/>
          <p:cNvGraphicFramePr/>
          <p:nvPr>
            <p:extLst>
              <p:ext uri="{D42A27DB-BD31-4B8C-83A1-F6EECF244321}">
                <p14:modId xmlns:p14="http://schemas.microsoft.com/office/powerpoint/2010/main" val="3568716404"/>
              </p:ext>
            </p:extLst>
          </p:nvPr>
        </p:nvGraphicFramePr>
        <p:xfrm>
          <a:off x="832834" y="2008992"/>
          <a:ext cx="8353042" cy="382766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6" name="Прямоугольник 15"/>
          <p:cNvSpPr/>
          <p:nvPr/>
        </p:nvSpPr>
        <p:spPr>
          <a:xfrm>
            <a:off x="386922" y="787770"/>
            <a:ext cx="9087298" cy="5339923"/>
          </a:xfrm>
          <a:prstGeom prst="rect">
            <a:avLst/>
          </a:prstGeom>
        </p:spPr>
        <p:txBody>
          <a:bodyPr wrap="square">
            <a:spAutoFit/>
          </a:bodyPr>
          <a:lstStyle/>
          <a:p>
            <a:pPr algn="just">
              <a:spcAft>
                <a:spcPts val="1200"/>
              </a:spcAft>
            </a:pPr>
            <a:r>
              <a:rPr lang="ru-RU" sz="2400" b="1" dirty="0">
                <a:solidFill>
                  <a:srgbClr val="0070C0"/>
                </a:solidFill>
                <a:latin typeface="Arial" panose="020B0604020202020204" pitchFamily="34" charset="0"/>
                <a:ea typeface="Calibri" panose="020F0502020204030204" pitchFamily="34" charset="0"/>
                <a:cs typeface="Times New Roman" panose="02020603050405020304" pitchFamily="18" charset="0"/>
              </a:rPr>
              <a:t>Даты </a:t>
            </a:r>
            <a:r>
              <a:rPr lang="ru-RU" sz="2400" b="1" dirty="0">
                <a:solidFill>
                  <a:srgbClr val="0070C0"/>
                </a:solidFill>
                <a:latin typeface="Arial" panose="020B0604020202020204" pitchFamily="34" charset="0"/>
                <a:ea typeface="Calibri" panose="020F0502020204030204" pitchFamily="34" charset="0"/>
                <a:cs typeface="Times New Roman" panose="02020603050405020304" pitchFamily="18" charset="0"/>
              </a:rPr>
              <a:t>и </a:t>
            </a:r>
            <a:r>
              <a:rPr lang="ru-RU" sz="2400" b="1" dirty="0">
                <a:solidFill>
                  <a:srgbClr val="0070C0"/>
                </a:solidFill>
                <a:latin typeface="Arial" panose="020B0604020202020204" pitchFamily="34" charset="0"/>
                <a:ea typeface="Calibri" panose="020F0502020204030204" pitchFamily="34" charset="0"/>
                <a:cs typeface="Times New Roman" panose="02020603050405020304" pitchFamily="18" charset="0"/>
              </a:rPr>
              <a:t>сроки</a:t>
            </a:r>
          </a:p>
          <a:p>
            <a:pPr algn="just">
              <a:spcAft>
                <a:spcPts val="600"/>
              </a:spcAft>
            </a:pPr>
            <a:r>
              <a:rPr lang="ru-RU" sz="1600" dirty="0">
                <a:solidFill>
                  <a:srgbClr val="9E0E11"/>
                </a:solidFill>
                <a:ea typeface="Calibri" panose="020F0502020204030204" pitchFamily="34" charset="0"/>
                <a:cs typeface="Times New Roman" panose="02020603050405020304" pitchFamily="18" charset="0"/>
              </a:rPr>
              <a:t>Все </a:t>
            </a:r>
            <a:r>
              <a:rPr lang="ru-RU" sz="1600" dirty="0">
                <a:solidFill>
                  <a:srgbClr val="9E0E11"/>
                </a:solidFill>
                <a:ea typeface="Calibri" panose="020F0502020204030204" pitchFamily="34" charset="0"/>
                <a:cs typeface="Times New Roman" panose="02020603050405020304" pitchFamily="18" charset="0"/>
              </a:rPr>
              <a:t>формы годовой отчетности, включая Пояснения </a:t>
            </a:r>
            <a:r>
              <a:rPr lang="ru-RU" sz="1600" b="1" dirty="0">
                <a:solidFill>
                  <a:srgbClr val="9E0E11"/>
                </a:solidFill>
                <a:ea typeface="Calibri" panose="020F0502020204030204" pitchFamily="34" charset="0"/>
                <a:cs typeface="Times New Roman" panose="02020603050405020304" pitchFamily="18" charset="0"/>
              </a:rPr>
              <a:t>должны быть датированы одной датой</a:t>
            </a:r>
            <a:r>
              <a:rPr lang="ru-RU" sz="1600" dirty="0">
                <a:solidFill>
                  <a:srgbClr val="9E0E11"/>
                </a:solidFill>
                <a:ea typeface="Calibri" panose="020F0502020204030204" pitchFamily="34" charset="0"/>
                <a:cs typeface="Times New Roman" panose="02020603050405020304" pitchFamily="18" charset="0"/>
              </a:rPr>
              <a:t>.</a:t>
            </a:r>
          </a:p>
          <a:p>
            <a:pPr algn="just">
              <a:spcAft>
                <a:spcPts val="600"/>
              </a:spcAft>
            </a:pPr>
            <a:r>
              <a:rPr lang="ru-RU" sz="1600" dirty="0">
                <a:solidFill>
                  <a:srgbClr val="9E0E11"/>
                </a:solidFill>
                <a:ea typeface="Calibri" panose="020F0502020204030204" pitchFamily="34" charset="0"/>
                <a:cs typeface="Times New Roman" panose="02020603050405020304" pitchFamily="18" charset="0"/>
              </a:rPr>
              <a:t>Срок представления бухгалтерской отчетности одинаков для всех юридических лиц – 3 месяца по окончании отчетного периода (</a:t>
            </a:r>
            <a:r>
              <a:rPr lang="ru-RU" sz="1600" i="1" dirty="0">
                <a:solidFill>
                  <a:srgbClr val="9E0E11"/>
                </a:solidFill>
                <a:ea typeface="Calibri" panose="020F0502020204030204" pitchFamily="34" charset="0"/>
                <a:cs typeface="Times New Roman" panose="02020603050405020304" pitchFamily="18" charset="0"/>
              </a:rPr>
              <a:t>ст. 18 </a:t>
            </a:r>
            <a:r>
              <a:rPr lang="ru-RU" sz="1600" i="1" dirty="0">
                <a:solidFill>
                  <a:srgbClr val="9E0E11"/>
                </a:solidFill>
                <a:ea typeface="Times New Roman" panose="02020603050405020304" pitchFamily="18" charset="0"/>
                <a:cs typeface="Times New Roman" panose="02020603050405020304" pitchFamily="18" charset="0"/>
              </a:rPr>
              <a:t>Федерального закона РФ «О бухгалтерском учете» от 06.12.2011 № 402-ФЗ</a:t>
            </a:r>
            <a:r>
              <a:rPr lang="ru-RU" sz="1600" dirty="0">
                <a:solidFill>
                  <a:srgbClr val="9E0E11"/>
                </a:solidFill>
                <a:ea typeface="Calibri" panose="020F0502020204030204" pitchFamily="34" charset="0"/>
                <a:cs typeface="Times New Roman" panose="02020603050405020304" pitchFamily="18" charset="0"/>
              </a:rPr>
              <a:t>). </a:t>
            </a:r>
            <a:endParaRPr lang="ru-RU" sz="1600" dirty="0">
              <a:solidFill>
                <a:srgbClr val="9E0E11"/>
              </a:solidFill>
              <a:ea typeface="Calibri" panose="020F0502020204030204" pitchFamily="34" charset="0"/>
              <a:cs typeface="Times New Roman" panose="02020603050405020304" pitchFamily="18" charset="0"/>
            </a:endParaRPr>
          </a:p>
          <a:p>
            <a:pPr algn="just">
              <a:spcAft>
                <a:spcPts val="600"/>
              </a:spcAft>
            </a:pPr>
            <a:r>
              <a:rPr lang="ru-RU" sz="1600" dirty="0">
                <a:solidFill>
                  <a:srgbClr val="9E0E11"/>
                </a:solidFill>
                <a:ea typeface="Calibri" panose="020F0502020204030204" pitchFamily="34" charset="0"/>
                <a:cs typeface="Times New Roman" panose="02020603050405020304" pitchFamily="18" charset="0"/>
              </a:rPr>
              <a:t>Срок </a:t>
            </a:r>
            <a:r>
              <a:rPr lang="ru-RU" sz="1600" dirty="0">
                <a:solidFill>
                  <a:srgbClr val="9E0E11"/>
                </a:solidFill>
                <a:ea typeface="Calibri" panose="020F0502020204030204" pitchFamily="34" charset="0"/>
                <a:cs typeface="Times New Roman" panose="02020603050405020304" pitchFamily="18" charset="0"/>
              </a:rPr>
              <a:t>сдачи бухгалтерской отчетности за </a:t>
            </a:r>
            <a:r>
              <a:rPr lang="ru-RU" sz="1600" dirty="0">
                <a:solidFill>
                  <a:srgbClr val="9E0E11"/>
                </a:solidFill>
                <a:ea typeface="Calibri" panose="020F0502020204030204" pitchFamily="34" charset="0"/>
                <a:cs typeface="Times New Roman" panose="02020603050405020304" pitchFamily="18" charset="0"/>
              </a:rPr>
              <a:t>2020 </a:t>
            </a:r>
            <a:r>
              <a:rPr lang="ru-RU" sz="1600" dirty="0">
                <a:solidFill>
                  <a:srgbClr val="9E0E11"/>
                </a:solidFill>
                <a:ea typeface="Calibri" panose="020F0502020204030204" pitchFamily="34" charset="0"/>
                <a:cs typeface="Times New Roman" panose="02020603050405020304" pitchFamily="18" charset="0"/>
              </a:rPr>
              <a:t>год – </a:t>
            </a:r>
            <a:r>
              <a:rPr lang="ru-RU" sz="1600" b="1" dirty="0">
                <a:solidFill>
                  <a:srgbClr val="0070C0"/>
                </a:solidFill>
                <a:ea typeface="Calibri" panose="020F0502020204030204" pitchFamily="34" charset="0"/>
                <a:cs typeface="Times New Roman" panose="02020603050405020304" pitchFamily="18" charset="0"/>
              </a:rPr>
              <a:t>не позднее </a:t>
            </a:r>
            <a:r>
              <a:rPr lang="ru-RU" sz="1600" b="1" dirty="0">
                <a:solidFill>
                  <a:srgbClr val="0070C0"/>
                </a:solidFill>
                <a:ea typeface="Calibri" panose="020F0502020204030204" pitchFamily="34" charset="0"/>
                <a:cs typeface="Times New Roman" panose="02020603050405020304" pitchFamily="18" charset="0"/>
              </a:rPr>
              <a:t>31.03.2021.</a:t>
            </a:r>
            <a:endParaRPr lang="ru-RU" sz="1600" b="1" dirty="0">
              <a:solidFill>
                <a:srgbClr val="0070C0"/>
              </a:solidFill>
              <a:ea typeface="Calibri" panose="020F0502020204030204" pitchFamily="34" charset="0"/>
              <a:cs typeface="Times New Roman" panose="02020603050405020304" pitchFamily="18" charset="0"/>
            </a:endParaRPr>
          </a:p>
          <a:p>
            <a:pPr algn="just">
              <a:spcAft>
                <a:spcPts val="600"/>
              </a:spcAft>
            </a:pPr>
            <a:r>
              <a:rPr lang="ru-RU" sz="1600" dirty="0">
                <a:solidFill>
                  <a:srgbClr val="9E0E11"/>
                </a:solidFill>
                <a:ea typeface="Calibri" panose="020F0502020204030204" pitchFamily="34" charset="0"/>
                <a:cs typeface="Times New Roman" panose="02020603050405020304" pitchFamily="18" charset="0"/>
              </a:rPr>
              <a:t>Аудиторское заключение о годовой бухгалтерской (финансовой) отчетности, подлежащей обязательному аудиту, представляют вместе с этой отчетностью либо не позднее 10 рабочих дней со дня, следующего за датой аудиторского заключения, но не позднее 31 декабря года, следующего за отчетным годом (т.е. АЗ об отчетности за </a:t>
            </a:r>
            <a:r>
              <a:rPr lang="ru-RU" sz="1600" dirty="0">
                <a:solidFill>
                  <a:srgbClr val="9E0E11"/>
                </a:solidFill>
                <a:ea typeface="Calibri" panose="020F0502020204030204" pitchFamily="34" charset="0"/>
                <a:cs typeface="Times New Roman" panose="02020603050405020304" pitchFamily="18" charset="0"/>
              </a:rPr>
              <a:t>2020 </a:t>
            </a:r>
            <a:r>
              <a:rPr lang="ru-RU" sz="1600" dirty="0">
                <a:solidFill>
                  <a:srgbClr val="9E0E11"/>
                </a:solidFill>
                <a:ea typeface="Calibri" panose="020F0502020204030204" pitchFamily="34" charset="0"/>
                <a:cs typeface="Times New Roman" panose="02020603050405020304" pitchFamily="18" charset="0"/>
              </a:rPr>
              <a:t>год - не позднее 31 декабря </a:t>
            </a:r>
            <a:r>
              <a:rPr lang="ru-RU" sz="1600" dirty="0">
                <a:solidFill>
                  <a:srgbClr val="9E0E11"/>
                </a:solidFill>
                <a:ea typeface="Calibri" panose="020F0502020204030204" pitchFamily="34" charset="0"/>
                <a:cs typeface="Times New Roman" panose="02020603050405020304" pitchFamily="18" charset="0"/>
              </a:rPr>
              <a:t>2021).</a:t>
            </a:r>
            <a:endParaRPr lang="ru-RU" sz="1600" dirty="0">
              <a:solidFill>
                <a:srgbClr val="9E0E11"/>
              </a:solidFill>
              <a:ea typeface="Calibri" panose="020F0502020204030204" pitchFamily="34" charset="0"/>
              <a:cs typeface="Times New Roman" panose="02020603050405020304" pitchFamily="18" charset="0"/>
            </a:endParaRPr>
          </a:p>
          <a:p>
            <a:pPr algn="just">
              <a:spcAft>
                <a:spcPts val="600"/>
              </a:spcAft>
            </a:pPr>
            <a:r>
              <a:rPr lang="ru-RU" sz="1600" dirty="0">
                <a:solidFill>
                  <a:srgbClr val="9E0E11"/>
                </a:solidFill>
                <a:ea typeface="Calibri" panose="020F0502020204030204" pitchFamily="34" charset="0"/>
                <a:cs typeface="Times New Roman" panose="02020603050405020304" pitchFamily="18" charset="0"/>
              </a:rPr>
              <a:t>АЗ может и не быть на дату сдачи отчетности, главное, чтобы аудит был проведен до конца года (до 31.12.2021).</a:t>
            </a:r>
          </a:p>
          <a:p>
            <a:pPr algn="just">
              <a:spcAft>
                <a:spcPts val="600"/>
              </a:spcAft>
            </a:pPr>
            <a:r>
              <a:rPr lang="ru-RU" sz="1600" dirty="0">
                <a:solidFill>
                  <a:srgbClr val="9E0E11"/>
                </a:solidFill>
                <a:ea typeface="Calibri" panose="020F0502020204030204" pitchFamily="34" charset="0"/>
                <a:cs typeface="Times New Roman" panose="02020603050405020304" pitchFamily="18" charset="0"/>
              </a:rPr>
              <a:t>Обратите внимание, если компания подлежит обязательному аудиту, она </a:t>
            </a:r>
            <a:r>
              <a:rPr lang="ru-RU" sz="1600" b="1" u="sng" dirty="0">
                <a:solidFill>
                  <a:srgbClr val="9E0E11"/>
                </a:solidFill>
                <a:ea typeface="Calibri" panose="020F0502020204030204" pitchFamily="34" charset="0"/>
                <a:cs typeface="Times New Roman" panose="02020603050405020304" pitchFamily="18" charset="0"/>
              </a:rPr>
              <a:t>не может применять упрощенные формы отчетности</a:t>
            </a:r>
            <a:r>
              <a:rPr lang="ru-RU" sz="1600" dirty="0">
                <a:solidFill>
                  <a:srgbClr val="9E0E11"/>
                </a:solidFill>
                <a:ea typeface="Calibri" panose="020F0502020204030204" pitchFamily="34" charset="0"/>
                <a:cs typeface="Times New Roman" panose="02020603050405020304" pitchFamily="18" charset="0"/>
              </a:rPr>
              <a:t> и в этом она может допустить ошибки: не проведет аудит и представит неполную бухгалтерскую отчетность. </a:t>
            </a:r>
            <a:endParaRPr lang="ru-RU" sz="1600" dirty="0">
              <a:solidFill>
                <a:srgbClr val="9E0E11"/>
              </a:solidFill>
              <a:ea typeface="Calibri" panose="020F0502020204030204" pitchFamily="34" charset="0"/>
              <a:cs typeface="Times New Roman" panose="02020603050405020304" pitchFamily="18" charset="0"/>
            </a:endParaRPr>
          </a:p>
          <a:p>
            <a:pPr algn="just">
              <a:spcAft>
                <a:spcPts val="600"/>
              </a:spcAft>
            </a:pPr>
            <a:r>
              <a:rPr lang="ru-RU" sz="1600" dirty="0">
                <a:solidFill>
                  <a:srgbClr val="9C0E11"/>
                </a:solidFill>
              </a:rPr>
              <a:t>В целом бухгалтерская отчетность направляется через операторов ЭДО, но пока что </a:t>
            </a:r>
            <a:r>
              <a:rPr lang="ru-RU" sz="1600" u="sng" dirty="0">
                <a:solidFill>
                  <a:srgbClr val="9C0E11"/>
                </a:solidFill>
              </a:rPr>
              <a:t>можно</a:t>
            </a:r>
            <a:r>
              <a:rPr lang="ru-RU" sz="1600" dirty="0">
                <a:solidFill>
                  <a:srgbClr val="9C0E11"/>
                </a:solidFill>
              </a:rPr>
              <a:t> обходиться без них и сдавать через сайт ФНС. </a:t>
            </a:r>
          </a:p>
          <a:p>
            <a:pPr algn="just">
              <a:spcAft>
                <a:spcPts val="600"/>
              </a:spcAft>
            </a:pPr>
            <a:r>
              <a:rPr lang="ru-RU" sz="1600" dirty="0">
                <a:solidFill>
                  <a:srgbClr val="9C0E11"/>
                </a:solidFill>
              </a:rPr>
              <a:t>Это – «пилотный» проект, который был </a:t>
            </a:r>
            <a:r>
              <a:rPr lang="ru-RU" sz="1600" u="sng" dirty="0">
                <a:solidFill>
                  <a:srgbClr val="9C0E11"/>
                </a:solidFill>
              </a:rPr>
              <a:t>продлен</a:t>
            </a:r>
            <a:r>
              <a:rPr lang="ru-RU" sz="1600" dirty="0">
                <a:solidFill>
                  <a:srgbClr val="9C0E11"/>
                </a:solidFill>
              </a:rPr>
              <a:t> до 1 июля 2021 года</a:t>
            </a:r>
            <a:r>
              <a:rPr lang="ru-RU" sz="1600" dirty="0">
                <a:solidFill>
                  <a:srgbClr val="9C0E11"/>
                </a:solidFill>
              </a:rPr>
              <a:t>.</a:t>
            </a:r>
            <a:endParaRPr lang="ru-RU" sz="1600" dirty="0">
              <a:solidFill>
                <a:srgbClr val="9C0E11"/>
              </a:solidFill>
            </a:endParaRPr>
          </a:p>
        </p:txBody>
      </p:sp>
    </p:spTree>
    <p:extLst>
      <p:ext uri="{BB962C8B-B14F-4D97-AF65-F5344CB8AC3E}">
        <p14:creationId xmlns:p14="http://schemas.microsoft.com/office/powerpoint/2010/main" val="26968653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7348"/>
            <a:ext cx="9906000" cy="5930537"/>
          </a:xfrm>
          <a:prstGeom prst="rect">
            <a:avLst/>
          </a:prstGeom>
        </p:spPr>
      </p:pic>
    </p:spTree>
    <p:extLst>
      <p:ext uri="{BB962C8B-B14F-4D97-AF65-F5344CB8AC3E}">
        <p14:creationId xmlns:p14="http://schemas.microsoft.com/office/powerpoint/2010/main" val="41317898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2"/>
          <a:stretch>
            <a:fillRect/>
          </a:stretch>
        </p:blipFill>
        <p:spPr>
          <a:xfrm>
            <a:off x="7093130" y="-1280"/>
            <a:ext cx="2812869" cy="6859280"/>
          </a:xfrm>
          <a:prstGeom prst="rect">
            <a:avLst/>
          </a:prstGeom>
        </p:spPr>
      </p:pic>
      <p:pic>
        <p:nvPicPr>
          <p:cNvPr id="7" name="Рисунок 6"/>
          <p:cNvPicPr>
            <a:picLocks noChangeAspect="1"/>
          </p:cNvPicPr>
          <p:nvPr/>
        </p:nvPicPr>
        <p:blipFill>
          <a:blip r:embed="rId3"/>
          <a:stretch>
            <a:fillRect/>
          </a:stretch>
        </p:blipFill>
        <p:spPr>
          <a:xfrm rot="10800000">
            <a:off x="218646" y="182367"/>
            <a:ext cx="465726" cy="465726"/>
          </a:xfrm>
          <a:prstGeom prst="rect">
            <a:avLst/>
          </a:prstGeom>
        </p:spPr>
      </p:pic>
      <p:sp>
        <p:nvSpPr>
          <p:cNvPr id="8" name="Прямоугольник 7"/>
          <p:cNvSpPr/>
          <p:nvPr/>
        </p:nvSpPr>
        <p:spPr>
          <a:xfrm>
            <a:off x="143355" y="2360262"/>
            <a:ext cx="9421744" cy="1467068"/>
          </a:xfrm>
          <a:prstGeom prst="rect">
            <a:avLst/>
          </a:prstGeom>
        </p:spPr>
        <p:txBody>
          <a:bodyPr wrap="square">
            <a:spAutoFit/>
          </a:bodyPr>
          <a:lstStyle/>
          <a:p>
            <a:pPr algn="just" defTabSz="914400" fontAlgn="base">
              <a:spcBef>
                <a:spcPct val="2000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a:p>
            <a:pPr algn="just" defTabSz="914400" fontAlgn="base">
              <a:spcBef>
                <a:spcPct val="20000"/>
              </a:spcBef>
              <a:spcAft>
                <a:spcPct val="0"/>
              </a:spcAft>
            </a:pPr>
            <a:endParaRPr lang="ru-RU" b="1" dirty="0">
              <a:solidFill>
                <a:prstClr val="black"/>
              </a:solidFill>
              <a:latin typeface="Times New Roman" panose="02020603050405020304" pitchFamily="18" charset="0"/>
              <a:cs typeface="Times New Roman" panose="02020603050405020304" pitchFamily="18" charset="0"/>
            </a:endParaRPr>
          </a:p>
          <a:p>
            <a:pPr algn="just" defTabSz="914400">
              <a:lnSpc>
                <a:spcPct val="90000"/>
              </a:lnSpc>
              <a:spcBef>
                <a:spcPts val="1000"/>
              </a:spcBef>
            </a:pPr>
            <a:endParaRPr lang="ru-RU" b="1" dirty="0">
              <a:solidFill>
                <a:prstClr val="black"/>
              </a:solidFill>
              <a:latin typeface="Times New Roman" panose="02020603050405020304" pitchFamily="18" charset="0"/>
              <a:cs typeface="Times New Roman" panose="02020603050405020304" pitchFamily="18" charset="0"/>
            </a:endParaRPr>
          </a:p>
          <a:p>
            <a:pPr defTabSz="914400" fontAlgn="base">
              <a:spcBef>
                <a:spcPct val="20000"/>
              </a:spcBef>
              <a:spcAft>
                <a:spcPct val="0"/>
              </a:spcAft>
            </a:pPr>
            <a:endParaRPr lang="ru-RU" sz="2100" dirty="0">
              <a:solidFill>
                <a:prstClr val="black"/>
              </a:solidFill>
              <a:latin typeface="Times New Roman" panose="02020603050405020304" pitchFamily="18" charset="0"/>
              <a:cs typeface="Times New Roman" panose="02020603050405020304" pitchFamily="18" charset="0"/>
            </a:endParaRPr>
          </a:p>
        </p:txBody>
      </p:sp>
      <p:pic>
        <p:nvPicPr>
          <p:cNvPr id="15" name="Рисунок 14"/>
          <p:cNvPicPr>
            <a:picLocks noChangeAspect="1"/>
          </p:cNvPicPr>
          <p:nvPr/>
        </p:nvPicPr>
        <p:blipFill>
          <a:blip r:embed="rId4"/>
          <a:stretch>
            <a:fillRect/>
          </a:stretch>
        </p:blipFill>
        <p:spPr>
          <a:xfrm>
            <a:off x="1" y="-1280"/>
            <a:ext cx="499000" cy="499000"/>
          </a:xfrm>
          <a:prstGeom prst="rect">
            <a:avLst/>
          </a:prstGeom>
        </p:spPr>
      </p:pic>
      <p:pic>
        <p:nvPicPr>
          <p:cNvPr id="5" name="Рисунок 4"/>
          <p:cNvPicPr>
            <a:picLocks noChangeAspect="1"/>
          </p:cNvPicPr>
          <p:nvPr/>
        </p:nvPicPr>
        <p:blipFill>
          <a:blip r:embed="rId5"/>
          <a:stretch>
            <a:fillRect/>
          </a:stretch>
        </p:blipFill>
        <p:spPr>
          <a:xfrm>
            <a:off x="9452369" y="6434327"/>
            <a:ext cx="401073" cy="425435"/>
          </a:xfrm>
          <a:prstGeom prst="rect">
            <a:avLst/>
          </a:prstGeom>
        </p:spPr>
      </p:pic>
      <p:pic>
        <p:nvPicPr>
          <p:cNvPr id="19" name="Рисунок 18"/>
          <p:cNvPicPr>
            <a:picLocks noChangeAspect="1"/>
          </p:cNvPicPr>
          <p:nvPr/>
        </p:nvPicPr>
        <p:blipFill>
          <a:blip r:embed="rId6"/>
          <a:stretch>
            <a:fillRect/>
          </a:stretch>
        </p:blipFill>
        <p:spPr>
          <a:xfrm>
            <a:off x="611930" y="415230"/>
            <a:ext cx="3394014" cy="907022"/>
          </a:xfrm>
          <a:prstGeom prst="rect">
            <a:avLst/>
          </a:prstGeom>
        </p:spPr>
      </p:pic>
      <p:sp>
        <p:nvSpPr>
          <p:cNvPr id="22" name="Прямоугольник 21"/>
          <p:cNvSpPr/>
          <p:nvPr/>
        </p:nvSpPr>
        <p:spPr>
          <a:xfrm>
            <a:off x="754840" y="1662669"/>
            <a:ext cx="4471805" cy="4799584"/>
          </a:xfrm>
          <a:prstGeom prst="rect">
            <a:avLst/>
          </a:prstGeom>
        </p:spPr>
        <p:txBody>
          <a:bodyPr wrap="square">
            <a:spAutoFit/>
          </a:bodyPr>
          <a:lstStyle/>
          <a:p>
            <a:pPr>
              <a:lnSpc>
                <a:spcPct val="107000"/>
              </a:lnSpc>
              <a:spcAft>
                <a:spcPts val="800"/>
              </a:spcAft>
            </a:pPr>
            <a:r>
              <a:rPr lang="ru-RU" sz="17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КОНТАКТНЫЕ ТЕЛЕФОНЫ:</a:t>
            </a:r>
          </a:p>
          <a:p>
            <a:pPr>
              <a:lnSpc>
                <a:spcPct val="107000"/>
              </a:lnSpc>
              <a:spcAft>
                <a:spcPts val="800"/>
              </a:spcAft>
            </a:pPr>
            <a:r>
              <a:rPr lang="en-US" sz="17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       </a:t>
            </a:r>
            <a:r>
              <a:rPr lang="ru-RU" sz="16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a:t>
            </a:r>
            <a:r>
              <a:rPr lang="ru-RU" sz="16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7 </a:t>
            </a:r>
            <a:r>
              <a:rPr lang="en-US" sz="16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a:t>
            </a:r>
            <a:r>
              <a:rPr lang="ru-RU" sz="16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495</a:t>
            </a:r>
            <a:r>
              <a:rPr lang="en-US" sz="16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a:t>
            </a:r>
            <a:r>
              <a:rPr lang="ru-RU" sz="16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134–32-23</a:t>
            </a:r>
            <a:r>
              <a:rPr lang="en-US" sz="16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 </a:t>
            </a:r>
            <a:endParaRPr lang="ru-RU" sz="16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7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Менеджер</a:t>
            </a:r>
            <a:r>
              <a:rPr lang="ru-RU" sz="17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ы</a:t>
            </a:r>
            <a:r>
              <a:rPr lang="ru-RU" sz="17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 </a:t>
            </a:r>
            <a:r>
              <a:rPr lang="ru-RU" sz="17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департамента </a:t>
            </a:r>
            <a:r>
              <a:rPr lang="ru-RU" sz="17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развития</a:t>
            </a:r>
            <a:r>
              <a:rPr lang="ru-RU" sz="17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a:t>
            </a:r>
            <a:endParaRPr lang="en-US" sz="17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700" dirty="0">
                <a:solidFill>
                  <a:srgbClr val="800000"/>
                </a:solidFill>
                <a:latin typeface="Franklin Gothic Medium" panose="020B0603020102020204" pitchFamily="34" charset="0"/>
                <a:cs typeface="Times New Roman" panose="02020603050405020304" pitchFamily="18" charset="0"/>
              </a:rPr>
              <a:t>Артемова </a:t>
            </a:r>
            <a:r>
              <a:rPr lang="ru-RU" sz="1700" dirty="0">
                <a:solidFill>
                  <a:srgbClr val="800000"/>
                </a:solidFill>
                <a:latin typeface="Franklin Gothic Medium" panose="020B0603020102020204" pitchFamily="34" charset="0"/>
                <a:cs typeface="Times New Roman" panose="02020603050405020304" pitchFamily="18" charset="0"/>
              </a:rPr>
              <a:t>Ольга;</a:t>
            </a:r>
            <a:r>
              <a:rPr lang="en-US" sz="1700" dirty="0">
                <a:solidFill>
                  <a:srgbClr val="800000"/>
                </a:solidFill>
                <a:latin typeface="Franklin Gothic Medium" panose="020B0603020102020204" pitchFamily="34" charset="0"/>
                <a:cs typeface="Times New Roman" panose="02020603050405020304" pitchFamily="18" charset="0"/>
              </a:rPr>
              <a:t> </a:t>
            </a:r>
            <a:r>
              <a:rPr lang="ru-RU" sz="1700" dirty="0">
                <a:solidFill>
                  <a:srgbClr val="800000"/>
                </a:solidFill>
                <a:latin typeface="Franklin Gothic Medium" panose="020B0603020102020204" pitchFamily="34" charset="0"/>
                <a:cs typeface="Times New Roman" panose="02020603050405020304" pitchFamily="18" charset="0"/>
              </a:rPr>
              <a:t>Лутицкая </a:t>
            </a:r>
            <a:r>
              <a:rPr lang="ru-RU" sz="1700" dirty="0">
                <a:solidFill>
                  <a:srgbClr val="800000"/>
                </a:solidFill>
                <a:latin typeface="Franklin Gothic Medium" panose="020B0603020102020204" pitchFamily="34" charset="0"/>
                <a:cs typeface="Times New Roman" panose="02020603050405020304" pitchFamily="18" charset="0"/>
              </a:rPr>
              <a:t>Алиса</a:t>
            </a:r>
          </a:p>
          <a:p>
            <a:pPr>
              <a:lnSpc>
                <a:spcPct val="107000"/>
              </a:lnSpc>
              <a:spcAft>
                <a:spcPts val="800"/>
              </a:spcAft>
            </a:pPr>
            <a:r>
              <a:rPr lang="en-US" sz="1700" dirty="0">
                <a:solidFill>
                  <a:srgbClr val="800000"/>
                </a:solidFill>
                <a:latin typeface="Franklin Gothic Medium" panose="020B0603020102020204" pitchFamily="34" charset="0"/>
              </a:rPr>
              <a:t> </a:t>
            </a:r>
            <a:r>
              <a:rPr lang="en-US" sz="1700" dirty="0">
                <a:solidFill>
                  <a:srgbClr val="800000"/>
                </a:solidFill>
                <a:latin typeface="Franklin Gothic Medium" panose="020B0603020102020204" pitchFamily="34" charset="0"/>
              </a:rPr>
              <a:t>       </a:t>
            </a:r>
            <a:r>
              <a:rPr lang="en-US" sz="1700" b="1" dirty="0">
                <a:solidFill>
                  <a:srgbClr val="800000"/>
                </a:solidFill>
                <a:latin typeface="Franklin Gothic Medium" panose="020B0603020102020204" pitchFamily="34" charset="0"/>
              </a:rPr>
              <a:t>admin@pravovest-audit.ru</a:t>
            </a:r>
          </a:p>
          <a:p>
            <a:pPr>
              <a:lnSpc>
                <a:spcPct val="107000"/>
              </a:lnSpc>
              <a:spcAft>
                <a:spcPts val="800"/>
              </a:spcAft>
            </a:pPr>
            <a:r>
              <a:rPr lang="en-US" sz="1700" b="1" dirty="0">
                <a:ln w="0"/>
                <a:solidFill>
                  <a:srgbClr val="800000"/>
                </a:solidFill>
                <a:latin typeface="Franklin Gothic Medium" panose="020B0603020102020204" pitchFamily="34" charset="0"/>
              </a:rPr>
              <a:t>        </a:t>
            </a:r>
            <a:r>
              <a:rPr lang="ru-RU" sz="1600" b="1" dirty="0">
                <a:ln w="0"/>
                <a:solidFill>
                  <a:srgbClr val="800000"/>
                </a:solidFill>
                <a:latin typeface="Franklin Gothic Medium" panose="020B0603020102020204" pitchFamily="34" charset="0"/>
              </a:rPr>
              <a:t>+ </a:t>
            </a:r>
            <a:r>
              <a:rPr lang="ru-RU" sz="1600" b="1" dirty="0">
                <a:ln w="0"/>
                <a:solidFill>
                  <a:srgbClr val="800000"/>
                </a:solidFill>
                <a:latin typeface="Franklin Gothic Medium" panose="020B0603020102020204" pitchFamily="34" charset="0"/>
              </a:rPr>
              <a:t>7 (903) </a:t>
            </a:r>
            <a:r>
              <a:rPr lang="ru-RU" sz="1600" b="1" dirty="0">
                <a:ln w="0"/>
                <a:solidFill>
                  <a:srgbClr val="800000"/>
                </a:solidFill>
                <a:latin typeface="Franklin Gothic Medium" panose="020B0603020102020204" pitchFamily="34" charset="0"/>
              </a:rPr>
              <a:t>669-51-90</a:t>
            </a:r>
            <a:endParaRPr lang="en-US" sz="1700" b="1" dirty="0">
              <a:solidFill>
                <a:srgbClr val="800000"/>
              </a:solidFill>
              <a:latin typeface="Franklin Gothic Medium" panose="020B0603020102020204" pitchFamily="34" charset="0"/>
            </a:endParaRPr>
          </a:p>
          <a:p>
            <a:pPr>
              <a:lnSpc>
                <a:spcPct val="107000"/>
              </a:lnSpc>
              <a:spcAft>
                <a:spcPts val="800"/>
              </a:spcAft>
            </a:pPr>
            <a:r>
              <a:rPr lang="en-US" sz="1700" b="1" dirty="0">
                <a:solidFill>
                  <a:srgbClr val="800000"/>
                </a:solidFill>
                <a:latin typeface="Franklin Gothic Medium" panose="020B0603020102020204" pitchFamily="34" charset="0"/>
              </a:rPr>
              <a:t> </a:t>
            </a:r>
            <a:r>
              <a:rPr lang="en-US" sz="1700" b="1" dirty="0">
                <a:solidFill>
                  <a:srgbClr val="800000"/>
                </a:solidFill>
                <a:latin typeface="Franklin Gothic Medium" panose="020B0603020102020204" pitchFamily="34" charset="0"/>
              </a:rPr>
              <a:t>       cons@wiseadvice.ru</a:t>
            </a:r>
            <a:endParaRPr lang="ru-RU" sz="1700" b="1" dirty="0">
              <a:solidFill>
                <a:srgbClr val="800000"/>
              </a:solidFill>
              <a:latin typeface="Franklin Gothic Medium" panose="020B0603020102020204" pitchFamily="34" charset="0"/>
            </a:endParaRPr>
          </a:p>
          <a:p>
            <a:pPr>
              <a:lnSpc>
                <a:spcPct val="107000"/>
              </a:lnSpc>
              <a:spcAft>
                <a:spcPts val="800"/>
              </a:spcAft>
            </a:pPr>
            <a:r>
              <a:rPr lang="ru-RU" sz="1700"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 </a:t>
            </a:r>
            <a:r>
              <a:rPr lang="en-US" sz="1700"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        </a:t>
            </a:r>
            <a:r>
              <a:rPr lang="ru-RU" sz="16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+7 (996)966–32-63</a:t>
            </a:r>
          </a:p>
          <a:p>
            <a:pPr>
              <a:lnSpc>
                <a:spcPct val="107000"/>
              </a:lnSpc>
              <a:spcAft>
                <a:spcPts val="100"/>
              </a:spcAft>
            </a:pPr>
            <a:r>
              <a:rPr lang="ru-RU" sz="1700"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       </a:t>
            </a:r>
            <a:r>
              <a:rPr lang="ru-RU" sz="1600"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115 093, г. МОСКВА, 1-й ЩИПКОВСКИЙ</a:t>
            </a:r>
          </a:p>
          <a:p>
            <a:pPr>
              <a:lnSpc>
                <a:spcPct val="107000"/>
              </a:lnSpc>
              <a:spcAft>
                <a:spcPts val="100"/>
              </a:spcAft>
            </a:pPr>
            <a:r>
              <a:rPr lang="ru-RU" sz="1600"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       ПЕР., Д. 20, ЭТАЖ 2, ОФИС 211</a:t>
            </a:r>
          </a:p>
          <a:p>
            <a:pPr>
              <a:lnSpc>
                <a:spcPct val="107000"/>
              </a:lnSpc>
              <a:spcAft>
                <a:spcPts val="800"/>
              </a:spcAft>
            </a:pPr>
            <a:endParaRPr lang="ru-RU" sz="17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7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 </a:t>
            </a:r>
            <a:r>
              <a:rPr lang="ru-RU" sz="1700"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      </a:t>
            </a:r>
            <a:r>
              <a:rPr lang="en-US"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rPr>
              <a:t>pravovest-audit.ru</a:t>
            </a:r>
            <a:endParaRPr lang="en-US" b="1" dirty="0">
              <a:solidFill>
                <a:srgbClr val="800000"/>
              </a:solidFill>
              <a:latin typeface="Franklin Gothic Medium" panose="020B0603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dirty="0">
              <a:solidFill>
                <a:srgbClr val="800000"/>
              </a:solidFill>
              <a:latin typeface="FUTURE"/>
              <a:ea typeface="Calibri" panose="020F0502020204030204" pitchFamily="34" charset="0"/>
              <a:cs typeface="Times New Roman" panose="02020603050405020304" pitchFamily="18" charset="0"/>
            </a:endParaRPr>
          </a:p>
        </p:txBody>
      </p:sp>
      <p:pic>
        <p:nvPicPr>
          <p:cNvPr id="3" name="Рисунок 2" descr="Free photo At Mail E Mail Characters Envelope Post Email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821" y="3034422"/>
            <a:ext cx="448451" cy="477641"/>
          </a:xfrm>
          <a:prstGeom prst="rect">
            <a:avLst/>
          </a:prstGeom>
        </p:spPr>
      </p:pic>
      <p:pic>
        <p:nvPicPr>
          <p:cNvPr id="4" name="Рисунок 3"/>
          <p:cNvPicPr>
            <a:picLocks noChangeAspect="1"/>
          </p:cNvPicPr>
          <p:nvPr/>
        </p:nvPicPr>
        <p:blipFill>
          <a:blip r:embed="rId8"/>
          <a:stretch>
            <a:fillRect/>
          </a:stretch>
        </p:blipFill>
        <p:spPr>
          <a:xfrm>
            <a:off x="787821" y="3852480"/>
            <a:ext cx="448451" cy="475145"/>
          </a:xfrm>
          <a:prstGeom prst="rect">
            <a:avLst/>
          </a:prstGeom>
        </p:spPr>
      </p:pic>
      <p:pic>
        <p:nvPicPr>
          <p:cNvPr id="6" name="Рисунок 5"/>
          <p:cNvPicPr>
            <a:picLocks noChangeAspect="1"/>
          </p:cNvPicPr>
          <p:nvPr/>
        </p:nvPicPr>
        <p:blipFill>
          <a:blip r:embed="rId9"/>
          <a:stretch>
            <a:fillRect/>
          </a:stretch>
        </p:blipFill>
        <p:spPr>
          <a:xfrm>
            <a:off x="853536" y="3564219"/>
            <a:ext cx="317019" cy="317019"/>
          </a:xfrm>
          <a:prstGeom prst="rect">
            <a:avLst/>
          </a:prstGeom>
        </p:spPr>
      </p:pic>
      <p:pic>
        <p:nvPicPr>
          <p:cNvPr id="9" name="Рисунок 8"/>
          <p:cNvPicPr>
            <a:picLocks noChangeAspect="1"/>
          </p:cNvPicPr>
          <p:nvPr/>
        </p:nvPicPr>
        <p:blipFill>
          <a:blip r:embed="rId9"/>
          <a:stretch>
            <a:fillRect/>
          </a:stretch>
        </p:blipFill>
        <p:spPr>
          <a:xfrm>
            <a:off x="853535" y="4379781"/>
            <a:ext cx="317019" cy="317019"/>
          </a:xfrm>
          <a:prstGeom prst="rect">
            <a:avLst/>
          </a:prstGeom>
        </p:spPr>
      </p:pic>
      <p:pic>
        <p:nvPicPr>
          <p:cNvPr id="10" name="Рисунок 9"/>
          <p:cNvPicPr>
            <a:picLocks noChangeAspect="1"/>
          </p:cNvPicPr>
          <p:nvPr/>
        </p:nvPicPr>
        <p:blipFill>
          <a:blip r:embed="rId9"/>
          <a:stretch>
            <a:fillRect/>
          </a:stretch>
        </p:blipFill>
        <p:spPr>
          <a:xfrm>
            <a:off x="853536" y="2090655"/>
            <a:ext cx="317019" cy="317019"/>
          </a:xfrm>
          <a:prstGeom prst="rect">
            <a:avLst/>
          </a:prstGeom>
        </p:spPr>
      </p:pic>
      <p:pic>
        <p:nvPicPr>
          <p:cNvPr id="12" name="Рисунок 11" descr="GPS icon 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870" y="4800042"/>
            <a:ext cx="373682" cy="373682"/>
          </a:xfrm>
          <a:prstGeom prst="rect">
            <a:avLst/>
          </a:prstGeom>
        </p:spPr>
      </p:pic>
      <p:pic>
        <p:nvPicPr>
          <p:cNvPr id="13" name="Рисунок 12" descr="Earth Planet Icon · Free image on Pixabay"/>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5382" y="5645062"/>
            <a:ext cx="345852" cy="345852"/>
          </a:xfrm>
          <a:prstGeom prst="rect">
            <a:avLst/>
          </a:prstGeom>
        </p:spPr>
      </p:pic>
    </p:spTree>
    <p:extLst>
      <p:ext uri="{BB962C8B-B14F-4D97-AF65-F5344CB8AC3E}">
        <p14:creationId xmlns:p14="http://schemas.microsoft.com/office/powerpoint/2010/main" val="31558570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93496" y="39251"/>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graphicFrame>
        <p:nvGraphicFramePr>
          <p:cNvPr id="12" name="Схема 11"/>
          <p:cNvGraphicFramePr/>
          <p:nvPr>
            <p:extLst>
              <p:ext uri="{D42A27DB-BD31-4B8C-83A1-F6EECF244321}">
                <p14:modId xmlns:p14="http://schemas.microsoft.com/office/powerpoint/2010/main" val="3568716404"/>
              </p:ext>
            </p:extLst>
          </p:nvPr>
        </p:nvGraphicFramePr>
        <p:xfrm>
          <a:off x="832834" y="2008992"/>
          <a:ext cx="8353042" cy="382766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6" name="Прямоугольник 15"/>
          <p:cNvSpPr/>
          <p:nvPr/>
        </p:nvSpPr>
        <p:spPr>
          <a:xfrm>
            <a:off x="430372" y="1074420"/>
            <a:ext cx="9087298" cy="4832092"/>
          </a:xfrm>
          <a:prstGeom prst="rect">
            <a:avLst/>
          </a:prstGeom>
        </p:spPr>
        <p:txBody>
          <a:bodyPr wrap="square">
            <a:spAutoFit/>
          </a:bodyPr>
          <a:lstStyle/>
          <a:p>
            <a:pPr algn="just">
              <a:spcAft>
                <a:spcPts val="600"/>
              </a:spcAft>
            </a:pPr>
            <a:r>
              <a:rPr lang="ru-RU" sz="2000" b="1" dirty="0">
                <a:solidFill>
                  <a:srgbClr val="0070C0"/>
                </a:solidFill>
                <a:latin typeface="Arial" panose="020B0604020202020204" pitchFamily="34" charset="0"/>
                <a:ea typeface="Calibri" panose="020F0502020204030204" pitchFamily="34" charset="0"/>
                <a:cs typeface="Times New Roman" panose="02020603050405020304" pitchFamily="18" charset="0"/>
              </a:rPr>
              <a:t>Порядок сдачи.</a:t>
            </a:r>
          </a:p>
          <a:p>
            <a:pPr algn="just">
              <a:spcAft>
                <a:spcPts val="600"/>
              </a:spcAft>
            </a:pPr>
            <a:r>
              <a:rPr lang="ru-RU" b="1" dirty="0">
                <a:solidFill>
                  <a:srgbClr val="9E0E11"/>
                </a:solidFill>
              </a:rPr>
              <a:t>Бухгалтерскую отчетность за 2020 год организации представляют только в налоговый орган,</a:t>
            </a:r>
            <a:r>
              <a:rPr lang="ru-RU" dirty="0">
                <a:solidFill>
                  <a:srgbClr val="9E0E11"/>
                </a:solidFill>
              </a:rPr>
              <a:t> в органы статистики бухгалтерскую отчетность за </a:t>
            </a:r>
            <a:r>
              <a:rPr lang="ru-RU" dirty="0">
                <a:solidFill>
                  <a:srgbClr val="9E0E11"/>
                </a:solidFill>
              </a:rPr>
              <a:t>2020 </a:t>
            </a:r>
            <a:r>
              <a:rPr lang="ru-RU" dirty="0">
                <a:solidFill>
                  <a:srgbClr val="9E0E11"/>
                </a:solidFill>
              </a:rPr>
              <a:t>представлять не нужно. </a:t>
            </a:r>
            <a:r>
              <a:rPr lang="ru-RU" u="sng" dirty="0">
                <a:solidFill>
                  <a:srgbClr val="9E0E11"/>
                </a:solidFill>
              </a:rPr>
              <a:t>Исключением</a:t>
            </a:r>
            <a:r>
              <a:rPr lang="ru-RU" dirty="0">
                <a:solidFill>
                  <a:srgbClr val="9E0E11"/>
                </a:solidFill>
              </a:rPr>
              <a:t> являются организации, бухгалтерская отчетность которых содержит государственную тайну, а также организации в случаях, установленных для них Правительством РФ, они продолжают представлять отчетность в органы статистики по месту регистрации, (см. п. 3, п. 7 ст. 18 Закона № 402-ФЗ «О бухгалтерском учете»).</a:t>
            </a:r>
          </a:p>
          <a:p>
            <a:pPr algn="just">
              <a:spcAft>
                <a:spcPts val="600"/>
              </a:spcAft>
            </a:pPr>
            <a:r>
              <a:rPr lang="ru-RU" dirty="0">
                <a:solidFill>
                  <a:srgbClr val="9E0E11"/>
                </a:solidFill>
              </a:rPr>
              <a:t>Общее правило — </a:t>
            </a:r>
            <a:r>
              <a:rPr lang="ru-RU" b="1" dirty="0">
                <a:solidFill>
                  <a:srgbClr val="9E0E11"/>
                </a:solidFill>
              </a:rPr>
              <a:t>обязательный экземпляр отчетности и аудиторское заключение о ней представляется в налоговый орган по каналам ТКС в виде электронного документа.</a:t>
            </a:r>
            <a:r>
              <a:rPr lang="ru-RU" dirty="0">
                <a:solidFill>
                  <a:srgbClr val="9E0E11"/>
                </a:solidFill>
              </a:rPr>
              <a:t> </a:t>
            </a:r>
          </a:p>
          <a:p>
            <a:pPr algn="just">
              <a:spcAft>
                <a:spcPts val="600"/>
              </a:spcAft>
            </a:pPr>
            <a:r>
              <a:rPr lang="ru-RU" dirty="0">
                <a:solidFill>
                  <a:srgbClr val="9E0E11"/>
                </a:solidFill>
              </a:rPr>
              <a:t>Бухгалтерскую отчетность за 2020 год и далее субъекты малого </a:t>
            </a:r>
            <a:r>
              <a:rPr lang="ru-RU" dirty="0">
                <a:solidFill>
                  <a:srgbClr val="9E0E11"/>
                </a:solidFill>
              </a:rPr>
              <a:t>предпринимательства </a:t>
            </a:r>
            <a:r>
              <a:rPr lang="ru-RU" dirty="0">
                <a:solidFill>
                  <a:srgbClr val="9E0E11"/>
                </a:solidFill>
              </a:rPr>
              <a:t>теперь обязаны сдавать в электронном виде (в прошлом году им разрешалось сдать бумажный вариант в порядке исключения).</a:t>
            </a:r>
          </a:p>
          <a:p>
            <a:pPr algn="just">
              <a:spcAft>
                <a:spcPts val="600"/>
              </a:spcAft>
            </a:pPr>
            <a:r>
              <a:rPr lang="ru-RU" dirty="0">
                <a:solidFill>
                  <a:srgbClr val="9E0E11"/>
                </a:solidFill>
              </a:rPr>
              <a:t>То есть любой малой фирме понадобится электронная подпись: иначе </a:t>
            </a:r>
            <a:r>
              <a:rPr lang="ru-RU" dirty="0" err="1">
                <a:solidFill>
                  <a:srgbClr val="9E0E11"/>
                </a:solidFill>
              </a:rPr>
              <a:t>бухотчетность</a:t>
            </a:r>
            <a:r>
              <a:rPr lang="ru-RU" dirty="0">
                <a:solidFill>
                  <a:srgbClr val="9E0E11"/>
                </a:solidFill>
              </a:rPr>
              <a:t> не сдать</a:t>
            </a:r>
            <a:r>
              <a:rPr lang="ru-RU" dirty="0">
                <a:solidFill>
                  <a:srgbClr val="9E0E11"/>
                </a:solidFill>
              </a:rPr>
              <a:t>.</a:t>
            </a:r>
            <a:endParaRPr lang="ru-RU" dirty="0">
              <a:solidFill>
                <a:srgbClr val="9E0E11"/>
              </a:solidFill>
            </a:endParaRPr>
          </a:p>
        </p:txBody>
      </p:sp>
    </p:spTree>
    <p:extLst>
      <p:ext uri="{BB962C8B-B14F-4D97-AF65-F5344CB8AC3E}">
        <p14:creationId xmlns:p14="http://schemas.microsoft.com/office/powerpoint/2010/main" val="27272985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265" y="55917"/>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graphicFrame>
        <p:nvGraphicFramePr>
          <p:cNvPr id="12" name="Схема 11"/>
          <p:cNvGraphicFramePr/>
          <p:nvPr>
            <p:extLst>
              <p:ext uri="{D42A27DB-BD31-4B8C-83A1-F6EECF244321}">
                <p14:modId xmlns:p14="http://schemas.microsoft.com/office/powerpoint/2010/main" val="3568716404"/>
              </p:ext>
            </p:extLst>
          </p:nvPr>
        </p:nvGraphicFramePr>
        <p:xfrm>
          <a:off x="832834" y="2008992"/>
          <a:ext cx="8353042" cy="382766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6" name="Прямоугольник 15"/>
          <p:cNvSpPr/>
          <p:nvPr/>
        </p:nvSpPr>
        <p:spPr>
          <a:xfrm>
            <a:off x="430372" y="1414475"/>
            <a:ext cx="9087298" cy="4308872"/>
          </a:xfrm>
          <a:prstGeom prst="rect">
            <a:avLst/>
          </a:prstGeom>
        </p:spPr>
        <p:txBody>
          <a:bodyPr wrap="square">
            <a:spAutoFit/>
          </a:bodyPr>
          <a:lstStyle/>
          <a:p>
            <a:pPr algn="just">
              <a:spcAft>
                <a:spcPts val="1200"/>
              </a:spcAft>
            </a:pPr>
            <a:r>
              <a:rPr lang="ru-RU" dirty="0">
                <a:solidFill>
                  <a:srgbClr val="9E0E11"/>
                </a:solidFill>
              </a:rPr>
              <a:t>Бухотчетность за 2020 год, также, как и за 2019 год, будет размещаться в едином ресурсе в ФНС. Все данные анализируются в Автоматизированной информационной системе ФНС России, которая, является единой базой данных и упрощает контроль над </a:t>
            </a:r>
            <a:r>
              <a:rPr lang="ru-RU" dirty="0">
                <a:solidFill>
                  <a:srgbClr val="9E0E11"/>
                </a:solidFill>
              </a:rPr>
              <a:t>налогоплательщиками.</a:t>
            </a:r>
          </a:p>
          <a:p>
            <a:pPr algn="just">
              <a:spcAft>
                <a:spcPts val="1200"/>
              </a:spcAft>
            </a:pPr>
            <a:endParaRPr lang="ru-RU" dirty="0">
              <a:solidFill>
                <a:srgbClr val="9E0E11"/>
              </a:solidFill>
            </a:endParaRPr>
          </a:p>
          <a:p>
            <a:pPr algn="just">
              <a:spcAft>
                <a:spcPts val="1200"/>
              </a:spcAft>
            </a:pPr>
            <a:r>
              <a:rPr lang="ru-RU" dirty="0">
                <a:solidFill>
                  <a:srgbClr val="9E0E11"/>
                </a:solidFill>
              </a:rPr>
              <a:t>Система автоматически выделяет те компании, где есть риски и отклонения по 12 критериям ФНС. При необходимости дополнительного анализа, может быть назначена камеральная или выездная налоговая проверка. Сравнивать будут не только сопоставимость данных бухгалтерской и налоговой отчетности компаний, но и проведут проверку на соответствие показателей по зарплатным налогам. </a:t>
            </a:r>
            <a:endParaRPr lang="ru-RU" dirty="0">
              <a:solidFill>
                <a:srgbClr val="9E0E11"/>
              </a:solidFill>
            </a:endParaRPr>
          </a:p>
          <a:p>
            <a:pPr algn="just">
              <a:spcAft>
                <a:spcPts val="1200"/>
              </a:spcAft>
            </a:pPr>
            <a:endParaRPr lang="ru-RU" dirty="0">
              <a:solidFill>
                <a:srgbClr val="9E0E11"/>
              </a:solidFill>
            </a:endParaRPr>
          </a:p>
          <a:p>
            <a:pPr algn="just">
              <a:spcAft>
                <a:spcPts val="1200"/>
              </a:spcAft>
            </a:pPr>
            <a:r>
              <a:rPr lang="ru-RU" dirty="0">
                <a:solidFill>
                  <a:srgbClr val="9E0E11"/>
                </a:solidFill>
              </a:rPr>
              <a:t>Это </a:t>
            </a:r>
            <a:r>
              <a:rPr lang="ru-RU" dirty="0">
                <a:solidFill>
                  <a:srgbClr val="9E0E11"/>
                </a:solidFill>
              </a:rPr>
              <a:t>значит, что если вы отчисляете налогов меньше, чем другие компании вашей сферы, то будут вопросы от налоговой инспекции</a:t>
            </a:r>
            <a:r>
              <a:rPr lang="ru-RU" dirty="0">
                <a:solidFill>
                  <a:srgbClr val="9E0E11"/>
                </a:solidFill>
              </a:rPr>
              <a:t>.</a:t>
            </a:r>
            <a:endParaRPr lang="ru-RU" dirty="0">
              <a:solidFill>
                <a:srgbClr val="9E0E11"/>
              </a:solidFill>
            </a:endParaRPr>
          </a:p>
        </p:txBody>
      </p:sp>
    </p:spTree>
    <p:extLst>
      <p:ext uri="{BB962C8B-B14F-4D97-AF65-F5344CB8AC3E}">
        <p14:creationId xmlns:p14="http://schemas.microsoft.com/office/powerpoint/2010/main" val="24675429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265" y="38666"/>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6" name="Прямоугольник 15"/>
          <p:cNvSpPr/>
          <p:nvPr/>
        </p:nvSpPr>
        <p:spPr>
          <a:xfrm>
            <a:off x="392208" y="839745"/>
            <a:ext cx="9087298" cy="5278368"/>
          </a:xfrm>
          <a:prstGeom prst="rect">
            <a:avLst/>
          </a:prstGeom>
        </p:spPr>
        <p:txBody>
          <a:bodyPr wrap="square">
            <a:spAutoFit/>
          </a:bodyPr>
          <a:lstStyle/>
          <a:p>
            <a:pPr algn="just">
              <a:spcAft>
                <a:spcPts val="600"/>
              </a:spcAft>
            </a:pPr>
            <a:r>
              <a:rPr lang="ru-RU" sz="2400" b="1" dirty="0">
                <a:solidFill>
                  <a:srgbClr val="0070C0"/>
                </a:solidFill>
                <a:latin typeface="Arial" panose="020B0604020202020204" pitchFamily="34" charset="0"/>
                <a:ea typeface="Calibri" panose="020F0502020204030204" pitchFamily="34" charset="0"/>
                <a:cs typeface="Times New Roman" panose="02020603050405020304" pitchFamily="18" charset="0"/>
              </a:rPr>
              <a:t>Досрочное применение ФСБУ </a:t>
            </a:r>
          </a:p>
          <a:p>
            <a:pPr algn="just">
              <a:spcAft>
                <a:spcPts val="600"/>
              </a:spcAft>
            </a:pPr>
            <a:r>
              <a:rPr lang="ru-RU" u="sng" dirty="0">
                <a:solidFill>
                  <a:srgbClr val="9C0E11"/>
                </a:solidFill>
              </a:rPr>
              <a:t>Досрочно мы можем применять</a:t>
            </a:r>
            <a:r>
              <a:rPr lang="ru-RU" dirty="0">
                <a:solidFill>
                  <a:srgbClr val="9C0E11"/>
                </a:solidFill>
              </a:rPr>
              <a:t>:</a:t>
            </a:r>
          </a:p>
          <a:p>
            <a:pPr algn="just">
              <a:spcAft>
                <a:spcPts val="600"/>
              </a:spcAft>
            </a:pPr>
            <a:r>
              <a:rPr lang="ru-RU" dirty="0">
                <a:solidFill>
                  <a:srgbClr val="9C0E11"/>
                </a:solidFill>
              </a:rPr>
              <a:t>ФСБУ </a:t>
            </a:r>
            <a:r>
              <a:rPr lang="ru-RU" dirty="0">
                <a:solidFill>
                  <a:srgbClr val="9C0E11"/>
                </a:solidFill>
              </a:rPr>
              <a:t>6/2020 «Основные средства», </a:t>
            </a:r>
            <a:r>
              <a:rPr lang="ru-RU" dirty="0">
                <a:solidFill>
                  <a:srgbClr val="9C0E11"/>
                </a:solidFill>
              </a:rPr>
              <a:t>ФСБУ 25/2018 «Бухгалтерский учет аренды»</a:t>
            </a:r>
            <a:r>
              <a:rPr lang="ru-RU" dirty="0">
                <a:solidFill>
                  <a:srgbClr val="9C0E11"/>
                </a:solidFill>
              </a:rPr>
              <a:t>, </a:t>
            </a:r>
            <a:r>
              <a:rPr lang="ru-RU" dirty="0">
                <a:solidFill>
                  <a:srgbClr val="9C0E11"/>
                </a:solidFill>
              </a:rPr>
              <a:t>ФСБУ </a:t>
            </a:r>
            <a:r>
              <a:rPr lang="ru-RU" dirty="0">
                <a:solidFill>
                  <a:srgbClr val="9C0E11"/>
                </a:solidFill>
              </a:rPr>
              <a:t>26/2020 «Капитальные вложения»</a:t>
            </a:r>
            <a:endParaRPr lang="ru-RU" dirty="0">
              <a:solidFill>
                <a:srgbClr val="9C0E11"/>
              </a:solidFill>
            </a:endParaRPr>
          </a:p>
          <a:p>
            <a:pPr algn="just">
              <a:spcAft>
                <a:spcPts val="600"/>
              </a:spcAft>
            </a:pPr>
            <a:r>
              <a:rPr lang="ru-RU" dirty="0">
                <a:solidFill>
                  <a:srgbClr val="9C0E11"/>
                </a:solidFill>
              </a:rPr>
              <a:t>•</a:t>
            </a:r>
            <a:r>
              <a:rPr lang="ru-RU" dirty="0">
                <a:solidFill>
                  <a:srgbClr val="9C0E11"/>
                </a:solidFill>
              </a:rPr>
              <a:t>Нормативные правовые акты по бухгалтерскому учету могут предусматривать возможность добровольного применения организацией утвержденных правил бухгалтерского учета до наступления срока их обязательного применения. Такая возможность установлена, например, ФСБУ 25/2018 «Бухгалтерский учет аренды», утвержденным приказом Минфина России от 16 октября 2018 г. № 208н.</a:t>
            </a:r>
          </a:p>
          <a:p>
            <a:pPr algn="just">
              <a:spcAft>
                <a:spcPts val="600"/>
              </a:spcAft>
            </a:pPr>
            <a:r>
              <a:rPr lang="ru-RU" dirty="0">
                <a:solidFill>
                  <a:srgbClr val="9C0E11"/>
                </a:solidFill>
              </a:rPr>
              <a:t>•Решение о досрочном применении правил бухгалтерского учета может быть принято организацией лишь в случае, когда возможность досрочного применения правил предусмотрена соответствующим нормативным правовым актом. При этом согласно </a:t>
            </a:r>
            <a:r>
              <a:rPr lang="ru-RU" dirty="0">
                <a:solidFill>
                  <a:srgbClr val="9C0E11"/>
                </a:solidFill>
              </a:rPr>
              <a:t>ч. </a:t>
            </a:r>
            <a:r>
              <a:rPr lang="ru-RU" dirty="0">
                <a:solidFill>
                  <a:srgbClr val="9C0E11"/>
                </a:solidFill>
              </a:rPr>
              <a:t>7 </a:t>
            </a:r>
            <a:r>
              <a:rPr lang="ru-RU" dirty="0">
                <a:solidFill>
                  <a:srgbClr val="9C0E11"/>
                </a:solidFill>
              </a:rPr>
              <a:t>ст. </a:t>
            </a:r>
            <a:r>
              <a:rPr lang="ru-RU" dirty="0">
                <a:solidFill>
                  <a:srgbClr val="9C0E11"/>
                </a:solidFill>
              </a:rPr>
              <a:t>8 Федерального закона «О бухгалтерском учете» изменение учетной политики производится с начала отчетного года, если иное не обусловливается причиной такого изменения.</a:t>
            </a:r>
          </a:p>
          <a:p>
            <a:pPr algn="just">
              <a:spcAft>
                <a:spcPts val="600"/>
              </a:spcAft>
            </a:pPr>
            <a:r>
              <a:rPr lang="ru-RU" dirty="0">
                <a:solidFill>
                  <a:srgbClr val="9C0E11"/>
                </a:solidFill>
              </a:rPr>
              <a:t>•Исходя из ПБУ 1/2008 организация, воспользовавшаяся такой возможностью, должна раскрыть в бухгалтерской отчетности данный факт</a:t>
            </a:r>
            <a:r>
              <a:rPr lang="ru-RU" dirty="0">
                <a:solidFill>
                  <a:srgbClr val="9C0E11"/>
                </a:solidFill>
              </a:rPr>
              <a:t>.</a:t>
            </a:r>
            <a:endParaRPr lang="ru-RU" dirty="0">
              <a:solidFill>
                <a:srgbClr val="9C0E11"/>
              </a:solidFill>
            </a:endParaRPr>
          </a:p>
        </p:txBody>
      </p:sp>
    </p:spTree>
    <p:extLst>
      <p:ext uri="{BB962C8B-B14F-4D97-AF65-F5344CB8AC3E}">
        <p14:creationId xmlns:p14="http://schemas.microsoft.com/office/powerpoint/2010/main" val="13805903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265" y="55917"/>
            <a:ext cx="9906859" cy="6858594"/>
          </a:xfrm>
          <a:prstGeom prst="rect">
            <a:avLst/>
          </a:prstGeom>
        </p:spPr>
      </p:pic>
      <p:sp>
        <p:nvSpPr>
          <p:cNvPr id="4" name="Заголовок 1">
            <a:extLst>
              <a:ext uri="{FF2B5EF4-FFF2-40B4-BE49-F238E27FC236}">
                <a16:creationId xmlns:a16="http://schemas.microsoft.com/office/drawing/2014/main" id="{BABD9586-DEFF-D142-9B1A-F68057D1F351}"/>
              </a:ext>
            </a:extLst>
          </p:cNvPr>
          <p:cNvSpPr txBox="1">
            <a:spLocks/>
          </p:cNvSpPr>
          <p:nvPr/>
        </p:nvSpPr>
        <p:spPr>
          <a:xfrm>
            <a:off x="-22858" y="1166608"/>
            <a:ext cx="9906858" cy="4414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ru-RU" sz="2800" b="1" dirty="0">
              <a:solidFill>
                <a:srgbClr val="9E0E11"/>
              </a:solidFill>
              <a:latin typeface="Franklin Gothic Demi" panose="020B0603020102020204" pitchFamily="34" charset="0"/>
            </a:endParaRPr>
          </a:p>
        </p:txBody>
      </p:sp>
      <p:pic>
        <p:nvPicPr>
          <p:cNvPr id="32" name="image1.png">
            <a:extLst>
              <a:ext uri="{FF2B5EF4-FFF2-40B4-BE49-F238E27FC236}">
                <a16:creationId xmlns:a16="http://schemas.microsoft.com/office/drawing/2014/main" id="{C5CFFEF5-434F-6045-830F-ADEE8D2368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7549" y="38666"/>
            <a:ext cx="3418133" cy="910568"/>
          </a:xfrm>
          <a:prstGeom prst="rect">
            <a:avLst/>
          </a:prstGeom>
          <a:ln w="12700" cap="flat">
            <a:noFill/>
            <a:miter lim="400000"/>
          </a:ln>
          <a:effectLst/>
        </p:spPr>
      </p:pic>
      <p:pic>
        <p:nvPicPr>
          <p:cNvPr id="3" name="Рисунок 2"/>
          <p:cNvPicPr>
            <a:picLocks noChangeAspect="1"/>
          </p:cNvPicPr>
          <p:nvPr/>
        </p:nvPicPr>
        <p:blipFill>
          <a:blip r:embed="rId4"/>
          <a:stretch>
            <a:fillRect/>
          </a:stretch>
        </p:blipFill>
        <p:spPr>
          <a:xfrm>
            <a:off x="8983750" y="5959634"/>
            <a:ext cx="775063" cy="775063"/>
          </a:xfrm>
          <a:prstGeom prst="rect">
            <a:avLst/>
          </a:prstGeom>
          <a:effectLst>
            <a:reflection endPos="0" dist="50800" dir="5400000" sy="-100000" algn="bl" rotWithShape="0"/>
          </a:effectLst>
        </p:spPr>
      </p:pic>
      <p:pic>
        <p:nvPicPr>
          <p:cNvPr id="5" name="Рисунок 4"/>
          <p:cNvPicPr>
            <a:picLocks noChangeAspect="1"/>
          </p:cNvPicPr>
          <p:nvPr/>
        </p:nvPicPr>
        <p:blipFill>
          <a:blip r:embed="rId5"/>
          <a:stretch>
            <a:fillRect/>
          </a:stretch>
        </p:blipFill>
        <p:spPr>
          <a:xfrm>
            <a:off x="8802540" y="5788824"/>
            <a:ext cx="563288" cy="563288"/>
          </a:xfrm>
          <a:prstGeom prst="rect">
            <a:avLst/>
          </a:prstGeom>
        </p:spPr>
      </p:pic>
      <p:pic>
        <p:nvPicPr>
          <p:cNvPr id="6" name="Рисунок 5"/>
          <p:cNvPicPr>
            <a:picLocks noChangeAspect="1"/>
          </p:cNvPicPr>
          <p:nvPr/>
        </p:nvPicPr>
        <p:blipFill>
          <a:blip r:embed="rId6"/>
          <a:stretch>
            <a:fillRect/>
          </a:stretch>
        </p:blipFill>
        <p:spPr>
          <a:xfrm flipH="1">
            <a:off x="9861140" y="0"/>
            <a:ext cx="45719" cy="6897845"/>
          </a:xfrm>
          <a:prstGeom prst="rect">
            <a:avLst/>
          </a:prstGeom>
          <a:solidFill>
            <a:srgbClr val="9C0E11"/>
          </a:solidFill>
          <a:ln>
            <a:solidFill>
              <a:srgbClr val="800000"/>
            </a:solidFill>
          </a:ln>
        </p:spPr>
      </p:pic>
      <p:pic>
        <p:nvPicPr>
          <p:cNvPr id="7" name="Рисунок 6"/>
          <p:cNvPicPr>
            <a:picLocks noChangeAspect="1"/>
          </p:cNvPicPr>
          <p:nvPr/>
        </p:nvPicPr>
        <p:blipFill>
          <a:blip r:embed="rId4"/>
          <a:stretch>
            <a:fillRect/>
          </a:stretch>
        </p:blipFill>
        <p:spPr>
          <a:xfrm rot="10800000">
            <a:off x="218646" y="182367"/>
            <a:ext cx="465726" cy="465726"/>
          </a:xfrm>
          <a:prstGeom prst="rect">
            <a:avLst/>
          </a:prstGeom>
        </p:spPr>
      </p:pic>
      <p:pic>
        <p:nvPicPr>
          <p:cNvPr id="15" name="Рисунок 14"/>
          <p:cNvPicPr>
            <a:picLocks noChangeAspect="1"/>
          </p:cNvPicPr>
          <p:nvPr/>
        </p:nvPicPr>
        <p:blipFill>
          <a:blip r:embed="rId7"/>
          <a:stretch>
            <a:fillRect/>
          </a:stretch>
        </p:blipFill>
        <p:spPr>
          <a:xfrm>
            <a:off x="1" y="-1280"/>
            <a:ext cx="499000" cy="499000"/>
          </a:xfrm>
          <a:prstGeom prst="rect">
            <a:avLst/>
          </a:prstGeom>
        </p:spPr>
      </p:pic>
      <p:sp>
        <p:nvSpPr>
          <p:cNvPr id="9" name="Прямоугольник 8"/>
          <p:cNvSpPr/>
          <p:nvPr/>
        </p:nvSpPr>
        <p:spPr>
          <a:xfrm>
            <a:off x="430372" y="6462408"/>
            <a:ext cx="1947328" cy="369332"/>
          </a:xfrm>
          <a:prstGeom prst="rect">
            <a:avLst/>
          </a:prstGeom>
        </p:spPr>
        <p:txBody>
          <a:bodyPr wrap="none">
            <a:spAutoFit/>
          </a:bodyPr>
          <a:lstStyle/>
          <a:p>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endPar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10" name="Прямоугольник 9"/>
          <p:cNvSpPr/>
          <p:nvPr/>
        </p:nvSpPr>
        <p:spPr>
          <a:xfrm>
            <a:off x="2616091" y="6465725"/>
            <a:ext cx="1830566" cy="338554"/>
          </a:xfrm>
          <a:prstGeom prst="rect">
            <a:avLst/>
          </a:prstGeom>
        </p:spPr>
        <p:txBody>
          <a:bodyPr wrap="none">
            <a:spAutoFit/>
          </a:bodyPr>
          <a:lstStyle/>
          <a:p>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a:t>
            </a: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495 134-32-23</a:t>
            </a:r>
          </a:p>
        </p:txBody>
      </p:sp>
      <p:sp>
        <p:nvSpPr>
          <p:cNvPr id="11" name="Прямоугольник 10"/>
          <p:cNvSpPr/>
          <p:nvPr/>
        </p:nvSpPr>
        <p:spPr>
          <a:xfrm>
            <a:off x="4682053" y="6480944"/>
            <a:ext cx="1997342" cy="338554"/>
          </a:xfrm>
          <a:prstGeom prst="rect">
            <a:avLst/>
          </a:prstGeom>
          <a:noFill/>
        </p:spPr>
        <p:txBody>
          <a:bodyPr wrap="none" lIns="91440" tIns="45720" rIns="91440" bIns="45720">
            <a:spAutoFit/>
          </a:bodyPr>
          <a:lstStyle/>
          <a:p>
            <a:pPr algn="ctr"/>
            <a:r>
              <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rPr>
              <a:t>+ 7 (903) 669-51-90</a:t>
            </a:r>
            <a:endParaRPr lang="ru-RU" sz="1600" dirty="0">
              <a:ln w="0"/>
              <a:solidFill>
                <a:srgbClr val="800000"/>
              </a:solidFill>
              <a:effectLst>
                <a:outerShdw blurRad="38100" dist="19050" dir="2700000" algn="tl" rotWithShape="0">
                  <a:schemeClr val="dk1">
                    <a:alpha val="40000"/>
                  </a:schemeClr>
                </a:outerShdw>
              </a:effectLst>
              <a:latin typeface="Franklin Gothic Medium" panose="020B0603020102020204" pitchFamily="34" charset="0"/>
            </a:endParaRPr>
          </a:p>
        </p:txBody>
      </p:sp>
      <p:pic>
        <p:nvPicPr>
          <p:cNvPr id="13" name="Рисунок 12" descr="File:Circle-icons-global.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45" y="6537939"/>
            <a:ext cx="226427" cy="226427"/>
          </a:xfrm>
          <a:prstGeom prst="rect">
            <a:avLst/>
          </a:prstGeom>
        </p:spPr>
      </p:pic>
      <p:pic>
        <p:nvPicPr>
          <p:cNvPr id="14" name="Рисунок 13" descr="Icons Phone Round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700" y="6528735"/>
            <a:ext cx="243492" cy="243492"/>
          </a:xfrm>
          <a:prstGeom prst="rect">
            <a:avLst/>
          </a:prstGeom>
        </p:spPr>
      </p:pic>
      <p:pic>
        <p:nvPicPr>
          <p:cNvPr id="17" name="Рисунок 16" descr="WhatsApp - Wikipedi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7768" y="6486907"/>
            <a:ext cx="331488" cy="332593"/>
          </a:xfrm>
          <a:prstGeom prst="rect">
            <a:avLst/>
          </a:prstGeom>
        </p:spPr>
      </p:pic>
      <p:pic>
        <p:nvPicPr>
          <p:cNvPr id="18" name="Рисунок 17" descr="Telegram (software)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9395" y="6525328"/>
            <a:ext cx="243492" cy="243492"/>
          </a:xfrm>
          <a:prstGeom prst="rect">
            <a:avLst/>
          </a:prstGeom>
        </p:spPr>
      </p:pic>
      <p:sp>
        <p:nvSpPr>
          <p:cNvPr id="19" name="Прямоугольник 18"/>
          <p:cNvSpPr/>
          <p:nvPr/>
        </p:nvSpPr>
        <p:spPr>
          <a:xfrm>
            <a:off x="6914793" y="6461740"/>
            <a:ext cx="1595821" cy="338554"/>
          </a:xfrm>
          <a:prstGeom prst="rect">
            <a:avLst/>
          </a:prstGeom>
          <a:noFill/>
        </p:spPr>
        <p:txBody>
          <a:bodyPr wrap="none" lIns="91440" tIns="45720" rIns="91440" bIns="45720">
            <a:spAutoFit/>
          </a:bodyPr>
          <a:lstStyle/>
          <a:p>
            <a:pPr algn="ct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graphicFrame>
        <p:nvGraphicFramePr>
          <p:cNvPr id="12" name="Схема 11"/>
          <p:cNvGraphicFramePr/>
          <p:nvPr>
            <p:extLst>
              <p:ext uri="{D42A27DB-BD31-4B8C-83A1-F6EECF244321}">
                <p14:modId xmlns:p14="http://schemas.microsoft.com/office/powerpoint/2010/main" val="3568716404"/>
              </p:ext>
            </p:extLst>
          </p:nvPr>
        </p:nvGraphicFramePr>
        <p:xfrm>
          <a:off x="832834" y="2008992"/>
          <a:ext cx="8353042" cy="382766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6" name="Прямоугольник 15"/>
          <p:cNvSpPr/>
          <p:nvPr/>
        </p:nvSpPr>
        <p:spPr>
          <a:xfrm>
            <a:off x="430372" y="1074422"/>
            <a:ext cx="9087298" cy="3323987"/>
          </a:xfrm>
          <a:prstGeom prst="rect">
            <a:avLst/>
          </a:prstGeom>
        </p:spPr>
        <p:txBody>
          <a:bodyPr wrap="square">
            <a:spAutoFit/>
          </a:bodyPr>
          <a:lstStyle/>
          <a:p>
            <a:pPr algn="just">
              <a:spcAft>
                <a:spcPts val="600"/>
              </a:spcAft>
            </a:pPr>
            <a:r>
              <a:rPr lang="ru-RU" b="1" dirty="0">
                <a:solidFill>
                  <a:srgbClr val="DAA600"/>
                </a:solidFill>
                <a:latin typeface="Arial" panose="020B0604020202020204" pitchFamily="34" charset="0"/>
                <a:ea typeface="Calibri" panose="020F0502020204030204" pitchFamily="34" charset="0"/>
                <a:cs typeface="Times New Roman" panose="02020603050405020304" pitchFamily="18" charset="0"/>
              </a:rPr>
              <a:t>Отражение </a:t>
            </a:r>
            <a:r>
              <a:rPr lang="ru-RU" b="1" dirty="0">
                <a:solidFill>
                  <a:srgbClr val="DAA600"/>
                </a:solidFill>
                <a:latin typeface="Arial" panose="020B0604020202020204" pitchFamily="34" charset="0"/>
                <a:ea typeface="Calibri" panose="020F0502020204030204" pitchFamily="34" charset="0"/>
                <a:cs typeface="Times New Roman" panose="02020603050405020304" pitchFamily="18" charset="0"/>
              </a:rPr>
              <a:t>в бухгалтерской отчётности изменений в учетной политике </a:t>
            </a:r>
          </a:p>
          <a:p>
            <a:pPr algn="just">
              <a:spcAft>
                <a:spcPts val="600"/>
              </a:spcAft>
            </a:pPr>
            <a:r>
              <a:rPr lang="ru-RU" sz="2000" u="sng" dirty="0">
                <a:solidFill>
                  <a:srgbClr val="9C0E11"/>
                </a:solidFill>
              </a:rPr>
              <a:t>Ретроспективное отражение последствий изменения учетной политики</a:t>
            </a:r>
          </a:p>
          <a:p>
            <a:pPr algn="just">
              <a:spcAft>
                <a:spcPts val="600"/>
              </a:spcAft>
            </a:pPr>
            <a:r>
              <a:rPr lang="ru-RU" dirty="0">
                <a:solidFill>
                  <a:srgbClr val="9C0E11"/>
                </a:solidFill>
              </a:rPr>
              <a:t>Согласно </a:t>
            </a:r>
            <a:r>
              <a:rPr lang="ru-RU" dirty="0">
                <a:solidFill>
                  <a:srgbClr val="9C0E11"/>
                </a:solidFill>
              </a:rPr>
              <a:t>п. </a:t>
            </a:r>
            <a:r>
              <a:rPr lang="ru-RU" dirty="0">
                <a:solidFill>
                  <a:srgbClr val="9C0E11"/>
                </a:solidFill>
              </a:rPr>
              <a:t>15 ПБУ 1/2008, если организацией в установленном порядке произведено изменение учетной политики, последствия изменения учетной политики, вызванного причинами, отличными от указанных в </a:t>
            </a:r>
            <a:r>
              <a:rPr lang="ru-RU" dirty="0">
                <a:solidFill>
                  <a:srgbClr val="9C0E11"/>
                </a:solidFill>
              </a:rPr>
              <a:t>п. </a:t>
            </a:r>
            <a:r>
              <a:rPr lang="ru-RU" dirty="0">
                <a:solidFill>
                  <a:srgbClr val="9C0E11"/>
                </a:solidFill>
              </a:rPr>
              <a:t>14 ПБУ 1/2008, и оказавшие или способные оказать существенное влияние на финансовое положение организации, финансовые результаты ее деятельности и (или) движение денежных средств, отражаются в бухгалтерской отчетности ретроспективно, за исключением случаев, когда оценка в денежном выражении таких последствий в отношении периодов, предшествовавших отчетному, не может быть произведена с достаточной надежностью</a:t>
            </a:r>
            <a:r>
              <a:rPr lang="ru-RU" dirty="0">
                <a:solidFill>
                  <a:srgbClr val="9C0E11"/>
                </a:solidFill>
              </a:rPr>
              <a:t>.</a:t>
            </a:r>
            <a:r>
              <a:rPr lang="ru-RU" dirty="0">
                <a:solidFill>
                  <a:srgbClr val="9C0E11"/>
                </a:solidFill>
              </a:rPr>
              <a:t> </a:t>
            </a:r>
          </a:p>
        </p:txBody>
      </p:sp>
    </p:spTree>
    <p:extLst>
      <p:ext uri="{BB962C8B-B14F-4D97-AF65-F5344CB8AC3E}">
        <p14:creationId xmlns:p14="http://schemas.microsoft.com/office/powerpoint/2010/main" val="24079119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Дерево">
  <a:themeElements>
    <a:clrScheme name="Дерево">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Дерево">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Дерево">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TM03090434[[fn=Дерево]]</Template>
  <TotalTime>7785</TotalTime>
  <Words>6000</Words>
  <Application>Microsoft Office PowerPoint</Application>
  <PresentationFormat>Лист A4 (210x297 мм)</PresentationFormat>
  <Paragraphs>585</Paragraphs>
  <Slides>51</Slides>
  <Notes>0</Notes>
  <HiddenSlides>0</HiddenSlides>
  <MMClips>0</MMClips>
  <ScaleCrop>false</ScaleCrop>
  <HeadingPairs>
    <vt:vector size="6" baseType="variant">
      <vt:variant>
        <vt:lpstr>Использованные шрифты</vt:lpstr>
      </vt:variant>
      <vt:variant>
        <vt:i4>13</vt:i4>
      </vt:variant>
      <vt:variant>
        <vt:lpstr>Тема</vt:lpstr>
      </vt:variant>
      <vt:variant>
        <vt:i4>1</vt:i4>
      </vt:variant>
      <vt:variant>
        <vt:lpstr>Заголовки слайдов</vt:lpstr>
      </vt:variant>
      <vt:variant>
        <vt:i4>51</vt:i4>
      </vt:variant>
    </vt:vector>
  </HeadingPairs>
  <TitlesOfParts>
    <vt:vector size="65" baseType="lpstr">
      <vt:lpstr>Arial</vt:lpstr>
      <vt:lpstr>Arial Narrow</vt:lpstr>
      <vt:lpstr>Bahnschrift Light</vt:lpstr>
      <vt:lpstr>Calibri</vt:lpstr>
      <vt:lpstr>Cambria</vt:lpstr>
      <vt:lpstr>Courier New</vt:lpstr>
      <vt:lpstr>Franklin Gothic Demi</vt:lpstr>
      <vt:lpstr>Franklin Gothic Medium</vt:lpstr>
      <vt:lpstr>FUTURE</vt:lpstr>
      <vt:lpstr>Rockwell</vt:lpstr>
      <vt:lpstr>Rockwell Condensed</vt:lpstr>
      <vt:lpstr>Times New Roman</vt:lpstr>
      <vt:lpstr>Wingdings</vt:lpstr>
      <vt:lpstr>Дерево</vt:lpstr>
      <vt:lpstr>Тема: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компании</dc:title>
  <dc:creator>Microsoft Office User</dc:creator>
  <cp:lastModifiedBy>Мустафина Юлия</cp:lastModifiedBy>
  <cp:revision>248</cp:revision>
  <cp:lastPrinted>2020-05-28T11:13:35Z</cp:lastPrinted>
  <dcterms:created xsi:type="dcterms:W3CDTF">2020-05-25T09:15:04Z</dcterms:created>
  <dcterms:modified xsi:type="dcterms:W3CDTF">2021-02-11T07:40:58Z</dcterms:modified>
</cp:coreProperties>
</file>