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sldIdLst>
    <p:sldId id="256" r:id="rId2"/>
    <p:sldId id="324" r:id="rId3"/>
    <p:sldId id="438" r:id="rId4"/>
    <p:sldId id="457" r:id="rId5"/>
    <p:sldId id="458" r:id="rId6"/>
    <p:sldId id="423" r:id="rId7"/>
    <p:sldId id="399" r:id="rId8"/>
    <p:sldId id="439" r:id="rId9"/>
    <p:sldId id="452" r:id="rId10"/>
    <p:sldId id="440" r:id="rId11"/>
    <p:sldId id="435" r:id="rId12"/>
    <p:sldId id="428" r:id="rId13"/>
    <p:sldId id="401" r:id="rId14"/>
    <p:sldId id="411" r:id="rId15"/>
    <p:sldId id="412" r:id="rId16"/>
    <p:sldId id="426" r:id="rId17"/>
    <p:sldId id="414" r:id="rId18"/>
    <p:sldId id="415" r:id="rId19"/>
    <p:sldId id="416" r:id="rId20"/>
    <p:sldId id="433" r:id="rId21"/>
    <p:sldId id="427" r:id="rId22"/>
    <p:sldId id="459" r:id="rId23"/>
    <p:sldId id="462" r:id="rId24"/>
    <p:sldId id="460" r:id="rId25"/>
    <p:sldId id="417" r:id="rId26"/>
    <p:sldId id="418" r:id="rId27"/>
    <p:sldId id="419" r:id="rId28"/>
    <p:sldId id="444" r:id="rId29"/>
    <p:sldId id="443" r:id="rId30"/>
    <p:sldId id="420" r:id="rId31"/>
    <p:sldId id="434" r:id="rId32"/>
    <p:sldId id="430" r:id="rId33"/>
    <p:sldId id="431" r:id="rId34"/>
    <p:sldId id="461" r:id="rId35"/>
    <p:sldId id="432" r:id="rId36"/>
    <p:sldId id="453" r:id="rId37"/>
    <p:sldId id="454" r:id="rId38"/>
    <p:sldId id="455" r:id="rId39"/>
    <p:sldId id="456" r:id="rId40"/>
    <p:sldId id="397" r:id="rId41"/>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Варламова Виктория" initials="ВВ"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F3EC"/>
    <a:srgbClr val="9C0E11"/>
    <a:srgbClr val="FFFBF7"/>
    <a:srgbClr val="9E0E11"/>
    <a:srgbClr val="FFF6E7"/>
    <a:srgbClr val="FCE8DB"/>
    <a:srgbClr val="FFF9F1"/>
    <a:srgbClr val="FCE9DC"/>
    <a:srgbClr val="F6D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23" autoAdjust="0"/>
    <p:restoredTop sz="97278"/>
  </p:normalViewPr>
  <p:slideViewPr>
    <p:cSldViewPr snapToGrid="0" snapToObjects="1">
      <p:cViewPr varScale="1">
        <p:scale>
          <a:sx n="76" d="100"/>
          <a:sy n="76" d="100"/>
        </p:scale>
        <p:origin x="1350" y="9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38B660-B710-412C-AE6D-5CDDA35D2EF9}" type="datetimeFigureOut">
              <a:rPr lang="ru-RU" smtClean="0"/>
              <a:t>11.06.2021</a:t>
            </a:fld>
            <a:endParaRPr lang="ru-RU"/>
          </a:p>
        </p:txBody>
      </p:sp>
      <p:sp>
        <p:nvSpPr>
          <p:cNvPr id="4" name="Образ слайда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911D1E-4343-4317-BC96-32F36B900EE4}" type="slidenum">
              <a:rPr lang="ru-RU" smtClean="0"/>
              <a:t>‹#›</a:t>
            </a:fld>
            <a:endParaRPr lang="ru-RU"/>
          </a:p>
        </p:txBody>
      </p:sp>
    </p:spTree>
    <p:extLst>
      <p:ext uri="{BB962C8B-B14F-4D97-AF65-F5344CB8AC3E}">
        <p14:creationId xmlns:p14="http://schemas.microsoft.com/office/powerpoint/2010/main" val="7089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gd2fb8ec4d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7" name="Google Shape;1507;gd2fb8ec4d3_0_0: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d2fb8ec4d3_0_2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1" name="Google Shape;1531;gd2fb8ec4d3_0_29: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gd2fb8ec4d3_0_5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2" name="Google Shape;1552;gd2fb8ec4d3_0_5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F3C792-FCCF-5F4D-9716-9FA5AECDC779}" type="datetimeFigureOut">
              <a:rPr lang="ru-RU" smtClean="0"/>
              <a:pPr/>
              <a:t>11.06.2021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DDC2EC-1905-5A45-9C89-967903ED7022}" type="slidenum">
              <a:rPr lang="ru-RU" smtClean="0"/>
              <a:pPr/>
              <a:t>‹#›</a:t>
            </a:fld>
            <a:endParaRPr lang="ru-RU"/>
          </a:p>
        </p:txBody>
      </p:sp>
    </p:spTree>
    <p:extLst>
      <p:ext uri="{BB962C8B-B14F-4D97-AF65-F5344CB8AC3E}">
        <p14:creationId xmlns:p14="http://schemas.microsoft.com/office/powerpoint/2010/main" val="356370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F3C792-FCCF-5F4D-9716-9FA5AECDC779}" type="datetimeFigureOut">
              <a:rPr lang="ru-RU" smtClean="0"/>
              <a:pPr/>
              <a:t>11.06.2021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DDC2EC-1905-5A45-9C89-967903ED7022}" type="slidenum">
              <a:rPr lang="ru-RU" smtClean="0"/>
              <a:pPr/>
              <a:t>‹#›</a:t>
            </a:fld>
            <a:endParaRPr lang="ru-RU"/>
          </a:p>
        </p:txBody>
      </p:sp>
    </p:spTree>
    <p:extLst>
      <p:ext uri="{BB962C8B-B14F-4D97-AF65-F5344CB8AC3E}">
        <p14:creationId xmlns:p14="http://schemas.microsoft.com/office/powerpoint/2010/main" val="3219393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F3C792-FCCF-5F4D-9716-9FA5AECDC779}" type="datetimeFigureOut">
              <a:rPr lang="ru-RU" smtClean="0"/>
              <a:pPr/>
              <a:t>11.06.2021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DDC2EC-1905-5A45-9C89-967903ED7022}" type="slidenum">
              <a:rPr lang="ru-RU" smtClean="0"/>
              <a:pPr/>
              <a:t>‹#›</a:t>
            </a:fld>
            <a:endParaRPr lang="ru-RU"/>
          </a:p>
        </p:txBody>
      </p:sp>
    </p:spTree>
    <p:extLst>
      <p:ext uri="{BB962C8B-B14F-4D97-AF65-F5344CB8AC3E}">
        <p14:creationId xmlns:p14="http://schemas.microsoft.com/office/powerpoint/2010/main" val="1393649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А_черный 6 спикеров">
  <p:cSld name="2_А_черный 6 спикеров">
    <p:spTree>
      <p:nvGrpSpPr>
        <p:cNvPr id="1" name="Shape 80"/>
        <p:cNvGrpSpPr/>
        <p:nvPr/>
      </p:nvGrpSpPr>
      <p:grpSpPr>
        <a:xfrm>
          <a:off x="0" y="0"/>
          <a:ext cx="0" cy="0"/>
          <a:chOff x="0" y="0"/>
          <a:chExt cx="0" cy="0"/>
        </a:xfrm>
      </p:grpSpPr>
    </p:spTree>
    <p:extLst>
      <p:ext uri="{BB962C8B-B14F-4D97-AF65-F5344CB8AC3E}">
        <p14:creationId xmlns:p14="http://schemas.microsoft.com/office/powerpoint/2010/main" val="3509718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А_черный 6 спикеров">
    <p:spTree>
      <p:nvGrpSpPr>
        <p:cNvPr id="1" name=""/>
        <p:cNvGrpSpPr/>
        <p:nvPr/>
      </p:nvGrpSpPr>
      <p:grpSpPr>
        <a:xfrm>
          <a:off x="0" y="0"/>
          <a:ext cx="0" cy="0"/>
          <a:chOff x="0" y="0"/>
          <a:chExt cx="0" cy="0"/>
        </a:xfrm>
      </p:grpSpPr>
      <p:pic>
        <p:nvPicPr>
          <p:cNvPr id="32" name="Рисунок 31">
            <a:extLst>
              <a:ext uri="{FF2B5EF4-FFF2-40B4-BE49-F238E27FC236}">
                <a16:creationId xmlns:a16="http://schemas.microsoft.com/office/drawing/2014/main" id="{68F6947F-9525-4D72-9135-6B635E502D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2"/>
            <a:ext cx="9905999" cy="6858000"/>
          </a:xfrm>
          <a:prstGeom prst="rect">
            <a:avLst/>
          </a:prstGeom>
        </p:spPr>
      </p:pic>
    </p:spTree>
    <p:extLst>
      <p:ext uri="{BB962C8B-B14F-4D97-AF65-F5344CB8AC3E}">
        <p14:creationId xmlns:p14="http://schemas.microsoft.com/office/powerpoint/2010/main" val="4104242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041">
          <p15:clr>
            <a:srgbClr val="FBAE40"/>
          </p15:clr>
        </p15:guide>
        <p15:guide id="2" pos="2722">
          <p15:clr>
            <a:srgbClr val="FBAE40"/>
          </p15:clr>
        </p15:guide>
        <p15:guide id="4" orient="horz" pos="1129">
          <p15:clr>
            <a:srgbClr val="FBAE40"/>
          </p15:clr>
        </p15:guide>
        <p15:guide id="5" orient="horz" pos="3792">
          <p15:clr>
            <a:srgbClr val="FBAE40"/>
          </p15:clr>
        </p15:guide>
        <p15:guide id="6" orient="horz" pos="3600">
          <p15:clr>
            <a:srgbClr val="FBAE40"/>
          </p15:clr>
        </p15:guide>
        <p15:guide id="7" pos="5156">
          <p15:clr>
            <a:srgbClr val="FBAE40"/>
          </p15:clr>
        </p15:guide>
        <p15:guide id="8" orient="horz" pos="349">
          <p15:clr>
            <a:srgbClr val="FBAE40"/>
          </p15:clr>
        </p15:guide>
        <p15:guide id="9" pos="355">
          <p15:clr>
            <a:srgbClr val="FBAE40"/>
          </p15:clr>
        </p15:guide>
        <p15:guide id="10" orient="horz" pos="189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F3C792-FCCF-5F4D-9716-9FA5AECDC779}" type="datetimeFigureOut">
              <a:rPr lang="ru-RU" smtClean="0"/>
              <a:pPr/>
              <a:t>11.06.2021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DDC2EC-1905-5A45-9C89-967903ED7022}" type="slidenum">
              <a:rPr lang="ru-RU" smtClean="0"/>
              <a:pPr/>
              <a:t>‹#›</a:t>
            </a:fld>
            <a:endParaRPr lang="ru-RU"/>
          </a:p>
        </p:txBody>
      </p:sp>
    </p:spTree>
    <p:extLst>
      <p:ext uri="{BB962C8B-B14F-4D97-AF65-F5344CB8AC3E}">
        <p14:creationId xmlns:p14="http://schemas.microsoft.com/office/powerpoint/2010/main" val="301846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F3C792-FCCF-5F4D-9716-9FA5AECDC779}" type="datetimeFigureOut">
              <a:rPr lang="ru-RU" smtClean="0"/>
              <a:pPr/>
              <a:t>11.06.2021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DDC2EC-1905-5A45-9C89-967903ED7022}" type="slidenum">
              <a:rPr lang="ru-RU" smtClean="0"/>
              <a:pPr/>
              <a:t>‹#›</a:t>
            </a:fld>
            <a:endParaRPr lang="ru-RU"/>
          </a:p>
        </p:txBody>
      </p:sp>
    </p:spTree>
    <p:extLst>
      <p:ext uri="{BB962C8B-B14F-4D97-AF65-F5344CB8AC3E}">
        <p14:creationId xmlns:p14="http://schemas.microsoft.com/office/powerpoint/2010/main" val="1318263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F3C792-FCCF-5F4D-9716-9FA5AECDC779}" type="datetimeFigureOut">
              <a:rPr lang="ru-RU" smtClean="0"/>
              <a:pPr/>
              <a:t>11.06.2021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7DDC2EC-1905-5A45-9C89-967903ED7022}" type="slidenum">
              <a:rPr lang="ru-RU" smtClean="0"/>
              <a:pPr/>
              <a:t>‹#›</a:t>
            </a:fld>
            <a:endParaRPr lang="ru-RU"/>
          </a:p>
        </p:txBody>
      </p:sp>
    </p:spTree>
    <p:extLst>
      <p:ext uri="{BB962C8B-B14F-4D97-AF65-F5344CB8AC3E}">
        <p14:creationId xmlns:p14="http://schemas.microsoft.com/office/powerpoint/2010/main" val="340189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F3C792-FCCF-5F4D-9716-9FA5AECDC779}" type="datetimeFigureOut">
              <a:rPr lang="ru-RU" smtClean="0"/>
              <a:pPr/>
              <a:t>11.06.2021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7DDC2EC-1905-5A45-9C89-967903ED7022}" type="slidenum">
              <a:rPr lang="ru-RU" smtClean="0"/>
              <a:pPr/>
              <a:t>‹#›</a:t>
            </a:fld>
            <a:endParaRPr lang="ru-RU"/>
          </a:p>
        </p:txBody>
      </p:sp>
    </p:spTree>
    <p:extLst>
      <p:ext uri="{BB962C8B-B14F-4D97-AF65-F5344CB8AC3E}">
        <p14:creationId xmlns:p14="http://schemas.microsoft.com/office/powerpoint/2010/main" val="1567217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F3C792-FCCF-5F4D-9716-9FA5AECDC779}" type="datetimeFigureOut">
              <a:rPr lang="ru-RU" smtClean="0"/>
              <a:pPr/>
              <a:t>11.06.2021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7DDC2EC-1905-5A45-9C89-967903ED7022}" type="slidenum">
              <a:rPr lang="ru-RU" smtClean="0"/>
              <a:pPr/>
              <a:t>‹#›</a:t>
            </a:fld>
            <a:endParaRPr lang="ru-RU"/>
          </a:p>
        </p:txBody>
      </p:sp>
    </p:spTree>
    <p:extLst>
      <p:ext uri="{BB962C8B-B14F-4D97-AF65-F5344CB8AC3E}">
        <p14:creationId xmlns:p14="http://schemas.microsoft.com/office/powerpoint/2010/main" val="3052335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F3C792-FCCF-5F4D-9716-9FA5AECDC779}" type="datetimeFigureOut">
              <a:rPr lang="ru-RU" smtClean="0"/>
              <a:pPr/>
              <a:t>11.06.2021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7DDC2EC-1905-5A45-9C89-967903ED7022}" type="slidenum">
              <a:rPr lang="ru-RU" smtClean="0"/>
              <a:pPr/>
              <a:t>‹#›</a:t>
            </a:fld>
            <a:endParaRPr lang="ru-RU"/>
          </a:p>
        </p:txBody>
      </p:sp>
    </p:spTree>
    <p:extLst>
      <p:ext uri="{BB962C8B-B14F-4D97-AF65-F5344CB8AC3E}">
        <p14:creationId xmlns:p14="http://schemas.microsoft.com/office/powerpoint/2010/main" val="2547584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F3C792-FCCF-5F4D-9716-9FA5AECDC779}" type="datetimeFigureOut">
              <a:rPr lang="ru-RU" smtClean="0"/>
              <a:pPr/>
              <a:t>11.06.2021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7DDC2EC-1905-5A45-9C89-967903ED7022}" type="slidenum">
              <a:rPr lang="ru-RU" smtClean="0"/>
              <a:pPr/>
              <a:t>‹#›</a:t>
            </a:fld>
            <a:endParaRPr lang="ru-RU"/>
          </a:p>
        </p:txBody>
      </p:sp>
    </p:spTree>
    <p:extLst>
      <p:ext uri="{BB962C8B-B14F-4D97-AF65-F5344CB8AC3E}">
        <p14:creationId xmlns:p14="http://schemas.microsoft.com/office/powerpoint/2010/main" val="154131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F3C792-FCCF-5F4D-9716-9FA5AECDC779}" type="datetimeFigureOut">
              <a:rPr lang="ru-RU" smtClean="0"/>
              <a:pPr/>
              <a:t>11.06.2021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7DDC2EC-1905-5A45-9C89-967903ED7022}" type="slidenum">
              <a:rPr lang="ru-RU" smtClean="0"/>
              <a:pPr/>
              <a:t>‹#›</a:t>
            </a:fld>
            <a:endParaRPr lang="ru-RU"/>
          </a:p>
        </p:txBody>
      </p:sp>
    </p:spTree>
    <p:extLst>
      <p:ext uri="{BB962C8B-B14F-4D97-AF65-F5344CB8AC3E}">
        <p14:creationId xmlns:p14="http://schemas.microsoft.com/office/powerpoint/2010/main" val="2534833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3C792-FCCF-5F4D-9716-9FA5AECDC779}" type="datetimeFigureOut">
              <a:rPr lang="ru-RU" smtClean="0"/>
              <a:pPr/>
              <a:t>11.06.2021</a:t>
            </a:fld>
            <a:endParaRPr lang="ru-RU"/>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DC2EC-1905-5A45-9C89-967903ED7022}" type="slidenum">
              <a:rPr lang="ru-RU" smtClean="0"/>
              <a:pPr/>
              <a:t>‹#›</a:t>
            </a:fld>
            <a:endParaRPr lang="ru-RU"/>
          </a:p>
        </p:txBody>
      </p:sp>
    </p:spTree>
    <p:extLst>
      <p:ext uri="{BB962C8B-B14F-4D97-AF65-F5344CB8AC3E}">
        <p14:creationId xmlns:p14="http://schemas.microsoft.com/office/powerpoint/2010/main" val="1659132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consultantplus://offline/ref=977A47185F1295490BD0F1B7615408BFF9FEB6F68D6A6F01964D9E8C0FDA7B1ACB777CD872E7B5AEP7D2L"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9.png"/><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9.png"/><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9.png"/><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image" Target="../media/image17.png"/></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consultantplus://offline/ref=A3F1730E0BA18940A97EB28A5BCB0AA3273E40FF9AB5E694F32840AE6E2DA577A7D3DFCD20BA8192N8G2L" TargetMode="Externa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consultantplus://offline/ref=E05854CF0B277716304FE31D56FFBAE401EF86090D2E6D37483236015930D3432220821A40895B5Bm2F0L"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hyperlink" Target="consultantplus://offline/ref=63057899DC455AD1BA6582D354A5BCAC93A54B0AEAA753FBF9023D4239A62F2EBDD4ED3C748ABEE96D630737063FC42E2399C3608F84057832GFN"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9.png"/><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image" Target="../media/image17.png"/></Relationships>
</file>

<file path=ppt/slides/_rels/slide3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6.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5.gif"/><Relationship Id="rId5" Type="http://schemas.openxmlformats.org/officeDocument/2006/relationships/image" Target="../media/image24.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gi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hyperlink" Target="pravovest-audit.ru" TargetMode="External"/><Relationship Id="rId1" Type="http://schemas.openxmlformats.org/officeDocument/2006/relationships/slideLayout" Target="../slideLayouts/slideLayout13.xml"/><Relationship Id="rId6" Type="http://schemas.openxmlformats.org/officeDocument/2006/relationships/hyperlink" Target="https://pravovest-audit.ru/services/hny-bonuses-2020/#calc" TargetMode="External"/><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9.png"/><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8.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9.png"/><Relationship Id="rId10" Type="http://schemas.openxmlformats.org/officeDocument/2006/relationships/image" Target="../media/image43.png"/><Relationship Id="rId4" Type="http://schemas.openxmlformats.org/officeDocument/2006/relationships/image" Target="../media/image11.png"/><Relationship Id="rId9" Type="http://schemas.openxmlformats.org/officeDocument/2006/relationships/image" Target="../media/image42.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9.png"/><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110E827-0BE5-F84F-B26D-1AADB548DD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0532"/>
            <a:ext cx="9906000" cy="6858000"/>
          </a:xfrm>
          <a:prstGeom prst="rect">
            <a:avLst/>
          </a:prstGeom>
          <a:solidFill>
            <a:schemeClr val="bg1"/>
          </a:solidFill>
        </p:spPr>
      </p:pic>
      <p:pic>
        <p:nvPicPr>
          <p:cNvPr id="10" name="Рисунок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771" y="-10532"/>
            <a:ext cx="5808617" cy="6858002"/>
          </a:xfrm>
          <a:prstGeom prst="rect">
            <a:avLst/>
          </a:prstGeom>
        </p:spPr>
      </p:pic>
      <p:sp>
        <p:nvSpPr>
          <p:cNvPr id="4" name="Заголовок 1">
            <a:extLst>
              <a:ext uri="{FF2B5EF4-FFF2-40B4-BE49-F238E27FC236}">
                <a16:creationId xmlns:a16="http://schemas.microsoft.com/office/drawing/2014/main" id="{6A1C72DA-0EE2-8043-AA66-6551DC06D3E9}"/>
              </a:ext>
            </a:extLst>
          </p:cNvPr>
          <p:cNvSpPr>
            <a:spLocks noGrp="1"/>
          </p:cNvSpPr>
          <p:nvPr>
            <p:ph type="ctrTitle"/>
          </p:nvPr>
        </p:nvSpPr>
        <p:spPr>
          <a:xfrm>
            <a:off x="261256" y="1828491"/>
            <a:ext cx="1026897" cy="592184"/>
          </a:xfrm>
        </p:spPr>
        <p:txBody>
          <a:bodyPr>
            <a:normAutofit/>
          </a:bodyPr>
          <a:lstStyle/>
          <a:p>
            <a:pPr algn="l"/>
            <a:r>
              <a:rPr lang="ru-RU" sz="2300" b="1" dirty="0">
                <a:solidFill>
                  <a:schemeClr val="tx1">
                    <a:lumMod val="75000"/>
                    <a:lumOff val="25000"/>
                  </a:schemeClr>
                </a:solidFill>
                <a:latin typeface="Franklin Gothic Demi" panose="020B0603020102020204" pitchFamily="34" charset="0"/>
              </a:rPr>
              <a:t>Тема</a:t>
            </a:r>
            <a:r>
              <a:rPr lang="ru-RU" sz="2400" b="1" dirty="0">
                <a:solidFill>
                  <a:schemeClr val="tx1">
                    <a:lumMod val="75000"/>
                    <a:lumOff val="25000"/>
                  </a:schemeClr>
                </a:solidFill>
                <a:latin typeface="Franklin Gothic Demi" panose="020B0603020102020204" pitchFamily="34" charset="0"/>
              </a:rPr>
              <a:t>: </a:t>
            </a:r>
          </a:p>
        </p:txBody>
      </p:sp>
      <p:sp>
        <p:nvSpPr>
          <p:cNvPr id="6" name="TextBox 5">
            <a:extLst>
              <a:ext uri="{FF2B5EF4-FFF2-40B4-BE49-F238E27FC236}">
                <a16:creationId xmlns:a16="http://schemas.microsoft.com/office/drawing/2014/main" id="{22461F74-40FE-7544-B2F0-735B1859C817}"/>
              </a:ext>
            </a:extLst>
          </p:cNvPr>
          <p:cNvSpPr txBox="1"/>
          <p:nvPr/>
        </p:nvSpPr>
        <p:spPr>
          <a:xfrm>
            <a:off x="213016" y="6133809"/>
            <a:ext cx="2217992" cy="369332"/>
          </a:xfrm>
          <a:prstGeom prst="rect">
            <a:avLst/>
          </a:prstGeom>
          <a:noFill/>
        </p:spPr>
        <p:txBody>
          <a:bodyPr wrap="square" rtlCol="0">
            <a:spAutoFit/>
          </a:bodyPr>
          <a:lstStyle/>
          <a:p>
            <a:r>
              <a:rPr lang="en-US" b="1" dirty="0">
                <a:solidFill>
                  <a:srgbClr val="9C0E11"/>
                </a:solidFill>
                <a:effectLst>
                  <a:outerShdw blurRad="38100" dist="38100" dir="2700000" algn="tl">
                    <a:srgbClr val="000000">
                      <a:alpha val="43137"/>
                    </a:srgbClr>
                  </a:outerShdw>
                </a:effectLst>
                <a:latin typeface="Franklin Gothic Demi" panose="020B0603020102020204" pitchFamily="34" charset="0"/>
              </a:rPr>
              <a:t>pravovest-audit.ru</a:t>
            </a:r>
            <a:endParaRPr lang="ru-RU" b="1" dirty="0">
              <a:solidFill>
                <a:srgbClr val="9C0E11"/>
              </a:solidFill>
              <a:effectLst>
                <a:outerShdw blurRad="38100" dist="38100" dir="2700000" algn="tl">
                  <a:srgbClr val="000000">
                    <a:alpha val="43137"/>
                  </a:srgbClr>
                </a:outerShdw>
              </a:effectLst>
              <a:latin typeface="Franklin Gothic Demi" panose="020B0603020102020204" pitchFamily="34" charset="0"/>
            </a:endParaRPr>
          </a:p>
        </p:txBody>
      </p:sp>
      <p:pic>
        <p:nvPicPr>
          <p:cNvPr id="15" name="Picture 14">
            <a:extLst>
              <a:ext uri="{FF2B5EF4-FFF2-40B4-BE49-F238E27FC236}">
                <a16:creationId xmlns:a16="http://schemas.microsoft.com/office/drawing/2014/main" id="{7F11E6BD-E645-8C4F-9624-146233C8DC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15126" y="182880"/>
            <a:ext cx="3090427" cy="518460"/>
          </a:xfrm>
          <a:prstGeom prst="rect">
            <a:avLst/>
          </a:prstGeom>
        </p:spPr>
      </p:pic>
      <p:sp>
        <p:nvSpPr>
          <p:cNvPr id="7" name="TextBox 6">
            <a:extLst>
              <a:ext uri="{FF2B5EF4-FFF2-40B4-BE49-F238E27FC236}">
                <a16:creationId xmlns:a16="http://schemas.microsoft.com/office/drawing/2014/main" id="{22461F74-40FE-7544-B2F0-735B1859C817}"/>
              </a:ext>
            </a:extLst>
          </p:cNvPr>
          <p:cNvSpPr txBox="1"/>
          <p:nvPr/>
        </p:nvSpPr>
        <p:spPr>
          <a:xfrm>
            <a:off x="231580" y="6482032"/>
            <a:ext cx="2121335" cy="338554"/>
          </a:xfrm>
          <a:prstGeom prst="rect">
            <a:avLst/>
          </a:prstGeom>
          <a:noFill/>
        </p:spPr>
        <p:txBody>
          <a:bodyPr wrap="square" rtlCol="0">
            <a:spAutoFit/>
          </a:bodyPr>
          <a:lstStyle/>
          <a:p>
            <a:r>
              <a:rPr lang="ru-RU" sz="1600" b="1" dirty="0">
                <a:solidFill>
                  <a:srgbClr val="9C0E11"/>
                </a:solidFill>
                <a:effectLst>
                  <a:outerShdw blurRad="38100" dist="38100" dir="2700000" algn="tl">
                    <a:srgbClr val="000000">
                      <a:alpha val="43137"/>
                    </a:srgbClr>
                  </a:outerShdw>
                </a:effectLst>
                <a:latin typeface="Franklin Gothic Demi" panose="020B0603020102020204" pitchFamily="34" charset="0"/>
              </a:rPr>
              <a:t>+7 495 134-32-23</a:t>
            </a:r>
          </a:p>
        </p:txBody>
      </p:sp>
      <p:sp>
        <p:nvSpPr>
          <p:cNvPr id="8" name="Прямоугольник 7"/>
          <p:cNvSpPr/>
          <p:nvPr/>
        </p:nvSpPr>
        <p:spPr>
          <a:xfrm>
            <a:off x="212737" y="3784030"/>
            <a:ext cx="1571463" cy="461665"/>
          </a:xfrm>
          <a:prstGeom prst="rect">
            <a:avLst/>
          </a:prstGeom>
          <a:noFill/>
        </p:spPr>
        <p:txBody>
          <a:bodyPr wrap="square" lIns="91440" tIns="45720" rIns="91440" bIns="45720">
            <a:spAutoFit/>
          </a:bodyPr>
          <a:lstStyle/>
          <a:p>
            <a:r>
              <a:rPr lang="ru-RU" sz="2300" b="0" cap="none" spc="0" dirty="0">
                <a:ln w="0"/>
                <a:solidFill>
                  <a:schemeClr val="tx1">
                    <a:lumMod val="75000"/>
                    <a:lumOff val="25000"/>
                  </a:schemeClr>
                </a:solidFill>
                <a:latin typeface="Franklin Gothic Medium" panose="020B0603020102020204" pitchFamily="34" charset="0"/>
              </a:rPr>
              <a:t>Спикер</a:t>
            </a:r>
            <a:r>
              <a:rPr lang="ru-RU" sz="2400" b="0" cap="none" spc="0" dirty="0">
                <a:ln w="0"/>
                <a:solidFill>
                  <a:schemeClr val="tx1">
                    <a:lumMod val="75000"/>
                    <a:lumOff val="25000"/>
                  </a:schemeClr>
                </a:solidFill>
              </a:rPr>
              <a:t>: </a:t>
            </a:r>
          </a:p>
        </p:txBody>
      </p:sp>
      <p:sp>
        <p:nvSpPr>
          <p:cNvPr id="9" name="Прямоугольник 8"/>
          <p:cNvSpPr/>
          <p:nvPr/>
        </p:nvSpPr>
        <p:spPr>
          <a:xfrm>
            <a:off x="276496" y="349596"/>
            <a:ext cx="956954" cy="461665"/>
          </a:xfrm>
          <a:prstGeom prst="rect">
            <a:avLst/>
          </a:prstGeom>
          <a:noFill/>
        </p:spPr>
        <p:txBody>
          <a:bodyPr wrap="square" lIns="91440" tIns="45720" rIns="91440" bIns="45720">
            <a:spAutoFit/>
          </a:bodyPr>
          <a:lstStyle/>
          <a:p>
            <a:r>
              <a:rPr lang="ru-RU" sz="2300" cap="none" spc="0" dirty="0">
                <a:ln w="0"/>
                <a:solidFill>
                  <a:schemeClr val="tx1">
                    <a:lumMod val="75000"/>
                    <a:lumOff val="25000"/>
                  </a:schemeClr>
                </a:solidFill>
                <a:latin typeface="Franklin Gothic Medium" panose="020B0603020102020204" pitchFamily="34" charset="0"/>
              </a:rPr>
              <a:t>Дата</a:t>
            </a:r>
            <a:r>
              <a:rPr lang="ru-RU" sz="2400" cap="none" spc="0" dirty="0">
                <a:ln w="0"/>
                <a:solidFill>
                  <a:schemeClr val="tx1">
                    <a:lumMod val="75000"/>
                    <a:lumOff val="25000"/>
                  </a:schemeClr>
                </a:solidFill>
                <a:effectLst>
                  <a:outerShdw blurRad="38100" dist="38100" dir="2700000" algn="tl" rotWithShape="0">
                    <a:srgbClr val="000000">
                      <a:alpha val="43137"/>
                    </a:srgbClr>
                  </a:outerShdw>
                </a:effectLst>
                <a:latin typeface="Franklin Gothic Medium" panose="020B0603020102020204" pitchFamily="34" charset="0"/>
              </a:rPr>
              <a:t>:</a:t>
            </a:r>
          </a:p>
        </p:txBody>
      </p:sp>
      <p:sp>
        <p:nvSpPr>
          <p:cNvPr id="11" name="Прямоугольник 10"/>
          <p:cNvSpPr/>
          <p:nvPr/>
        </p:nvSpPr>
        <p:spPr>
          <a:xfrm>
            <a:off x="231580" y="2457849"/>
            <a:ext cx="5428991" cy="1200329"/>
          </a:xfrm>
          <a:prstGeom prst="rect">
            <a:avLst/>
          </a:prstGeom>
          <a:noFill/>
        </p:spPr>
        <p:txBody>
          <a:bodyPr wrap="square" lIns="91440" tIns="45720" rIns="91440" bIns="45720">
            <a:spAutoFit/>
          </a:bodyPr>
          <a:lstStyle/>
          <a:p>
            <a:r>
              <a:rPr lang="ru-RU" sz="2400" b="1" dirty="0">
                <a:solidFill>
                  <a:srgbClr val="C00000"/>
                </a:solidFill>
              </a:rPr>
              <a:t>Особенности начисления и выплаты заработной платы, в том числе работающим дистанционно</a:t>
            </a:r>
            <a:endParaRPr lang="ru-RU" sz="2200" b="1" dirty="0">
              <a:ln w="0"/>
              <a:solidFill>
                <a:srgbClr val="9C0E11"/>
              </a:solidFill>
              <a:effectLst>
                <a:outerShdw blurRad="38100" dist="38100" dir="2700000" algn="tl">
                  <a:srgbClr val="000000">
                    <a:alpha val="43137"/>
                  </a:srgbClr>
                </a:outerShdw>
              </a:effectLst>
              <a:latin typeface="Franklin Gothic Medium" panose="020B0603020102020204" pitchFamily="34" charset="0"/>
            </a:endParaRPr>
          </a:p>
        </p:txBody>
      </p:sp>
      <p:sp>
        <p:nvSpPr>
          <p:cNvPr id="13" name="Прямоугольник 12"/>
          <p:cNvSpPr/>
          <p:nvPr/>
        </p:nvSpPr>
        <p:spPr>
          <a:xfrm>
            <a:off x="234339" y="769356"/>
            <a:ext cx="2691699" cy="446276"/>
          </a:xfrm>
          <a:prstGeom prst="rect">
            <a:avLst/>
          </a:prstGeom>
          <a:noFill/>
        </p:spPr>
        <p:txBody>
          <a:bodyPr wrap="none" lIns="91440" tIns="45720" rIns="91440" bIns="45720">
            <a:spAutoFit/>
          </a:bodyPr>
          <a:lstStyle/>
          <a:p>
            <a:pPr algn="ctr"/>
            <a:r>
              <a:rPr lang="en-US" sz="2300" dirty="0">
                <a:ln w="0"/>
                <a:solidFill>
                  <a:srgbClr val="9C0E11"/>
                </a:solidFill>
                <a:effectLst>
                  <a:outerShdw blurRad="38100" dist="38100" dir="2700000" algn="tl">
                    <a:srgbClr val="000000">
                      <a:alpha val="43137"/>
                    </a:srgbClr>
                  </a:outerShdw>
                </a:effectLst>
                <a:latin typeface="Franklin Gothic Medium" panose="020B0603020102020204" pitchFamily="34" charset="0"/>
              </a:rPr>
              <a:t>1</a:t>
            </a:r>
            <a:r>
              <a:rPr lang="ru-RU" sz="2300" dirty="0">
                <a:ln w="0"/>
                <a:solidFill>
                  <a:srgbClr val="9C0E11"/>
                </a:solidFill>
                <a:effectLst>
                  <a:outerShdw blurRad="38100" dist="38100" dir="2700000" algn="tl">
                    <a:srgbClr val="000000">
                      <a:alpha val="43137"/>
                    </a:srgbClr>
                  </a:outerShdw>
                </a:effectLst>
                <a:latin typeface="Franklin Gothic Medium" panose="020B0603020102020204" pitchFamily="34" charset="0"/>
              </a:rPr>
              <a:t>0 июня</a:t>
            </a:r>
            <a:r>
              <a:rPr lang="ru-RU" sz="2300" b="0" cap="none" spc="0" dirty="0">
                <a:ln w="0"/>
                <a:solidFill>
                  <a:srgbClr val="9C0E11"/>
                </a:solidFill>
                <a:effectLst>
                  <a:outerShdw blurRad="38100" dist="38100" dir="2700000" algn="tl">
                    <a:srgbClr val="000000">
                      <a:alpha val="43137"/>
                    </a:srgbClr>
                  </a:outerShdw>
                </a:effectLst>
                <a:latin typeface="Franklin Gothic Medium" panose="020B0603020102020204" pitchFamily="34" charset="0"/>
              </a:rPr>
              <a:t> 2021 год. </a:t>
            </a:r>
          </a:p>
        </p:txBody>
      </p:sp>
      <p:sp>
        <p:nvSpPr>
          <p:cNvPr id="5" name="Прямоугольник 4"/>
          <p:cNvSpPr/>
          <p:nvPr/>
        </p:nvSpPr>
        <p:spPr>
          <a:xfrm>
            <a:off x="199461" y="3906913"/>
            <a:ext cx="4953000" cy="1477328"/>
          </a:xfrm>
          <a:prstGeom prst="rect">
            <a:avLst/>
          </a:prstGeom>
        </p:spPr>
        <p:txBody>
          <a:bodyPr>
            <a:spAutoFit/>
          </a:bodyPr>
          <a:lstStyle/>
          <a:p>
            <a:endParaRPr lang="ru-RU" b="1" dirty="0">
              <a:solidFill>
                <a:srgbClr val="800000"/>
              </a:solidFill>
              <a:effectLst>
                <a:outerShdw blurRad="38100" dist="38100" dir="2700000" algn="tl">
                  <a:srgbClr val="000000">
                    <a:alpha val="43137"/>
                  </a:srgbClr>
                </a:outerShdw>
              </a:effectLst>
              <a:latin typeface="Franklin Gothic Medium" panose="020B0603020102020204" pitchFamily="34" charset="0"/>
            </a:endParaRPr>
          </a:p>
          <a:p>
            <a:r>
              <a:rPr lang="ru-RU" b="1" dirty="0">
                <a:solidFill>
                  <a:srgbClr val="800000"/>
                </a:solidFill>
                <a:effectLst>
                  <a:outerShdw blurRad="38100" dist="38100" dir="2700000" algn="tl">
                    <a:srgbClr val="000000">
                      <a:alpha val="43137"/>
                    </a:srgbClr>
                  </a:outerShdw>
                </a:effectLst>
                <a:latin typeface="Franklin Gothic Medium" panose="020B0603020102020204" pitchFamily="34" charset="0"/>
              </a:rPr>
              <a:t>Тарасова Татьяна Викторовна</a:t>
            </a:r>
          </a:p>
          <a:p>
            <a:r>
              <a:rPr lang="ru-RU" dirty="0">
                <a:solidFill>
                  <a:srgbClr val="800000"/>
                </a:solidFill>
                <a:effectLst>
                  <a:outerShdw blurRad="38100" dist="38100" dir="2700000" algn="tl">
                    <a:srgbClr val="000000">
                      <a:alpha val="43137"/>
                    </a:srgbClr>
                  </a:outerShdw>
                </a:effectLst>
                <a:latin typeface="Franklin Gothic Medium" panose="020B0603020102020204" pitchFamily="34" charset="0"/>
              </a:rPr>
              <a:t>Аттестованный аудитор, главный эксперт по налогам, бухучету, труду и заработной плате компании «Правовест Аудит»</a:t>
            </a:r>
          </a:p>
        </p:txBody>
      </p:sp>
      <p:pic>
        <p:nvPicPr>
          <p:cNvPr id="3" name="Рисунок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94139" y="182880"/>
            <a:ext cx="4425137" cy="6637706"/>
          </a:xfrm>
          <a:prstGeom prst="rect">
            <a:avLst/>
          </a:prstGeom>
        </p:spPr>
      </p:pic>
    </p:spTree>
    <p:extLst>
      <p:ext uri="{BB962C8B-B14F-4D97-AF65-F5344CB8AC3E}">
        <p14:creationId xmlns:p14="http://schemas.microsoft.com/office/powerpoint/2010/main" val="3732334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9826" y="-17754"/>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08"/>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7"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2"/>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0"/>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6"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2"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5" y="6537939"/>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5"/>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1" y="6461740"/>
            <a:ext cx="1595821"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203945" y="837127"/>
            <a:ext cx="9634336" cy="461665"/>
          </a:xfrm>
          <a:prstGeom prst="rect">
            <a:avLst/>
          </a:prstGeom>
        </p:spPr>
        <p:txBody>
          <a:bodyPr wrap="square">
            <a:spAutoFit/>
          </a:bodyPr>
          <a:lstStyle/>
          <a:p>
            <a:pPr algn="ctr"/>
            <a:r>
              <a:rPr lang="ru-RU" sz="2400" b="1" dirty="0">
                <a:solidFill>
                  <a:srgbClr val="9C0E11"/>
                </a:solidFill>
                <a:latin typeface="Times New Roman" panose="02020603050405020304" pitchFamily="18" charset="0"/>
                <a:cs typeface="Times New Roman" panose="02020603050405020304" pitchFamily="18" charset="0"/>
              </a:rPr>
              <a:t>Периодичность выплаты заработной платы</a:t>
            </a:r>
          </a:p>
        </p:txBody>
      </p:sp>
      <p:sp>
        <p:nvSpPr>
          <p:cNvPr id="20" name="Прямоугольник 19"/>
          <p:cNvSpPr/>
          <p:nvPr/>
        </p:nvSpPr>
        <p:spPr>
          <a:xfrm>
            <a:off x="203946" y="1481070"/>
            <a:ext cx="9511734" cy="4631011"/>
          </a:xfrm>
          <a:prstGeom prst="rect">
            <a:avLst/>
          </a:prstGeom>
        </p:spPr>
        <p:txBody>
          <a:bodyPr wrap="square">
            <a:spAutoFit/>
          </a:bodyPr>
          <a:lstStyle/>
          <a:p>
            <a:pPr lvl="0" algn="just" defTabSz="914400">
              <a:lnSpc>
                <a:spcPct val="90000"/>
              </a:lnSpc>
              <a:spcBef>
                <a:spcPts val="1000"/>
              </a:spcBef>
            </a:pPr>
            <a:r>
              <a:rPr lang="ru-RU" sz="2400" kern="0" dirty="0">
                <a:solidFill>
                  <a:srgbClr val="000000"/>
                </a:solidFill>
                <a:latin typeface="Franklin Gothic Heavy"/>
                <a:cs typeface="Arial"/>
                <a:sym typeface="Arial"/>
              </a:rPr>
              <a:t> </a:t>
            </a:r>
            <a:r>
              <a:rPr lang="ru-RU" sz="2400" b="1" dirty="0">
                <a:solidFill>
                  <a:prstClr val="black"/>
                </a:solidFill>
                <a:latin typeface="Times New Roman" panose="02020603050405020304" pitchFamily="18" charset="0"/>
                <a:cs typeface="Times New Roman" panose="02020603050405020304" pitchFamily="18" charset="0"/>
              </a:rPr>
              <a:t>Ст.136 ТК РФ </a:t>
            </a:r>
            <a:r>
              <a:rPr lang="ru-RU" sz="2400" dirty="0">
                <a:solidFill>
                  <a:prstClr val="black"/>
                </a:solidFill>
                <a:latin typeface="Times New Roman" panose="02020603050405020304" pitchFamily="18" charset="0"/>
                <a:cs typeface="Times New Roman" panose="02020603050405020304" pitchFamily="18" charset="0"/>
              </a:rPr>
              <a:t>заработная платы выплачивается не реже чем каждые </a:t>
            </a:r>
            <a:r>
              <a:rPr lang="ru-RU" sz="2400" dirty="0" err="1">
                <a:solidFill>
                  <a:prstClr val="black"/>
                </a:solidFill>
                <a:latin typeface="Times New Roman" panose="02020603050405020304" pitchFamily="18" charset="0"/>
                <a:cs typeface="Times New Roman" panose="02020603050405020304" pitchFamily="18" charset="0"/>
              </a:rPr>
              <a:t>пол.месяца</a:t>
            </a:r>
            <a:r>
              <a:rPr lang="ru-RU" sz="2400" dirty="0">
                <a:solidFill>
                  <a:prstClr val="black"/>
                </a:solidFill>
                <a:latin typeface="Times New Roman" panose="02020603050405020304" pitchFamily="18" charset="0"/>
                <a:cs typeface="Times New Roman" panose="02020603050405020304" pitchFamily="18" charset="0"/>
              </a:rPr>
              <a:t>.</a:t>
            </a:r>
          </a:p>
          <a:p>
            <a:pPr lvl="0" algn="just" defTabSz="914400">
              <a:lnSpc>
                <a:spcPct val="90000"/>
              </a:lnSpc>
              <a:spcBef>
                <a:spcPts val="1000"/>
              </a:spcBef>
            </a:pPr>
            <a:endParaRPr lang="en-US" sz="2400" b="1" dirty="0">
              <a:solidFill>
                <a:prstClr val="black"/>
              </a:solidFill>
              <a:latin typeface="Times" pitchFamily="18" charset="0"/>
              <a:cs typeface="Times New Roman" panose="02020603050405020304" pitchFamily="18" charset="0"/>
            </a:endParaRPr>
          </a:p>
          <a:p>
            <a:pPr lvl="0" algn="just" defTabSz="914400">
              <a:lnSpc>
                <a:spcPct val="90000"/>
              </a:lnSpc>
              <a:spcBef>
                <a:spcPts val="1000"/>
              </a:spcBef>
            </a:pPr>
            <a:r>
              <a:rPr lang="ru-RU" sz="2400" b="1" dirty="0">
                <a:solidFill>
                  <a:prstClr val="black"/>
                </a:solidFill>
                <a:latin typeface="Times New Roman" panose="02020603050405020304" pitchFamily="18" charset="0"/>
                <a:cs typeface="Times New Roman" panose="02020603050405020304" pitchFamily="18" charset="0"/>
              </a:rPr>
              <a:t>Письмо Минтруда России от 12.03.2019 N 14-2/ООГ-1663</a:t>
            </a:r>
          </a:p>
          <a:p>
            <a:pPr lvl="0" algn="just" defTabSz="914400">
              <a:lnSpc>
                <a:spcPct val="90000"/>
              </a:lnSpc>
              <a:spcBef>
                <a:spcPts val="1000"/>
              </a:spcBef>
            </a:pPr>
            <a:r>
              <a:rPr lang="ru-RU" sz="2400" dirty="0">
                <a:solidFill>
                  <a:prstClr val="black"/>
                </a:solidFill>
                <a:latin typeface="Times New Roman" panose="02020603050405020304" pitchFamily="18" charset="0"/>
                <a:cs typeface="Times New Roman" panose="02020603050405020304" pitchFamily="18" charset="0"/>
              </a:rPr>
              <a:t>Заработная плата за первую половину месяца должна быть выплачена в установленный день с 16 по 30 (31) текущего периода, за вторую половину - с 1 по 15 число следующего месяца, при этом разрыв между выплатами на первую половину месяца и за вторую половину месяца не должен превышать 15 календарных дней.</a:t>
            </a:r>
          </a:p>
          <a:p>
            <a:pPr lvl="0" algn="just" defTabSz="914400">
              <a:lnSpc>
                <a:spcPct val="90000"/>
              </a:lnSpc>
              <a:spcBef>
                <a:spcPts val="1000"/>
              </a:spcBef>
            </a:pPr>
            <a:r>
              <a:rPr lang="ru-RU" sz="2400" dirty="0">
                <a:solidFill>
                  <a:prstClr val="black"/>
                </a:solidFill>
                <a:latin typeface="Times New Roman" panose="02020603050405020304" pitchFamily="18" charset="0"/>
                <a:cs typeface="Times New Roman" panose="02020603050405020304" pitchFamily="18" charset="0"/>
              </a:rPr>
              <a:t>Если день выплаты зарплаты совпадает с выходным или нерабочим праздничным днем, ее необходимо выплатить накануне этого дня. </a:t>
            </a:r>
          </a:p>
          <a:p>
            <a:pPr lvl="0" defTabSz="914400" fontAlgn="base">
              <a:spcBef>
                <a:spcPct val="20000"/>
              </a:spcBef>
              <a:spcAft>
                <a:spcPct val="0"/>
              </a:spcAft>
            </a:pPr>
            <a:endParaRPr lang="ru-RU" sz="20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1916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9826" y="-17754"/>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08"/>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7"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2"/>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0"/>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6"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2"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5" y="6537939"/>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5"/>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1" y="6461740"/>
            <a:ext cx="1595821"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69825" y="850007"/>
            <a:ext cx="9768455" cy="830997"/>
          </a:xfrm>
          <a:prstGeom prst="rect">
            <a:avLst/>
          </a:prstGeom>
        </p:spPr>
        <p:txBody>
          <a:bodyPr wrap="square">
            <a:spAutoFit/>
          </a:bodyPr>
          <a:lstStyle/>
          <a:p>
            <a:pPr algn="ctr"/>
            <a:r>
              <a:rPr lang="ru-RU" sz="2400" b="1" dirty="0">
                <a:solidFill>
                  <a:srgbClr val="9C0E11"/>
                </a:solidFill>
                <a:latin typeface="Times New Roman" panose="02020603050405020304" pitchFamily="18" charset="0"/>
                <a:cs typeface="Times New Roman" panose="02020603050405020304" pitchFamily="18" charset="0"/>
              </a:rPr>
              <a:t>Заработная плата вновь устроившимся и </a:t>
            </a:r>
            <a:br>
              <a:rPr lang="ru-RU" sz="2400" b="1" dirty="0">
                <a:solidFill>
                  <a:srgbClr val="9C0E11"/>
                </a:solidFill>
                <a:latin typeface="Times New Roman" panose="02020603050405020304" pitchFamily="18" charset="0"/>
                <a:cs typeface="Times New Roman" panose="02020603050405020304" pitchFamily="18" charset="0"/>
              </a:rPr>
            </a:br>
            <a:r>
              <a:rPr lang="ru-RU" sz="2400" b="1" dirty="0">
                <a:solidFill>
                  <a:srgbClr val="9C0E11"/>
                </a:solidFill>
                <a:latin typeface="Times New Roman" panose="02020603050405020304" pitchFamily="18" charset="0"/>
                <a:cs typeface="Times New Roman" panose="02020603050405020304" pitchFamily="18" charset="0"/>
              </a:rPr>
              <a:t>выплата премий</a:t>
            </a:r>
          </a:p>
        </p:txBody>
      </p:sp>
      <p:sp>
        <p:nvSpPr>
          <p:cNvPr id="20" name="Прямоугольник 19"/>
          <p:cNvSpPr/>
          <p:nvPr/>
        </p:nvSpPr>
        <p:spPr>
          <a:xfrm>
            <a:off x="684372" y="1675844"/>
            <a:ext cx="8477044" cy="4401205"/>
          </a:xfrm>
          <a:prstGeom prst="rect">
            <a:avLst/>
          </a:prstGeom>
        </p:spPr>
        <p:txBody>
          <a:bodyPr wrap="square">
            <a:spAutoFit/>
          </a:bodyPr>
          <a:lstStyle/>
          <a:p>
            <a:pPr lvl="0" defTabSz="914400" fontAlgn="base">
              <a:spcBef>
                <a:spcPct val="20000"/>
              </a:spcBef>
              <a:spcAft>
                <a:spcPct val="0"/>
              </a:spcAft>
            </a:pPr>
            <a:r>
              <a:rPr lang="ru-RU" kern="0" dirty="0">
                <a:solidFill>
                  <a:srgbClr val="000000"/>
                </a:solidFill>
                <a:latin typeface="Franklin Gothic Heavy"/>
                <a:cs typeface="Arial"/>
                <a:sym typeface="Arial"/>
              </a:rPr>
              <a:t> </a:t>
            </a:r>
            <a:r>
              <a:rPr lang="ru-RU" sz="2000" b="1" dirty="0">
                <a:solidFill>
                  <a:prstClr val="black"/>
                </a:solidFill>
                <a:latin typeface="Times New Roman" panose="02020603050405020304" pitchFamily="18" charset="0"/>
                <a:cs typeface="Times New Roman" panose="02020603050405020304" pitchFamily="18" charset="0"/>
              </a:rPr>
              <a:t>Письмо </a:t>
            </a:r>
            <a:r>
              <a:rPr lang="ru-RU" sz="2000" b="1" dirty="0" err="1">
                <a:solidFill>
                  <a:prstClr val="black"/>
                </a:solidFill>
                <a:latin typeface="Times New Roman" panose="02020603050405020304" pitchFamily="18" charset="0"/>
                <a:cs typeface="Times New Roman" panose="02020603050405020304" pitchFamily="18" charset="0"/>
              </a:rPr>
              <a:t>Минздравсоцразвития</a:t>
            </a:r>
            <a:r>
              <a:rPr lang="ru-RU" sz="2000" b="1" dirty="0">
                <a:solidFill>
                  <a:prstClr val="black"/>
                </a:solidFill>
                <a:latin typeface="Times New Roman" panose="02020603050405020304" pitchFamily="18" charset="0"/>
                <a:cs typeface="Times New Roman" panose="02020603050405020304" pitchFamily="18" charset="0"/>
              </a:rPr>
              <a:t> России от 25.02.2009 № 22-2-709</a:t>
            </a:r>
          </a:p>
          <a:p>
            <a:pPr lvl="0" algn="just" defTabSz="914400" fontAlgn="base">
              <a:spcBef>
                <a:spcPct val="20000"/>
              </a:spcBef>
              <a:spcAft>
                <a:spcPct val="0"/>
              </a:spcAft>
            </a:pPr>
            <a:r>
              <a:rPr lang="ru-RU" sz="2000" dirty="0">
                <a:solidFill>
                  <a:prstClr val="black"/>
                </a:solidFill>
                <a:latin typeface="Times New Roman" panose="02020603050405020304" pitchFamily="18" charset="0"/>
                <a:cs typeface="Times New Roman" panose="02020603050405020304" pitchFamily="18" charset="0"/>
              </a:rPr>
              <a:t>Работник, поступивший на работу 1 числа, получит заработную плату за первую половину месяца (аванс) только в конце месяца (25 числа), когда месяц практически отработан полностью, что противоречит трудовому законодательству.</a:t>
            </a:r>
          </a:p>
          <a:p>
            <a:pPr lvl="0" algn="just" defTabSz="914400" fontAlgn="base">
              <a:spcBef>
                <a:spcPct val="20000"/>
              </a:spcBef>
              <a:spcAft>
                <a:spcPct val="0"/>
              </a:spcAft>
            </a:pPr>
            <a:endParaRPr lang="ru-RU" sz="2000" dirty="0">
              <a:solidFill>
                <a:prstClr val="black"/>
              </a:solidFill>
              <a:latin typeface="Times New Roman" panose="02020603050405020304" pitchFamily="18" charset="0"/>
              <a:cs typeface="Times New Roman" panose="02020603050405020304" pitchFamily="18" charset="0"/>
            </a:endParaRPr>
          </a:p>
          <a:p>
            <a:pPr lvl="0" algn="just" defTabSz="914400" fontAlgn="base">
              <a:spcBef>
                <a:spcPct val="20000"/>
              </a:spcBef>
              <a:spcAft>
                <a:spcPct val="0"/>
              </a:spcAft>
            </a:pPr>
            <a:r>
              <a:rPr lang="ru-RU" sz="2000" b="1" dirty="0">
                <a:solidFill>
                  <a:prstClr val="black"/>
                </a:solidFill>
                <a:latin typeface="Times New Roman" panose="02020603050405020304" pitchFamily="18" charset="0"/>
                <a:cs typeface="Times New Roman" panose="02020603050405020304" pitchFamily="18" charset="0"/>
              </a:rPr>
              <a:t>Письмо </a:t>
            </a:r>
            <a:r>
              <a:rPr lang="ru-RU" sz="2000" b="1" dirty="0" err="1">
                <a:solidFill>
                  <a:prstClr val="black"/>
                </a:solidFill>
                <a:latin typeface="Times New Roman" panose="02020603050405020304" pitchFamily="18" charset="0"/>
                <a:cs typeface="Times New Roman" panose="02020603050405020304" pitchFamily="18" charset="0"/>
              </a:rPr>
              <a:t>Роструда</a:t>
            </a:r>
            <a:r>
              <a:rPr lang="ru-RU" sz="2000" b="1" dirty="0">
                <a:solidFill>
                  <a:prstClr val="black"/>
                </a:solidFill>
                <a:latin typeface="Times New Roman" panose="02020603050405020304" pitchFamily="18" charset="0"/>
                <a:cs typeface="Times New Roman" panose="02020603050405020304" pitchFamily="18" charset="0"/>
              </a:rPr>
              <a:t> от 26.09.2016 N ТЗ/5802-6-1</a:t>
            </a:r>
          </a:p>
          <a:p>
            <a:pPr lvl="0" algn="just" defTabSz="914400" fontAlgn="base">
              <a:spcBef>
                <a:spcPct val="20000"/>
              </a:spcBef>
              <a:spcAft>
                <a:spcPct val="0"/>
              </a:spcAft>
            </a:pPr>
            <a:r>
              <a:rPr lang="ru-RU" sz="2000" dirty="0">
                <a:solidFill>
                  <a:prstClr val="black"/>
                </a:solidFill>
                <a:latin typeface="Times New Roman" panose="02020603050405020304" pitchFamily="18" charset="0"/>
                <a:cs typeface="Times New Roman" panose="02020603050405020304" pitchFamily="18" charset="0"/>
              </a:rPr>
              <a:t>Премии и иные поощрительные выплаты начисляются за результаты труда, достижение соответствующих показателей, то есть после того, как будет осуществлена оценка показателей.</a:t>
            </a:r>
          </a:p>
          <a:p>
            <a:pPr lvl="0" algn="just" defTabSz="914400" fontAlgn="base">
              <a:spcBef>
                <a:spcPct val="20000"/>
              </a:spcBef>
              <a:spcAft>
                <a:spcPct val="0"/>
              </a:spcAft>
            </a:pPr>
            <a:r>
              <a:rPr lang="ru-RU" sz="2000" dirty="0">
                <a:solidFill>
                  <a:prstClr val="black"/>
                </a:solidFill>
                <a:latin typeface="Times New Roman" panose="02020603050405020304" pitchFamily="18" charset="0"/>
                <a:cs typeface="Times New Roman" panose="02020603050405020304" pitchFamily="18" charset="0"/>
              </a:rPr>
              <a:t>Таким образом, сроки выплаты работникам стимулирующих выплат, начисляемых за месяц, квартал, год или иной период, могут быть установлены коллективным договором, локальным нормативным актом. </a:t>
            </a:r>
          </a:p>
        </p:txBody>
      </p:sp>
    </p:spTree>
    <p:extLst>
      <p:ext uri="{BB962C8B-B14F-4D97-AF65-F5344CB8AC3E}">
        <p14:creationId xmlns:p14="http://schemas.microsoft.com/office/powerpoint/2010/main" val="2389052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9826" y="-17754"/>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08"/>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7"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2"/>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0"/>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6"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2"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5" y="6537939"/>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5"/>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1" y="6461740"/>
            <a:ext cx="1595821"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203945" y="837127"/>
            <a:ext cx="9634336" cy="769441"/>
          </a:xfrm>
          <a:prstGeom prst="rect">
            <a:avLst/>
          </a:prstGeom>
        </p:spPr>
        <p:txBody>
          <a:bodyPr wrap="square">
            <a:spAutoFit/>
          </a:bodyPr>
          <a:lstStyle/>
          <a:p>
            <a:pPr algn="ctr"/>
            <a:r>
              <a:rPr lang="ru-RU" sz="2200" b="1" dirty="0">
                <a:solidFill>
                  <a:srgbClr val="9C0E11"/>
                </a:solidFill>
                <a:latin typeface="Times New Roman" panose="02020603050405020304" pitchFamily="18" charset="0"/>
                <a:cs typeface="Times New Roman" panose="02020603050405020304" pitchFamily="18" charset="0"/>
              </a:rPr>
              <a:t>Новые моменты при заполнение платежных поручений для перечисления заработной платы.</a:t>
            </a:r>
          </a:p>
        </p:txBody>
      </p:sp>
      <p:sp>
        <p:nvSpPr>
          <p:cNvPr id="20" name="Прямоугольник 19"/>
          <p:cNvSpPr/>
          <p:nvPr/>
        </p:nvSpPr>
        <p:spPr>
          <a:xfrm>
            <a:off x="197481" y="1540405"/>
            <a:ext cx="9466179" cy="5909310"/>
          </a:xfrm>
          <a:prstGeom prst="rect">
            <a:avLst/>
          </a:prstGeom>
        </p:spPr>
        <p:txBody>
          <a:bodyPr wrap="square">
            <a:spAutoFit/>
          </a:bodyPr>
          <a:lstStyle/>
          <a:p>
            <a:pPr lvl="0" algn="just" defTabSz="914400" fontAlgn="base">
              <a:spcBef>
                <a:spcPct val="20000"/>
              </a:spcBef>
              <a:spcAft>
                <a:spcPct val="0"/>
              </a:spcAft>
            </a:pPr>
            <a:r>
              <a:rPr lang="ru-RU" kern="0" dirty="0">
                <a:solidFill>
                  <a:srgbClr val="000000"/>
                </a:solidFill>
                <a:latin typeface="Franklin Gothic Heavy"/>
                <a:cs typeface="Arial"/>
                <a:sym typeface="Arial"/>
              </a:rPr>
              <a:t> </a:t>
            </a:r>
            <a:r>
              <a:rPr lang="ru-RU" b="1" dirty="0">
                <a:solidFill>
                  <a:prstClr val="black"/>
                </a:solidFill>
                <a:latin typeface="Times New Roman" panose="02020603050405020304" pitchFamily="18" charset="0"/>
                <a:cs typeface="Times New Roman" panose="02020603050405020304" pitchFamily="18" charset="0"/>
              </a:rPr>
              <a:t>Федеральный закон от 21.02.2019 N 12-ФЗ, Информационное письмо Банка России от 27.02.2020 N ИН-05-45/10</a:t>
            </a:r>
          </a:p>
          <a:p>
            <a:pPr lvl="0" algn="just" defTabSz="914400" fontAlgn="base">
              <a:spcBef>
                <a:spcPct val="20000"/>
              </a:spcBef>
              <a:spcAft>
                <a:spcPct val="0"/>
              </a:spcAft>
            </a:pPr>
            <a:r>
              <a:rPr lang="ru-RU" dirty="0">
                <a:solidFill>
                  <a:prstClr val="black"/>
                </a:solidFill>
                <a:latin typeface="Times New Roman" panose="02020603050405020304" pitchFamily="18" charset="0"/>
                <a:cs typeface="Times New Roman" panose="02020603050405020304" pitchFamily="18" charset="0"/>
              </a:rPr>
              <a:t>С 1 июня в реквизите 20 ("Наз. пл.") платежки работодателям нужно указывать код вида дохода. Как правило, это "1", но может быть "2" или "3" в зависимости от типа выплачиваемого дохода.</a:t>
            </a:r>
          </a:p>
          <a:p>
            <a:pPr lvl="0" algn="just" defTabSz="914400" fontAlgn="base">
              <a:spcBef>
                <a:spcPct val="20000"/>
              </a:spcBef>
              <a:spcAft>
                <a:spcPct val="0"/>
              </a:spcAft>
            </a:pPr>
            <a:r>
              <a:rPr lang="ru-RU" dirty="0">
                <a:solidFill>
                  <a:prstClr val="black"/>
                </a:solidFill>
                <a:latin typeface="Times New Roman" panose="02020603050405020304" pitchFamily="18" charset="0"/>
                <a:cs typeface="Times New Roman" panose="02020603050405020304" pitchFamily="18" charset="0"/>
              </a:rPr>
              <a:t>Код 1 используется при выплате зарплаты, а также других доходов, по которым есть ограничение размера удержания долгов (например, при перечислении премий, отпускных</a:t>
            </a:r>
            <a:r>
              <a:rPr lang="ru-RU">
                <a:solidFill>
                  <a:prstClr val="black"/>
                </a:solidFill>
                <a:latin typeface="Times New Roman" panose="02020603050405020304" pitchFamily="18" charset="0"/>
                <a:cs typeface="Times New Roman" panose="02020603050405020304" pitchFamily="18" charset="0"/>
              </a:rPr>
              <a:t>, выплат </a:t>
            </a:r>
            <a:r>
              <a:rPr lang="ru-RU" dirty="0">
                <a:solidFill>
                  <a:prstClr val="black"/>
                </a:solidFill>
                <a:latin typeface="Times New Roman" panose="02020603050405020304" pitchFamily="18" charset="0"/>
                <a:cs typeface="Times New Roman" panose="02020603050405020304" pitchFamily="18" charset="0"/>
              </a:rPr>
              <a:t>по ГПД);</a:t>
            </a:r>
          </a:p>
          <a:p>
            <a:pPr lvl="0" algn="just" defTabSz="914400" fontAlgn="base">
              <a:spcBef>
                <a:spcPct val="20000"/>
              </a:spcBef>
              <a:spcAft>
                <a:spcPct val="0"/>
              </a:spcAft>
            </a:pPr>
            <a:r>
              <a:rPr lang="ru-RU" dirty="0">
                <a:solidFill>
                  <a:prstClr val="black"/>
                </a:solidFill>
                <a:latin typeface="Times New Roman" panose="02020603050405020304" pitchFamily="18" charset="0"/>
                <a:cs typeface="Times New Roman" panose="02020603050405020304" pitchFamily="18" charset="0"/>
              </a:rPr>
              <a:t>Код 2 При переводе доходов, за счет которых нельзя взыскивать долги. Код используется, например, при перечислении алиментов, возмещении командировочных расходов;</a:t>
            </a:r>
          </a:p>
          <a:p>
            <a:pPr lvl="0" algn="just" defTabSz="914400" fontAlgn="base">
              <a:spcBef>
                <a:spcPct val="20000"/>
              </a:spcBef>
              <a:spcAft>
                <a:spcPct val="0"/>
              </a:spcAft>
            </a:pPr>
            <a:r>
              <a:rPr lang="ru-RU" dirty="0">
                <a:solidFill>
                  <a:prstClr val="black"/>
                </a:solidFill>
                <a:latin typeface="Times New Roman" panose="02020603050405020304" pitchFamily="18" charset="0"/>
                <a:cs typeface="Times New Roman" panose="02020603050405020304" pitchFamily="18" charset="0"/>
              </a:rPr>
              <a:t>Код 3 При выплате возмещения вреда здоровью.</a:t>
            </a:r>
          </a:p>
          <a:p>
            <a:pPr lvl="0" algn="just" defTabSz="914400" fontAlgn="base">
              <a:spcBef>
                <a:spcPct val="20000"/>
              </a:spcBef>
              <a:spcAft>
                <a:spcPct val="0"/>
              </a:spcAft>
            </a:pPr>
            <a:endParaRPr lang="ru-RU" dirty="0">
              <a:solidFill>
                <a:prstClr val="black"/>
              </a:solidFill>
              <a:latin typeface="Times New Roman" panose="02020603050405020304" pitchFamily="18" charset="0"/>
              <a:cs typeface="Times New Roman" panose="02020603050405020304" pitchFamily="18" charset="0"/>
            </a:endParaRPr>
          </a:p>
          <a:p>
            <a:pPr lvl="0" algn="just" defTabSz="914400" fontAlgn="base">
              <a:spcBef>
                <a:spcPct val="20000"/>
              </a:spcBef>
              <a:spcAft>
                <a:spcPct val="0"/>
              </a:spcAft>
            </a:pPr>
            <a:r>
              <a:rPr lang="ru-RU" b="1" dirty="0">
                <a:solidFill>
                  <a:prstClr val="black"/>
                </a:solidFill>
                <a:latin typeface="Times New Roman" panose="02020603050405020304" pitchFamily="18" charset="0"/>
                <a:cs typeface="Times New Roman" panose="02020603050405020304" pitchFamily="18" charset="0"/>
              </a:rPr>
              <a:t>Обратите внимание: </a:t>
            </a:r>
            <a:r>
              <a:rPr lang="ru-RU" dirty="0">
                <a:solidFill>
                  <a:prstClr val="black"/>
                </a:solidFill>
                <a:latin typeface="Times New Roman" panose="02020603050405020304" pitchFamily="18" charset="0"/>
                <a:cs typeface="Times New Roman" panose="02020603050405020304" pitchFamily="18" charset="0"/>
              </a:rPr>
              <a:t>- в одной платежке может быть только один код вида дохода. Нельзя производить выплату одним платежным поручением сразу по нескольким кодам вида дохода;</a:t>
            </a:r>
          </a:p>
          <a:p>
            <a:pPr lvl="0" algn="just" defTabSz="914400" fontAlgn="base">
              <a:spcBef>
                <a:spcPct val="20000"/>
              </a:spcBef>
              <a:spcAft>
                <a:spcPct val="0"/>
              </a:spcAft>
            </a:pPr>
            <a:r>
              <a:rPr lang="ru-RU" dirty="0">
                <a:solidFill>
                  <a:prstClr val="black"/>
                </a:solidFill>
                <a:latin typeface="Times New Roman" panose="02020603050405020304" pitchFamily="18" charset="0"/>
                <a:cs typeface="Times New Roman" panose="02020603050405020304" pitchFamily="18" charset="0"/>
              </a:rPr>
              <a:t>- если вы переводите сотруднику средства, которые не являются доходом (например, подотчетные суммы на покупку ТМЦ), то код вида дохода указывать не надо.</a:t>
            </a:r>
          </a:p>
          <a:p>
            <a:pPr lvl="0" algn="just" defTabSz="914400" fontAlgn="base">
              <a:spcBef>
                <a:spcPct val="20000"/>
              </a:spcBef>
              <a:spcAft>
                <a:spcPct val="0"/>
              </a:spcAft>
            </a:pPr>
            <a:endParaRPr lang="ru-RU" b="1" dirty="0">
              <a:solidFill>
                <a:prstClr val="black"/>
              </a:solidFill>
              <a:latin typeface="Times New Roman" panose="02020603050405020304" pitchFamily="18" charset="0"/>
              <a:cs typeface="Times New Roman" panose="02020603050405020304" pitchFamily="18" charset="0"/>
            </a:endParaRPr>
          </a:p>
          <a:p>
            <a:pPr lvl="0" algn="just" defTabSz="914400" fontAlgn="base">
              <a:spcBef>
                <a:spcPct val="20000"/>
              </a:spcBef>
              <a:spcAft>
                <a:spcPct val="0"/>
              </a:spcAft>
            </a:pPr>
            <a:endParaRPr lang="ru-RU" b="1" dirty="0">
              <a:solidFill>
                <a:prstClr val="black"/>
              </a:solidFill>
              <a:latin typeface="Times New Roman" panose="02020603050405020304" pitchFamily="18" charset="0"/>
              <a:cs typeface="Times New Roman" panose="02020603050405020304" pitchFamily="18" charset="0"/>
            </a:endParaRPr>
          </a:p>
          <a:p>
            <a:pPr lvl="0" algn="just" defTabSz="914400" fontAlgn="base">
              <a:spcBef>
                <a:spcPct val="20000"/>
              </a:spcBef>
              <a:spcAft>
                <a:spcPct val="0"/>
              </a:spcAft>
            </a:pPr>
            <a:r>
              <a:rPr lang="ru-RU" b="1"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91205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9826" y="-17754"/>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08"/>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7"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2"/>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0"/>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6"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2"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5" y="6537939"/>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5"/>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1" y="6461740"/>
            <a:ext cx="1595821"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69825" y="850007"/>
            <a:ext cx="9768455" cy="461665"/>
          </a:xfrm>
          <a:prstGeom prst="rect">
            <a:avLst/>
          </a:prstGeom>
        </p:spPr>
        <p:txBody>
          <a:bodyPr wrap="square">
            <a:spAutoFit/>
          </a:bodyPr>
          <a:lstStyle/>
          <a:p>
            <a:pPr algn="ctr"/>
            <a:r>
              <a:rPr lang="ru-RU" sz="2400" b="1" dirty="0">
                <a:solidFill>
                  <a:srgbClr val="9C0E11"/>
                </a:solidFill>
                <a:latin typeface="Times New Roman" panose="02020603050405020304" pitchFamily="18" charset="0"/>
                <a:cs typeface="Times New Roman" panose="02020603050405020304" pitchFamily="18" charset="0"/>
              </a:rPr>
              <a:t>Размер заработной платы за 1-ю половину месяца</a:t>
            </a:r>
          </a:p>
        </p:txBody>
      </p:sp>
      <p:sp>
        <p:nvSpPr>
          <p:cNvPr id="20" name="Прямоугольник 19"/>
          <p:cNvSpPr/>
          <p:nvPr/>
        </p:nvSpPr>
        <p:spPr>
          <a:xfrm>
            <a:off x="203946" y="1387348"/>
            <a:ext cx="9511734" cy="5278368"/>
          </a:xfrm>
          <a:prstGeom prst="rect">
            <a:avLst/>
          </a:prstGeom>
        </p:spPr>
        <p:txBody>
          <a:bodyPr wrap="square">
            <a:spAutoFit/>
          </a:bodyPr>
          <a:lstStyle/>
          <a:p>
            <a:pPr lvl="0" algn="just" defTabSz="914400">
              <a:lnSpc>
                <a:spcPct val="90000"/>
              </a:lnSpc>
              <a:spcBef>
                <a:spcPts val="1000"/>
              </a:spcBef>
            </a:pPr>
            <a:r>
              <a:rPr lang="ru-RU" kern="0" dirty="0">
                <a:solidFill>
                  <a:srgbClr val="000000"/>
                </a:solidFill>
                <a:latin typeface="Franklin Gothic Heavy"/>
                <a:cs typeface="Arial"/>
                <a:sym typeface="Arial"/>
              </a:rPr>
              <a:t> </a:t>
            </a:r>
            <a:r>
              <a:rPr lang="ru-RU" sz="2000" b="1" dirty="0">
                <a:solidFill>
                  <a:prstClr val="black"/>
                </a:solidFill>
                <a:latin typeface="Times New Roman" panose="02020603050405020304" pitchFamily="18" charset="0"/>
                <a:cs typeface="Times New Roman" panose="02020603050405020304" pitchFamily="18" charset="0"/>
              </a:rPr>
              <a:t>Письмо Минтруда России от 20.03.2019 N 14-1/В-177</a:t>
            </a:r>
          </a:p>
          <a:p>
            <a:pPr lvl="0" algn="just" defTabSz="914400">
              <a:lnSpc>
                <a:spcPct val="90000"/>
              </a:lnSpc>
              <a:spcBef>
                <a:spcPts val="1000"/>
              </a:spcBef>
            </a:pPr>
            <a:r>
              <a:rPr lang="ru-RU" sz="2000" dirty="0">
                <a:solidFill>
                  <a:prstClr val="black"/>
                </a:solidFill>
                <a:latin typeface="Times New Roman" panose="02020603050405020304" pitchFamily="18" charset="0"/>
                <a:cs typeface="Times New Roman" panose="02020603050405020304" pitchFamily="18" charset="0"/>
              </a:rPr>
              <a:t>При определении размера выплаты заработной платы за первую половину месяца необходимо учитывать оклад (тарифную ставку) работника за отработанное время, а также надбавки за отработанное время, расчет которых не зависит от оценки итогов работы за месяц в целом, а также от выполнения месячной нормы рабочего времени и норм труда (трудовых обязанностей) (</a:t>
            </a:r>
            <a:r>
              <a:rPr lang="ru-RU" sz="2000" b="1" dirty="0">
                <a:solidFill>
                  <a:prstClr val="black"/>
                </a:solidFill>
                <a:latin typeface="Times New Roman" panose="02020603050405020304" pitchFamily="18" charset="0"/>
                <a:cs typeface="Times New Roman" panose="02020603050405020304" pitchFamily="18" charset="0"/>
              </a:rPr>
              <a:t>например, компенсационная выплата за работу в ночное время </a:t>
            </a:r>
            <a:r>
              <a:rPr lang="ru-RU" sz="2000" dirty="0">
                <a:solidFill>
                  <a:prstClr val="black"/>
                </a:solidFill>
                <a:latin typeface="Times New Roman" panose="02020603050405020304" pitchFamily="18" charset="0"/>
                <a:cs typeface="Times New Roman" panose="02020603050405020304" pitchFamily="18" charset="0"/>
              </a:rPr>
              <a:t>в соответствии со статьей 154 ТК РФ, надбавки за совмещение должностей, за профессиональное мастерство, за стаж работы и другие).</a:t>
            </a:r>
          </a:p>
          <a:p>
            <a:pPr lvl="0" algn="just" defTabSz="914400">
              <a:lnSpc>
                <a:spcPct val="90000"/>
              </a:lnSpc>
              <a:spcBef>
                <a:spcPts val="1000"/>
              </a:spcBef>
            </a:pPr>
            <a:r>
              <a:rPr lang="ru-RU" sz="2000" b="1" dirty="0">
                <a:solidFill>
                  <a:prstClr val="black"/>
                </a:solidFill>
                <a:latin typeface="Times New Roman" panose="02020603050405020304" pitchFamily="18" charset="0"/>
                <a:cs typeface="Times New Roman" panose="02020603050405020304" pitchFamily="18" charset="0"/>
              </a:rPr>
              <a:t>Письмо Минтруда России от 10.08.2017 N 14-1/В-725</a:t>
            </a:r>
          </a:p>
          <a:p>
            <a:pPr lvl="0" algn="just" defTabSz="914400">
              <a:lnSpc>
                <a:spcPct val="90000"/>
              </a:lnSpc>
              <a:spcBef>
                <a:spcPts val="1000"/>
              </a:spcBef>
            </a:pPr>
            <a:r>
              <a:rPr lang="ru-RU" sz="2000" dirty="0">
                <a:solidFill>
                  <a:prstClr val="black"/>
                </a:solidFill>
                <a:latin typeface="Times New Roman" panose="02020603050405020304" pitchFamily="18" charset="0"/>
                <a:cs typeface="Times New Roman" panose="02020603050405020304" pitchFamily="18" charset="0"/>
              </a:rPr>
              <a:t>При определении размера выплаты заработной платы за первую половину месяца необходимо учитывать оклад (тарифную ставку) работника за отработанное время, а также надбавки за отработанное время, расчет которых не зависит от оценки итогов работы за месяц в целом, а также от выполнения месячной нормы рабочего времени и норм труда (трудовых обязанностей) (например, компенсационная выплата за работу в ночное время в соответствии со </a:t>
            </a:r>
            <a:r>
              <a:rPr lang="ru-RU" sz="2000" dirty="0">
                <a:solidFill>
                  <a:prstClr val="black"/>
                </a:solidFill>
                <a:latin typeface="Times New Roman" panose="02020603050405020304" pitchFamily="18" charset="0"/>
                <a:cs typeface="Times New Roman" panose="02020603050405020304" pitchFamily="18" charset="0"/>
                <a:hlinkClick r:id="rId12"/>
              </a:rPr>
              <a:t>статьей 154 ТК РФ, надбавки за совмещение должностей, за профессиональное мастерство, за стаж работы и другие).</a:t>
            </a:r>
          </a:p>
          <a:p>
            <a:pPr lvl="0" algn="just" defTabSz="914400" fontAlgn="base">
              <a:spcBef>
                <a:spcPct val="20000"/>
              </a:spcBef>
              <a:spcAft>
                <a:spcPct val="0"/>
              </a:spcAft>
            </a:pPr>
            <a:r>
              <a:rPr lang="ru-RU" sz="2000"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74090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0315" y="24177"/>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08"/>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7"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2"/>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0"/>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6"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2"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5" y="6537939"/>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5"/>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1" y="6461740"/>
            <a:ext cx="1595821"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69825" y="850007"/>
            <a:ext cx="9768455" cy="461665"/>
          </a:xfrm>
          <a:prstGeom prst="rect">
            <a:avLst/>
          </a:prstGeom>
        </p:spPr>
        <p:txBody>
          <a:bodyPr wrap="square">
            <a:spAutoFit/>
          </a:bodyPr>
          <a:lstStyle/>
          <a:p>
            <a:pPr algn="ctr"/>
            <a:r>
              <a:rPr lang="ru-RU" sz="2400" b="1" dirty="0">
                <a:solidFill>
                  <a:srgbClr val="9C0E11"/>
                </a:solidFill>
                <a:latin typeface="Times New Roman" panose="02020603050405020304" pitchFamily="18" charset="0"/>
                <a:cs typeface="Times New Roman" panose="02020603050405020304" pitchFamily="18" charset="0"/>
              </a:rPr>
              <a:t>Заработная плата в иностранной валюте.</a:t>
            </a:r>
          </a:p>
        </p:txBody>
      </p:sp>
      <p:sp>
        <p:nvSpPr>
          <p:cNvPr id="20" name="Прямоугольник 19"/>
          <p:cNvSpPr/>
          <p:nvPr/>
        </p:nvSpPr>
        <p:spPr>
          <a:xfrm>
            <a:off x="317158" y="1387348"/>
            <a:ext cx="9398522" cy="5004447"/>
          </a:xfrm>
          <a:prstGeom prst="rect">
            <a:avLst/>
          </a:prstGeom>
        </p:spPr>
        <p:txBody>
          <a:bodyPr wrap="square">
            <a:spAutoFit/>
          </a:bodyPr>
          <a:lstStyle/>
          <a:p>
            <a:pPr lvl="0" algn="just" defTabSz="914400" fontAlgn="base">
              <a:spcBef>
                <a:spcPct val="20000"/>
              </a:spcBef>
              <a:spcAft>
                <a:spcPct val="0"/>
              </a:spcAft>
            </a:pPr>
            <a:r>
              <a:rPr lang="ru-RU" kern="0" dirty="0">
                <a:solidFill>
                  <a:srgbClr val="000000"/>
                </a:solidFill>
                <a:latin typeface="Franklin Gothic Heavy"/>
                <a:cs typeface="Arial"/>
                <a:sym typeface="Arial"/>
              </a:rPr>
              <a:t> </a:t>
            </a:r>
            <a:r>
              <a:rPr lang="ru-RU" sz="2100" b="1" dirty="0">
                <a:solidFill>
                  <a:prstClr val="black"/>
                </a:solidFill>
              </a:rPr>
              <a:t> </a:t>
            </a:r>
            <a:r>
              <a:rPr lang="ru-RU" sz="2100" b="1" dirty="0">
                <a:solidFill>
                  <a:prstClr val="black"/>
                </a:solidFill>
                <a:latin typeface="Times New Roman" panose="02020603050405020304" pitchFamily="18" charset="0"/>
                <a:cs typeface="Times New Roman" panose="02020603050405020304" pitchFamily="18" charset="0"/>
              </a:rPr>
              <a:t>Ст.131 ТК РФ </a:t>
            </a:r>
            <a:r>
              <a:rPr lang="ru-RU" sz="2100" dirty="0">
                <a:solidFill>
                  <a:prstClr val="black"/>
                </a:solidFill>
                <a:latin typeface="Times New Roman" panose="02020603050405020304" pitchFamily="18" charset="0"/>
                <a:cs typeface="Times New Roman" panose="02020603050405020304" pitchFamily="18" charset="0"/>
              </a:rPr>
              <a:t>Выплата заработной платы производится в денежной форме в валюте Российской Федерации (в рублях).</a:t>
            </a:r>
          </a:p>
          <a:p>
            <a:pPr lvl="0" algn="just" defTabSz="914400" fontAlgn="base">
              <a:spcBef>
                <a:spcPct val="20000"/>
              </a:spcBef>
              <a:spcAft>
                <a:spcPct val="0"/>
              </a:spcAft>
            </a:pPr>
            <a:r>
              <a:rPr lang="ru-RU" sz="2100" b="1" dirty="0">
                <a:solidFill>
                  <a:prstClr val="black"/>
                </a:solidFill>
                <a:latin typeface="Times New Roman" panose="02020603050405020304" pitchFamily="18" charset="0"/>
                <a:cs typeface="Times New Roman" panose="02020603050405020304" pitchFamily="18" charset="0"/>
              </a:rPr>
              <a:t>Письмо </a:t>
            </a:r>
            <a:r>
              <a:rPr lang="ru-RU" sz="2100" b="1" dirty="0" err="1">
                <a:solidFill>
                  <a:prstClr val="black"/>
                </a:solidFill>
                <a:latin typeface="Times New Roman" panose="02020603050405020304" pitchFamily="18" charset="0"/>
                <a:cs typeface="Times New Roman" panose="02020603050405020304" pitchFamily="18" charset="0"/>
              </a:rPr>
              <a:t>Роструда</a:t>
            </a:r>
            <a:r>
              <a:rPr lang="ru-RU" sz="2100" b="1" dirty="0">
                <a:solidFill>
                  <a:prstClr val="black"/>
                </a:solidFill>
                <a:latin typeface="Times New Roman" panose="02020603050405020304" pitchFamily="18" charset="0"/>
                <a:cs typeface="Times New Roman" panose="02020603050405020304" pitchFamily="18" charset="0"/>
              </a:rPr>
              <a:t> от 20.11.2015 N 2631-6-1</a:t>
            </a:r>
          </a:p>
          <a:p>
            <a:pPr lvl="0" algn="just" defTabSz="914400" fontAlgn="base">
              <a:spcBef>
                <a:spcPct val="20000"/>
              </a:spcBef>
              <a:spcAft>
                <a:spcPct val="0"/>
              </a:spcAft>
            </a:pPr>
            <a:r>
              <a:rPr lang="ru-RU" sz="2100" dirty="0">
                <a:solidFill>
                  <a:prstClr val="black"/>
                </a:solidFill>
                <a:latin typeface="Times New Roman" panose="02020603050405020304" pitchFamily="18" charset="0"/>
                <a:cs typeface="Times New Roman" panose="02020603050405020304" pitchFamily="18" charset="0"/>
              </a:rPr>
              <a:t>Выплата заработной платы на территории Российской Федерации в иностранной валюте и условных единицах действующим законодательством не предусмотрена.</a:t>
            </a:r>
          </a:p>
          <a:p>
            <a:pPr lvl="0" algn="just" defTabSz="914400" fontAlgn="base">
              <a:spcBef>
                <a:spcPct val="20000"/>
              </a:spcBef>
              <a:spcAft>
                <a:spcPct val="0"/>
              </a:spcAft>
            </a:pPr>
            <a:r>
              <a:rPr lang="ru-RU" sz="2100" dirty="0">
                <a:solidFill>
                  <a:prstClr val="black"/>
                </a:solidFill>
                <a:latin typeface="Times New Roman" panose="02020603050405020304" pitchFamily="18" charset="0"/>
                <a:cs typeface="Times New Roman" panose="02020603050405020304" pitchFamily="18" charset="0"/>
              </a:rPr>
              <a:t>В связи с этим считаем, что в трудовых договорах с работниками заработная плата также должна быть установлена в рублях.</a:t>
            </a:r>
          </a:p>
          <a:p>
            <a:pPr lvl="0" algn="just" defTabSz="914400" fontAlgn="base">
              <a:spcBef>
                <a:spcPct val="20000"/>
              </a:spcBef>
              <a:spcAft>
                <a:spcPct val="0"/>
              </a:spcAft>
            </a:pPr>
            <a:endParaRPr lang="ru-RU" sz="2100" dirty="0">
              <a:solidFill>
                <a:prstClr val="black"/>
              </a:solidFill>
              <a:latin typeface="Times New Roman" panose="02020603050405020304" pitchFamily="18" charset="0"/>
              <a:cs typeface="Times New Roman" panose="02020603050405020304" pitchFamily="18" charset="0"/>
            </a:endParaRPr>
          </a:p>
          <a:p>
            <a:pPr lvl="0" algn="just" defTabSz="914400" fontAlgn="base">
              <a:spcBef>
                <a:spcPct val="20000"/>
              </a:spcBef>
              <a:spcAft>
                <a:spcPct val="0"/>
              </a:spcAft>
            </a:pPr>
            <a:r>
              <a:rPr lang="ru-RU" sz="2100" b="1" dirty="0">
                <a:solidFill>
                  <a:prstClr val="black"/>
                </a:solidFill>
                <a:latin typeface="Times New Roman" panose="02020603050405020304" pitchFamily="18" charset="0"/>
                <a:cs typeface="Times New Roman" panose="02020603050405020304" pitchFamily="18" charset="0"/>
              </a:rPr>
              <a:t>Письмо </a:t>
            </a:r>
            <a:r>
              <a:rPr lang="ru-RU" sz="2100" b="1" dirty="0" err="1">
                <a:solidFill>
                  <a:prstClr val="black"/>
                </a:solidFill>
                <a:latin typeface="Times New Roman" panose="02020603050405020304" pitchFamily="18" charset="0"/>
                <a:cs typeface="Times New Roman" panose="02020603050405020304" pitchFamily="18" charset="0"/>
              </a:rPr>
              <a:t>Роструда</a:t>
            </a:r>
            <a:r>
              <a:rPr lang="ru-RU" sz="2100" b="1" dirty="0">
                <a:solidFill>
                  <a:prstClr val="black"/>
                </a:solidFill>
                <a:latin typeface="Times New Roman" panose="02020603050405020304" pitchFamily="18" charset="0"/>
                <a:cs typeface="Times New Roman" panose="02020603050405020304" pitchFamily="18" charset="0"/>
              </a:rPr>
              <a:t> от 24.06.2009 N 1810-6-1</a:t>
            </a:r>
          </a:p>
          <a:p>
            <a:pPr lvl="0" algn="just" defTabSz="914400" fontAlgn="base">
              <a:spcBef>
                <a:spcPct val="20000"/>
              </a:spcBef>
              <a:spcAft>
                <a:spcPct val="0"/>
              </a:spcAft>
            </a:pPr>
            <a:r>
              <a:rPr lang="ru-RU" sz="2100" dirty="0">
                <a:solidFill>
                  <a:prstClr val="black"/>
                </a:solidFill>
                <a:latin typeface="Times New Roman" panose="02020603050405020304" pitchFamily="18" charset="0"/>
                <a:cs typeface="Times New Roman" panose="02020603050405020304" pitchFamily="18" charset="0"/>
              </a:rPr>
              <a:t>Выплата заработной платы на территории Российской Федерации в иностранной валюте действующим законодательством не предусмотрена. Таким образом, считаем, что в трудовых договорах с работниками заработная плата также должна быть установлена в рублях.</a:t>
            </a:r>
          </a:p>
        </p:txBody>
      </p:sp>
    </p:spTree>
    <p:extLst>
      <p:ext uri="{BB962C8B-B14F-4D97-AF65-F5344CB8AC3E}">
        <p14:creationId xmlns:p14="http://schemas.microsoft.com/office/powerpoint/2010/main" val="365355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0315" y="24177"/>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08"/>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7"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2"/>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0"/>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6"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2"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5" y="6537939"/>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5"/>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1" y="6461740"/>
            <a:ext cx="1595821"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69825" y="850007"/>
            <a:ext cx="9768455" cy="461665"/>
          </a:xfrm>
          <a:prstGeom prst="rect">
            <a:avLst/>
          </a:prstGeom>
        </p:spPr>
        <p:txBody>
          <a:bodyPr wrap="square">
            <a:spAutoFit/>
          </a:bodyPr>
          <a:lstStyle/>
          <a:p>
            <a:pPr algn="ctr"/>
            <a:r>
              <a:rPr lang="ru-RU" sz="2400" b="1" dirty="0">
                <a:solidFill>
                  <a:srgbClr val="9C0E11"/>
                </a:solidFill>
                <a:latin typeface="Times New Roman" panose="02020603050405020304" pitchFamily="18" charset="0"/>
                <a:cs typeface="Times New Roman" panose="02020603050405020304" pitchFamily="18" charset="0"/>
              </a:rPr>
              <a:t>Индексация заработной платы</a:t>
            </a:r>
          </a:p>
        </p:txBody>
      </p:sp>
      <p:sp>
        <p:nvSpPr>
          <p:cNvPr id="20" name="Прямоугольник 19"/>
          <p:cNvSpPr/>
          <p:nvPr/>
        </p:nvSpPr>
        <p:spPr>
          <a:xfrm>
            <a:off x="317158" y="1387348"/>
            <a:ext cx="9521122" cy="4742837"/>
          </a:xfrm>
          <a:prstGeom prst="rect">
            <a:avLst/>
          </a:prstGeom>
        </p:spPr>
        <p:txBody>
          <a:bodyPr wrap="square">
            <a:spAutoFit/>
          </a:bodyPr>
          <a:lstStyle/>
          <a:p>
            <a:pPr lvl="0" algn="just" defTabSz="914400">
              <a:lnSpc>
                <a:spcPct val="90000"/>
              </a:lnSpc>
              <a:spcBef>
                <a:spcPts val="1000"/>
              </a:spcBef>
            </a:pPr>
            <a:r>
              <a:rPr lang="ru-RU" kern="0" dirty="0">
                <a:solidFill>
                  <a:srgbClr val="000000"/>
                </a:solidFill>
                <a:latin typeface="Franklin Gothic Heavy"/>
                <a:cs typeface="Arial"/>
                <a:sym typeface="Arial"/>
              </a:rPr>
              <a:t> </a:t>
            </a:r>
            <a:r>
              <a:rPr lang="ru-RU" sz="2100" b="1" dirty="0">
                <a:solidFill>
                  <a:prstClr val="black"/>
                </a:solidFill>
              </a:rPr>
              <a:t> </a:t>
            </a:r>
            <a:r>
              <a:rPr lang="ru-RU" sz="2200" b="1" dirty="0">
                <a:solidFill>
                  <a:prstClr val="black"/>
                </a:solidFill>
                <a:latin typeface="Times New Roman" panose="02020603050405020304" pitchFamily="18" charset="0"/>
                <a:cs typeface="Times New Roman" panose="02020603050405020304" pitchFamily="18" charset="0"/>
              </a:rPr>
              <a:t>Статья 134 ТК РФ Обеспечение повышения уровня реального содержания заработной платы</a:t>
            </a:r>
          </a:p>
          <a:p>
            <a:pPr lvl="0" algn="just" defTabSz="914400">
              <a:lnSpc>
                <a:spcPct val="90000"/>
              </a:lnSpc>
              <a:spcBef>
                <a:spcPts val="1000"/>
              </a:spcBef>
            </a:pPr>
            <a:r>
              <a:rPr lang="ru-RU" sz="2200" dirty="0">
                <a:solidFill>
                  <a:prstClr val="black"/>
                </a:solidFill>
                <a:latin typeface="Times New Roman" panose="02020603050405020304" pitchFamily="18" charset="0"/>
                <a:cs typeface="Times New Roman" panose="02020603050405020304" pitchFamily="18" charset="0"/>
              </a:rPr>
              <a:t>Обеспечение повышения уровня реального содержания заработной платы включает индексацию заработной платы в связи с ростом потребительских цен на товары и услуги. Государственные органы, органы местного самоуправления, государственные и муниципальные учреждения производят индексацию заработной платы в порядке, установленном трудовым законодательством и иными нормативными правовыми актами, содержащими нормы трудового права, другие работодатели - в порядке, установленном коллективным договором, соглашениями, локальными нормативными актами.</a:t>
            </a:r>
          </a:p>
          <a:p>
            <a:pPr lvl="0" algn="just" defTabSz="914400">
              <a:lnSpc>
                <a:spcPct val="90000"/>
              </a:lnSpc>
              <a:spcBef>
                <a:spcPts val="1000"/>
              </a:spcBef>
            </a:pPr>
            <a:r>
              <a:rPr lang="ru-RU" sz="2200" b="1" dirty="0">
                <a:solidFill>
                  <a:prstClr val="black"/>
                </a:solidFill>
                <a:latin typeface="Times New Roman" panose="02020603050405020304" pitchFamily="18" charset="0"/>
                <a:cs typeface="Times New Roman" panose="02020603050405020304" pitchFamily="18" charset="0"/>
              </a:rPr>
              <a:t>Письмо Минтруда России от 26.12.2017 N 14-3/В-1135</a:t>
            </a:r>
          </a:p>
          <a:p>
            <a:pPr lvl="0" algn="just" defTabSz="914400">
              <a:lnSpc>
                <a:spcPct val="90000"/>
              </a:lnSpc>
              <a:spcBef>
                <a:spcPts val="1000"/>
              </a:spcBef>
            </a:pPr>
            <a:r>
              <a:rPr lang="ru-RU" sz="2200" dirty="0">
                <a:solidFill>
                  <a:prstClr val="black"/>
                </a:solidFill>
                <a:latin typeface="Times New Roman" panose="02020603050405020304" pitchFamily="18" charset="0"/>
                <a:cs typeface="Times New Roman" panose="02020603050405020304" pitchFamily="18" charset="0"/>
              </a:rPr>
              <a:t>В соответствии со статьями 22, 130, 134 Кодекса работодатель обязан производить индексацию заработной платы в порядке, установленном коллективным договором, соглашениями, локальными нормативными актами.</a:t>
            </a:r>
          </a:p>
        </p:txBody>
      </p:sp>
    </p:spTree>
    <p:extLst>
      <p:ext uri="{BB962C8B-B14F-4D97-AF65-F5344CB8AC3E}">
        <p14:creationId xmlns:p14="http://schemas.microsoft.com/office/powerpoint/2010/main" val="3694494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0315" y="24177"/>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08"/>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7"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2"/>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0"/>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6"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2"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5" y="6537939"/>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5"/>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1" y="6461740"/>
            <a:ext cx="1595821"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69825" y="850007"/>
            <a:ext cx="9768455" cy="461665"/>
          </a:xfrm>
          <a:prstGeom prst="rect">
            <a:avLst/>
          </a:prstGeom>
        </p:spPr>
        <p:txBody>
          <a:bodyPr wrap="square">
            <a:spAutoFit/>
          </a:bodyPr>
          <a:lstStyle/>
          <a:p>
            <a:pPr algn="ctr"/>
            <a:r>
              <a:rPr lang="ru-RU" sz="2400" b="1" dirty="0">
                <a:solidFill>
                  <a:srgbClr val="9C0E11"/>
                </a:solidFill>
                <a:latin typeface="Times New Roman" panose="02020603050405020304" pitchFamily="18" charset="0"/>
                <a:cs typeface="Times New Roman" panose="02020603050405020304" pitchFamily="18" charset="0"/>
              </a:rPr>
              <a:t>Ответственность за не индексацию заработной платы</a:t>
            </a:r>
          </a:p>
        </p:txBody>
      </p:sp>
      <p:sp>
        <p:nvSpPr>
          <p:cNvPr id="20" name="Прямоугольник 19"/>
          <p:cNvSpPr/>
          <p:nvPr/>
        </p:nvSpPr>
        <p:spPr>
          <a:xfrm>
            <a:off x="811368" y="1387348"/>
            <a:ext cx="8744755" cy="4438138"/>
          </a:xfrm>
          <a:prstGeom prst="rect">
            <a:avLst/>
          </a:prstGeom>
        </p:spPr>
        <p:txBody>
          <a:bodyPr wrap="square">
            <a:spAutoFit/>
          </a:bodyPr>
          <a:lstStyle/>
          <a:p>
            <a:pPr lvl="0" algn="just" defTabSz="914400">
              <a:lnSpc>
                <a:spcPct val="90000"/>
              </a:lnSpc>
              <a:spcBef>
                <a:spcPts val="1000"/>
              </a:spcBef>
            </a:pPr>
            <a:r>
              <a:rPr lang="ru-RU" kern="0" dirty="0">
                <a:solidFill>
                  <a:srgbClr val="000000"/>
                </a:solidFill>
                <a:latin typeface="Franklin Gothic Heavy"/>
                <a:cs typeface="Arial"/>
                <a:sym typeface="Arial"/>
              </a:rPr>
              <a:t> </a:t>
            </a:r>
            <a:r>
              <a:rPr lang="ru-RU" sz="2200" b="1" dirty="0">
                <a:solidFill>
                  <a:prstClr val="black"/>
                </a:solidFill>
                <a:latin typeface="Times New Roman" panose="02020603050405020304" pitchFamily="18" charset="0"/>
                <a:cs typeface="Times New Roman" panose="02020603050405020304" pitchFamily="18" charset="0"/>
              </a:rPr>
              <a:t>Письмо </a:t>
            </a:r>
            <a:r>
              <a:rPr lang="ru-RU" sz="2200" b="1" dirty="0" err="1">
                <a:solidFill>
                  <a:prstClr val="black"/>
                </a:solidFill>
                <a:latin typeface="Times New Roman" panose="02020603050405020304" pitchFamily="18" charset="0"/>
                <a:cs typeface="Times New Roman" panose="02020603050405020304" pitchFamily="18" charset="0"/>
              </a:rPr>
              <a:t>Роструда</a:t>
            </a:r>
            <a:r>
              <a:rPr lang="ru-RU" sz="2200" b="1" dirty="0">
                <a:solidFill>
                  <a:prstClr val="black"/>
                </a:solidFill>
                <a:latin typeface="Times New Roman" panose="02020603050405020304" pitchFamily="18" charset="0"/>
                <a:cs typeface="Times New Roman" panose="02020603050405020304" pitchFamily="18" charset="0"/>
              </a:rPr>
              <a:t> от 19.05.2020 N ПГ/24772-6-1</a:t>
            </a:r>
          </a:p>
          <a:p>
            <a:pPr lvl="0" algn="just" defTabSz="914400">
              <a:lnSpc>
                <a:spcPct val="90000"/>
              </a:lnSpc>
              <a:spcBef>
                <a:spcPts val="1000"/>
              </a:spcBef>
            </a:pPr>
            <a:r>
              <a:rPr lang="ru-RU" sz="2200" dirty="0">
                <a:solidFill>
                  <a:prstClr val="black"/>
                </a:solidFill>
                <a:latin typeface="Times New Roman" panose="02020603050405020304" pitchFamily="18" charset="0"/>
                <a:cs typeface="Times New Roman" panose="02020603050405020304" pitchFamily="18" charset="0"/>
              </a:rPr>
              <a:t>При </a:t>
            </a:r>
            <a:r>
              <a:rPr lang="ru-RU" sz="2200" dirty="0" err="1">
                <a:solidFill>
                  <a:prstClr val="black"/>
                </a:solidFill>
                <a:latin typeface="Times New Roman" panose="02020603050405020304" pitchFamily="18" charset="0"/>
                <a:cs typeface="Times New Roman" panose="02020603050405020304" pitchFamily="18" charset="0"/>
              </a:rPr>
              <a:t>неиндексации</a:t>
            </a:r>
            <a:r>
              <a:rPr lang="ru-RU" sz="2200" dirty="0">
                <a:solidFill>
                  <a:prstClr val="black"/>
                </a:solidFill>
                <a:latin typeface="Times New Roman" panose="02020603050405020304" pitchFamily="18" charset="0"/>
                <a:cs typeface="Times New Roman" panose="02020603050405020304" pitchFamily="18" charset="0"/>
              </a:rPr>
              <a:t> заработной платы в сроки и размерах, предусмотренных коллективным договором, соглашением, локальным нормативным актом, работодатель также нарушает статьи 22, 136 ТК РФ.</a:t>
            </a:r>
          </a:p>
          <a:p>
            <a:pPr lvl="0" algn="just" defTabSz="914400">
              <a:lnSpc>
                <a:spcPct val="90000"/>
              </a:lnSpc>
              <a:spcBef>
                <a:spcPts val="1000"/>
              </a:spcBef>
            </a:pPr>
            <a:r>
              <a:rPr lang="ru-RU" sz="2200" dirty="0">
                <a:solidFill>
                  <a:prstClr val="black"/>
                </a:solidFill>
                <a:latin typeface="Times New Roman" panose="02020603050405020304" pitchFamily="18" charset="0"/>
                <a:cs typeface="Times New Roman" panose="02020603050405020304" pitchFamily="18" charset="0"/>
              </a:rPr>
              <a:t>С учетом изложенного полагаем, что </a:t>
            </a:r>
            <a:r>
              <a:rPr lang="ru-RU" sz="2200" dirty="0" err="1">
                <a:solidFill>
                  <a:prstClr val="black"/>
                </a:solidFill>
                <a:latin typeface="Times New Roman" panose="02020603050405020304" pitchFamily="18" charset="0"/>
                <a:cs typeface="Times New Roman" panose="02020603050405020304" pitchFamily="18" charset="0"/>
              </a:rPr>
              <a:t>непроведение</a:t>
            </a:r>
            <a:r>
              <a:rPr lang="ru-RU" sz="2200" dirty="0">
                <a:solidFill>
                  <a:prstClr val="black"/>
                </a:solidFill>
                <a:latin typeface="Times New Roman" panose="02020603050405020304" pitchFamily="18" charset="0"/>
                <a:cs typeface="Times New Roman" panose="02020603050405020304" pitchFamily="18" charset="0"/>
              </a:rPr>
              <a:t> индексации оплаты труда работников организации, повлекшее выплату заработной платы в неполном объеме, образует объективную сторону состава административного правонарушения, предусмотренного частью 1 статьи 5.27 КоАП РФ, а не статьи 5.31 КоАП РФ, так как указанными действиями организация нарушает нормы ТК РФ, регулирующие отношения, связанные с индексацией и выплатой заработной платы.</a:t>
            </a:r>
          </a:p>
          <a:p>
            <a:pPr lvl="0" algn="just" defTabSz="914400">
              <a:lnSpc>
                <a:spcPct val="90000"/>
              </a:lnSpc>
              <a:spcBef>
                <a:spcPts val="1000"/>
              </a:spcBef>
            </a:pPr>
            <a:endParaRPr lang="ru-RU" sz="2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2552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0315" y="24177"/>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08"/>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7"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2"/>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0"/>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6"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2"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5" y="6537939"/>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5"/>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1" y="6461740"/>
            <a:ext cx="1595821"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69825" y="850007"/>
            <a:ext cx="9768455" cy="461665"/>
          </a:xfrm>
          <a:prstGeom prst="rect">
            <a:avLst/>
          </a:prstGeom>
        </p:spPr>
        <p:txBody>
          <a:bodyPr wrap="square">
            <a:spAutoFit/>
          </a:bodyPr>
          <a:lstStyle/>
          <a:p>
            <a:pPr algn="ctr"/>
            <a:r>
              <a:rPr lang="ru-RU" sz="2400" b="1" dirty="0">
                <a:solidFill>
                  <a:srgbClr val="9C0E11"/>
                </a:solidFill>
                <a:latin typeface="Times New Roman" panose="02020603050405020304" pitchFamily="18" charset="0"/>
                <a:cs typeface="Times New Roman" panose="02020603050405020304" pitchFamily="18" charset="0"/>
              </a:rPr>
              <a:t>Рабочее время</a:t>
            </a:r>
          </a:p>
        </p:txBody>
      </p:sp>
      <p:sp>
        <p:nvSpPr>
          <p:cNvPr id="20" name="Прямоугольник 19"/>
          <p:cNvSpPr/>
          <p:nvPr/>
        </p:nvSpPr>
        <p:spPr>
          <a:xfrm>
            <a:off x="249502" y="1387348"/>
            <a:ext cx="9306622" cy="5004447"/>
          </a:xfrm>
          <a:prstGeom prst="rect">
            <a:avLst/>
          </a:prstGeom>
        </p:spPr>
        <p:txBody>
          <a:bodyPr wrap="square">
            <a:spAutoFit/>
          </a:bodyPr>
          <a:lstStyle/>
          <a:p>
            <a:pPr lvl="0" defTabSz="914400" fontAlgn="base">
              <a:spcBef>
                <a:spcPct val="20000"/>
              </a:spcBef>
              <a:spcAft>
                <a:spcPct val="0"/>
              </a:spcAft>
            </a:pPr>
            <a:r>
              <a:rPr lang="ru-RU" kern="0" dirty="0">
                <a:solidFill>
                  <a:srgbClr val="000000"/>
                </a:solidFill>
                <a:latin typeface="Franklin Gothic Heavy"/>
                <a:cs typeface="Arial"/>
                <a:sym typeface="Arial"/>
              </a:rPr>
              <a:t> </a:t>
            </a:r>
            <a:r>
              <a:rPr lang="ru-RU" sz="2100" b="1" dirty="0">
                <a:solidFill>
                  <a:prstClr val="black"/>
                </a:solidFill>
              </a:rPr>
              <a:t> </a:t>
            </a:r>
            <a:r>
              <a:rPr lang="ru-RU" sz="2100" b="1" dirty="0">
                <a:solidFill>
                  <a:prstClr val="black"/>
                </a:solidFill>
                <a:latin typeface="Times New Roman" panose="02020603050405020304" pitchFamily="18" charset="0"/>
                <a:cs typeface="Times New Roman" panose="02020603050405020304" pitchFamily="18" charset="0"/>
              </a:rPr>
              <a:t>ст.91 ТК РФ </a:t>
            </a:r>
            <a:r>
              <a:rPr lang="ru-RU" sz="2100" dirty="0">
                <a:solidFill>
                  <a:prstClr val="black"/>
                </a:solidFill>
                <a:latin typeface="Times New Roman" panose="02020603050405020304" pitchFamily="18" charset="0"/>
                <a:cs typeface="Times New Roman" panose="02020603050405020304" pitchFamily="18" charset="0"/>
              </a:rPr>
              <a:t>Нормальная продолжительность рабочего времени не может превышать 40 часов в неделю.</a:t>
            </a:r>
          </a:p>
          <a:p>
            <a:pPr lvl="0" defTabSz="914400" fontAlgn="base">
              <a:spcBef>
                <a:spcPct val="20000"/>
              </a:spcBef>
              <a:spcAft>
                <a:spcPct val="0"/>
              </a:spcAft>
            </a:pPr>
            <a:r>
              <a:rPr lang="ru-RU" sz="2100" dirty="0">
                <a:solidFill>
                  <a:prstClr val="black"/>
                </a:solidFill>
                <a:latin typeface="Times New Roman" panose="02020603050405020304" pitchFamily="18" charset="0"/>
                <a:cs typeface="Times New Roman" panose="02020603050405020304" pitchFamily="18" charset="0"/>
              </a:rPr>
              <a:t>Работодатель обязан вести учет времени, фактически отработанного каждым работником.</a:t>
            </a:r>
          </a:p>
          <a:p>
            <a:pPr lvl="0" defTabSz="914400" fontAlgn="base">
              <a:spcBef>
                <a:spcPct val="20000"/>
              </a:spcBef>
              <a:spcAft>
                <a:spcPct val="0"/>
              </a:spcAft>
            </a:pPr>
            <a:r>
              <a:rPr lang="ru-RU" sz="2100" b="1" dirty="0">
                <a:solidFill>
                  <a:prstClr val="black"/>
                </a:solidFill>
                <a:latin typeface="Times New Roman" panose="02020603050405020304" pitchFamily="18" charset="0"/>
                <a:cs typeface="Times New Roman" panose="02020603050405020304" pitchFamily="18" charset="0"/>
              </a:rPr>
              <a:t>Ст.92 ТК РФ </a:t>
            </a:r>
            <a:r>
              <a:rPr lang="ru-RU" sz="2100" dirty="0">
                <a:solidFill>
                  <a:prstClr val="black"/>
                </a:solidFill>
                <a:latin typeface="Times New Roman" panose="02020603050405020304" pitchFamily="18" charset="0"/>
                <a:cs typeface="Times New Roman" panose="02020603050405020304" pitchFamily="18" charset="0"/>
              </a:rPr>
              <a:t>Сокращенная продолжительность рабочего времени устанавливается:</a:t>
            </a:r>
          </a:p>
          <a:p>
            <a:pPr lvl="0" defTabSz="914400" fontAlgn="base">
              <a:spcBef>
                <a:spcPct val="20000"/>
              </a:spcBef>
              <a:spcAft>
                <a:spcPct val="0"/>
              </a:spcAft>
            </a:pPr>
            <a:r>
              <a:rPr lang="ru-RU" sz="2100" dirty="0">
                <a:solidFill>
                  <a:prstClr val="black"/>
                </a:solidFill>
                <a:latin typeface="Times New Roman" panose="02020603050405020304" pitchFamily="18" charset="0"/>
                <a:cs typeface="Times New Roman" panose="02020603050405020304" pitchFamily="18" charset="0"/>
              </a:rPr>
              <a:t>- для работников в возрасте до шестнадцати лет - не более 24 часов в неделю;</a:t>
            </a:r>
          </a:p>
          <a:p>
            <a:pPr lvl="0" defTabSz="914400" fontAlgn="base">
              <a:spcBef>
                <a:spcPct val="20000"/>
              </a:spcBef>
              <a:spcAft>
                <a:spcPct val="0"/>
              </a:spcAft>
            </a:pPr>
            <a:r>
              <a:rPr lang="ru-RU" sz="2100" dirty="0">
                <a:solidFill>
                  <a:prstClr val="black"/>
                </a:solidFill>
                <a:latin typeface="Times New Roman" panose="02020603050405020304" pitchFamily="18" charset="0"/>
                <a:cs typeface="Times New Roman" panose="02020603050405020304" pitchFamily="18" charset="0"/>
              </a:rPr>
              <a:t>- для работников в возрасте от шестнадцати до восемнадцати лет - не более 35 часов в неделю;</a:t>
            </a:r>
          </a:p>
          <a:p>
            <a:pPr lvl="0" defTabSz="914400" fontAlgn="base">
              <a:spcBef>
                <a:spcPct val="20000"/>
              </a:spcBef>
              <a:spcAft>
                <a:spcPct val="0"/>
              </a:spcAft>
            </a:pPr>
            <a:r>
              <a:rPr lang="ru-RU" sz="2100" dirty="0">
                <a:solidFill>
                  <a:prstClr val="black"/>
                </a:solidFill>
                <a:latin typeface="Times New Roman" panose="02020603050405020304" pitchFamily="18" charset="0"/>
                <a:cs typeface="Times New Roman" panose="02020603050405020304" pitchFamily="18" charset="0"/>
              </a:rPr>
              <a:t>- для работников, являющихся инвалидами I или II группы, - не более 35 часов в неделю;</a:t>
            </a:r>
          </a:p>
          <a:p>
            <a:pPr lvl="0" defTabSz="914400" fontAlgn="base">
              <a:spcBef>
                <a:spcPct val="20000"/>
              </a:spcBef>
              <a:spcAft>
                <a:spcPct val="0"/>
              </a:spcAft>
            </a:pPr>
            <a:r>
              <a:rPr lang="ru-RU" sz="2100" dirty="0">
                <a:solidFill>
                  <a:prstClr val="black"/>
                </a:solidFill>
                <a:latin typeface="Times New Roman" panose="02020603050405020304" pitchFamily="18" charset="0"/>
                <a:cs typeface="Times New Roman" panose="02020603050405020304" pitchFamily="18" charset="0"/>
              </a:rPr>
              <a:t>- для работников, условия труда на рабочих местах которых по результатам специальной оценки условий труда отнесены к вредным условиям труда 3 или 4 степени или опасным условиям труда, - не более 36 часов в неделю.</a:t>
            </a:r>
          </a:p>
        </p:txBody>
      </p:sp>
    </p:spTree>
    <p:extLst>
      <p:ext uri="{BB962C8B-B14F-4D97-AF65-F5344CB8AC3E}">
        <p14:creationId xmlns:p14="http://schemas.microsoft.com/office/powerpoint/2010/main" val="3478571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0315" y="24177"/>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08"/>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7"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2"/>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0"/>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6"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2"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5" y="6537939"/>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5"/>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1" y="6461740"/>
            <a:ext cx="1595821"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69825" y="850007"/>
            <a:ext cx="9768455" cy="1200329"/>
          </a:xfrm>
          <a:prstGeom prst="rect">
            <a:avLst/>
          </a:prstGeom>
        </p:spPr>
        <p:txBody>
          <a:bodyPr wrap="square">
            <a:spAutoFit/>
          </a:bodyPr>
          <a:lstStyle/>
          <a:p>
            <a:pPr algn="ctr"/>
            <a:r>
              <a:rPr lang="ru-RU" sz="2400" b="1" dirty="0">
                <a:solidFill>
                  <a:srgbClr val="9C0E11"/>
                </a:solidFill>
                <a:latin typeface="Times New Roman" panose="02020603050405020304" pitchFamily="18" charset="0"/>
                <a:cs typeface="Times New Roman" panose="02020603050405020304" pitchFamily="18" charset="0"/>
              </a:rPr>
              <a:t>Неполное рабочее время по соглашению сторон</a:t>
            </a:r>
            <a:br>
              <a:rPr lang="ru-RU" sz="2400" b="1" dirty="0">
                <a:solidFill>
                  <a:srgbClr val="9C0E11"/>
                </a:solidFill>
                <a:latin typeface="Times New Roman" panose="02020603050405020304" pitchFamily="18" charset="0"/>
                <a:cs typeface="Times New Roman" panose="02020603050405020304" pitchFamily="18" charset="0"/>
              </a:rPr>
            </a:br>
            <a:r>
              <a:rPr lang="ru-RU" sz="2400" b="1" dirty="0">
                <a:solidFill>
                  <a:srgbClr val="9C0E11"/>
                </a:solidFill>
                <a:latin typeface="Times New Roman" panose="02020603050405020304" pitchFamily="18" charset="0"/>
                <a:cs typeface="Times New Roman" panose="02020603050405020304" pitchFamily="18" charset="0"/>
              </a:rPr>
              <a:t>трудового договора.</a:t>
            </a:r>
            <a:br>
              <a:rPr lang="ru-RU" sz="2400" b="1" dirty="0">
                <a:solidFill>
                  <a:srgbClr val="9C0E11"/>
                </a:solidFill>
                <a:latin typeface="Times New Roman" panose="02020603050405020304" pitchFamily="18" charset="0"/>
                <a:cs typeface="Times New Roman" panose="02020603050405020304" pitchFamily="18" charset="0"/>
              </a:rPr>
            </a:br>
            <a:endParaRPr lang="ru-RU" sz="2400" b="1" dirty="0">
              <a:solidFill>
                <a:srgbClr val="9C0E11"/>
              </a:solidFill>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684372" y="1608088"/>
            <a:ext cx="8871751" cy="4635115"/>
          </a:xfrm>
          <a:prstGeom prst="rect">
            <a:avLst/>
          </a:prstGeom>
        </p:spPr>
        <p:txBody>
          <a:bodyPr wrap="square">
            <a:spAutoFit/>
          </a:bodyPr>
          <a:lstStyle/>
          <a:p>
            <a:pPr lvl="0" algn="just" defTabSz="914400" fontAlgn="base">
              <a:spcBef>
                <a:spcPct val="20000"/>
              </a:spcBef>
              <a:spcAft>
                <a:spcPct val="0"/>
              </a:spcAft>
            </a:pPr>
            <a:r>
              <a:rPr lang="ru-RU" kern="0" dirty="0">
                <a:solidFill>
                  <a:srgbClr val="000000"/>
                </a:solidFill>
                <a:latin typeface="Franklin Gothic Heavy"/>
                <a:cs typeface="Arial"/>
                <a:sym typeface="Arial"/>
              </a:rPr>
              <a:t> </a:t>
            </a:r>
            <a:r>
              <a:rPr lang="ru-RU" b="1" dirty="0">
                <a:solidFill>
                  <a:prstClr val="black"/>
                </a:solidFill>
              </a:rPr>
              <a:t> </a:t>
            </a:r>
            <a:r>
              <a:rPr lang="ru-RU" b="1" dirty="0">
                <a:solidFill>
                  <a:prstClr val="black"/>
                </a:solidFill>
                <a:latin typeface="Times New Roman" panose="02020603050405020304" pitchFamily="18" charset="0"/>
                <a:cs typeface="Times New Roman" panose="02020603050405020304" pitchFamily="18" charset="0"/>
              </a:rPr>
              <a:t>Статья 93 ТК РФ  </a:t>
            </a:r>
            <a:r>
              <a:rPr lang="ru-RU" dirty="0">
                <a:solidFill>
                  <a:prstClr val="black"/>
                </a:solidFill>
                <a:latin typeface="Times New Roman" panose="02020603050405020304" pitchFamily="18" charset="0"/>
                <a:cs typeface="Times New Roman" panose="02020603050405020304" pitchFamily="18" charset="0"/>
              </a:rPr>
              <a:t>По соглашению сторон трудового договора работнику как при приеме на работу, так и впоследствии может устанавливаться неполное рабочее время (неполный рабочий день (смена) и (или) неполная рабочая неделя, в том числе с разделением рабочего дня на части). Неполное рабочее время может устанавливаться как без ограничения срока, так и на любой согласованный сторонами трудового договора срок.</a:t>
            </a:r>
          </a:p>
          <a:p>
            <a:pPr lvl="0" algn="just" defTabSz="914400" fontAlgn="base">
              <a:spcBef>
                <a:spcPct val="20000"/>
              </a:spcBef>
              <a:spcAft>
                <a:spcPct val="0"/>
              </a:spcAft>
            </a:pPr>
            <a:r>
              <a:rPr lang="ru-RU" dirty="0">
                <a:solidFill>
                  <a:prstClr val="black"/>
                </a:solidFill>
                <a:latin typeface="Times New Roman" panose="02020603050405020304" pitchFamily="18" charset="0"/>
                <a:cs typeface="Times New Roman" panose="02020603050405020304" pitchFamily="18" charset="0"/>
              </a:rPr>
              <a:t>Работодатель обязан устанавливать неполное рабочее время по просьбе беременной женщины, одного из родителей (опекуна, попечителя), имеющего ребенка в возрасте до четырнадцати лет (ребенка-инвалида в возрасте до восемнадцати лет),</a:t>
            </a:r>
          </a:p>
          <a:p>
            <a:pPr lvl="0" algn="just" defTabSz="914400" fontAlgn="base">
              <a:spcBef>
                <a:spcPct val="20000"/>
              </a:spcBef>
              <a:spcAft>
                <a:spcPct val="0"/>
              </a:spcAft>
            </a:pPr>
            <a:r>
              <a:rPr lang="ru-RU" dirty="0">
                <a:solidFill>
                  <a:prstClr val="black"/>
                </a:solidFill>
                <a:latin typeface="Times New Roman" panose="02020603050405020304" pitchFamily="18" charset="0"/>
                <a:cs typeface="Times New Roman" panose="02020603050405020304" pitchFamily="18" charset="0"/>
              </a:rPr>
              <a:t> При этом неполное рабочее время устанавливается на удобный для работника срок, но не более чем на период наличия обстоятельств, явившихся основанием для обязательного установления неполного рабочего времени, а режим рабочего времени и времени отдыха, включая продолжительность ежедневной работы (смены), время начала и окончания работы, время перерывов в работе, устанавливается в соответствии с пожеланиями работника с учетом условий производства (работы) у данного работодателя.</a:t>
            </a:r>
          </a:p>
        </p:txBody>
      </p:sp>
    </p:spTree>
    <p:extLst>
      <p:ext uri="{BB962C8B-B14F-4D97-AF65-F5344CB8AC3E}">
        <p14:creationId xmlns:p14="http://schemas.microsoft.com/office/powerpoint/2010/main" val="3896038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0315" y="24177"/>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08"/>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7"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2"/>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0"/>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6"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2"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5" y="6537939"/>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5"/>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1" y="6461740"/>
            <a:ext cx="1595821"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69825" y="850007"/>
            <a:ext cx="9768455" cy="830997"/>
          </a:xfrm>
          <a:prstGeom prst="rect">
            <a:avLst/>
          </a:prstGeom>
        </p:spPr>
        <p:txBody>
          <a:bodyPr wrap="square">
            <a:spAutoFit/>
          </a:bodyPr>
          <a:lstStyle/>
          <a:p>
            <a:pPr algn="ctr"/>
            <a:r>
              <a:rPr lang="ru-RU" sz="2400" b="1" dirty="0">
                <a:solidFill>
                  <a:srgbClr val="9C0E11"/>
                </a:solidFill>
                <a:latin typeface="Times New Roman" panose="02020603050405020304" pitchFamily="18" charset="0"/>
                <a:cs typeface="Times New Roman" panose="02020603050405020304" pitchFamily="18" charset="0"/>
              </a:rPr>
              <a:t>Неполное рабочее время по инициативе </a:t>
            </a:r>
            <a:br>
              <a:rPr lang="ru-RU" sz="2400" b="1" dirty="0">
                <a:solidFill>
                  <a:srgbClr val="9C0E11"/>
                </a:solidFill>
                <a:latin typeface="Times New Roman" panose="02020603050405020304" pitchFamily="18" charset="0"/>
                <a:cs typeface="Times New Roman" panose="02020603050405020304" pitchFamily="18" charset="0"/>
              </a:rPr>
            </a:br>
            <a:r>
              <a:rPr lang="ru-RU" sz="2400" b="1" dirty="0">
                <a:solidFill>
                  <a:srgbClr val="9C0E11"/>
                </a:solidFill>
                <a:latin typeface="Times New Roman" panose="02020603050405020304" pitchFamily="18" charset="0"/>
                <a:cs typeface="Times New Roman" panose="02020603050405020304" pitchFamily="18" charset="0"/>
              </a:rPr>
              <a:t>работодателя.</a:t>
            </a:r>
          </a:p>
        </p:txBody>
      </p:sp>
      <p:sp>
        <p:nvSpPr>
          <p:cNvPr id="20" name="Прямоугольник 19"/>
          <p:cNvSpPr/>
          <p:nvPr/>
        </p:nvSpPr>
        <p:spPr>
          <a:xfrm>
            <a:off x="684372" y="1608088"/>
            <a:ext cx="8871751" cy="4087273"/>
          </a:xfrm>
          <a:prstGeom prst="rect">
            <a:avLst/>
          </a:prstGeom>
        </p:spPr>
        <p:txBody>
          <a:bodyPr wrap="square">
            <a:spAutoFit/>
          </a:bodyPr>
          <a:lstStyle/>
          <a:p>
            <a:pPr lvl="0" algn="just" defTabSz="914400" fontAlgn="base">
              <a:spcBef>
                <a:spcPct val="20000"/>
              </a:spcBef>
              <a:spcAft>
                <a:spcPct val="0"/>
              </a:spcAft>
            </a:pPr>
            <a:r>
              <a:rPr lang="ru-RU" kern="0" dirty="0">
                <a:solidFill>
                  <a:srgbClr val="000000"/>
                </a:solidFill>
                <a:latin typeface="Franklin Gothic Heavy"/>
                <a:cs typeface="Arial"/>
                <a:sym typeface="Arial"/>
              </a:rPr>
              <a:t> </a:t>
            </a:r>
            <a:r>
              <a:rPr lang="ru-RU" b="1" dirty="0">
                <a:solidFill>
                  <a:prstClr val="black"/>
                </a:solidFill>
              </a:rPr>
              <a:t> </a:t>
            </a:r>
            <a:r>
              <a:rPr lang="ru-RU" sz="2200" b="1" dirty="0">
                <a:solidFill>
                  <a:prstClr val="black"/>
                </a:solidFill>
                <a:latin typeface="Times New Roman" panose="02020603050405020304" pitchFamily="18" charset="0"/>
                <a:cs typeface="Times New Roman" panose="02020603050405020304" pitchFamily="18" charset="0"/>
              </a:rPr>
              <a:t>Статья 93 ТК РФ </a:t>
            </a:r>
            <a:r>
              <a:rPr lang="ru-RU" sz="2200" dirty="0">
                <a:solidFill>
                  <a:prstClr val="black"/>
                </a:solidFill>
                <a:latin typeface="Times New Roman" panose="02020603050405020304" pitchFamily="18" charset="0"/>
                <a:cs typeface="Times New Roman" panose="02020603050405020304" pitchFamily="18" charset="0"/>
              </a:rPr>
              <a:t>Порядок действий при введении неполного рабочего времени по инициативе работодателя должен быть следующим:</a:t>
            </a:r>
          </a:p>
          <a:p>
            <a:pPr lvl="0" algn="just" defTabSz="914400" fontAlgn="base">
              <a:spcBef>
                <a:spcPct val="20000"/>
              </a:spcBef>
              <a:spcAft>
                <a:spcPct val="0"/>
              </a:spcAft>
            </a:pPr>
            <a:r>
              <a:rPr lang="ru-RU" sz="2200" dirty="0">
                <a:solidFill>
                  <a:prstClr val="black"/>
                </a:solidFill>
                <a:latin typeface="Times New Roman" panose="02020603050405020304" pitchFamily="18" charset="0"/>
                <a:cs typeface="Times New Roman" panose="02020603050405020304" pitchFamily="18" charset="0"/>
              </a:rPr>
              <a:t>- принятие решения работодателем (издание приказа) с учетом мнения профсоюзного органа (при его наличии) в котором нужно указать причины;</a:t>
            </a:r>
          </a:p>
          <a:p>
            <a:pPr lvl="0" algn="just" defTabSz="914400" fontAlgn="base">
              <a:spcBef>
                <a:spcPct val="20000"/>
              </a:spcBef>
              <a:spcAft>
                <a:spcPct val="0"/>
              </a:spcAft>
            </a:pPr>
            <a:r>
              <a:rPr lang="ru-RU" sz="2200" dirty="0">
                <a:solidFill>
                  <a:prstClr val="black"/>
                </a:solidFill>
                <a:latin typeface="Times New Roman" panose="02020603050405020304" pitchFamily="18" charset="0"/>
                <a:cs typeface="Times New Roman" panose="02020603050405020304" pitchFamily="18" charset="0"/>
              </a:rPr>
              <a:t>- уведомление органов службы занятости в течении 3-х дней после издания приказа(п. 2 ст. 25 Закона РФ от 19.04.1991 N 1032-1);</a:t>
            </a:r>
          </a:p>
          <a:p>
            <a:pPr lvl="0" algn="just" defTabSz="914400" fontAlgn="base">
              <a:spcBef>
                <a:spcPct val="20000"/>
              </a:spcBef>
              <a:spcAft>
                <a:spcPct val="0"/>
              </a:spcAft>
            </a:pPr>
            <a:r>
              <a:rPr lang="ru-RU" sz="2200" dirty="0">
                <a:solidFill>
                  <a:prstClr val="black"/>
                </a:solidFill>
                <a:latin typeface="Times New Roman" panose="02020603050405020304" pitchFamily="18" charset="0"/>
                <a:cs typeface="Times New Roman" panose="02020603050405020304" pitchFamily="18" charset="0"/>
              </a:rPr>
              <a:t>- уведомление работников не позднее чем за два месяца (ст.74 ТК РФ) ;</a:t>
            </a:r>
          </a:p>
          <a:p>
            <a:pPr marL="342900" lvl="0" indent="-342900" algn="just" defTabSz="914400" fontAlgn="base">
              <a:spcBef>
                <a:spcPct val="20000"/>
              </a:spcBef>
              <a:spcAft>
                <a:spcPct val="0"/>
              </a:spcAft>
              <a:buFontTx/>
              <a:buChar char="-"/>
            </a:pPr>
            <a:r>
              <a:rPr lang="ru-RU" sz="2200" dirty="0">
                <a:solidFill>
                  <a:prstClr val="black"/>
                </a:solidFill>
                <a:latin typeface="Times New Roman" panose="02020603050405020304" pitchFamily="18" charset="0"/>
                <a:cs typeface="Times New Roman" panose="02020603050405020304" pitchFamily="18" charset="0"/>
              </a:rPr>
              <a:t>при согласии работника на продолжение работы - подписание дополнительного соглашения об изменении условий трудового договора, а при отказе - издание приказа об увольнении.</a:t>
            </a:r>
          </a:p>
        </p:txBody>
      </p:sp>
    </p:spTree>
    <p:extLst>
      <p:ext uri="{BB962C8B-B14F-4D97-AF65-F5344CB8AC3E}">
        <p14:creationId xmlns:p14="http://schemas.microsoft.com/office/powerpoint/2010/main" val="3810631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9826" y="-17754"/>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08"/>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7"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2"/>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0"/>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6"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2"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5" y="6537939"/>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5"/>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1" y="6461740"/>
            <a:ext cx="1595821"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69825" y="949235"/>
            <a:ext cx="9768455" cy="461665"/>
          </a:xfrm>
          <a:prstGeom prst="rect">
            <a:avLst/>
          </a:prstGeom>
        </p:spPr>
        <p:txBody>
          <a:bodyPr wrap="square">
            <a:spAutoFit/>
          </a:bodyPr>
          <a:lstStyle/>
          <a:p>
            <a:pPr algn="ctr"/>
            <a:r>
              <a:rPr lang="ru-RU" sz="2400" b="1" dirty="0">
                <a:solidFill>
                  <a:srgbClr val="9C0E11"/>
                </a:solidFill>
                <a:latin typeface="Times New Roman" panose="02020603050405020304" pitchFamily="18" charset="0"/>
                <a:cs typeface="Times New Roman" panose="02020603050405020304" pitchFamily="18" charset="0"/>
              </a:rPr>
              <a:t>Минимальный размер оплаты труда.</a:t>
            </a:r>
          </a:p>
        </p:txBody>
      </p:sp>
      <p:sp>
        <p:nvSpPr>
          <p:cNvPr id="20" name="Прямоугольник 19"/>
          <p:cNvSpPr/>
          <p:nvPr/>
        </p:nvSpPr>
        <p:spPr>
          <a:xfrm>
            <a:off x="430372" y="1410900"/>
            <a:ext cx="9125752" cy="4891596"/>
          </a:xfrm>
          <a:prstGeom prst="rect">
            <a:avLst/>
          </a:prstGeom>
        </p:spPr>
        <p:txBody>
          <a:bodyPr wrap="square">
            <a:spAutoFit/>
          </a:bodyPr>
          <a:lstStyle/>
          <a:p>
            <a:pPr lvl="0" algn="just" defTabSz="914400">
              <a:lnSpc>
                <a:spcPct val="90000"/>
              </a:lnSpc>
              <a:spcBef>
                <a:spcPts val="1000"/>
              </a:spcBef>
            </a:pPr>
            <a:r>
              <a:rPr lang="ru-RU" sz="2200" b="1" kern="0" dirty="0">
                <a:solidFill>
                  <a:srgbClr val="000000"/>
                </a:solidFill>
                <a:latin typeface="Times New Roman" panose="02020603050405020304" pitchFamily="18" charset="0"/>
                <a:cs typeface="Times New Roman" panose="02020603050405020304" pitchFamily="18" charset="0"/>
                <a:sym typeface="Arial"/>
              </a:rPr>
              <a:t>Ст.133 ТК РФ  </a:t>
            </a:r>
            <a:r>
              <a:rPr lang="ru-RU" sz="2200" kern="0" dirty="0">
                <a:solidFill>
                  <a:srgbClr val="000000"/>
                </a:solidFill>
                <a:latin typeface="Times New Roman" panose="02020603050405020304" pitchFamily="18" charset="0"/>
                <a:cs typeface="Times New Roman" panose="02020603050405020304" pitchFamily="18" charset="0"/>
                <a:sym typeface="Arial"/>
              </a:rPr>
              <a:t>Минимальный размер оплаты труда устанавливается одновременно на всей территории Российской Федерации федеральным законом и не может быть ниже величины прожиточного минимума трудоспособного населения.</a:t>
            </a:r>
          </a:p>
          <a:p>
            <a:pPr lvl="0" algn="just" defTabSz="914400">
              <a:lnSpc>
                <a:spcPct val="90000"/>
              </a:lnSpc>
              <a:spcBef>
                <a:spcPts val="1000"/>
              </a:spcBef>
            </a:pPr>
            <a:r>
              <a:rPr lang="ru-RU" sz="2400" b="1" dirty="0">
                <a:solidFill>
                  <a:prstClr val="black"/>
                </a:solidFill>
                <a:latin typeface="Times New Roman" panose="02020603050405020304" pitchFamily="18" charset="0"/>
                <a:cs typeface="Times New Roman" panose="02020603050405020304" pitchFamily="18" charset="0"/>
              </a:rPr>
              <a:t>Федеральный закон от 19.06.2000 N 82-ФЗ «О минимальном размере оплаты труда»</a:t>
            </a:r>
          </a:p>
          <a:p>
            <a:pPr lvl="0" algn="just" defTabSz="914400">
              <a:lnSpc>
                <a:spcPct val="90000"/>
              </a:lnSpc>
              <a:spcBef>
                <a:spcPts val="1000"/>
              </a:spcBef>
            </a:pPr>
            <a:r>
              <a:rPr lang="ru-RU" sz="2400" dirty="0">
                <a:solidFill>
                  <a:prstClr val="black"/>
                </a:solidFill>
                <a:latin typeface="Times New Roman" panose="02020603050405020304" pitchFamily="18" charset="0"/>
                <a:cs typeface="Times New Roman" panose="02020603050405020304" pitchFamily="18" charset="0"/>
              </a:rPr>
              <a:t>Минимальный размер оплаты труда на очередной год устанавливается федеральным законом в текущем году и исчисляется </a:t>
            </a:r>
            <a:r>
              <a:rPr lang="ru-RU" sz="2400" u="sng" dirty="0">
                <a:solidFill>
                  <a:prstClr val="black"/>
                </a:solidFill>
                <a:latin typeface="Times New Roman" panose="02020603050405020304" pitchFamily="18" charset="0"/>
                <a:cs typeface="Times New Roman" panose="02020603050405020304" pitchFamily="18" charset="0"/>
              </a:rPr>
              <a:t>исходя из величины медианной заработной платы, рассчитанной федеральным органом исполнительной власти,</a:t>
            </a:r>
            <a:r>
              <a:rPr lang="ru-RU" sz="2400" dirty="0">
                <a:solidFill>
                  <a:prstClr val="black"/>
                </a:solidFill>
                <a:latin typeface="Times New Roman" panose="02020603050405020304" pitchFamily="18" charset="0"/>
                <a:cs typeface="Times New Roman" panose="02020603050405020304" pitchFamily="18" charset="0"/>
              </a:rPr>
              <a:t> осуществляющим функции по формированию официальной статистической информации о социальных, экономических, демографических, экологических и других общественных процессах в Российской Федерации, за предыдущий год.</a:t>
            </a:r>
          </a:p>
        </p:txBody>
      </p:sp>
    </p:spTree>
    <p:extLst>
      <p:ext uri="{BB962C8B-B14F-4D97-AF65-F5344CB8AC3E}">
        <p14:creationId xmlns:p14="http://schemas.microsoft.com/office/powerpoint/2010/main" val="3655786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0315" y="24177"/>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08"/>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7"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2"/>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0"/>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6"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2"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5" y="6537939"/>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5"/>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1" y="6461740"/>
            <a:ext cx="1595821"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69825" y="850007"/>
            <a:ext cx="9768455" cy="461665"/>
          </a:xfrm>
          <a:prstGeom prst="rect">
            <a:avLst/>
          </a:prstGeom>
        </p:spPr>
        <p:txBody>
          <a:bodyPr wrap="square">
            <a:spAutoFit/>
          </a:bodyPr>
          <a:lstStyle/>
          <a:p>
            <a:pPr algn="ctr"/>
            <a:r>
              <a:rPr lang="ru-RU" sz="2400" b="1" dirty="0">
                <a:solidFill>
                  <a:srgbClr val="9C0E11"/>
                </a:solidFill>
                <a:latin typeface="Times New Roman" panose="02020603050405020304" pitchFamily="18" charset="0"/>
                <a:cs typeface="Times New Roman" panose="02020603050405020304" pitchFamily="18" charset="0"/>
              </a:rPr>
              <a:t>Суммированный учет рабочего времени.</a:t>
            </a:r>
          </a:p>
        </p:txBody>
      </p:sp>
      <p:sp>
        <p:nvSpPr>
          <p:cNvPr id="20" name="Прямоугольник 19"/>
          <p:cNvSpPr/>
          <p:nvPr/>
        </p:nvSpPr>
        <p:spPr>
          <a:xfrm>
            <a:off x="684372" y="1608088"/>
            <a:ext cx="8871751" cy="4696670"/>
          </a:xfrm>
          <a:prstGeom prst="rect">
            <a:avLst/>
          </a:prstGeom>
        </p:spPr>
        <p:txBody>
          <a:bodyPr wrap="square">
            <a:spAutoFit/>
          </a:bodyPr>
          <a:lstStyle/>
          <a:p>
            <a:pPr lvl="0" algn="just" defTabSz="914400" fontAlgn="base">
              <a:spcBef>
                <a:spcPct val="20000"/>
              </a:spcBef>
              <a:spcAft>
                <a:spcPct val="0"/>
              </a:spcAft>
            </a:pPr>
            <a:r>
              <a:rPr lang="ru-RU" kern="0" dirty="0">
                <a:solidFill>
                  <a:srgbClr val="000000"/>
                </a:solidFill>
                <a:latin typeface="Franklin Gothic Heavy"/>
                <a:cs typeface="Arial"/>
                <a:sym typeface="Arial"/>
              </a:rPr>
              <a:t> </a:t>
            </a:r>
            <a:r>
              <a:rPr lang="ru-RU" b="1" dirty="0">
                <a:solidFill>
                  <a:prstClr val="black"/>
                </a:solidFill>
              </a:rPr>
              <a:t> </a:t>
            </a:r>
            <a:r>
              <a:rPr lang="ru-RU" sz="2200" b="1" dirty="0">
                <a:solidFill>
                  <a:prstClr val="black"/>
                </a:solidFill>
                <a:latin typeface="Times New Roman" panose="02020603050405020304" pitchFamily="18" charset="0"/>
                <a:cs typeface="Times New Roman" panose="02020603050405020304" pitchFamily="18" charset="0"/>
              </a:rPr>
              <a:t>Статья 104 ТК РФ</a:t>
            </a:r>
          </a:p>
          <a:p>
            <a:pPr lvl="0" algn="just" defTabSz="914400" fontAlgn="base">
              <a:spcBef>
                <a:spcPct val="20000"/>
              </a:spcBef>
              <a:spcAft>
                <a:spcPct val="0"/>
              </a:spcAft>
            </a:pPr>
            <a:r>
              <a:rPr lang="ru-RU" sz="2200" dirty="0">
                <a:solidFill>
                  <a:prstClr val="black"/>
                </a:solidFill>
                <a:latin typeface="Times New Roman" panose="02020603050405020304" pitchFamily="18" charset="0"/>
                <a:cs typeface="Times New Roman" panose="02020603050405020304" pitchFamily="18" charset="0"/>
              </a:rPr>
              <a:t>В организациях или при выполнении отдельных видов работ, где по условиям производства (работы) не может быть соблюдена установленная для данной категории работников ежедневная или еженедельная продолжительность рабочего времени, допускается введение суммированного учета рабочего времени с тем, чтобы продолжительность рабочего времени за учетный период (месяц, квартал и другие) не превышала нормального числа рабочих часов. Учетный период не может превышать одного года.</a:t>
            </a:r>
          </a:p>
          <a:p>
            <a:pPr lvl="0" algn="just" defTabSz="914400" fontAlgn="base">
              <a:spcBef>
                <a:spcPct val="20000"/>
              </a:spcBef>
              <a:spcAft>
                <a:spcPct val="0"/>
              </a:spcAft>
            </a:pPr>
            <a:r>
              <a:rPr lang="ru-RU" sz="2200" dirty="0">
                <a:solidFill>
                  <a:prstClr val="black"/>
                </a:solidFill>
                <a:latin typeface="Times New Roman" panose="02020603050405020304" pitchFamily="18" charset="0"/>
                <a:cs typeface="Times New Roman" panose="02020603050405020304" pitchFamily="18" charset="0"/>
              </a:rPr>
              <a:t>Порядок введения суммированного учета рабочего времени устанавливается правилами внутреннего трудового распорядка организации.</a:t>
            </a:r>
          </a:p>
          <a:p>
            <a:pPr lvl="0" algn="just" defTabSz="914400" fontAlgn="base">
              <a:spcBef>
                <a:spcPct val="20000"/>
              </a:spcBef>
              <a:spcAft>
                <a:spcPct val="0"/>
              </a:spcAft>
            </a:pPr>
            <a:endParaRPr lang="ru-RU" sz="2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530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0315" y="24177"/>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08"/>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7"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2"/>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0"/>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6"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2"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5" y="6537939"/>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5"/>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1" y="6461740"/>
            <a:ext cx="1595821"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69825" y="850007"/>
            <a:ext cx="9768455" cy="461665"/>
          </a:xfrm>
          <a:prstGeom prst="rect">
            <a:avLst/>
          </a:prstGeom>
        </p:spPr>
        <p:txBody>
          <a:bodyPr wrap="square">
            <a:spAutoFit/>
          </a:bodyPr>
          <a:lstStyle/>
          <a:p>
            <a:pPr algn="ctr"/>
            <a:r>
              <a:rPr lang="ru-RU" sz="2400" b="1" dirty="0">
                <a:solidFill>
                  <a:srgbClr val="9C0E11"/>
                </a:solidFill>
                <a:latin typeface="Times New Roman" panose="02020603050405020304" pitchFamily="18" charset="0"/>
                <a:cs typeface="Times New Roman" panose="02020603050405020304" pitchFamily="18" charset="0"/>
              </a:rPr>
              <a:t>Работник – </a:t>
            </a:r>
            <a:r>
              <a:rPr lang="ru-RU" sz="2400" b="1" dirty="0" err="1">
                <a:solidFill>
                  <a:srgbClr val="9C0E11"/>
                </a:solidFill>
                <a:latin typeface="Times New Roman" panose="02020603050405020304" pitchFamily="18" charset="0"/>
                <a:cs typeface="Times New Roman" panose="02020603050405020304" pitchFamily="18" charset="0"/>
              </a:rPr>
              <a:t>дистанционник</a:t>
            </a:r>
            <a:r>
              <a:rPr lang="ru-RU" sz="2400" b="1" dirty="0">
                <a:solidFill>
                  <a:srgbClr val="9C0E11"/>
                </a:solidFill>
                <a:latin typeface="Times New Roman" panose="02020603050405020304" pitchFamily="18" charset="0"/>
                <a:cs typeface="Times New Roman" panose="02020603050405020304" pitchFamily="18" charset="0"/>
              </a:rPr>
              <a:t>.</a:t>
            </a:r>
          </a:p>
        </p:txBody>
      </p:sp>
      <p:sp>
        <p:nvSpPr>
          <p:cNvPr id="20" name="Прямоугольник 19"/>
          <p:cNvSpPr/>
          <p:nvPr/>
        </p:nvSpPr>
        <p:spPr>
          <a:xfrm>
            <a:off x="684372" y="1608088"/>
            <a:ext cx="8871751" cy="369332"/>
          </a:xfrm>
          <a:prstGeom prst="rect">
            <a:avLst/>
          </a:prstGeom>
        </p:spPr>
        <p:txBody>
          <a:bodyPr wrap="square">
            <a:spAutoFit/>
          </a:bodyPr>
          <a:lstStyle/>
          <a:p>
            <a:pPr lvl="0" algn="just" defTabSz="914400" fontAlgn="base">
              <a:spcBef>
                <a:spcPct val="20000"/>
              </a:spcBef>
              <a:spcAft>
                <a:spcPct val="0"/>
              </a:spcAft>
            </a:pPr>
            <a:r>
              <a:rPr lang="ru-RU" kern="0" dirty="0">
                <a:solidFill>
                  <a:srgbClr val="000000"/>
                </a:solidFill>
                <a:latin typeface="Franklin Gothic Heavy"/>
                <a:cs typeface="Arial"/>
                <a:sym typeface="Arial"/>
              </a:rPr>
              <a:t> </a:t>
            </a:r>
            <a:r>
              <a:rPr lang="ru-RU" b="1" dirty="0">
                <a:solidFill>
                  <a:prstClr val="black"/>
                </a:solidFill>
              </a:rPr>
              <a:t> </a:t>
            </a:r>
            <a:endParaRPr lang="ru-RU" sz="2200" dirty="0">
              <a:solidFill>
                <a:prstClr val="black"/>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430372" y="1311672"/>
            <a:ext cx="9285309" cy="5570756"/>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Глава 49.1. ОСОБЕННОСТИ РЕГУЛИРОВАНИЯ ТРУДА</a:t>
            </a:r>
            <a:r>
              <a:rPr lang="en-US" sz="2000" b="1"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ДИСТАНЦИОННЫХ РАБОТНИКОВ</a:t>
            </a:r>
            <a:endParaRPr lang="en-US" sz="2000" b="1"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Дистанционной работой является выполнение определенной трудовым договором трудовой функции вне места нахождения работодателя, его филиала, представительства, иного обособленного структурного подразделения (включая расположенные в другой местности), вне стационарного рабочего места, территории или объекта, прямо или косвенно находящихся под контролем работодателя, при условии использования для выполнения данной трудовой функции и для осуществления взаимодействия между работодателем и работником по вопросам, связанным с ее выполнением, информационно-телекоммуникационных сетей общего пользования, в том числе сети "Интернет".</a:t>
            </a:r>
            <a:endParaRPr lang="en-US" sz="2000"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Дистанционными работниками считаются лица, заключившие трудовой договор о дистанционной работе.</a:t>
            </a:r>
          </a:p>
          <a:p>
            <a:pPr algn="just"/>
            <a:r>
              <a:rPr lang="ru-RU" sz="2000" dirty="0">
                <a:latin typeface="Times New Roman" panose="02020603050405020304" pitchFamily="18" charset="0"/>
                <a:cs typeface="Times New Roman" panose="02020603050405020304" pitchFamily="18" charset="0"/>
              </a:rPr>
              <a:t>На дистанционных работников распространяется действие трудового законодательства и иных актов, содержащих нормы трудового права, с учетом особенностей, установленных настоящей главой.</a:t>
            </a:r>
          </a:p>
          <a:p>
            <a:pPr algn="just"/>
            <a:endParaRPr lang="ru-RU" dirty="0">
              <a:latin typeface="Times New Roman" panose="02020603050405020304" pitchFamily="18" charset="0"/>
              <a:cs typeface="Times New Roman" panose="02020603050405020304" pitchFamily="18" charset="0"/>
            </a:endParaRPr>
          </a:p>
          <a:p>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7693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0316" y="24177"/>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10"/>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8"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4"/>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2"/>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3"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6" y="6537941"/>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7"/>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2" y="6461740"/>
            <a:ext cx="1595822"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69826" y="850009"/>
            <a:ext cx="9768455" cy="461665"/>
          </a:xfrm>
          <a:prstGeom prst="rect">
            <a:avLst/>
          </a:prstGeom>
        </p:spPr>
        <p:txBody>
          <a:bodyPr wrap="square">
            <a:spAutoFit/>
          </a:bodyPr>
          <a:lstStyle/>
          <a:p>
            <a:pPr algn="ctr"/>
            <a:r>
              <a:rPr lang="ru-RU" sz="2400" b="1" dirty="0">
                <a:solidFill>
                  <a:srgbClr val="9C0E11"/>
                </a:solidFill>
                <a:latin typeface="Times New Roman" panose="02020603050405020304" pitchFamily="18" charset="0"/>
                <a:cs typeface="Times New Roman" panose="02020603050405020304" pitchFamily="18" charset="0"/>
              </a:rPr>
              <a:t>Уточнили правила дистанционной работы.</a:t>
            </a:r>
          </a:p>
        </p:txBody>
      </p:sp>
      <p:sp>
        <p:nvSpPr>
          <p:cNvPr id="20" name="Прямоугольник 19"/>
          <p:cNvSpPr/>
          <p:nvPr/>
        </p:nvSpPr>
        <p:spPr>
          <a:xfrm>
            <a:off x="494077" y="1423424"/>
            <a:ext cx="8871751" cy="369332"/>
          </a:xfrm>
          <a:prstGeom prst="rect">
            <a:avLst/>
          </a:prstGeom>
        </p:spPr>
        <p:txBody>
          <a:bodyPr wrap="square">
            <a:spAutoFit/>
          </a:bodyPr>
          <a:lstStyle/>
          <a:p>
            <a:pPr lvl="0" algn="just" defTabSz="914400" fontAlgn="base">
              <a:spcBef>
                <a:spcPct val="20000"/>
              </a:spcBef>
              <a:spcAft>
                <a:spcPct val="0"/>
              </a:spcAft>
            </a:pPr>
            <a:r>
              <a:rPr lang="ru-RU" kern="0" dirty="0">
                <a:solidFill>
                  <a:srgbClr val="000000"/>
                </a:solidFill>
                <a:latin typeface="Franklin Gothic Heavy"/>
                <a:cs typeface="Arial"/>
                <a:sym typeface="Arial"/>
              </a:rPr>
              <a:t> </a:t>
            </a:r>
            <a:r>
              <a:rPr lang="ru-RU" b="1" dirty="0">
                <a:solidFill>
                  <a:prstClr val="black"/>
                </a:solidFill>
              </a:rPr>
              <a:t> </a:t>
            </a:r>
            <a:endParaRPr lang="ru-RU" sz="2200" dirty="0">
              <a:solidFill>
                <a:prstClr val="black"/>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49502" y="1387348"/>
            <a:ext cx="9466179" cy="6432530"/>
          </a:xfrm>
          <a:prstGeom prst="rect">
            <a:avLst/>
          </a:prstGeom>
        </p:spPr>
        <p:txBody>
          <a:bodyPr wrap="square">
            <a:spAutoFit/>
          </a:bodyPr>
          <a:lstStyle/>
          <a:p>
            <a:pPr algn="just"/>
            <a:r>
              <a:rPr lang="ru-RU" sz="2200" b="1" dirty="0">
                <a:latin typeface="Times New Roman" panose="02020603050405020304" pitchFamily="18" charset="0"/>
                <a:cs typeface="Times New Roman" panose="02020603050405020304" pitchFamily="18" charset="0"/>
              </a:rPr>
              <a:t>Федеральный закон от 08.12.2020 N 407-ФЗ "О внесении изменений в Трудовой кодекс Российской Федерации "</a:t>
            </a:r>
          </a:p>
          <a:p>
            <a:pPr algn="just"/>
            <a:r>
              <a:rPr lang="ru-RU" sz="2200" dirty="0">
                <a:latin typeface="Times New Roman" panose="02020603050405020304" pitchFamily="18" charset="0"/>
                <a:cs typeface="Times New Roman" panose="02020603050405020304" pitchFamily="18" charset="0"/>
              </a:rPr>
              <a:t>Закреплено определение понятия "дистанционная (удаленная) работа". Предусмотрено, в частности, что трудовым договором или дополнительным соглашением к трудовому договору может предусматриваться выполнение работником трудовой функции дистанционно </a:t>
            </a:r>
            <a:r>
              <a:rPr lang="ru-RU" sz="2200" dirty="0">
                <a:solidFill>
                  <a:srgbClr val="FF0000"/>
                </a:solidFill>
                <a:latin typeface="Times New Roman" panose="02020603050405020304" pitchFamily="18" charset="0"/>
                <a:cs typeface="Times New Roman" panose="02020603050405020304" pitchFamily="18" charset="0"/>
              </a:rPr>
              <a:t>на постоянной основе </a:t>
            </a:r>
            <a:r>
              <a:rPr lang="ru-RU" sz="2200" dirty="0">
                <a:latin typeface="Times New Roman" panose="02020603050405020304" pitchFamily="18" charset="0"/>
                <a:cs typeface="Times New Roman" panose="02020603050405020304" pitchFamily="18" charset="0"/>
              </a:rPr>
              <a:t>(в течение срока действия трудового договора) либо </a:t>
            </a:r>
            <a:r>
              <a:rPr lang="ru-RU" sz="2200" dirty="0">
                <a:solidFill>
                  <a:srgbClr val="FF0000"/>
                </a:solidFill>
                <a:latin typeface="Times New Roman" panose="02020603050405020304" pitchFamily="18" charset="0"/>
                <a:cs typeface="Times New Roman" panose="02020603050405020304" pitchFamily="18" charset="0"/>
              </a:rPr>
              <a:t>временно</a:t>
            </a:r>
            <a:r>
              <a:rPr lang="ru-RU" sz="2200" dirty="0">
                <a:latin typeface="Times New Roman" panose="02020603050405020304" pitchFamily="18" charset="0"/>
                <a:cs typeface="Times New Roman" panose="02020603050405020304" pitchFamily="18" charset="0"/>
              </a:rPr>
              <a:t> (непрерывно в течение определенного трудовым договором или дополнительным соглашением к трудовому договору срока, не превышающего шести месяцев, либо периодически при условии чередования периодов выполнения работником трудовой функции дистанционно и периодов выполнения им трудовой функции на стационарном рабочем месте).</a:t>
            </a:r>
          </a:p>
          <a:p>
            <a:pPr algn="just"/>
            <a:r>
              <a:rPr lang="ru-RU" sz="2200" dirty="0">
                <a:latin typeface="Times New Roman" panose="02020603050405020304" pitchFamily="18" charset="0"/>
                <a:cs typeface="Times New Roman" panose="02020603050405020304" pitchFamily="18" charset="0"/>
              </a:rPr>
              <a:t>Предусмотрено, что </a:t>
            </a:r>
            <a:r>
              <a:rPr lang="ru-RU" sz="2200" dirty="0">
                <a:solidFill>
                  <a:srgbClr val="FF0000"/>
                </a:solidFill>
                <a:latin typeface="Times New Roman" panose="02020603050405020304" pitchFamily="18" charset="0"/>
                <a:cs typeface="Times New Roman" panose="02020603050405020304" pitchFamily="18" charset="0"/>
              </a:rPr>
              <a:t>выполнение работником трудовой функции дистанционно не может являться основанием для снижения ему заработной платы.</a:t>
            </a:r>
          </a:p>
          <a:p>
            <a:pPr algn="just"/>
            <a:r>
              <a:rPr lang="ru-RU" sz="2200" dirty="0">
                <a:latin typeface="Times New Roman" panose="02020603050405020304" pitchFamily="18" charset="0"/>
                <a:cs typeface="Times New Roman" panose="02020603050405020304" pitchFamily="18" charset="0"/>
              </a:rPr>
              <a:t>.</a:t>
            </a:r>
          </a:p>
          <a:p>
            <a:pPr algn="just"/>
            <a:endParaRPr lang="ru-RU" sz="2000" b="1" dirty="0">
              <a:latin typeface="Times New Roman" panose="02020603050405020304" pitchFamily="18" charset="0"/>
              <a:cs typeface="Times New Roman" panose="02020603050405020304" pitchFamily="18" charset="0"/>
            </a:endParaRPr>
          </a:p>
          <a:p>
            <a:pPr algn="just"/>
            <a:endParaRPr lang="ru-RU" sz="2000" b="1" dirty="0">
              <a:latin typeface="Times New Roman" panose="02020603050405020304" pitchFamily="18" charset="0"/>
              <a:cs typeface="Times New Roman" panose="02020603050405020304" pitchFamily="18" charset="0"/>
            </a:endParaRPr>
          </a:p>
          <a:p>
            <a:pPr algn="just"/>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3672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0316" y="24177"/>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10"/>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8"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4"/>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2"/>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3"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6" y="6537941"/>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7"/>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2" y="6461740"/>
            <a:ext cx="1595822"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69826" y="850009"/>
            <a:ext cx="9768455" cy="461665"/>
          </a:xfrm>
          <a:prstGeom prst="rect">
            <a:avLst/>
          </a:prstGeom>
        </p:spPr>
        <p:txBody>
          <a:bodyPr wrap="square">
            <a:spAutoFit/>
          </a:bodyPr>
          <a:lstStyle/>
          <a:p>
            <a:pPr algn="ctr"/>
            <a:r>
              <a:rPr lang="ru-RU" sz="2400" b="1" dirty="0">
                <a:solidFill>
                  <a:srgbClr val="9C0E11"/>
                </a:solidFill>
                <a:latin typeface="Times New Roman" panose="02020603050405020304" pitchFamily="18" charset="0"/>
                <a:cs typeface="Times New Roman" panose="02020603050405020304" pitchFamily="18" charset="0"/>
              </a:rPr>
              <a:t>Дополнительные основания увольнения </a:t>
            </a:r>
            <a:r>
              <a:rPr lang="ru-RU" sz="2400" b="1" dirty="0" err="1">
                <a:solidFill>
                  <a:srgbClr val="9C0E11"/>
                </a:solidFill>
                <a:latin typeface="Times New Roman" panose="02020603050405020304" pitchFamily="18" charset="0"/>
                <a:cs typeface="Times New Roman" panose="02020603050405020304" pitchFamily="18" charset="0"/>
              </a:rPr>
              <a:t>дистанционника</a:t>
            </a:r>
            <a:r>
              <a:rPr lang="ru-RU" sz="2400" b="1" dirty="0">
                <a:solidFill>
                  <a:srgbClr val="9C0E11"/>
                </a:solidFill>
                <a:latin typeface="Times New Roman" panose="02020603050405020304" pitchFamily="18" charset="0"/>
                <a:cs typeface="Times New Roman" panose="02020603050405020304" pitchFamily="18" charset="0"/>
              </a:rPr>
              <a:t>.</a:t>
            </a:r>
          </a:p>
        </p:txBody>
      </p:sp>
      <p:sp>
        <p:nvSpPr>
          <p:cNvPr id="20" name="Прямоугольник 19"/>
          <p:cNvSpPr/>
          <p:nvPr/>
        </p:nvSpPr>
        <p:spPr>
          <a:xfrm>
            <a:off x="494077" y="1423424"/>
            <a:ext cx="8871751" cy="369332"/>
          </a:xfrm>
          <a:prstGeom prst="rect">
            <a:avLst/>
          </a:prstGeom>
        </p:spPr>
        <p:txBody>
          <a:bodyPr wrap="square">
            <a:spAutoFit/>
          </a:bodyPr>
          <a:lstStyle/>
          <a:p>
            <a:pPr lvl="0" algn="just" defTabSz="914400" fontAlgn="base">
              <a:spcBef>
                <a:spcPct val="20000"/>
              </a:spcBef>
              <a:spcAft>
                <a:spcPct val="0"/>
              </a:spcAft>
            </a:pPr>
            <a:r>
              <a:rPr lang="ru-RU" kern="0" dirty="0">
                <a:solidFill>
                  <a:srgbClr val="000000"/>
                </a:solidFill>
                <a:latin typeface="Franklin Gothic Heavy"/>
                <a:cs typeface="Arial"/>
                <a:sym typeface="Arial"/>
              </a:rPr>
              <a:t> </a:t>
            </a:r>
            <a:r>
              <a:rPr lang="ru-RU" b="1" dirty="0">
                <a:solidFill>
                  <a:prstClr val="black"/>
                </a:solidFill>
              </a:rPr>
              <a:t> </a:t>
            </a:r>
            <a:endParaRPr lang="ru-RU" sz="2200" dirty="0">
              <a:solidFill>
                <a:prstClr val="black"/>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49502" y="1387348"/>
            <a:ext cx="9466179" cy="6093976"/>
          </a:xfrm>
          <a:prstGeom prst="rect">
            <a:avLst/>
          </a:prstGeom>
        </p:spPr>
        <p:txBody>
          <a:bodyPr wrap="square">
            <a:spAutoFit/>
          </a:bodyPr>
          <a:lstStyle/>
          <a:p>
            <a:pPr algn="just"/>
            <a:r>
              <a:rPr lang="ru-RU" sz="2200" b="1" dirty="0">
                <a:latin typeface="Times New Roman" panose="02020603050405020304" pitchFamily="18" charset="0"/>
                <a:cs typeface="Times New Roman" panose="02020603050405020304" pitchFamily="18" charset="0"/>
              </a:rPr>
              <a:t>Федеральный закон от 08.12.2020 N 407-ФЗ "О внесении изменений в Трудовой кодекс Российской Федерации "</a:t>
            </a:r>
          </a:p>
          <a:p>
            <a:pPr algn="just"/>
            <a:r>
              <a:rPr lang="ru-RU" sz="2200" dirty="0">
                <a:latin typeface="Times New Roman" panose="02020603050405020304" pitchFamily="18" charset="0"/>
                <a:cs typeface="Times New Roman" panose="02020603050405020304" pitchFamily="18" charset="0"/>
              </a:rPr>
              <a:t>Трудовой договор с дистанционным работником может быть расторгнут по инициативе работодателя в случае:</a:t>
            </a:r>
          </a:p>
          <a:p>
            <a:pPr algn="just"/>
            <a:endParaRPr lang="ru-RU" sz="2200" dirty="0">
              <a:latin typeface="Times New Roman" panose="02020603050405020304" pitchFamily="18" charset="0"/>
              <a:cs typeface="Times New Roman" panose="02020603050405020304" pitchFamily="18" charset="0"/>
            </a:endParaRPr>
          </a:p>
          <a:p>
            <a:pPr marL="342900" indent="-342900" algn="just">
              <a:buFontTx/>
              <a:buChar char="-"/>
            </a:pPr>
            <a:r>
              <a:rPr lang="ru-RU" sz="2200" dirty="0">
                <a:latin typeface="Times New Roman" panose="02020603050405020304" pitchFamily="18" charset="0"/>
                <a:cs typeface="Times New Roman" panose="02020603050405020304" pitchFamily="18" charset="0"/>
              </a:rPr>
              <a:t>если в период выполнения трудовой функции дистанционно работник без уважительной причины не взаимодействует с работодателем по вопросам, связанным с выполнением трудовой функции, более двух рабочих дней подряд со дня поступления соответствующего запроса работодателя;</a:t>
            </a:r>
          </a:p>
          <a:p>
            <a:pPr marL="342900" indent="-342900" algn="just">
              <a:buFontTx/>
              <a:buChar char="-"/>
            </a:pPr>
            <a:endParaRPr lang="ru-RU" sz="2200" dirty="0">
              <a:latin typeface="Times New Roman" panose="02020603050405020304" pitchFamily="18" charset="0"/>
              <a:cs typeface="Times New Roman" panose="02020603050405020304" pitchFamily="18" charset="0"/>
            </a:endParaRPr>
          </a:p>
          <a:p>
            <a:pPr marL="342900" indent="-342900" algn="just">
              <a:buFontTx/>
              <a:buChar char="-"/>
            </a:pPr>
            <a:r>
              <a:rPr lang="ru-RU" sz="2200" dirty="0">
                <a:latin typeface="Times New Roman" panose="02020603050405020304" pitchFamily="18" charset="0"/>
                <a:cs typeface="Times New Roman" panose="02020603050405020304" pitchFamily="18" charset="0"/>
              </a:rPr>
              <a:t>в случае изменения работником местности выполнения трудовой функции, если это влечет невозможность исполнения работником обязанностей по трудовому договору на прежних условиях.</a:t>
            </a:r>
          </a:p>
          <a:p>
            <a:pPr marL="342900" indent="-342900" algn="just">
              <a:buFontTx/>
              <a:buChar char="-"/>
            </a:pPr>
            <a:endParaRPr lang="ru-RU" sz="2200" dirty="0">
              <a:latin typeface="Times New Roman" panose="02020603050405020304" pitchFamily="18" charset="0"/>
              <a:cs typeface="Times New Roman" panose="02020603050405020304" pitchFamily="18" charset="0"/>
            </a:endParaRPr>
          </a:p>
          <a:p>
            <a:pPr algn="just"/>
            <a:endParaRPr lang="ru-RU" sz="2200" dirty="0">
              <a:latin typeface="Times New Roman" panose="02020603050405020304" pitchFamily="18" charset="0"/>
              <a:cs typeface="Times New Roman" panose="02020603050405020304" pitchFamily="18" charset="0"/>
            </a:endParaRPr>
          </a:p>
          <a:p>
            <a:pPr algn="just"/>
            <a:endParaRPr lang="ru-RU" sz="2000" b="1" dirty="0">
              <a:latin typeface="Times New Roman" panose="02020603050405020304" pitchFamily="18" charset="0"/>
              <a:cs typeface="Times New Roman" panose="02020603050405020304" pitchFamily="18" charset="0"/>
            </a:endParaRPr>
          </a:p>
          <a:p>
            <a:pPr algn="just"/>
            <a:endParaRPr lang="ru-RU" sz="2000" b="1" dirty="0">
              <a:latin typeface="Times New Roman" panose="02020603050405020304" pitchFamily="18" charset="0"/>
              <a:cs typeface="Times New Roman" panose="02020603050405020304" pitchFamily="18" charset="0"/>
            </a:endParaRPr>
          </a:p>
          <a:p>
            <a:pPr algn="just"/>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7783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19127" y="182367"/>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10"/>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8"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4"/>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2"/>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3"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6" y="6537941"/>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7"/>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2" y="6461740"/>
            <a:ext cx="1595822"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69826" y="850009"/>
            <a:ext cx="9768455" cy="461665"/>
          </a:xfrm>
          <a:prstGeom prst="rect">
            <a:avLst/>
          </a:prstGeom>
        </p:spPr>
        <p:txBody>
          <a:bodyPr wrap="square">
            <a:spAutoFit/>
          </a:bodyPr>
          <a:lstStyle/>
          <a:p>
            <a:pPr algn="ctr"/>
            <a:r>
              <a:rPr lang="ru-RU" sz="2400" b="1" dirty="0">
                <a:solidFill>
                  <a:srgbClr val="9C0E11"/>
                </a:solidFill>
                <a:latin typeface="Times New Roman" panose="02020603050405020304" pitchFamily="18" charset="0"/>
                <a:cs typeface="Times New Roman" panose="02020603050405020304" pitchFamily="18" charset="0"/>
              </a:rPr>
              <a:t>Оформление дистанционной работы</a:t>
            </a:r>
            <a:r>
              <a:rPr lang="en-US" sz="2400" b="1" dirty="0">
                <a:solidFill>
                  <a:srgbClr val="9C0E11"/>
                </a:solidFill>
                <a:latin typeface="Times New Roman" panose="02020603050405020304" pitchFamily="18" charset="0"/>
                <a:cs typeface="Times New Roman" panose="02020603050405020304" pitchFamily="18" charset="0"/>
              </a:rPr>
              <a:t> </a:t>
            </a:r>
            <a:r>
              <a:rPr lang="ru-RU" sz="2400" b="1" dirty="0">
                <a:solidFill>
                  <a:srgbClr val="9C0E11"/>
                </a:solidFill>
                <a:latin typeface="Times New Roman" panose="02020603050405020304" pitchFamily="18" charset="0"/>
                <a:cs typeface="Times New Roman" panose="02020603050405020304" pitchFamily="18" charset="0"/>
              </a:rPr>
              <a:t>по инициативе работодателя.</a:t>
            </a:r>
          </a:p>
        </p:txBody>
      </p:sp>
      <p:sp>
        <p:nvSpPr>
          <p:cNvPr id="20" name="Прямоугольник 19"/>
          <p:cNvSpPr/>
          <p:nvPr/>
        </p:nvSpPr>
        <p:spPr>
          <a:xfrm>
            <a:off x="494077" y="1423424"/>
            <a:ext cx="8871751" cy="369332"/>
          </a:xfrm>
          <a:prstGeom prst="rect">
            <a:avLst/>
          </a:prstGeom>
        </p:spPr>
        <p:txBody>
          <a:bodyPr wrap="square">
            <a:spAutoFit/>
          </a:bodyPr>
          <a:lstStyle/>
          <a:p>
            <a:pPr lvl="0" algn="just" defTabSz="914400" fontAlgn="base">
              <a:spcBef>
                <a:spcPct val="20000"/>
              </a:spcBef>
              <a:spcAft>
                <a:spcPct val="0"/>
              </a:spcAft>
            </a:pPr>
            <a:r>
              <a:rPr lang="ru-RU" kern="0" dirty="0">
                <a:solidFill>
                  <a:srgbClr val="000000"/>
                </a:solidFill>
                <a:latin typeface="Franklin Gothic Heavy"/>
                <a:cs typeface="Arial"/>
                <a:sym typeface="Arial"/>
              </a:rPr>
              <a:t> </a:t>
            </a:r>
            <a:r>
              <a:rPr lang="ru-RU" b="1" dirty="0">
                <a:solidFill>
                  <a:prstClr val="black"/>
                </a:solidFill>
              </a:rPr>
              <a:t> </a:t>
            </a:r>
            <a:endParaRPr lang="ru-RU" sz="2200" dirty="0">
              <a:solidFill>
                <a:prstClr val="black"/>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69826" y="1311674"/>
            <a:ext cx="9791314" cy="6524863"/>
          </a:xfrm>
          <a:prstGeom prst="rect">
            <a:avLst/>
          </a:prstGeom>
        </p:spPr>
        <p:txBody>
          <a:bodyPr wrap="square">
            <a:spAutoFit/>
          </a:bodyPr>
          <a:lstStyle/>
          <a:p>
            <a:pPr algn="just"/>
            <a:r>
              <a:rPr lang="ru-RU" sz="1900" b="1" dirty="0">
                <a:latin typeface="Times New Roman" panose="02020603050405020304" pitchFamily="18" charset="0"/>
                <a:cs typeface="Times New Roman" panose="02020603050405020304" pitchFamily="18" charset="0"/>
              </a:rPr>
              <a:t>ПИСЬМО </a:t>
            </a:r>
            <a:r>
              <a:rPr lang="ru-RU" sz="1900" b="1" dirty="0" err="1">
                <a:latin typeface="Times New Roman" panose="02020603050405020304" pitchFamily="18" charset="0"/>
                <a:cs typeface="Times New Roman" panose="02020603050405020304" pitchFamily="18" charset="0"/>
              </a:rPr>
              <a:t>Минздравсоцразвития</a:t>
            </a:r>
            <a:r>
              <a:rPr lang="ru-RU" sz="1900" b="1" dirty="0">
                <a:latin typeface="Times New Roman" panose="02020603050405020304" pitchFamily="18" charset="0"/>
                <a:cs typeface="Times New Roman" panose="02020603050405020304" pitchFamily="18" charset="0"/>
              </a:rPr>
              <a:t> РФ  от 24 декабря 2020 г. N 14-2/10/П-12663</a:t>
            </a:r>
          </a:p>
          <a:p>
            <a:pPr algn="just"/>
            <a:r>
              <a:rPr lang="ru-RU" sz="1900" dirty="0">
                <a:latin typeface="Times New Roman" panose="02020603050405020304" pitchFamily="18" charset="0"/>
                <a:cs typeface="Times New Roman" panose="02020603050405020304" pitchFamily="18" charset="0"/>
              </a:rPr>
              <a:t>Работодатель принимает ЛНА о временном переводе работников на дистанционную работу, содержащий:</a:t>
            </a:r>
          </a:p>
          <a:p>
            <a:pPr algn="just"/>
            <a:r>
              <a:rPr lang="ru-RU" sz="1900" dirty="0">
                <a:latin typeface="Times New Roman" panose="02020603050405020304" pitchFamily="18" charset="0"/>
                <a:cs typeface="Times New Roman" panose="02020603050405020304" pitchFamily="18" charset="0"/>
              </a:rPr>
              <a:t>- указание на обстоятельство послужившее основанием для принятия работодателем решения о временном переводе работников на дистанционную работу;</a:t>
            </a:r>
          </a:p>
          <a:p>
            <a:pPr algn="just"/>
            <a:r>
              <a:rPr lang="ru-RU" sz="1900" dirty="0">
                <a:latin typeface="Times New Roman" panose="02020603050405020304" pitchFamily="18" charset="0"/>
                <a:cs typeface="Times New Roman" panose="02020603050405020304" pitchFamily="18" charset="0"/>
              </a:rPr>
              <a:t> - список работников, временно переводимых на дистанционную работу;</a:t>
            </a:r>
          </a:p>
          <a:p>
            <a:pPr algn="just"/>
            <a:r>
              <a:rPr lang="ru-RU" sz="1900" dirty="0">
                <a:latin typeface="Times New Roman" panose="02020603050405020304" pitchFamily="18" charset="0"/>
                <a:cs typeface="Times New Roman" panose="02020603050405020304" pitchFamily="18" charset="0"/>
              </a:rPr>
              <a:t>-  срок, на который работники временно переводятся на дистанционную работу;</a:t>
            </a:r>
          </a:p>
          <a:p>
            <a:pPr algn="just"/>
            <a:r>
              <a:rPr lang="ru-RU" sz="1900" dirty="0">
                <a:latin typeface="Times New Roman" panose="02020603050405020304" pitchFamily="18" charset="0"/>
                <a:cs typeface="Times New Roman" panose="02020603050405020304" pitchFamily="18" charset="0"/>
              </a:rPr>
              <a:t>- порядок обеспечения работников, временно переводимых на дистанционную работу, за счет средств работодателя необходимыми для выполнения ими трудовой функции дистанционно оборудованием, программно-техническими средствами, средствами защиты информации и иными средствами и т.д.;</a:t>
            </a:r>
          </a:p>
          <a:p>
            <a:pPr algn="just"/>
            <a:r>
              <a:rPr lang="ru-RU" sz="1900" dirty="0">
                <a:latin typeface="Times New Roman" panose="02020603050405020304" pitchFamily="18" charset="0"/>
                <a:cs typeface="Times New Roman" panose="02020603050405020304" pitchFamily="18" charset="0"/>
              </a:rPr>
              <a:t>- порядок организации труда работников, временно переводимых на дистанционную работу, в том числе режим рабочего времени, включая определение периодов времени, в течение которых осуществляется взаимодействие работника и работодателя, порядок и способ взаимодействия работника с работодателем;</a:t>
            </a:r>
          </a:p>
          <a:p>
            <a:pPr algn="just"/>
            <a:r>
              <a:rPr lang="ru-RU" sz="1900" dirty="0">
                <a:latin typeface="Times New Roman" panose="02020603050405020304" pitchFamily="18" charset="0"/>
                <a:cs typeface="Times New Roman" panose="02020603050405020304" pitchFamily="18" charset="0"/>
              </a:rPr>
              <a:t>-порядок и сроки представления работниками работодателю отчетов о выполненной работе;</a:t>
            </a:r>
          </a:p>
          <a:p>
            <a:pPr algn="just"/>
            <a:r>
              <a:rPr lang="ru-RU" sz="1900" dirty="0">
                <a:latin typeface="Times New Roman" panose="02020603050405020304" pitchFamily="18" charset="0"/>
                <a:cs typeface="Times New Roman" panose="02020603050405020304" pitchFamily="18" charset="0"/>
              </a:rPr>
              <a:t>- иные положения, связанные с организацией труда работников, временно переводимых на дистанционную работу.</a:t>
            </a:r>
          </a:p>
          <a:p>
            <a:pPr algn="just"/>
            <a:endParaRPr lang="ru-RU" sz="1900" dirty="0">
              <a:latin typeface="Times New Roman" panose="02020603050405020304" pitchFamily="18" charset="0"/>
              <a:cs typeface="Times New Roman" panose="02020603050405020304" pitchFamily="18" charset="0"/>
            </a:endParaRPr>
          </a:p>
          <a:p>
            <a:pPr algn="just"/>
            <a:endParaRPr lang="ru-RU" sz="1900" dirty="0">
              <a:latin typeface="Times New Roman" panose="02020603050405020304" pitchFamily="18" charset="0"/>
              <a:cs typeface="Times New Roman" panose="02020603050405020304" pitchFamily="18" charset="0"/>
            </a:endParaRPr>
          </a:p>
          <a:p>
            <a:pPr algn="just"/>
            <a:endParaRPr lang="ru-RU" sz="1900" dirty="0">
              <a:latin typeface="Times New Roman" panose="02020603050405020304" pitchFamily="18" charset="0"/>
              <a:cs typeface="Times New Roman" panose="02020603050405020304" pitchFamily="18" charset="0"/>
            </a:endParaRPr>
          </a:p>
          <a:p>
            <a:pPr algn="just"/>
            <a:endParaRPr lang="ru-RU"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8334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0315" y="24177"/>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08"/>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7"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2"/>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0"/>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6"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2"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5" y="6537939"/>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5"/>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1" y="6461740"/>
            <a:ext cx="1595821"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69825" y="850007"/>
            <a:ext cx="9768455" cy="461665"/>
          </a:xfrm>
          <a:prstGeom prst="rect">
            <a:avLst/>
          </a:prstGeom>
        </p:spPr>
        <p:txBody>
          <a:bodyPr wrap="square">
            <a:spAutoFit/>
          </a:bodyPr>
          <a:lstStyle/>
          <a:p>
            <a:pPr algn="ctr"/>
            <a:r>
              <a:rPr lang="ru-RU" sz="2400" b="1" dirty="0">
                <a:solidFill>
                  <a:srgbClr val="9C0E11"/>
                </a:solidFill>
                <a:latin typeface="Times New Roman" panose="02020603050405020304" pitchFamily="18" charset="0"/>
                <a:cs typeface="Times New Roman" panose="02020603050405020304" pitchFamily="18" charset="0"/>
              </a:rPr>
              <a:t>Сверхурочная работа</a:t>
            </a:r>
          </a:p>
        </p:txBody>
      </p:sp>
      <p:sp>
        <p:nvSpPr>
          <p:cNvPr id="20" name="Прямоугольник 19"/>
          <p:cNvSpPr/>
          <p:nvPr/>
        </p:nvSpPr>
        <p:spPr>
          <a:xfrm>
            <a:off x="317158" y="1311672"/>
            <a:ext cx="9398522" cy="4893647"/>
          </a:xfrm>
          <a:prstGeom prst="rect">
            <a:avLst/>
          </a:prstGeom>
        </p:spPr>
        <p:txBody>
          <a:bodyPr wrap="square">
            <a:spAutoFit/>
          </a:bodyPr>
          <a:lstStyle/>
          <a:p>
            <a:pPr lvl="0" algn="just" defTabSz="914400" fontAlgn="base">
              <a:spcBef>
                <a:spcPct val="20000"/>
              </a:spcBef>
              <a:spcAft>
                <a:spcPct val="0"/>
              </a:spcAft>
            </a:pPr>
            <a:r>
              <a:rPr lang="ru-RU" kern="0" dirty="0">
                <a:solidFill>
                  <a:srgbClr val="000000"/>
                </a:solidFill>
                <a:latin typeface="Franklin Gothic Heavy"/>
                <a:cs typeface="Arial"/>
                <a:sym typeface="Arial"/>
              </a:rPr>
              <a:t> </a:t>
            </a:r>
            <a:r>
              <a:rPr lang="ru-RU" b="1" dirty="0">
                <a:solidFill>
                  <a:prstClr val="black"/>
                </a:solidFill>
              </a:rPr>
              <a:t> </a:t>
            </a:r>
            <a:r>
              <a:rPr lang="ru-RU" sz="2000" b="1" dirty="0">
                <a:solidFill>
                  <a:prstClr val="black"/>
                </a:solidFill>
                <a:latin typeface="Times New Roman" panose="02020603050405020304" pitchFamily="18" charset="0"/>
                <a:cs typeface="Times New Roman" panose="02020603050405020304" pitchFamily="18" charset="0"/>
              </a:rPr>
              <a:t>Ст.99 ТК РФ </a:t>
            </a:r>
            <a:r>
              <a:rPr lang="ru-RU" sz="2000" dirty="0">
                <a:solidFill>
                  <a:prstClr val="black"/>
                </a:solidFill>
                <a:latin typeface="Times New Roman" panose="02020603050405020304" pitchFamily="18" charset="0"/>
                <a:cs typeface="Times New Roman" panose="02020603050405020304" pitchFamily="18" charset="0"/>
              </a:rPr>
              <a:t>Сверхурочная работа - работа, выполняемая работником по инициативе работодателя за пределами установленной для работника продолжительности рабочего времени: ежедневной работы (смены), а при суммированном учете рабочего времени - сверх нормального числа рабочих часов за учетный период. </a:t>
            </a:r>
          </a:p>
          <a:p>
            <a:pPr lvl="0" algn="just" defTabSz="914400" fontAlgn="base">
              <a:spcBef>
                <a:spcPct val="20000"/>
              </a:spcBef>
              <a:spcAft>
                <a:spcPct val="0"/>
              </a:spcAft>
            </a:pPr>
            <a:r>
              <a:rPr lang="ru-RU" sz="2000" b="1" dirty="0">
                <a:solidFill>
                  <a:prstClr val="black"/>
                </a:solidFill>
                <a:latin typeface="Times New Roman" panose="02020603050405020304" pitchFamily="18" charset="0"/>
                <a:cs typeface="Times New Roman" panose="02020603050405020304" pitchFamily="18" charset="0"/>
              </a:rPr>
              <a:t>Письмо Минтруда России от 21.05.2019 N 14-2/ООГ-3606</a:t>
            </a:r>
          </a:p>
          <a:p>
            <a:pPr lvl="0" algn="just" defTabSz="914400" fontAlgn="base">
              <a:spcBef>
                <a:spcPct val="20000"/>
              </a:spcBef>
              <a:spcAft>
                <a:spcPct val="0"/>
              </a:spcAft>
            </a:pPr>
            <a:r>
              <a:rPr lang="ru-RU" sz="2000" dirty="0">
                <a:solidFill>
                  <a:prstClr val="black"/>
                </a:solidFill>
                <a:latin typeface="Times New Roman" panose="02020603050405020304" pitchFamily="18" charset="0"/>
                <a:cs typeface="Times New Roman" panose="02020603050405020304" pitchFamily="18" charset="0"/>
              </a:rPr>
              <a:t>При определении нормы рабочего времени для работника, которому установлен суммированный учет рабочего времени, не учитываются периоды, когда он фактически не работает. К таким периодам, в частности, относятся все виды отпусков, периоды временной нетрудоспособности, беременности и родов, дни отдыха доноров, командировки и другое. Норма рабочего времени в этих случаях должна уменьшаться.</a:t>
            </a:r>
          </a:p>
          <a:p>
            <a:pPr lvl="0" algn="just" defTabSz="914400" fontAlgn="base">
              <a:spcBef>
                <a:spcPct val="20000"/>
              </a:spcBef>
              <a:spcAft>
                <a:spcPct val="0"/>
              </a:spcAft>
            </a:pPr>
            <a:r>
              <a:rPr lang="ru-RU" sz="2000" b="1" dirty="0">
                <a:solidFill>
                  <a:prstClr val="black"/>
                </a:solidFill>
                <a:latin typeface="Times New Roman" panose="02020603050405020304" pitchFamily="18" charset="0"/>
                <a:cs typeface="Times New Roman" panose="02020603050405020304" pitchFamily="18" charset="0"/>
              </a:rPr>
              <a:t>Ст.152 ТК РФ  </a:t>
            </a:r>
            <a:r>
              <a:rPr lang="ru-RU" sz="2000" dirty="0">
                <a:solidFill>
                  <a:prstClr val="black"/>
                </a:solidFill>
                <a:latin typeface="Times New Roman" panose="02020603050405020304" pitchFamily="18" charset="0"/>
                <a:cs typeface="Times New Roman" panose="02020603050405020304" pitchFamily="18" charset="0"/>
              </a:rPr>
              <a:t>Сверхурочная работа оплачивается за первые два часа работы не менее чем в полуторном размере, за последующие часы - не менее чем в двойном размере.</a:t>
            </a:r>
          </a:p>
        </p:txBody>
      </p:sp>
    </p:spTree>
    <p:extLst>
      <p:ext uri="{BB962C8B-B14F-4D97-AF65-F5344CB8AC3E}">
        <p14:creationId xmlns:p14="http://schemas.microsoft.com/office/powerpoint/2010/main" val="1568965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0315" y="24177"/>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08"/>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7"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2"/>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0"/>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6"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2"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5" y="6537939"/>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5"/>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1" y="6461740"/>
            <a:ext cx="1595821"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69825" y="850007"/>
            <a:ext cx="9768455" cy="461665"/>
          </a:xfrm>
          <a:prstGeom prst="rect">
            <a:avLst/>
          </a:prstGeom>
        </p:spPr>
        <p:txBody>
          <a:bodyPr wrap="square">
            <a:spAutoFit/>
          </a:bodyPr>
          <a:lstStyle/>
          <a:p>
            <a:pPr algn="ctr"/>
            <a:r>
              <a:rPr lang="ru-RU" sz="2400" b="1" dirty="0">
                <a:solidFill>
                  <a:srgbClr val="9C0E11"/>
                </a:solidFill>
                <a:latin typeface="Times New Roman" panose="02020603050405020304" pitchFamily="18" charset="0"/>
                <a:cs typeface="Times New Roman" panose="02020603050405020304" pitchFamily="18" charset="0"/>
              </a:rPr>
              <a:t>Порядок оплаты работы в выходные и праздничные дни.</a:t>
            </a:r>
          </a:p>
        </p:txBody>
      </p:sp>
      <p:sp>
        <p:nvSpPr>
          <p:cNvPr id="20" name="Прямоугольник 19"/>
          <p:cNvSpPr/>
          <p:nvPr/>
        </p:nvSpPr>
        <p:spPr>
          <a:xfrm>
            <a:off x="684372" y="1608088"/>
            <a:ext cx="8871751" cy="2803844"/>
          </a:xfrm>
          <a:prstGeom prst="rect">
            <a:avLst/>
          </a:prstGeom>
        </p:spPr>
        <p:txBody>
          <a:bodyPr wrap="square">
            <a:spAutoFit/>
          </a:bodyPr>
          <a:lstStyle/>
          <a:p>
            <a:pPr lvl="0" algn="just" defTabSz="914400">
              <a:lnSpc>
                <a:spcPct val="90000"/>
              </a:lnSpc>
              <a:spcBef>
                <a:spcPts val="1000"/>
              </a:spcBef>
            </a:pPr>
            <a:r>
              <a:rPr lang="ru-RU" kern="0" dirty="0">
                <a:solidFill>
                  <a:srgbClr val="000000"/>
                </a:solidFill>
                <a:latin typeface="Franklin Gothic Heavy"/>
                <a:cs typeface="Arial"/>
                <a:sym typeface="Arial"/>
              </a:rPr>
              <a:t> </a:t>
            </a:r>
            <a:r>
              <a:rPr lang="ru-RU" b="1" dirty="0">
                <a:solidFill>
                  <a:prstClr val="black"/>
                </a:solidFill>
              </a:rPr>
              <a:t> </a:t>
            </a:r>
            <a:r>
              <a:rPr lang="ru-RU" sz="2400" b="1" dirty="0">
                <a:solidFill>
                  <a:prstClr val="black"/>
                </a:solidFill>
                <a:latin typeface="Times New Roman" panose="02020603050405020304" pitchFamily="18" charset="0"/>
                <a:cs typeface="Times New Roman" panose="02020603050405020304" pitchFamily="18" charset="0"/>
              </a:rPr>
              <a:t>Ст.153 ТК РФ </a:t>
            </a:r>
            <a:r>
              <a:rPr lang="ru-RU" sz="2400" dirty="0">
                <a:solidFill>
                  <a:prstClr val="black"/>
                </a:solidFill>
                <a:latin typeface="Times New Roman" panose="02020603050405020304" pitchFamily="18" charset="0"/>
                <a:cs typeface="Times New Roman" panose="02020603050405020304" pitchFamily="18" charset="0"/>
              </a:rPr>
              <a:t>- работа в выходной или </a:t>
            </a:r>
            <a:r>
              <a:rPr lang="ru-RU" sz="2400" dirty="0">
                <a:solidFill>
                  <a:prstClr val="black"/>
                </a:solidFill>
                <a:latin typeface="Times New Roman" panose="02020603050405020304" pitchFamily="18" charset="0"/>
                <a:cs typeface="Times New Roman" panose="02020603050405020304" pitchFamily="18" charset="0"/>
                <a:hlinkClick r:id="rId12"/>
              </a:rPr>
              <a:t>нерабочий праздничный день оплачивается не менее чем в двойном размере.</a:t>
            </a:r>
          </a:p>
          <a:p>
            <a:pPr lvl="0" algn="just" defTabSz="914400">
              <a:lnSpc>
                <a:spcPct val="90000"/>
              </a:lnSpc>
              <a:spcBef>
                <a:spcPts val="1000"/>
              </a:spcBef>
            </a:pPr>
            <a:endParaRPr lang="ru-RU" sz="2400" dirty="0">
              <a:solidFill>
                <a:prstClr val="black"/>
              </a:solidFill>
              <a:latin typeface="Times New Roman" panose="02020603050405020304" pitchFamily="18" charset="0"/>
              <a:cs typeface="Times New Roman" panose="02020603050405020304" pitchFamily="18" charset="0"/>
              <a:hlinkClick r:id="rId12"/>
            </a:endParaRPr>
          </a:p>
          <a:p>
            <a:pPr lvl="0" algn="just" defTabSz="914400">
              <a:lnSpc>
                <a:spcPct val="90000"/>
              </a:lnSpc>
              <a:spcBef>
                <a:spcPts val="1000"/>
              </a:spcBef>
            </a:pPr>
            <a:r>
              <a:rPr lang="ru-RU" sz="2400" b="1" dirty="0">
                <a:solidFill>
                  <a:prstClr val="black"/>
                </a:solidFill>
                <a:latin typeface="Times New Roman" panose="02020603050405020304" pitchFamily="18" charset="0"/>
                <a:cs typeface="Times New Roman" panose="02020603050405020304" pitchFamily="18" charset="0"/>
                <a:hlinkClick r:id="rId13"/>
              </a:rPr>
              <a:t>Постановление КС РФ от 28.06.2018 N 26-П.</a:t>
            </a:r>
          </a:p>
          <a:p>
            <a:pPr lvl="0" algn="just" defTabSz="914400">
              <a:lnSpc>
                <a:spcPct val="90000"/>
              </a:lnSpc>
              <a:spcBef>
                <a:spcPts val="1000"/>
              </a:spcBef>
            </a:pPr>
            <a:r>
              <a:rPr lang="ru-RU" sz="2400" dirty="0">
                <a:solidFill>
                  <a:prstClr val="black"/>
                </a:solidFill>
                <a:latin typeface="Times New Roman" panose="02020603050405020304" pitchFamily="18" charset="0"/>
                <a:cs typeface="Times New Roman" panose="02020603050405020304" pitchFamily="18" charset="0"/>
              </a:rPr>
              <a:t>При расчете повышенной оплаты за выход сотрудника на работу в выходные или праздники работодатель </a:t>
            </a:r>
            <a:r>
              <a:rPr lang="ru-RU" sz="2400" dirty="0">
                <a:solidFill>
                  <a:prstClr val="black"/>
                </a:solidFill>
                <a:latin typeface="Times New Roman" panose="02020603050405020304" pitchFamily="18" charset="0"/>
                <a:cs typeface="Times New Roman" panose="02020603050405020304" pitchFamily="18" charset="0"/>
                <a:hlinkClick r:id="rId14"/>
              </a:rPr>
              <a:t>обязан учитывать компенсационные и стимулирующие выплаты.</a:t>
            </a:r>
          </a:p>
        </p:txBody>
      </p:sp>
    </p:spTree>
    <p:extLst>
      <p:ext uri="{BB962C8B-B14F-4D97-AF65-F5344CB8AC3E}">
        <p14:creationId xmlns:p14="http://schemas.microsoft.com/office/powerpoint/2010/main" val="413376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0315" y="24177"/>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08"/>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7"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2"/>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0"/>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6"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2"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5" y="6537939"/>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5"/>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1" y="6461740"/>
            <a:ext cx="1595821"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69825" y="850007"/>
            <a:ext cx="9768455" cy="461665"/>
          </a:xfrm>
          <a:prstGeom prst="rect">
            <a:avLst/>
          </a:prstGeom>
        </p:spPr>
        <p:txBody>
          <a:bodyPr wrap="square">
            <a:spAutoFit/>
          </a:bodyPr>
          <a:lstStyle/>
          <a:p>
            <a:pPr algn="ctr"/>
            <a:r>
              <a:rPr lang="ru-RU" sz="2400" b="1" dirty="0">
                <a:solidFill>
                  <a:srgbClr val="9C0E11"/>
                </a:solidFill>
                <a:latin typeface="Times New Roman" panose="02020603050405020304" pitchFamily="18" charset="0"/>
                <a:cs typeface="Times New Roman" panose="02020603050405020304" pitchFamily="18" charset="0"/>
              </a:rPr>
              <a:t>Вместо двойной оплаты  дополнительный выходной</a:t>
            </a:r>
          </a:p>
        </p:txBody>
      </p:sp>
      <p:sp>
        <p:nvSpPr>
          <p:cNvPr id="20" name="Прямоугольник 19"/>
          <p:cNvSpPr/>
          <p:nvPr/>
        </p:nvSpPr>
        <p:spPr>
          <a:xfrm>
            <a:off x="499002" y="1311672"/>
            <a:ext cx="9057122" cy="5022914"/>
          </a:xfrm>
          <a:prstGeom prst="rect">
            <a:avLst/>
          </a:prstGeom>
        </p:spPr>
        <p:txBody>
          <a:bodyPr wrap="square">
            <a:spAutoFit/>
          </a:bodyPr>
          <a:lstStyle/>
          <a:p>
            <a:pPr lvl="0" defTabSz="914400" fontAlgn="base">
              <a:spcBef>
                <a:spcPct val="20000"/>
              </a:spcBef>
              <a:spcAft>
                <a:spcPct val="0"/>
              </a:spcAft>
            </a:pPr>
            <a:r>
              <a:rPr lang="ru-RU" kern="0" dirty="0">
                <a:solidFill>
                  <a:srgbClr val="000000"/>
                </a:solidFill>
                <a:latin typeface="Franklin Gothic Heavy"/>
                <a:cs typeface="Arial"/>
                <a:sym typeface="Arial"/>
              </a:rPr>
              <a:t> </a:t>
            </a:r>
            <a:r>
              <a:rPr lang="ru-RU" b="1" dirty="0">
                <a:solidFill>
                  <a:prstClr val="black"/>
                </a:solidFill>
              </a:rPr>
              <a:t> </a:t>
            </a:r>
            <a:r>
              <a:rPr lang="ru-RU" b="1" dirty="0">
                <a:solidFill>
                  <a:prstClr val="black"/>
                </a:solidFill>
                <a:latin typeface="Times New Roman" panose="02020603050405020304" pitchFamily="18" charset="0"/>
                <a:cs typeface="Times New Roman" panose="02020603050405020304" pitchFamily="18" charset="0"/>
              </a:rPr>
              <a:t>Ст.153 ТК РФ </a:t>
            </a:r>
            <a:r>
              <a:rPr lang="ru-RU" dirty="0">
                <a:solidFill>
                  <a:prstClr val="black"/>
                </a:solidFill>
                <a:latin typeface="Times New Roman" panose="02020603050405020304" pitchFamily="18" charset="0"/>
                <a:cs typeface="Times New Roman" panose="02020603050405020304" pitchFamily="18" charset="0"/>
              </a:rPr>
              <a:t>По желанию работника, работавшего в выходной или нерабочий праздничный день, ему может быть предоставлен другой день отдыха. В этом случае работа в выходной или нерабочий праздничный день оплачивается в одинарном размере, а день отдыха оплате не подлежит.</a:t>
            </a:r>
          </a:p>
          <a:p>
            <a:pPr lvl="0" defTabSz="914400" fontAlgn="base">
              <a:spcBef>
                <a:spcPct val="20000"/>
              </a:spcBef>
              <a:spcAft>
                <a:spcPct val="0"/>
              </a:spcAft>
            </a:pPr>
            <a:r>
              <a:rPr lang="ru-RU" b="1" dirty="0">
                <a:solidFill>
                  <a:prstClr val="black"/>
                </a:solidFill>
                <a:latin typeface="Times New Roman" panose="02020603050405020304" pitchFamily="18" charset="0"/>
                <a:cs typeface="Times New Roman" panose="02020603050405020304" pitchFamily="18" charset="0"/>
              </a:rPr>
              <a:t>Письмо Минтруда России от 21.02.2020 N 14-1/ООГ-1110</a:t>
            </a:r>
          </a:p>
          <a:p>
            <a:pPr lvl="0" algn="just" defTabSz="914400" fontAlgn="base">
              <a:spcBef>
                <a:spcPct val="20000"/>
              </a:spcBef>
              <a:spcAft>
                <a:spcPct val="0"/>
              </a:spcAft>
            </a:pPr>
            <a:r>
              <a:rPr lang="ru-RU" dirty="0">
                <a:solidFill>
                  <a:prstClr val="black"/>
                </a:solidFill>
                <a:latin typeface="Times New Roman" panose="02020603050405020304" pitchFamily="18" charset="0"/>
                <a:cs typeface="Times New Roman" panose="02020603050405020304" pitchFamily="18" charset="0"/>
              </a:rPr>
              <a:t>за месяц, в котором работник работал в выходной день или нерабочий праздничный день, нужно заплатить заработную плату полностью, а также одинарную дневную часть заработной платы (дневную часть оклада (должностного оклада)), а за месяц, в котором работник взял отгул, - заработную плату полностью, при этом работник отработает на один день меньше.</a:t>
            </a:r>
          </a:p>
          <a:p>
            <a:pPr lvl="0" defTabSz="914400" fontAlgn="base">
              <a:spcBef>
                <a:spcPct val="20000"/>
              </a:spcBef>
              <a:spcAft>
                <a:spcPct val="0"/>
              </a:spcAft>
            </a:pPr>
            <a:r>
              <a:rPr lang="ru-RU" b="1" dirty="0">
                <a:solidFill>
                  <a:prstClr val="black"/>
                </a:solidFill>
                <a:latin typeface="Times New Roman" panose="02020603050405020304" pitchFamily="18" charset="0"/>
                <a:cs typeface="Times New Roman" panose="02020603050405020304" pitchFamily="18" charset="0"/>
              </a:rPr>
              <a:t>"Рекомендации Федеральной службы по труду и занятости по вопросам соблюдения норм трудового законодательства, регулирующих порядок предоставления работникам нерабочих праздничных дней"</a:t>
            </a:r>
          </a:p>
          <a:p>
            <a:pPr lvl="0" algn="just" defTabSz="914400" fontAlgn="base">
              <a:spcBef>
                <a:spcPct val="20000"/>
              </a:spcBef>
              <a:spcAft>
                <a:spcPct val="0"/>
              </a:spcAft>
            </a:pPr>
            <a:r>
              <a:rPr lang="ru-RU" dirty="0">
                <a:solidFill>
                  <a:prstClr val="black"/>
                </a:solidFill>
                <a:latin typeface="Times New Roman" panose="02020603050405020304" pitchFamily="18" charset="0"/>
                <a:cs typeface="Times New Roman" panose="02020603050405020304" pitchFamily="18" charset="0"/>
              </a:rPr>
              <a:t>Оплата выходного дня в одинарном размере означает, что работнику, получающему оклад, сверх оклада выплачивается одинарная дневная ставка. Заработная плата (оклад) в том месяце, когда используется день отдыха, не уменьшается. При этом не имеет значения, берет ли работник день отдыха в текущем месяце или в последующие.</a:t>
            </a:r>
          </a:p>
        </p:txBody>
      </p:sp>
    </p:spTree>
    <p:extLst>
      <p:ext uri="{BB962C8B-B14F-4D97-AF65-F5344CB8AC3E}">
        <p14:creationId xmlns:p14="http://schemas.microsoft.com/office/powerpoint/2010/main" val="2287300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0315" y="24177"/>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08"/>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7"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2"/>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0"/>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6"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2"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5" y="6537939"/>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5"/>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1" y="6461740"/>
            <a:ext cx="1595821"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69825" y="850007"/>
            <a:ext cx="9768455" cy="830997"/>
          </a:xfrm>
          <a:prstGeom prst="rect">
            <a:avLst/>
          </a:prstGeom>
        </p:spPr>
        <p:txBody>
          <a:bodyPr wrap="square">
            <a:spAutoFit/>
          </a:bodyPr>
          <a:lstStyle/>
          <a:p>
            <a:pPr algn="ctr"/>
            <a:r>
              <a:rPr lang="ru-RU" sz="2400" b="1" dirty="0">
                <a:solidFill>
                  <a:srgbClr val="9C0E11"/>
                </a:solidFill>
                <a:latin typeface="Times New Roman" panose="02020603050405020304" pitchFamily="18" charset="0"/>
                <a:cs typeface="Times New Roman" panose="02020603050405020304" pitchFamily="18" charset="0"/>
              </a:rPr>
              <a:t>Сколько бы сотрудник ни отработал в выходной, за это ему нужно дать полный день отдыха</a:t>
            </a:r>
          </a:p>
        </p:txBody>
      </p:sp>
      <p:sp>
        <p:nvSpPr>
          <p:cNvPr id="20" name="Прямоугольник 19"/>
          <p:cNvSpPr/>
          <p:nvPr/>
        </p:nvSpPr>
        <p:spPr>
          <a:xfrm>
            <a:off x="317158" y="1681004"/>
            <a:ext cx="9238966" cy="4462760"/>
          </a:xfrm>
          <a:prstGeom prst="rect">
            <a:avLst/>
          </a:prstGeom>
        </p:spPr>
        <p:txBody>
          <a:bodyPr wrap="square">
            <a:spAutoFit/>
          </a:bodyPr>
          <a:lstStyle/>
          <a:p>
            <a:pPr lvl="0" defTabSz="914400" fontAlgn="base">
              <a:spcBef>
                <a:spcPct val="20000"/>
              </a:spcBef>
              <a:spcAft>
                <a:spcPct val="0"/>
              </a:spcAft>
            </a:pPr>
            <a:r>
              <a:rPr lang="ru-RU" sz="2000" b="1" dirty="0">
                <a:solidFill>
                  <a:prstClr val="black"/>
                </a:solidFill>
                <a:latin typeface="Times New Roman" panose="02020603050405020304" pitchFamily="18" charset="0"/>
                <a:cs typeface="Times New Roman" panose="02020603050405020304" pitchFamily="18" charset="0"/>
              </a:rPr>
              <a:t>Письмо Минтруда России от 07.10.2020 N 14-2/ООГ-15728</a:t>
            </a:r>
          </a:p>
          <a:p>
            <a:pPr lvl="0" algn="just" defTabSz="914400" fontAlgn="base">
              <a:spcBef>
                <a:spcPct val="20000"/>
              </a:spcBef>
              <a:spcAft>
                <a:spcPct val="0"/>
              </a:spcAft>
            </a:pPr>
            <a:r>
              <a:rPr lang="ru-RU" sz="2000" dirty="0">
                <a:solidFill>
                  <a:prstClr val="black"/>
                </a:solidFill>
                <a:latin typeface="Times New Roman" panose="02020603050405020304" pitchFamily="18" charset="0"/>
                <a:cs typeface="Times New Roman" panose="02020603050405020304" pitchFamily="18" charset="0"/>
              </a:rPr>
              <a:t>Минтруд напомнил, что сотрудник может выбрать другой день отдыха за работу в выходной или в праздник. Независимо от количества отработанных часов нужно предоставить полный день отдыха.</a:t>
            </a:r>
          </a:p>
          <a:p>
            <a:pPr lvl="0" algn="just" defTabSz="914400" fontAlgn="base">
              <a:spcBef>
                <a:spcPct val="20000"/>
              </a:spcBef>
              <a:spcAft>
                <a:spcPct val="0"/>
              </a:spcAft>
            </a:pPr>
            <a:r>
              <a:rPr lang="ru-RU" sz="2000" dirty="0">
                <a:solidFill>
                  <a:prstClr val="black"/>
                </a:solidFill>
                <a:latin typeface="Times New Roman" panose="02020603050405020304" pitchFamily="18" charset="0"/>
                <a:cs typeface="Times New Roman" panose="02020603050405020304" pitchFamily="18" charset="0"/>
              </a:rPr>
              <a:t>При этом оплачивается труд в выходной или праздник пропорционально отработанному времени. </a:t>
            </a:r>
          </a:p>
          <a:p>
            <a:pPr lvl="0" algn="just" defTabSz="914400" fontAlgn="base">
              <a:spcBef>
                <a:spcPct val="20000"/>
              </a:spcBef>
              <a:spcAft>
                <a:spcPct val="0"/>
              </a:spcAft>
            </a:pPr>
            <a:endParaRPr lang="ru-RU" sz="2000" dirty="0">
              <a:solidFill>
                <a:prstClr val="black"/>
              </a:solidFill>
              <a:latin typeface="Times New Roman" panose="02020603050405020304" pitchFamily="18" charset="0"/>
              <a:cs typeface="Times New Roman" panose="02020603050405020304" pitchFamily="18" charset="0"/>
            </a:endParaRPr>
          </a:p>
          <a:p>
            <a:pPr lvl="0" algn="just" defTabSz="914400" fontAlgn="base">
              <a:spcBef>
                <a:spcPct val="20000"/>
              </a:spcBef>
              <a:spcAft>
                <a:spcPct val="0"/>
              </a:spcAft>
            </a:pPr>
            <a:r>
              <a:rPr lang="ru-RU" sz="2000" b="1" dirty="0">
                <a:solidFill>
                  <a:prstClr val="black"/>
                </a:solidFill>
                <a:latin typeface="Times New Roman" panose="02020603050405020304" pitchFamily="18" charset="0"/>
                <a:cs typeface="Times New Roman" panose="02020603050405020304" pitchFamily="18" charset="0"/>
              </a:rPr>
              <a:t>Письмо Минтруда России от 21.01.2020 N 14-1/ООГ-327</a:t>
            </a:r>
          </a:p>
          <a:p>
            <a:pPr lvl="0" algn="just" defTabSz="914400" fontAlgn="base">
              <a:spcBef>
                <a:spcPct val="20000"/>
              </a:spcBef>
              <a:spcAft>
                <a:spcPct val="0"/>
              </a:spcAft>
            </a:pPr>
            <a:r>
              <a:rPr lang="ru-RU" sz="2000" dirty="0">
                <a:solidFill>
                  <a:prstClr val="black"/>
                </a:solidFill>
                <a:latin typeface="Times New Roman" panose="02020603050405020304" pitchFamily="18" charset="0"/>
                <a:cs typeface="Times New Roman" panose="02020603050405020304" pitchFamily="18" charset="0"/>
              </a:rPr>
              <a:t>День отдыха за работу в выходной или праздник не влияет на зарплату.</a:t>
            </a:r>
          </a:p>
          <a:p>
            <a:pPr lvl="0" algn="just" defTabSz="914400" fontAlgn="base">
              <a:spcBef>
                <a:spcPct val="20000"/>
              </a:spcBef>
              <a:spcAft>
                <a:spcPct val="0"/>
              </a:spcAft>
            </a:pPr>
            <a:r>
              <a:rPr lang="ru-RU" sz="2000" dirty="0">
                <a:solidFill>
                  <a:prstClr val="black"/>
                </a:solidFill>
                <a:latin typeface="Times New Roman" panose="02020603050405020304" pitchFamily="18" charset="0"/>
                <a:cs typeface="Times New Roman" panose="02020603050405020304" pitchFamily="18" charset="0"/>
              </a:rPr>
              <a:t>Когда сотрудник берет день отдыха за работу в выходной или праздник, он трудится меньше нормы. При этом ему полагается полная зарплата. Правило действует независимо от того, когда сотрудник отдыхает - в текущем месяце или в последующие</a:t>
            </a:r>
          </a:p>
        </p:txBody>
      </p:sp>
    </p:spTree>
    <p:extLst>
      <p:ext uri="{BB962C8B-B14F-4D97-AF65-F5344CB8AC3E}">
        <p14:creationId xmlns:p14="http://schemas.microsoft.com/office/powerpoint/2010/main" val="1754698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0315" y="24177"/>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08"/>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7"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2"/>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0"/>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6"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2"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5" y="6537939"/>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5"/>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1" y="6461740"/>
            <a:ext cx="1595821"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69825" y="850007"/>
            <a:ext cx="9768455" cy="461665"/>
          </a:xfrm>
          <a:prstGeom prst="rect">
            <a:avLst/>
          </a:prstGeom>
        </p:spPr>
        <p:txBody>
          <a:bodyPr wrap="square">
            <a:spAutoFit/>
          </a:bodyPr>
          <a:lstStyle/>
          <a:p>
            <a:pPr algn="ctr"/>
            <a:r>
              <a:rPr lang="ru-RU" sz="2400" b="1" dirty="0">
                <a:solidFill>
                  <a:srgbClr val="9C0E11"/>
                </a:solidFill>
                <a:latin typeface="Times New Roman" panose="02020603050405020304" pitchFamily="18" charset="0"/>
                <a:cs typeface="Times New Roman" panose="02020603050405020304" pitchFamily="18" charset="0"/>
              </a:rPr>
              <a:t>31 декабря в 2021 году выходной</a:t>
            </a:r>
          </a:p>
        </p:txBody>
      </p:sp>
      <p:sp>
        <p:nvSpPr>
          <p:cNvPr id="20" name="Прямоугольник 19"/>
          <p:cNvSpPr/>
          <p:nvPr/>
        </p:nvSpPr>
        <p:spPr>
          <a:xfrm>
            <a:off x="499002" y="1311672"/>
            <a:ext cx="9057122" cy="4893647"/>
          </a:xfrm>
          <a:prstGeom prst="rect">
            <a:avLst/>
          </a:prstGeom>
        </p:spPr>
        <p:txBody>
          <a:bodyPr wrap="square">
            <a:spAutoFit/>
          </a:bodyPr>
          <a:lstStyle/>
          <a:p>
            <a:pPr lvl="0" defTabSz="914400" fontAlgn="base">
              <a:spcBef>
                <a:spcPct val="20000"/>
              </a:spcBef>
              <a:spcAft>
                <a:spcPct val="0"/>
              </a:spcAft>
            </a:pPr>
            <a:r>
              <a:rPr lang="ru-RU" sz="2000" b="1" dirty="0">
                <a:solidFill>
                  <a:prstClr val="black"/>
                </a:solidFill>
                <a:latin typeface="Times New Roman" panose="02020603050405020304" pitchFamily="18" charset="0"/>
                <a:cs typeface="Times New Roman" panose="02020603050405020304" pitchFamily="18" charset="0"/>
              </a:rPr>
              <a:t>ПОСТАНОВЛЕНИЕ Правительства РФ от 10 октября 2020 г. N 1648  </a:t>
            </a:r>
          </a:p>
          <a:p>
            <a:pPr lvl="0" defTabSz="914400" fontAlgn="base">
              <a:spcBef>
                <a:spcPct val="20000"/>
              </a:spcBef>
              <a:spcAft>
                <a:spcPct val="0"/>
              </a:spcAft>
            </a:pPr>
            <a:r>
              <a:rPr lang="ru-RU" sz="2000" b="1" dirty="0">
                <a:solidFill>
                  <a:prstClr val="black"/>
                </a:solidFill>
                <a:latin typeface="Times New Roman" panose="02020603050405020304" pitchFamily="18" charset="0"/>
                <a:cs typeface="Times New Roman" panose="02020603050405020304" pitchFamily="18" charset="0"/>
              </a:rPr>
              <a:t>О ПЕРЕНОСЕ ВЫХОДНЫХ ДНЕЙ В 2021 ГОДУ</a:t>
            </a:r>
          </a:p>
          <a:p>
            <a:pPr lvl="0" defTabSz="914400" fontAlgn="base">
              <a:spcBef>
                <a:spcPct val="20000"/>
              </a:spcBef>
              <a:spcAft>
                <a:spcPct val="0"/>
              </a:spcAft>
            </a:pPr>
            <a:r>
              <a:rPr lang="ru-RU" sz="2000" dirty="0">
                <a:solidFill>
                  <a:prstClr val="black"/>
                </a:solidFill>
                <a:latin typeface="Times New Roman" panose="02020603050405020304" pitchFamily="18" charset="0"/>
                <a:cs typeface="Times New Roman" panose="02020603050405020304" pitchFamily="18" charset="0"/>
              </a:rPr>
              <a:t>Перенести в 2021 году следующие выходные дни:</a:t>
            </a:r>
          </a:p>
          <a:p>
            <a:pPr lvl="0" defTabSz="914400" fontAlgn="base">
              <a:spcBef>
                <a:spcPct val="20000"/>
              </a:spcBef>
              <a:spcAft>
                <a:spcPct val="0"/>
              </a:spcAft>
            </a:pPr>
            <a:r>
              <a:rPr lang="ru-RU" sz="2000" dirty="0">
                <a:solidFill>
                  <a:prstClr val="black"/>
                </a:solidFill>
                <a:latin typeface="Times New Roman" panose="02020603050405020304" pitchFamily="18" charset="0"/>
                <a:cs typeface="Times New Roman" panose="02020603050405020304" pitchFamily="18" charset="0"/>
              </a:rPr>
              <a:t>с субботы 2 января на пятницу 5 ноября;</a:t>
            </a:r>
          </a:p>
          <a:p>
            <a:pPr lvl="0" defTabSz="914400" fontAlgn="base">
              <a:spcBef>
                <a:spcPct val="20000"/>
              </a:spcBef>
              <a:spcAft>
                <a:spcPct val="0"/>
              </a:spcAft>
            </a:pPr>
            <a:r>
              <a:rPr lang="ru-RU" sz="2000" dirty="0">
                <a:solidFill>
                  <a:prstClr val="black"/>
                </a:solidFill>
                <a:latin typeface="Times New Roman" panose="02020603050405020304" pitchFamily="18" charset="0"/>
                <a:cs typeface="Times New Roman" panose="02020603050405020304" pitchFamily="18" charset="0"/>
              </a:rPr>
              <a:t>с воскресенья 3 января на пятницу 31 декабря;</a:t>
            </a:r>
          </a:p>
          <a:p>
            <a:pPr lvl="0" defTabSz="914400" fontAlgn="base">
              <a:spcBef>
                <a:spcPct val="20000"/>
              </a:spcBef>
              <a:spcAft>
                <a:spcPct val="0"/>
              </a:spcAft>
            </a:pPr>
            <a:r>
              <a:rPr lang="ru-RU" sz="2000" dirty="0">
                <a:solidFill>
                  <a:prstClr val="black"/>
                </a:solidFill>
                <a:latin typeface="Times New Roman" panose="02020603050405020304" pitchFamily="18" charset="0"/>
                <a:cs typeface="Times New Roman" panose="02020603050405020304" pitchFamily="18" charset="0"/>
              </a:rPr>
              <a:t>с субботы 20 февраля на понедельник 22 февраля.</a:t>
            </a:r>
          </a:p>
          <a:p>
            <a:pPr lvl="0" defTabSz="914400" fontAlgn="base">
              <a:spcBef>
                <a:spcPct val="20000"/>
              </a:spcBef>
              <a:spcAft>
                <a:spcPct val="0"/>
              </a:spcAft>
            </a:pPr>
            <a:r>
              <a:rPr lang="ru-RU" sz="2000" b="1" dirty="0">
                <a:solidFill>
                  <a:prstClr val="black"/>
                </a:solidFill>
                <a:latin typeface="Times New Roman" panose="02020603050405020304" pitchFamily="18" charset="0"/>
                <a:cs typeface="Times New Roman" panose="02020603050405020304" pitchFamily="18" charset="0"/>
              </a:rPr>
              <a:t> </a:t>
            </a:r>
            <a:r>
              <a:rPr lang="ru-RU" sz="2000" dirty="0">
                <a:solidFill>
                  <a:prstClr val="black"/>
                </a:solidFill>
                <a:latin typeface="Times New Roman" panose="02020603050405020304" pitchFamily="18" charset="0"/>
                <a:cs typeface="Times New Roman" panose="02020603050405020304" pitchFamily="18" charset="0"/>
              </a:rPr>
              <a:t>Следовательно, с учетом переноса выходных дней в 2021 году "новогодние каникулы" для работников продлятся 10 дней - с 1 по 10 января 2021 года.</a:t>
            </a:r>
          </a:p>
          <a:p>
            <a:pPr lvl="0" defTabSz="914400" fontAlgn="base">
              <a:spcBef>
                <a:spcPct val="20000"/>
              </a:spcBef>
              <a:spcAft>
                <a:spcPct val="0"/>
              </a:spcAft>
            </a:pPr>
            <a:r>
              <a:rPr lang="ru-RU" sz="2000" dirty="0">
                <a:solidFill>
                  <a:prstClr val="black"/>
                </a:solidFill>
                <a:latin typeface="Times New Roman" panose="02020603050405020304" pitchFamily="18" charset="0"/>
                <a:cs typeface="Times New Roman" panose="02020603050405020304" pitchFamily="18" charset="0"/>
              </a:rPr>
              <a:t>Длинные выходные ждут россиян в феврале - с 21 по 23 февраля, в марте - с 6 по 8 марта 2021 года.</a:t>
            </a:r>
          </a:p>
          <a:p>
            <a:pPr lvl="0" defTabSz="914400" fontAlgn="base">
              <a:spcBef>
                <a:spcPct val="20000"/>
              </a:spcBef>
              <a:spcAft>
                <a:spcPct val="0"/>
              </a:spcAft>
            </a:pPr>
            <a:r>
              <a:rPr lang="ru-RU" sz="2000" dirty="0">
                <a:solidFill>
                  <a:prstClr val="black"/>
                </a:solidFill>
                <a:latin typeface="Times New Roman" panose="02020603050405020304" pitchFamily="18" charset="0"/>
                <a:cs typeface="Times New Roman" panose="02020603050405020304" pitchFamily="18" charset="0"/>
              </a:rPr>
              <a:t>В мае 2021 года работники будут отдыхать с 1 по 3 мая в связи с празднованием Праздника Весны и Труда, а также с 8 по 10 мая в связи с празднованием Дня Победы. Выходные в связи с Днем России продлятся с 12 по 14 июня 2021 года, а в связи с Днем народного единства - с 4 по 7 ноября 2021 года.</a:t>
            </a:r>
          </a:p>
        </p:txBody>
      </p:sp>
    </p:spTree>
    <p:extLst>
      <p:ext uri="{BB962C8B-B14F-4D97-AF65-F5344CB8AC3E}">
        <p14:creationId xmlns:p14="http://schemas.microsoft.com/office/powerpoint/2010/main" val="2891876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9826" y="-17754"/>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08"/>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7"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2"/>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0"/>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6"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2"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5" y="6537939"/>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5"/>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1" y="6461740"/>
            <a:ext cx="1595821"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69825" y="949235"/>
            <a:ext cx="9768455" cy="461665"/>
          </a:xfrm>
          <a:prstGeom prst="rect">
            <a:avLst/>
          </a:prstGeom>
        </p:spPr>
        <p:txBody>
          <a:bodyPr wrap="square">
            <a:spAutoFit/>
          </a:bodyPr>
          <a:lstStyle/>
          <a:p>
            <a:pPr algn="ctr"/>
            <a:r>
              <a:rPr lang="ru-RU" sz="2400" b="1" dirty="0">
                <a:solidFill>
                  <a:srgbClr val="9C0E11"/>
                </a:solidFill>
                <a:latin typeface="Times New Roman" panose="02020603050405020304" pitchFamily="18" charset="0"/>
                <a:cs typeface="Times New Roman" panose="02020603050405020304" pitchFamily="18" charset="0"/>
              </a:rPr>
              <a:t>МРОТ с 1 января 2021.</a:t>
            </a:r>
          </a:p>
        </p:txBody>
      </p:sp>
      <p:sp>
        <p:nvSpPr>
          <p:cNvPr id="20" name="Прямоугольник 19"/>
          <p:cNvSpPr/>
          <p:nvPr/>
        </p:nvSpPr>
        <p:spPr>
          <a:xfrm>
            <a:off x="430371" y="1506828"/>
            <a:ext cx="9164389" cy="4687176"/>
          </a:xfrm>
          <a:prstGeom prst="rect">
            <a:avLst/>
          </a:prstGeom>
        </p:spPr>
        <p:txBody>
          <a:bodyPr wrap="square">
            <a:spAutoFit/>
          </a:bodyPr>
          <a:lstStyle/>
          <a:p>
            <a:pPr lvl="0" algn="just" defTabSz="914400">
              <a:lnSpc>
                <a:spcPct val="90000"/>
              </a:lnSpc>
              <a:spcBef>
                <a:spcPts val="1000"/>
              </a:spcBef>
            </a:pPr>
            <a:r>
              <a:rPr lang="ru-RU" sz="2400" b="1" kern="0" dirty="0">
                <a:solidFill>
                  <a:srgbClr val="000000"/>
                </a:solidFill>
                <a:latin typeface="Times New Roman" panose="02020603050405020304" pitchFamily="18" charset="0"/>
                <a:cs typeface="Times New Roman" panose="02020603050405020304" pitchFamily="18" charset="0"/>
                <a:sym typeface="Arial"/>
              </a:rPr>
              <a:t>Федеральный закон от 29.12.2020 N 473-ФЗ</a:t>
            </a:r>
            <a:endParaRPr lang="en-US" sz="2400" b="1" kern="0" dirty="0">
              <a:solidFill>
                <a:srgbClr val="000000"/>
              </a:solidFill>
              <a:latin typeface="Times New Roman" panose="02020603050405020304" pitchFamily="18" charset="0"/>
              <a:cs typeface="Times New Roman" panose="02020603050405020304" pitchFamily="18" charset="0"/>
              <a:sym typeface="Arial"/>
            </a:endParaRPr>
          </a:p>
          <a:p>
            <a:pPr lvl="0" algn="just" defTabSz="914400">
              <a:lnSpc>
                <a:spcPct val="90000"/>
              </a:lnSpc>
              <a:spcBef>
                <a:spcPts val="1000"/>
              </a:spcBef>
            </a:pPr>
            <a:r>
              <a:rPr lang="ru-RU" sz="2400" b="1" kern="0" dirty="0">
                <a:solidFill>
                  <a:srgbClr val="000000"/>
                </a:solidFill>
                <a:latin typeface="Times New Roman" panose="02020603050405020304" pitchFamily="18" charset="0"/>
                <a:cs typeface="Times New Roman" panose="02020603050405020304" pitchFamily="18" charset="0"/>
                <a:sym typeface="Arial"/>
              </a:rPr>
              <a:t>С 1 января МРОТ равен </a:t>
            </a:r>
            <a:r>
              <a:rPr lang="ru-RU" sz="2400" b="1" kern="0" dirty="0">
                <a:solidFill>
                  <a:srgbClr val="FF0000"/>
                </a:solidFill>
                <a:latin typeface="Times New Roman" panose="02020603050405020304" pitchFamily="18" charset="0"/>
                <a:cs typeface="Times New Roman" panose="02020603050405020304" pitchFamily="18" charset="0"/>
                <a:sym typeface="Arial"/>
              </a:rPr>
              <a:t>12 792 </a:t>
            </a:r>
            <a:r>
              <a:rPr lang="ru-RU" sz="2400" b="1" kern="0" dirty="0">
                <a:solidFill>
                  <a:srgbClr val="000000"/>
                </a:solidFill>
                <a:latin typeface="Times New Roman" panose="02020603050405020304" pitchFamily="18" charset="0"/>
                <a:cs typeface="Times New Roman" panose="02020603050405020304" pitchFamily="18" charset="0"/>
                <a:sym typeface="Arial"/>
              </a:rPr>
              <a:t>руб.</a:t>
            </a:r>
          </a:p>
          <a:p>
            <a:pPr lvl="0" algn="just" defTabSz="914400">
              <a:lnSpc>
                <a:spcPct val="90000"/>
              </a:lnSpc>
              <a:spcBef>
                <a:spcPts val="1000"/>
              </a:spcBef>
            </a:pPr>
            <a:r>
              <a:rPr lang="ru-RU" sz="2400" kern="0" dirty="0">
                <a:solidFill>
                  <a:srgbClr val="000000"/>
                </a:solidFill>
                <a:latin typeface="Times New Roman" panose="02020603050405020304" pitchFamily="18" charset="0"/>
                <a:cs typeface="Times New Roman" panose="02020603050405020304" pitchFamily="18" charset="0"/>
                <a:sym typeface="Arial"/>
              </a:rPr>
              <a:t>Повышение составило около 5%.</a:t>
            </a:r>
          </a:p>
          <a:p>
            <a:pPr lvl="0" algn="just" defTabSz="914400">
              <a:lnSpc>
                <a:spcPct val="90000"/>
              </a:lnSpc>
              <a:spcBef>
                <a:spcPts val="1000"/>
              </a:spcBef>
            </a:pPr>
            <a:r>
              <a:rPr lang="ru-RU" sz="2400" kern="0" dirty="0">
                <a:solidFill>
                  <a:srgbClr val="000000"/>
                </a:solidFill>
                <a:latin typeface="Times New Roman" panose="02020603050405020304" pitchFamily="18" charset="0"/>
                <a:cs typeface="Times New Roman" panose="02020603050405020304" pitchFamily="18" charset="0"/>
                <a:sym typeface="Arial"/>
              </a:rPr>
              <a:t>Теперь МРОТ зависит от медианной зарплаты за предыдущий год (Росстат определил методику ее расчета). Соотношение показателей установили на уровне 42%. Пересматривать его будут не реже одного раза в 5 лет.</a:t>
            </a:r>
          </a:p>
          <a:p>
            <a:pPr lvl="0" algn="just" defTabSz="914400">
              <a:lnSpc>
                <a:spcPct val="90000"/>
              </a:lnSpc>
              <a:spcBef>
                <a:spcPts val="1000"/>
              </a:spcBef>
            </a:pPr>
            <a:r>
              <a:rPr lang="ru-RU" sz="2400" kern="0" dirty="0">
                <a:solidFill>
                  <a:srgbClr val="000000"/>
                </a:solidFill>
                <a:latin typeface="Times New Roman" panose="02020603050405020304" pitchFamily="18" charset="0"/>
                <a:cs typeface="Times New Roman" panose="02020603050405020304" pitchFamily="18" charset="0"/>
                <a:sym typeface="Arial"/>
              </a:rPr>
              <a:t>Кроме того, МРОТ не должен быть меньше:</a:t>
            </a:r>
          </a:p>
          <a:p>
            <a:pPr lvl="0" algn="just" defTabSz="914400">
              <a:lnSpc>
                <a:spcPct val="90000"/>
              </a:lnSpc>
              <a:spcBef>
                <a:spcPts val="1000"/>
              </a:spcBef>
            </a:pPr>
            <a:r>
              <a:rPr lang="ru-RU" sz="2400" kern="0" dirty="0">
                <a:solidFill>
                  <a:srgbClr val="000000"/>
                </a:solidFill>
                <a:latin typeface="Times New Roman" panose="02020603050405020304" pitchFamily="18" charset="0"/>
                <a:cs typeface="Times New Roman" panose="02020603050405020304" pitchFamily="18" charset="0"/>
                <a:sym typeface="Arial"/>
              </a:rPr>
              <a:t>- прожиточного минимума трудоспособного населения в целом по России за год</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ru-RU" sz="2400" kern="0" dirty="0">
                <a:solidFill>
                  <a:srgbClr val="000000"/>
                </a:solidFill>
                <a:latin typeface="Times New Roman" panose="02020603050405020304" pitchFamily="18" charset="0"/>
                <a:cs typeface="Times New Roman" panose="02020603050405020304" pitchFamily="18" charset="0"/>
                <a:sym typeface="Arial"/>
              </a:rPr>
              <a:t>12702 рубля</a:t>
            </a:r>
            <a:r>
              <a:rPr lang="en-US" sz="2400" kern="0" dirty="0">
                <a:solidFill>
                  <a:srgbClr val="000000"/>
                </a:solidFill>
                <a:latin typeface="Times New Roman" panose="02020603050405020304" pitchFamily="18" charset="0"/>
                <a:cs typeface="Times New Roman" panose="02020603050405020304" pitchFamily="18" charset="0"/>
                <a:sym typeface="Arial"/>
              </a:rPr>
              <a:t>)</a:t>
            </a:r>
            <a:r>
              <a:rPr lang="ru-RU" sz="2400" kern="0" dirty="0">
                <a:solidFill>
                  <a:srgbClr val="000000"/>
                </a:solidFill>
                <a:latin typeface="Times New Roman" panose="02020603050405020304" pitchFamily="18" charset="0"/>
                <a:cs typeface="Times New Roman" panose="02020603050405020304" pitchFamily="18" charset="0"/>
                <a:sym typeface="Arial"/>
              </a:rPr>
              <a:t>;</a:t>
            </a:r>
          </a:p>
          <a:p>
            <a:pPr lvl="0" algn="just" defTabSz="914400">
              <a:lnSpc>
                <a:spcPct val="90000"/>
              </a:lnSpc>
              <a:spcBef>
                <a:spcPts val="1000"/>
              </a:spcBef>
            </a:pPr>
            <a:r>
              <a:rPr lang="ru-RU" sz="2400" kern="0" dirty="0">
                <a:solidFill>
                  <a:srgbClr val="000000"/>
                </a:solidFill>
                <a:latin typeface="Times New Roman" panose="02020603050405020304" pitchFamily="18" charset="0"/>
                <a:cs typeface="Times New Roman" panose="02020603050405020304" pitchFamily="18" charset="0"/>
                <a:sym typeface="Arial"/>
              </a:rPr>
              <a:t>- величины МРОТ предыдущего года</a:t>
            </a:r>
            <a:r>
              <a:rPr lang="en-US" sz="2400" kern="0" dirty="0">
                <a:solidFill>
                  <a:srgbClr val="000000"/>
                </a:solidFill>
                <a:latin typeface="Times New Roman" panose="02020603050405020304" pitchFamily="18" charset="0"/>
                <a:cs typeface="Times New Roman" panose="02020603050405020304" pitchFamily="18" charset="0"/>
                <a:sym typeface="Arial"/>
              </a:rPr>
              <a:t> (12130 </a:t>
            </a:r>
            <a:r>
              <a:rPr lang="ru-RU" sz="2400" kern="0" dirty="0">
                <a:solidFill>
                  <a:srgbClr val="000000"/>
                </a:solidFill>
                <a:latin typeface="Times New Roman" panose="02020603050405020304" pitchFamily="18" charset="0"/>
                <a:cs typeface="Times New Roman" panose="02020603050405020304" pitchFamily="18" charset="0"/>
                <a:sym typeface="Arial"/>
              </a:rPr>
              <a:t>рублей).</a:t>
            </a:r>
          </a:p>
        </p:txBody>
      </p:sp>
    </p:spTree>
    <p:extLst>
      <p:ext uri="{BB962C8B-B14F-4D97-AF65-F5344CB8AC3E}">
        <p14:creationId xmlns:p14="http://schemas.microsoft.com/office/powerpoint/2010/main" val="4067896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0315" y="24177"/>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08"/>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7"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2"/>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0"/>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6"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2"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5" y="6537939"/>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5"/>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1" y="6461740"/>
            <a:ext cx="1595821"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69825" y="850007"/>
            <a:ext cx="9768455" cy="461665"/>
          </a:xfrm>
          <a:prstGeom prst="rect">
            <a:avLst/>
          </a:prstGeom>
        </p:spPr>
        <p:txBody>
          <a:bodyPr wrap="square">
            <a:spAutoFit/>
          </a:bodyPr>
          <a:lstStyle/>
          <a:p>
            <a:pPr algn="ctr"/>
            <a:r>
              <a:rPr lang="ru-RU" sz="2400" b="1" dirty="0">
                <a:solidFill>
                  <a:srgbClr val="9C0E11"/>
                </a:solidFill>
                <a:latin typeface="Times New Roman" panose="02020603050405020304" pitchFamily="18" charset="0"/>
                <a:cs typeface="Times New Roman" panose="02020603050405020304" pitchFamily="18" charset="0"/>
              </a:rPr>
              <a:t>Работа и оплата в ночное время.</a:t>
            </a:r>
          </a:p>
        </p:txBody>
      </p:sp>
      <p:sp>
        <p:nvSpPr>
          <p:cNvPr id="20" name="Прямоугольник 19"/>
          <p:cNvSpPr/>
          <p:nvPr/>
        </p:nvSpPr>
        <p:spPr>
          <a:xfrm>
            <a:off x="684372" y="1608088"/>
            <a:ext cx="8871751" cy="5004447"/>
          </a:xfrm>
          <a:prstGeom prst="rect">
            <a:avLst/>
          </a:prstGeom>
        </p:spPr>
        <p:txBody>
          <a:bodyPr wrap="square">
            <a:spAutoFit/>
          </a:bodyPr>
          <a:lstStyle/>
          <a:p>
            <a:pPr lvl="0" defTabSz="914400" fontAlgn="base">
              <a:spcBef>
                <a:spcPct val="20000"/>
              </a:spcBef>
              <a:spcAft>
                <a:spcPct val="0"/>
              </a:spcAft>
            </a:pPr>
            <a:r>
              <a:rPr lang="ru-RU" kern="0" dirty="0">
                <a:solidFill>
                  <a:srgbClr val="000000"/>
                </a:solidFill>
                <a:latin typeface="Franklin Gothic Heavy"/>
                <a:cs typeface="Arial"/>
                <a:sym typeface="Arial"/>
              </a:rPr>
              <a:t> </a:t>
            </a:r>
            <a:r>
              <a:rPr lang="ru-RU" b="1" dirty="0">
                <a:solidFill>
                  <a:prstClr val="black"/>
                </a:solidFill>
              </a:rPr>
              <a:t> </a:t>
            </a:r>
            <a:r>
              <a:rPr lang="ru-RU" sz="2100" b="1" dirty="0">
                <a:solidFill>
                  <a:prstClr val="black"/>
                </a:solidFill>
                <a:latin typeface="Times New Roman" panose="02020603050405020304" pitchFamily="18" charset="0"/>
                <a:cs typeface="Times New Roman" panose="02020603050405020304" pitchFamily="18" charset="0"/>
              </a:rPr>
              <a:t>Ст.96 ТК РФ </a:t>
            </a:r>
            <a:r>
              <a:rPr lang="ru-RU" sz="2100" dirty="0">
                <a:solidFill>
                  <a:prstClr val="black"/>
                </a:solidFill>
                <a:latin typeface="Times New Roman" panose="02020603050405020304" pitchFamily="18" charset="0"/>
                <a:cs typeface="Times New Roman" panose="02020603050405020304" pitchFamily="18" charset="0"/>
              </a:rPr>
              <a:t>Ночное время - время с 22 часов до 6 часов.</a:t>
            </a:r>
          </a:p>
          <a:p>
            <a:pPr lvl="0" algn="just" defTabSz="914400" fontAlgn="base">
              <a:spcBef>
                <a:spcPct val="20000"/>
              </a:spcBef>
              <a:spcAft>
                <a:spcPct val="0"/>
              </a:spcAft>
            </a:pPr>
            <a:r>
              <a:rPr lang="ru-RU" sz="2100" b="1" dirty="0">
                <a:solidFill>
                  <a:prstClr val="black"/>
                </a:solidFill>
                <a:latin typeface="Times New Roman" panose="02020603050405020304" pitchFamily="18" charset="0"/>
                <a:cs typeface="Times New Roman" panose="02020603050405020304" pitchFamily="18" charset="0"/>
              </a:rPr>
              <a:t>Ст.154 ТК РФ </a:t>
            </a:r>
            <a:r>
              <a:rPr lang="ru-RU" sz="2100" dirty="0">
                <a:solidFill>
                  <a:prstClr val="black"/>
                </a:solidFill>
                <a:latin typeface="Times New Roman" panose="02020603050405020304" pitchFamily="18" charset="0"/>
                <a:cs typeface="Times New Roman" panose="02020603050405020304" pitchFamily="18" charset="0"/>
              </a:rPr>
              <a:t>Каждый час работы в ночное время оплачивается в повышенном размере по сравнению с работой в нормальных условиях, но не ниже размеров, установленных трудовым законодательством и иными нормативными правовыми актами, содержащими нормы трудового права.</a:t>
            </a:r>
          </a:p>
          <a:p>
            <a:pPr lvl="0" defTabSz="914400" fontAlgn="base">
              <a:spcBef>
                <a:spcPct val="20000"/>
              </a:spcBef>
              <a:spcAft>
                <a:spcPct val="0"/>
              </a:spcAft>
            </a:pPr>
            <a:endParaRPr lang="ru-RU" sz="2100" b="1" dirty="0">
              <a:solidFill>
                <a:prstClr val="black"/>
              </a:solidFill>
              <a:latin typeface="Times New Roman" panose="02020603050405020304" pitchFamily="18" charset="0"/>
              <a:cs typeface="Times New Roman" panose="02020603050405020304" pitchFamily="18" charset="0"/>
            </a:endParaRPr>
          </a:p>
          <a:p>
            <a:pPr lvl="0" algn="just" defTabSz="914400" fontAlgn="base">
              <a:spcBef>
                <a:spcPct val="20000"/>
              </a:spcBef>
              <a:spcAft>
                <a:spcPct val="0"/>
              </a:spcAft>
            </a:pPr>
            <a:r>
              <a:rPr lang="ru-RU" sz="2100" b="1" dirty="0">
                <a:solidFill>
                  <a:prstClr val="black"/>
                </a:solidFill>
                <a:latin typeface="Times New Roman" panose="02020603050405020304" pitchFamily="18" charset="0"/>
                <a:cs typeface="Times New Roman" panose="02020603050405020304" pitchFamily="18" charset="0"/>
              </a:rPr>
              <a:t>Постановление Правительства РФ от 22.07.2008 N 554</a:t>
            </a:r>
          </a:p>
          <a:p>
            <a:pPr lvl="0" algn="just" defTabSz="914400" fontAlgn="base">
              <a:spcBef>
                <a:spcPct val="20000"/>
              </a:spcBef>
              <a:spcAft>
                <a:spcPct val="0"/>
              </a:spcAft>
            </a:pPr>
            <a:r>
              <a:rPr lang="ru-RU" sz="2100" b="1" dirty="0">
                <a:solidFill>
                  <a:prstClr val="black"/>
                </a:solidFill>
                <a:latin typeface="Times New Roman" panose="02020603050405020304" pitchFamily="18" charset="0"/>
                <a:cs typeface="Times New Roman" panose="02020603050405020304" pitchFamily="18" charset="0"/>
              </a:rPr>
              <a:t>"О минимальном размере повышения оплаты труда за работу в ночное время"</a:t>
            </a:r>
          </a:p>
          <a:p>
            <a:pPr lvl="0" algn="just" defTabSz="914400" fontAlgn="base">
              <a:spcBef>
                <a:spcPct val="20000"/>
              </a:spcBef>
              <a:spcAft>
                <a:spcPct val="0"/>
              </a:spcAft>
            </a:pPr>
            <a:r>
              <a:rPr lang="ru-RU" sz="2100" dirty="0">
                <a:solidFill>
                  <a:prstClr val="black"/>
                </a:solidFill>
                <a:latin typeface="Times New Roman" panose="02020603050405020304" pitchFamily="18" charset="0"/>
                <a:cs typeface="Times New Roman" panose="02020603050405020304" pitchFamily="18" charset="0"/>
              </a:rPr>
              <a:t>Установить, что минимальный размер повышения оплаты труда за работу в ночное время (с 22 часов до 6 часов) составляет 20 процентов часовой тарифной ставки (оклада (должностного оклада), рассчитанного за час работы) за каждый час работы в ночное время.</a:t>
            </a:r>
          </a:p>
          <a:p>
            <a:pPr lvl="0" algn="just" defTabSz="914400" fontAlgn="base">
              <a:spcBef>
                <a:spcPct val="20000"/>
              </a:spcBef>
              <a:spcAft>
                <a:spcPct val="0"/>
              </a:spcAft>
            </a:pPr>
            <a:endParaRPr lang="ru-RU" sz="21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0307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0315" y="24177"/>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08"/>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7"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2"/>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0"/>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6"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2"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5" y="6537939"/>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5"/>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1" y="6461740"/>
            <a:ext cx="1595821"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69825" y="850007"/>
            <a:ext cx="9768455" cy="461665"/>
          </a:xfrm>
          <a:prstGeom prst="rect">
            <a:avLst/>
          </a:prstGeom>
        </p:spPr>
        <p:txBody>
          <a:bodyPr wrap="square">
            <a:spAutoFit/>
          </a:bodyPr>
          <a:lstStyle/>
          <a:p>
            <a:pPr algn="ctr"/>
            <a:r>
              <a:rPr lang="ru-RU" sz="2400" b="1" dirty="0">
                <a:solidFill>
                  <a:srgbClr val="9C0E11"/>
                </a:solidFill>
                <a:latin typeface="Times New Roman" panose="02020603050405020304" pitchFamily="18" charset="0"/>
                <a:cs typeface="Times New Roman" panose="02020603050405020304" pitchFamily="18" charset="0"/>
              </a:rPr>
              <a:t>Оформление и оплата дополнительных обязанностей.</a:t>
            </a:r>
          </a:p>
        </p:txBody>
      </p:sp>
      <p:sp>
        <p:nvSpPr>
          <p:cNvPr id="20" name="Прямоугольник 19"/>
          <p:cNvSpPr/>
          <p:nvPr/>
        </p:nvSpPr>
        <p:spPr>
          <a:xfrm>
            <a:off x="684372" y="1608088"/>
            <a:ext cx="8871751" cy="5016758"/>
          </a:xfrm>
          <a:prstGeom prst="rect">
            <a:avLst/>
          </a:prstGeom>
        </p:spPr>
        <p:txBody>
          <a:bodyPr wrap="square">
            <a:spAutoFit/>
          </a:bodyPr>
          <a:lstStyle/>
          <a:p>
            <a:pPr lvl="0" algn="just" defTabSz="914400" fontAlgn="base">
              <a:spcBef>
                <a:spcPct val="20000"/>
              </a:spcBef>
              <a:spcAft>
                <a:spcPct val="0"/>
              </a:spcAft>
            </a:pPr>
            <a:r>
              <a:rPr lang="ru-RU" kern="0" dirty="0">
                <a:solidFill>
                  <a:srgbClr val="000000"/>
                </a:solidFill>
                <a:latin typeface="Franklin Gothic Heavy"/>
                <a:cs typeface="Arial"/>
                <a:sym typeface="Arial"/>
              </a:rPr>
              <a:t> </a:t>
            </a:r>
            <a:r>
              <a:rPr lang="ru-RU" b="1" dirty="0">
                <a:solidFill>
                  <a:prstClr val="black"/>
                </a:solidFill>
              </a:rPr>
              <a:t> </a:t>
            </a:r>
            <a:r>
              <a:rPr lang="ru-RU" sz="2200" b="1" dirty="0">
                <a:solidFill>
                  <a:prstClr val="black"/>
                </a:solidFill>
                <a:latin typeface="Times New Roman" panose="02020603050405020304" pitchFamily="18" charset="0"/>
                <a:cs typeface="Times New Roman" panose="02020603050405020304" pitchFamily="18" charset="0"/>
              </a:rPr>
              <a:t>Статья 151 ТК РФ </a:t>
            </a:r>
            <a:r>
              <a:rPr lang="ru-RU" sz="2200" dirty="0">
                <a:solidFill>
                  <a:prstClr val="black"/>
                </a:solidFill>
                <a:latin typeface="Times New Roman" panose="02020603050405020304" pitchFamily="18" charset="0"/>
                <a:cs typeface="Times New Roman" panose="02020603050405020304" pitchFamily="18" charset="0"/>
              </a:rPr>
              <a:t>Оплата труда при совмещении профессий (должностей), расширении зон обслуживания, увеличении объема работы или исполнении обязанностей временно отсутствующего работника без освобождения от работы, определенной трудовым договором</a:t>
            </a:r>
          </a:p>
          <a:p>
            <a:pPr lvl="0" algn="just" defTabSz="914400" fontAlgn="base">
              <a:spcBef>
                <a:spcPct val="20000"/>
              </a:spcBef>
              <a:spcAft>
                <a:spcPct val="0"/>
              </a:spcAft>
            </a:pPr>
            <a:r>
              <a:rPr lang="ru-RU" sz="2200" dirty="0">
                <a:solidFill>
                  <a:prstClr val="black"/>
                </a:solidFill>
                <a:latin typeface="Times New Roman" panose="02020603050405020304" pitchFamily="18" charset="0"/>
                <a:cs typeface="Times New Roman" panose="02020603050405020304" pitchFamily="18" charset="0"/>
              </a:rPr>
              <a:t>При совмещении профессий (должностей), расширении зон обслуживания, увеличении объема работы или исполнении обязанностей временно отсутствующего работника без освобождения от работы, определенной трудовым договором, работнику производится доплата.</a:t>
            </a:r>
          </a:p>
          <a:p>
            <a:pPr lvl="0" algn="just" defTabSz="914400" fontAlgn="base">
              <a:spcBef>
                <a:spcPct val="20000"/>
              </a:spcBef>
              <a:spcAft>
                <a:spcPct val="0"/>
              </a:spcAft>
            </a:pPr>
            <a:r>
              <a:rPr lang="ru-RU" sz="2200" dirty="0">
                <a:solidFill>
                  <a:prstClr val="black"/>
                </a:solidFill>
                <a:latin typeface="Times New Roman" panose="02020603050405020304" pitchFamily="18" charset="0"/>
                <a:cs typeface="Times New Roman" panose="02020603050405020304" pitchFamily="18" charset="0"/>
              </a:rPr>
              <a:t>Размер доплаты устанавливается по соглашению сторон трудового договора с учетом содержания и (или) объема дополнительной работы (статья 60.2 настоящего Кодекса).</a:t>
            </a:r>
          </a:p>
          <a:p>
            <a:pPr lvl="0" algn="just" defTabSz="914400" fontAlgn="base">
              <a:spcBef>
                <a:spcPct val="20000"/>
              </a:spcBef>
              <a:spcAft>
                <a:spcPct val="0"/>
              </a:spcAft>
            </a:pPr>
            <a:endParaRPr lang="ru-RU" sz="21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3057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0315" y="-333266"/>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08"/>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7"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2"/>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0"/>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6"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2"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5" y="6537939"/>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5"/>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1" y="6461740"/>
            <a:ext cx="1595821"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69825" y="850007"/>
            <a:ext cx="9768455" cy="461665"/>
          </a:xfrm>
          <a:prstGeom prst="rect">
            <a:avLst/>
          </a:prstGeom>
        </p:spPr>
        <p:txBody>
          <a:bodyPr wrap="square">
            <a:spAutoFit/>
          </a:bodyPr>
          <a:lstStyle/>
          <a:p>
            <a:pPr algn="ctr"/>
            <a:r>
              <a:rPr lang="ru-RU" sz="2400" b="1" dirty="0">
                <a:solidFill>
                  <a:srgbClr val="9C0E11"/>
                </a:solidFill>
                <a:latin typeface="Times New Roman" panose="02020603050405020304" pitchFamily="18" charset="0"/>
                <a:cs typeface="Times New Roman" panose="02020603050405020304" pitchFamily="18" charset="0"/>
              </a:rPr>
              <a:t>Удержания из заработной платы.</a:t>
            </a:r>
          </a:p>
        </p:txBody>
      </p:sp>
      <p:sp>
        <p:nvSpPr>
          <p:cNvPr id="20" name="Прямоугольник 19"/>
          <p:cNvSpPr/>
          <p:nvPr/>
        </p:nvSpPr>
        <p:spPr>
          <a:xfrm>
            <a:off x="317158" y="1387348"/>
            <a:ext cx="9589701" cy="5299912"/>
          </a:xfrm>
          <a:prstGeom prst="rect">
            <a:avLst/>
          </a:prstGeom>
        </p:spPr>
        <p:txBody>
          <a:bodyPr wrap="square">
            <a:spAutoFit/>
          </a:bodyPr>
          <a:lstStyle/>
          <a:p>
            <a:pPr lvl="0" algn="just" defTabSz="914400" fontAlgn="base">
              <a:spcBef>
                <a:spcPct val="20000"/>
              </a:spcBef>
              <a:spcAft>
                <a:spcPct val="0"/>
              </a:spcAft>
            </a:pPr>
            <a:r>
              <a:rPr lang="ru-RU" b="1" kern="0" dirty="0">
                <a:solidFill>
                  <a:srgbClr val="000000"/>
                </a:solidFill>
                <a:latin typeface="Franklin Gothic Heavy"/>
                <a:cs typeface="Arial"/>
                <a:sym typeface="Arial"/>
              </a:rPr>
              <a:t> </a:t>
            </a:r>
            <a:r>
              <a:rPr lang="ru-RU" b="1" dirty="0">
                <a:solidFill>
                  <a:prstClr val="black"/>
                </a:solidFill>
                <a:latin typeface="Times New Roman" panose="02020603050405020304" pitchFamily="18" charset="0"/>
                <a:cs typeface="Times New Roman" panose="02020603050405020304" pitchFamily="18" charset="0"/>
                <a:sym typeface="Arial"/>
              </a:rPr>
              <a:t>ст.137 ТК РФ </a:t>
            </a:r>
            <a:r>
              <a:rPr lang="ru-RU" dirty="0">
                <a:solidFill>
                  <a:prstClr val="black"/>
                </a:solidFill>
                <a:latin typeface="Times New Roman" panose="02020603050405020304" pitchFamily="18" charset="0"/>
                <a:cs typeface="Times New Roman" panose="02020603050405020304" pitchFamily="18" charset="0"/>
              </a:rPr>
              <a:t>Удержания из заработной платы работника для погашения его задолженности работодателю могут производиться:</a:t>
            </a:r>
          </a:p>
          <a:p>
            <a:pPr lvl="0" algn="just" defTabSz="914400" fontAlgn="base">
              <a:spcBef>
                <a:spcPct val="20000"/>
              </a:spcBef>
              <a:spcAft>
                <a:spcPct val="0"/>
              </a:spcAft>
            </a:pPr>
            <a:r>
              <a:rPr lang="ru-RU" dirty="0">
                <a:solidFill>
                  <a:prstClr val="black"/>
                </a:solidFill>
                <a:latin typeface="Times New Roman" panose="02020603050405020304" pitchFamily="18" charset="0"/>
                <a:cs typeface="Times New Roman" panose="02020603050405020304" pitchFamily="18" charset="0"/>
              </a:rPr>
              <a:t>- для возмещения неотработанного аванса, выданного работнику в счет заработной платы;</a:t>
            </a:r>
          </a:p>
          <a:p>
            <a:pPr lvl="0" algn="just" defTabSz="914400" fontAlgn="base">
              <a:spcBef>
                <a:spcPct val="20000"/>
              </a:spcBef>
              <a:spcAft>
                <a:spcPct val="0"/>
              </a:spcAft>
            </a:pPr>
            <a:r>
              <a:rPr lang="ru-RU" dirty="0">
                <a:solidFill>
                  <a:prstClr val="black"/>
                </a:solidFill>
                <a:latin typeface="Times New Roman" panose="02020603050405020304" pitchFamily="18" charset="0"/>
                <a:cs typeface="Times New Roman" panose="02020603050405020304" pitchFamily="18" charset="0"/>
              </a:rPr>
              <a:t>- для погашения неизрасходованного и своевременно не возвращенного аванса, выданного в связи со служебной командировкой;</a:t>
            </a:r>
          </a:p>
          <a:p>
            <a:pPr lvl="0" algn="just" defTabSz="914400" fontAlgn="base">
              <a:spcBef>
                <a:spcPct val="20000"/>
              </a:spcBef>
              <a:spcAft>
                <a:spcPct val="0"/>
              </a:spcAft>
            </a:pPr>
            <a:r>
              <a:rPr lang="ru-RU" dirty="0">
                <a:solidFill>
                  <a:prstClr val="black"/>
                </a:solidFill>
                <a:latin typeface="Times New Roman" panose="02020603050405020304" pitchFamily="18" charset="0"/>
                <a:cs typeface="Times New Roman" panose="02020603050405020304" pitchFamily="18" charset="0"/>
              </a:rPr>
              <a:t>- для возврата сумм, излишне выплаченных работнику вследствие счетных ошибок;</a:t>
            </a:r>
          </a:p>
          <a:p>
            <a:pPr lvl="0" algn="just" defTabSz="914400" fontAlgn="base">
              <a:spcBef>
                <a:spcPct val="20000"/>
              </a:spcBef>
              <a:spcAft>
                <a:spcPct val="0"/>
              </a:spcAft>
            </a:pPr>
            <a:r>
              <a:rPr lang="ru-RU" dirty="0">
                <a:solidFill>
                  <a:prstClr val="black"/>
                </a:solidFill>
                <a:latin typeface="Times New Roman" panose="02020603050405020304" pitchFamily="18" charset="0"/>
                <a:cs typeface="Times New Roman" panose="02020603050405020304" pitchFamily="18" charset="0"/>
              </a:rPr>
              <a:t>- при увольнении работника до окончания того рабочего года, в счет которого он уже получил ежегодный оплачиваемый отпуск.</a:t>
            </a:r>
          </a:p>
          <a:p>
            <a:pPr lvl="0" algn="just" defTabSz="914400" fontAlgn="base">
              <a:spcBef>
                <a:spcPct val="20000"/>
              </a:spcBef>
              <a:spcAft>
                <a:spcPct val="0"/>
              </a:spcAft>
            </a:pPr>
            <a:r>
              <a:rPr lang="ru-RU" dirty="0">
                <a:solidFill>
                  <a:prstClr val="black"/>
                </a:solidFill>
                <a:latin typeface="Times New Roman" panose="02020603050405020304" pitchFamily="18" charset="0"/>
                <a:cs typeface="Times New Roman" panose="02020603050405020304" pitchFamily="18" charset="0"/>
              </a:rPr>
              <a:t>Заработная плата, излишне выплаченная работнику (в том числе при неправильном применении трудового законодательства или иных нормативных правовых актов, содержащих нормы трудового права), не может быть с него взыскана, за исключением случаев:</a:t>
            </a:r>
          </a:p>
          <a:p>
            <a:pPr lvl="0" algn="just" defTabSz="914400" fontAlgn="base">
              <a:spcBef>
                <a:spcPct val="20000"/>
              </a:spcBef>
              <a:spcAft>
                <a:spcPct val="0"/>
              </a:spcAft>
            </a:pPr>
            <a:r>
              <a:rPr lang="ru-RU" dirty="0">
                <a:solidFill>
                  <a:prstClr val="black"/>
                </a:solidFill>
                <a:latin typeface="Times New Roman" panose="02020603050405020304" pitchFamily="18" charset="0"/>
                <a:cs typeface="Times New Roman" panose="02020603050405020304" pitchFamily="18" charset="0"/>
              </a:rPr>
              <a:t>-счетной ошибки;</a:t>
            </a:r>
          </a:p>
          <a:p>
            <a:pPr lvl="0" algn="just" defTabSz="914400" fontAlgn="base">
              <a:spcBef>
                <a:spcPct val="20000"/>
              </a:spcBef>
              <a:spcAft>
                <a:spcPct val="0"/>
              </a:spcAft>
            </a:pPr>
            <a:r>
              <a:rPr lang="ru-RU" dirty="0">
                <a:solidFill>
                  <a:prstClr val="black"/>
                </a:solidFill>
                <a:latin typeface="Times New Roman" panose="02020603050405020304" pitchFamily="18" charset="0"/>
                <a:cs typeface="Times New Roman" panose="02020603050405020304" pitchFamily="18" charset="0"/>
              </a:rPr>
              <a:t>-если органом по рассмотрению индивидуальных трудовых споров признана вина работника в невыполнении норм труда;</a:t>
            </a:r>
          </a:p>
          <a:p>
            <a:pPr lvl="0" algn="just" defTabSz="914400" fontAlgn="base">
              <a:spcBef>
                <a:spcPct val="20000"/>
              </a:spcBef>
              <a:spcAft>
                <a:spcPct val="0"/>
              </a:spcAft>
            </a:pPr>
            <a:r>
              <a:rPr lang="ru-RU" dirty="0">
                <a:solidFill>
                  <a:prstClr val="black"/>
                </a:solidFill>
                <a:latin typeface="Times New Roman" panose="02020603050405020304" pitchFamily="18" charset="0"/>
                <a:cs typeface="Times New Roman" panose="02020603050405020304" pitchFamily="18" charset="0"/>
              </a:rPr>
              <a:t>-если заработная плата была излишне выплачена работнику в связи с его неправомерными действиями, установленными судом.</a:t>
            </a:r>
          </a:p>
          <a:p>
            <a:pPr lvl="0" algn="just" defTabSz="914400" fontAlgn="base">
              <a:spcBef>
                <a:spcPct val="20000"/>
              </a:spcBef>
              <a:spcAft>
                <a:spcPct val="0"/>
              </a:spcAft>
            </a:pPr>
            <a:endParaRPr lang="ru-RU"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0041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0315" y="-333266"/>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08"/>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7"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2"/>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0"/>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6"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2"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5" y="6537939"/>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5"/>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1" y="6461740"/>
            <a:ext cx="1595821"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69825" y="850007"/>
            <a:ext cx="9768455" cy="461665"/>
          </a:xfrm>
          <a:prstGeom prst="rect">
            <a:avLst/>
          </a:prstGeom>
        </p:spPr>
        <p:txBody>
          <a:bodyPr wrap="square">
            <a:spAutoFit/>
          </a:bodyPr>
          <a:lstStyle/>
          <a:p>
            <a:pPr algn="ctr"/>
            <a:r>
              <a:rPr lang="ru-RU" sz="2400" b="1" dirty="0">
                <a:solidFill>
                  <a:srgbClr val="9C0E11"/>
                </a:solidFill>
                <a:latin typeface="Times New Roman" panose="02020603050405020304" pitchFamily="18" charset="0"/>
                <a:cs typeface="Times New Roman" panose="02020603050405020304" pitchFamily="18" charset="0"/>
              </a:rPr>
              <a:t>Размер удержаний из заработной платы.</a:t>
            </a:r>
          </a:p>
        </p:txBody>
      </p:sp>
      <p:sp>
        <p:nvSpPr>
          <p:cNvPr id="20" name="Прямоугольник 19"/>
          <p:cNvSpPr/>
          <p:nvPr/>
        </p:nvSpPr>
        <p:spPr>
          <a:xfrm>
            <a:off x="317158" y="1387348"/>
            <a:ext cx="9589701" cy="4635115"/>
          </a:xfrm>
          <a:prstGeom prst="rect">
            <a:avLst/>
          </a:prstGeom>
        </p:spPr>
        <p:txBody>
          <a:bodyPr wrap="square">
            <a:spAutoFit/>
          </a:bodyPr>
          <a:lstStyle/>
          <a:p>
            <a:pPr lvl="0" algn="just" defTabSz="914400" fontAlgn="base">
              <a:spcBef>
                <a:spcPct val="20000"/>
              </a:spcBef>
              <a:spcAft>
                <a:spcPct val="0"/>
              </a:spcAft>
            </a:pPr>
            <a:r>
              <a:rPr lang="ru-RU" b="1" kern="0" dirty="0">
                <a:solidFill>
                  <a:srgbClr val="000000"/>
                </a:solidFill>
                <a:latin typeface="Franklin Gothic Heavy"/>
                <a:cs typeface="Arial"/>
                <a:sym typeface="Arial"/>
              </a:rPr>
              <a:t> </a:t>
            </a:r>
            <a:r>
              <a:rPr lang="ru-RU" sz="2400" b="1" dirty="0">
                <a:solidFill>
                  <a:prstClr val="black"/>
                </a:solidFill>
                <a:latin typeface="Times New Roman" panose="02020603050405020304" pitchFamily="18" charset="0"/>
                <a:cs typeface="Times New Roman" panose="02020603050405020304" pitchFamily="18" charset="0"/>
                <a:sym typeface="Arial"/>
              </a:rPr>
              <a:t>ст.138 ТК РФ </a:t>
            </a:r>
            <a:r>
              <a:rPr lang="ru-RU" sz="2400" dirty="0">
                <a:solidFill>
                  <a:prstClr val="black"/>
                </a:solidFill>
                <a:latin typeface="Times New Roman" panose="02020603050405020304" pitchFamily="18" charset="0"/>
                <a:cs typeface="Times New Roman" panose="02020603050405020304" pitchFamily="18" charset="0"/>
              </a:rPr>
              <a:t>Общий размер всех удержаний при каждой выплате заработной платы не может превышать 20 процентов, а в случаях, предусмотренных федеральными законами, - 50 процентов заработной платы, причитающейся работнику.</a:t>
            </a:r>
          </a:p>
          <a:p>
            <a:pPr lvl="0" algn="just" defTabSz="914400" fontAlgn="base">
              <a:spcBef>
                <a:spcPct val="20000"/>
              </a:spcBef>
              <a:spcAft>
                <a:spcPct val="0"/>
              </a:spcAft>
            </a:pPr>
            <a:r>
              <a:rPr lang="ru-RU" sz="2400" dirty="0">
                <a:solidFill>
                  <a:prstClr val="black"/>
                </a:solidFill>
                <a:latin typeface="Times New Roman" panose="02020603050405020304" pitchFamily="18" charset="0"/>
                <a:cs typeface="Times New Roman" panose="02020603050405020304" pitchFamily="18" charset="0"/>
              </a:rPr>
              <a:t>При удержании из заработной платы по нескольким исполнительным документам за работником во всяком случае должно быть сохранено 50 процентов заработной платы.</a:t>
            </a:r>
          </a:p>
          <a:p>
            <a:pPr lvl="0" algn="just" defTabSz="914400" fontAlgn="base">
              <a:spcBef>
                <a:spcPct val="20000"/>
              </a:spcBef>
              <a:spcAft>
                <a:spcPct val="0"/>
              </a:spcAft>
            </a:pPr>
            <a:endParaRPr lang="ru-RU" sz="2400" dirty="0">
              <a:solidFill>
                <a:prstClr val="black"/>
              </a:solidFill>
              <a:latin typeface="Times New Roman" panose="02020603050405020304" pitchFamily="18" charset="0"/>
              <a:cs typeface="Times New Roman" panose="02020603050405020304" pitchFamily="18" charset="0"/>
            </a:endParaRPr>
          </a:p>
          <a:p>
            <a:pPr lvl="0" algn="just" defTabSz="914400"/>
            <a:r>
              <a:rPr lang="ru-RU" sz="2400" b="1" dirty="0">
                <a:solidFill>
                  <a:prstClr val="black"/>
                </a:solidFill>
                <a:latin typeface="Times New Roman" panose="02020603050405020304" pitchFamily="18" charset="0"/>
                <a:cs typeface="Times New Roman" panose="02020603050405020304" pitchFamily="18" charset="0"/>
              </a:rPr>
              <a:t>Письмо Минтруда России от 22.10.2018 N 14-1/ООГ-8142</a:t>
            </a:r>
          </a:p>
          <a:p>
            <a:pPr lvl="0" algn="just" defTabSz="914400"/>
            <a:r>
              <a:rPr lang="ru-RU" sz="2400" dirty="0">
                <a:solidFill>
                  <a:prstClr val="black"/>
                </a:solidFill>
                <a:latin typeface="Times New Roman" panose="02020603050405020304" pitchFamily="18" charset="0"/>
                <a:cs typeface="Times New Roman" panose="02020603050405020304" pitchFamily="18" charset="0"/>
              </a:rPr>
              <a:t>Таким образом, работодатель не вправе удержать более 20% от выплат, причитающихся работнику при увольнении.</a:t>
            </a:r>
          </a:p>
          <a:p>
            <a:pPr lvl="0" algn="just" defTabSz="914400" fontAlgn="base">
              <a:spcBef>
                <a:spcPct val="20000"/>
              </a:spcBef>
              <a:spcAft>
                <a:spcPct val="0"/>
              </a:spcAft>
            </a:pPr>
            <a:endParaRPr lang="ru-RU"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480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0316" y="-333266"/>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10"/>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8"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4"/>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2"/>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3"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6" y="6537941"/>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7"/>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2" y="6461740"/>
            <a:ext cx="1595822"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69826" y="850009"/>
            <a:ext cx="9768455" cy="461665"/>
          </a:xfrm>
          <a:prstGeom prst="rect">
            <a:avLst/>
          </a:prstGeom>
        </p:spPr>
        <p:txBody>
          <a:bodyPr wrap="square">
            <a:spAutoFit/>
          </a:bodyPr>
          <a:lstStyle/>
          <a:p>
            <a:pPr algn="ctr"/>
            <a:r>
              <a:rPr lang="ru-RU" sz="2400" b="1" dirty="0">
                <a:solidFill>
                  <a:srgbClr val="9C0E11"/>
                </a:solidFill>
                <a:latin typeface="Times New Roman" panose="02020603050405020304" pitchFamily="18" charset="0"/>
                <a:cs typeface="Times New Roman" panose="02020603050405020304" pitchFamily="18" charset="0"/>
              </a:rPr>
              <a:t>Размер удержаний из заработной платы при увольнении.</a:t>
            </a:r>
          </a:p>
        </p:txBody>
      </p:sp>
      <p:sp>
        <p:nvSpPr>
          <p:cNvPr id="20" name="Прямоугольник 19"/>
          <p:cNvSpPr/>
          <p:nvPr/>
        </p:nvSpPr>
        <p:spPr>
          <a:xfrm>
            <a:off x="317159" y="1387350"/>
            <a:ext cx="9589701" cy="3637919"/>
          </a:xfrm>
          <a:prstGeom prst="rect">
            <a:avLst/>
          </a:prstGeom>
        </p:spPr>
        <p:txBody>
          <a:bodyPr wrap="square">
            <a:spAutoFit/>
          </a:bodyPr>
          <a:lstStyle/>
          <a:p>
            <a:pPr lvl="0" algn="just">
              <a:spcBef>
                <a:spcPct val="20000"/>
              </a:spcBef>
            </a:pPr>
            <a:r>
              <a:rPr lang="ru-RU" b="1" kern="0" dirty="0">
                <a:solidFill>
                  <a:srgbClr val="000000"/>
                </a:solidFill>
                <a:latin typeface="Franklin Gothic Heavy"/>
                <a:cs typeface="Arial"/>
                <a:sym typeface="Arial"/>
              </a:rPr>
              <a:t> </a:t>
            </a:r>
            <a:r>
              <a:rPr lang="ru-RU" sz="2400" b="1" dirty="0">
                <a:solidFill>
                  <a:prstClr val="black"/>
                </a:solidFill>
                <a:latin typeface="Times New Roman" panose="02020603050405020304" pitchFamily="18" charset="0"/>
                <a:cs typeface="Times New Roman" panose="02020603050405020304" pitchFamily="18" charset="0"/>
                <a:sym typeface="Arial"/>
              </a:rPr>
              <a:t>Письмо Минтруда России от 30.03.2021 N 14-3/ООГ-2784</a:t>
            </a:r>
          </a:p>
          <a:p>
            <a:pPr lvl="0" algn="just">
              <a:spcBef>
                <a:spcPct val="20000"/>
              </a:spcBef>
            </a:pPr>
            <a:r>
              <a:rPr lang="ru-RU" sz="2400" dirty="0">
                <a:solidFill>
                  <a:prstClr val="black"/>
                </a:solidFill>
                <a:latin typeface="Times New Roman" panose="02020603050405020304" pitchFamily="18" charset="0"/>
                <a:cs typeface="Times New Roman" panose="02020603050405020304" pitchFamily="18" charset="0"/>
                <a:sym typeface="Arial"/>
              </a:rPr>
              <a:t>Министерство напомнило, что удержания из зарплаты - это право, а не обязанность работодателя. В ТК РФ есть ограничение: можно удержать не более 20% оплаты труда. Оно распространяется и на выплаты при увольнении. </a:t>
            </a:r>
          </a:p>
          <a:p>
            <a:pPr lvl="0" algn="just">
              <a:spcBef>
                <a:spcPct val="20000"/>
              </a:spcBef>
            </a:pPr>
            <a:r>
              <a:rPr lang="ru-RU" sz="2400" dirty="0">
                <a:solidFill>
                  <a:prstClr val="black"/>
                </a:solidFill>
                <a:latin typeface="Times New Roman" panose="02020603050405020304" pitchFamily="18" charset="0"/>
                <a:cs typeface="Times New Roman" panose="02020603050405020304" pitchFamily="18" charset="0"/>
                <a:sym typeface="Arial"/>
              </a:rPr>
              <a:t>Если не получается удержать, например, переплату отпускных, работник может возместить ее добровольно. Для взыскания через суд оснований нет.  Минтруд подтвердил этот подход позицией ВС РФ.</a:t>
            </a:r>
          </a:p>
          <a:p>
            <a:pPr lvl="0" algn="just">
              <a:spcBef>
                <a:spcPct val="20000"/>
              </a:spcBef>
            </a:pPr>
            <a:endParaRPr lang="ru-RU" sz="2400" dirty="0">
              <a:solidFill>
                <a:prstClr val="black"/>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597554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0315" y="-333266"/>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08"/>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7"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2"/>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0"/>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6"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2"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5" y="6537939"/>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5"/>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1" y="6461740"/>
            <a:ext cx="1595821"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69825" y="850007"/>
            <a:ext cx="9768455" cy="461665"/>
          </a:xfrm>
          <a:prstGeom prst="rect">
            <a:avLst/>
          </a:prstGeom>
        </p:spPr>
        <p:txBody>
          <a:bodyPr wrap="square">
            <a:spAutoFit/>
          </a:bodyPr>
          <a:lstStyle/>
          <a:p>
            <a:pPr algn="ctr"/>
            <a:r>
              <a:rPr lang="ru-RU" sz="2400" b="1" dirty="0">
                <a:solidFill>
                  <a:srgbClr val="9C0E11"/>
                </a:solidFill>
                <a:latin typeface="Times New Roman" panose="02020603050405020304" pitchFamily="18" charset="0"/>
                <a:cs typeface="Times New Roman" panose="02020603050405020304" pitchFamily="18" charset="0"/>
              </a:rPr>
              <a:t>Удержание неиспользованного аванса по командировке </a:t>
            </a:r>
          </a:p>
        </p:txBody>
      </p:sp>
      <p:sp>
        <p:nvSpPr>
          <p:cNvPr id="20" name="Прямоугольник 19"/>
          <p:cNvSpPr/>
          <p:nvPr/>
        </p:nvSpPr>
        <p:spPr>
          <a:xfrm>
            <a:off x="203946" y="1764406"/>
            <a:ext cx="9702914" cy="4284250"/>
          </a:xfrm>
          <a:prstGeom prst="rect">
            <a:avLst/>
          </a:prstGeom>
        </p:spPr>
        <p:txBody>
          <a:bodyPr wrap="square">
            <a:spAutoFit/>
          </a:bodyPr>
          <a:lstStyle/>
          <a:p>
            <a:pPr lvl="0" algn="just" defTabSz="914400" fontAlgn="base">
              <a:spcBef>
                <a:spcPct val="20000"/>
              </a:spcBef>
              <a:spcAft>
                <a:spcPct val="0"/>
              </a:spcAft>
            </a:pPr>
            <a:r>
              <a:rPr lang="ru-RU" sz="2200" b="1" kern="0" dirty="0">
                <a:solidFill>
                  <a:srgbClr val="000000"/>
                </a:solidFill>
                <a:latin typeface="Times New Roman" panose="02020603050405020304" pitchFamily="18" charset="0"/>
                <a:cs typeface="Times New Roman" panose="02020603050405020304" pitchFamily="18" charset="0"/>
                <a:sym typeface="Arial"/>
              </a:rPr>
              <a:t>Письмо </a:t>
            </a:r>
            <a:r>
              <a:rPr lang="ru-RU" sz="2200" b="1" kern="0" dirty="0" err="1">
                <a:solidFill>
                  <a:srgbClr val="000000"/>
                </a:solidFill>
                <a:latin typeface="Times New Roman" panose="02020603050405020304" pitchFamily="18" charset="0"/>
                <a:cs typeface="Times New Roman" panose="02020603050405020304" pitchFamily="18" charset="0"/>
                <a:sym typeface="Arial"/>
              </a:rPr>
              <a:t>Роструда</a:t>
            </a:r>
            <a:r>
              <a:rPr lang="ru-RU" sz="2200" b="1" kern="0" dirty="0">
                <a:solidFill>
                  <a:srgbClr val="000000"/>
                </a:solidFill>
                <a:latin typeface="Times New Roman" panose="02020603050405020304" pitchFamily="18" charset="0"/>
                <a:cs typeface="Times New Roman" panose="02020603050405020304" pitchFamily="18" charset="0"/>
                <a:sym typeface="Arial"/>
              </a:rPr>
              <a:t> от 24.01.2020 N ПГ/37606-6-1</a:t>
            </a:r>
          </a:p>
          <a:p>
            <a:pPr lvl="0" algn="just" defTabSz="914400" fontAlgn="base">
              <a:spcBef>
                <a:spcPct val="20000"/>
              </a:spcBef>
              <a:spcAft>
                <a:spcPct val="0"/>
              </a:spcAft>
            </a:pPr>
            <a:r>
              <a:rPr lang="ru-RU" sz="2200" dirty="0">
                <a:solidFill>
                  <a:prstClr val="black"/>
                </a:solidFill>
                <a:latin typeface="Times New Roman" panose="02020603050405020304" pitchFamily="18" charset="0"/>
                <a:cs typeface="Times New Roman" panose="02020603050405020304" pitchFamily="18" charset="0"/>
              </a:rPr>
              <a:t>Из абзаца третьего части второй статьи 137 ТК РФ следует, что удержания из заработной платы работника для погашения его задолженности работодателю могут производиться для погашения неизрасходованного и своевременно не возвращенного аванса, выданного в связи со служебной командировкой.</a:t>
            </a:r>
          </a:p>
          <a:p>
            <a:pPr lvl="0" algn="just" defTabSz="914400" fontAlgn="base">
              <a:spcBef>
                <a:spcPct val="20000"/>
              </a:spcBef>
              <a:spcAft>
                <a:spcPct val="0"/>
              </a:spcAft>
            </a:pPr>
            <a:r>
              <a:rPr lang="ru-RU" sz="2200" dirty="0">
                <a:solidFill>
                  <a:prstClr val="black"/>
                </a:solidFill>
                <a:latin typeface="Times New Roman" panose="02020603050405020304" pitchFamily="18" charset="0"/>
                <a:cs typeface="Times New Roman" panose="02020603050405020304" pitchFamily="18" charset="0"/>
              </a:rPr>
              <a:t>В случае, предусмотренном абзацем третьим части второй статьи 137 ТК РФ, работодатель вправе принять решение об удержании из заработной платы работника не позднее одного месяца со дня окончания срока, установленного для возвращения аванса, погашения задолженности или неправильно исчисленных выплат, и при условии, если работник не оспаривает оснований и размеров удержания (часть третья статьи 137 ТК РФ).</a:t>
            </a:r>
          </a:p>
          <a:p>
            <a:pPr lvl="0" algn="just" defTabSz="914400" fontAlgn="base">
              <a:spcBef>
                <a:spcPct val="20000"/>
              </a:spcBef>
              <a:spcAft>
                <a:spcPct val="0"/>
              </a:spcAft>
            </a:pPr>
            <a:endParaRPr lang="ru-RU"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7072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pic>
        <p:nvPicPr>
          <p:cNvPr id="1509" name="Google Shape;1509;p7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81000" y="0"/>
            <a:ext cx="9143997" cy="6857999"/>
          </a:xfrm>
          <a:prstGeom prst="rect">
            <a:avLst/>
          </a:prstGeom>
          <a:noFill/>
          <a:ln>
            <a:noFill/>
          </a:ln>
        </p:spPr>
      </p:pic>
      <p:sp>
        <p:nvSpPr>
          <p:cNvPr id="1510" name="Google Shape;1510;p77"/>
          <p:cNvSpPr txBox="1"/>
          <p:nvPr/>
        </p:nvSpPr>
        <p:spPr>
          <a:xfrm>
            <a:off x="-144462" y="-574675"/>
            <a:ext cx="3713100" cy="3914700"/>
          </a:xfrm>
          <a:prstGeom prst="rect">
            <a:avLst/>
          </a:prstGeom>
          <a:noFill/>
          <a:ln>
            <a:noFill/>
          </a:ln>
        </p:spPr>
        <p:txBody>
          <a:bodyPr spcFirstLastPara="1" wrap="square" lIns="72550" tIns="36275" rIns="72550" bIns="36275" anchor="t" anchorCtr="0">
            <a:noAutofit/>
          </a:bodyPr>
          <a:lstStyle/>
          <a:p>
            <a:pPr marL="0" marR="0" lvl="0" indent="0" algn="l" rtl="0">
              <a:lnSpc>
                <a:spcPct val="90000"/>
              </a:lnSpc>
              <a:spcBef>
                <a:spcPts val="0"/>
              </a:spcBef>
              <a:spcAft>
                <a:spcPts val="0"/>
              </a:spcAft>
              <a:buClr>
                <a:srgbClr val="A62421"/>
              </a:buClr>
              <a:buSzPts val="22700"/>
              <a:buFont typeface="Franklin Gothic"/>
              <a:buNone/>
            </a:pPr>
            <a:r>
              <a:rPr lang="ru-RU" sz="22700" b="1" i="0" u="none">
                <a:solidFill>
                  <a:srgbClr val="A62421"/>
                </a:solidFill>
                <a:latin typeface="Franklin Gothic"/>
                <a:ea typeface="Franklin Gothic"/>
                <a:cs typeface="Franklin Gothic"/>
                <a:sym typeface="Franklin Gothic"/>
              </a:rPr>
              <a:t>?</a:t>
            </a:r>
            <a:endParaRPr/>
          </a:p>
        </p:txBody>
      </p:sp>
      <p:sp>
        <p:nvSpPr>
          <p:cNvPr id="1511" name="Google Shape;1511;p77"/>
          <p:cNvSpPr txBox="1"/>
          <p:nvPr/>
        </p:nvSpPr>
        <p:spPr>
          <a:xfrm>
            <a:off x="1350962" y="481012"/>
            <a:ext cx="6954900" cy="912900"/>
          </a:xfrm>
          <a:prstGeom prst="rect">
            <a:avLst/>
          </a:prstGeom>
          <a:noFill/>
          <a:ln>
            <a:noFill/>
          </a:ln>
        </p:spPr>
        <p:txBody>
          <a:bodyPr spcFirstLastPara="1" wrap="square" lIns="72550" tIns="36275" rIns="72550" bIns="36275" anchor="t" anchorCtr="0">
            <a:noAutofit/>
          </a:bodyPr>
          <a:lstStyle/>
          <a:p>
            <a:pPr marL="0" marR="0" lvl="0" indent="0" algn="l" rtl="0">
              <a:lnSpc>
                <a:spcPct val="90000"/>
              </a:lnSpc>
              <a:spcBef>
                <a:spcPts val="0"/>
              </a:spcBef>
              <a:spcAft>
                <a:spcPts val="0"/>
              </a:spcAft>
              <a:buClr>
                <a:srgbClr val="26021D"/>
              </a:buClr>
              <a:buSzPts val="3300"/>
              <a:buFont typeface="Franklin Gothic"/>
              <a:buNone/>
            </a:pPr>
            <a:r>
              <a:rPr lang="ru-RU" sz="3300" b="1" i="0" u="none">
                <a:solidFill>
                  <a:srgbClr val="26021D"/>
                </a:solidFill>
                <a:latin typeface="Franklin Gothic"/>
                <a:ea typeface="Franklin Gothic"/>
                <a:cs typeface="Franklin Gothic"/>
                <a:sym typeface="Franklin Gothic"/>
              </a:rPr>
              <a:t>Сколько стоит уверенность, защита и страховка от рисков?</a:t>
            </a:r>
            <a:endParaRPr/>
          </a:p>
        </p:txBody>
      </p:sp>
      <p:grpSp>
        <p:nvGrpSpPr>
          <p:cNvPr id="1512" name="Google Shape;1512;p77"/>
          <p:cNvGrpSpPr/>
          <p:nvPr/>
        </p:nvGrpSpPr>
        <p:grpSpPr>
          <a:xfrm>
            <a:off x="1443004" y="1792352"/>
            <a:ext cx="6953053" cy="3330824"/>
            <a:chOff x="968552" y="2106117"/>
            <a:chExt cx="6130359" cy="2941904"/>
          </a:xfrm>
        </p:grpSpPr>
        <p:sp>
          <p:nvSpPr>
            <p:cNvPr id="1513" name="Google Shape;1513;p77"/>
            <p:cNvSpPr txBox="1"/>
            <p:nvPr/>
          </p:nvSpPr>
          <p:spPr>
            <a:xfrm>
              <a:off x="968552" y="2108921"/>
              <a:ext cx="1944000" cy="2939100"/>
            </a:xfrm>
            <a:prstGeom prst="rect">
              <a:avLst/>
            </a:prstGeom>
            <a:solidFill>
              <a:schemeClr val="lt1"/>
            </a:solidFill>
            <a:ln>
              <a:noFill/>
            </a:ln>
            <a:effectLst>
              <a:outerShdw blurRad="63500" dist="101600" dir="5400000">
                <a:srgbClr val="000000">
                  <a:alpha val="98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14" name="Google Shape;1514;p77"/>
            <p:cNvSpPr txBox="1"/>
            <p:nvPr/>
          </p:nvSpPr>
          <p:spPr>
            <a:xfrm>
              <a:off x="3094579" y="2106117"/>
              <a:ext cx="1944000" cy="2939100"/>
            </a:xfrm>
            <a:prstGeom prst="rect">
              <a:avLst/>
            </a:prstGeom>
            <a:solidFill>
              <a:schemeClr val="lt1"/>
            </a:solidFill>
            <a:ln>
              <a:noFill/>
            </a:ln>
            <a:effectLst>
              <a:outerShdw blurRad="63500" dist="101600" dir="5400000">
                <a:srgbClr val="000000">
                  <a:alpha val="98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15" name="Google Shape;1515;p77"/>
            <p:cNvSpPr txBox="1"/>
            <p:nvPr/>
          </p:nvSpPr>
          <p:spPr>
            <a:xfrm>
              <a:off x="3116973" y="2337476"/>
              <a:ext cx="1944000" cy="57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1200"/>
                <a:buFont typeface="Franklin Gothic"/>
                <a:buNone/>
              </a:pPr>
              <a:r>
                <a:rPr lang="ru-RU" sz="1200" b="1" i="0" u="none">
                  <a:solidFill>
                    <a:srgbClr val="262626"/>
                  </a:solidFill>
                  <a:latin typeface="Franklin Gothic"/>
                  <a:ea typeface="Franklin Gothic"/>
                  <a:cs typeface="Franklin Gothic"/>
                  <a:sym typeface="Franklin Gothic"/>
                </a:rPr>
                <a:t>ЮРИДИЧЕСКИЕ И ФИНАНСОВЫЕ ГАРАНТИИ</a:t>
              </a:r>
              <a:endParaRPr/>
            </a:p>
            <a:p>
              <a:pPr marL="0" marR="0" lvl="0" indent="0" algn="ctr" rtl="0">
                <a:lnSpc>
                  <a:spcPct val="100000"/>
                </a:lnSpc>
                <a:spcBef>
                  <a:spcPts val="400"/>
                </a:spcBef>
                <a:spcAft>
                  <a:spcPts val="0"/>
                </a:spcAft>
                <a:buClr>
                  <a:srgbClr val="404040"/>
                </a:buClr>
                <a:buSzPts val="900"/>
                <a:buFont typeface="Libre Franklin"/>
                <a:buNone/>
              </a:pPr>
              <a:r>
                <a:rPr lang="ru-RU" sz="900" b="0" i="0" u="none">
                  <a:solidFill>
                    <a:srgbClr val="404040"/>
                  </a:solidFill>
                  <a:latin typeface="Libre Franklin"/>
                  <a:ea typeface="Libre Franklin"/>
                  <a:cs typeface="Libre Franklin"/>
                  <a:sym typeface="Libre Franklin"/>
                </a:rPr>
                <a:t>защита и страховка на 3 года</a:t>
              </a:r>
              <a:endParaRPr/>
            </a:p>
          </p:txBody>
        </p:sp>
        <p:sp>
          <p:nvSpPr>
            <p:cNvPr id="1516" name="Google Shape;1516;p77"/>
            <p:cNvSpPr txBox="1"/>
            <p:nvPr/>
          </p:nvSpPr>
          <p:spPr>
            <a:xfrm>
              <a:off x="5203811" y="2106117"/>
              <a:ext cx="1895100" cy="2939100"/>
            </a:xfrm>
            <a:prstGeom prst="rect">
              <a:avLst/>
            </a:prstGeom>
            <a:solidFill>
              <a:schemeClr val="lt1"/>
            </a:solidFill>
            <a:ln>
              <a:noFill/>
            </a:ln>
            <a:effectLst>
              <a:outerShdw blurRad="63500" dist="101600" dir="5400000">
                <a:srgbClr val="000000">
                  <a:alpha val="98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17" name="Google Shape;1517;p77"/>
            <p:cNvSpPr txBox="1"/>
            <p:nvPr/>
          </p:nvSpPr>
          <p:spPr>
            <a:xfrm>
              <a:off x="5203811" y="2337476"/>
              <a:ext cx="1895100" cy="57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1200"/>
                <a:buFont typeface="Franklin Gothic"/>
                <a:buNone/>
              </a:pPr>
              <a:r>
                <a:rPr lang="ru-RU" sz="1200" b="1" i="0" u="none">
                  <a:solidFill>
                    <a:srgbClr val="262626"/>
                  </a:solidFill>
                  <a:latin typeface="Franklin Gothic"/>
                  <a:ea typeface="Franklin Gothic"/>
                  <a:cs typeface="Franklin Gothic"/>
                  <a:sym typeface="Franklin Gothic"/>
                </a:rPr>
                <a:t>ПЕРСОНАЛЬНЫЙ СЕРТИФИКАТ</a:t>
              </a:r>
              <a:endParaRPr/>
            </a:p>
            <a:p>
              <a:pPr marL="0" marR="0" lvl="0" indent="0" algn="ctr" rtl="0">
                <a:lnSpc>
                  <a:spcPct val="100000"/>
                </a:lnSpc>
                <a:spcBef>
                  <a:spcPts val="400"/>
                </a:spcBef>
                <a:spcAft>
                  <a:spcPts val="0"/>
                </a:spcAft>
                <a:buClr>
                  <a:srgbClr val="404040"/>
                </a:buClr>
                <a:buSzPts val="900"/>
                <a:buFont typeface="Libre Franklin"/>
                <a:buNone/>
              </a:pPr>
              <a:r>
                <a:rPr lang="ru-RU" sz="900" b="0" i="0" u="none">
                  <a:solidFill>
                    <a:srgbClr val="404040"/>
                  </a:solidFill>
                  <a:latin typeface="Libre Franklin"/>
                  <a:ea typeface="Libre Franklin"/>
                  <a:cs typeface="Libre Franklin"/>
                  <a:sym typeface="Libre Franklin"/>
                </a:rPr>
                <a:t>подтверждает профессионализм</a:t>
              </a:r>
              <a:endParaRPr/>
            </a:p>
          </p:txBody>
        </p:sp>
        <p:pic>
          <p:nvPicPr>
            <p:cNvPr id="1518" name="Google Shape;1518;p7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438195" y="3455064"/>
              <a:ext cx="1481108" cy="1047592"/>
            </a:xfrm>
            <a:prstGeom prst="rect">
              <a:avLst/>
            </a:prstGeom>
            <a:noFill/>
            <a:ln>
              <a:noFill/>
            </a:ln>
          </p:spPr>
        </p:pic>
        <p:sp>
          <p:nvSpPr>
            <p:cNvPr id="1519" name="Google Shape;1519;p77"/>
            <p:cNvSpPr txBox="1"/>
            <p:nvPr/>
          </p:nvSpPr>
          <p:spPr>
            <a:xfrm>
              <a:off x="968552" y="2336074"/>
              <a:ext cx="1944000" cy="41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1200"/>
                <a:buFont typeface="Franklin Gothic"/>
                <a:buNone/>
              </a:pPr>
              <a:r>
                <a:rPr lang="ru-RU" sz="1200" b="1" i="0" u="none">
                  <a:solidFill>
                    <a:srgbClr val="262626"/>
                  </a:solidFill>
                  <a:latin typeface="Franklin Gothic"/>
                  <a:ea typeface="Franklin Gothic"/>
                  <a:cs typeface="Franklin Gothic"/>
                  <a:sym typeface="Franklin Gothic"/>
                </a:rPr>
                <a:t>АУДИТОРСКОЕ ЗАКЛЮЧЕНИЕ</a:t>
              </a:r>
              <a:endParaRPr/>
            </a:p>
            <a:p>
              <a:pPr marL="0" marR="0" lvl="0" indent="0" algn="ctr" rtl="0">
                <a:lnSpc>
                  <a:spcPct val="100000"/>
                </a:lnSpc>
                <a:spcBef>
                  <a:spcPts val="400"/>
                </a:spcBef>
                <a:spcAft>
                  <a:spcPts val="0"/>
                </a:spcAft>
                <a:buClr>
                  <a:srgbClr val="404040"/>
                </a:buClr>
                <a:buSzPts val="900"/>
                <a:buFont typeface="Libre Franklin"/>
                <a:buNone/>
              </a:pPr>
              <a:r>
                <a:rPr lang="ru-RU" sz="900" b="0" i="0" u="none">
                  <a:solidFill>
                    <a:srgbClr val="404040"/>
                  </a:solidFill>
                  <a:latin typeface="Libre Franklin"/>
                  <a:ea typeface="Libre Franklin"/>
                  <a:cs typeface="Libre Franklin"/>
                  <a:sym typeface="Libre Franklin"/>
                </a:rPr>
                <a:t>достоверный учет и отчетность</a:t>
              </a:r>
              <a:endParaRPr/>
            </a:p>
          </p:txBody>
        </p:sp>
        <p:pic>
          <p:nvPicPr>
            <p:cNvPr id="1520" name="Google Shape;1520;p7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440030" y="3149374"/>
              <a:ext cx="1173319" cy="1656869"/>
            </a:xfrm>
            <a:prstGeom prst="rect">
              <a:avLst/>
            </a:prstGeom>
            <a:noFill/>
            <a:ln>
              <a:noFill/>
            </a:ln>
          </p:spPr>
        </p:pic>
        <p:pic>
          <p:nvPicPr>
            <p:cNvPr id="1521" name="Google Shape;1521;p7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358978" y="3162289"/>
              <a:ext cx="1162602" cy="1643955"/>
            </a:xfrm>
            <a:prstGeom prst="rect">
              <a:avLst/>
            </a:prstGeom>
            <a:noFill/>
            <a:ln>
              <a:noFill/>
            </a:ln>
          </p:spPr>
        </p:pic>
        <p:sp>
          <p:nvSpPr>
            <p:cNvPr id="1522" name="Google Shape;1522;p77"/>
            <p:cNvSpPr txBox="1"/>
            <p:nvPr/>
          </p:nvSpPr>
          <p:spPr>
            <a:xfrm>
              <a:off x="1424829" y="3727032"/>
              <a:ext cx="1031400" cy="326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95959"/>
                </a:buClr>
                <a:buSzPts val="900"/>
                <a:buFont typeface="Franklin Gothic"/>
                <a:buNone/>
              </a:pPr>
              <a:r>
                <a:rPr lang="ru-RU" sz="900" b="0" i="0" u="none">
                  <a:solidFill>
                    <a:srgbClr val="595959"/>
                  </a:solidFill>
                  <a:latin typeface="Franklin Gothic"/>
                  <a:ea typeface="Franklin Gothic"/>
                  <a:cs typeface="Franklin Gothic"/>
                  <a:sym typeface="Franklin Gothic"/>
                </a:rPr>
                <a:t>АУДИТОРСКОЕ ЗАКЛЮЧЕНИЕ</a:t>
              </a:r>
              <a:endParaRPr/>
            </a:p>
          </p:txBody>
        </p:sp>
      </p:grpSp>
      <p:sp>
        <p:nvSpPr>
          <p:cNvPr id="1523" name="Google Shape;1523;p77"/>
          <p:cNvSpPr/>
          <p:nvPr/>
        </p:nvSpPr>
        <p:spPr>
          <a:xfrm rot="5400000" flipH="1">
            <a:off x="2595562" y="3303587"/>
            <a:ext cx="1052512" cy="5491162"/>
          </a:xfrm>
          <a:custGeom>
            <a:avLst/>
            <a:gdLst/>
            <a:ahLst/>
            <a:cxnLst/>
            <a:rect l="l" t="t" r="r" b="b"/>
            <a:pathLst>
              <a:path w="1052512" h="5491162" extrusionOk="0">
                <a:moveTo>
                  <a:pt x="526256" y="0"/>
                </a:moveTo>
                <a:lnTo>
                  <a:pt x="526256" y="0"/>
                </a:lnTo>
                <a:cubicBezTo>
                  <a:pt x="816899" y="0"/>
                  <a:pt x="1052512" y="235613"/>
                  <a:pt x="1052512" y="526256"/>
                </a:cubicBezTo>
                <a:lnTo>
                  <a:pt x="1052512" y="5491162"/>
                </a:lnTo>
                <a:lnTo>
                  <a:pt x="1052512" y="5491162"/>
                </a:lnTo>
                <a:lnTo>
                  <a:pt x="0" y="5491162"/>
                </a:lnTo>
                <a:lnTo>
                  <a:pt x="0" y="5491162"/>
                </a:lnTo>
                <a:lnTo>
                  <a:pt x="0" y="526256"/>
                </a:lnTo>
                <a:cubicBezTo>
                  <a:pt x="0" y="235613"/>
                  <a:pt x="235613" y="0"/>
                  <a:pt x="526256" y="0"/>
                </a:cubicBezTo>
                <a:close/>
              </a:path>
            </a:pathLst>
          </a:custGeom>
          <a:solidFill>
            <a:schemeClr val="lt1"/>
          </a:solidFill>
          <a:ln>
            <a:noFill/>
          </a:ln>
          <a:effectLst>
            <a:outerShdw blurRad="63500" dist="38100" dir="10800000">
              <a:srgbClr val="000000">
                <a:alpha val="3961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524" name="Google Shape;1524;p77"/>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562725" y="5851525"/>
            <a:ext cx="2435224" cy="433387"/>
          </a:xfrm>
          <a:prstGeom prst="rect">
            <a:avLst/>
          </a:prstGeom>
          <a:noFill/>
          <a:ln>
            <a:noFill/>
          </a:ln>
        </p:spPr>
      </p:pic>
      <p:sp>
        <p:nvSpPr>
          <p:cNvPr id="1525" name="Google Shape;1525;p77"/>
          <p:cNvSpPr txBox="1"/>
          <p:nvPr/>
        </p:nvSpPr>
        <p:spPr>
          <a:xfrm>
            <a:off x="3784600" y="5702300"/>
            <a:ext cx="16494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6021D"/>
              </a:buClr>
              <a:buSzPts val="900"/>
              <a:buFont typeface="Libre Franklin"/>
              <a:buNone/>
            </a:pPr>
            <a:r>
              <a:rPr lang="ru-RU" sz="900" b="0" i="0" u="none">
                <a:solidFill>
                  <a:srgbClr val="26021D"/>
                </a:solidFill>
                <a:latin typeface="Libre Franklin"/>
                <a:ea typeface="Libre Franklin"/>
                <a:cs typeface="Libre Franklin"/>
                <a:sym typeface="Libre Franklin"/>
              </a:rPr>
              <a:t>АКГ  «Правовест Аудит»</a:t>
            </a:r>
            <a:br>
              <a:rPr lang="ru-RU" sz="900" b="0" i="0" u="none">
                <a:solidFill>
                  <a:srgbClr val="26021D"/>
                </a:solidFill>
                <a:latin typeface="Libre Franklin"/>
                <a:ea typeface="Libre Franklin"/>
                <a:cs typeface="Libre Franklin"/>
                <a:sym typeface="Libre Franklin"/>
              </a:rPr>
            </a:br>
            <a:r>
              <a:rPr lang="ru-RU" sz="1200" b="1" i="0" u="none">
                <a:solidFill>
                  <a:schemeClr val="dk1"/>
                </a:solidFill>
                <a:latin typeface="Libre Franklin"/>
                <a:ea typeface="Libre Franklin"/>
                <a:cs typeface="Libre Franklin"/>
                <a:sym typeface="Libre Franklin"/>
              </a:rPr>
              <a:t>17 место RAEX</a:t>
            </a:r>
            <a:endParaRPr/>
          </a:p>
        </p:txBody>
      </p:sp>
      <p:sp>
        <p:nvSpPr>
          <p:cNvPr id="1526" name="Google Shape;1526;p77"/>
          <p:cNvSpPr txBox="1"/>
          <p:nvPr/>
        </p:nvSpPr>
        <p:spPr>
          <a:xfrm>
            <a:off x="876300" y="5688012"/>
            <a:ext cx="2043000" cy="71610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Clr>
                <a:schemeClr val="dk1"/>
              </a:buClr>
              <a:buSzPts val="1200"/>
              <a:buFont typeface="Libre Franklin"/>
              <a:buNone/>
            </a:pPr>
            <a:r>
              <a:rPr lang="ru-RU" sz="1200" b="0" i="0" u="none">
                <a:solidFill>
                  <a:schemeClr val="dk1"/>
                </a:solidFill>
                <a:latin typeface="Libre Franklin"/>
                <a:ea typeface="Libre Franklin"/>
                <a:cs typeface="Libre Franklin"/>
                <a:sym typeface="Libre Franklin"/>
              </a:rPr>
              <a:t>Узнайте за 1 минуту</a:t>
            </a:r>
            <a:endParaRPr/>
          </a:p>
          <a:p>
            <a:pPr marL="0" marR="0" lvl="0" indent="0" algn="l" rtl="0">
              <a:lnSpc>
                <a:spcPct val="80000"/>
              </a:lnSpc>
              <a:spcBef>
                <a:spcPts val="400"/>
              </a:spcBef>
              <a:spcAft>
                <a:spcPts val="0"/>
              </a:spcAft>
              <a:buClr>
                <a:srgbClr val="E51A4B"/>
              </a:buClr>
              <a:buSzPts val="1800"/>
              <a:buFont typeface="Franklin Gothic"/>
              <a:buNone/>
            </a:pPr>
            <a:r>
              <a:rPr lang="ru-RU" sz="1800" b="1" i="0" u="none">
                <a:solidFill>
                  <a:srgbClr val="E51A4B"/>
                </a:solidFill>
                <a:latin typeface="Franklin Gothic"/>
                <a:ea typeface="Franklin Gothic"/>
                <a:cs typeface="Franklin Gothic"/>
                <a:sym typeface="Franklin Gothic"/>
              </a:rPr>
              <a:t>ЦЕНУ</a:t>
            </a:r>
            <a:br>
              <a:rPr lang="ru-RU" sz="1800" b="1" i="0" u="none">
                <a:solidFill>
                  <a:srgbClr val="E51A4B"/>
                </a:solidFill>
                <a:latin typeface="Franklin Gothic"/>
                <a:ea typeface="Franklin Gothic"/>
                <a:cs typeface="Franklin Gothic"/>
                <a:sym typeface="Franklin Gothic"/>
              </a:rPr>
            </a:br>
            <a:r>
              <a:rPr lang="ru-RU" sz="1800" b="1" i="0" u="none">
                <a:solidFill>
                  <a:srgbClr val="E51A4B"/>
                </a:solidFill>
                <a:latin typeface="Franklin Gothic"/>
                <a:ea typeface="Franklin Gothic"/>
                <a:cs typeface="Franklin Gothic"/>
                <a:sym typeface="Franklin Gothic"/>
              </a:rPr>
              <a:t>ЗАЩИТЫ</a:t>
            </a:r>
            <a:endParaRPr/>
          </a:p>
        </p:txBody>
      </p:sp>
      <p:sp>
        <p:nvSpPr>
          <p:cNvPr id="1527" name="Google Shape;1527;p77"/>
          <p:cNvSpPr txBox="1"/>
          <p:nvPr/>
        </p:nvSpPr>
        <p:spPr>
          <a:xfrm>
            <a:off x="3783012" y="6084887"/>
            <a:ext cx="1792200" cy="3510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chemeClr val="dk1"/>
              </a:buClr>
              <a:buSzPts val="1200"/>
              <a:buFont typeface="Libre Franklin"/>
              <a:buNone/>
            </a:pPr>
            <a:r>
              <a:rPr lang="ru-RU" sz="1200" b="1" i="0" u="none">
                <a:solidFill>
                  <a:schemeClr val="dk1"/>
                </a:solidFill>
                <a:latin typeface="Libre Franklin"/>
                <a:ea typeface="Libre Franklin"/>
                <a:cs typeface="Libre Franklin"/>
                <a:sym typeface="Libre Franklin"/>
              </a:rPr>
              <a:t>+7 (495) 134-32-23</a:t>
            </a:r>
            <a:endParaRPr/>
          </a:p>
          <a:p>
            <a:pPr marL="0" marR="0" lvl="0" indent="0" algn="l" rtl="0">
              <a:lnSpc>
                <a:spcPct val="80000"/>
              </a:lnSpc>
              <a:spcBef>
                <a:spcPts val="0"/>
              </a:spcBef>
              <a:spcAft>
                <a:spcPts val="0"/>
              </a:spcAft>
              <a:buClr>
                <a:schemeClr val="dk1"/>
              </a:buClr>
              <a:buSzPts val="900"/>
              <a:buFont typeface="Libre Franklin"/>
              <a:buNone/>
            </a:pPr>
            <a:r>
              <a:rPr lang="ru-RU" sz="900" b="0" i="0" u="none">
                <a:solidFill>
                  <a:schemeClr val="dk1"/>
                </a:solidFill>
                <a:latin typeface="Libre Franklin"/>
                <a:ea typeface="Libre Franklin"/>
                <a:cs typeface="Libre Franklin"/>
                <a:sym typeface="Libre Franklin"/>
              </a:rPr>
              <a:t>pravovest-audit.ru</a:t>
            </a:r>
            <a:endParaRPr/>
          </a:p>
        </p:txBody>
      </p:sp>
      <p:pic>
        <p:nvPicPr>
          <p:cNvPr id="1528" name="Google Shape;1528;p77"/>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2538425" y="5530850"/>
            <a:ext cx="995350" cy="995350"/>
          </a:xfrm>
          <a:prstGeom prst="rect">
            <a:avLst/>
          </a:prstGeom>
          <a:noFill/>
          <a:ln>
            <a:noFill/>
          </a:ln>
        </p:spPr>
      </p:pic>
    </p:spTree>
    <p:extLst>
      <p:ext uri="{BB962C8B-B14F-4D97-AF65-F5344CB8AC3E}">
        <p14:creationId xmlns:p14="http://schemas.microsoft.com/office/powerpoint/2010/main" val="2312943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pic>
        <p:nvPicPr>
          <p:cNvPr id="1533" name="Google Shape;1533;p7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81000" y="0"/>
            <a:ext cx="9143997" cy="6857999"/>
          </a:xfrm>
          <a:prstGeom prst="rect">
            <a:avLst/>
          </a:prstGeom>
          <a:noFill/>
          <a:ln>
            <a:noFill/>
          </a:ln>
        </p:spPr>
      </p:pic>
      <p:sp>
        <p:nvSpPr>
          <p:cNvPr id="1534" name="Google Shape;1534;p78"/>
          <p:cNvSpPr txBox="1"/>
          <p:nvPr/>
        </p:nvSpPr>
        <p:spPr>
          <a:xfrm>
            <a:off x="896937" y="471487"/>
            <a:ext cx="7782000" cy="912900"/>
          </a:xfrm>
          <a:prstGeom prst="rect">
            <a:avLst/>
          </a:prstGeom>
          <a:noFill/>
          <a:ln>
            <a:noFill/>
          </a:ln>
        </p:spPr>
        <p:txBody>
          <a:bodyPr spcFirstLastPara="1" wrap="square" lIns="72550" tIns="36275" rIns="72550" bIns="36275" anchor="t" anchorCtr="0">
            <a:noAutofit/>
          </a:bodyPr>
          <a:lstStyle/>
          <a:p>
            <a:pPr marL="0" marR="0" lvl="0" indent="0" algn="l" rtl="0">
              <a:lnSpc>
                <a:spcPct val="90000"/>
              </a:lnSpc>
              <a:spcBef>
                <a:spcPts val="0"/>
              </a:spcBef>
              <a:spcAft>
                <a:spcPts val="0"/>
              </a:spcAft>
              <a:buClr>
                <a:srgbClr val="26021D"/>
              </a:buClr>
              <a:buSzPts val="3300"/>
              <a:buFont typeface="Franklin Gothic"/>
              <a:buNone/>
            </a:pPr>
            <a:r>
              <a:rPr lang="ru-RU" sz="3300" b="1" i="0" u="none">
                <a:solidFill>
                  <a:srgbClr val="26021D"/>
                </a:solidFill>
                <a:latin typeface="Franklin Gothic"/>
                <a:ea typeface="Franklin Gothic"/>
                <a:cs typeface="Franklin Gothic"/>
                <a:sym typeface="Franklin Gothic"/>
              </a:rPr>
              <a:t>Узнайте цену аудита за 1 минуту</a:t>
            </a:r>
            <a:br>
              <a:rPr lang="ru-RU" sz="3300" b="1" i="0" u="none">
                <a:solidFill>
                  <a:srgbClr val="26021D"/>
                </a:solidFill>
                <a:latin typeface="Franklin Gothic"/>
                <a:ea typeface="Franklin Gothic"/>
                <a:cs typeface="Franklin Gothic"/>
                <a:sym typeface="Franklin Gothic"/>
              </a:rPr>
            </a:br>
            <a:r>
              <a:rPr lang="ru-RU" sz="3300" b="1" i="0" u="none">
                <a:solidFill>
                  <a:srgbClr val="26021D"/>
                </a:solidFill>
                <a:latin typeface="Franklin Gothic"/>
                <a:ea typeface="Franklin Gothic"/>
                <a:cs typeface="Franklin Gothic"/>
                <a:sym typeface="Franklin Gothic"/>
              </a:rPr>
              <a:t>с поддержкой и защитой</a:t>
            </a:r>
            <a:br>
              <a:rPr lang="ru-RU" sz="3300" b="1" i="0" u="none">
                <a:solidFill>
                  <a:srgbClr val="9E0E11"/>
                </a:solidFill>
                <a:latin typeface="Franklin Gothic"/>
                <a:ea typeface="Franklin Gothic"/>
                <a:cs typeface="Franklin Gothic"/>
                <a:sym typeface="Franklin Gothic"/>
              </a:rPr>
            </a:br>
            <a:r>
              <a:rPr lang="ru-RU" sz="3300" b="1" i="0" u="none">
                <a:solidFill>
                  <a:srgbClr val="9E0E11"/>
                </a:solidFill>
                <a:latin typeface="Franklin Gothic"/>
                <a:ea typeface="Franklin Gothic"/>
                <a:cs typeface="Franklin Gothic"/>
                <a:sym typeface="Franklin Gothic"/>
              </a:rPr>
              <a:t>и получите ПОДАРОК!</a:t>
            </a:r>
            <a:endParaRPr/>
          </a:p>
        </p:txBody>
      </p:sp>
      <p:sp>
        <p:nvSpPr>
          <p:cNvPr id="1535" name="Google Shape;1535;p78"/>
          <p:cNvSpPr/>
          <p:nvPr/>
        </p:nvSpPr>
        <p:spPr>
          <a:xfrm>
            <a:off x="3762375" y="4191000"/>
            <a:ext cx="1740000" cy="695400"/>
          </a:xfrm>
          <a:prstGeom prst="roundRect">
            <a:avLst>
              <a:gd name="adj" fmla="val 10800"/>
            </a:avLst>
          </a:prstGeom>
          <a:solidFill>
            <a:srgbClr val="9E0E11"/>
          </a:solidFill>
          <a:ln>
            <a:noFill/>
          </a:ln>
        </p:spPr>
        <p:txBody>
          <a:bodyPr spcFirstLastPara="1" wrap="square" lIns="91425" tIns="45700" rIns="91425" bIns="57125" anchor="ctr" anchorCtr="0">
            <a:noAutofit/>
          </a:bodyPr>
          <a:lstStyle/>
          <a:p>
            <a:pPr marL="0" marR="0" lvl="0" indent="0" algn="ctr" rtl="0">
              <a:lnSpc>
                <a:spcPct val="100000"/>
              </a:lnSpc>
              <a:spcBef>
                <a:spcPts val="0"/>
              </a:spcBef>
              <a:spcAft>
                <a:spcPts val="0"/>
              </a:spcAft>
              <a:buClr>
                <a:schemeClr val="lt1"/>
              </a:buClr>
              <a:buSzPts val="1200"/>
              <a:buFont typeface="Libre Franklin"/>
              <a:buNone/>
            </a:pPr>
            <a:r>
              <a:rPr lang="ru-RU" sz="1200" b="0" i="0" u="none">
                <a:solidFill>
                  <a:schemeClr val="lt1"/>
                </a:solidFill>
                <a:latin typeface="Libre Franklin"/>
                <a:ea typeface="Libre Franklin"/>
                <a:cs typeface="Libre Franklin"/>
                <a:sym typeface="Libre Franklin"/>
              </a:rPr>
              <a:t>Получить подарок</a:t>
            </a:r>
            <a:endParaRPr/>
          </a:p>
        </p:txBody>
      </p:sp>
      <p:pic>
        <p:nvPicPr>
          <p:cNvPr id="1536" name="Google Shape;1536;p7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60437" y="2205037"/>
            <a:ext cx="2460625" cy="2600325"/>
          </a:xfrm>
          <a:prstGeom prst="rect">
            <a:avLst/>
          </a:prstGeom>
          <a:noFill/>
          <a:ln>
            <a:noFill/>
          </a:ln>
        </p:spPr>
      </p:pic>
      <p:sp>
        <p:nvSpPr>
          <p:cNvPr id="1537" name="Google Shape;1537;p78"/>
          <p:cNvSpPr txBox="1"/>
          <p:nvPr/>
        </p:nvSpPr>
        <p:spPr>
          <a:xfrm>
            <a:off x="865187" y="2011362"/>
            <a:ext cx="23511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Libre Franklin"/>
              <a:buNone/>
            </a:pPr>
            <a:r>
              <a:rPr lang="ru-RU" sz="1200" b="0" i="0" u="none">
                <a:solidFill>
                  <a:schemeClr val="dk1"/>
                </a:solidFill>
                <a:latin typeface="Libre Franklin"/>
                <a:ea typeface="Libre Franklin"/>
                <a:cs typeface="Libre Franklin"/>
                <a:sym typeface="Libre Franklin"/>
              </a:rPr>
              <a:t>Видеокурс И. Лихникевич</a:t>
            </a:r>
            <a:endParaRPr/>
          </a:p>
        </p:txBody>
      </p:sp>
      <p:sp>
        <p:nvSpPr>
          <p:cNvPr id="1538" name="Google Shape;1538;p78"/>
          <p:cNvSpPr txBox="1"/>
          <p:nvPr/>
        </p:nvSpPr>
        <p:spPr>
          <a:xfrm>
            <a:off x="4222750" y="2014537"/>
            <a:ext cx="28767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Libre Franklin"/>
              <a:buNone/>
            </a:pPr>
            <a:r>
              <a:rPr lang="ru-RU" sz="1400" b="0" i="0" u="none">
                <a:solidFill>
                  <a:schemeClr val="dk1"/>
                </a:solidFill>
                <a:latin typeface="Libre Franklin"/>
                <a:ea typeface="Libre Franklin"/>
                <a:cs typeface="Libre Franklin"/>
                <a:sym typeface="Libre Franklin"/>
              </a:rPr>
              <a:t>Выберите размер выручки </a:t>
            </a:r>
            <a:br>
              <a:rPr lang="ru-RU" sz="1400" b="0" i="0" u="none">
                <a:solidFill>
                  <a:schemeClr val="dk1"/>
                </a:solidFill>
                <a:latin typeface="Libre Franklin"/>
                <a:ea typeface="Libre Franklin"/>
                <a:cs typeface="Libre Franklin"/>
                <a:sym typeface="Libre Franklin"/>
              </a:rPr>
            </a:br>
            <a:r>
              <a:rPr lang="ru-RU" sz="1400" b="0" i="0" u="none">
                <a:solidFill>
                  <a:schemeClr val="dk1"/>
                </a:solidFill>
                <a:latin typeface="Libre Franklin"/>
                <a:ea typeface="Libre Franklin"/>
                <a:cs typeface="Libre Franklin"/>
                <a:sym typeface="Libre Franklin"/>
              </a:rPr>
              <a:t>и количество бухгалтеров  </a:t>
            </a:r>
            <a:endParaRPr/>
          </a:p>
        </p:txBody>
      </p:sp>
      <p:sp>
        <p:nvSpPr>
          <p:cNvPr id="1539" name="Google Shape;1539;p78"/>
          <p:cNvSpPr txBox="1"/>
          <p:nvPr/>
        </p:nvSpPr>
        <p:spPr>
          <a:xfrm>
            <a:off x="4222750" y="2687637"/>
            <a:ext cx="25401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Libre Franklin"/>
              <a:buNone/>
            </a:pPr>
            <a:r>
              <a:rPr lang="ru-RU" sz="1400" b="0" i="0" u="none">
                <a:solidFill>
                  <a:schemeClr val="dk1"/>
                </a:solidFill>
                <a:latin typeface="Libre Franklin"/>
                <a:ea typeface="Libre Franklin"/>
                <a:cs typeface="Libre Franklin"/>
                <a:sym typeface="Libre Franklin"/>
              </a:rPr>
              <a:t>Получите за 1 мин на почту авторасчет цены аудита</a:t>
            </a:r>
            <a:endParaRPr/>
          </a:p>
        </p:txBody>
      </p:sp>
      <p:sp>
        <p:nvSpPr>
          <p:cNvPr id="1540" name="Google Shape;1540;p78"/>
          <p:cNvSpPr txBox="1"/>
          <p:nvPr/>
        </p:nvSpPr>
        <p:spPr>
          <a:xfrm>
            <a:off x="4210050" y="3303587"/>
            <a:ext cx="42417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Libre Franklin"/>
              <a:buNone/>
            </a:pPr>
            <a:r>
              <a:rPr lang="ru-RU" sz="1400" b="0" i="0" u="none">
                <a:solidFill>
                  <a:schemeClr val="dk1"/>
                </a:solidFill>
                <a:latin typeface="Libre Franklin"/>
                <a:ea typeface="Libre Franklin"/>
                <a:cs typeface="Libre Franklin"/>
                <a:sym typeface="Libre Franklin"/>
              </a:rPr>
              <a:t>Получите в подарок видеокурс Ирины Лихникевич ФСБУ 5 «Запасы» практическое применение с 1 января 2021 года</a:t>
            </a:r>
            <a:endParaRPr/>
          </a:p>
        </p:txBody>
      </p:sp>
      <p:sp>
        <p:nvSpPr>
          <p:cNvPr id="1541" name="Google Shape;1541;p78"/>
          <p:cNvSpPr/>
          <p:nvPr/>
        </p:nvSpPr>
        <p:spPr>
          <a:xfrm>
            <a:off x="3778250" y="2112962"/>
            <a:ext cx="317400" cy="317400"/>
          </a:xfrm>
          <a:prstGeom prst="ellipse">
            <a:avLst/>
          </a:prstGeom>
          <a:solidFill>
            <a:srgbClr val="9E0E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Libre Franklin"/>
              <a:buNone/>
            </a:pPr>
            <a:r>
              <a:rPr lang="ru-RU" sz="1100" b="1" i="0" u="none">
                <a:solidFill>
                  <a:schemeClr val="lt1"/>
                </a:solidFill>
                <a:latin typeface="Libre Franklin"/>
                <a:ea typeface="Libre Franklin"/>
                <a:cs typeface="Libre Franklin"/>
                <a:sym typeface="Libre Franklin"/>
              </a:rPr>
              <a:t>1</a:t>
            </a:r>
            <a:endParaRPr/>
          </a:p>
        </p:txBody>
      </p:sp>
      <p:sp>
        <p:nvSpPr>
          <p:cNvPr id="1542" name="Google Shape;1542;p78"/>
          <p:cNvSpPr/>
          <p:nvPr/>
        </p:nvSpPr>
        <p:spPr>
          <a:xfrm>
            <a:off x="3762375" y="2776537"/>
            <a:ext cx="317400" cy="317400"/>
          </a:xfrm>
          <a:prstGeom prst="ellipse">
            <a:avLst/>
          </a:prstGeom>
          <a:solidFill>
            <a:srgbClr val="9E0E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Libre Franklin"/>
              <a:buNone/>
            </a:pPr>
            <a:r>
              <a:rPr lang="ru-RU" sz="1100" b="1" i="0" u="none">
                <a:solidFill>
                  <a:schemeClr val="lt1"/>
                </a:solidFill>
                <a:latin typeface="Libre Franklin"/>
                <a:ea typeface="Libre Franklin"/>
                <a:cs typeface="Libre Franklin"/>
                <a:sym typeface="Libre Franklin"/>
              </a:rPr>
              <a:t>2</a:t>
            </a:r>
            <a:endParaRPr/>
          </a:p>
        </p:txBody>
      </p:sp>
      <p:sp>
        <p:nvSpPr>
          <p:cNvPr id="1543" name="Google Shape;1543;p78"/>
          <p:cNvSpPr/>
          <p:nvPr/>
        </p:nvSpPr>
        <p:spPr>
          <a:xfrm>
            <a:off x="3762375" y="3313112"/>
            <a:ext cx="317400" cy="317400"/>
          </a:xfrm>
          <a:prstGeom prst="ellipse">
            <a:avLst/>
          </a:prstGeom>
          <a:solidFill>
            <a:srgbClr val="9E0E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Libre Franklin"/>
              <a:buNone/>
            </a:pPr>
            <a:r>
              <a:rPr lang="ru-RU" sz="1100" b="1" i="0" u="none">
                <a:solidFill>
                  <a:schemeClr val="lt1"/>
                </a:solidFill>
                <a:latin typeface="Libre Franklin"/>
                <a:ea typeface="Libre Franklin"/>
                <a:cs typeface="Libre Franklin"/>
                <a:sym typeface="Libre Franklin"/>
              </a:rPr>
              <a:t>3</a:t>
            </a:r>
            <a:endParaRPr/>
          </a:p>
        </p:txBody>
      </p:sp>
      <p:sp>
        <p:nvSpPr>
          <p:cNvPr id="1544" name="Google Shape;1544;p78"/>
          <p:cNvSpPr/>
          <p:nvPr/>
        </p:nvSpPr>
        <p:spPr>
          <a:xfrm rot="5400000" flipH="1">
            <a:off x="2596356" y="3102768"/>
            <a:ext cx="1050925" cy="5491162"/>
          </a:xfrm>
          <a:custGeom>
            <a:avLst/>
            <a:gdLst/>
            <a:ahLst/>
            <a:cxnLst/>
            <a:rect l="l" t="t" r="r" b="b"/>
            <a:pathLst>
              <a:path w="1050925" h="5491162" extrusionOk="0">
                <a:moveTo>
                  <a:pt x="525463" y="0"/>
                </a:moveTo>
                <a:lnTo>
                  <a:pt x="525463" y="0"/>
                </a:lnTo>
                <a:cubicBezTo>
                  <a:pt x="815668" y="0"/>
                  <a:pt x="1050926" y="235258"/>
                  <a:pt x="1050926" y="525463"/>
                </a:cubicBezTo>
                <a:cubicBezTo>
                  <a:pt x="1050926" y="2180696"/>
                  <a:pt x="1050925" y="3835929"/>
                  <a:pt x="1050925" y="5491162"/>
                </a:cubicBezTo>
                <a:lnTo>
                  <a:pt x="1050925" y="5491162"/>
                </a:lnTo>
                <a:lnTo>
                  <a:pt x="0" y="5491162"/>
                </a:lnTo>
                <a:lnTo>
                  <a:pt x="0" y="5491162"/>
                </a:lnTo>
                <a:lnTo>
                  <a:pt x="0" y="525463"/>
                </a:lnTo>
                <a:cubicBezTo>
                  <a:pt x="0" y="235258"/>
                  <a:pt x="235258" y="0"/>
                  <a:pt x="525463" y="0"/>
                </a:cubicBezTo>
                <a:close/>
              </a:path>
            </a:pathLst>
          </a:custGeom>
          <a:solidFill>
            <a:schemeClr val="lt1"/>
          </a:solidFill>
          <a:ln>
            <a:noFill/>
          </a:ln>
          <a:effectLst>
            <a:outerShdw blurRad="63500" dist="38100" dir="10800000">
              <a:srgbClr val="000000">
                <a:alpha val="3961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545" name="Google Shape;1545;p7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562725" y="5651500"/>
            <a:ext cx="2435224" cy="431800"/>
          </a:xfrm>
          <a:prstGeom prst="rect">
            <a:avLst/>
          </a:prstGeom>
          <a:noFill/>
          <a:ln>
            <a:noFill/>
          </a:ln>
        </p:spPr>
      </p:pic>
      <p:sp>
        <p:nvSpPr>
          <p:cNvPr id="1546" name="Google Shape;1546;p78"/>
          <p:cNvSpPr txBox="1"/>
          <p:nvPr/>
        </p:nvSpPr>
        <p:spPr>
          <a:xfrm>
            <a:off x="3784600" y="5492750"/>
            <a:ext cx="16494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6021D"/>
              </a:buClr>
              <a:buSzPts val="900"/>
              <a:buFont typeface="Libre Franklin"/>
              <a:buNone/>
            </a:pPr>
            <a:r>
              <a:rPr lang="ru-RU" sz="900" b="0" i="0" u="none">
                <a:solidFill>
                  <a:srgbClr val="26021D"/>
                </a:solidFill>
                <a:latin typeface="Libre Franklin"/>
                <a:ea typeface="Libre Franklin"/>
                <a:cs typeface="Libre Franklin"/>
                <a:sym typeface="Libre Franklin"/>
              </a:rPr>
              <a:t>АКГ  «Правовест Аудит»</a:t>
            </a:r>
            <a:br>
              <a:rPr lang="ru-RU" sz="900" b="0" i="0" u="none">
                <a:solidFill>
                  <a:srgbClr val="26021D"/>
                </a:solidFill>
                <a:latin typeface="Libre Franklin"/>
                <a:ea typeface="Libre Franklin"/>
                <a:cs typeface="Libre Franklin"/>
                <a:sym typeface="Libre Franklin"/>
              </a:rPr>
            </a:br>
            <a:r>
              <a:rPr lang="ru-RU" sz="1200" b="1" i="0" u="none">
                <a:solidFill>
                  <a:schemeClr val="dk1"/>
                </a:solidFill>
                <a:latin typeface="Libre Franklin"/>
                <a:ea typeface="Libre Franklin"/>
                <a:cs typeface="Libre Franklin"/>
                <a:sym typeface="Libre Franklin"/>
              </a:rPr>
              <a:t>17 место RAEX</a:t>
            </a:r>
            <a:endParaRPr/>
          </a:p>
        </p:txBody>
      </p:sp>
      <p:sp>
        <p:nvSpPr>
          <p:cNvPr id="1547" name="Google Shape;1547;p78"/>
          <p:cNvSpPr txBox="1"/>
          <p:nvPr/>
        </p:nvSpPr>
        <p:spPr>
          <a:xfrm>
            <a:off x="876300" y="5432425"/>
            <a:ext cx="2043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Libre Franklin"/>
              <a:buNone/>
            </a:pPr>
            <a:r>
              <a:rPr lang="ru-RU" sz="1200" b="0" i="0" u="none">
                <a:solidFill>
                  <a:schemeClr val="dk1"/>
                </a:solidFill>
                <a:latin typeface="Libre Franklin"/>
                <a:ea typeface="Libre Franklin"/>
                <a:cs typeface="Libre Franklin"/>
                <a:sym typeface="Libre Franklin"/>
              </a:rPr>
              <a:t>Наведите камеру телефона </a:t>
            </a:r>
            <a:br>
              <a:rPr lang="ru-RU" sz="1200" b="0" i="0" u="none">
                <a:solidFill>
                  <a:schemeClr val="dk1"/>
                </a:solidFill>
                <a:latin typeface="Libre Franklin"/>
                <a:ea typeface="Libre Franklin"/>
                <a:cs typeface="Libre Franklin"/>
                <a:sym typeface="Libre Franklin"/>
              </a:rPr>
            </a:br>
            <a:r>
              <a:rPr lang="ru-RU" sz="1200" b="0" i="0" u="none">
                <a:solidFill>
                  <a:schemeClr val="dk1"/>
                </a:solidFill>
                <a:latin typeface="Libre Franklin"/>
                <a:ea typeface="Libre Franklin"/>
                <a:cs typeface="Libre Franklin"/>
                <a:sym typeface="Libre Franklin"/>
              </a:rPr>
              <a:t>и перейдите </a:t>
            </a:r>
            <a:br>
              <a:rPr lang="ru-RU" sz="1200" b="0" i="0" u="none">
                <a:solidFill>
                  <a:schemeClr val="dk1"/>
                </a:solidFill>
                <a:latin typeface="Libre Franklin"/>
                <a:ea typeface="Libre Franklin"/>
                <a:cs typeface="Libre Franklin"/>
                <a:sym typeface="Libre Franklin"/>
              </a:rPr>
            </a:br>
            <a:r>
              <a:rPr lang="ru-RU" sz="1200" b="0" i="0" u="none">
                <a:solidFill>
                  <a:schemeClr val="dk1"/>
                </a:solidFill>
                <a:latin typeface="Libre Franklin"/>
                <a:ea typeface="Libre Franklin"/>
                <a:cs typeface="Libre Franklin"/>
                <a:sym typeface="Libre Franklin"/>
              </a:rPr>
              <a:t>по ссылке</a:t>
            </a:r>
            <a:endParaRPr/>
          </a:p>
        </p:txBody>
      </p:sp>
      <p:sp>
        <p:nvSpPr>
          <p:cNvPr id="1548" name="Google Shape;1548;p78"/>
          <p:cNvSpPr txBox="1"/>
          <p:nvPr/>
        </p:nvSpPr>
        <p:spPr>
          <a:xfrm>
            <a:off x="3783012" y="5875337"/>
            <a:ext cx="1792200" cy="3510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chemeClr val="dk1"/>
              </a:buClr>
              <a:buSzPts val="1200"/>
              <a:buFont typeface="Libre Franklin"/>
              <a:buNone/>
            </a:pPr>
            <a:r>
              <a:rPr lang="ru-RU" sz="1200" b="1" i="0" u="none">
                <a:solidFill>
                  <a:schemeClr val="dk1"/>
                </a:solidFill>
                <a:latin typeface="Libre Franklin"/>
                <a:ea typeface="Libre Franklin"/>
                <a:cs typeface="Libre Franklin"/>
                <a:sym typeface="Libre Franklin"/>
              </a:rPr>
              <a:t>+7 (495) 134-32-23</a:t>
            </a:r>
            <a:endParaRPr/>
          </a:p>
          <a:p>
            <a:pPr marL="0" marR="0" lvl="0" indent="0" algn="l" rtl="0">
              <a:lnSpc>
                <a:spcPct val="80000"/>
              </a:lnSpc>
              <a:spcBef>
                <a:spcPts val="0"/>
              </a:spcBef>
              <a:spcAft>
                <a:spcPts val="0"/>
              </a:spcAft>
              <a:buClr>
                <a:schemeClr val="dk1"/>
              </a:buClr>
              <a:buSzPts val="900"/>
              <a:buFont typeface="Libre Franklin"/>
              <a:buNone/>
            </a:pPr>
            <a:r>
              <a:rPr lang="ru-RU" sz="900" b="0" i="0" u="none">
                <a:solidFill>
                  <a:schemeClr val="dk1"/>
                </a:solidFill>
                <a:latin typeface="Libre Franklin"/>
                <a:ea typeface="Libre Franklin"/>
                <a:cs typeface="Libre Franklin"/>
                <a:sym typeface="Libre Franklin"/>
              </a:rPr>
              <a:t>pravovest-audit.ru</a:t>
            </a:r>
            <a:endParaRPr/>
          </a:p>
        </p:txBody>
      </p:sp>
      <p:pic>
        <p:nvPicPr>
          <p:cNvPr id="1549" name="Google Shape;1549;p78"/>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767025" y="5302250"/>
            <a:ext cx="995350" cy="995350"/>
          </a:xfrm>
          <a:prstGeom prst="rect">
            <a:avLst/>
          </a:prstGeom>
          <a:noFill/>
          <a:ln>
            <a:noFill/>
          </a:ln>
        </p:spPr>
      </p:pic>
    </p:spTree>
    <p:extLst>
      <p:ext uri="{BB962C8B-B14F-4D97-AF65-F5344CB8AC3E}">
        <p14:creationId xmlns:p14="http://schemas.microsoft.com/office/powerpoint/2010/main" val="2338845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53"/>
        <p:cNvGrpSpPr/>
        <p:nvPr/>
      </p:nvGrpSpPr>
      <p:grpSpPr>
        <a:xfrm>
          <a:off x="0" y="0"/>
          <a:ext cx="0" cy="0"/>
          <a:chOff x="0" y="0"/>
          <a:chExt cx="0" cy="0"/>
        </a:xfrm>
      </p:grpSpPr>
      <p:pic>
        <p:nvPicPr>
          <p:cNvPr id="1554" name="Google Shape;1554;p7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953000" y="0"/>
            <a:ext cx="4567237" cy="6858000"/>
          </a:xfrm>
          <a:prstGeom prst="rect">
            <a:avLst/>
          </a:prstGeom>
          <a:noFill/>
          <a:ln>
            <a:noFill/>
          </a:ln>
        </p:spPr>
      </p:pic>
      <p:sp>
        <p:nvSpPr>
          <p:cNvPr id="1555" name="Google Shape;1555;p79"/>
          <p:cNvSpPr txBox="1"/>
          <p:nvPr/>
        </p:nvSpPr>
        <p:spPr>
          <a:xfrm>
            <a:off x="381000" y="592137"/>
            <a:ext cx="7759800" cy="834900"/>
          </a:xfrm>
          <a:prstGeom prst="rect">
            <a:avLst/>
          </a:prstGeom>
          <a:solidFill>
            <a:srgbClr val="E51A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56" name="Google Shape;1556;p79"/>
          <p:cNvSpPr txBox="1"/>
          <p:nvPr/>
        </p:nvSpPr>
        <p:spPr>
          <a:xfrm>
            <a:off x="889000" y="568325"/>
            <a:ext cx="7078800" cy="912900"/>
          </a:xfrm>
          <a:prstGeom prst="rect">
            <a:avLst/>
          </a:prstGeom>
          <a:noFill/>
          <a:ln>
            <a:noFill/>
          </a:ln>
        </p:spPr>
        <p:txBody>
          <a:bodyPr spcFirstLastPara="1" wrap="square" lIns="72550" tIns="36275" rIns="72550" bIns="36275" anchor="ctr" anchorCtr="0">
            <a:noAutofit/>
          </a:bodyPr>
          <a:lstStyle/>
          <a:p>
            <a:pPr marL="0" marR="0" lvl="0" indent="0" algn="l" rtl="0">
              <a:lnSpc>
                <a:spcPct val="90000"/>
              </a:lnSpc>
              <a:spcBef>
                <a:spcPts val="0"/>
              </a:spcBef>
              <a:spcAft>
                <a:spcPts val="0"/>
              </a:spcAft>
              <a:buClr>
                <a:schemeClr val="lt1"/>
              </a:buClr>
              <a:buSzPts val="2900"/>
              <a:buFont typeface="Franklin Gothic"/>
              <a:buNone/>
            </a:pPr>
            <a:r>
              <a:rPr lang="ru-RU" sz="2900" b="1" i="0" u="none">
                <a:solidFill>
                  <a:schemeClr val="lt1"/>
                </a:solidFill>
                <a:latin typeface="Franklin Gothic"/>
                <a:ea typeface="Franklin Gothic"/>
                <a:cs typeface="Franklin Gothic"/>
                <a:sym typeface="Franklin Gothic"/>
              </a:rPr>
              <a:t>Экспресс-тест для профилактики рисков</a:t>
            </a:r>
            <a:endParaRPr/>
          </a:p>
        </p:txBody>
      </p:sp>
      <p:pic>
        <p:nvPicPr>
          <p:cNvPr id="1557" name="Google Shape;1557;p7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374775" y="2165350"/>
            <a:ext cx="2666999" cy="2779712"/>
          </a:xfrm>
          <a:prstGeom prst="rect">
            <a:avLst/>
          </a:prstGeom>
          <a:noFill/>
          <a:ln>
            <a:noFill/>
          </a:ln>
          <a:effectLst>
            <a:outerShdw blurRad="63500" sx="96000" sy="96000">
              <a:srgbClr val="000000">
                <a:alpha val="28630"/>
              </a:srgbClr>
            </a:outerShdw>
          </a:effectLst>
        </p:spPr>
      </p:pic>
      <p:pic>
        <p:nvPicPr>
          <p:cNvPr id="1558" name="Google Shape;1558;p7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57875" y="2154237"/>
            <a:ext cx="2659062" cy="2790825"/>
          </a:xfrm>
          <a:prstGeom prst="rect">
            <a:avLst/>
          </a:prstGeom>
          <a:noFill/>
          <a:ln>
            <a:noFill/>
          </a:ln>
          <a:effectLst>
            <a:outerShdw blurRad="63500" sx="96000" sy="96000">
              <a:srgbClr val="000000">
                <a:alpha val="28630"/>
              </a:srgbClr>
            </a:outerShdw>
          </a:effectLst>
        </p:spPr>
      </p:pic>
      <p:sp>
        <p:nvSpPr>
          <p:cNvPr id="1559" name="Google Shape;1559;p79"/>
          <p:cNvSpPr txBox="1"/>
          <p:nvPr/>
        </p:nvSpPr>
        <p:spPr>
          <a:xfrm>
            <a:off x="5857875" y="1524000"/>
            <a:ext cx="2659200" cy="911100"/>
          </a:xfrm>
          <a:prstGeom prst="rect">
            <a:avLst/>
          </a:prstGeom>
          <a:noFill/>
          <a:ln>
            <a:noFill/>
          </a:ln>
        </p:spPr>
        <p:txBody>
          <a:bodyPr spcFirstLastPara="1" wrap="square" lIns="72550" tIns="36275" rIns="72550" bIns="36275" anchor="ctr" anchorCtr="0">
            <a:noAutofit/>
          </a:bodyPr>
          <a:lstStyle/>
          <a:p>
            <a:pPr marL="0" marR="0" lvl="0" indent="0" algn="ctr" rtl="0">
              <a:lnSpc>
                <a:spcPct val="90000"/>
              </a:lnSpc>
              <a:spcBef>
                <a:spcPts val="0"/>
              </a:spcBef>
              <a:spcAft>
                <a:spcPts val="0"/>
              </a:spcAft>
              <a:buClr>
                <a:schemeClr val="lt1"/>
              </a:buClr>
              <a:buSzPts val="1600"/>
              <a:buFont typeface="Franklin Gothic"/>
              <a:buNone/>
            </a:pPr>
            <a:r>
              <a:rPr lang="ru-RU" sz="1600" b="1" i="0" u="none">
                <a:solidFill>
                  <a:schemeClr val="lt1"/>
                </a:solidFill>
                <a:latin typeface="Franklin Gothic"/>
                <a:ea typeface="Franklin Gothic"/>
                <a:cs typeface="Franklin Gothic"/>
                <a:sym typeface="Franklin Gothic"/>
              </a:rPr>
              <a:t>ПОСЛЕ АУДИТА</a:t>
            </a:r>
            <a:endParaRPr/>
          </a:p>
        </p:txBody>
      </p:sp>
      <p:sp>
        <p:nvSpPr>
          <p:cNvPr id="1560" name="Google Shape;1560;p79"/>
          <p:cNvSpPr txBox="1"/>
          <p:nvPr/>
        </p:nvSpPr>
        <p:spPr>
          <a:xfrm>
            <a:off x="1384300" y="1524000"/>
            <a:ext cx="2660700" cy="911100"/>
          </a:xfrm>
          <a:prstGeom prst="rect">
            <a:avLst/>
          </a:prstGeom>
          <a:noFill/>
          <a:ln>
            <a:noFill/>
          </a:ln>
        </p:spPr>
        <p:txBody>
          <a:bodyPr spcFirstLastPara="1" wrap="square" lIns="72550" tIns="36275" rIns="72550" bIns="36275" anchor="ctr" anchorCtr="0">
            <a:noAutofit/>
          </a:bodyPr>
          <a:lstStyle/>
          <a:p>
            <a:pPr marL="0" marR="0" lvl="0" indent="0" algn="ctr" rtl="0">
              <a:lnSpc>
                <a:spcPct val="90000"/>
              </a:lnSpc>
              <a:spcBef>
                <a:spcPts val="0"/>
              </a:spcBef>
              <a:spcAft>
                <a:spcPts val="0"/>
              </a:spcAft>
              <a:buClr>
                <a:srgbClr val="A62421"/>
              </a:buClr>
              <a:buSzPts val="1900"/>
              <a:buFont typeface="Franklin Gothic"/>
              <a:buNone/>
            </a:pPr>
            <a:r>
              <a:rPr lang="ru-RU" sz="1900" b="1" i="0" u="none">
                <a:solidFill>
                  <a:srgbClr val="A62421"/>
                </a:solidFill>
                <a:latin typeface="Franklin Gothic"/>
                <a:ea typeface="Franklin Gothic"/>
                <a:cs typeface="Franklin Gothic"/>
                <a:sym typeface="Franklin Gothic"/>
              </a:rPr>
              <a:t>ДО АУДИТА</a:t>
            </a:r>
            <a:endParaRPr/>
          </a:p>
        </p:txBody>
      </p:sp>
      <p:sp>
        <p:nvSpPr>
          <p:cNvPr id="1561" name="Google Shape;1561;p79"/>
          <p:cNvSpPr/>
          <p:nvPr/>
        </p:nvSpPr>
        <p:spPr>
          <a:xfrm rot="5400000" flipH="1">
            <a:off x="2595562" y="3303587"/>
            <a:ext cx="1052512" cy="5491162"/>
          </a:xfrm>
          <a:custGeom>
            <a:avLst/>
            <a:gdLst/>
            <a:ahLst/>
            <a:cxnLst/>
            <a:rect l="l" t="t" r="r" b="b"/>
            <a:pathLst>
              <a:path w="1052512" h="5491162" extrusionOk="0">
                <a:moveTo>
                  <a:pt x="526256" y="0"/>
                </a:moveTo>
                <a:lnTo>
                  <a:pt x="526256" y="0"/>
                </a:lnTo>
                <a:cubicBezTo>
                  <a:pt x="816899" y="0"/>
                  <a:pt x="1052512" y="235613"/>
                  <a:pt x="1052512" y="526256"/>
                </a:cubicBezTo>
                <a:lnTo>
                  <a:pt x="1052512" y="5491162"/>
                </a:lnTo>
                <a:lnTo>
                  <a:pt x="1052512" y="5491162"/>
                </a:lnTo>
                <a:lnTo>
                  <a:pt x="0" y="5491162"/>
                </a:lnTo>
                <a:lnTo>
                  <a:pt x="0" y="5491162"/>
                </a:lnTo>
                <a:lnTo>
                  <a:pt x="0" y="526256"/>
                </a:lnTo>
                <a:cubicBezTo>
                  <a:pt x="0" y="235613"/>
                  <a:pt x="235613" y="0"/>
                  <a:pt x="526256" y="0"/>
                </a:cubicBezTo>
                <a:close/>
              </a:path>
            </a:pathLst>
          </a:custGeom>
          <a:solidFill>
            <a:schemeClr val="lt1"/>
          </a:solidFill>
          <a:ln>
            <a:noFill/>
          </a:ln>
          <a:effectLst>
            <a:outerShdw blurRad="63500" dist="38100" dir="10800000">
              <a:srgbClr val="000000">
                <a:alpha val="3961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562" name="Google Shape;1562;p79"/>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562725" y="5851525"/>
            <a:ext cx="2435224" cy="433387"/>
          </a:xfrm>
          <a:prstGeom prst="rect">
            <a:avLst/>
          </a:prstGeom>
          <a:noFill/>
          <a:ln>
            <a:noFill/>
          </a:ln>
        </p:spPr>
      </p:pic>
      <p:sp>
        <p:nvSpPr>
          <p:cNvPr id="1563" name="Google Shape;1563;p79"/>
          <p:cNvSpPr txBox="1"/>
          <p:nvPr/>
        </p:nvSpPr>
        <p:spPr>
          <a:xfrm>
            <a:off x="3821112" y="5556250"/>
            <a:ext cx="16494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6021D"/>
              </a:buClr>
              <a:buSzPts val="900"/>
              <a:buFont typeface="Libre Franklin"/>
              <a:buNone/>
            </a:pPr>
            <a:r>
              <a:rPr lang="ru-RU" sz="900" b="0" i="0" u="none">
                <a:solidFill>
                  <a:srgbClr val="26021D"/>
                </a:solidFill>
                <a:latin typeface="Libre Franklin"/>
                <a:ea typeface="Libre Franklin"/>
                <a:cs typeface="Libre Franklin"/>
                <a:sym typeface="Libre Franklin"/>
              </a:rPr>
              <a:t>АКГ  «Правовест Аудит»</a:t>
            </a:r>
            <a:br>
              <a:rPr lang="ru-RU" sz="900" b="0" i="0" u="none">
                <a:solidFill>
                  <a:srgbClr val="26021D"/>
                </a:solidFill>
                <a:latin typeface="Libre Franklin"/>
                <a:ea typeface="Libre Franklin"/>
                <a:cs typeface="Libre Franklin"/>
                <a:sym typeface="Libre Franklin"/>
              </a:rPr>
            </a:br>
            <a:r>
              <a:rPr lang="ru-RU" sz="1200" b="1" i="0" u="none">
                <a:solidFill>
                  <a:schemeClr val="dk1"/>
                </a:solidFill>
                <a:latin typeface="Libre Franklin"/>
                <a:ea typeface="Libre Franklin"/>
                <a:cs typeface="Libre Franklin"/>
                <a:sym typeface="Libre Franklin"/>
              </a:rPr>
              <a:t>17 место RAEX</a:t>
            </a:r>
            <a:endParaRPr/>
          </a:p>
        </p:txBody>
      </p:sp>
      <p:sp>
        <p:nvSpPr>
          <p:cNvPr id="1564" name="Google Shape;1564;p79"/>
          <p:cNvSpPr txBox="1"/>
          <p:nvPr/>
        </p:nvSpPr>
        <p:spPr>
          <a:xfrm>
            <a:off x="3819525" y="5938837"/>
            <a:ext cx="2914500" cy="6096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chemeClr val="dk1"/>
              </a:buClr>
              <a:buSzPts val="1200"/>
              <a:buFont typeface="Libre Franklin"/>
              <a:buNone/>
            </a:pPr>
            <a:r>
              <a:rPr lang="ru-RU" sz="1200" b="1" i="0" u="none">
                <a:solidFill>
                  <a:schemeClr val="dk1"/>
                </a:solidFill>
                <a:latin typeface="Libre Franklin"/>
                <a:ea typeface="Libre Franklin"/>
                <a:cs typeface="Libre Franklin"/>
                <a:sym typeface="Libre Franklin"/>
              </a:rPr>
              <a:t>+7 (495) 134-32-23</a:t>
            </a:r>
            <a:br>
              <a:rPr lang="ru-RU" sz="1200" b="1" i="0" u="none">
                <a:solidFill>
                  <a:schemeClr val="dk1"/>
                </a:solidFill>
                <a:latin typeface="Libre Franklin"/>
                <a:ea typeface="Libre Franklin"/>
                <a:cs typeface="Libre Franklin"/>
                <a:sym typeface="Libre Franklin"/>
              </a:rPr>
            </a:br>
            <a:r>
              <a:rPr lang="ru-RU" sz="1200" b="1" i="0" u="none">
                <a:solidFill>
                  <a:schemeClr val="dk1"/>
                </a:solidFill>
                <a:latin typeface="Libre Franklin"/>
                <a:ea typeface="Libre Franklin"/>
                <a:cs typeface="Libre Franklin"/>
                <a:sym typeface="Libre Franklin"/>
              </a:rPr>
              <a:t>+7 (903) 669-51-90</a:t>
            </a:r>
            <a:endParaRPr/>
          </a:p>
          <a:p>
            <a:pPr marL="0" marR="0" lvl="0" indent="0" algn="l" rtl="0">
              <a:lnSpc>
                <a:spcPct val="80000"/>
              </a:lnSpc>
              <a:spcBef>
                <a:spcPts val="0"/>
              </a:spcBef>
              <a:spcAft>
                <a:spcPts val="0"/>
              </a:spcAft>
              <a:buClr>
                <a:schemeClr val="dk1"/>
              </a:buClr>
              <a:buSzPts val="900"/>
              <a:buFont typeface="Libre Franklin"/>
              <a:buNone/>
            </a:pPr>
            <a:r>
              <a:rPr lang="ru-RU" sz="900" b="0" i="0" u="none">
                <a:solidFill>
                  <a:schemeClr val="dk1"/>
                </a:solidFill>
                <a:latin typeface="Libre Franklin"/>
                <a:ea typeface="Libre Franklin"/>
                <a:cs typeface="Libre Franklin"/>
                <a:sym typeface="Libre Franklin"/>
              </a:rPr>
              <a:t>admin@pravovest-audit.ru</a:t>
            </a:r>
            <a:endParaRPr/>
          </a:p>
          <a:p>
            <a:pPr marL="0" marR="0" lvl="0" indent="0" algn="l" rtl="0">
              <a:lnSpc>
                <a:spcPct val="80000"/>
              </a:lnSpc>
              <a:spcBef>
                <a:spcPts val="0"/>
              </a:spcBef>
              <a:spcAft>
                <a:spcPts val="0"/>
              </a:spcAft>
              <a:buClr>
                <a:schemeClr val="dk1"/>
              </a:buClr>
              <a:buSzPts val="900"/>
              <a:buFont typeface="Libre Franklin"/>
              <a:buNone/>
            </a:pPr>
            <a:r>
              <a:rPr lang="ru-RU" sz="900" b="0" i="0" u="none">
                <a:solidFill>
                  <a:schemeClr val="dk1"/>
                </a:solidFill>
                <a:latin typeface="Libre Franklin"/>
                <a:ea typeface="Libre Franklin"/>
                <a:cs typeface="Libre Franklin"/>
                <a:sym typeface="Libre Franklin"/>
              </a:rPr>
              <a:t>pravovest-audit.ru</a:t>
            </a:r>
            <a:endParaRPr/>
          </a:p>
        </p:txBody>
      </p:sp>
      <p:sp>
        <p:nvSpPr>
          <p:cNvPr id="1565" name="Google Shape;1565;p79"/>
          <p:cNvSpPr txBox="1"/>
          <p:nvPr/>
        </p:nvSpPr>
        <p:spPr>
          <a:xfrm>
            <a:off x="879475" y="5753100"/>
            <a:ext cx="2271600" cy="62190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Clr>
                <a:schemeClr val="dk1"/>
              </a:buClr>
              <a:buSzPts val="1200"/>
              <a:buFont typeface="Libre Franklin"/>
              <a:buNone/>
            </a:pPr>
            <a:r>
              <a:rPr lang="ru-RU" sz="1200" b="0" i="0" u="none">
                <a:solidFill>
                  <a:schemeClr val="dk1"/>
                </a:solidFill>
                <a:latin typeface="Libre Franklin"/>
                <a:ea typeface="Libre Franklin"/>
                <a:cs typeface="Libre Franklin"/>
                <a:sym typeface="Libre Franklin"/>
              </a:rPr>
              <a:t>По итогам получить</a:t>
            </a:r>
            <a:endParaRPr/>
          </a:p>
          <a:p>
            <a:pPr marL="0" marR="0" lvl="0" indent="0" algn="l" rtl="0">
              <a:lnSpc>
                <a:spcPct val="70000"/>
              </a:lnSpc>
              <a:spcBef>
                <a:spcPts val="400"/>
              </a:spcBef>
              <a:spcAft>
                <a:spcPts val="0"/>
              </a:spcAft>
              <a:buClr>
                <a:srgbClr val="E51A4B"/>
              </a:buClr>
              <a:buSzPts val="1800"/>
              <a:buFont typeface="Franklin Gothic"/>
              <a:buNone/>
            </a:pPr>
            <a:r>
              <a:rPr lang="ru-RU" sz="1800" b="0" i="0" u="none">
                <a:solidFill>
                  <a:srgbClr val="E51A4B"/>
                </a:solidFill>
                <a:latin typeface="Franklin Gothic"/>
                <a:ea typeface="Franklin Gothic"/>
                <a:cs typeface="Franklin Gothic"/>
                <a:sym typeface="Franklin Gothic"/>
              </a:rPr>
              <a:t>РЕКОМЕНДАЦИ</a:t>
            </a:r>
            <a:endParaRPr/>
          </a:p>
          <a:p>
            <a:pPr marL="0" marR="0" lvl="0" indent="0" algn="l" rtl="0">
              <a:lnSpc>
                <a:spcPct val="70000"/>
              </a:lnSpc>
              <a:spcBef>
                <a:spcPts val="200"/>
              </a:spcBef>
              <a:spcAft>
                <a:spcPts val="0"/>
              </a:spcAft>
              <a:buClr>
                <a:schemeClr val="dk1"/>
              </a:buClr>
              <a:buSzPts val="1200"/>
              <a:buFont typeface="Libre Franklin"/>
              <a:buNone/>
            </a:pPr>
            <a:r>
              <a:rPr lang="ru-RU" sz="1200" b="0" i="0" u="none">
                <a:solidFill>
                  <a:schemeClr val="dk1"/>
                </a:solidFill>
                <a:latin typeface="Libre Franklin"/>
                <a:ea typeface="Libre Franklin"/>
                <a:cs typeface="Libre Franklin"/>
                <a:sym typeface="Libre Franklin"/>
              </a:rPr>
              <a:t>аудиторов и экспертов</a:t>
            </a:r>
            <a:endParaRPr/>
          </a:p>
        </p:txBody>
      </p:sp>
      <p:pic>
        <p:nvPicPr>
          <p:cNvPr id="1566" name="Google Shape;1566;p79"/>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2752725" y="5556250"/>
            <a:ext cx="992175" cy="992175"/>
          </a:xfrm>
          <a:prstGeom prst="rect">
            <a:avLst/>
          </a:prstGeom>
          <a:noFill/>
          <a:ln>
            <a:noFill/>
          </a:ln>
        </p:spPr>
      </p:pic>
    </p:spTree>
    <p:extLst>
      <p:ext uri="{BB962C8B-B14F-4D97-AF65-F5344CB8AC3E}">
        <p14:creationId xmlns:p14="http://schemas.microsoft.com/office/powerpoint/2010/main" val="1803821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скругленные верхние углы 20">
            <a:extLst>
              <a:ext uri="{FF2B5EF4-FFF2-40B4-BE49-F238E27FC236}">
                <a16:creationId xmlns:a16="http://schemas.microsoft.com/office/drawing/2014/main" id="{F07AD99F-3413-4CE4-BD5D-1CD4E64F4D60}"/>
              </a:ext>
            </a:extLst>
          </p:cNvPr>
          <p:cNvSpPr/>
          <p:nvPr/>
        </p:nvSpPr>
        <p:spPr>
          <a:xfrm rot="16200000" flipV="1">
            <a:off x="2443520" y="3074575"/>
            <a:ext cx="1051401" cy="5948795"/>
          </a:xfrm>
          <a:prstGeom prst="round2SameRect">
            <a:avLst>
              <a:gd name="adj1" fmla="val 50000"/>
              <a:gd name="adj2" fmla="val 0"/>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370" tIns="50685" rIns="101370" bIns="50685" rtlCol="0" anchor="ctr"/>
          <a:lstStyle/>
          <a:p>
            <a:pPr algn="ctr"/>
            <a:endParaRPr lang="ru-RU" sz="1500"/>
          </a:p>
        </p:txBody>
      </p:sp>
      <p:pic>
        <p:nvPicPr>
          <p:cNvPr id="16" name="Рисунок 15">
            <a:hlinkClick r:id="rId2" action="ppaction://hlinkfile"/>
            <a:extLst>
              <a:ext uri="{FF2B5EF4-FFF2-40B4-BE49-F238E27FC236}">
                <a16:creationId xmlns:a16="http://schemas.microsoft.com/office/drawing/2014/main" id="{113A00B8-E62E-4131-87B7-88740E23EA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6759" y="5851928"/>
            <a:ext cx="2637471" cy="432905"/>
          </a:xfrm>
          <a:prstGeom prst="rect">
            <a:avLst/>
          </a:prstGeom>
        </p:spPr>
      </p:pic>
      <p:sp>
        <p:nvSpPr>
          <p:cNvPr id="17" name="Прямоугольник 16">
            <a:extLst>
              <a:ext uri="{FF2B5EF4-FFF2-40B4-BE49-F238E27FC236}">
                <a16:creationId xmlns:a16="http://schemas.microsoft.com/office/drawing/2014/main" id="{6AFBF0C6-78A9-403E-AA7B-64CC0F32B0A2}"/>
              </a:ext>
            </a:extLst>
          </p:cNvPr>
          <p:cNvSpPr/>
          <p:nvPr/>
        </p:nvSpPr>
        <p:spPr>
          <a:xfrm>
            <a:off x="3688029" y="5702868"/>
            <a:ext cx="1785745" cy="456303"/>
          </a:xfrm>
          <a:prstGeom prst="rect">
            <a:avLst/>
          </a:prstGeom>
        </p:spPr>
        <p:txBody>
          <a:bodyPr wrap="square" lIns="101370" tIns="50685" rIns="101370" bIns="50685">
            <a:spAutoFit/>
          </a:bodyPr>
          <a:lstStyle/>
          <a:p>
            <a:r>
              <a:rPr lang="ru-RU" sz="1000" dirty="0">
                <a:solidFill>
                  <a:srgbClr val="26021D"/>
                </a:solidFill>
                <a:latin typeface="Franklin Gothic Book" panose="020B0503020102020204" pitchFamily="34" charset="0"/>
                <a:ea typeface="Times New Roman" panose="02020603050405020304" pitchFamily="18" charset="0"/>
              </a:rPr>
              <a:t>АКГ  «</a:t>
            </a:r>
            <a:r>
              <a:rPr lang="ru-RU" sz="1000" dirty="0" err="1">
                <a:solidFill>
                  <a:srgbClr val="26021D"/>
                </a:solidFill>
                <a:latin typeface="Franklin Gothic Book" panose="020B0503020102020204" pitchFamily="34" charset="0"/>
                <a:ea typeface="Times New Roman" panose="02020603050405020304" pitchFamily="18" charset="0"/>
              </a:rPr>
              <a:t>Правовест</a:t>
            </a:r>
            <a:r>
              <a:rPr lang="ru-RU" sz="1000" dirty="0">
                <a:solidFill>
                  <a:srgbClr val="26021D"/>
                </a:solidFill>
                <a:latin typeface="Franklin Gothic Book" panose="020B0503020102020204" pitchFamily="34" charset="0"/>
                <a:ea typeface="Times New Roman" panose="02020603050405020304" pitchFamily="18" charset="0"/>
              </a:rPr>
              <a:t> Аудит»</a:t>
            </a:r>
            <a:br>
              <a:rPr lang="ru-RU" sz="1000" dirty="0">
                <a:solidFill>
                  <a:srgbClr val="26021D"/>
                </a:solidFill>
                <a:latin typeface="Franklin Gothic Book" panose="020B0503020102020204" pitchFamily="34" charset="0"/>
                <a:ea typeface="Times New Roman" panose="02020603050405020304" pitchFamily="18" charset="0"/>
              </a:rPr>
            </a:br>
            <a:r>
              <a:rPr lang="ru-RU" sz="1300" b="1" dirty="0">
                <a:latin typeface="Franklin Gothic Book" panose="020B0503020102020204" pitchFamily="34" charset="0"/>
                <a:ea typeface="Times New Roman" panose="02020603050405020304" pitchFamily="18" charset="0"/>
              </a:rPr>
              <a:t>17 место </a:t>
            </a:r>
            <a:r>
              <a:rPr lang="en-US" sz="1300" b="1" dirty="0">
                <a:latin typeface="Franklin Gothic Book" panose="020B0503020102020204" pitchFamily="34" charset="0"/>
                <a:ea typeface="Times New Roman" panose="02020603050405020304" pitchFamily="18" charset="0"/>
              </a:rPr>
              <a:t>RAEX</a:t>
            </a:r>
            <a:endParaRPr lang="ru-RU" sz="1200" b="1" dirty="0">
              <a:latin typeface="Franklin Gothic Book" panose="020B0503020102020204" pitchFamily="34" charset="0"/>
            </a:endParaRPr>
          </a:p>
        </p:txBody>
      </p:sp>
      <p:sp>
        <p:nvSpPr>
          <p:cNvPr id="20" name="TextBox 19">
            <a:extLst>
              <a:ext uri="{FF2B5EF4-FFF2-40B4-BE49-F238E27FC236}">
                <a16:creationId xmlns:a16="http://schemas.microsoft.com/office/drawing/2014/main" id="{6655BAE5-327D-42CA-B36C-03E021DED5DD}"/>
              </a:ext>
            </a:extLst>
          </p:cNvPr>
          <p:cNvSpPr txBox="1"/>
          <p:nvPr/>
        </p:nvSpPr>
        <p:spPr>
          <a:xfrm>
            <a:off x="536590" y="5651238"/>
            <a:ext cx="2212706" cy="917968"/>
          </a:xfrm>
          <a:prstGeom prst="rect">
            <a:avLst/>
          </a:prstGeom>
          <a:noFill/>
        </p:spPr>
        <p:txBody>
          <a:bodyPr wrap="square" lIns="101370" tIns="50685" rIns="101370" bIns="50685" rtlCol="0">
            <a:spAutoFit/>
          </a:bodyPr>
          <a:lstStyle/>
          <a:p>
            <a:pPr>
              <a:spcAft>
                <a:spcPts val="499"/>
              </a:spcAft>
            </a:pPr>
            <a:r>
              <a:rPr lang="ru-RU" sz="1300" dirty="0">
                <a:latin typeface="Franklin Gothic Book" panose="020B0503020102020204" pitchFamily="34" charset="0"/>
              </a:rPr>
              <a:t>Перейдите </a:t>
            </a:r>
            <a:br>
              <a:rPr lang="ru-RU" sz="1300" dirty="0">
                <a:latin typeface="Franklin Gothic Book" panose="020B0503020102020204" pitchFamily="34" charset="0"/>
              </a:rPr>
            </a:br>
            <a:r>
              <a:rPr lang="ru-RU" sz="1300" dirty="0">
                <a:latin typeface="Franklin Gothic Book" panose="020B0503020102020204" pitchFamily="34" charset="0"/>
              </a:rPr>
              <a:t>по ссылке и получите </a:t>
            </a:r>
            <a:r>
              <a:rPr lang="ru-RU" sz="2700" b="1" spc="83" dirty="0">
                <a:solidFill>
                  <a:srgbClr val="E51A4B"/>
                </a:solidFill>
                <a:latin typeface="Franklin Gothic Demi" panose="020B0703020102020204" pitchFamily="34" charset="0"/>
              </a:rPr>
              <a:t>ПОДАРКИ</a:t>
            </a:r>
            <a:endParaRPr lang="ru-RU" sz="1200" b="1" spc="83" dirty="0">
              <a:solidFill>
                <a:srgbClr val="E51A4B"/>
              </a:solidFill>
              <a:latin typeface="Franklin Gothic Demi" panose="020B0703020102020204" pitchFamily="34" charset="0"/>
            </a:endParaRPr>
          </a:p>
        </p:txBody>
      </p:sp>
      <p:sp>
        <p:nvSpPr>
          <p:cNvPr id="31" name="Прямоугольник 30">
            <a:hlinkClick r:id="rId2" action="ppaction://hlinkfile"/>
            <a:extLst>
              <a:ext uri="{FF2B5EF4-FFF2-40B4-BE49-F238E27FC236}">
                <a16:creationId xmlns:a16="http://schemas.microsoft.com/office/drawing/2014/main" id="{87F586E7-8903-46CB-8C41-9DCA5464E509}"/>
              </a:ext>
            </a:extLst>
          </p:cNvPr>
          <p:cNvSpPr/>
          <p:nvPr/>
        </p:nvSpPr>
        <p:spPr>
          <a:xfrm>
            <a:off x="3684835" y="6084811"/>
            <a:ext cx="1942319" cy="385514"/>
          </a:xfrm>
          <a:prstGeom prst="rect">
            <a:avLst/>
          </a:prstGeom>
        </p:spPr>
        <p:txBody>
          <a:bodyPr wrap="square" lIns="101370" tIns="50685" rIns="101370" bIns="50685">
            <a:spAutoFit/>
          </a:bodyPr>
          <a:lstStyle/>
          <a:p>
            <a:pPr>
              <a:lnSpc>
                <a:spcPct val="80000"/>
              </a:lnSpc>
            </a:pPr>
            <a:r>
              <a:rPr lang="ru-RU" sz="1300" b="1" dirty="0">
                <a:latin typeface="Franklin Gothic Book" panose="020B0503020102020204" pitchFamily="34" charset="0"/>
                <a:ea typeface="Times New Roman" panose="02020603050405020304" pitchFamily="18" charset="0"/>
              </a:rPr>
              <a:t>+7</a:t>
            </a:r>
            <a:r>
              <a:rPr lang="en-US" sz="1300" b="1" dirty="0">
                <a:latin typeface="Franklin Gothic Book" panose="020B0503020102020204" pitchFamily="34" charset="0"/>
                <a:ea typeface="Times New Roman" panose="02020603050405020304" pitchFamily="18" charset="0"/>
              </a:rPr>
              <a:t> (495) 134-32-23</a:t>
            </a:r>
          </a:p>
          <a:p>
            <a:pPr>
              <a:lnSpc>
                <a:spcPct val="80000"/>
              </a:lnSpc>
            </a:pPr>
            <a:r>
              <a:rPr lang="en-US" sz="1000" dirty="0">
                <a:latin typeface="Franklin Gothic Book" panose="020B0503020102020204" pitchFamily="34" charset="0"/>
                <a:ea typeface="Times New Roman" panose="02020603050405020304" pitchFamily="18" charset="0"/>
              </a:rPr>
              <a:t>pravovest-audit.ru</a:t>
            </a:r>
          </a:p>
        </p:txBody>
      </p:sp>
      <p:sp>
        <p:nvSpPr>
          <p:cNvPr id="23" name="Заголовок 1">
            <a:extLst>
              <a:ext uri="{FF2B5EF4-FFF2-40B4-BE49-F238E27FC236}">
                <a16:creationId xmlns:a16="http://schemas.microsoft.com/office/drawing/2014/main" id="{F46E45E9-0B9E-429B-A8DD-7AB81E9D9EA6}"/>
              </a:ext>
            </a:extLst>
          </p:cNvPr>
          <p:cNvSpPr txBox="1">
            <a:spLocks/>
          </p:cNvSpPr>
          <p:nvPr/>
        </p:nvSpPr>
        <p:spPr>
          <a:xfrm>
            <a:off x="546479" y="836797"/>
            <a:ext cx="8640915" cy="1053277"/>
          </a:xfrm>
          <a:prstGeom prst="rect">
            <a:avLst/>
          </a:prstGeom>
        </p:spPr>
        <p:txBody>
          <a:bodyPr vert="horz" lIns="76021" tIns="38011" rIns="76021" bIns="38011"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ru-RU" sz="3500" b="1" dirty="0">
                <a:solidFill>
                  <a:srgbClr val="9E0E11"/>
                </a:solidFill>
                <a:latin typeface="Franklin Gothic Demi" panose="020B0603020102020204" pitchFamily="34" charset="0"/>
              </a:rPr>
              <a:t>Подарки для защиты себя и бизнеса</a:t>
            </a:r>
          </a:p>
        </p:txBody>
      </p:sp>
      <p:sp>
        <p:nvSpPr>
          <p:cNvPr id="28" name="Прямоугольник 27">
            <a:extLst>
              <a:ext uri="{FF2B5EF4-FFF2-40B4-BE49-F238E27FC236}">
                <a16:creationId xmlns:a16="http://schemas.microsoft.com/office/drawing/2014/main" id="{67438A0D-AB23-4746-BDBA-1BFA297E30E3}"/>
              </a:ext>
            </a:extLst>
          </p:cNvPr>
          <p:cNvSpPr/>
          <p:nvPr/>
        </p:nvSpPr>
        <p:spPr>
          <a:xfrm>
            <a:off x="15085" y="407942"/>
            <a:ext cx="5908271" cy="390059"/>
          </a:xfrm>
          <a:prstGeom prst="rect">
            <a:avLst/>
          </a:prstGeom>
          <a:solidFill>
            <a:srgbClr val="E51A4B"/>
          </a:solidFill>
          <a:ln>
            <a:noFill/>
          </a:ln>
        </p:spPr>
        <p:style>
          <a:lnRef idx="2">
            <a:schemeClr val="accent1">
              <a:shade val="50000"/>
            </a:schemeClr>
          </a:lnRef>
          <a:fillRef idx="1">
            <a:schemeClr val="accent1"/>
          </a:fillRef>
          <a:effectRef idx="0">
            <a:schemeClr val="accent1"/>
          </a:effectRef>
          <a:fontRef idx="minor">
            <a:schemeClr val="lt1"/>
          </a:fontRef>
        </p:style>
        <p:txBody>
          <a:bodyPr lIns="101370" tIns="50685" rIns="101370" bIns="50685" rtlCol="0" anchor="ctr"/>
          <a:lstStyle/>
          <a:p>
            <a:pPr algn="ctr"/>
            <a:endParaRPr lang="ru-RU" sz="1500"/>
          </a:p>
        </p:txBody>
      </p:sp>
      <p:sp>
        <p:nvSpPr>
          <p:cNvPr id="29" name="Заголовок 2">
            <a:extLst>
              <a:ext uri="{FF2B5EF4-FFF2-40B4-BE49-F238E27FC236}">
                <a16:creationId xmlns:a16="http://schemas.microsoft.com/office/drawing/2014/main" id="{EE2BB97D-4C2A-4FC0-AC73-10F052FC8D17}"/>
              </a:ext>
            </a:extLst>
          </p:cNvPr>
          <p:cNvSpPr txBox="1">
            <a:spLocks/>
          </p:cNvSpPr>
          <p:nvPr/>
        </p:nvSpPr>
        <p:spPr>
          <a:xfrm>
            <a:off x="573594" y="369146"/>
            <a:ext cx="8428442" cy="510682"/>
          </a:xfrm>
          <a:prstGeom prst="rect">
            <a:avLst/>
          </a:prstGeom>
        </p:spPr>
        <p:txBody>
          <a:bodyPr vert="horz" lIns="76021" tIns="38011" rIns="76021" bIns="38011" rtlCol="0" anchor="ctr">
            <a:normAutofit/>
          </a:bodyPr>
          <a:lstStyle>
            <a:lvl1pPr algn="l" defTabSz="864017" rtl="0" eaLnBrk="1" latinLnBrk="0" hangingPunct="1">
              <a:lnSpc>
                <a:spcPct val="90000"/>
              </a:lnSpc>
              <a:spcBef>
                <a:spcPct val="0"/>
              </a:spcBef>
              <a:buNone/>
              <a:defRPr sz="4158" kern="1200">
                <a:solidFill>
                  <a:schemeClr val="tx1"/>
                </a:solidFill>
                <a:latin typeface="+mj-lt"/>
                <a:ea typeface="+mj-ea"/>
                <a:cs typeface="+mj-cs"/>
              </a:defRPr>
            </a:lvl1pPr>
          </a:lstStyle>
          <a:p>
            <a:r>
              <a:rPr lang="ru-RU" sz="2000" b="1" dirty="0">
                <a:solidFill>
                  <a:schemeClr val="bg1"/>
                </a:solidFill>
                <a:latin typeface="Franklin Gothic Demi" panose="020B0703020102020204" pitchFamily="34" charset="0"/>
              </a:rPr>
              <a:t>УЧАСТНИКАМ ВЕБИНАРА</a:t>
            </a:r>
          </a:p>
        </p:txBody>
      </p:sp>
      <p:grpSp>
        <p:nvGrpSpPr>
          <p:cNvPr id="3" name="Группа 2">
            <a:extLst>
              <a:ext uri="{FF2B5EF4-FFF2-40B4-BE49-F238E27FC236}">
                <a16:creationId xmlns:a16="http://schemas.microsoft.com/office/drawing/2014/main" id="{128CBFB9-D26B-4244-83A7-063BE87D6579}"/>
              </a:ext>
            </a:extLst>
          </p:cNvPr>
          <p:cNvGrpSpPr/>
          <p:nvPr/>
        </p:nvGrpSpPr>
        <p:grpSpPr>
          <a:xfrm>
            <a:off x="644084" y="1533630"/>
            <a:ext cx="8739590" cy="3712950"/>
            <a:chOff x="650271" y="2162702"/>
            <a:chExt cx="6790893" cy="3125290"/>
          </a:xfrm>
        </p:grpSpPr>
        <p:pic>
          <p:nvPicPr>
            <p:cNvPr id="26" name="Рисунок 25">
              <a:extLst>
                <a:ext uri="{FF2B5EF4-FFF2-40B4-BE49-F238E27FC236}">
                  <a16:creationId xmlns:a16="http://schemas.microsoft.com/office/drawing/2014/main" id="{4FACE5B6-FBE9-4F83-9A5D-9902AE218D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00128" y="2162702"/>
              <a:ext cx="2065423" cy="3116681"/>
            </a:xfrm>
            <a:prstGeom prst="rect">
              <a:avLst/>
            </a:prstGeom>
            <a:effectLst>
              <a:outerShdw blurRad="127000" sx="102000" sy="102000" algn="ctr" rotWithShape="0">
                <a:prstClr val="black">
                  <a:alpha val="8000"/>
                </a:prstClr>
              </a:outerShdw>
            </a:effectLst>
          </p:spPr>
        </p:pic>
        <p:pic>
          <p:nvPicPr>
            <p:cNvPr id="27" name="Рисунок 26">
              <a:extLst>
                <a:ext uri="{FF2B5EF4-FFF2-40B4-BE49-F238E27FC236}">
                  <a16:creationId xmlns:a16="http://schemas.microsoft.com/office/drawing/2014/main" id="{0130EF49-79BB-4F70-B9DD-4608EB4AEEA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75741" y="2171311"/>
              <a:ext cx="2065423" cy="3116681"/>
            </a:xfrm>
            <a:prstGeom prst="rect">
              <a:avLst/>
            </a:prstGeom>
            <a:effectLst>
              <a:outerShdw blurRad="127000" sx="102000" sy="102000" algn="ctr" rotWithShape="0">
                <a:prstClr val="black">
                  <a:alpha val="8000"/>
                </a:prstClr>
              </a:outerShdw>
            </a:effectLst>
          </p:spPr>
        </p:pic>
        <p:sp>
          <p:nvSpPr>
            <p:cNvPr id="30" name="TextBox 29">
              <a:hlinkClick r:id="rId6"/>
              <a:extLst>
                <a:ext uri="{FF2B5EF4-FFF2-40B4-BE49-F238E27FC236}">
                  <a16:creationId xmlns:a16="http://schemas.microsoft.com/office/drawing/2014/main" id="{A7D6FC88-AA89-4E9E-9855-CD7258A97EE8}"/>
                </a:ext>
              </a:extLst>
            </p:cNvPr>
            <p:cNvSpPr txBox="1"/>
            <p:nvPr/>
          </p:nvSpPr>
          <p:spPr>
            <a:xfrm>
              <a:off x="3152804" y="4669994"/>
              <a:ext cx="1753355" cy="357447"/>
            </a:xfrm>
            <a:prstGeom prst="roundRect">
              <a:avLst>
                <a:gd name="adj" fmla="val 50000"/>
              </a:avLst>
            </a:prstGeom>
            <a:solidFill>
              <a:srgbClr val="9E0E11"/>
            </a:solidFill>
          </p:spPr>
          <p:txBody>
            <a:bodyPr wrap="square" bIns="53995" rtlCol="0" anchor="ctr" anchorCtr="0">
              <a:spAutoFit/>
            </a:bodyPr>
            <a:lstStyle/>
            <a:p>
              <a:pPr algn="ctr"/>
              <a:r>
                <a:rPr lang="ru-RU" sz="1300" dirty="0">
                  <a:solidFill>
                    <a:schemeClr val="bg1"/>
                  </a:solidFill>
                  <a:latin typeface="Franklin Gothic Book" panose="020B0503020102020204" pitchFamily="34" charset="0"/>
                </a:rPr>
                <a:t>Получить рекомендации</a:t>
              </a:r>
            </a:p>
          </p:txBody>
        </p:sp>
        <p:grpSp>
          <p:nvGrpSpPr>
            <p:cNvPr id="4" name="Группа 3">
              <a:extLst>
                <a:ext uri="{FF2B5EF4-FFF2-40B4-BE49-F238E27FC236}">
                  <a16:creationId xmlns:a16="http://schemas.microsoft.com/office/drawing/2014/main" id="{B8760838-AE46-489C-A651-A22DBB05601B}"/>
                </a:ext>
              </a:extLst>
            </p:cNvPr>
            <p:cNvGrpSpPr/>
            <p:nvPr/>
          </p:nvGrpSpPr>
          <p:grpSpPr>
            <a:xfrm>
              <a:off x="650271" y="2162702"/>
              <a:ext cx="2065423" cy="3116681"/>
              <a:chOff x="750888" y="2305337"/>
              <a:chExt cx="2385013" cy="3598935"/>
            </a:xfrm>
          </p:grpSpPr>
          <p:pic>
            <p:nvPicPr>
              <p:cNvPr id="25" name="Рисунок 24">
                <a:extLst>
                  <a:ext uri="{FF2B5EF4-FFF2-40B4-BE49-F238E27FC236}">
                    <a16:creationId xmlns:a16="http://schemas.microsoft.com/office/drawing/2014/main" id="{144160A9-E6E2-4C3A-B705-3BB9E7E7CC8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50888" y="2305337"/>
                <a:ext cx="2385013" cy="3598935"/>
              </a:xfrm>
              <a:prstGeom prst="rect">
                <a:avLst/>
              </a:prstGeom>
              <a:effectLst>
                <a:outerShdw blurRad="127000" sx="102000" sy="102000" algn="ctr" rotWithShape="0">
                  <a:prstClr val="black">
                    <a:alpha val="8000"/>
                  </a:prstClr>
                </a:outerShdw>
              </a:effectLst>
            </p:spPr>
          </p:pic>
          <p:pic>
            <p:nvPicPr>
              <p:cNvPr id="18" name="Рисунок 17">
                <a:extLst>
                  <a:ext uri="{FF2B5EF4-FFF2-40B4-BE49-F238E27FC236}">
                    <a16:creationId xmlns:a16="http://schemas.microsoft.com/office/drawing/2014/main" id="{6D137D78-4D0E-4A3B-97DB-5CB284EE563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20859" y="3152185"/>
                <a:ext cx="1258438" cy="1712612"/>
              </a:xfrm>
              <a:prstGeom prst="rect">
                <a:avLst/>
              </a:prstGeom>
            </p:spPr>
          </p:pic>
        </p:grpSp>
      </p:grpSp>
      <p:pic>
        <p:nvPicPr>
          <p:cNvPr id="19" name="Рисунок 18">
            <a:extLst>
              <a:ext uri="{FF2B5EF4-FFF2-40B4-BE49-F238E27FC236}">
                <a16:creationId xmlns:a16="http://schemas.microsoft.com/office/drawing/2014/main" id="{1C215F54-56B8-4561-84C9-B68489021DF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443456" y="5635721"/>
            <a:ext cx="925141" cy="871584"/>
          </a:xfrm>
          <a:prstGeom prst="rect">
            <a:avLst/>
          </a:prstGeom>
        </p:spPr>
      </p:pic>
    </p:spTree>
    <p:extLst>
      <p:ext uri="{BB962C8B-B14F-4D97-AF65-F5344CB8AC3E}">
        <p14:creationId xmlns:p14="http://schemas.microsoft.com/office/powerpoint/2010/main" val="4251634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9827" y="-17754"/>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10"/>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8"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4"/>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2"/>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3"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6" y="6537941"/>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7"/>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2" y="6461740"/>
            <a:ext cx="1595822"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249501" y="949236"/>
            <a:ext cx="9588780" cy="523220"/>
          </a:xfrm>
          <a:prstGeom prst="rect">
            <a:avLst/>
          </a:prstGeom>
        </p:spPr>
        <p:txBody>
          <a:bodyPr wrap="square">
            <a:spAutoFit/>
          </a:bodyPr>
          <a:lstStyle/>
          <a:p>
            <a:pPr algn="ctr"/>
            <a:r>
              <a:rPr lang="ru-RU" sz="2800" b="1" dirty="0">
                <a:solidFill>
                  <a:srgbClr val="9C0E11"/>
                </a:solidFill>
                <a:latin typeface="Times New Roman" panose="02020603050405020304" pitchFamily="18" charset="0"/>
                <a:cs typeface="Times New Roman" panose="02020603050405020304" pitchFamily="18" charset="0"/>
              </a:rPr>
              <a:t>Выплаты начисляемые сверх МРОТ.</a:t>
            </a:r>
          </a:p>
        </p:txBody>
      </p:sp>
      <p:sp>
        <p:nvSpPr>
          <p:cNvPr id="20" name="Прямоугольник 19"/>
          <p:cNvSpPr/>
          <p:nvPr/>
        </p:nvSpPr>
        <p:spPr>
          <a:xfrm>
            <a:off x="499001" y="1608091"/>
            <a:ext cx="8662417" cy="4486356"/>
          </a:xfrm>
          <a:prstGeom prst="rect">
            <a:avLst/>
          </a:prstGeom>
        </p:spPr>
        <p:txBody>
          <a:bodyPr wrap="square">
            <a:spAutoFit/>
          </a:bodyPr>
          <a:lstStyle/>
          <a:p>
            <a:pPr lvl="0" algn="just" defTabSz="914400">
              <a:lnSpc>
                <a:spcPct val="90000"/>
              </a:lnSpc>
              <a:spcBef>
                <a:spcPts val="1000"/>
              </a:spcBef>
            </a:pPr>
            <a:r>
              <a:rPr lang="ru-RU" kern="0" dirty="0">
                <a:solidFill>
                  <a:srgbClr val="000000"/>
                </a:solidFill>
                <a:latin typeface="Franklin Gothic Heavy"/>
                <a:cs typeface="Arial"/>
                <a:sym typeface="Arial"/>
              </a:rPr>
              <a:t> </a:t>
            </a:r>
            <a:r>
              <a:rPr lang="ru-RU" sz="2800" b="1" dirty="0">
                <a:solidFill>
                  <a:prstClr val="black"/>
                </a:solidFill>
                <a:latin typeface="Times New Roman" panose="02020603050405020304" pitchFamily="18" charset="0"/>
                <a:cs typeface="Times New Roman" panose="02020603050405020304" pitchFamily="18" charset="0"/>
              </a:rPr>
              <a:t>Письмо Минтруда России от 4 сентября 2018 г. N 14-1/ООГ-7353</a:t>
            </a:r>
            <a:endParaRPr lang="ru-RU" sz="2800" dirty="0">
              <a:solidFill>
                <a:prstClr val="black"/>
              </a:solidFill>
              <a:latin typeface="Times New Roman" panose="02020603050405020304" pitchFamily="18" charset="0"/>
              <a:cs typeface="Times New Roman" panose="02020603050405020304" pitchFamily="18" charset="0"/>
            </a:endParaRPr>
          </a:p>
          <a:p>
            <a:pPr lvl="0" algn="just" defTabSz="914400">
              <a:lnSpc>
                <a:spcPct val="90000"/>
              </a:lnSpc>
              <a:spcBef>
                <a:spcPts val="1000"/>
              </a:spcBef>
            </a:pPr>
            <a:r>
              <a:rPr lang="ru-RU" sz="2800" dirty="0">
                <a:solidFill>
                  <a:prstClr val="black"/>
                </a:solidFill>
                <a:latin typeface="Times New Roman" panose="02020603050405020304" pitchFamily="18" charset="0"/>
                <a:cs typeface="Times New Roman" panose="02020603050405020304" pitchFamily="18" charset="0"/>
              </a:rPr>
              <a:t>При заключении трудового договора с работником ему необходимо предусмотреть заработную плату не ниже МРОТ. Учитывая, что сверхурочная работа осуществляется за пределами нормальной продолжительности рабочего времени, ее оплата также не включается в МРОТ. Так, если работа в выходные и нерабочие праздничные дни, в ночное время осуществлялась в пределах рабочего времени, то оплата за нее учитывается в составе МРОТ.</a:t>
            </a:r>
          </a:p>
        </p:txBody>
      </p:sp>
    </p:spTree>
    <p:extLst>
      <p:ext uri="{BB962C8B-B14F-4D97-AF65-F5344CB8AC3E}">
        <p14:creationId xmlns:p14="http://schemas.microsoft.com/office/powerpoint/2010/main" val="698849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30240" y="-1280"/>
            <a:ext cx="4175760" cy="6859280"/>
          </a:xfrm>
          <a:prstGeom prst="rect">
            <a:avLst/>
          </a:prstGeom>
        </p:spPr>
      </p:pic>
      <p:pic>
        <p:nvPicPr>
          <p:cNvPr id="7" name="Рисунок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218646" y="182367"/>
            <a:ext cx="465726" cy="465726"/>
          </a:xfrm>
          <a:prstGeom prst="rect">
            <a:avLst/>
          </a:prstGeom>
        </p:spPr>
      </p:pic>
      <p:sp>
        <p:nvSpPr>
          <p:cNvPr id="8" name="Прямоугольник 7"/>
          <p:cNvSpPr/>
          <p:nvPr/>
        </p:nvSpPr>
        <p:spPr>
          <a:xfrm>
            <a:off x="143355" y="2360262"/>
            <a:ext cx="9421744" cy="1467068"/>
          </a:xfrm>
          <a:prstGeom prst="rect">
            <a:avLst/>
          </a:prstGeom>
        </p:spPr>
        <p:txBody>
          <a:bodyPr wrap="square">
            <a:spAutoFit/>
          </a:bodyPr>
          <a:lstStyle/>
          <a:p>
            <a:pPr lvl="0" algn="just" defTabSz="914400" fontAlgn="base">
              <a:spcBef>
                <a:spcPct val="20000"/>
              </a:spcBef>
              <a:spcAft>
                <a:spcPct val="0"/>
              </a:spcAft>
            </a:pPr>
            <a:endParaRPr lang="ru-RU" dirty="0">
              <a:solidFill>
                <a:prstClr val="black"/>
              </a:solidFill>
              <a:latin typeface="Times New Roman" panose="02020603050405020304" pitchFamily="18" charset="0"/>
              <a:cs typeface="Times New Roman" panose="02020603050405020304" pitchFamily="18" charset="0"/>
            </a:endParaRPr>
          </a:p>
          <a:p>
            <a:pPr lvl="0" algn="just" defTabSz="914400" fontAlgn="base">
              <a:spcBef>
                <a:spcPct val="20000"/>
              </a:spcBef>
              <a:spcAft>
                <a:spcPct val="0"/>
              </a:spcAft>
            </a:pPr>
            <a:endParaRPr lang="ru-RU" b="1" dirty="0">
              <a:solidFill>
                <a:prstClr val="black"/>
              </a:solidFill>
              <a:latin typeface="Times New Roman" panose="02020603050405020304" pitchFamily="18" charset="0"/>
              <a:cs typeface="Times New Roman" panose="02020603050405020304" pitchFamily="18" charset="0"/>
            </a:endParaRPr>
          </a:p>
          <a:p>
            <a:pPr lvl="0" algn="just" defTabSz="914400">
              <a:lnSpc>
                <a:spcPct val="90000"/>
              </a:lnSpc>
              <a:spcBef>
                <a:spcPts val="1000"/>
              </a:spcBef>
            </a:pPr>
            <a:endParaRPr lang="ru-RU" b="1" dirty="0">
              <a:solidFill>
                <a:prstClr val="black"/>
              </a:solidFill>
              <a:latin typeface="Times New Roman" panose="02020603050405020304" pitchFamily="18" charset="0"/>
              <a:cs typeface="Times New Roman" panose="02020603050405020304" pitchFamily="18" charset="0"/>
            </a:endParaRPr>
          </a:p>
          <a:p>
            <a:pPr lvl="0" defTabSz="914400" fontAlgn="base">
              <a:spcBef>
                <a:spcPct val="20000"/>
              </a:spcBef>
              <a:spcAft>
                <a:spcPct val="0"/>
              </a:spcAft>
            </a:pPr>
            <a:endParaRPr lang="ru-RU" sz="2100" dirty="0">
              <a:solidFill>
                <a:prstClr val="black"/>
              </a:solidFill>
              <a:latin typeface="Times New Roman" panose="02020603050405020304" pitchFamily="18" charset="0"/>
              <a:cs typeface="Times New Roman" panose="02020603050405020304" pitchFamily="18" charset="0"/>
            </a:endParaRPr>
          </a:p>
        </p:txBody>
      </p:sp>
      <p:pic>
        <p:nvPicPr>
          <p:cNvPr id="15" name="Рисунок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pic>
        <p:nvPicPr>
          <p:cNvPr id="5" name="Рисунок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2367" y="6434325"/>
            <a:ext cx="401073" cy="425435"/>
          </a:xfrm>
          <a:prstGeom prst="rect">
            <a:avLst/>
          </a:prstGeom>
        </p:spPr>
      </p:pic>
      <p:pic>
        <p:nvPicPr>
          <p:cNvPr id="19" name="Рисунок 18"/>
          <p:cNvPicPr>
            <a:picLocks noChangeAspect="1"/>
          </p:cNvPicPr>
          <p:nvPr/>
        </p:nvPicPr>
        <p:blipFill>
          <a:blip r:embed="rId6"/>
          <a:stretch>
            <a:fillRect/>
          </a:stretch>
        </p:blipFill>
        <p:spPr>
          <a:xfrm>
            <a:off x="611930" y="415230"/>
            <a:ext cx="3394014" cy="907022"/>
          </a:xfrm>
          <a:prstGeom prst="rect">
            <a:avLst/>
          </a:prstGeom>
        </p:spPr>
      </p:pic>
      <p:sp>
        <p:nvSpPr>
          <p:cNvPr id="22" name="Прямоугольник 21"/>
          <p:cNvSpPr/>
          <p:nvPr/>
        </p:nvSpPr>
        <p:spPr>
          <a:xfrm>
            <a:off x="754838" y="1662669"/>
            <a:ext cx="4471805" cy="4799584"/>
          </a:xfrm>
          <a:prstGeom prst="rect">
            <a:avLst/>
          </a:prstGeom>
        </p:spPr>
        <p:txBody>
          <a:bodyPr wrap="square">
            <a:spAutoFit/>
          </a:bodyPr>
          <a:lstStyle/>
          <a:p>
            <a:pPr>
              <a:lnSpc>
                <a:spcPct val="107000"/>
              </a:lnSpc>
              <a:spcAft>
                <a:spcPts val="800"/>
              </a:spcAft>
            </a:pPr>
            <a:r>
              <a:rPr lang="ru-RU" sz="1700" b="1" dirty="0">
                <a:solidFill>
                  <a:srgbClr val="800000"/>
                </a:solidFill>
                <a:latin typeface="Franklin Gothic Medium" panose="020B0603020102020204" pitchFamily="34" charset="0"/>
                <a:ea typeface="Calibri" panose="020F0502020204030204" pitchFamily="34" charset="0"/>
                <a:cs typeface="Times New Roman" panose="02020603050405020304" pitchFamily="18" charset="0"/>
              </a:rPr>
              <a:t>КОНТАКТНЫЕ ТЕЛЕФОНЫ:</a:t>
            </a:r>
          </a:p>
          <a:p>
            <a:pPr>
              <a:lnSpc>
                <a:spcPct val="107000"/>
              </a:lnSpc>
              <a:spcAft>
                <a:spcPts val="800"/>
              </a:spcAft>
            </a:pPr>
            <a:r>
              <a:rPr lang="en-US" sz="1700" b="1" dirty="0">
                <a:solidFill>
                  <a:srgbClr val="800000"/>
                </a:solidFill>
                <a:latin typeface="Franklin Gothic Medium" panose="020B0603020102020204" pitchFamily="34" charset="0"/>
                <a:ea typeface="Calibri" panose="020F0502020204030204" pitchFamily="34" charset="0"/>
                <a:cs typeface="Times New Roman" panose="02020603050405020304" pitchFamily="18" charset="0"/>
              </a:rPr>
              <a:t>       </a:t>
            </a:r>
            <a:r>
              <a:rPr lang="ru-RU" sz="1600" b="1" dirty="0">
                <a:solidFill>
                  <a:srgbClr val="800000"/>
                </a:solidFill>
                <a:latin typeface="Franklin Gothic Medium" panose="020B0603020102020204" pitchFamily="34" charset="0"/>
                <a:ea typeface="Calibri" panose="020F0502020204030204" pitchFamily="34" charset="0"/>
                <a:cs typeface="Times New Roman" panose="02020603050405020304" pitchFamily="18" charset="0"/>
              </a:rPr>
              <a:t>+7 </a:t>
            </a:r>
            <a:r>
              <a:rPr lang="en-US" sz="1600" b="1" dirty="0">
                <a:solidFill>
                  <a:srgbClr val="800000"/>
                </a:solidFill>
                <a:latin typeface="Franklin Gothic Medium" panose="020B0603020102020204" pitchFamily="34" charset="0"/>
                <a:ea typeface="Calibri" panose="020F0502020204030204" pitchFamily="34" charset="0"/>
                <a:cs typeface="Times New Roman" panose="02020603050405020304" pitchFamily="18" charset="0"/>
              </a:rPr>
              <a:t>(</a:t>
            </a:r>
            <a:r>
              <a:rPr lang="ru-RU" sz="1600" b="1" dirty="0">
                <a:solidFill>
                  <a:srgbClr val="800000"/>
                </a:solidFill>
                <a:latin typeface="Franklin Gothic Medium" panose="020B0603020102020204" pitchFamily="34" charset="0"/>
                <a:ea typeface="Calibri" panose="020F0502020204030204" pitchFamily="34" charset="0"/>
                <a:cs typeface="Times New Roman" panose="02020603050405020304" pitchFamily="18" charset="0"/>
              </a:rPr>
              <a:t>495</a:t>
            </a:r>
            <a:r>
              <a:rPr lang="en-US" sz="1600" b="1" dirty="0">
                <a:solidFill>
                  <a:srgbClr val="800000"/>
                </a:solidFill>
                <a:latin typeface="Franklin Gothic Medium" panose="020B0603020102020204" pitchFamily="34" charset="0"/>
                <a:ea typeface="Calibri" panose="020F0502020204030204" pitchFamily="34" charset="0"/>
                <a:cs typeface="Times New Roman" panose="02020603050405020304" pitchFamily="18" charset="0"/>
              </a:rPr>
              <a:t>)</a:t>
            </a:r>
            <a:r>
              <a:rPr lang="ru-RU" sz="1600" b="1" dirty="0">
                <a:solidFill>
                  <a:srgbClr val="800000"/>
                </a:solidFill>
                <a:latin typeface="Franklin Gothic Medium" panose="020B0603020102020204" pitchFamily="34" charset="0"/>
                <a:ea typeface="Calibri" panose="020F0502020204030204" pitchFamily="34" charset="0"/>
                <a:cs typeface="Times New Roman" panose="02020603050405020304" pitchFamily="18" charset="0"/>
              </a:rPr>
              <a:t>134–32-23</a:t>
            </a:r>
            <a:r>
              <a:rPr lang="en-US" sz="1600" b="1" dirty="0">
                <a:solidFill>
                  <a:srgbClr val="800000"/>
                </a:solidFill>
                <a:latin typeface="Franklin Gothic Medium" panose="020B0603020102020204" pitchFamily="34" charset="0"/>
                <a:ea typeface="Calibri" panose="020F0502020204030204" pitchFamily="34" charset="0"/>
                <a:cs typeface="Times New Roman" panose="02020603050405020304" pitchFamily="18" charset="0"/>
              </a:rPr>
              <a:t> </a:t>
            </a:r>
            <a:endParaRPr lang="ru-RU" sz="1600" b="1" dirty="0">
              <a:solidFill>
                <a:srgbClr val="800000"/>
              </a:solidFill>
              <a:latin typeface="Franklin Gothic Medium" panose="020B06030201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700" b="1" dirty="0">
                <a:solidFill>
                  <a:srgbClr val="800000"/>
                </a:solidFill>
                <a:latin typeface="Franklin Gothic Medium" panose="020B0603020102020204" pitchFamily="34" charset="0"/>
                <a:ea typeface="Calibri" panose="020F0502020204030204" pitchFamily="34" charset="0"/>
                <a:cs typeface="Times New Roman" panose="02020603050405020304" pitchFamily="18" charset="0"/>
              </a:rPr>
              <a:t>Менеджеры департамента развития:</a:t>
            </a:r>
            <a:endParaRPr lang="en-US" sz="1700" b="1" dirty="0">
              <a:solidFill>
                <a:srgbClr val="800000"/>
              </a:solidFill>
              <a:latin typeface="Franklin Gothic Medium" panose="020B06030201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700" dirty="0">
                <a:solidFill>
                  <a:srgbClr val="800000"/>
                </a:solidFill>
                <a:latin typeface="Franklin Gothic Medium" panose="020B0603020102020204" pitchFamily="34" charset="0"/>
                <a:cs typeface="Times New Roman" panose="02020603050405020304" pitchFamily="18" charset="0"/>
              </a:rPr>
              <a:t>Артемова Ольга;</a:t>
            </a:r>
            <a:r>
              <a:rPr lang="en-US" sz="1700" dirty="0">
                <a:solidFill>
                  <a:srgbClr val="800000"/>
                </a:solidFill>
                <a:latin typeface="Franklin Gothic Medium" panose="020B0603020102020204" pitchFamily="34" charset="0"/>
                <a:cs typeface="Times New Roman" panose="02020603050405020304" pitchFamily="18" charset="0"/>
              </a:rPr>
              <a:t> </a:t>
            </a:r>
            <a:r>
              <a:rPr lang="ru-RU" sz="1700" dirty="0">
                <a:solidFill>
                  <a:srgbClr val="800000"/>
                </a:solidFill>
                <a:latin typeface="Franklin Gothic Medium" panose="020B0603020102020204" pitchFamily="34" charset="0"/>
                <a:cs typeface="Times New Roman" panose="02020603050405020304" pitchFamily="18" charset="0"/>
              </a:rPr>
              <a:t>Лутицкая Алиса</a:t>
            </a:r>
          </a:p>
          <a:p>
            <a:pPr>
              <a:lnSpc>
                <a:spcPct val="107000"/>
              </a:lnSpc>
              <a:spcAft>
                <a:spcPts val="800"/>
              </a:spcAft>
            </a:pPr>
            <a:r>
              <a:rPr lang="en-US" sz="1700" dirty="0">
                <a:solidFill>
                  <a:srgbClr val="800000"/>
                </a:solidFill>
                <a:latin typeface="Franklin Gothic Medium" panose="020B0603020102020204" pitchFamily="34" charset="0"/>
              </a:rPr>
              <a:t>        </a:t>
            </a:r>
            <a:r>
              <a:rPr lang="en-US" sz="1700" b="1" dirty="0">
                <a:solidFill>
                  <a:srgbClr val="800000"/>
                </a:solidFill>
                <a:latin typeface="Franklin Gothic Medium" panose="020B0603020102020204" pitchFamily="34" charset="0"/>
              </a:rPr>
              <a:t>admin@pravovest-audit.ru</a:t>
            </a:r>
          </a:p>
          <a:p>
            <a:pPr>
              <a:lnSpc>
                <a:spcPct val="107000"/>
              </a:lnSpc>
              <a:spcAft>
                <a:spcPts val="800"/>
              </a:spcAft>
            </a:pPr>
            <a:r>
              <a:rPr lang="en-US" sz="1700" b="1" dirty="0">
                <a:ln w="0"/>
                <a:solidFill>
                  <a:srgbClr val="800000"/>
                </a:solidFill>
                <a:latin typeface="Franklin Gothic Medium" panose="020B0603020102020204" pitchFamily="34" charset="0"/>
              </a:rPr>
              <a:t>        </a:t>
            </a:r>
            <a:r>
              <a:rPr lang="ru-RU" sz="1600" b="1" dirty="0">
                <a:ln w="0"/>
                <a:solidFill>
                  <a:srgbClr val="800000"/>
                </a:solidFill>
                <a:latin typeface="Franklin Gothic Medium" panose="020B0603020102020204" pitchFamily="34" charset="0"/>
              </a:rPr>
              <a:t>+ 7 (903) 669-51-90</a:t>
            </a:r>
            <a:endParaRPr lang="en-US" sz="1700" b="1" dirty="0">
              <a:solidFill>
                <a:srgbClr val="800000"/>
              </a:solidFill>
              <a:latin typeface="Franklin Gothic Medium" panose="020B0603020102020204" pitchFamily="34" charset="0"/>
            </a:endParaRPr>
          </a:p>
          <a:p>
            <a:pPr>
              <a:lnSpc>
                <a:spcPct val="107000"/>
              </a:lnSpc>
              <a:spcAft>
                <a:spcPts val="800"/>
              </a:spcAft>
            </a:pPr>
            <a:r>
              <a:rPr lang="en-US" sz="1700" b="1" dirty="0">
                <a:solidFill>
                  <a:srgbClr val="800000"/>
                </a:solidFill>
                <a:latin typeface="Franklin Gothic Medium" panose="020B0603020102020204" pitchFamily="34" charset="0"/>
              </a:rPr>
              <a:t>        cons@wiseadvice.ru</a:t>
            </a:r>
            <a:endParaRPr lang="ru-RU" sz="1700" b="1" dirty="0">
              <a:solidFill>
                <a:srgbClr val="800000"/>
              </a:solidFill>
              <a:latin typeface="Franklin Gothic Medium" panose="020B0603020102020204" pitchFamily="34" charset="0"/>
            </a:endParaRPr>
          </a:p>
          <a:p>
            <a:pPr>
              <a:lnSpc>
                <a:spcPct val="107000"/>
              </a:lnSpc>
              <a:spcAft>
                <a:spcPts val="800"/>
              </a:spcAft>
            </a:pPr>
            <a:r>
              <a:rPr lang="ru-RU" sz="1700" dirty="0">
                <a:solidFill>
                  <a:srgbClr val="800000"/>
                </a:solidFill>
                <a:latin typeface="Franklin Gothic Medium" panose="020B0603020102020204" pitchFamily="34" charset="0"/>
                <a:ea typeface="Calibri" panose="020F0502020204030204" pitchFamily="34" charset="0"/>
                <a:cs typeface="Times New Roman" panose="02020603050405020304" pitchFamily="18" charset="0"/>
              </a:rPr>
              <a:t> </a:t>
            </a:r>
            <a:r>
              <a:rPr lang="en-US" sz="1700" dirty="0">
                <a:solidFill>
                  <a:srgbClr val="800000"/>
                </a:solidFill>
                <a:latin typeface="Franklin Gothic Medium" panose="020B0603020102020204" pitchFamily="34" charset="0"/>
                <a:ea typeface="Calibri" panose="020F0502020204030204" pitchFamily="34" charset="0"/>
                <a:cs typeface="Times New Roman" panose="02020603050405020304" pitchFamily="18" charset="0"/>
              </a:rPr>
              <a:t>        </a:t>
            </a:r>
            <a:r>
              <a:rPr lang="ru-RU" sz="1600" b="1" dirty="0">
                <a:solidFill>
                  <a:srgbClr val="800000"/>
                </a:solidFill>
                <a:latin typeface="Franklin Gothic Medium" panose="020B0603020102020204" pitchFamily="34" charset="0"/>
                <a:ea typeface="Calibri" panose="020F0502020204030204" pitchFamily="34" charset="0"/>
                <a:cs typeface="Times New Roman" panose="02020603050405020304" pitchFamily="18" charset="0"/>
              </a:rPr>
              <a:t>+7 (996)966–32-63</a:t>
            </a:r>
          </a:p>
          <a:p>
            <a:pPr>
              <a:lnSpc>
                <a:spcPct val="107000"/>
              </a:lnSpc>
              <a:spcAft>
                <a:spcPts val="100"/>
              </a:spcAft>
            </a:pPr>
            <a:r>
              <a:rPr lang="ru-RU" sz="1700" dirty="0">
                <a:solidFill>
                  <a:srgbClr val="800000"/>
                </a:solidFill>
                <a:latin typeface="Franklin Gothic Medium" panose="020B0603020102020204" pitchFamily="34" charset="0"/>
                <a:ea typeface="Calibri" panose="020F0502020204030204" pitchFamily="34" charset="0"/>
                <a:cs typeface="Times New Roman" panose="02020603050405020304" pitchFamily="18" charset="0"/>
              </a:rPr>
              <a:t>       </a:t>
            </a:r>
            <a:r>
              <a:rPr lang="ru-RU" sz="1600" dirty="0">
                <a:solidFill>
                  <a:srgbClr val="800000"/>
                </a:solidFill>
                <a:latin typeface="Franklin Gothic Medium" panose="020B0603020102020204" pitchFamily="34" charset="0"/>
                <a:ea typeface="Calibri" panose="020F0502020204030204" pitchFamily="34" charset="0"/>
                <a:cs typeface="Times New Roman" panose="02020603050405020304" pitchFamily="18" charset="0"/>
              </a:rPr>
              <a:t>115 093, г. МОСКВА, 1-й ЩИПКОВСКИЙ</a:t>
            </a:r>
          </a:p>
          <a:p>
            <a:pPr>
              <a:lnSpc>
                <a:spcPct val="107000"/>
              </a:lnSpc>
              <a:spcAft>
                <a:spcPts val="100"/>
              </a:spcAft>
            </a:pPr>
            <a:r>
              <a:rPr lang="ru-RU" sz="1600" dirty="0">
                <a:solidFill>
                  <a:srgbClr val="800000"/>
                </a:solidFill>
                <a:latin typeface="Franklin Gothic Medium" panose="020B0603020102020204" pitchFamily="34" charset="0"/>
                <a:ea typeface="Calibri" panose="020F0502020204030204" pitchFamily="34" charset="0"/>
                <a:cs typeface="Times New Roman" panose="02020603050405020304" pitchFamily="18" charset="0"/>
              </a:rPr>
              <a:t>       ПЕР., Д. 20, ЭТАЖ 2, ОФИС 211</a:t>
            </a:r>
          </a:p>
          <a:p>
            <a:pPr>
              <a:lnSpc>
                <a:spcPct val="107000"/>
              </a:lnSpc>
              <a:spcAft>
                <a:spcPts val="800"/>
              </a:spcAft>
            </a:pPr>
            <a:endParaRPr lang="ru-RU" sz="1700" b="1" dirty="0">
              <a:solidFill>
                <a:srgbClr val="800000"/>
              </a:solidFill>
              <a:latin typeface="Franklin Gothic Medium" panose="020B06030201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700" b="1" dirty="0">
                <a:solidFill>
                  <a:srgbClr val="800000"/>
                </a:solidFill>
                <a:latin typeface="Franklin Gothic Medium" panose="020B0603020102020204" pitchFamily="34" charset="0"/>
                <a:ea typeface="Calibri" panose="020F0502020204030204" pitchFamily="34" charset="0"/>
                <a:cs typeface="Times New Roman" panose="02020603050405020304" pitchFamily="18" charset="0"/>
              </a:rPr>
              <a:t>       </a:t>
            </a:r>
            <a:r>
              <a:rPr lang="en-US" b="1" dirty="0">
                <a:solidFill>
                  <a:srgbClr val="800000"/>
                </a:solidFill>
                <a:latin typeface="Franklin Gothic Medium" panose="020B0603020102020204" pitchFamily="34" charset="0"/>
                <a:ea typeface="Calibri" panose="020F0502020204030204" pitchFamily="34" charset="0"/>
                <a:cs typeface="Times New Roman" panose="02020603050405020304" pitchFamily="18" charset="0"/>
              </a:rPr>
              <a:t>pravovest-audit.ru</a:t>
            </a:r>
          </a:p>
          <a:p>
            <a:pPr>
              <a:lnSpc>
                <a:spcPct val="107000"/>
              </a:lnSpc>
              <a:spcAft>
                <a:spcPts val="800"/>
              </a:spcAft>
            </a:pPr>
            <a:endParaRPr lang="ru-RU" dirty="0">
              <a:solidFill>
                <a:srgbClr val="800000"/>
              </a:solidFill>
              <a:latin typeface="FUTURE"/>
              <a:ea typeface="Calibri" panose="020F0502020204030204" pitchFamily="34" charset="0"/>
              <a:cs typeface="Times New Roman" panose="02020603050405020304" pitchFamily="18" charset="0"/>
            </a:endParaRPr>
          </a:p>
        </p:txBody>
      </p:sp>
      <p:pic>
        <p:nvPicPr>
          <p:cNvPr id="3" name="Рисунок 2" descr="Free photo At Mail E Mail Characters Envelope Post Email ..."/>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7819" y="3034420"/>
            <a:ext cx="448451" cy="477641"/>
          </a:xfrm>
          <a:prstGeom prst="rect">
            <a:avLst/>
          </a:prstGeom>
        </p:spPr>
      </p:pic>
      <p:pic>
        <p:nvPicPr>
          <p:cNvPr id="4" name="Рисунок 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7819" y="3852478"/>
            <a:ext cx="448451" cy="475145"/>
          </a:xfrm>
          <a:prstGeom prst="rect">
            <a:avLst/>
          </a:prstGeom>
        </p:spPr>
      </p:pic>
      <p:pic>
        <p:nvPicPr>
          <p:cNvPr id="6" name="Рисунок 5"/>
          <p:cNvPicPr>
            <a:picLocks noChangeAspect="1"/>
          </p:cNvPicPr>
          <p:nvPr/>
        </p:nvPicPr>
        <p:blipFill>
          <a:blip r:embed="rId9"/>
          <a:stretch>
            <a:fillRect/>
          </a:stretch>
        </p:blipFill>
        <p:spPr>
          <a:xfrm>
            <a:off x="853534" y="3564217"/>
            <a:ext cx="317019" cy="317019"/>
          </a:xfrm>
          <a:prstGeom prst="rect">
            <a:avLst/>
          </a:prstGeom>
        </p:spPr>
      </p:pic>
      <p:pic>
        <p:nvPicPr>
          <p:cNvPr id="9" name="Рисунок 8"/>
          <p:cNvPicPr>
            <a:picLocks noChangeAspect="1"/>
          </p:cNvPicPr>
          <p:nvPr/>
        </p:nvPicPr>
        <p:blipFill>
          <a:blip r:embed="rId9"/>
          <a:stretch>
            <a:fillRect/>
          </a:stretch>
        </p:blipFill>
        <p:spPr>
          <a:xfrm>
            <a:off x="853533" y="4379779"/>
            <a:ext cx="317019" cy="317019"/>
          </a:xfrm>
          <a:prstGeom prst="rect">
            <a:avLst/>
          </a:prstGeom>
        </p:spPr>
      </p:pic>
      <p:pic>
        <p:nvPicPr>
          <p:cNvPr id="10" name="Рисунок 9"/>
          <p:cNvPicPr>
            <a:picLocks noChangeAspect="1"/>
          </p:cNvPicPr>
          <p:nvPr/>
        </p:nvPicPr>
        <p:blipFill>
          <a:blip r:embed="rId9"/>
          <a:stretch>
            <a:fillRect/>
          </a:stretch>
        </p:blipFill>
        <p:spPr>
          <a:xfrm>
            <a:off x="853534" y="2090653"/>
            <a:ext cx="317019" cy="317019"/>
          </a:xfrm>
          <a:prstGeom prst="rect">
            <a:avLst/>
          </a:prstGeom>
        </p:spPr>
      </p:pic>
      <p:pic>
        <p:nvPicPr>
          <p:cNvPr id="12" name="Рисунок 11" descr="GPS icon 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96870" y="4800042"/>
            <a:ext cx="373682" cy="373682"/>
          </a:xfrm>
          <a:prstGeom prst="rect">
            <a:avLst/>
          </a:prstGeom>
        </p:spPr>
      </p:pic>
      <p:pic>
        <p:nvPicPr>
          <p:cNvPr id="13" name="Рисунок 12" descr="Earth Planet Icon · Free image on Pixabay"/>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55382" y="5645062"/>
            <a:ext cx="345852" cy="345852"/>
          </a:xfrm>
          <a:prstGeom prst="rect">
            <a:avLst/>
          </a:prstGeom>
        </p:spPr>
      </p:pic>
      <p:pic>
        <p:nvPicPr>
          <p:cNvPr id="2" name="Рисунок 1"/>
          <p:cNvPicPr>
            <a:picLocks noChangeAspect="1"/>
          </p:cNvPicPr>
          <p:nvPr/>
        </p:nvPicPr>
        <p:blipFill>
          <a:blip r:embed="rId12"/>
          <a:stretch>
            <a:fillRect/>
          </a:stretch>
        </p:blipFill>
        <p:spPr>
          <a:xfrm>
            <a:off x="5226643" y="-160712"/>
            <a:ext cx="4682586" cy="7017054"/>
          </a:xfrm>
          <a:prstGeom prst="rect">
            <a:avLst/>
          </a:prstGeom>
        </p:spPr>
      </p:pic>
    </p:spTree>
    <p:extLst>
      <p:ext uri="{BB962C8B-B14F-4D97-AF65-F5344CB8AC3E}">
        <p14:creationId xmlns:p14="http://schemas.microsoft.com/office/powerpoint/2010/main" val="3155857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9827" y="-17754"/>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10"/>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8"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4"/>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2"/>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7"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3"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6" y="6537941"/>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7"/>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2" y="6461740"/>
            <a:ext cx="1595822"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249501" y="949236"/>
            <a:ext cx="9588780" cy="523220"/>
          </a:xfrm>
          <a:prstGeom prst="rect">
            <a:avLst/>
          </a:prstGeom>
        </p:spPr>
        <p:txBody>
          <a:bodyPr wrap="square">
            <a:spAutoFit/>
          </a:bodyPr>
          <a:lstStyle/>
          <a:p>
            <a:pPr algn="ctr"/>
            <a:r>
              <a:rPr lang="ru-RU" sz="2800" b="1" dirty="0">
                <a:solidFill>
                  <a:srgbClr val="9C0E11"/>
                </a:solidFill>
                <a:latin typeface="Times New Roman" panose="02020603050405020304" pitchFamily="18" charset="0"/>
                <a:cs typeface="Times New Roman" panose="02020603050405020304" pitchFamily="18" charset="0"/>
              </a:rPr>
              <a:t>МРОТ с НДФЛ или нет?</a:t>
            </a:r>
          </a:p>
        </p:txBody>
      </p:sp>
      <p:sp>
        <p:nvSpPr>
          <p:cNvPr id="20" name="Прямоугольник 19"/>
          <p:cNvSpPr/>
          <p:nvPr/>
        </p:nvSpPr>
        <p:spPr>
          <a:xfrm>
            <a:off x="499001" y="1781300"/>
            <a:ext cx="8662416" cy="4358116"/>
          </a:xfrm>
          <a:prstGeom prst="rect">
            <a:avLst/>
          </a:prstGeom>
        </p:spPr>
        <p:txBody>
          <a:bodyPr wrap="square">
            <a:spAutoFit/>
          </a:bodyPr>
          <a:lstStyle/>
          <a:p>
            <a:pPr lvl="0" algn="just" defTabSz="914400">
              <a:lnSpc>
                <a:spcPct val="90000"/>
              </a:lnSpc>
              <a:spcBef>
                <a:spcPts val="1000"/>
              </a:spcBef>
            </a:pPr>
            <a:r>
              <a:rPr lang="ru-RU" sz="2800" b="1" dirty="0">
                <a:solidFill>
                  <a:prstClr val="black"/>
                </a:solidFill>
                <a:latin typeface="Times New Roman" panose="02020603050405020304" pitchFamily="18" charset="0"/>
                <a:cs typeface="Times New Roman" panose="02020603050405020304" pitchFamily="18" charset="0"/>
              </a:rPr>
              <a:t>Письма Минфина России от 23.07.2019 N 03-04-05/54596, N 03-04-05/54652 </a:t>
            </a:r>
            <a:r>
              <a:rPr lang="ru-RU" sz="2800" dirty="0">
                <a:solidFill>
                  <a:prstClr val="black"/>
                </a:solidFill>
                <a:latin typeface="Times New Roman" panose="02020603050405020304" pitchFamily="18" charset="0"/>
                <a:cs typeface="Times New Roman" panose="02020603050405020304" pitchFamily="18" charset="0"/>
              </a:rPr>
              <a:t>Заработная плата, которая должна быть не меньше минимального размера оплаты труда, - это гарантированная трудовым договором совокупность обязательств работодателя оплатить работу сотрудника при соблюдении установленных норм труда, условий работы и премирования. Заработная плата, причитающаяся к выдаче, - это начисленная заработная плата </a:t>
            </a:r>
            <a:r>
              <a:rPr lang="ru-RU" sz="2800" u="sng" dirty="0">
                <a:solidFill>
                  <a:prstClr val="black"/>
                </a:solidFill>
                <a:latin typeface="Times New Roman" panose="02020603050405020304" pitchFamily="18" charset="0"/>
                <a:cs typeface="Times New Roman" panose="02020603050405020304" pitchFamily="18" charset="0"/>
              </a:rPr>
              <a:t>за минусом удержаний, произведенных в том числе в связи с применением положений законодательства о налогах и сборах.</a:t>
            </a:r>
          </a:p>
        </p:txBody>
      </p:sp>
    </p:spTree>
    <p:extLst>
      <p:ext uri="{BB962C8B-B14F-4D97-AF65-F5344CB8AC3E}">
        <p14:creationId xmlns:p14="http://schemas.microsoft.com/office/powerpoint/2010/main" val="1102774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9826" y="-17754"/>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08"/>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7"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2"/>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0"/>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6"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2"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5" y="6537939"/>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5"/>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1" y="6461740"/>
            <a:ext cx="1595821"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249501" y="949235"/>
            <a:ext cx="9588780" cy="461665"/>
          </a:xfrm>
          <a:prstGeom prst="rect">
            <a:avLst/>
          </a:prstGeom>
        </p:spPr>
        <p:txBody>
          <a:bodyPr wrap="square">
            <a:spAutoFit/>
          </a:bodyPr>
          <a:lstStyle/>
          <a:p>
            <a:pPr algn="ctr"/>
            <a:r>
              <a:rPr lang="ru-RU" sz="2400" b="1" dirty="0">
                <a:solidFill>
                  <a:srgbClr val="9C0E11"/>
                </a:solidFill>
                <a:latin typeface="Times New Roman" panose="02020603050405020304" pitchFamily="18" charset="0"/>
                <a:cs typeface="Times New Roman" panose="02020603050405020304" pitchFamily="18" charset="0"/>
              </a:rPr>
              <a:t>МРОТ в субъектах РФ.</a:t>
            </a:r>
          </a:p>
        </p:txBody>
      </p:sp>
      <p:sp>
        <p:nvSpPr>
          <p:cNvPr id="20" name="Прямоугольник 19"/>
          <p:cNvSpPr/>
          <p:nvPr/>
        </p:nvSpPr>
        <p:spPr>
          <a:xfrm>
            <a:off x="430373" y="1387347"/>
            <a:ext cx="8731044" cy="4611519"/>
          </a:xfrm>
          <a:prstGeom prst="rect">
            <a:avLst/>
          </a:prstGeom>
        </p:spPr>
        <p:txBody>
          <a:bodyPr wrap="square">
            <a:spAutoFit/>
          </a:bodyPr>
          <a:lstStyle/>
          <a:p>
            <a:pPr lvl="0" algn="just" defTabSz="914400">
              <a:lnSpc>
                <a:spcPct val="90000"/>
              </a:lnSpc>
              <a:spcBef>
                <a:spcPts val="1000"/>
              </a:spcBef>
            </a:pPr>
            <a:r>
              <a:rPr lang="ru-RU" kern="0" dirty="0">
                <a:solidFill>
                  <a:srgbClr val="000000"/>
                </a:solidFill>
                <a:latin typeface="Franklin Gothic Heavy"/>
                <a:cs typeface="Arial"/>
                <a:sym typeface="Arial"/>
              </a:rPr>
              <a:t> </a:t>
            </a:r>
            <a:r>
              <a:rPr lang="ru-RU" sz="2000" b="1" dirty="0">
                <a:solidFill>
                  <a:prstClr val="black"/>
                </a:solidFill>
                <a:latin typeface="Times New Roman" panose="02020603050405020304" pitchFamily="18" charset="0"/>
                <a:cs typeface="Times New Roman" panose="02020603050405020304" pitchFamily="18" charset="0"/>
              </a:rPr>
              <a:t>Статья 133.1 ТК РФ </a:t>
            </a:r>
            <a:r>
              <a:rPr lang="ru-RU" sz="2000" dirty="0">
                <a:solidFill>
                  <a:prstClr val="black"/>
                </a:solidFill>
                <a:latin typeface="Times New Roman" panose="02020603050405020304" pitchFamily="18" charset="0"/>
                <a:cs typeface="Times New Roman" panose="02020603050405020304" pitchFamily="18" charset="0"/>
              </a:rPr>
              <a:t>В субъекте Российской Федерации региональным соглашением о минимальной заработной плате может устанавливаться размер минимальной заработной платы в субъекте Российской Федерации.</a:t>
            </a:r>
          </a:p>
          <a:p>
            <a:pPr lvl="0" algn="just" defTabSz="914400">
              <a:lnSpc>
                <a:spcPct val="90000"/>
              </a:lnSpc>
              <a:spcBef>
                <a:spcPts val="1000"/>
              </a:spcBef>
            </a:pPr>
            <a:r>
              <a:rPr lang="ru-RU" sz="2000" b="1" dirty="0">
                <a:solidFill>
                  <a:prstClr val="black"/>
                </a:solidFill>
                <a:latin typeface="Times New Roman" panose="02020603050405020304" pitchFamily="18" charset="0"/>
                <a:cs typeface="Times New Roman" panose="02020603050405020304" pitchFamily="18" charset="0"/>
              </a:rPr>
              <a:t>"Московское трехстороннее соглашение на 2019-2021 годы между Правительством Москвы, московскими объединениями профсоюзов и московскими объединениями работодателей"</a:t>
            </a:r>
          </a:p>
          <a:p>
            <a:pPr lvl="0" algn="just" defTabSz="914400">
              <a:lnSpc>
                <a:spcPct val="90000"/>
              </a:lnSpc>
              <a:spcBef>
                <a:spcPts val="1000"/>
              </a:spcBef>
            </a:pPr>
            <a:r>
              <a:rPr lang="ru-RU" sz="2000" dirty="0">
                <a:solidFill>
                  <a:prstClr val="black"/>
                </a:solidFill>
                <a:latin typeface="Times New Roman" panose="02020603050405020304" pitchFamily="18" charset="0"/>
                <a:cs typeface="Times New Roman" panose="02020603050405020304" pitchFamily="18" charset="0"/>
              </a:rPr>
              <a:t>3.2. Устанавливать размер минимальной заработной платы с первого числа месяца, следующего за месяцем вступления в силу постановления Правительства Москвы, утверждающего величину прожиточного минимума трудоспособного населения города Москвы.</a:t>
            </a:r>
          </a:p>
          <a:p>
            <a:pPr lvl="0" algn="just" defTabSz="914400">
              <a:lnSpc>
                <a:spcPct val="90000"/>
              </a:lnSpc>
              <a:spcBef>
                <a:spcPts val="1000"/>
              </a:spcBef>
            </a:pPr>
            <a:r>
              <a:rPr lang="ru-RU" sz="2000" b="1" dirty="0">
                <a:solidFill>
                  <a:prstClr val="black"/>
                </a:solidFill>
                <a:latin typeface="Times New Roman" panose="02020603050405020304" pitchFamily="18" charset="0"/>
                <a:cs typeface="Times New Roman" panose="02020603050405020304" pitchFamily="18" charset="0"/>
              </a:rPr>
              <a:t>Постановление Правительства Москвы от 19.01.2021 N 11-ПП</a:t>
            </a:r>
          </a:p>
          <a:p>
            <a:pPr lvl="0" algn="just" defTabSz="914400">
              <a:lnSpc>
                <a:spcPct val="90000"/>
              </a:lnSpc>
              <a:spcBef>
                <a:spcPts val="1000"/>
              </a:spcBef>
            </a:pPr>
            <a:r>
              <a:rPr lang="ru-RU" sz="2000" b="1" dirty="0">
                <a:solidFill>
                  <a:prstClr val="black"/>
                </a:solidFill>
                <a:latin typeface="Times New Roman" panose="02020603050405020304" pitchFamily="18" charset="0"/>
                <a:cs typeface="Times New Roman" panose="02020603050405020304" pitchFamily="18" charset="0"/>
              </a:rPr>
              <a:t>"Об установлении величины прожиточного минимума в городе Москве на 2021 год"</a:t>
            </a:r>
          </a:p>
          <a:p>
            <a:pPr lvl="0" algn="just" defTabSz="914400">
              <a:lnSpc>
                <a:spcPct val="90000"/>
              </a:lnSpc>
              <a:spcBef>
                <a:spcPts val="1000"/>
              </a:spcBef>
            </a:pPr>
            <a:r>
              <a:rPr lang="ru-RU" sz="2000" dirty="0">
                <a:solidFill>
                  <a:prstClr val="black"/>
                </a:solidFill>
                <a:latin typeface="Times New Roman" panose="02020603050405020304" pitchFamily="18" charset="0"/>
                <a:cs typeface="Times New Roman" panose="02020603050405020304" pitchFamily="18" charset="0"/>
              </a:rPr>
              <a:t>С 1 января 2021 года  - для трудоспособного населения - </a:t>
            </a:r>
            <a:r>
              <a:rPr lang="ru-RU" sz="2000" b="1" dirty="0">
                <a:solidFill>
                  <a:prstClr val="black"/>
                </a:solidFill>
                <a:latin typeface="Times New Roman" panose="02020603050405020304" pitchFamily="18" charset="0"/>
                <a:cs typeface="Times New Roman" panose="02020603050405020304" pitchFamily="18" charset="0"/>
              </a:rPr>
              <a:t>20589 рублей</a:t>
            </a:r>
            <a:r>
              <a:rPr lang="ru-RU" sz="20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6475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9826" y="-17754"/>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08"/>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7"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2"/>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0"/>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6"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2"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5" y="6537939"/>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5"/>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1" y="6461740"/>
            <a:ext cx="1595821"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203945" y="837127"/>
            <a:ext cx="9634336" cy="461665"/>
          </a:xfrm>
          <a:prstGeom prst="rect">
            <a:avLst/>
          </a:prstGeom>
        </p:spPr>
        <p:txBody>
          <a:bodyPr wrap="square">
            <a:spAutoFit/>
          </a:bodyPr>
          <a:lstStyle/>
          <a:p>
            <a:pPr algn="ctr"/>
            <a:r>
              <a:rPr lang="ru-RU" sz="2400" b="1" dirty="0">
                <a:solidFill>
                  <a:srgbClr val="9C0E11"/>
                </a:solidFill>
                <a:latin typeface="Times New Roman" panose="02020603050405020304" pitchFamily="18" charset="0"/>
                <a:cs typeface="Times New Roman" panose="02020603050405020304" pitchFamily="18" charset="0"/>
              </a:rPr>
              <a:t>Порядок выплаты заработной платы</a:t>
            </a:r>
          </a:p>
        </p:txBody>
      </p:sp>
      <p:sp>
        <p:nvSpPr>
          <p:cNvPr id="20" name="Прямоугольник 19"/>
          <p:cNvSpPr/>
          <p:nvPr/>
        </p:nvSpPr>
        <p:spPr>
          <a:xfrm>
            <a:off x="203946" y="1298792"/>
            <a:ext cx="9511734" cy="5133713"/>
          </a:xfrm>
          <a:prstGeom prst="rect">
            <a:avLst/>
          </a:prstGeom>
        </p:spPr>
        <p:txBody>
          <a:bodyPr wrap="square">
            <a:spAutoFit/>
          </a:bodyPr>
          <a:lstStyle/>
          <a:p>
            <a:pPr lvl="0" algn="just" defTabSz="914400" fontAlgn="base">
              <a:spcBef>
                <a:spcPct val="20000"/>
              </a:spcBef>
              <a:spcAft>
                <a:spcPct val="0"/>
              </a:spcAft>
            </a:pPr>
            <a:r>
              <a:rPr lang="ru-RU" kern="0" dirty="0">
                <a:solidFill>
                  <a:srgbClr val="000000"/>
                </a:solidFill>
                <a:latin typeface="Franklin Gothic Heavy"/>
                <a:cs typeface="Arial"/>
                <a:sym typeface="Arial"/>
              </a:rPr>
              <a:t> </a:t>
            </a:r>
            <a:r>
              <a:rPr lang="ru-RU" b="1" dirty="0">
                <a:solidFill>
                  <a:prstClr val="black"/>
                </a:solidFill>
                <a:latin typeface="Times New Roman" panose="02020603050405020304" pitchFamily="18" charset="0"/>
                <a:cs typeface="Times New Roman" panose="02020603050405020304" pitchFamily="18" charset="0"/>
              </a:rPr>
              <a:t>Ст.136 ТК РФ </a:t>
            </a:r>
            <a:r>
              <a:rPr lang="ru-RU" dirty="0">
                <a:solidFill>
                  <a:prstClr val="black"/>
                </a:solidFill>
                <a:latin typeface="Times New Roman" panose="02020603050405020304" pitchFamily="18" charset="0"/>
                <a:cs typeface="Times New Roman" panose="02020603050405020304" pitchFamily="18" charset="0"/>
              </a:rPr>
              <a:t>Заработная плата выплачивается работнику, как правило, в месте выполнения им работы либо переводится </a:t>
            </a:r>
            <a:r>
              <a:rPr lang="ru-RU" b="1" dirty="0">
                <a:solidFill>
                  <a:srgbClr val="FF0000"/>
                </a:solidFill>
                <a:latin typeface="Times New Roman" panose="02020603050405020304" pitchFamily="18" charset="0"/>
                <a:cs typeface="Times New Roman" panose="02020603050405020304" pitchFamily="18" charset="0"/>
              </a:rPr>
              <a:t>в кредитную организацию, указанную в заявлении работника</a:t>
            </a:r>
            <a:r>
              <a:rPr lang="ru-RU" dirty="0">
                <a:solidFill>
                  <a:prstClr val="black"/>
                </a:solidFill>
                <a:latin typeface="Times New Roman" panose="02020603050405020304" pitchFamily="18" charset="0"/>
                <a:cs typeface="Times New Roman" panose="02020603050405020304" pitchFamily="18" charset="0"/>
              </a:rPr>
              <a:t>, на условиях, определенных коллективным договором или трудовым договором. Работник вправе заменить кредитную организацию, в которую должна быть переведена заработная плата, сообщив в письменной форме работодателю об изменении реквизитов для перевода заработной платы </a:t>
            </a:r>
            <a:r>
              <a:rPr lang="ru-RU" b="1" dirty="0">
                <a:solidFill>
                  <a:prstClr val="black"/>
                </a:solidFill>
                <a:latin typeface="Times New Roman" panose="02020603050405020304" pitchFamily="18" charset="0"/>
                <a:cs typeface="Times New Roman" panose="02020603050405020304" pitchFamily="18" charset="0"/>
              </a:rPr>
              <a:t>не позднее чем за пятнадцать календарных дней </a:t>
            </a:r>
            <a:r>
              <a:rPr lang="ru-RU" dirty="0">
                <a:solidFill>
                  <a:prstClr val="black"/>
                </a:solidFill>
                <a:latin typeface="Times New Roman" panose="02020603050405020304" pitchFamily="18" charset="0"/>
                <a:cs typeface="Times New Roman" panose="02020603050405020304" pitchFamily="18" charset="0"/>
              </a:rPr>
              <a:t>до дня выплаты заработной платы.</a:t>
            </a:r>
          </a:p>
          <a:p>
            <a:pPr lvl="0" algn="just" defTabSz="914400" fontAlgn="base">
              <a:spcBef>
                <a:spcPct val="20000"/>
              </a:spcBef>
              <a:spcAft>
                <a:spcPct val="0"/>
              </a:spcAft>
            </a:pPr>
            <a:r>
              <a:rPr lang="ru-RU" b="1" dirty="0">
                <a:solidFill>
                  <a:prstClr val="black"/>
                </a:solidFill>
                <a:latin typeface="Times New Roman" panose="02020603050405020304" pitchFamily="18" charset="0"/>
                <a:cs typeface="Times New Roman" panose="02020603050405020304" pitchFamily="18" charset="0"/>
              </a:rPr>
              <a:t>Письмо Минтруда России от 20.03.2015 N 14-1/ООГ-1830</a:t>
            </a:r>
          </a:p>
          <a:p>
            <a:pPr lvl="0" algn="just" defTabSz="914400" fontAlgn="base">
              <a:spcBef>
                <a:spcPct val="20000"/>
              </a:spcBef>
              <a:spcAft>
                <a:spcPct val="0"/>
              </a:spcAft>
            </a:pPr>
            <a:r>
              <a:rPr lang="ru-RU" dirty="0">
                <a:solidFill>
                  <a:prstClr val="black"/>
                </a:solidFill>
                <a:latin typeface="Times New Roman" panose="02020603050405020304" pitchFamily="18" charset="0"/>
                <a:cs typeface="Times New Roman" panose="02020603050405020304" pitchFamily="18" charset="0"/>
              </a:rPr>
              <a:t>Заработная плата выплачивается работнику, как правило, в месте выполнения им работы либо перечисляется на указанный работником счет в банке. То есть перечисление заработной платы на банковский счет осуществляется:</a:t>
            </a:r>
          </a:p>
          <a:p>
            <a:pPr lvl="0" algn="just" defTabSz="914400" fontAlgn="base">
              <a:spcBef>
                <a:spcPct val="20000"/>
              </a:spcBef>
              <a:spcAft>
                <a:spcPct val="0"/>
              </a:spcAft>
            </a:pPr>
            <a:r>
              <a:rPr lang="ru-RU" b="1" dirty="0">
                <a:solidFill>
                  <a:prstClr val="black"/>
                </a:solidFill>
                <a:latin typeface="Times New Roman" panose="02020603050405020304" pitchFamily="18" charset="0"/>
                <a:cs typeface="Times New Roman" panose="02020603050405020304" pitchFamily="18" charset="0"/>
              </a:rPr>
              <a:t>- </a:t>
            </a:r>
            <a:r>
              <a:rPr lang="ru-RU" b="1" dirty="0">
                <a:solidFill>
                  <a:srgbClr val="FF0000"/>
                </a:solidFill>
                <a:latin typeface="Times New Roman" panose="02020603050405020304" pitchFamily="18" charset="0"/>
                <a:cs typeface="Times New Roman" panose="02020603050405020304" pitchFamily="18" charset="0"/>
              </a:rPr>
              <a:t>по заявлению работника</a:t>
            </a:r>
            <a:r>
              <a:rPr lang="ru-RU" dirty="0">
                <a:solidFill>
                  <a:prstClr val="black"/>
                </a:solidFill>
                <a:latin typeface="Times New Roman" panose="02020603050405020304" pitchFamily="18" charset="0"/>
                <a:cs typeface="Times New Roman" panose="02020603050405020304" pitchFamily="18" charset="0"/>
              </a:rPr>
              <a:t>.</a:t>
            </a:r>
          </a:p>
          <a:p>
            <a:pPr lvl="0" algn="just" defTabSz="914400" fontAlgn="base">
              <a:spcBef>
                <a:spcPct val="20000"/>
              </a:spcBef>
              <a:spcAft>
                <a:spcPct val="0"/>
              </a:spcAft>
            </a:pPr>
            <a:r>
              <a:rPr lang="ru-RU" dirty="0">
                <a:solidFill>
                  <a:prstClr val="black"/>
                </a:solidFill>
                <a:latin typeface="Times New Roman" panose="02020603050405020304" pitchFamily="18" charset="0"/>
                <a:cs typeface="Times New Roman" panose="02020603050405020304" pitchFamily="18" charset="0"/>
              </a:rPr>
              <a:t>- наличие договора банковского счета;</a:t>
            </a:r>
          </a:p>
          <a:p>
            <a:pPr lvl="0" algn="just" defTabSz="914400" fontAlgn="base">
              <a:spcBef>
                <a:spcPct val="20000"/>
              </a:spcBef>
              <a:spcAft>
                <a:spcPct val="0"/>
              </a:spcAft>
            </a:pPr>
            <a:r>
              <a:rPr lang="ru-RU" dirty="0">
                <a:solidFill>
                  <a:prstClr val="black"/>
                </a:solidFill>
                <a:latin typeface="Times New Roman" panose="02020603050405020304" pitchFamily="18" charset="0"/>
                <a:cs typeface="Times New Roman" panose="02020603050405020304" pitchFamily="18" charset="0"/>
              </a:rPr>
              <a:t>- указание работником счета, на который работодатель будет перечислять заработную плату работника.</a:t>
            </a:r>
          </a:p>
          <a:p>
            <a:pPr lvl="0" algn="just" defTabSz="914400" fontAlgn="base">
              <a:spcBef>
                <a:spcPct val="20000"/>
              </a:spcBef>
              <a:spcAft>
                <a:spcPct val="0"/>
              </a:spcAft>
            </a:pPr>
            <a:r>
              <a:rPr lang="ru-RU" b="1" dirty="0">
                <a:solidFill>
                  <a:prstClr val="black"/>
                </a:solidFill>
                <a:latin typeface="Times New Roman" panose="02020603050405020304" pitchFamily="18" charset="0"/>
                <a:cs typeface="Times New Roman" panose="02020603050405020304" pitchFamily="18" charset="0"/>
              </a:rPr>
              <a:t>Обязать работника получать заработную плату в безналичной форме работодатель не вправе.</a:t>
            </a:r>
          </a:p>
        </p:txBody>
      </p:sp>
    </p:spTree>
    <p:extLst>
      <p:ext uri="{BB962C8B-B14F-4D97-AF65-F5344CB8AC3E}">
        <p14:creationId xmlns:p14="http://schemas.microsoft.com/office/powerpoint/2010/main" val="1769792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9826" y="-17754"/>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08"/>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7"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2"/>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0"/>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6"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2"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5" y="6537939"/>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5"/>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1" y="6461740"/>
            <a:ext cx="1595821"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203945" y="837127"/>
            <a:ext cx="9634336" cy="461665"/>
          </a:xfrm>
          <a:prstGeom prst="rect">
            <a:avLst/>
          </a:prstGeom>
        </p:spPr>
        <p:txBody>
          <a:bodyPr wrap="square">
            <a:spAutoFit/>
          </a:bodyPr>
          <a:lstStyle/>
          <a:p>
            <a:pPr algn="ctr"/>
            <a:r>
              <a:rPr lang="ru-RU" sz="2400" b="1" dirty="0">
                <a:solidFill>
                  <a:srgbClr val="9C0E11"/>
                </a:solidFill>
                <a:latin typeface="Times New Roman" panose="02020603050405020304" pitchFamily="18" charset="0"/>
                <a:cs typeface="Times New Roman" panose="02020603050405020304" pitchFamily="18" charset="0"/>
              </a:rPr>
              <a:t>Заработная плата на карточный счет по заявлению работника</a:t>
            </a:r>
          </a:p>
        </p:txBody>
      </p:sp>
      <p:sp>
        <p:nvSpPr>
          <p:cNvPr id="20" name="Прямоугольник 19"/>
          <p:cNvSpPr/>
          <p:nvPr/>
        </p:nvSpPr>
        <p:spPr>
          <a:xfrm>
            <a:off x="430372" y="1166608"/>
            <a:ext cx="9285307" cy="5022914"/>
          </a:xfrm>
          <a:prstGeom prst="rect">
            <a:avLst/>
          </a:prstGeom>
        </p:spPr>
        <p:txBody>
          <a:bodyPr wrap="square">
            <a:spAutoFit/>
          </a:bodyPr>
          <a:lstStyle/>
          <a:p>
            <a:pPr lvl="0" algn="just" defTabSz="914400" fontAlgn="base">
              <a:spcBef>
                <a:spcPct val="20000"/>
              </a:spcBef>
              <a:spcAft>
                <a:spcPct val="0"/>
              </a:spcAft>
            </a:pPr>
            <a:r>
              <a:rPr lang="ru-RU" kern="0" dirty="0">
                <a:solidFill>
                  <a:srgbClr val="000000"/>
                </a:solidFill>
                <a:latin typeface="Franklin Gothic Heavy"/>
                <a:cs typeface="Arial"/>
                <a:sym typeface="Arial"/>
              </a:rPr>
              <a:t> </a:t>
            </a:r>
            <a:r>
              <a:rPr lang="ru-RU" b="1" dirty="0">
                <a:solidFill>
                  <a:prstClr val="black"/>
                </a:solidFill>
                <a:latin typeface="Times New Roman" panose="02020603050405020304" pitchFamily="18" charset="0"/>
                <a:cs typeface="Times New Roman" panose="02020603050405020304" pitchFamily="18" charset="0"/>
              </a:rPr>
              <a:t>Письмо </a:t>
            </a:r>
            <a:r>
              <a:rPr lang="ru-RU" b="1" dirty="0" err="1">
                <a:solidFill>
                  <a:prstClr val="black"/>
                </a:solidFill>
                <a:latin typeface="Times New Roman" panose="02020603050405020304" pitchFamily="18" charset="0"/>
                <a:cs typeface="Times New Roman" panose="02020603050405020304" pitchFamily="18" charset="0"/>
              </a:rPr>
              <a:t>Роструда</a:t>
            </a:r>
            <a:r>
              <a:rPr lang="ru-RU" b="1" dirty="0">
                <a:solidFill>
                  <a:prstClr val="black"/>
                </a:solidFill>
                <a:latin typeface="Times New Roman" panose="02020603050405020304" pitchFamily="18" charset="0"/>
                <a:cs typeface="Times New Roman" panose="02020603050405020304" pitchFamily="18" charset="0"/>
              </a:rPr>
              <a:t> от 10.10.2019 N ПГ/25775-6-1 </a:t>
            </a:r>
            <a:r>
              <a:rPr lang="ru-RU" dirty="0">
                <a:solidFill>
                  <a:prstClr val="black"/>
                </a:solidFill>
                <a:latin typeface="Times New Roman" panose="02020603050405020304" pitchFamily="18" charset="0"/>
                <a:cs typeface="Times New Roman" panose="02020603050405020304" pitchFamily="18" charset="0"/>
              </a:rPr>
              <a:t>Перечисление заработной платы на банковский счет осуществляется по заявлению работника.</a:t>
            </a:r>
          </a:p>
          <a:p>
            <a:pPr lvl="0" algn="just" defTabSz="914400" fontAlgn="base">
              <a:spcBef>
                <a:spcPct val="20000"/>
              </a:spcBef>
              <a:spcAft>
                <a:spcPct val="0"/>
              </a:spcAft>
            </a:pPr>
            <a:r>
              <a:rPr lang="ru-RU" dirty="0">
                <a:solidFill>
                  <a:prstClr val="black"/>
                </a:solidFill>
                <a:latin typeface="Times New Roman" panose="02020603050405020304" pitchFamily="18" charset="0"/>
                <a:cs typeface="Times New Roman" panose="02020603050405020304" pitchFamily="18" charset="0"/>
              </a:rPr>
              <a:t>Конституционный Суд Российской Федерации в своем определении от 21 апреля 2005 г. N 143-О отметил, что вышеуказанная норма представляет собой гарантию реализации закрепленного ТК РФ (статьи 2, 21, 22 и 56 ТК РФ) права работника на своевременную и в полном размере выплату заработной платы; она направлена на обеспечение согласования интересов сторон трудового договора при определении правил выплаты заработной платы, на создание условий беспрепятственного ее получения лично работником удобным для него способом, что соответствует положениям Конвенции N 95 Международной организации труда "Относительно защиты заработной платы«. Исходя из изложенного, исходя из смысла статьи 136 ТК РФ, для того чтобы выплата заработной платы в порядке безналичного расчета являлась правомерной, необходимо соблюдение следующих условий:</a:t>
            </a:r>
          </a:p>
          <a:p>
            <a:pPr lvl="0" algn="just" defTabSz="914400" fontAlgn="base">
              <a:spcBef>
                <a:spcPct val="20000"/>
              </a:spcBef>
              <a:spcAft>
                <a:spcPct val="0"/>
              </a:spcAft>
            </a:pPr>
            <a:r>
              <a:rPr lang="ru-RU" dirty="0">
                <a:solidFill>
                  <a:prstClr val="black"/>
                </a:solidFill>
                <a:latin typeface="Times New Roman" panose="02020603050405020304" pitchFamily="18" charset="0"/>
                <a:cs typeface="Times New Roman" panose="02020603050405020304" pitchFamily="18" charset="0"/>
              </a:rPr>
              <a:t>- условия перечисления заработной платы на банковский счет предусмотрены в коллективном или трудовом договоре;</a:t>
            </a:r>
          </a:p>
          <a:p>
            <a:pPr lvl="0" algn="just" defTabSz="914400" fontAlgn="base">
              <a:spcBef>
                <a:spcPct val="20000"/>
              </a:spcBef>
              <a:spcAft>
                <a:spcPct val="0"/>
              </a:spcAft>
            </a:pPr>
            <a:r>
              <a:rPr lang="ru-RU" dirty="0">
                <a:solidFill>
                  <a:prstClr val="black"/>
                </a:solidFill>
                <a:latin typeface="Times New Roman" panose="02020603050405020304" pitchFamily="18" charset="0"/>
                <a:cs typeface="Times New Roman" panose="02020603050405020304" pitchFamily="18" charset="0"/>
              </a:rPr>
              <a:t>- наличие договора банковского счета;</a:t>
            </a:r>
          </a:p>
          <a:p>
            <a:pPr lvl="0" algn="just" defTabSz="914400" fontAlgn="base">
              <a:spcBef>
                <a:spcPct val="20000"/>
              </a:spcBef>
              <a:spcAft>
                <a:spcPct val="0"/>
              </a:spcAft>
            </a:pPr>
            <a:r>
              <a:rPr lang="ru-RU" b="1" dirty="0">
                <a:solidFill>
                  <a:srgbClr val="FF0000"/>
                </a:solidFill>
                <a:latin typeface="Times New Roman" panose="02020603050405020304" pitchFamily="18" charset="0"/>
                <a:cs typeface="Times New Roman" panose="02020603050405020304" pitchFamily="18" charset="0"/>
              </a:rPr>
              <a:t>- указание работником счета, на который работодатель будет перечислять заработную плату работника.</a:t>
            </a:r>
          </a:p>
        </p:txBody>
      </p:sp>
    </p:spTree>
    <p:extLst>
      <p:ext uri="{BB962C8B-B14F-4D97-AF65-F5344CB8AC3E}">
        <p14:creationId xmlns:p14="http://schemas.microsoft.com/office/powerpoint/2010/main" val="2513138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E7"/>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9826" y="-17754"/>
            <a:ext cx="9906859" cy="6858594"/>
          </a:xfrm>
          <a:prstGeom prst="rect">
            <a:avLst/>
          </a:prstGeom>
        </p:spPr>
      </p:pic>
      <p:sp>
        <p:nvSpPr>
          <p:cNvPr id="4" name="Заголовок 1">
            <a:extLst>
              <a:ext uri="{FF2B5EF4-FFF2-40B4-BE49-F238E27FC236}">
                <a16:creationId xmlns:a16="http://schemas.microsoft.com/office/drawing/2014/main" id="{BABD9586-DEFF-D142-9B1A-F68057D1F351}"/>
              </a:ext>
            </a:extLst>
          </p:cNvPr>
          <p:cNvSpPr txBox="1">
            <a:spLocks/>
          </p:cNvSpPr>
          <p:nvPr/>
        </p:nvSpPr>
        <p:spPr>
          <a:xfrm>
            <a:off x="-22858" y="1166608"/>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2" name="image1.png">
            <a:extLst>
              <a:ext uri="{FF2B5EF4-FFF2-40B4-BE49-F238E27FC236}">
                <a16:creationId xmlns:a16="http://schemas.microsoft.com/office/drawing/2014/main" id="{C5CFFEF5-434F-6045-830F-ADEE8D2368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97547" y="38666"/>
            <a:ext cx="3418133" cy="910568"/>
          </a:xfrm>
          <a:prstGeom prst="rect">
            <a:avLst/>
          </a:prstGeom>
          <a:ln w="12700" cap="flat">
            <a:noFill/>
            <a:miter lim="400000"/>
          </a:ln>
          <a:effectLst/>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3748" y="5959632"/>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5"/>
          <a:stretch>
            <a:fillRect/>
          </a:stretch>
        </p:blipFill>
        <p:spPr>
          <a:xfrm>
            <a:off x="8802540" y="5788824"/>
            <a:ext cx="563288" cy="563288"/>
          </a:xfrm>
          <a:prstGeom prst="rect">
            <a:avLst/>
          </a:prstGeom>
        </p:spPr>
      </p:pic>
      <p:pic>
        <p:nvPicPr>
          <p:cNvPr id="6" name="Рисунок 5"/>
          <p:cNvPicPr>
            <a:picLocks noChangeAspect="1"/>
          </p:cNvPicPr>
          <p:nvPr/>
        </p:nvPicPr>
        <p:blipFill>
          <a:blip r:embed="rId6"/>
          <a:stretch>
            <a:fillRect/>
          </a:stretch>
        </p:blipFill>
        <p:spPr>
          <a:xfrm flipH="1">
            <a:off x="9861140" y="0"/>
            <a:ext cx="45719" cy="6897845"/>
          </a:xfrm>
          <a:prstGeom prst="rect">
            <a:avLst/>
          </a:prstGeom>
          <a:solidFill>
            <a:srgbClr val="9C0E11"/>
          </a:solidFill>
          <a:ln>
            <a:solidFill>
              <a:srgbClr val="800000"/>
            </a:solidFill>
          </a:ln>
        </p:spPr>
      </p:pic>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18646" y="182367"/>
            <a:ext cx="465726" cy="465726"/>
          </a:xfrm>
          <a:prstGeom prst="rect">
            <a:avLst/>
          </a:prstGeom>
        </p:spPr>
      </p:pic>
      <p:pic>
        <p:nvPicPr>
          <p:cNvPr id="15" name="Рисунок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80"/>
            <a:ext cx="499000" cy="499000"/>
          </a:xfrm>
          <a:prstGeom prst="rect">
            <a:avLst/>
          </a:prstGeom>
        </p:spPr>
      </p:pic>
      <p:sp>
        <p:nvSpPr>
          <p:cNvPr id="9" name="Прямоугольник 8"/>
          <p:cNvSpPr/>
          <p:nvPr/>
        </p:nvSpPr>
        <p:spPr>
          <a:xfrm>
            <a:off x="430372" y="6462408"/>
            <a:ext cx="1947328" cy="369332"/>
          </a:xfrm>
          <a:prstGeom prst="rect">
            <a:avLst/>
          </a:prstGeom>
        </p:spPr>
        <p:txBody>
          <a:bodyPr wrap="none">
            <a:spAutoFit/>
          </a:bodyPr>
          <a:lstStyle/>
          <a:p>
            <a:r>
              <a:rPr lang="en-US" dirty="0">
                <a:solidFill>
                  <a:srgbClr val="800000"/>
                </a:solidFill>
                <a:effectLst>
                  <a:outerShdw blurRad="38100" dist="38100" dir="2700000" algn="tl">
                    <a:srgbClr val="000000">
                      <a:alpha val="43137"/>
                    </a:srgbClr>
                  </a:outerShdw>
                </a:effectLst>
                <a:latin typeface="Franklin Gothic Medium" panose="020B0603020102020204" pitchFamily="34" charset="0"/>
              </a:rPr>
              <a:t>pravovest-audit.ru</a:t>
            </a:r>
          </a:p>
        </p:txBody>
      </p:sp>
      <p:sp>
        <p:nvSpPr>
          <p:cNvPr id="10" name="Прямоугольник 9"/>
          <p:cNvSpPr/>
          <p:nvPr/>
        </p:nvSpPr>
        <p:spPr>
          <a:xfrm>
            <a:off x="2616091" y="6465725"/>
            <a:ext cx="1830566" cy="338554"/>
          </a:xfrm>
          <a:prstGeom prst="rect">
            <a:avLst/>
          </a:prstGeom>
        </p:spPr>
        <p:txBody>
          <a:bodyPr wrap="none">
            <a:spAutoFit/>
          </a:bodyPr>
          <a:lstStyle/>
          <a:p>
            <a:r>
              <a:rPr lang="ru-RU" sz="1600" dirty="0">
                <a:solidFill>
                  <a:srgbClr val="800000"/>
                </a:solidFill>
                <a:effectLst>
                  <a:outerShdw blurRad="38100" dist="38100" dir="2700000" algn="tl">
                    <a:srgbClr val="000000">
                      <a:alpha val="43137"/>
                    </a:srgbClr>
                  </a:outerShdw>
                </a:effectLst>
                <a:latin typeface="Franklin Gothic Medium" panose="020B0603020102020204" pitchFamily="34" charset="0"/>
              </a:rPr>
              <a:t>+7 495 134-32-23</a:t>
            </a:r>
          </a:p>
        </p:txBody>
      </p:sp>
      <p:sp>
        <p:nvSpPr>
          <p:cNvPr id="11" name="Прямоугольник 10"/>
          <p:cNvSpPr/>
          <p:nvPr/>
        </p:nvSpPr>
        <p:spPr>
          <a:xfrm>
            <a:off x="4682053" y="6480944"/>
            <a:ext cx="1997342" cy="338554"/>
          </a:xfrm>
          <a:prstGeom prst="rect">
            <a:avLst/>
          </a:prstGeom>
          <a:noFill/>
        </p:spPr>
        <p:txBody>
          <a:bodyPr wrap="none" lIns="91440" tIns="45720" rIns="91440" bIns="45720">
            <a:spAutoFit/>
          </a:bodyPr>
          <a:lstStyle/>
          <a:p>
            <a:pPr algn="ctr"/>
            <a:r>
              <a:rPr lang="ru-RU" sz="160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rPr>
              <a:t>+ 7 (903) 669-51-90</a:t>
            </a:r>
            <a:endParaRPr lang="ru-RU" sz="1600" b="0" cap="none" spc="0" dirty="0">
              <a:ln w="0"/>
              <a:solidFill>
                <a:srgbClr val="800000"/>
              </a:solidFill>
              <a:effectLst>
                <a:outerShdw blurRad="38100" dist="19050" dir="2700000" algn="tl" rotWithShape="0">
                  <a:schemeClr val="dk1">
                    <a:alpha val="40000"/>
                  </a:schemeClr>
                </a:outerShdw>
              </a:effectLst>
              <a:latin typeface="Franklin Gothic Medium" panose="020B0603020102020204" pitchFamily="34" charset="0"/>
            </a:endParaRPr>
          </a:p>
        </p:txBody>
      </p:sp>
      <p:pic>
        <p:nvPicPr>
          <p:cNvPr id="13" name="Рисунок 12" descr="File:Circle-icons-global.svg - Wikipedia"/>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3945" y="6537939"/>
            <a:ext cx="226427" cy="226427"/>
          </a:xfrm>
          <a:prstGeom prst="rect">
            <a:avLst/>
          </a:prstGeom>
        </p:spPr>
      </p:pic>
      <p:pic>
        <p:nvPicPr>
          <p:cNvPr id="14" name="Рисунок 13" descr="Icons Phone Round · Free vector graphic on Pixaba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77700" y="6528735"/>
            <a:ext cx="243492" cy="243492"/>
          </a:xfrm>
          <a:prstGeom prst="rect">
            <a:avLst/>
          </a:prstGeom>
        </p:spPr>
      </p:pic>
      <p:pic>
        <p:nvPicPr>
          <p:cNvPr id="17" name="Рисунок 16" descr="WhatsApp - Wikipedia"/>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7768" y="6486905"/>
            <a:ext cx="331488" cy="332593"/>
          </a:xfrm>
          <a:prstGeom prst="rect">
            <a:avLst/>
          </a:prstGeom>
        </p:spPr>
      </p:pic>
      <p:pic>
        <p:nvPicPr>
          <p:cNvPr id="18" name="Рисунок 17" descr="Telegram (software) - Wikipedi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79395" y="6525328"/>
            <a:ext cx="243492" cy="243492"/>
          </a:xfrm>
          <a:prstGeom prst="rect">
            <a:avLst/>
          </a:prstGeom>
        </p:spPr>
      </p:pic>
      <p:sp>
        <p:nvSpPr>
          <p:cNvPr id="19" name="Прямоугольник 18"/>
          <p:cNvSpPr/>
          <p:nvPr/>
        </p:nvSpPr>
        <p:spPr>
          <a:xfrm>
            <a:off x="6914791" y="6461740"/>
            <a:ext cx="1595821" cy="338554"/>
          </a:xfrm>
          <a:prstGeom prst="rect">
            <a:avLst/>
          </a:prstGeom>
          <a:noFill/>
        </p:spPr>
        <p:txBody>
          <a:bodyPr wrap="none" lIns="91440" tIns="45720" rIns="91440" bIns="45720">
            <a:spAutoFit/>
          </a:bodyPr>
          <a:lstStyle/>
          <a:p>
            <a:pPr algn="ctr"/>
            <a:r>
              <a:rPr lang="en-US" sz="1600" dirty="0">
                <a:ln w="0"/>
                <a:solidFill>
                  <a:srgbClr val="800000"/>
                </a:solidFill>
                <a:effectLst>
                  <a:outerShdw blurRad="38100" dist="38100" dir="2700000" algn="tl">
                    <a:srgbClr val="000000">
                      <a:alpha val="43137"/>
                    </a:srgbClr>
                  </a:outerShdw>
                </a:effectLst>
                <a:latin typeface="Franklin Gothic Medium" panose="020B0603020102020204" pitchFamily="34" charset="0"/>
              </a:rPr>
              <a:t>Pravovest_Audit</a:t>
            </a:r>
            <a:endParaRPr lang="ru-RU" sz="1600" b="0" cap="none" spc="0" dirty="0">
              <a:ln w="0"/>
              <a:solidFill>
                <a:srgbClr val="800000"/>
              </a:solidFill>
              <a:effectLst>
                <a:outerShdw blurRad="38100" dist="38100" dir="2700000" algn="tl">
                  <a:srgbClr val="000000">
                    <a:alpha val="43137"/>
                  </a:srgbClr>
                </a:outerShdw>
              </a:effectLst>
              <a:latin typeface="Franklin Gothic Medium" panose="020B0603020102020204" pitchFamily="34" charset="0"/>
            </a:endParaRPr>
          </a:p>
        </p:txBody>
      </p:sp>
      <p:sp>
        <p:nvSpPr>
          <p:cNvPr id="16" name="Прямоугольник 15"/>
          <p:cNvSpPr/>
          <p:nvPr/>
        </p:nvSpPr>
        <p:spPr>
          <a:xfrm>
            <a:off x="203945" y="837127"/>
            <a:ext cx="9634336" cy="461665"/>
          </a:xfrm>
          <a:prstGeom prst="rect">
            <a:avLst/>
          </a:prstGeom>
        </p:spPr>
        <p:txBody>
          <a:bodyPr wrap="square">
            <a:spAutoFit/>
          </a:bodyPr>
          <a:lstStyle/>
          <a:p>
            <a:pPr algn="ctr"/>
            <a:r>
              <a:rPr lang="ru-RU" sz="2400" b="1" dirty="0">
                <a:solidFill>
                  <a:srgbClr val="9C0E11"/>
                </a:solidFill>
                <a:latin typeface="Times New Roman" panose="02020603050405020304" pitchFamily="18" charset="0"/>
                <a:cs typeface="Times New Roman" panose="02020603050405020304" pitchFamily="18" charset="0"/>
              </a:rPr>
              <a:t>Порядок выплаты заработной платы иностранному работнику</a:t>
            </a:r>
          </a:p>
        </p:txBody>
      </p:sp>
      <p:sp>
        <p:nvSpPr>
          <p:cNvPr id="20" name="Прямоугольник 19"/>
          <p:cNvSpPr/>
          <p:nvPr/>
        </p:nvSpPr>
        <p:spPr>
          <a:xfrm>
            <a:off x="499001" y="1387348"/>
            <a:ext cx="9216678" cy="4290405"/>
          </a:xfrm>
          <a:prstGeom prst="rect">
            <a:avLst/>
          </a:prstGeom>
        </p:spPr>
        <p:txBody>
          <a:bodyPr wrap="square">
            <a:spAutoFit/>
          </a:bodyPr>
          <a:lstStyle/>
          <a:p>
            <a:pPr lvl="0" algn="just" defTabSz="914400" fontAlgn="base">
              <a:spcBef>
                <a:spcPct val="20000"/>
              </a:spcBef>
              <a:spcAft>
                <a:spcPct val="0"/>
              </a:spcAft>
            </a:pPr>
            <a:r>
              <a:rPr lang="ru-RU" kern="0" dirty="0">
                <a:solidFill>
                  <a:srgbClr val="000000"/>
                </a:solidFill>
                <a:latin typeface="Franklin Gothic Heavy"/>
                <a:cs typeface="Arial"/>
                <a:sym typeface="Arial"/>
              </a:rPr>
              <a:t> </a:t>
            </a:r>
            <a:r>
              <a:rPr lang="ru-RU" sz="2200" b="1" dirty="0" err="1">
                <a:solidFill>
                  <a:prstClr val="black"/>
                </a:solidFill>
                <a:latin typeface="Times New Roman" panose="02020603050405020304" pitchFamily="18" charset="0"/>
                <a:cs typeface="Times New Roman" panose="02020603050405020304" pitchFamily="18" charset="0"/>
              </a:rPr>
              <a:t>пп</a:t>
            </a:r>
            <a:r>
              <a:rPr lang="ru-RU" sz="2200" b="1" dirty="0">
                <a:solidFill>
                  <a:prstClr val="black"/>
                </a:solidFill>
                <a:latin typeface="Times New Roman" panose="02020603050405020304" pitchFamily="18" charset="0"/>
                <a:cs typeface="Times New Roman" panose="02020603050405020304" pitchFamily="18" charset="0"/>
              </a:rPr>
              <a:t>. "б" п. 9 ч. 1 ст. 1 Закона о валютном регулировании</a:t>
            </a:r>
            <a:endParaRPr lang="ru-RU" sz="2200" kern="0" dirty="0">
              <a:solidFill>
                <a:srgbClr val="000000"/>
              </a:solidFill>
              <a:latin typeface="Times New Roman" panose="02020603050405020304" pitchFamily="18" charset="0"/>
              <a:cs typeface="Times New Roman" panose="02020603050405020304" pitchFamily="18" charset="0"/>
              <a:sym typeface="Arial"/>
            </a:endParaRPr>
          </a:p>
          <a:p>
            <a:pPr lvl="0" algn="just" defTabSz="914400" fontAlgn="base">
              <a:spcBef>
                <a:spcPct val="20000"/>
              </a:spcBef>
              <a:spcAft>
                <a:spcPct val="0"/>
              </a:spcAft>
            </a:pPr>
            <a:r>
              <a:rPr lang="ru-RU" sz="2200" dirty="0">
                <a:solidFill>
                  <a:prstClr val="black"/>
                </a:solidFill>
                <a:latin typeface="Times New Roman" panose="02020603050405020304" pitchFamily="18" charset="0"/>
                <a:cs typeface="Times New Roman" panose="02020603050405020304" pitchFamily="18" charset="0"/>
              </a:rPr>
              <a:t>Выплата заработной платы организацией-резидентом работнику-нерезиденту в наличной форме не входит в перечень разрешенных валютных операций из ч. 2 ст. 14 Закона о валютном регулировании (Письмо ФНС России от 29.08.2016 N ЗН-4-17/15799).</a:t>
            </a:r>
          </a:p>
          <a:p>
            <a:pPr lvl="0" algn="just" defTabSz="914400" fontAlgn="base">
              <a:spcBef>
                <a:spcPct val="20000"/>
              </a:spcBef>
              <a:spcAft>
                <a:spcPct val="0"/>
              </a:spcAft>
            </a:pPr>
            <a:r>
              <a:rPr lang="ru-RU" sz="2200" dirty="0">
                <a:solidFill>
                  <a:prstClr val="black"/>
                </a:solidFill>
                <a:latin typeface="Times New Roman" panose="02020603050405020304" pitchFamily="18" charset="0"/>
                <a:cs typeface="Times New Roman" panose="02020603050405020304" pitchFamily="18" charset="0"/>
              </a:rPr>
              <a:t>Поэтому выплата заработной платы нерезидентам из кассы расценивается налоговыми органами как нарушение валютного законодательства, за которое на вашу организацию и ее руководителя могут наложить штраф в течение двух лет с момента выплаты нерезиденту зарплаты (ч. 1 ст. 15.25, ч. 1 ст. 23.60, ч. 1 ст. 4.5 КоАП РФ, </a:t>
            </a:r>
            <a:r>
              <a:rPr lang="ru-RU" sz="2200" dirty="0" err="1">
                <a:solidFill>
                  <a:prstClr val="black"/>
                </a:solidFill>
                <a:latin typeface="Times New Roman" panose="02020603050405020304" pitchFamily="18" charset="0"/>
                <a:cs typeface="Times New Roman" panose="02020603050405020304" pitchFamily="18" charset="0"/>
              </a:rPr>
              <a:t>пп</a:t>
            </a:r>
            <a:r>
              <a:rPr lang="ru-RU" sz="2200" dirty="0">
                <a:solidFill>
                  <a:prstClr val="black"/>
                </a:solidFill>
                <a:latin typeface="Times New Roman" panose="02020603050405020304" pitchFamily="18" charset="0"/>
                <a:cs typeface="Times New Roman" panose="02020603050405020304" pitchFamily="18" charset="0"/>
              </a:rPr>
              <a:t>. "б" п. 2 Указа Президента РФ от 02.02.2016 N 41 "О некоторых вопросах государственного контроля и надзора в финансово-бюджетной сфере").</a:t>
            </a:r>
          </a:p>
        </p:txBody>
      </p:sp>
    </p:spTree>
    <p:extLst>
      <p:ext uri="{BB962C8B-B14F-4D97-AF65-F5344CB8AC3E}">
        <p14:creationId xmlns:p14="http://schemas.microsoft.com/office/powerpoint/2010/main" val="7575772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7706</TotalTime>
  <Words>5307</Words>
  <Application>Microsoft Office PowerPoint</Application>
  <PresentationFormat>Лист A4 (210x297 мм)</PresentationFormat>
  <Paragraphs>422</Paragraphs>
  <Slides>40</Slides>
  <Notes>3</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40</vt:i4>
      </vt:variant>
    </vt:vector>
  </HeadingPairs>
  <TitlesOfParts>
    <vt:vector size="53" baseType="lpstr">
      <vt:lpstr>Arial</vt:lpstr>
      <vt:lpstr>Calibri</vt:lpstr>
      <vt:lpstr>Calibri Light</vt:lpstr>
      <vt:lpstr>Franklin Gothic</vt:lpstr>
      <vt:lpstr>Franklin Gothic Book</vt:lpstr>
      <vt:lpstr>Franklin Gothic Demi</vt:lpstr>
      <vt:lpstr>Franklin Gothic Heavy</vt:lpstr>
      <vt:lpstr>Franklin Gothic Medium</vt:lpstr>
      <vt:lpstr>FUTURE</vt:lpstr>
      <vt:lpstr>Libre Franklin</vt:lpstr>
      <vt:lpstr>Times</vt:lpstr>
      <vt:lpstr>Times New Roman</vt:lpstr>
      <vt:lpstr>Office Theme</vt:lpstr>
      <vt:lpstr>Тема: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компании</dc:title>
  <dc:creator>Microsoft Office User</dc:creator>
  <cp:lastModifiedBy>Андрей</cp:lastModifiedBy>
  <cp:revision>230</cp:revision>
  <cp:lastPrinted>2020-05-28T11:13:35Z</cp:lastPrinted>
  <dcterms:created xsi:type="dcterms:W3CDTF">2020-05-25T09:15:04Z</dcterms:created>
  <dcterms:modified xsi:type="dcterms:W3CDTF">2021-06-11T13:49:01Z</dcterms:modified>
</cp:coreProperties>
</file>