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Default Extension="crdownload"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6">
  <p:sldMasterIdLst>
    <p:sldMasterId id="2147483648" r:id="rId1"/>
  </p:sldMasterIdLst>
  <p:notesMasterIdLst>
    <p:notesMasterId r:id="rId50"/>
  </p:notesMasterIdLst>
  <p:sldIdLst>
    <p:sldId id="256" r:id="rId2"/>
    <p:sldId id="260" r:id="rId3"/>
    <p:sldId id="264" r:id="rId4"/>
    <p:sldId id="262" r:id="rId5"/>
    <p:sldId id="278" r:id="rId6"/>
    <p:sldId id="266" r:id="rId7"/>
    <p:sldId id="261" r:id="rId8"/>
    <p:sldId id="282" r:id="rId9"/>
    <p:sldId id="272" r:id="rId10"/>
    <p:sldId id="288" r:id="rId11"/>
    <p:sldId id="269" r:id="rId12"/>
    <p:sldId id="270" r:id="rId13"/>
    <p:sldId id="279" r:id="rId14"/>
    <p:sldId id="283" r:id="rId15"/>
    <p:sldId id="315" r:id="rId16"/>
    <p:sldId id="316" r:id="rId17"/>
    <p:sldId id="267" r:id="rId18"/>
    <p:sldId id="319" r:id="rId19"/>
    <p:sldId id="320" r:id="rId20"/>
    <p:sldId id="321" r:id="rId21"/>
    <p:sldId id="322" r:id="rId22"/>
    <p:sldId id="323" r:id="rId23"/>
    <p:sldId id="325" r:id="rId24"/>
    <p:sldId id="324" r:id="rId25"/>
    <p:sldId id="326" r:id="rId26"/>
    <p:sldId id="327" r:id="rId27"/>
    <p:sldId id="328" r:id="rId28"/>
    <p:sldId id="330" r:id="rId29"/>
    <p:sldId id="329" r:id="rId30"/>
    <p:sldId id="331" r:id="rId31"/>
    <p:sldId id="332" r:id="rId32"/>
    <p:sldId id="347" r:id="rId33"/>
    <p:sldId id="349" r:id="rId34"/>
    <p:sldId id="350" r:id="rId35"/>
    <p:sldId id="351" r:id="rId36"/>
    <p:sldId id="352" r:id="rId37"/>
    <p:sldId id="333" r:id="rId38"/>
    <p:sldId id="336" r:id="rId39"/>
    <p:sldId id="337" r:id="rId40"/>
    <p:sldId id="334" r:id="rId41"/>
    <p:sldId id="335" r:id="rId42"/>
    <p:sldId id="338" r:id="rId43"/>
    <p:sldId id="345" r:id="rId44"/>
    <p:sldId id="339" r:id="rId45"/>
    <p:sldId id="340" r:id="rId46"/>
    <p:sldId id="341" r:id="rId47"/>
    <p:sldId id="353" r:id="rId48"/>
    <p:sldId id="314" r:id="rId49"/>
  </p:sldIdLst>
  <p:sldSz cx="9906000" cy="6858000" type="A4"/>
  <p:notesSz cx="6858000" cy="9906000"/>
  <p:defaultTextStyle>
    <a:defPPr>
      <a:defRPr lang="en-US"/>
    </a:defPPr>
    <a:lvl1pPr marL="0" algn="l" defTabSz="457200">
      <a:defRPr sz="1800">
        <a:solidFill>
          <a:schemeClr val="tx1"/>
        </a:solidFill>
        <a:latin typeface="+mn-lt"/>
        <a:ea typeface="+mn-ea"/>
        <a:cs typeface="+mn-cs"/>
      </a:defRPr>
    </a:lvl1pPr>
    <a:lvl2pPr marL="457200" algn="l" defTabSz="457200">
      <a:defRPr sz="1800">
        <a:solidFill>
          <a:schemeClr val="tx1"/>
        </a:solidFill>
        <a:latin typeface="+mn-lt"/>
        <a:ea typeface="+mn-ea"/>
        <a:cs typeface="+mn-cs"/>
      </a:defRPr>
    </a:lvl2pPr>
    <a:lvl3pPr marL="914400" algn="l" defTabSz="457200">
      <a:defRPr sz="1800">
        <a:solidFill>
          <a:schemeClr val="tx1"/>
        </a:solidFill>
        <a:latin typeface="+mn-lt"/>
        <a:ea typeface="+mn-ea"/>
        <a:cs typeface="+mn-cs"/>
      </a:defRPr>
    </a:lvl3pPr>
    <a:lvl4pPr marL="1371600" algn="l" defTabSz="457200">
      <a:defRPr sz="1800">
        <a:solidFill>
          <a:schemeClr val="tx1"/>
        </a:solidFill>
        <a:latin typeface="+mn-lt"/>
        <a:ea typeface="+mn-ea"/>
        <a:cs typeface="+mn-cs"/>
      </a:defRPr>
    </a:lvl4pPr>
    <a:lvl5pPr marL="1828800" algn="l" defTabSz="457200">
      <a:defRPr sz="1800">
        <a:solidFill>
          <a:schemeClr val="tx1"/>
        </a:solidFill>
        <a:latin typeface="+mn-lt"/>
        <a:ea typeface="+mn-ea"/>
        <a:cs typeface="+mn-cs"/>
      </a:defRPr>
    </a:lvl5pPr>
    <a:lvl6pPr marL="2286000" algn="l" defTabSz="457200">
      <a:defRPr sz="1800">
        <a:solidFill>
          <a:schemeClr val="tx1"/>
        </a:solidFill>
        <a:latin typeface="+mn-lt"/>
        <a:ea typeface="+mn-ea"/>
        <a:cs typeface="+mn-cs"/>
      </a:defRPr>
    </a:lvl6pPr>
    <a:lvl7pPr marL="2743200" algn="l" defTabSz="457200">
      <a:defRPr sz="1800">
        <a:solidFill>
          <a:schemeClr val="tx1"/>
        </a:solidFill>
        <a:latin typeface="+mn-lt"/>
        <a:ea typeface="+mn-ea"/>
        <a:cs typeface="+mn-cs"/>
      </a:defRPr>
    </a:lvl7pPr>
    <a:lvl8pPr marL="3200400" algn="l" defTabSz="457200">
      <a:defRPr sz="1800">
        <a:solidFill>
          <a:schemeClr val="tx1"/>
        </a:solidFill>
        <a:latin typeface="+mn-lt"/>
        <a:ea typeface="+mn-ea"/>
        <a:cs typeface="+mn-cs"/>
      </a:defRPr>
    </a:lvl8pPr>
    <a:lvl9pPr marL="3657600" algn="l" defTabSz="457200">
      <a:defRPr sz="18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18C55"/>
    <a:srgbClr val="FD03DF"/>
    <a:srgbClr val="E9D8D1"/>
    <a:srgbClr val="D9C4F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66" d="100"/>
          <a:sy n="66" d="100"/>
        </p:scale>
        <p:origin x="-1230" y="-8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crdownload"/><Relationship Id="rId1" Type="http://schemas.openxmlformats.org/officeDocument/2006/relationships/image" Target="../media/image8.jpg"/></Relationships>
</file>

<file path=ppt/diagrams/_rels/drawing2.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crdownload"/><Relationship Id="rId1" Type="http://schemas.openxmlformats.org/officeDocument/2006/relationships/image" Target="../media/image8.jp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F6BBAE-9EE5-4328-B492-C3D8C719F4E7}" type="doc">
      <dgm:prSet loTypeId="urn:microsoft.com/office/officeart/2005/8/layout/hProcess3" loCatId="process" qsTypeId="urn:microsoft.com/office/officeart/2005/8/quickstyle/simple1" qsCatId="simple" csTypeId="urn:microsoft.com/office/officeart/2005/8/colors/accent1_2" csCatId="accent1" phldr="1"/>
      <dgm:spPr/>
    </dgm:pt>
    <dgm:pt modelId="{A88F1EB1-0C68-4DC9-A076-946C18EB62FD}">
      <dgm:prSet phldrT="[Текст]" custT="1"/>
      <dgm:spPr/>
      <dgm:t>
        <a:bodyPr/>
        <a:lstStyle/>
        <a:p>
          <a:r>
            <a:rPr lang="ru-RU" sz="2000" b="1" dirty="0" smtClean="0">
              <a:latin typeface="Garamond" panose="02020404030301010803" pitchFamily="18" charset="0"/>
            </a:rPr>
            <a:t>Первое применение МСФО</a:t>
          </a:r>
          <a:r>
            <a:rPr lang="en-US" sz="2000" b="1" dirty="0" smtClean="0">
              <a:latin typeface="Garamond" panose="02020404030301010803" pitchFamily="18" charset="0"/>
            </a:rPr>
            <a:t> (IFRS 1 </a:t>
          </a:r>
          <a:r>
            <a:rPr lang="ru-RU" sz="2000" b="1" dirty="0" smtClean="0">
              <a:latin typeface="Garamond" panose="02020404030301010803" pitchFamily="18" charset="0"/>
            </a:rPr>
            <a:t>п.21)</a:t>
          </a:r>
          <a:endParaRPr lang="en-US" sz="2000" b="1" dirty="0">
            <a:latin typeface="Garamond" panose="02020404030301010803" pitchFamily="18" charset="0"/>
          </a:endParaRPr>
        </a:p>
      </dgm:t>
    </dgm:pt>
    <dgm:pt modelId="{7582DBD8-837D-4329-AD59-1E7973D24F2C}" type="parTrans" cxnId="{4E77D402-64B7-4639-9C36-F99D7DC6E741}">
      <dgm:prSet/>
      <dgm:spPr/>
      <dgm:t>
        <a:bodyPr/>
        <a:lstStyle/>
        <a:p>
          <a:endParaRPr lang="en-US"/>
        </a:p>
      </dgm:t>
    </dgm:pt>
    <dgm:pt modelId="{3900B25B-BCFD-4D27-887D-9E0419C5F758}" type="sibTrans" cxnId="{4E77D402-64B7-4639-9C36-F99D7DC6E741}">
      <dgm:prSet/>
      <dgm:spPr/>
      <dgm:t>
        <a:bodyPr/>
        <a:lstStyle/>
        <a:p>
          <a:endParaRPr lang="en-US"/>
        </a:p>
      </dgm:t>
    </dgm:pt>
    <dgm:pt modelId="{00C6515E-EF0E-495B-9666-9C5DCDBBE602}" type="pres">
      <dgm:prSet presAssocID="{8EF6BBAE-9EE5-4328-B492-C3D8C719F4E7}" presName="Name0" presStyleCnt="0">
        <dgm:presLayoutVars>
          <dgm:dir/>
          <dgm:animLvl val="lvl"/>
          <dgm:resizeHandles val="exact"/>
        </dgm:presLayoutVars>
      </dgm:prSet>
      <dgm:spPr/>
    </dgm:pt>
    <dgm:pt modelId="{8C612DCB-6D09-40B2-8336-0B0622E4FC9B}" type="pres">
      <dgm:prSet presAssocID="{8EF6BBAE-9EE5-4328-B492-C3D8C719F4E7}" presName="dummy" presStyleCnt="0"/>
      <dgm:spPr/>
    </dgm:pt>
    <dgm:pt modelId="{C5DDFF51-F463-41BD-AAAC-C0B4ECADA8DE}" type="pres">
      <dgm:prSet presAssocID="{8EF6BBAE-9EE5-4328-B492-C3D8C719F4E7}" presName="linH" presStyleCnt="0"/>
      <dgm:spPr/>
    </dgm:pt>
    <dgm:pt modelId="{E90D0355-FFA4-4166-B006-A9BC9F77CFE7}" type="pres">
      <dgm:prSet presAssocID="{8EF6BBAE-9EE5-4328-B492-C3D8C719F4E7}" presName="padding1" presStyleCnt="0"/>
      <dgm:spPr/>
    </dgm:pt>
    <dgm:pt modelId="{23E50C31-988E-4806-843D-A40176FB94DB}" type="pres">
      <dgm:prSet presAssocID="{A88F1EB1-0C68-4DC9-A076-946C18EB62FD}" presName="linV" presStyleCnt="0"/>
      <dgm:spPr/>
    </dgm:pt>
    <dgm:pt modelId="{DA19BB9B-4213-4EA2-B4C0-E573231ABC12}" type="pres">
      <dgm:prSet presAssocID="{A88F1EB1-0C68-4DC9-A076-946C18EB62FD}" presName="spVertical1" presStyleCnt="0"/>
      <dgm:spPr/>
    </dgm:pt>
    <dgm:pt modelId="{98C90437-7BBF-4B22-B9B4-ACBCACB024B9}" type="pres">
      <dgm:prSet presAssocID="{A88F1EB1-0C68-4DC9-A076-946C18EB62FD}" presName="parTx" presStyleLbl="revTx" presStyleIdx="0" presStyleCnt="1" custScaleY="10106">
        <dgm:presLayoutVars>
          <dgm:chMax val="0"/>
          <dgm:chPref val="0"/>
          <dgm:bulletEnabled val="1"/>
        </dgm:presLayoutVars>
      </dgm:prSet>
      <dgm:spPr/>
      <dgm:t>
        <a:bodyPr/>
        <a:lstStyle/>
        <a:p>
          <a:endParaRPr lang="en-US"/>
        </a:p>
      </dgm:t>
    </dgm:pt>
    <dgm:pt modelId="{B93EB064-3E89-4EBA-98CC-64241177C49E}" type="pres">
      <dgm:prSet presAssocID="{A88F1EB1-0C68-4DC9-A076-946C18EB62FD}" presName="spVertical2" presStyleCnt="0"/>
      <dgm:spPr/>
    </dgm:pt>
    <dgm:pt modelId="{606897E8-36B4-4E44-A629-6964189E4B8D}" type="pres">
      <dgm:prSet presAssocID="{A88F1EB1-0C68-4DC9-A076-946C18EB62FD}" presName="spVertical3" presStyleCnt="0"/>
      <dgm:spPr/>
    </dgm:pt>
    <dgm:pt modelId="{A79017E9-3730-4A69-A1F3-ABAC3CCE62CB}" type="pres">
      <dgm:prSet presAssocID="{8EF6BBAE-9EE5-4328-B492-C3D8C719F4E7}" presName="padding2" presStyleCnt="0"/>
      <dgm:spPr/>
    </dgm:pt>
    <dgm:pt modelId="{5A0FC2B5-5684-4E53-8B80-47C8AB8F9CC4}" type="pres">
      <dgm:prSet presAssocID="{8EF6BBAE-9EE5-4328-B492-C3D8C719F4E7}" presName="negArrow" presStyleCnt="0"/>
      <dgm:spPr/>
    </dgm:pt>
    <dgm:pt modelId="{B3A4F1BA-5AE5-41BB-A37B-72BCD11C8DC5}" type="pres">
      <dgm:prSet presAssocID="{8EF6BBAE-9EE5-4328-B492-C3D8C719F4E7}" presName="backgroundArrow" presStyleLbl="node1" presStyleIdx="0" presStyleCnt="1" custScaleX="99312" custScaleY="182640"/>
      <dgm:spPr>
        <a:solidFill>
          <a:schemeClr val="bg1">
            <a:lumMod val="75000"/>
            <a:alpha val="93000"/>
          </a:schemeClr>
        </a:solidFill>
        <a:ln>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ln>
      </dgm:spPr>
    </dgm:pt>
  </dgm:ptLst>
  <dgm:cxnLst>
    <dgm:cxn modelId="{31FA83BC-5E03-4E55-AF8F-A0F7CF49E6A1}" type="presOf" srcId="{A88F1EB1-0C68-4DC9-A076-946C18EB62FD}" destId="{98C90437-7BBF-4B22-B9B4-ACBCACB024B9}" srcOrd="0" destOrd="0" presId="urn:microsoft.com/office/officeart/2005/8/layout/hProcess3"/>
    <dgm:cxn modelId="{F374571D-22BE-4FC2-9C6A-D964D0722ABE}" type="presOf" srcId="{8EF6BBAE-9EE5-4328-B492-C3D8C719F4E7}" destId="{00C6515E-EF0E-495B-9666-9C5DCDBBE602}" srcOrd="0" destOrd="0" presId="urn:microsoft.com/office/officeart/2005/8/layout/hProcess3"/>
    <dgm:cxn modelId="{4E77D402-64B7-4639-9C36-F99D7DC6E741}" srcId="{8EF6BBAE-9EE5-4328-B492-C3D8C719F4E7}" destId="{A88F1EB1-0C68-4DC9-A076-946C18EB62FD}" srcOrd="0" destOrd="0" parTransId="{7582DBD8-837D-4329-AD59-1E7973D24F2C}" sibTransId="{3900B25B-BCFD-4D27-887D-9E0419C5F758}"/>
    <dgm:cxn modelId="{1AE02AD0-BF0C-462D-994B-C104821BE3CF}" type="presParOf" srcId="{00C6515E-EF0E-495B-9666-9C5DCDBBE602}" destId="{8C612DCB-6D09-40B2-8336-0B0622E4FC9B}" srcOrd="0" destOrd="0" presId="urn:microsoft.com/office/officeart/2005/8/layout/hProcess3"/>
    <dgm:cxn modelId="{208D7BD1-6899-4FE5-BAC7-F21B830F65ED}" type="presParOf" srcId="{00C6515E-EF0E-495B-9666-9C5DCDBBE602}" destId="{C5DDFF51-F463-41BD-AAAC-C0B4ECADA8DE}" srcOrd="1" destOrd="0" presId="urn:microsoft.com/office/officeart/2005/8/layout/hProcess3"/>
    <dgm:cxn modelId="{919965F0-0B0E-47D7-B1B5-A66DE830DDD0}" type="presParOf" srcId="{C5DDFF51-F463-41BD-AAAC-C0B4ECADA8DE}" destId="{E90D0355-FFA4-4166-B006-A9BC9F77CFE7}" srcOrd="0" destOrd="0" presId="urn:microsoft.com/office/officeart/2005/8/layout/hProcess3"/>
    <dgm:cxn modelId="{1B36DF2E-D7CA-43B0-917E-CF115132CAB2}" type="presParOf" srcId="{C5DDFF51-F463-41BD-AAAC-C0B4ECADA8DE}" destId="{23E50C31-988E-4806-843D-A40176FB94DB}" srcOrd="1" destOrd="0" presId="urn:microsoft.com/office/officeart/2005/8/layout/hProcess3"/>
    <dgm:cxn modelId="{FB1660A4-471B-4D59-8FF6-791FF911CD9A}" type="presParOf" srcId="{23E50C31-988E-4806-843D-A40176FB94DB}" destId="{DA19BB9B-4213-4EA2-B4C0-E573231ABC12}" srcOrd="0" destOrd="0" presId="urn:microsoft.com/office/officeart/2005/8/layout/hProcess3"/>
    <dgm:cxn modelId="{9A84D66A-E5E4-4267-B4D0-84A681B4CDF1}" type="presParOf" srcId="{23E50C31-988E-4806-843D-A40176FB94DB}" destId="{98C90437-7BBF-4B22-B9B4-ACBCACB024B9}" srcOrd="1" destOrd="0" presId="urn:microsoft.com/office/officeart/2005/8/layout/hProcess3"/>
    <dgm:cxn modelId="{0AAF0D11-6306-4807-84B4-9E01BDED1287}" type="presParOf" srcId="{23E50C31-988E-4806-843D-A40176FB94DB}" destId="{B93EB064-3E89-4EBA-98CC-64241177C49E}" srcOrd="2" destOrd="0" presId="urn:microsoft.com/office/officeart/2005/8/layout/hProcess3"/>
    <dgm:cxn modelId="{8D6A5132-2163-44D3-B1D9-808548CC8A48}" type="presParOf" srcId="{23E50C31-988E-4806-843D-A40176FB94DB}" destId="{606897E8-36B4-4E44-A629-6964189E4B8D}" srcOrd="3" destOrd="0" presId="urn:microsoft.com/office/officeart/2005/8/layout/hProcess3"/>
    <dgm:cxn modelId="{DE9BF82C-F070-49C6-9ECC-6A57DC4FF91E}" type="presParOf" srcId="{C5DDFF51-F463-41BD-AAAC-C0B4ECADA8DE}" destId="{A79017E9-3730-4A69-A1F3-ABAC3CCE62CB}" srcOrd="2" destOrd="0" presId="urn:microsoft.com/office/officeart/2005/8/layout/hProcess3"/>
    <dgm:cxn modelId="{9C69DD3F-A9B8-4C99-A965-5A42ED230392}" type="presParOf" srcId="{C5DDFF51-F463-41BD-AAAC-C0B4ECADA8DE}" destId="{5A0FC2B5-5684-4E53-8B80-47C8AB8F9CC4}" srcOrd="3" destOrd="0" presId="urn:microsoft.com/office/officeart/2005/8/layout/hProcess3"/>
    <dgm:cxn modelId="{557CA923-6685-451B-9A05-66849E98AC36}" type="presParOf" srcId="{C5DDFF51-F463-41BD-AAAC-C0B4ECADA8DE}" destId="{B3A4F1BA-5AE5-41BB-A37B-72BCD11C8DC5}" srcOrd="4" destOrd="0" presId="urn:microsoft.com/office/officeart/2005/8/layout/hProcess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D7555D32-8AE6-472F-93CC-0EDB536857E1}" type="doc">
      <dgm:prSet loTypeId="urn:microsoft.com/office/officeart/2005/8/layout/vList3" loCatId="list" qsTypeId="urn:microsoft.com/office/officeart/2005/8/quickstyle/simple1" qsCatId="simple" csTypeId="urn:microsoft.com/office/officeart/2005/8/colors/accent1_2" csCatId="accent1" phldr="1"/>
      <dgm:spPr/>
      <dgm:t>
        <a:bodyPr/>
        <a:lstStyle/>
        <a:p>
          <a:endParaRPr lang="en-US"/>
        </a:p>
      </dgm:t>
    </dgm:pt>
    <dgm:pt modelId="{1810A513-C442-4E83-98AC-6F54BDFFB428}">
      <dgm:prSet phldrT="[Текст]" custT="1"/>
      <dgm:spPr>
        <a:solidFill>
          <a:srgbClr val="F18C55"/>
        </a:solidFill>
      </dgm:spPr>
      <dgm:t>
        <a:bodyPr/>
        <a:lstStyle/>
        <a:p>
          <a:r>
            <a:rPr lang="ru-RU" sz="1600" b="1" dirty="0" smtClean="0">
              <a:solidFill>
                <a:srgbClr val="9C0E11"/>
              </a:solidFill>
              <a:latin typeface="Times New Roman"/>
              <a:ea typeface="Times New Roman"/>
              <a:cs typeface="Times New Roman"/>
            </a:rPr>
            <a:t>Реорганизация  юр лица в форме:</a:t>
          </a:r>
          <a:endParaRPr lang="en-US" sz="1600" b="1" dirty="0">
            <a:solidFill>
              <a:srgbClr val="9C0E11"/>
            </a:solidFill>
            <a:latin typeface="Times New Roman"/>
            <a:ea typeface="Times New Roman"/>
            <a:cs typeface="Times New Roman"/>
          </a:endParaRPr>
        </a:p>
      </dgm:t>
    </dgm:pt>
    <dgm:pt modelId="{F6C3AA3F-34A1-4B5E-80FC-551A091602EB}" type="parTrans" cxnId="{0569C769-C440-414E-86A8-F9978EDC5FB4}">
      <dgm:prSet/>
      <dgm:spPr/>
      <dgm:t>
        <a:bodyPr/>
        <a:lstStyle/>
        <a:p>
          <a:endParaRPr lang="en-US"/>
        </a:p>
      </dgm:t>
    </dgm:pt>
    <dgm:pt modelId="{0E29BFEF-3BFE-46A9-88C6-D95C931E06D7}" type="sibTrans" cxnId="{0569C769-C440-414E-86A8-F9978EDC5FB4}">
      <dgm:prSet/>
      <dgm:spPr/>
      <dgm:t>
        <a:bodyPr/>
        <a:lstStyle/>
        <a:p>
          <a:endParaRPr lang="en-US"/>
        </a:p>
      </dgm:t>
    </dgm:pt>
    <dgm:pt modelId="{A54F7CF0-5B3B-4192-A5FA-D25F961D38FF}">
      <dgm:prSet phldrT="[Текст]" custT="1"/>
      <dgm:spPr>
        <a:solidFill>
          <a:srgbClr val="F18C55"/>
        </a:solidFill>
      </dgm:spPr>
      <dgm:t>
        <a:bodyPr/>
        <a:lstStyle/>
        <a:p>
          <a:endParaRPr lang="ru-RU" sz="1600" b="1" dirty="0" smtClean="0">
            <a:solidFill>
              <a:srgbClr val="9C0E11"/>
            </a:solidFill>
            <a:latin typeface="Times New Roman"/>
            <a:ea typeface="Times New Roman"/>
            <a:cs typeface="Times New Roman"/>
          </a:endParaRPr>
        </a:p>
        <a:p>
          <a:r>
            <a:rPr lang="ru-RU" sz="1600" b="1" dirty="0" smtClean="0">
              <a:solidFill>
                <a:srgbClr val="9C0E11"/>
              </a:solidFill>
              <a:latin typeface="Times New Roman"/>
              <a:ea typeface="Times New Roman"/>
              <a:cs typeface="Times New Roman"/>
            </a:rPr>
            <a:t>Дочерняя организация впервые применяет МСФО позже, чем материнская</a:t>
          </a:r>
          <a:endParaRPr lang="en-US" sz="1600" b="1" dirty="0">
            <a:solidFill>
              <a:srgbClr val="9C0E11"/>
            </a:solidFill>
            <a:latin typeface="Times New Roman"/>
            <a:ea typeface="Times New Roman"/>
            <a:cs typeface="Times New Roman"/>
          </a:endParaRPr>
        </a:p>
      </dgm:t>
    </dgm:pt>
    <dgm:pt modelId="{EDE5905A-B424-4791-BD4E-7908307443A0}" type="parTrans" cxnId="{B3E2C057-52E0-4E32-B30A-2147A4E273EE}">
      <dgm:prSet/>
      <dgm:spPr/>
      <dgm:t>
        <a:bodyPr/>
        <a:lstStyle/>
        <a:p>
          <a:endParaRPr lang="en-US"/>
        </a:p>
      </dgm:t>
    </dgm:pt>
    <dgm:pt modelId="{BB8E13D3-19D9-4B34-ABBC-6A7E4A8EAAA2}" type="sibTrans" cxnId="{B3E2C057-52E0-4E32-B30A-2147A4E273EE}">
      <dgm:prSet/>
      <dgm:spPr/>
      <dgm:t>
        <a:bodyPr/>
        <a:lstStyle/>
        <a:p>
          <a:endParaRPr lang="en-US"/>
        </a:p>
      </dgm:t>
    </dgm:pt>
    <dgm:pt modelId="{1C157BAD-9340-4B5F-97C0-D52E265C5ECF}">
      <dgm:prSet custT="1"/>
      <dgm:spPr>
        <a:solidFill>
          <a:srgbClr val="F18C55"/>
        </a:solidFill>
      </dgm:spPr>
      <dgm:t>
        <a:bodyPr/>
        <a:lstStyle/>
        <a:p>
          <a:r>
            <a:rPr lang="ru-RU" sz="1600" b="1" dirty="0" smtClean="0">
              <a:solidFill>
                <a:srgbClr val="9C0E11"/>
              </a:solidFill>
              <a:latin typeface="Times New Roman"/>
              <a:ea typeface="Times New Roman"/>
              <a:cs typeface="Times New Roman"/>
            </a:rPr>
            <a:t>- Преобразования</a:t>
          </a:r>
        </a:p>
      </dgm:t>
    </dgm:pt>
    <dgm:pt modelId="{A77F892A-710C-4541-9142-7EA5567079D4}" type="parTrans" cxnId="{89186E21-124B-4BB2-97C9-36E2AF7EA24B}">
      <dgm:prSet/>
      <dgm:spPr/>
      <dgm:t>
        <a:bodyPr/>
        <a:lstStyle/>
        <a:p>
          <a:endParaRPr lang="en-US"/>
        </a:p>
      </dgm:t>
    </dgm:pt>
    <dgm:pt modelId="{7AF4FB1A-1345-4D0B-BD0A-D658FE8F80BA}" type="sibTrans" cxnId="{89186E21-124B-4BB2-97C9-36E2AF7EA24B}">
      <dgm:prSet/>
      <dgm:spPr/>
      <dgm:t>
        <a:bodyPr/>
        <a:lstStyle/>
        <a:p>
          <a:endParaRPr lang="en-US"/>
        </a:p>
      </dgm:t>
    </dgm:pt>
    <dgm:pt modelId="{48B9439A-E400-48E7-8C0B-2FE52893B789}">
      <dgm:prSet custT="1"/>
      <dgm:spPr>
        <a:solidFill>
          <a:srgbClr val="F18C55"/>
        </a:solidFill>
      </dgm:spPr>
      <dgm:t>
        <a:bodyPr/>
        <a:lstStyle/>
        <a:p>
          <a:r>
            <a:rPr lang="ru-RU" sz="1600" b="1" dirty="0" smtClean="0">
              <a:solidFill>
                <a:srgbClr val="9C0E11"/>
              </a:solidFill>
              <a:latin typeface="Times New Roman"/>
              <a:ea typeface="Times New Roman"/>
              <a:cs typeface="Times New Roman"/>
            </a:rPr>
            <a:t>- Слияния или присоединения</a:t>
          </a:r>
        </a:p>
      </dgm:t>
    </dgm:pt>
    <dgm:pt modelId="{95D140BD-0DCB-46BF-BF29-E45A5996E3D5}" type="parTrans" cxnId="{96301295-5B15-4937-AFAE-3BDEB492A3BE}">
      <dgm:prSet/>
      <dgm:spPr/>
      <dgm:t>
        <a:bodyPr/>
        <a:lstStyle/>
        <a:p>
          <a:endParaRPr lang="en-US"/>
        </a:p>
      </dgm:t>
    </dgm:pt>
    <dgm:pt modelId="{A8EE8149-868E-4AAB-935A-34F0151D2F2A}" type="sibTrans" cxnId="{96301295-5B15-4937-AFAE-3BDEB492A3BE}">
      <dgm:prSet/>
      <dgm:spPr/>
      <dgm:t>
        <a:bodyPr/>
        <a:lstStyle/>
        <a:p>
          <a:endParaRPr lang="en-US"/>
        </a:p>
      </dgm:t>
    </dgm:pt>
    <dgm:pt modelId="{ACE95B16-69AA-46D8-B4D6-7A087BFFCB82}">
      <dgm:prSet custT="1"/>
      <dgm:spPr>
        <a:solidFill>
          <a:srgbClr val="F18C55"/>
        </a:solidFill>
      </dgm:spPr>
      <dgm:t>
        <a:bodyPr/>
        <a:lstStyle/>
        <a:p>
          <a:r>
            <a:rPr lang="ru-RU" sz="1600" b="1" dirty="0" smtClean="0">
              <a:solidFill>
                <a:srgbClr val="9C0E11"/>
              </a:solidFill>
              <a:latin typeface="Times New Roman"/>
              <a:ea typeface="Times New Roman"/>
              <a:cs typeface="Times New Roman"/>
            </a:rPr>
            <a:t>Материнская организация впервые применяет МСФО позже, чем дочерняя</a:t>
          </a:r>
          <a:endParaRPr lang="en-US" sz="1600" b="1" dirty="0">
            <a:solidFill>
              <a:srgbClr val="9C0E11"/>
            </a:solidFill>
            <a:latin typeface="Times New Roman"/>
            <a:ea typeface="Times New Roman"/>
            <a:cs typeface="Times New Roman"/>
          </a:endParaRPr>
        </a:p>
      </dgm:t>
    </dgm:pt>
    <dgm:pt modelId="{8CF51316-7492-412B-B165-087526675FD6}" type="parTrans" cxnId="{2CBB17F2-3108-401F-B92B-0F3303D33AC4}">
      <dgm:prSet/>
      <dgm:spPr/>
      <dgm:t>
        <a:bodyPr/>
        <a:lstStyle/>
        <a:p>
          <a:endParaRPr lang="en-US"/>
        </a:p>
      </dgm:t>
    </dgm:pt>
    <dgm:pt modelId="{B8DC6263-3A3B-47D9-BCD9-6858351FEB93}" type="sibTrans" cxnId="{2CBB17F2-3108-401F-B92B-0F3303D33AC4}">
      <dgm:prSet/>
      <dgm:spPr/>
      <dgm:t>
        <a:bodyPr/>
        <a:lstStyle/>
        <a:p>
          <a:endParaRPr lang="en-US"/>
        </a:p>
      </dgm:t>
    </dgm:pt>
    <dgm:pt modelId="{D5B42B14-D33B-435F-ABF1-CA58CD270886}" type="pres">
      <dgm:prSet presAssocID="{D7555D32-8AE6-472F-93CC-0EDB536857E1}" presName="linearFlow" presStyleCnt="0">
        <dgm:presLayoutVars>
          <dgm:dir/>
          <dgm:resizeHandles val="exact"/>
        </dgm:presLayoutVars>
      </dgm:prSet>
      <dgm:spPr/>
      <dgm:t>
        <a:bodyPr/>
        <a:lstStyle/>
        <a:p>
          <a:endParaRPr lang="en-US"/>
        </a:p>
      </dgm:t>
    </dgm:pt>
    <dgm:pt modelId="{20EBA21B-0B19-40C1-9251-75D285680B4D}" type="pres">
      <dgm:prSet presAssocID="{1810A513-C442-4E83-98AC-6F54BDFFB428}" presName="composite" presStyleCnt="0"/>
      <dgm:spPr/>
    </dgm:pt>
    <dgm:pt modelId="{4CBAD619-4C77-42E2-B538-5D12FAC70F4E}" type="pres">
      <dgm:prSet presAssocID="{1810A513-C442-4E83-98AC-6F54BDFFB428}" presName="imgShp" presStyleLbl="fgImgPlace1" presStyleIdx="0" presStyleCnt="3"/>
      <dgm:spPr>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dgm:spPr>
    </dgm:pt>
    <dgm:pt modelId="{EC413F08-D837-4511-A003-4C7784BB2089}" type="pres">
      <dgm:prSet presAssocID="{1810A513-C442-4E83-98AC-6F54BDFFB428}" presName="txShp" presStyleLbl="node1" presStyleIdx="0" presStyleCnt="3" custLinFactNeighborX="15165" custLinFactNeighborY="11873">
        <dgm:presLayoutVars>
          <dgm:bulletEnabled val="1"/>
        </dgm:presLayoutVars>
      </dgm:prSet>
      <dgm:spPr/>
      <dgm:t>
        <a:bodyPr/>
        <a:lstStyle/>
        <a:p>
          <a:endParaRPr lang="en-US"/>
        </a:p>
      </dgm:t>
    </dgm:pt>
    <dgm:pt modelId="{14DAF57A-6E2F-47B7-9209-16B85CC96CDC}" type="pres">
      <dgm:prSet presAssocID="{0E29BFEF-3BFE-46A9-88C6-D95C931E06D7}" presName="spacing" presStyleCnt="0"/>
      <dgm:spPr/>
    </dgm:pt>
    <dgm:pt modelId="{BA2EB99A-E0BC-4761-91D2-394BA866A070}" type="pres">
      <dgm:prSet presAssocID="{ACE95B16-69AA-46D8-B4D6-7A087BFFCB82}" presName="composite" presStyleCnt="0"/>
      <dgm:spPr/>
    </dgm:pt>
    <dgm:pt modelId="{BF5D06AB-BBBA-4D53-B5E8-D9426ED64921}" type="pres">
      <dgm:prSet presAssocID="{ACE95B16-69AA-46D8-B4D6-7A087BFFCB82}" presName="imgShp" presStyleLbl="fgImgPlace1" presStyleIdx="1" presStyleCnt="3"/>
      <dgm:spPr>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 modelId="{73829BAF-0972-4F83-B0EA-BA5B27554842}" type="pres">
      <dgm:prSet presAssocID="{ACE95B16-69AA-46D8-B4D6-7A087BFFCB82}" presName="txShp" presStyleLbl="node1" presStyleIdx="1" presStyleCnt="3" custLinFactY="26552" custLinFactNeighborX="15165" custLinFactNeighborY="100000">
        <dgm:presLayoutVars>
          <dgm:bulletEnabled val="1"/>
        </dgm:presLayoutVars>
      </dgm:prSet>
      <dgm:spPr/>
      <dgm:t>
        <a:bodyPr/>
        <a:lstStyle/>
        <a:p>
          <a:endParaRPr lang="en-US"/>
        </a:p>
      </dgm:t>
    </dgm:pt>
    <dgm:pt modelId="{A5B6A824-6F2D-4D44-8148-3CE08A0D09F4}" type="pres">
      <dgm:prSet presAssocID="{B8DC6263-3A3B-47D9-BCD9-6858351FEB93}" presName="spacing" presStyleCnt="0"/>
      <dgm:spPr/>
    </dgm:pt>
    <dgm:pt modelId="{677B9CA4-C38E-48E7-B961-A7CD2C1F34F2}" type="pres">
      <dgm:prSet presAssocID="{A54F7CF0-5B3B-4192-A5FA-D25F961D38FF}" presName="composite" presStyleCnt="0"/>
      <dgm:spPr/>
    </dgm:pt>
    <dgm:pt modelId="{2259B80D-655C-4D90-A1BD-29FE34D701A6}" type="pres">
      <dgm:prSet presAssocID="{A54F7CF0-5B3B-4192-A5FA-D25F961D38FF}" presName="imgShp" presStyleLbl="fgImgPlace1" presStyleIdx="2" presStyleCnt="3"/>
      <dgm:spPr>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dgm:spPr>
    </dgm:pt>
    <dgm:pt modelId="{79867351-F82B-48A6-A7D1-7652CC95DB6F}" type="pres">
      <dgm:prSet presAssocID="{A54F7CF0-5B3B-4192-A5FA-D25F961D38FF}" presName="txShp" presStyleLbl="node1" presStyleIdx="2" presStyleCnt="3" custLinFactY="-29826" custLinFactNeighborX="15165" custLinFactNeighborY="-100000">
        <dgm:presLayoutVars>
          <dgm:bulletEnabled val="1"/>
        </dgm:presLayoutVars>
      </dgm:prSet>
      <dgm:spPr/>
      <dgm:t>
        <a:bodyPr/>
        <a:lstStyle/>
        <a:p>
          <a:endParaRPr lang="en-US"/>
        </a:p>
      </dgm:t>
    </dgm:pt>
  </dgm:ptLst>
  <dgm:cxnLst>
    <dgm:cxn modelId="{B4D16118-B934-4C71-94E2-986094F8AF80}" type="presOf" srcId="{1C157BAD-9340-4B5F-97C0-D52E265C5ECF}" destId="{EC413F08-D837-4511-A003-4C7784BB2089}" srcOrd="0" destOrd="1" presId="urn:microsoft.com/office/officeart/2005/8/layout/vList3"/>
    <dgm:cxn modelId="{0569C769-C440-414E-86A8-F9978EDC5FB4}" srcId="{D7555D32-8AE6-472F-93CC-0EDB536857E1}" destId="{1810A513-C442-4E83-98AC-6F54BDFFB428}" srcOrd="0" destOrd="0" parTransId="{F6C3AA3F-34A1-4B5E-80FC-551A091602EB}" sibTransId="{0E29BFEF-3BFE-46A9-88C6-D95C931E06D7}"/>
    <dgm:cxn modelId="{A8C86541-393C-47DE-8A5B-614EAFE13F31}" type="presOf" srcId="{ACE95B16-69AA-46D8-B4D6-7A087BFFCB82}" destId="{73829BAF-0972-4F83-B0EA-BA5B27554842}" srcOrd="0" destOrd="0" presId="urn:microsoft.com/office/officeart/2005/8/layout/vList3"/>
    <dgm:cxn modelId="{96301295-5B15-4937-AFAE-3BDEB492A3BE}" srcId="{1810A513-C442-4E83-98AC-6F54BDFFB428}" destId="{48B9439A-E400-48E7-8C0B-2FE52893B789}" srcOrd="1" destOrd="0" parTransId="{95D140BD-0DCB-46BF-BF29-E45A5996E3D5}" sibTransId="{A8EE8149-868E-4AAB-935A-34F0151D2F2A}"/>
    <dgm:cxn modelId="{ABBE8CAE-A8DF-4454-836C-F10616FE1447}" type="presOf" srcId="{D7555D32-8AE6-472F-93CC-0EDB536857E1}" destId="{D5B42B14-D33B-435F-ABF1-CA58CD270886}" srcOrd="0" destOrd="0" presId="urn:microsoft.com/office/officeart/2005/8/layout/vList3"/>
    <dgm:cxn modelId="{89186E21-124B-4BB2-97C9-36E2AF7EA24B}" srcId="{1810A513-C442-4E83-98AC-6F54BDFFB428}" destId="{1C157BAD-9340-4B5F-97C0-D52E265C5ECF}" srcOrd="0" destOrd="0" parTransId="{A77F892A-710C-4541-9142-7EA5567079D4}" sibTransId="{7AF4FB1A-1345-4D0B-BD0A-D658FE8F80BA}"/>
    <dgm:cxn modelId="{8EEE210D-4EA5-4785-A317-DF2492EFCDCD}" type="presOf" srcId="{A54F7CF0-5B3B-4192-A5FA-D25F961D38FF}" destId="{79867351-F82B-48A6-A7D1-7652CC95DB6F}" srcOrd="0" destOrd="0" presId="urn:microsoft.com/office/officeart/2005/8/layout/vList3"/>
    <dgm:cxn modelId="{F14C7904-C4D5-4FD2-8043-B4729E9045C6}" type="presOf" srcId="{1810A513-C442-4E83-98AC-6F54BDFFB428}" destId="{EC413F08-D837-4511-A003-4C7784BB2089}" srcOrd="0" destOrd="0" presId="urn:microsoft.com/office/officeart/2005/8/layout/vList3"/>
    <dgm:cxn modelId="{6FA09696-788F-4962-9DE6-102DB678612B}" type="presOf" srcId="{48B9439A-E400-48E7-8C0B-2FE52893B789}" destId="{EC413F08-D837-4511-A003-4C7784BB2089}" srcOrd="0" destOrd="2" presId="urn:microsoft.com/office/officeart/2005/8/layout/vList3"/>
    <dgm:cxn modelId="{2CBB17F2-3108-401F-B92B-0F3303D33AC4}" srcId="{D7555D32-8AE6-472F-93CC-0EDB536857E1}" destId="{ACE95B16-69AA-46D8-B4D6-7A087BFFCB82}" srcOrd="1" destOrd="0" parTransId="{8CF51316-7492-412B-B165-087526675FD6}" sibTransId="{B8DC6263-3A3B-47D9-BCD9-6858351FEB93}"/>
    <dgm:cxn modelId="{B3E2C057-52E0-4E32-B30A-2147A4E273EE}" srcId="{D7555D32-8AE6-472F-93CC-0EDB536857E1}" destId="{A54F7CF0-5B3B-4192-A5FA-D25F961D38FF}" srcOrd="2" destOrd="0" parTransId="{EDE5905A-B424-4791-BD4E-7908307443A0}" sibTransId="{BB8E13D3-19D9-4B34-ABBC-6A7E4A8EAAA2}"/>
    <dgm:cxn modelId="{61FE9F0B-E206-42DE-8CD5-355D6E908E78}" type="presParOf" srcId="{D5B42B14-D33B-435F-ABF1-CA58CD270886}" destId="{20EBA21B-0B19-40C1-9251-75D285680B4D}" srcOrd="0" destOrd="0" presId="urn:microsoft.com/office/officeart/2005/8/layout/vList3"/>
    <dgm:cxn modelId="{129BB076-A4C6-48F1-AE07-D58B5D1CB722}" type="presParOf" srcId="{20EBA21B-0B19-40C1-9251-75D285680B4D}" destId="{4CBAD619-4C77-42E2-B538-5D12FAC70F4E}" srcOrd="0" destOrd="0" presId="urn:microsoft.com/office/officeart/2005/8/layout/vList3"/>
    <dgm:cxn modelId="{C2F27A09-6A88-4E7A-9CBA-578F3C36D7AB}" type="presParOf" srcId="{20EBA21B-0B19-40C1-9251-75D285680B4D}" destId="{EC413F08-D837-4511-A003-4C7784BB2089}" srcOrd="1" destOrd="0" presId="urn:microsoft.com/office/officeart/2005/8/layout/vList3"/>
    <dgm:cxn modelId="{0F90AEA7-F277-4C2C-9109-16B95F70E2AE}" type="presParOf" srcId="{D5B42B14-D33B-435F-ABF1-CA58CD270886}" destId="{14DAF57A-6E2F-47B7-9209-16B85CC96CDC}" srcOrd="1" destOrd="0" presId="urn:microsoft.com/office/officeart/2005/8/layout/vList3"/>
    <dgm:cxn modelId="{52A6FDD9-3D5E-4515-8557-7D329D578A6E}" type="presParOf" srcId="{D5B42B14-D33B-435F-ABF1-CA58CD270886}" destId="{BA2EB99A-E0BC-4761-91D2-394BA866A070}" srcOrd="2" destOrd="0" presId="urn:microsoft.com/office/officeart/2005/8/layout/vList3"/>
    <dgm:cxn modelId="{1D998D3C-C744-41F2-8ED6-FDC5F693205D}" type="presParOf" srcId="{BA2EB99A-E0BC-4761-91D2-394BA866A070}" destId="{BF5D06AB-BBBA-4D53-B5E8-D9426ED64921}" srcOrd="0" destOrd="0" presId="urn:microsoft.com/office/officeart/2005/8/layout/vList3"/>
    <dgm:cxn modelId="{7AE2BB1A-C9F5-469A-B530-8158097A58C0}" type="presParOf" srcId="{BA2EB99A-E0BC-4761-91D2-394BA866A070}" destId="{73829BAF-0972-4F83-B0EA-BA5B27554842}" srcOrd="1" destOrd="0" presId="urn:microsoft.com/office/officeart/2005/8/layout/vList3"/>
    <dgm:cxn modelId="{234E300E-737C-48CF-8D0E-2CBC6DFB7279}" type="presParOf" srcId="{D5B42B14-D33B-435F-ABF1-CA58CD270886}" destId="{A5B6A824-6F2D-4D44-8148-3CE08A0D09F4}" srcOrd="3" destOrd="0" presId="urn:microsoft.com/office/officeart/2005/8/layout/vList3"/>
    <dgm:cxn modelId="{C1348319-D0E4-4754-B93A-FFE834C48C0C}" type="presParOf" srcId="{D5B42B14-D33B-435F-ABF1-CA58CD270886}" destId="{677B9CA4-C38E-48E7-B961-A7CD2C1F34F2}" srcOrd="4" destOrd="0" presId="urn:microsoft.com/office/officeart/2005/8/layout/vList3"/>
    <dgm:cxn modelId="{F923FD8E-4B07-40D2-AF7C-B9526D386DEB}" type="presParOf" srcId="{677B9CA4-C38E-48E7-B961-A7CD2C1F34F2}" destId="{2259B80D-655C-4D90-A1BD-29FE34D701A6}" srcOrd="0" destOrd="0" presId="urn:microsoft.com/office/officeart/2005/8/layout/vList3"/>
    <dgm:cxn modelId="{3277D43F-E376-4274-BF27-946FFCD35116}" type="presParOf" srcId="{677B9CA4-C38E-48E7-B961-A7CD2C1F34F2}" destId="{79867351-F82B-48A6-A7D1-7652CC95DB6F}" srcOrd="1" destOrd="0" presId="urn:microsoft.com/office/officeart/2005/8/layout/vList3"/>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8317F5F-A75C-40B9-9FF6-0A2D1F70E16E}" type="doc">
      <dgm:prSet loTypeId="urn:microsoft.com/office/officeart/2005/8/layout/matrix3" loCatId="matrix" qsTypeId="urn:microsoft.com/office/officeart/2005/8/quickstyle/simple1" qsCatId="simple" csTypeId="urn:microsoft.com/office/officeart/2005/8/colors/accent1_2" csCatId="accent1" phldr="1"/>
      <dgm:spPr/>
      <dgm:t>
        <a:bodyPr/>
        <a:lstStyle/>
        <a:p>
          <a:endParaRPr lang="en-US"/>
        </a:p>
      </dgm:t>
    </dgm:pt>
    <dgm:pt modelId="{70B97F93-0771-4B4E-8D0E-1E444847A6ED}">
      <dgm:prSet phldrT="[Текст]" custT="1"/>
      <dgm:spPr>
        <a:solidFill>
          <a:srgbClr val="F18C55"/>
        </a:solidFill>
        <a:effectLst>
          <a:outerShdw blurRad="50800" dist="50800" dir="5400000" algn="ctr" rotWithShape="0">
            <a:schemeClr val="bg1">
              <a:lumMod val="65000"/>
            </a:schemeClr>
          </a:outerShdw>
        </a:effectLst>
      </dgm:spPr>
      <dgm:t>
        <a:bodyPr/>
        <a:lstStyle/>
        <a:p>
          <a:pPr algn="l">
            <a:lnSpc>
              <a:spcPct val="100000"/>
            </a:lnSpc>
          </a:pPr>
          <a:r>
            <a:rPr lang="ru-RU" sz="1600" b="1" dirty="0" smtClean="0">
              <a:solidFill>
                <a:srgbClr val="9C0E11"/>
              </a:solidFill>
              <a:latin typeface="Times New Roman"/>
              <a:ea typeface="Times New Roman"/>
              <a:cs typeface="Times New Roman"/>
            </a:rPr>
            <a:t>В соответствии с национальными требованиями, которые не соответствуют требованиям МСФО во всех отношениях</a:t>
          </a:r>
          <a:endParaRPr lang="en-US" sz="1600" b="1" dirty="0">
            <a:solidFill>
              <a:srgbClr val="9C0E11"/>
            </a:solidFill>
            <a:latin typeface="Times New Roman"/>
            <a:ea typeface="Times New Roman"/>
            <a:cs typeface="Times New Roman"/>
          </a:endParaRPr>
        </a:p>
      </dgm:t>
    </dgm:pt>
    <dgm:pt modelId="{BB17A233-CBA7-4A10-8316-DEBC12E083E6}" type="parTrans" cxnId="{D950B14A-833F-4F59-AF88-8D381546024A}">
      <dgm:prSet/>
      <dgm:spPr/>
      <dgm:t>
        <a:bodyPr/>
        <a:lstStyle/>
        <a:p>
          <a:endParaRPr lang="en-US"/>
        </a:p>
      </dgm:t>
    </dgm:pt>
    <dgm:pt modelId="{282799F0-FA53-493B-AF80-4B3EDECBE123}" type="sibTrans" cxnId="{D950B14A-833F-4F59-AF88-8D381546024A}">
      <dgm:prSet/>
      <dgm:spPr/>
      <dgm:t>
        <a:bodyPr/>
        <a:lstStyle/>
        <a:p>
          <a:endParaRPr lang="en-US"/>
        </a:p>
      </dgm:t>
    </dgm:pt>
    <dgm:pt modelId="{8B95F8D1-DCAA-4306-90D3-E0EE42085ED1}">
      <dgm:prSet phldrT="[Текст]" custT="1"/>
      <dgm:spPr>
        <a:solidFill>
          <a:srgbClr val="F18C55"/>
        </a:solidFill>
      </dgm:spPr>
      <dgm:t>
        <a:bodyPr/>
        <a:lstStyle/>
        <a:p>
          <a:pPr algn="l">
            <a:lnSpc>
              <a:spcPct val="100000"/>
            </a:lnSpc>
          </a:pPr>
          <a:r>
            <a:rPr lang="ru-RU" sz="1600" b="1" dirty="0" smtClean="0">
              <a:solidFill>
                <a:srgbClr val="9C0E11"/>
              </a:solidFill>
              <a:latin typeface="Times New Roman"/>
              <a:ea typeface="Times New Roman"/>
              <a:cs typeface="Times New Roman"/>
            </a:rPr>
            <a:t>В соответствии с МСФО во всех отношениях, за исключением того, что финансовая отчетность не содержала четкого и безоговорочного заявления о соответствии МСФО</a:t>
          </a:r>
          <a:endParaRPr lang="en-US" sz="1600" b="1" dirty="0">
            <a:solidFill>
              <a:srgbClr val="9C0E11"/>
            </a:solidFill>
            <a:latin typeface="Times New Roman"/>
            <a:ea typeface="Times New Roman"/>
            <a:cs typeface="Times New Roman"/>
          </a:endParaRPr>
        </a:p>
      </dgm:t>
    </dgm:pt>
    <dgm:pt modelId="{1D4A77C6-FACB-4E40-8BD7-A898E201BEE0}" type="parTrans" cxnId="{AC587A8A-32EA-43B7-B7B8-9B3879D41DB5}">
      <dgm:prSet/>
      <dgm:spPr/>
      <dgm:t>
        <a:bodyPr/>
        <a:lstStyle/>
        <a:p>
          <a:endParaRPr lang="en-US"/>
        </a:p>
      </dgm:t>
    </dgm:pt>
    <dgm:pt modelId="{4B31426C-DC5D-4546-9BD0-E55F31A34FD2}" type="sibTrans" cxnId="{AC587A8A-32EA-43B7-B7B8-9B3879D41DB5}">
      <dgm:prSet/>
      <dgm:spPr/>
      <dgm:t>
        <a:bodyPr/>
        <a:lstStyle/>
        <a:p>
          <a:endParaRPr lang="en-US"/>
        </a:p>
      </dgm:t>
    </dgm:pt>
    <dgm:pt modelId="{63C3AE88-3A91-4D54-8012-8DF82557125C}">
      <dgm:prSet phldrT="[Текст]" custT="1"/>
      <dgm:spPr>
        <a:solidFill>
          <a:srgbClr val="F18C55"/>
        </a:solidFill>
      </dgm:spPr>
      <dgm:t>
        <a:bodyPr/>
        <a:lstStyle/>
        <a:p>
          <a:pPr algn="l"/>
          <a:r>
            <a:rPr lang="ru-RU" sz="1600" b="1" dirty="0" smtClean="0">
              <a:solidFill>
                <a:srgbClr val="9C0E11"/>
              </a:solidFill>
              <a:latin typeface="Times New Roman"/>
              <a:ea typeface="Times New Roman"/>
              <a:cs typeface="Times New Roman"/>
            </a:rPr>
            <a:t>Включает четкое и безоговорочное заявление о соответствии некоторым, НО НЕ ВСЕМ МСФО</a:t>
          </a:r>
          <a:endParaRPr lang="en-US" sz="1600" b="1" dirty="0">
            <a:solidFill>
              <a:srgbClr val="9C0E11"/>
            </a:solidFill>
            <a:latin typeface="Times New Roman"/>
            <a:ea typeface="Times New Roman"/>
            <a:cs typeface="Times New Roman"/>
          </a:endParaRPr>
        </a:p>
      </dgm:t>
    </dgm:pt>
    <dgm:pt modelId="{26AD2205-A240-45D5-B907-391F46C9AB2D}" type="parTrans" cxnId="{A4569FBA-13F4-4D14-A6E7-B2337AFA4481}">
      <dgm:prSet/>
      <dgm:spPr/>
      <dgm:t>
        <a:bodyPr/>
        <a:lstStyle/>
        <a:p>
          <a:endParaRPr lang="en-US"/>
        </a:p>
      </dgm:t>
    </dgm:pt>
    <dgm:pt modelId="{C018DA40-B829-411B-876F-51BFFFAE332F}" type="sibTrans" cxnId="{A4569FBA-13F4-4D14-A6E7-B2337AFA4481}">
      <dgm:prSet/>
      <dgm:spPr/>
      <dgm:t>
        <a:bodyPr/>
        <a:lstStyle/>
        <a:p>
          <a:endParaRPr lang="en-US"/>
        </a:p>
      </dgm:t>
    </dgm:pt>
    <dgm:pt modelId="{BEEB9A7E-7098-4657-99A4-2A3D9E6C4427}">
      <dgm:prSet phldrT="[Текст]" custT="1"/>
      <dgm:spPr>
        <a:solidFill>
          <a:srgbClr val="F18C55"/>
        </a:solidFill>
      </dgm:spPr>
      <dgm:t>
        <a:bodyPr/>
        <a:lstStyle/>
        <a:p>
          <a:pPr algn="l"/>
          <a:r>
            <a:rPr lang="ru-RU" sz="1600" b="1" dirty="0" smtClean="0">
              <a:solidFill>
                <a:srgbClr val="9C0E11"/>
              </a:solidFill>
              <a:latin typeface="Times New Roman"/>
              <a:ea typeface="Times New Roman"/>
              <a:cs typeface="Times New Roman"/>
            </a:rPr>
            <a:t>Согласно национальным требованиям, но используя при этом некоторые отдельные стандарты МСФО для учета статей, в отношении которых не существовало национальных требований</a:t>
          </a:r>
          <a:endParaRPr lang="en-US" sz="1600" b="1" dirty="0">
            <a:solidFill>
              <a:srgbClr val="9C0E11"/>
            </a:solidFill>
            <a:latin typeface="Times New Roman"/>
            <a:ea typeface="Times New Roman"/>
            <a:cs typeface="Times New Roman"/>
          </a:endParaRPr>
        </a:p>
      </dgm:t>
    </dgm:pt>
    <dgm:pt modelId="{850383E6-26E7-4207-94F5-456054A6EE1F}" type="parTrans" cxnId="{5A6D9390-363F-4F01-A5CB-539CBF562BD6}">
      <dgm:prSet/>
      <dgm:spPr/>
      <dgm:t>
        <a:bodyPr/>
        <a:lstStyle/>
        <a:p>
          <a:endParaRPr lang="en-US"/>
        </a:p>
      </dgm:t>
    </dgm:pt>
    <dgm:pt modelId="{12F89CC4-07C1-4530-86D4-A4D299D89AA5}" type="sibTrans" cxnId="{5A6D9390-363F-4F01-A5CB-539CBF562BD6}">
      <dgm:prSet/>
      <dgm:spPr/>
      <dgm:t>
        <a:bodyPr/>
        <a:lstStyle/>
        <a:p>
          <a:endParaRPr lang="en-US"/>
        </a:p>
      </dgm:t>
    </dgm:pt>
    <dgm:pt modelId="{62F7C222-9F04-4E5A-887F-F6394E59C863}" type="pres">
      <dgm:prSet presAssocID="{88317F5F-A75C-40B9-9FF6-0A2D1F70E16E}" presName="matrix" presStyleCnt="0">
        <dgm:presLayoutVars>
          <dgm:chMax val="1"/>
          <dgm:dir/>
          <dgm:resizeHandles val="exact"/>
        </dgm:presLayoutVars>
      </dgm:prSet>
      <dgm:spPr/>
      <dgm:t>
        <a:bodyPr/>
        <a:lstStyle/>
        <a:p>
          <a:endParaRPr lang="en-US"/>
        </a:p>
      </dgm:t>
    </dgm:pt>
    <dgm:pt modelId="{F33506DA-C9F2-4BAC-9D3B-1A9CAEB4B382}" type="pres">
      <dgm:prSet presAssocID="{88317F5F-A75C-40B9-9FF6-0A2D1F70E16E}" presName="diamond" presStyleLbl="bgShp" presStyleIdx="0" presStyleCnt="1" custLinFactNeighborX="6184" custLinFactNeighborY="2667"/>
      <dgm:spPr>
        <a:solidFill>
          <a:schemeClr val="bg1">
            <a:lumMod val="75000"/>
          </a:schemeClr>
        </a:solidFill>
      </dgm:spPr>
      <dgm:t>
        <a:bodyPr/>
        <a:lstStyle/>
        <a:p>
          <a:endParaRPr lang="en-US"/>
        </a:p>
      </dgm:t>
    </dgm:pt>
    <dgm:pt modelId="{48B916CF-0460-4A85-96DA-7DB392B38F6B}" type="pres">
      <dgm:prSet presAssocID="{88317F5F-A75C-40B9-9FF6-0A2D1F70E16E}" presName="quad1" presStyleLbl="node1" presStyleIdx="0" presStyleCnt="4" custScaleX="139014" custLinFactNeighborX="-20513" custLinFactNeighborY="2151">
        <dgm:presLayoutVars>
          <dgm:chMax val="0"/>
          <dgm:chPref val="0"/>
          <dgm:bulletEnabled val="1"/>
        </dgm:presLayoutVars>
      </dgm:prSet>
      <dgm:spPr/>
      <dgm:t>
        <a:bodyPr/>
        <a:lstStyle/>
        <a:p>
          <a:endParaRPr lang="en-US"/>
        </a:p>
      </dgm:t>
    </dgm:pt>
    <dgm:pt modelId="{B3991B9C-D94F-43E7-967F-0A77887D027A}" type="pres">
      <dgm:prSet presAssocID="{88317F5F-A75C-40B9-9FF6-0A2D1F70E16E}" presName="quad2" presStyleLbl="node1" presStyleIdx="1" presStyleCnt="4" custScaleX="144747" custScaleY="100000" custLinFactNeighborX="43165" custLinFactNeighborY="2151">
        <dgm:presLayoutVars>
          <dgm:chMax val="0"/>
          <dgm:chPref val="0"/>
          <dgm:bulletEnabled val="1"/>
        </dgm:presLayoutVars>
      </dgm:prSet>
      <dgm:spPr/>
      <dgm:t>
        <a:bodyPr/>
        <a:lstStyle/>
        <a:p>
          <a:endParaRPr lang="en-US"/>
        </a:p>
      </dgm:t>
    </dgm:pt>
    <dgm:pt modelId="{B5C28ECF-13DD-4437-A517-80F5C4918436}" type="pres">
      <dgm:prSet presAssocID="{88317F5F-A75C-40B9-9FF6-0A2D1F70E16E}" presName="quad3" presStyleLbl="node1" presStyleIdx="2" presStyleCnt="4" custScaleX="134189" custLinFactNeighborX="-22926" custLinFactNeighborY="11539">
        <dgm:presLayoutVars>
          <dgm:chMax val="0"/>
          <dgm:chPref val="0"/>
          <dgm:bulletEnabled val="1"/>
        </dgm:presLayoutVars>
      </dgm:prSet>
      <dgm:spPr/>
      <dgm:t>
        <a:bodyPr/>
        <a:lstStyle/>
        <a:p>
          <a:endParaRPr lang="en-US"/>
        </a:p>
      </dgm:t>
    </dgm:pt>
    <dgm:pt modelId="{0FCF86C3-5E0F-4471-9481-2D9A44D77AE5}" type="pres">
      <dgm:prSet presAssocID="{88317F5F-A75C-40B9-9FF6-0A2D1F70E16E}" presName="quad4" presStyleLbl="node1" presStyleIdx="3" presStyleCnt="4" custScaleX="147363" custScaleY="99999" custLinFactNeighborX="50328" custLinFactNeighborY="18376">
        <dgm:presLayoutVars>
          <dgm:chMax val="0"/>
          <dgm:chPref val="0"/>
          <dgm:bulletEnabled val="1"/>
        </dgm:presLayoutVars>
      </dgm:prSet>
      <dgm:spPr/>
      <dgm:t>
        <a:bodyPr/>
        <a:lstStyle/>
        <a:p>
          <a:endParaRPr lang="en-US"/>
        </a:p>
      </dgm:t>
    </dgm:pt>
  </dgm:ptLst>
  <dgm:cxnLst>
    <dgm:cxn modelId="{04983DE0-C565-48E9-8010-8E3084EF97B9}" type="presOf" srcId="{63C3AE88-3A91-4D54-8012-8DF82557125C}" destId="{B5C28ECF-13DD-4437-A517-80F5C4918436}" srcOrd="0" destOrd="0" presId="urn:microsoft.com/office/officeart/2005/8/layout/matrix3"/>
    <dgm:cxn modelId="{1EDC6643-4B99-42F6-89E1-7C65A9C03D8C}" type="presOf" srcId="{BEEB9A7E-7098-4657-99A4-2A3D9E6C4427}" destId="{0FCF86C3-5E0F-4471-9481-2D9A44D77AE5}" srcOrd="0" destOrd="0" presId="urn:microsoft.com/office/officeart/2005/8/layout/matrix3"/>
    <dgm:cxn modelId="{74AADF74-01A5-4AA8-BCD7-D07A1365886E}" type="presOf" srcId="{88317F5F-A75C-40B9-9FF6-0A2D1F70E16E}" destId="{62F7C222-9F04-4E5A-887F-F6394E59C863}" srcOrd="0" destOrd="0" presId="urn:microsoft.com/office/officeart/2005/8/layout/matrix3"/>
    <dgm:cxn modelId="{AC587A8A-32EA-43B7-B7B8-9B3879D41DB5}" srcId="{88317F5F-A75C-40B9-9FF6-0A2D1F70E16E}" destId="{8B95F8D1-DCAA-4306-90D3-E0EE42085ED1}" srcOrd="1" destOrd="0" parTransId="{1D4A77C6-FACB-4E40-8BD7-A898E201BEE0}" sibTransId="{4B31426C-DC5D-4546-9BD0-E55F31A34FD2}"/>
    <dgm:cxn modelId="{A4569FBA-13F4-4D14-A6E7-B2337AFA4481}" srcId="{88317F5F-A75C-40B9-9FF6-0A2D1F70E16E}" destId="{63C3AE88-3A91-4D54-8012-8DF82557125C}" srcOrd="2" destOrd="0" parTransId="{26AD2205-A240-45D5-B907-391F46C9AB2D}" sibTransId="{C018DA40-B829-411B-876F-51BFFFAE332F}"/>
    <dgm:cxn modelId="{6DE810E8-A488-42BF-B158-F41CD13387D5}" type="presOf" srcId="{70B97F93-0771-4B4E-8D0E-1E444847A6ED}" destId="{48B916CF-0460-4A85-96DA-7DB392B38F6B}" srcOrd="0" destOrd="0" presId="urn:microsoft.com/office/officeart/2005/8/layout/matrix3"/>
    <dgm:cxn modelId="{D950B14A-833F-4F59-AF88-8D381546024A}" srcId="{88317F5F-A75C-40B9-9FF6-0A2D1F70E16E}" destId="{70B97F93-0771-4B4E-8D0E-1E444847A6ED}" srcOrd="0" destOrd="0" parTransId="{BB17A233-CBA7-4A10-8316-DEBC12E083E6}" sibTransId="{282799F0-FA53-493B-AF80-4B3EDECBE123}"/>
    <dgm:cxn modelId="{5A6D9390-363F-4F01-A5CB-539CBF562BD6}" srcId="{88317F5F-A75C-40B9-9FF6-0A2D1F70E16E}" destId="{BEEB9A7E-7098-4657-99A4-2A3D9E6C4427}" srcOrd="3" destOrd="0" parTransId="{850383E6-26E7-4207-94F5-456054A6EE1F}" sibTransId="{12F89CC4-07C1-4530-86D4-A4D299D89AA5}"/>
    <dgm:cxn modelId="{246138EC-6B3F-4F37-841A-DE6CB6545BEF}" type="presOf" srcId="{8B95F8D1-DCAA-4306-90D3-E0EE42085ED1}" destId="{B3991B9C-D94F-43E7-967F-0A77887D027A}" srcOrd="0" destOrd="0" presId="urn:microsoft.com/office/officeart/2005/8/layout/matrix3"/>
    <dgm:cxn modelId="{83FC91D6-63D7-46A9-9A73-0D2F1E8D6734}" type="presParOf" srcId="{62F7C222-9F04-4E5A-887F-F6394E59C863}" destId="{F33506DA-C9F2-4BAC-9D3B-1A9CAEB4B382}" srcOrd="0" destOrd="0" presId="urn:microsoft.com/office/officeart/2005/8/layout/matrix3"/>
    <dgm:cxn modelId="{4EBA4325-974A-4A9D-A6EE-91AD63DEAD57}" type="presParOf" srcId="{62F7C222-9F04-4E5A-887F-F6394E59C863}" destId="{48B916CF-0460-4A85-96DA-7DB392B38F6B}" srcOrd="1" destOrd="0" presId="urn:microsoft.com/office/officeart/2005/8/layout/matrix3"/>
    <dgm:cxn modelId="{A260C8F3-CD66-40D4-AA79-B642A89C72DF}" type="presParOf" srcId="{62F7C222-9F04-4E5A-887F-F6394E59C863}" destId="{B3991B9C-D94F-43E7-967F-0A77887D027A}" srcOrd="2" destOrd="0" presId="urn:microsoft.com/office/officeart/2005/8/layout/matrix3"/>
    <dgm:cxn modelId="{57BB3C5F-6DE3-4F88-9FD9-CD02DB790367}" type="presParOf" srcId="{62F7C222-9F04-4E5A-887F-F6394E59C863}" destId="{B5C28ECF-13DD-4437-A517-80F5C4918436}" srcOrd="3" destOrd="0" presId="urn:microsoft.com/office/officeart/2005/8/layout/matrix3"/>
    <dgm:cxn modelId="{FFB45A7C-5F24-4378-BC98-1077623493D7}" type="presParOf" srcId="{62F7C222-9F04-4E5A-887F-F6394E59C863}" destId="{0FCF86C3-5E0F-4471-9481-2D9A44D77AE5}" srcOrd="4" destOrd="0" presId="urn:microsoft.com/office/officeart/2005/8/layout/matrix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3A4F1BA-5AE5-41BB-A37B-72BCD11C8DC5}">
      <dsp:nvSpPr>
        <dsp:cNvPr id="0" name=""/>
        <dsp:cNvSpPr/>
      </dsp:nvSpPr>
      <dsp:spPr>
        <a:xfrm>
          <a:off x="20068" y="0"/>
          <a:ext cx="8196010" cy="657505"/>
        </a:xfrm>
        <a:prstGeom prst="rightArrow">
          <a:avLst/>
        </a:prstGeom>
        <a:solidFill>
          <a:schemeClr val="bg1">
            <a:lumMod val="75000"/>
            <a:alpha val="93000"/>
          </a:schemeClr>
        </a:solidFill>
        <a:ln w="12700" cap="flat" cmpd="sng" algn="ct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prstDash val="solid"/>
          <a:miter lim="800000"/>
        </a:ln>
        <a:effectLst/>
      </dsp:spPr>
      <dsp:style>
        <a:lnRef idx="2">
          <a:scrgbClr r="0" g="0" b="0"/>
        </a:lnRef>
        <a:fillRef idx="1">
          <a:scrgbClr r="0" g="0" b="0"/>
        </a:fillRef>
        <a:effectRef idx="0">
          <a:scrgbClr r="0" g="0" b="0"/>
        </a:effectRef>
        <a:fontRef idx="minor">
          <a:schemeClr val="lt1"/>
        </a:fontRef>
      </dsp:style>
    </dsp:sp>
    <dsp:sp modelId="{98C90437-7BBF-4B22-B9B4-ACBCACB024B9}">
      <dsp:nvSpPr>
        <dsp:cNvPr id="0" name=""/>
        <dsp:cNvSpPr/>
      </dsp:nvSpPr>
      <dsp:spPr>
        <a:xfrm>
          <a:off x="680896" y="298371"/>
          <a:ext cx="7371607" cy="603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203200" rIns="0" bIns="203200" numCol="1" spcCol="1270" anchor="ctr" anchorCtr="0">
          <a:noAutofit/>
        </a:bodyPr>
        <a:lstStyle/>
        <a:p>
          <a:pPr lvl="0" algn="ctr" defTabSz="889000">
            <a:lnSpc>
              <a:spcPct val="90000"/>
            </a:lnSpc>
            <a:spcBef>
              <a:spcPct val="0"/>
            </a:spcBef>
            <a:spcAft>
              <a:spcPct val="35000"/>
            </a:spcAft>
          </a:pPr>
          <a:r>
            <a:rPr lang="ru-RU" sz="2000" b="1" kern="1200" dirty="0" smtClean="0">
              <a:latin typeface="Garamond" panose="02020404030301010803" pitchFamily="18" charset="0"/>
            </a:rPr>
            <a:t>Первое применение МСФО</a:t>
          </a:r>
          <a:r>
            <a:rPr lang="en-US" sz="2000" b="1" kern="1200" dirty="0" smtClean="0">
              <a:latin typeface="Garamond" panose="02020404030301010803" pitchFamily="18" charset="0"/>
            </a:rPr>
            <a:t> (IFRS 1 </a:t>
          </a:r>
          <a:r>
            <a:rPr lang="ru-RU" sz="2000" b="1" kern="1200" dirty="0" smtClean="0">
              <a:latin typeface="Garamond" panose="02020404030301010803" pitchFamily="18" charset="0"/>
            </a:rPr>
            <a:t>п.21)</a:t>
          </a:r>
          <a:endParaRPr lang="en-US" sz="2000" b="1" kern="1200" dirty="0">
            <a:latin typeface="Garamond" panose="02020404030301010803" pitchFamily="18" charset="0"/>
          </a:endParaRPr>
        </a:p>
      </dsp:txBody>
      <dsp:txXfrm>
        <a:off x="680896" y="298371"/>
        <a:ext cx="7371607" cy="603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413F08-D837-4511-A003-4C7784BB2089}">
      <dsp:nvSpPr>
        <dsp:cNvPr id="0" name=""/>
        <dsp:cNvSpPr/>
      </dsp:nvSpPr>
      <dsp:spPr>
        <a:xfrm rot="10800000">
          <a:off x="2077874" y="147240"/>
          <a:ext cx="4391660" cy="1222836"/>
        </a:xfrm>
        <a:prstGeom prst="homePlate">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237" tIns="60960" rIns="113792" bIns="60960" numCol="1" spcCol="1270" anchor="t" anchorCtr="0">
          <a:noAutofit/>
        </a:bodyPr>
        <a:lstStyle/>
        <a:p>
          <a:pPr lvl="0" algn="l" defTabSz="711200">
            <a:lnSpc>
              <a:spcPct val="90000"/>
            </a:lnSpc>
            <a:spcBef>
              <a:spcPct val="0"/>
            </a:spcBef>
            <a:spcAft>
              <a:spcPct val="35000"/>
            </a:spcAft>
          </a:pPr>
          <a:r>
            <a:rPr lang="ru-RU" sz="1600" b="1" kern="1200" dirty="0" smtClean="0">
              <a:solidFill>
                <a:srgbClr val="9C0E11"/>
              </a:solidFill>
              <a:latin typeface="Times New Roman"/>
              <a:ea typeface="Times New Roman"/>
              <a:cs typeface="Times New Roman"/>
            </a:rPr>
            <a:t>Реорганизация  юр лица в форме:</a:t>
          </a:r>
          <a:endParaRPr lang="en-US" sz="1600" b="1" kern="1200" dirty="0">
            <a:solidFill>
              <a:srgbClr val="9C0E11"/>
            </a:solidFill>
            <a:latin typeface="Times New Roman"/>
            <a:ea typeface="Times New Roman"/>
            <a:cs typeface="Times New Roman"/>
          </a:endParaRPr>
        </a:p>
        <a:p>
          <a:pPr marL="171450" lvl="1" indent="-171450" algn="l" defTabSz="711200">
            <a:lnSpc>
              <a:spcPct val="90000"/>
            </a:lnSpc>
            <a:spcBef>
              <a:spcPct val="0"/>
            </a:spcBef>
            <a:spcAft>
              <a:spcPct val="15000"/>
            </a:spcAft>
            <a:buChar char="••"/>
          </a:pPr>
          <a:r>
            <a:rPr lang="ru-RU" sz="1600" b="1" kern="1200" dirty="0" smtClean="0">
              <a:solidFill>
                <a:srgbClr val="9C0E11"/>
              </a:solidFill>
              <a:latin typeface="Times New Roman"/>
              <a:ea typeface="Times New Roman"/>
              <a:cs typeface="Times New Roman"/>
            </a:rPr>
            <a:t>- Преобразования</a:t>
          </a:r>
        </a:p>
        <a:p>
          <a:pPr marL="171450" lvl="1" indent="-171450" algn="l" defTabSz="711200">
            <a:lnSpc>
              <a:spcPct val="90000"/>
            </a:lnSpc>
            <a:spcBef>
              <a:spcPct val="0"/>
            </a:spcBef>
            <a:spcAft>
              <a:spcPct val="15000"/>
            </a:spcAft>
            <a:buChar char="••"/>
          </a:pPr>
          <a:r>
            <a:rPr lang="ru-RU" sz="1600" b="1" kern="1200" dirty="0" smtClean="0">
              <a:solidFill>
                <a:srgbClr val="9C0E11"/>
              </a:solidFill>
              <a:latin typeface="Times New Roman"/>
              <a:ea typeface="Times New Roman"/>
              <a:cs typeface="Times New Roman"/>
            </a:rPr>
            <a:t>- Слияния или присоединения</a:t>
          </a:r>
        </a:p>
      </dsp:txBody>
      <dsp:txXfrm rot="10800000">
        <a:off x="2383583" y="147240"/>
        <a:ext cx="4085951" cy="1222836"/>
      </dsp:txXfrm>
    </dsp:sp>
    <dsp:sp modelId="{4CBAD619-4C77-42E2-B538-5D12FAC70F4E}">
      <dsp:nvSpPr>
        <dsp:cNvPr id="0" name=""/>
        <dsp:cNvSpPr/>
      </dsp:nvSpPr>
      <dsp:spPr>
        <a:xfrm>
          <a:off x="800460" y="2053"/>
          <a:ext cx="1222836" cy="1222836"/>
        </a:xfrm>
        <a:prstGeom prst="ellipse">
          <a:avLst/>
        </a:prstGeom>
        <a:blipFill>
          <a:blip xmlns:r="http://schemas.openxmlformats.org/officeDocument/2006/relationships" r:embed="rId1">
            <a:extLst>
              <a:ext uri="{28A0092B-C50C-407E-A947-70E740481C1C}">
                <a14:useLocalDpi xmlns:a14="http://schemas.microsoft.com/office/drawing/2010/main" val="0"/>
              </a:ext>
            </a:extLst>
          </a:blip>
          <a:srcRect/>
          <a:stretch>
            <a:fillRect l="-20000" r="-20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3829BAF-0972-4F83-B0EA-BA5B27554842}">
      <dsp:nvSpPr>
        <dsp:cNvPr id="0" name=""/>
        <dsp:cNvSpPr/>
      </dsp:nvSpPr>
      <dsp:spPr>
        <a:xfrm rot="10800000">
          <a:off x="2077874" y="3137439"/>
          <a:ext cx="4391660" cy="1222836"/>
        </a:xfrm>
        <a:prstGeom prst="homePlate">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237" tIns="60960" rIns="113792" bIns="60960" numCol="1" spcCol="1270" anchor="ctr" anchorCtr="0">
          <a:noAutofit/>
        </a:bodyPr>
        <a:lstStyle/>
        <a:p>
          <a:pPr lvl="0" algn="ctr" defTabSz="711200">
            <a:lnSpc>
              <a:spcPct val="90000"/>
            </a:lnSpc>
            <a:spcBef>
              <a:spcPct val="0"/>
            </a:spcBef>
            <a:spcAft>
              <a:spcPct val="35000"/>
            </a:spcAft>
          </a:pPr>
          <a:r>
            <a:rPr lang="ru-RU" sz="1600" b="1" kern="1200" dirty="0" smtClean="0">
              <a:solidFill>
                <a:srgbClr val="9C0E11"/>
              </a:solidFill>
              <a:latin typeface="Times New Roman"/>
              <a:ea typeface="Times New Roman"/>
              <a:cs typeface="Times New Roman"/>
            </a:rPr>
            <a:t>Материнская организация впервые применяет МСФО позже, чем дочерняя</a:t>
          </a:r>
          <a:endParaRPr lang="en-US" sz="1600" b="1" kern="1200" dirty="0">
            <a:solidFill>
              <a:srgbClr val="9C0E11"/>
            </a:solidFill>
            <a:latin typeface="Times New Roman"/>
            <a:ea typeface="Times New Roman"/>
            <a:cs typeface="Times New Roman"/>
          </a:endParaRPr>
        </a:p>
      </dsp:txBody>
      <dsp:txXfrm rot="10800000">
        <a:off x="2383583" y="3137439"/>
        <a:ext cx="4085951" cy="1222836"/>
      </dsp:txXfrm>
    </dsp:sp>
    <dsp:sp modelId="{BF5D06AB-BBBA-4D53-B5E8-D9426ED64921}">
      <dsp:nvSpPr>
        <dsp:cNvPr id="0" name=""/>
        <dsp:cNvSpPr/>
      </dsp:nvSpPr>
      <dsp:spPr>
        <a:xfrm>
          <a:off x="800460" y="1589915"/>
          <a:ext cx="1222836" cy="1222836"/>
        </a:xfrm>
        <a:prstGeom prst="ellipse">
          <a:avLst/>
        </a:prstGeom>
        <a:blipFill>
          <a:blip xmlns:r="http://schemas.openxmlformats.org/officeDocument/2006/relationships" r:embed="rId2">
            <a:extLst>
              <a:ext uri="{28A0092B-C50C-407E-A947-70E740481C1C}">
                <a14:useLocalDpi xmlns:a14="http://schemas.microsoft.com/office/drawing/2010/main" val="0"/>
              </a:ext>
            </a:extLst>
          </a:blip>
          <a:srcRect/>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9867351-F82B-48A6-A7D1-7652CC95DB6F}">
      <dsp:nvSpPr>
        <dsp:cNvPr id="0" name=""/>
        <dsp:cNvSpPr/>
      </dsp:nvSpPr>
      <dsp:spPr>
        <a:xfrm rot="10800000">
          <a:off x="2077874" y="1590217"/>
          <a:ext cx="4391660" cy="1222836"/>
        </a:xfrm>
        <a:prstGeom prst="homePlate">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39237" tIns="60960" rIns="113792" bIns="60960" numCol="1" spcCol="1270" anchor="ctr" anchorCtr="0">
          <a:noAutofit/>
        </a:bodyPr>
        <a:lstStyle/>
        <a:p>
          <a:pPr lvl="0" algn="ctr" defTabSz="711200">
            <a:lnSpc>
              <a:spcPct val="90000"/>
            </a:lnSpc>
            <a:spcBef>
              <a:spcPct val="0"/>
            </a:spcBef>
            <a:spcAft>
              <a:spcPct val="35000"/>
            </a:spcAft>
          </a:pPr>
          <a:endParaRPr lang="ru-RU" sz="1600" b="1" kern="1200" dirty="0" smtClean="0">
            <a:solidFill>
              <a:srgbClr val="9C0E11"/>
            </a:solidFill>
            <a:latin typeface="Times New Roman"/>
            <a:ea typeface="Times New Roman"/>
            <a:cs typeface="Times New Roman"/>
          </a:endParaRPr>
        </a:p>
        <a:p>
          <a:pPr lvl="0" algn="ctr" defTabSz="711200">
            <a:lnSpc>
              <a:spcPct val="90000"/>
            </a:lnSpc>
            <a:spcBef>
              <a:spcPct val="0"/>
            </a:spcBef>
            <a:spcAft>
              <a:spcPct val="35000"/>
            </a:spcAft>
          </a:pPr>
          <a:r>
            <a:rPr lang="ru-RU" sz="1600" b="1" kern="1200" dirty="0" smtClean="0">
              <a:solidFill>
                <a:srgbClr val="9C0E11"/>
              </a:solidFill>
              <a:latin typeface="Times New Roman"/>
              <a:ea typeface="Times New Roman"/>
              <a:cs typeface="Times New Roman"/>
            </a:rPr>
            <a:t>Дочерняя организация впервые применяет МСФО позже, чем материнская</a:t>
          </a:r>
          <a:endParaRPr lang="en-US" sz="1600" b="1" kern="1200" dirty="0">
            <a:solidFill>
              <a:srgbClr val="9C0E11"/>
            </a:solidFill>
            <a:latin typeface="Times New Roman"/>
            <a:ea typeface="Times New Roman"/>
            <a:cs typeface="Times New Roman"/>
          </a:endParaRPr>
        </a:p>
      </dsp:txBody>
      <dsp:txXfrm rot="10800000">
        <a:off x="2383583" y="1590217"/>
        <a:ext cx="4085951" cy="1222836"/>
      </dsp:txXfrm>
    </dsp:sp>
    <dsp:sp modelId="{2259B80D-655C-4D90-A1BD-29FE34D701A6}">
      <dsp:nvSpPr>
        <dsp:cNvPr id="0" name=""/>
        <dsp:cNvSpPr/>
      </dsp:nvSpPr>
      <dsp:spPr>
        <a:xfrm>
          <a:off x="800460" y="3177777"/>
          <a:ext cx="1222836" cy="1222836"/>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t="-7000" b="-7000"/>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33506DA-C9F2-4BAC-9D3B-1A9CAEB4B382}">
      <dsp:nvSpPr>
        <dsp:cNvPr id="0" name=""/>
        <dsp:cNvSpPr/>
      </dsp:nvSpPr>
      <dsp:spPr>
        <a:xfrm>
          <a:off x="1949478" y="0"/>
          <a:ext cx="5400600" cy="5400600"/>
        </a:xfrm>
        <a:prstGeom prst="diamond">
          <a:avLst/>
        </a:prstGeom>
        <a:solidFill>
          <a:schemeClr val="bg1">
            <a:lumMod val="75000"/>
          </a:schemeClr>
        </a:solidFill>
        <a:ln>
          <a:noFill/>
        </a:ln>
        <a:effectLst/>
      </dsp:spPr>
      <dsp:style>
        <a:lnRef idx="0">
          <a:scrgbClr r="0" g="0" b="0"/>
        </a:lnRef>
        <a:fillRef idx="1">
          <a:scrgbClr r="0" g="0" b="0"/>
        </a:fillRef>
        <a:effectRef idx="0">
          <a:scrgbClr r="0" g="0" b="0"/>
        </a:effectRef>
        <a:fontRef idx="minor"/>
      </dsp:style>
    </dsp:sp>
    <dsp:sp modelId="{48B916CF-0460-4A85-96DA-7DB392B38F6B}">
      <dsp:nvSpPr>
        <dsp:cNvPr id="0" name=""/>
        <dsp:cNvSpPr/>
      </dsp:nvSpPr>
      <dsp:spPr>
        <a:xfrm>
          <a:off x="1285647" y="558362"/>
          <a:ext cx="2927960" cy="2106234"/>
        </a:xfrm>
        <a:prstGeom prst="roundRect">
          <a:avLst/>
        </a:prstGeom>
        <a:solidFill>
          <a:srgbClr val="F18C55"/>
        </a:solidFill>
        <a:ln w="12700" cap="flat" cmpd="sng" algn="ctr">
          <a:solidFill>
            <a:schemeClr val="lt1">
              <a:hueOff val="0"/>
              <a:satOff val="0"/>
              <a:lumOff val="0"/>
              <a:alphaOff val="0"/>
            </a:schemeClr>
          </a:solidFill>
          <a:prstDash val="solid"/>
          <a:miter lim="800000"/>
        </a:ln>
        <a:effectLst>
          <a:outerShdw blurRad="50800" dist="50800" dir="5400000" algn="ctr" rotWithShape="0">
            <a:schemeClr val="bg1">
              <a:lumMod val="65000"/>
            </a:scheme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sz="1600" b="1" kern="1200" dirty="0" smtClean="0">
              <a:solidFill>
                <a:srgbClr val="9C0E11"/>
              </a:solidFill>
              <a:latin typeface="Times New Roman"/>
              <a:ea typeface="Times New Roman"/>
              <a:cs typeface="Times New Roman"/>
            </a:rPr>
            <a:t>В соответствии с национальными требованиями, которые не соответствуют требованиям МСФО во всех отношениях</a:t>
          </a:r>
          <a:endParaRPr lang="en-US" sz="1600" b="1" kern="1200" dirty="0">
            <a:solidFill>
              <a:srgbClr val="9C0E11"/>
            </a:solidFill>
            <a:latin typeface="Times New Roman"/>
            <a:ea typeface="Times New Roman"/>
            <a:cs typeface="Times New Roman"/>
          </a:endParaRPr>
        </a:p>
      </dsp:txBody>
      <dsp:txXfrm>
        <a:off x="1388465" y="661180"/>
        <a:ext cx="2722324" cy="1900598"/>
      </dsp:txXfrm>
    </dsp:sp>
    <dsp:sp modelId="{B3991B9C-D94F-43E7-967F-0A77887D027A}">
      <dsp:nvSpPr>
        <dsp:cNvPr id="0" name=""/>
        <dsp:cNvSpPr/>
      </dsp:nvSpPr>
      <dsp:spPr>
        <a:xfrm>
          <a:off x="4834732" y="558362"/>
          <a:ext cx="3048710" cy="2106234"/>
        </a:xfrm>
        <a:prstGeom prst="roundRect">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100000"/>
            </a:lnSpc>
            <a:spcBef>
              <a:spcPct val="0"/>
            </a:spcBef>
            <a:spcAft>
              <a:spcPct val="35000"/>
            </a:spcAft>
          </a:pPr>
          <a:r>
            <a:rPr lang="ru-RU" sz="1600" b="1" kern="1200" dirty="0" smtClean="0">
              <a:solidFill>
                <a:srgbClr val="9C0E11"/>
              </a:solidFill>
              <a:latin typeface="Times New Roman"/>
              <a:ea typeface="Times New Roman"/>
              <a:cs typeface="Times New Roman"/>
            </a:rPr>
            <a:t>В соответствии с МСФО во всех отношениях, за исключением того, что финансовая отчетность не содержала четкого и безоговорочного заявления о соответствии МСФО</a:t>
          </a:r>
          <a:endParaRPr lang="en-US" sz="1600" b="1" kern="1200" dirty="0">
            <a:solidFill>
              <a:srgbClr val="9C0E11"/>
            </a:solidFill>
            <a:latin typeface="Times New Roman"/>
            <a:ea typeface="Times New Roman"/>
            <a:cs typeface="Times New Roman"/>
          </a:endParaRPr>
        </a:p>
      </dsp:txBody>
      <dsp:txXfrm>
        <a:off x="4937550" y="661180"/>
        <a:ext cx="2843074" cy="1900598"/>
      </dsp:txXfrm>
    </dsp:sp>
    <dsp:sp modelId="{B5C28ECF-13DD-4437-A517-80F5C4918436}">
      <dsp:nvSpPr>
        <dsp:cNvPr id="0" name=""/>
        <dsp:cNvSpPr/>
      </dsp:nvSpPr>
      <dsp:spPr>
        <a:xfrm>
          <a:off x="1285637" y="3024347"/>
          <a:ext cx="2826334" cy="2106234"/>
        </a:xfrm>
        <a:prstGeom prst="roundRect">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solidFill>
                <a:srgbClr val="9C0E11"/>
              </a:solidFill>
              <a:latin typeface="Times New Roman"/>
              <a:ea typeface="Times New Roman"/>
              <a:cs typeface="Times New Roman"/>
            </a:rPr>
            <a:t>Включает четкое и безоговорочное заявление о соответствии некоторым, НО НЕ ВСЕМ МСФО</a:t>
          </a:r>
          <a:endParaRPr lang="en-US" sz="1600" b="1" kern="1200" dirty="0">
            <a:solidFill>
              <a:srgbClr val="9C0E11"/>
            </a:solidFill>
            <a:latin typeface="Times New Roman"/>
            <a:ea typeface="Times New Roman"/>
            <a:cs typeface="Times New Roman"/>
          </a:endParaRPr>
        </a:p>
      </dsp:txBody>
      <dsp:txXfrm>
        <a:off x="1388455" y="3127165"/>
        <a:ext cx="2620698" cy="1900598"/>
      </dsp:txXfrm>
    </dsp:sp>
    <dsp:sp modelId="{0FCF86C3-5E0F-4471-9481-2D9A44D77AE5}">
      <dsp:nvSpPr>
        <dsp:cNvPr id="0" name=""/>
        <dsp:cNvSpPr/>
      </dsp:nvSpPr>
      <dsp:spPr>
        <a:xfrm>
          <a:off x="4958052" y="3168350"/>
          <a:ext cx="3103809" cy="2106212"/>
        </a:xfrm>
        <a:prstGeom prst="roundRect">
          <a:avLst/>
        </a:prstGeom>
        <a:solidFill>
          <a:srgbClr val="F18C5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lvl="0" algn="l" defTabSz="711200">
            <a:lnSpc>
              <a:spcPct val="90000"/>
            </a:lnSpc>
            <a:spcBef>
              <a:spcPct val="0"/>
            </a:spcBef>
            <a:spcAft>
              <a:spcPct val="35000"/>
            </a:spcAft>
          </a:pPr>
          <a:r>
            <a:rPr lang="ru-RU" sz="1600" b="1" kern="1200" dirty="0" smtClean="0">
              <a:solidFill>
                <a:srgbClr val="9C0E11"/>
              </a:solidFill>
              <a:latin typeface="Times New Roman"/>
              <a:ea typeface="Times New Roman"/>
              <a:cs typeface="Times New Roman"/>
            </a:rPr>
            <a:t>Согласно национальным требованиям, но используя при этом некоторые отдельные стандарты МСФО для учета статей, в отношении которых не существовало национальных требований</a:t>
          </a:r>
          <a:endParaRPr lang="en-US" sz="1600" b="1" kern="1200" dirty="0">
            <a:solidFill>
              <a:srgbClr val="9C0E11"/>
            </a:solidFill>
            <a:latin typeface="Times New Roman"/>
            <a:ea typeface="Times New Roman"/>
            <a:cs typeface="Times New Roman"/>
          </a:endParaRPr>
        </a:p>
      </dsp:txBody>
      <dsp:txXfrm>
        <a:off x="5060869" y="3271167"/>
        <a:ext cx="2898175" cy="1900578"/>
      </dsp:txXfrm>
    </dsp:sp>
  </dsp:spTree>
</dsp:drawing>
</file>

<file path=ppt/diagrams/layout1.xml><?xml version="1.0" encoding="utf-8"?>
<dgm:layoutDef xmlns:dgm="http://schemas.openxmlformats.org/drawingml/2006/diagram" xmlns:a="http://schemas.openxmlformats.org/drawingml/2006/main" uniqueId="urn:microsoft.com/office/officeart/2005/8/layout/hProcess3">
  <dgm:title val=""/>
  <dgm:desc val=""/>
  <dgm:catLst>
    <dgm:cat type="process" pri="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chOrder="t">
    <dgm:varLst>
      <dgm:dir/>
      <dgm:animLvl val="lvl"/>
      <dgm:resizeHandles val="exact"/>
    </dgm:varLst>
    <dgm:alg type="composite"/>
    <dgm:shape xmlns:r="http://schemas.openxmlformats.org/officeDocument/2006/relationships" r:blip="">
      <dgm:adjLst/>
    </dgm:shape>
    <dgm:presOf/>
    <dgm:constrLst>
      <dgm:constr type="w" for="ch" forName="dummy" refType="w"/>
      <dgm:constr type="h" for="ch" forName="dummy" refType="h"/>
      <dgm:constr type="h" for="ch" forName="dummy" refType="w" refFor="ch" refForName="dummy" op="lte" fact="0.4"/>
      <dgm:constr type="ctrX" for="ch" forName="dummy" refType="w" fact="0.5"/>
      <dgm:constr type="ctrY" for="ch" forName="dummy" refType="h" fact="0.5"/>
      <dgm:constr type="w" for="ch" forName="linH" refType="w"/>
      <dgm:constr type="h" for="ch" forName="linH" refType="h"/>
      <dgm:constr type="ctrX" for="ch" forName="linH" refType="w" fact="0.5"/>
      <dgm:constr type="ctrY" for="ch" forName="linH" refType="h" fact="0.5"/>
      <dgm:constr type="userP" for="ch" forName="linH" refType="h" refFor="ch" refForName="dummy" fact="0.25"/>
      <dgm:constr type="userT" for="des" forName="parTx" refType="w" refFor="ch" refForName="dummy" fact="0.2"/>
    </dgm:constrLst>
    <dgm:ruleLst/>
    <dgm:layoutNode name="dummy">
      <dgm:alg type="sp"/>
      <dgm:shape xmlns:r="http://schemas.openxmlformats.org/officeDocument/2006/relationships" r:blip="">
        <dgm:adjLst/>
      </dgm:shape>
      <dgm:presOf/>
      <dgm:constrLst/>
      <dgm:ruleLst/>
    </dgm:layoutNode>
    <dgm:layoutNode name="linH">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primFontSz" for="des" forName="parTx" val="65"/>
        <dgm:constr type="primFontSz" for="des" forName="desTx" refType="primFontSz" refFor="des" refForName="parTx" op="equ"/>
        <dgm:constr type="h" for="des" forName="parTx" refType="primFontSz" refFor="des" refForName="parTx"/>
        <dgm:constr type="h" for="des" forName="desTx" refType="primFontSz" refFor="des" refForName="parTx" fact="0.5"/>
        <dgm:constr type="h" for="des" forName="parTx" op="equ"/>
        <dgm:constr type="h" for="des" forName="desTx" op="equ"/>
        <dgm:constr type="h" for="ch" forName="backgroundArrow" refType="primFontSz" refFor="des" refForName="parTx" fact="2"/>
        <dgm:constr type="h" for="ch" forName="backgroundArrow" refType="h" refFor="des" refForName="parTx" op="lte" fact="2"/>
        <dgm:constr type="h" for="ch" forName="backgroundArrow" refType="h" refFor="des" refForName="parTx" op="gte" fact="2"/>
        <dgm:constr type="h" for="des" forName="spVertical1" refType="primFontSz" refFor="des" refForName="parTx" fact="0.5"/>
        <dgm:constr type="h" for="des" forName="spVertical1" refType="h" refFor="des" refForName="parTx" op="lte" fact="0.5"/>
        <dgm:constr type="h" for="des" forName="spVertical1" refType="h" refFor="des" refForName="parTx" op="gte" fact="0.5"/>
        <dgm:constr type="h" for="des" forName="spVertical2" refType="primFontSz" refFor="des" refForName="parTx" fact="0.5"/>
        <dgm:constr type="h" for="des" forName="spVertical2" refType="h" refFor="des" refForName="parTx" op="lte" fact="0.5"/>
        <dgm:constr type="h" for="des" forName="spVertical2" refType="h" refFor="des" refForName="parTx" op="gte" fact="0.5"/>
        <dgm:constr type="h" for="des" forName="spVertical3" refType="primFontSz" refFor="des" refForName="parTx" fact="-0.4"/>
        <dgm:constr type="h" for="des" forName="spVertical3" refType="h" refFor="des" refForName="parTx" op="lte" fact="-0.4"/>
        <dgm:constr type="h" for="des" forName="spVertical3" refType="h" refFor="des" refForName="parTx" op="gte" fact="-0.4"/>
        <dgm:constr type="w" for="ch" forName="backgroundArrow" refType="w"/>
        <dgm:constr type="w" for="ch" forName="negArrow" refType="w" fact="-1"/>
        <dgm:constr type="w" for="ch" forName="linV" refType="w"/>
        <dgm:constr type="w" for="ch" forName="space" refType="w" refFor="ch" refForName="linV" fact="0.2"/>
        <dgm:constr type="w" for="ch" forName="padding1" refType="w" fact="0.08"/>
        <dgm:constr type="userP"/>
        <dgm:constr type="w" for="ch" forName="padding2" refType="userP"/>
      </dgm:constrLst>
      <dgm:ruleLst>
        <dgm:rule type="w" for="ch" forName="linV" val="0" fact="NaN" max="NaN"/>
        <dgm:rule type="primFontSz" for="des" forName="parTx" val="5" fact="NaN" max="NaN"/>
      </dgm:ruleLst>
      <dgm:layoutNode name="padding1">
        <dgm:alg type="sp"/>
        <dgm:shape xmlns:r="http://schemas.openxmlformats.org/officeDocument/2006/relationships" r:blip="">
          <dgm:adjLst/>
        </dgm:shape>
        <dgm:presOf/>
        <dgm:constrLst/>
        <dgm:ruleLst/>
      </dgm:layoutNode>
      <dgm:forEach name="Name4" axis="ch" ptType="node">
        <dgm:layoutNode name="linV">
          <dgm:alg type="lin">
            <dgm:param type="linDir" val="fromT"/>
          </dgm:alg>
          <dgm:shape xmlns:r="http://schemas.openxmlformats.org/officeDocument/2006/relationships" r:blip="">
            <dgm:adjLst/>
          </dgm:shape>
          <dgm:presOf/>
          <dgm:constrLst>
            <dgm:constr type="w" for="ch" forName="spVertical1" refType="w"/>
            <dgm:constr type="w" for="ch" forName="parTx" refType="w"/>
            <dgm:constr type="w" for="ch" forName="spVertical2" refType="w"/>
            <dgm:constr type="w" for="ch" forName="spVertical3" refType="w"/>
            <dgm:constr type="w" for="ch" forName="desTx" refType="w"/>
          </dgm:constrLst>
          <dgm:ruleLst/>
          <dgm:layoutNode name="spVertical1">
            <dgm:alg type="sp"/>
            <dgm:shape xmlns:r="http://schemas.openxmlformats.org/officeDocument/2006/relationships" r:blip="">
              <dgm:adjLst/>
            </dgm:shape>
            <dgm:presOf/>
            <dgm:constrLst/>
            <dgm:ruleLst/>
          </dgm:layoutNode>
          <dgm:layoutNode name="parTx" styleLbl="revTx">
            <dgm:varLst>
              <dgm:chMax val="0"/>
              <dgm:chPref val="0"/>
              <dgm:bulletEnabled val="1"/>
            </dgm:varLst>
            <dgm:choose name="Name5">
              <dgm:if name="Name6" axis="root des" ptType="all node" func="maxDepth" op="gt" val="1">
                <dgm:alg type="tx">
                  <dgm:param type="parTxLTRAlign" val="l"/>
                  <dgm:param type="parTxRTLAlign" val="r"/>
                </dgm:alg>
              </dgm:if>
              <dgm:else name="Name7">
                <dgm:alg type="tx">
                  <dgm:param type="parTxLTRAlign" val="ctr"/>
                  <dgm:param type="parTxRTLAlign" val="ctr"/>
                </dgm:alg>
              </dgm:else>
            </dgm:choose>
            <dgm:shape xmlns:r="http://schemas.openxmlformats.org/officeDocument/2006/relationships" type="rect" r:blip="">
              <dgm:adjLst/>
            </dgm:shape>
            <dgm:presOf axis="self" ptType="node"/>
            <dgm:choose name="Name8">
              <dgm:if name="Name9" func="var" arg="dir" op="equ" val="norm">
                <dgm:constrLst>
                  <dgm:constr type="userT"/>
                  <dgm:constr type="h" refType="userT" op="lte"/>
                  <dgm:constr type="tMarg" refType="primFontSz" fact="0.8"/>
                  <dgm:constr type="bMarg" refType="tMarg"/>
                  <dgm:constr type="lMarg"/>
                  <dgm:constr type="rMarg"/>
                </dgm:constrLst>
              </dgm:if>
              <dgm:else name="Name10">
                <dgm:constrLst>
                  <dgm:constr type="userT"/>
                  <dgm:constr type="h" refType="userT" op="lte"/>
                  <dgm:constr type="tMarg" refType="primFontSz" fact="0.8"/>
                  <dgm:constr type="bMarg" refType="tMarg"/>
                  <dgm:constr type="lMarg"/>
                  <dgm:constr type="rMarg"/>
                </dgm:constrLst>
              </dgm:else>
            </dgm:choose>
            <dgm:ruleLst>
              <dgm:rule type="h" val="INF" fact="NaN" max="NaN"/>
            </dgm:ruleLst>
          </dgm:layoutNode>
          <dgm:layoutNode name="spVertical2">
            <dgm:alg type="sp"/>
            <dgm:shape xmlns:r="http://schemas.openxmlformats.org/officeDocument/2006/relationships" r:blip="">
              <dgm:adjLst/>
            </dgm:shape>
            <dgm:presOf/>
            <dgm:constrLst/>
            <dgm:ruleLst/>
          </dgm:layoutNode>
          <dgm:layoutNode name="spVertical3">
            <dgm:alg type="sp"/>
            <dgm:shape xmlns:r="http://schemas.openxmlformats.org/officeDocument/2006/relationships" r:blip="">
              <dgm:adjLst/>
            </dgm:shape>
            <dgm:presOf/>
            <dgm:constrLst/>
            <dgm:ruleLst/>
          </dgm:layoutNode>
          <dgm:choose name="Name11">
            <dgm:if name="Name12" axis="ch" ptType="node" func="cnt" op="gte" val="1">
              <dgm:layoutNode name="desTx" styleLbl="revTx">
                <dgm:varLst>
                  <dgm:bulletEnabled val="1"/>
                </dgm:varLst>
                <dgm:alg type="tx">
                  <dgm:param type="stBulletLvl" val="1"/>
                </dgm:alg>
                <dgm:shape xmlns:r="http://schemas.openxmlformats.org/officeDocument/2006/relationships" type="rect" r:blip="">
                  <dgm:adjLst/>
                </dgm:shape>
                <dgm:presOf axis="des" ptType="node"/>
                <dgm:constrLst>
                  <dgm:constr type="tMarg"/>
                  <dgm:constr type="bMarg"/>
                  <dgm:constr type="rMarg"/>
                  <dgm:constr type="lMarg"/>
                </dgm:constrLst>
                <dgm:ruleLst>
                  <dgm:rule type="h" val="INF" fact="NaN" max="NaN"/>
                </dgm:ruleLst>
              </dgm:layoutNode>
            </dgm:if>
            <dgm:else name="Name13"/>
          </dgm:choose>
        </dgm:layoutNode>
        <dgm:forEach name="Name14" axis="followSib" ptType="sibTrans" cnt="1">
          <dgm:layoutNode name="space">
            <dgm:alg type="sp"/>
            <dgm:shape xmlns:r="http://schemas.openxmlformats.org/officeDocument/2006/relationships" r:blip="">
              <dgm:adjLst/>
            </dgm:shape>
            <dgm:presOf/>
            <dgm:constrLst/>
            <dgm:ruleLst/>
          </dgm:layoutNode>
        </dgm:forEach>
      </dgm:forEach>
      <dgm:layoutNode name="padding2">
        <dgm:alg type="sp"/>
        <dgm:shape xmlns:r="http://schemas.openxmlformats.org/officeDocument/2006/relationships" r:blip="">
          <dgm:adjLst/>
        </dgm:shape>
        <dgm:presOf/>
        <dgm:constrLst/>
        <dgm:ruleLst/>
      </dgm:layoutNode>
      <dgm:layoutNode name="negArrow">
        <dgm:alg type="sp"/>
        <dgm:shape xmlns:r="http://schemas.openxmlformats.org/officeDocument/2006/relationships" r:blip="">
          <dgm:adjLst/>
        </dgm:shape>
        <dgm:presOf/>
        <dgm:constrLst/>
        <dgm:ruleLst/>
      </dgm:layoutNode>
      <dgm:layoutNode name="backgroundArrow" styleLbl="node1">
        <dgm:alg type="sp"/>
        <dgm:choose name="Name15">
          <dgm:if name="Name16" func="var" arg="dir" op="equ" val="norm">
            <dgm:shape xmlns:r="http://schemas.openxmlformats.org/officeDocument/2006/relationships" type="rightArrow" r:blip="">
              <dgm:adjLst/>
            </dgm:shape>
          </dgm:if>
          <dgm:else name="Name17">
            <dgm:shape xmlns:r="http://schemas.openxmlformats.org/officeDocument/2006/relationships" type="leftArrow" r:blip="">
              <dgm:adjLst/>
            </dgm:shape>
          </dgm:else>
        </dgm:choose>
        <dgm:presOf/>
        <dgm:constrLst/>
        <dgm:ruleLst/>
      </dgm:layoutNode>
    </dgm:layoutNode>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matrix3">
  <dgm:title val=""/>
  <dgm:desc val=""/>
  <dgm:catLst>
    <dgm:cat type="matrix" pri="1000"/>
    <dgm:cat type="convert" pri="18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0" destOrd="0"/>
        <dgm:cxn modelId="8" srcId="0" destId="4" srcOrd="1" destOrd="0"/>
      </dgm:cxnLst>
      <dgm:bg/>
      <dgm:whole/>
    </dgm:dataModel>
  </dgm:sampData>
  <dgm:styleData useDef="1">
    <dgm:dataModel>
      <dgm:ptLst/>
      <dgm:bg/>
      <dgm:whole/>
    </dgm:dataModel>
  </dgm:styleData>
  <dgm:clrData useDef="1">
    <dgm:dataModel>
      <dgm:ptLst/>
      <dgm:bg/>
      <dgm:whole/>
    </dgm:dataModel>
  </dgm:clrData>
  <dgm:layoutNode name="matrix">
    <dgm:varLst>
      <dgm:chMax val="1"/>
      <dgm:dir/>
      <dgm:resizeHandles val="exact"/>
    </dgm:varLst>
    <dgm:alg type="composite">
      <dgm:param type="ar" val="1"/>
    </dgm:alg>
    <dgm:shape xmlns:r="http://schemas.openxmlformats.org/officeDocument/2006/relationships" r:blip="">
      <dgm:adjLst/>
    </dgm:shape>
    <dgm:presOf/>
    <dgm:choose name="Name0">
      <dgm:if name="Name1" func="var" arg="dir" op="equ" val="norm">
        <dgm:constrLst>
          <dgm:constr type="w" for="ch" forName="diamond" refType="w"/>
          <dgm:constr type="h" for="ch" forName="diamond" refType="h"/>
          <dgm:constr type="w" for="ch" forName="quad1" refType="w" fact="0.39"/>
          <dgm:constr type="h" for="ch" forName="quad1" refType="h" fact="0.39"/>
          <dgm:constr type="ctrX" for="ch" forName="quad1" refType="w" fact="0.29"/>
          <dgm:constr type="ctrY" for="ch" forName="quad1" refType="h" fact="0.29"/>
          <dgm:constr type="w" for="ch" forName="quad2" refType="w" fact="0.39"/>
          <dgm:constr type="h" for="ch" forName="quad2" refType="h" fact="0.39"/>
          <dgm:constr type="ctrX" for="ch" forName="quad2" refType="w" fact="0.71"/>
          <dgm:constr type="ctrY" for="ch" forName="quad2" refType="h" fact="0.29"/>
          <dgm:constr type="w" for="ch" forName="quad3" refType="w" fact="0.39"/>
          <dgm:constr type="h" for="ch" forName="quad3" refType="h" fact="0.39"/>
          <dgm:constr type="ctrX" for="ch" forName="quad3" refType="w" fact="0.29"/>
          <dgm:constr type="ctrY" for="ch" forName="quad3" refType="h" fact="0.71"/>
          <dgm:constr type="w" for="ch" forName="quad4" refType="w" fact="0.39"/>
          <dgm:constr type="h" for="ch" forName="quad4" refType="h" fact="0.39"/>
          <dgm:constr type="ctrX" for="ch" forName="quad4" refType="w" fact="0.71"/>
          <dgm:constr type="ctrY" for="ch" forName="quad4" refType="h" fact="0.71"/>
          <dgm:constr type="primFontSz" for="des" ptType="node" op="equ" val="65"/>
        </dgm:constrLst>
      </dgm:if>
      <dgm:else name="Name2">
        <dgm:constrLst>
          <dgm:constr type="w" for="ch" forName="diamond" refType="w"/>
          <dgm:constr type="h" for="ch" forName="diamond" refType="h"/>
          <dgm:constr type="w" for="ch" forName="quad1" refType="w" fact="0.39"/>
          <dgm:constr type="h" for="ch" forName="quad1" refType="h" fact="0.39"/>
          <dgm:constr type="ctrX" for="ch" forName="quad1" refType="w" fact="0.71"/>
          <dgm:constr type="ctrY" for="ch" forName="quad1" refType="h" fact="0.29"/>
          <dgm:constr type="w" for="ch" forName="quad2" refType="w" fact="0.39"/>
          <dgm:constr type="h" for="ch" forName="quad2" refType="h" fact="0.39"/>
          <dgm:constr type="ctrX" for="ch" forName="quad2" refType="w" fact="0.29"/>
          <dgm:constr type="ctrY" for="ch" forName="quad2" refType="h" fact="0.29"/>
          <dgm:constr type="w" for="ch" forName="quad3" refType="w" fact="0.39"/>
          <dgm:constr type="h" for="ch" forName="quad3" refType="h" fact="0.39"/>
          <dgm:constr type="ctrX" for="ch" forName="quad3" refType="w" fact="0.71"/>
          <dgm:constr type="ctrY" for="ch" forName="quad3" refType="h" fact="0.71"/>
          <dgm:constr type="w" for="ch" forName="quad4" refType="w" fact="0.39"/>
          <dgm:constr type="h" for="ch" forName="quad4" refType="h" fact="0.39"/>
          <dgm:constr type="ctrX" for="ch" forName="quad4" refType="w" fact="0.29"/>
          <dgm:constr type="ctrY" for="ch" forName="quad4" refType="h" fact="0.71"/>
          <dgm:constr type="primFontSz" for="des" ptType="node" op="equ" val="65"/>
        </dgm:constrLst>
      </dgm:else>
    </dgm:choose>
    <dgm:ruleLst/>
    <dgm:choose name="Name3">
      <dgm:if name="Name4" axis="ch" ptType="node" func="cnt" op="gte" val="1">
        <dgm:layoutNode name="diamond" styleLbl="bgShp">
          <dgm:alg type="sp"/>
          <dgm:shape xmlns:r="http://schemas.openxmlformats.org/officeDocument/2006/relationships" type="diamond" r:blip="">
            <dgm:adjLst/>
          </dgm:shape>
          <dgm:presOf/>
          <dgm:constrLst>
            <dgm:constr type="w" refType="h" op="equ"/>
          </dgm:constrLst>
          <dgm:ruleLst/>
        </dgm:layoutNode>
        <dgm:layoutNode name="quad1">
          <dgm:varLst>
            <dgm:chMax val="0"/>
            <dgm:chPref val="0"/>
            <dgm:bulletEnabled val="1"/>
          </dgm:varLst>
          <dgm:alg type="tx"/>
          <dgm:shape xmlns:r="http://schemas.openxmlformats.org/officeDocument/2006/relationships" type="roundRect" r:blip="">
            <dgm:adjLst/>
          </dgm:shape>
          <dgm:presOf axis="ch desOrSelf" ptType="node node" st="1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2">
          <dgm:varLst>
            <dgm:chMax val="0"/>
            <dgm:chPref val="0"/>
            <dgm:bulletEnabled val="1"/>
          </dgm:varLst>
          <dgm:alg type="tx"/>
          <dgm:shape xmlns:r="http://schemas.openxmlformats.org/officeDocument/2006/relationships" type="roundRect" r:blip="">
            <dgm:adjLst/>
          </dgm:shape>
          <dgm:presOf axis="ch desOrSelf" ptType="node node" st="2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3">
          <dgm:varLst>
            <dgm:chMax val="0"/>
            <dgm:chPref val="0"/>
            <dgm:bulletEnabled val="1"/>
          </dgm:varLst>
          <dgm:alg type="tx"/>
          <dgm:shape xmlns:r="http://schemas.openxmlformats.org/officeDocument/2006/relationships" type="roundRect" r:blip="">
            <dgm:adjLst/>
          </dgm:shape>
          <dgm:presOf axis="ch desOrSelf" ptType="node node" st="3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quad4">
          <dgm:varLst>
            <dgm:chMax val="0"/>
            <dgm:chPref val="0"/>
            <dgm:bulletEnabled val="1"/>
          </dgm:varLst>
          <dgm:alg type="tx"/>
          <dgm:shape xmlns:r="http://schemas.openxmlformats.org/officeDocument/2006/relationships" type="roundRect" r:blip="">
            <dgm:adjLst/>
          </dgm:shape>
          <dgm:presOf axis="ch desOrSelf" ptType="node node" st="4 1" cnt="1 0"/>
          <dgm:constrLst>
            <dgm:constr type="w" refType="h" op="equ"/>
            <dgm:constr type="tMarg" refType="primFontSz" fact="0.3"/>
            <dgm:constr type="bMarg" refType="primFontSz" fact="0.3"/>
            <dgm:constr type="lMarg" refType="primFontSz" fact="0.3"/>
            <dgm:constr type="rMarg" refType="primFontSz" fact="0.3"/>
          </dgm:constrLst>
          <dgm:ruleLst>
            <dgm:rule type="primFontSz" val="5" fact="NaN" max="NaN"/>
          </dgm:ruleLst>
        </dgm:layoutNode>
      </dgm:if>
      <dgm:else name="Name5"/>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Верхний колонтитул 1"/>
          <p:cNvSpPr>
            <a:spLocks noGrp="1"/>
          </p:cNvSpPr>
          <p:nvPr>
            <p:ph type="hdr" sz="quarter"/>
          </p:nvPr>
        </p:nvSpPr>
        <p:spPr bwMode="auto">
          <a:xfrm>
            <a:off x="0" y="0"/>
            <a:ext cx="2971800" cy="457200"/>
          </a:xfrm>
          <a:prstGeom prst="rect">
            <a:avLst/>
          </a:prstGeom>
        </p:spPr>
        <p:txBody>
          <a:bodyPr vert="horz" lIns="91440" tIns="45720" rIns="91440" bIns="45720" rtlCol="0"/>
          <a:lstStyle>
            <a:lvl1pPr algn="l">
              <a:defRPr sz="1200"/>
            </a:lvl1pPr>
          </a:lstStyle>
          <a:p>
            <a:pPr>
              <a:defRPr/>
            </a:pPr>
            <a:endParaRPr lang="ru-RU"/>
          </a:p>
        </p:txBody>
      </p:sp>
      <p:sp>
        <p:nvSpPr>
          <p:cNvPr id="5" name="Дата 2"/>
          <p:cNvSpPr>
            <a:spLocks noGrp="1"/>
          </p:cNvSpPr>
          <p:nvPr>
            <p:ph type="dt" idx="1"/>
          </p:nvPr>
        </p:nvSpPr>
        <p:spPr bwMode="auto">
          <a:xfrm>
            <a:off x="3884613" y="0"/>
            <a:ext cx="2971800" cy="457200"/>
          </a:xfrm>
          <a:prstGeom prst="rect">
            <a:avLst/>
          </a:prstGeom>
        </p:spPr>
        <p:txBody>
          <a:bodyPr vert="horz" lIns="91440" tIns="45720" rIns="91440" bIns="45720" rtlCol="0"/>
          <a:lstStyle>
            <a:lvl1pPr algn="r">
              <a:defRPr sz="1200"/>
            </a:lvl1pPr>
          </a:lstStyle>
          <a:p>
            <a:pPr>
              <a:defRPr/>
            </a:pPr>
            <a:fld id="{3956A2E4-A30E-47E1-886A-EBD8EA8B4708}" type="datetimeFigureOut">
              <a:rPr lang="ru-RU"/>
              <a:pPr>
                <a:defRPr/>
              </a:pPr>
              <a:t>06.07.2021</a:t>
            </a:fld>
            <a:endParaRPr lang="ru-RU"/>
          </a:p>
        </p:txBody>
      </p:sp>
      <p:sp>
        <p:nvSpPr>
          <p:cNvPr id="6" name="Образ слайда 3"/>
          <p:cNvSpPr>
            <a:spLocks noGrp="1" noRot="1" noChangeAspect="1"/>
          </p:cNvSpPr>
          <p:nvPr>
            <p:ph type="sldImg" idx="2"/>
          </p:nvPr>
        </p:nvSpPr>
        <p:spPr bwMode="auto">
          <a:xfrm>
            <a:off x="952500" y="685800"/>
            <a:ext cx="4953000" cy="3429000"/>
          </a:xfrm>
          <a:prstGeom prst="rect">
            <a:avLst/>
          </a:prstGeom>
          <a:noFill/>
          <a:ln w="12700">
            <a:solidFill>
              <a:prstClr val="black"/>
            </a:solidFill>
          </a:ln>
        </p:spPr>
        <p:txBody>
          <a:bodyPr vert="horz" lIns="91440" tIns="45720" rIns="91440" bIns="45720" rtlCol="0" anchor="ctr"/>
          <a:lstStyle/>
          <a:p>
            <a:pPr>
              <a:defRPr/>
            </a:pPr>
            <a:endParaRPr lang="ru-RU"/>
          </a:p>
        </p:txBody>
      </p:sp>
      <p:sp>
        <p:nvSpPr>
          <p:cNvPr id="7" name="Заметки 4"/>
          <p:cNvSpPr>
            <a:spLocks noGrp="1"/>
          </p:cNvSpPr>
          <p:nvPr>
            <p:ph type="body" sz="quarter" idx="3"/>
          </p:nvPr>
        </p:nvSpPr>
        <p:spPr bwMode="auto">
          <a:xfrm>
            <a:off x="685800" y="4343400"/>
            <a:ext cx="5486400" cy="4114800"/>
          </a:xfrm>
          <a:prstGeom prst="rect">
            <a:avLst/>
          </a:prstGeom>
        </p:spPr>
        <p:txBody>
          <a:bodyPr vert="horz" lIns="91440" tIns="45720" rIns="91440" bIns="45720" rtlCol="0">
            <a:normAutofit/>
          </a:bodyPr>
          <a:lstStyle/>
          <a:p>
            <a:pPr lvl="0">
              <a:defRPr/>
            </a:pPr>
            <a:r>
              <a:rPr lang="ru-RU"/>
              <a:t>Образец текста</a:t>
            </a:r>
            <a:endParaRPr/>
          </a:p>
          <a:p>
            <a:pPr lvl="1">
              <a:defRPr/>
            </a:pPr>
            <a:r>
              <a:rPr lang="ru-RU"/>
              <a:t>Второй уровень</a:t>
            </a:r>
            <a:endParaRPr/>
          </a:p>
          <a:p>
            <a:pPr lvl="2">
              <a:defRPr/>
            </a:pPr>
            <a:r>
              <a:rPr lang="ru-RU"/>
              <a:t>Третий уровень</a:t>
            </a:r>
            <a:endParaRPr/>
          </a:p>
          <a:p>
            <a:pPr lvl="3">
              <a:defRPr/>
            </a:pPr>
            <a:r>
              <a:rPr lang="ru-RU"/>
              <a:t>Четвертый уровень</a:t>
            </a:r>
            <a:endParaRPr/>
          </a:p>
          <a:p>
            <a:pPr lvl="4">
              <a:defRPr/>
            </a:pPr>
            <a:r>
              <a:rPr lang="ru-RU"/>
              <a:t>Пятый уровень</a:t>
            </a:r>
            <a:endParaRPr/>
          </a:p>
        </p:txBody>
      </p:sp>
      <p:sp>
        <p:nvSpPr>
          <p:cNvPr id="8" name="Нижний колонтитул 5"/>
          <p:cNvSpPr>
            <a:spLocks noGrp="1"/>
          </p:cNvSpPr>
          <p:nvPr>
            <p:ph type="ftr" sz="quarter" idx="4"/>
          </p:nvPr>
        </p:nvSpPr>
        <p:spPr bwMode="auto">
          <a:xfrm>
            <a:off x="0" y="8685213"/>
            <a:ext cx="2971800" cy="457200"/>
          </a:xfrm>
          <a:prstGeom prst="rect">
            <a:avLst/>
          </a:prstGeom>
        </p:spPr>
        <p:txBody>
          <a:bodyPr vert="horz" lIns="91440" tIns="45720" rIns="91440" bIns="45720" rtlCol="0" anchor="b"/>
          <a:lstStyle>
            <a:lvl1pPr algn="l">
              <a:defRPr sz="1200"/>
            </a:lvl1pPr>
          </a:lstStyle>
          <a:p>
            <a:pPr>
              <a:defRPr/>
            </a:pPr>
            <a:endParaRPr lang="ru-RU"/>
          </a:p>
        </p:txBody>
      </p:sp>
      <p:sp>
        <p:nvSpPr>
          <p:cNvPr id="9" name="Номер слайда 6"/>
          <p:cNvSpPr>
            <a:spLocks noGrp="1"/>
          </p:cNvSpPr>
          <p:nvPr>
            <p:ph type="sldNum" sz="quarter" idx="5"/>
          </p:nvPr>
        </p:nvSpPr>
        <p:spPr bwMode="auto">
          <a:xfrm>
            <a:off x="3884613" y="8685213"/>
            <a:ext cx="2971800" cy="457200"/>
          </a:xfrm>
          <a:prstGeom prst="rect">
            <a:avLst/>
          </a:prstGeom>
        </p:spPr>
        <p:txBody>
          <a:bodyPr vert="horz" lIns="91440" tIns="45720" rIns="91440" bIns="45720" rtlCol="0" anchor="b"/>
          <a:lstStyle>
            <a:lvl1pPr algn="r">
              <a:defRPr sz="1200"/>
            </a:lvl1pPr>
          </a:lstStyle>
          <a:p>
            <a:pPr>
              <a:defRPr/>
            </a:pPr>
            <a:fld id="{0F8B3EE4-2AD0-4230-87B6-C1D6F89BE8EB}" type="slidenum">
              <a:rPr lang="ru-RU"/>
              <a:pPr>
                <a:defRPr/>
              </a:pPr>
              <a:t>‹#›</a:t>
            </a:fld>
            <a:endParaRPr lang="ru-RU"/>
          </a:p>
        </p:txBody>
      </p:sp>
    </p:spTree>
    <p:extLst>
      <p:ext uri="{BB962C8B-B14F-4D97-AF65-F5344CB8AC3E}">
        <p14:creationId xmlns:p14="http://schemas.microsoft.com/office/powerpoint/2010/main" val="1454134218"/>
      </p:ext>
    </p:extLst>
  </p:cSld>
  <p:clrMap bg1="lt1" tx1="dk1" bg2="lt2" tx2="dk2" accent1="accent1" accent2="accent2" accent3="accent3" accent4="accent4" accent5="accent5" accent6="accent6" hlink="hlink" folHlink="folHlink"/>
  <p:notesStyle>
    <a:lvl1pPr marL="0" algn="l" defTabSz="914400">
      <a:defRPr sz="1200">
        <a:solidFill>
          <a:schemeClr val="tx1"/>
        </a:solidFill>
        <a:latin typeface="+mn-lt"/>
        <a:ea typeface="+mn-ea"/>
        <a:cs typeface="+mn-cs"/>
      </a:defRPr>
    </a:lvl1pPr>
    <a:lvl2pPr marL="457200" algn="l" defTabSz="914400">
      <a:defRPr sz="1200">
        <a:solidFill>
          <a:schemeClr val="tx1"/>
        </a:solidFill>
        <a:latin typeface="+mn-lt"/>
        <a:ea typeface="+mn-ea"/>
        <a:cs typeface="+mn-cs"/>
      </a:defRPr>
    </a:lvl2pPr>
    <a:lvl3pPr marL="914400" algn="l" defTabSz="914400">
      <a:defRPr sz="1200">
        <a:solidFill>
          <a:schemeClr val="tx1"/>
        </a:solidFill>
        <a:latin typeface="+mn-lt"/>
        <a:ea typeface="+mn-ea"/>
        <a:cs typeface="+mn-cs"/>
      </a:defRPr>
    </a:lvl3pPr>
    <a:lvl4pPr marL="1371600" algn="l" defTabSz="914400">
      <a:defRPr sz="1200">
        <a:solidFill>
          <a:schemeClr val="tx1"/>
        </a:solidFill>
        <a:latin typeface="+mn-lt"/>
        <a:ea typeface="+mn-ea"/>
        <a:cs typeface="+mn-cs"/>
      </a:defRPr>
    </a:lvl4pPr>
    <a:lvl5pPr marL="1828800" algn="l" defTabSz="914400">
      <a:defRPr sz="1200">
        <a:solidFill>
          <a:schemeClr val="tx1"/>
        </a:solidFill>
        <a:latin typeface="+mn-lt"/>
        <a:ea typeface="+mn-ea"/>
        <a:cs typeface="+mn-cs"/>
      </a:defRPr>
    </a:lvl5pPr>
    <a:lvl6pPr marL="2286000" algn="l" defTabSz="914400">
      <a:defRPr sz="1200">
        <a:solidFill>
          <a:schemeClr val="tx1"/>
        </a:solidFill>
        <a:latin typeface="+mn-lt"/>
        <a:ea typeface="+mn-ea"/>
        <a:cs typeface="+mn-cs"/>
      </a:defRPr>
    </a:lvl6pPr>
    <a:lvl7pPr marL="2743200" algn="l" defTabSz="914400">
      <a:defRPr sz="1200">
        <a:solidFill>
          <a:schemeClr val="tx1"/>
        </a:solidFill>
        <a:latin typeface="+mn-lt"/>
        <a:ea typeface="+mn-ea"/>
        <a:cs typeface="+mn-cs"/>
      </a:defRPr>
    </a:lvl7pPr>
    <a:lvl8pPr marL="3200400" algn="l" defTabSz="914400">
      <a:defRPr sz="1200">
        <a:solidFill>
          <a:schemeClr val="tx1"/>
        </a:solidFill>
        <a:latin typeface="+mn-lt"/>
        <a:ea typeface="+mn-ea"/>
        <a:cs typeface="+mn-cs"/>
      </a:defRPr>
    </a:lvl8pPr>
    <a:lvl9pPr marL="3657600" algn="l" defTabSz="914400">
      <a:defRPr sz="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PhAnim="0" type="title" preserve="1" userDrawn="1">
  <p:cSld name="Title Slide">
    <p:spTree>
      <p:nvGrpSpPr>
        <p:cNvPr id="1" name=""/>
        <p:cNvGrpSpPr/>
        <p:nvPr/>
      </p:nvGrpSpPr>
      <p:grpSpPr bwMode="auto">
        <a:xfrm>
          <a:off x="0" y="0"/>
          <a:ext cx="0" cy="0"/>
          <a:chOff x="0" y="0"/>
          <a:chExt cx="0" cy="0"/>
        </a:xfrm>
      </p:grpSpPr>
      <p:sp>
        <p:nvSpPr>
          <p:cNvPr id="4" name="Title 1"/>
          <p:cNvSpPr>
            <a:spLocks noGrp="1"/>
          </p:cNvSpPr>
          <p:nvPr>
            <p:ph type="ctrTitle"/>
          </p:nvPr>
        </p:nvSpPr>
        <p:spPr bwMode="auto">
          <a:xfrm>
            <a:off x="742950" y="1122363"/>
            <a:ext cx="8420100" cy="2387600"/>
          </a:xfrm>
        </p:spPr>
        <p:txBody>
          <a:bodyPr anchor="b"/>
          <a:lstStyle>
            <a:lvl1pPr algn="ctr">
              <a:defRPr sz="6000"/>
            </a:lvl1pPr>
          </a:lstStyle>
          <a:p>
            <a:pPr>
              <a:defRPr/>
            </a:pPr>
            <a:r>
              <a:rPr lang="en-US"/>
              <a:t>Click to edit Master title style</a:t>
            </a:r>
            <a:endParaRPr/>
          </a:p>
        </p:txBody>
      </p:sp>
      <p:sp>
        <p:nvSpPr>
          <p:cNvPr id="5" name="Subtitle 2"/>
          <p:cNvSpPr>
            <a:spLocks noGrp="1"/>
          </p:cNvSpPr>
          <p:nvPr>
            <p:ph type="subTitle" idx="1"/>
          </p:nvPr>
        </p:nvSpPr>
        <p:spPr bwMode="auto">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a:defRPr/>
            </a:pPr>
            <a:r>
              <a:rPr lang="en-US"/>
              <a:t>Click to edit Master subtitle style</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PhAnim="0" type="vertTx" preserve="1" userDrawn="1">
  <p:cSld name="Title and Vertical Tex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Vertical Text Placeholder 2"/>
          <p:cNvSpPr>
            <a:spLocks noGrp="1"/>
          </p:cNvSpPr>
          <p:nvPr>
            <p:ph type="body" orient="vert" idx="1"/>
          </p:nvPr>
        </p:nvSpPr>
        <p:spPr bwMode="auto"/>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PhAnim="0" type="vertTitleAndTx" preserve="1" userDrawn="1">
  <p:cSld name="Vertical Title and Text">
    <p:spTree>
      <p:nvGrpSpPr>
        <p:cNvPr id="1" name=""/>
        <p:cNvGrpSpPr/>
        <p:nvPr/>
      </p:nvGrpSpPr>
      <p:grpSpPr bwMode="auto">
        <a:xfrm>
          <a:off x="0" y="0"/>
          <a:ext cx="0" cy="0"/>
          <a:chOff x="0" y="0"/>
          <a:chExt cx="0" cy="0"/>
        </a:xfrm>
      </p:grpSpPr>
      <p:sp>
        <p:nvSpPr>
          <p:cNvPr id="4" name="Vertical Title 1"/>
          <p:cNvSpPr>
            <a:spLocks noGrp="1"/>
          </p:cNvSpPr>
          <p:nvPr>
            <p:ph type="title" orient="vert"/>
          </p:nvPr>
        </p:nvSpPr>
        <p:spPr bwMode="auto">
          <a:xfrm>
            <a:off x="7088982" y="365125"/>
            <a:ext cx="2135981" cy="5811838"/>
          </a:xfrm>
        </p:spPr>
        <p:txBody>
          <a:bodyPr vert="eaVert"/>
          <a:lstStyle/>
          <a:p>
            <a:pPr>
              <a:defRPr/>
            </a:pPr>
            <a:r>
              <a:rPr lang="en-US"/>
              <a:t>Click to edit Master title style</a:t>
            </a:r>
            <a:endParaRPr/>
          </a:p>
        </p:txBody>
      </p:sp>
      <p:sp>
        <p:nvSpPr>
          <p:cNvPr id="5" name="Vertical Text Placeholder 2"/>
          <p:cNvSpPr>
            <a:spLocks noGrp="1"/>
          </p:cNvSpPr>
          <p:nvPr>
            <p:ph type="body" orient="vert" idx="1"/>
          </p:nvPr>
        </p:nvSpPr>
        <p:spPr bwMode="auto">
          <a:xfrm>
            <a:off x="681037" y="365125"/>
            <a:ext cx="6284119" cy="5811838"/>
          </a:xfrm>
        </p:spPr>
        <p:txBody>
          <a:bodyPr vert="eaVert"/>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PhAnim="0" type="obj" preserve="1" userDrawn="1">
  <p:cSld name="Title and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idx="1"/>
          </p:nvPr>
        </p:nvSpPr>
        <p:spPr bwMode="auto"/>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PhAnim="0" type="secHead" preserve="1" userDrawn="1">
  <p:cSld name="Section Header">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75879" y="1709740"/>
            <a:ext cx="8543925" cy="2852737"/>
          </a:xfrm>
        </p:spPr>
        <p:txBody>
          <a:bodyPr anchor="b"/>
          <a:lstStyle>
            <a:lvl1pPr>
              <a:defRPr sz="6000"/>
            </a:lvl1pPr>
          </a:lstStyle>
          <a:p>
            <a:pPr>
              <a:defRPr/>
            </a:pPr>
            <a:r>
              <a:rPr lang="en-US"/>
              <a:t>Click to edit Master title style</a:t>
            </a:r>
            <a:endParaRPr/>
          </a:p>
        </p:txBody>
      </p:sp>
      <p:sp>
        <p:nvSpPr>
          <p:cNvPr id="5" name="Text Placeholder 2"/>
          <p:cNvSpPr>
            <a:spLocks noGrp="1"/>
          </p:cNvSpPr>
          <p:nvPr>
            <p:ph type="body" idx="1"/>
          </p:nvPr>
        </p:nvSpPr>
        <p:spPr bwMode="auto">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defRPr/>
            </a:pPr>
            <a:r>
              <a:rPr lang="en-US"/>
              <a:t>Edit Master text styles</a:t>
            </a:r>
            <a:endParaRPr/>
          </a:p>
        </p:txBody>
      </p:sp>
      <p:sp>
        <p:nvSpPr>
          <p:cNvPr id="6" name="Date Placeholder 3"/>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11"/>
          </p:nvPr>
        </p:nvSpPr>
        <p:spPr bwMode="auto"/>
        <p:txBody>
          <a:bodyPr/>
          <a:lstStyle/>
          <a:p>
            <a:pPr>
              <a:defRPr/>
            </a:pPr>
            <a:endParaRPr lang="ru-RU"/>
          </a:p>
        </p:txBody>
      </p:sp>
      <p:sp>
        <p:nvSpPr>
          <p:cNvPr id="8" name="Slide Number Placeholder 5"/>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PhAnim="0" type="twoObj" preserve="1" userDrawn="1">
  <p:cSld name="Two Content">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Content Placeholder 2"/>
          <p:cNvSpPr>
            <a:spLocks noGrp="1"/>
          </p:cNvSpPr>
          <p:nvPr>
            <p:ph sz="half" idx="1"/>
          </p:nvPr>
        </p:nvSpPr>
        <p:spPr bwMode="auto">
          <a:xfrm>
            <a:off x="681037"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Content Placeholder 3"/>
          <p:cNvSpPr>
            <a:spLocks noGrp="1"/>
          </p:cNvSpPr>
          <p:nvPr>
            <p:ph sz="half" idx="2"/>
          </p:nvPr>
        </p:nvSpPr>
        <p:spPr bwMode="auto">
          <a:xfrm>
            <a:off x="5014913" y="1825625"/>
            <a:ext cx="4210050" cy="435133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PhAnim="0" type="twoTxTwoObj" preserve="1" userDrawn="1">
  <p:cSld name="Comparis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365127"/>
            <a:ext cx="8543925" cy="1325563"/>
          </a:xfrm>
        </p:spPr>
        <p:txBody>
          <a:bodyPr/>
          <a:lstStyle/>
          <a:p>
            <a:pPr>
              <a:defRPr/>
            </a:pPr>
            <a:r>
              <a:rPr lang="en-US"/>
              <a:t>Click to edit Master title style</a:t>
            </a:r>
            <a:endParaRPr/>
          </a:p>
        </p:txBody>
      </p:sp>
      <p:sp>
        <p:nvSpPr>
          <p:cNvPr id="5" name="Text Placeholder 2"/>
          <p:cNvSpPr>
            <a:spLocks noGrp="1"/>
          </p:cNvSpPr>
          <p:nvPr>
            <p:ph type="body" idx="1"/>
          </p:nvPr>
        </p:nvSpPr>
        <p:spPr bwMode="auto">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6" name="Content Placeholder 3"/>
          <p:cNvSpPr>
            <a:spLocks noGrp="1"/>
          </p:cNvSpPr>
          <p:nvPr>
            <p:ph sz="half" idx="2"/>
          </p:nvPr>
        </p:nvSpPr>
        <p:spPr bwMode="auto">
          <a:xfrm>
            <a:off x="682329" y="2505074"/>
            <a:ext cx="4190702"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7" name="Text Placeholder 4"/>
          <p:cNvSpPr>
            <a:spLocks noGrp="1"/>
          </p:cNvSpPr>
          <p:nvPr>
            <p:ph type="body" sz="quarter" idx="3"/>
          </p:nvPr>
        </p:nvSpPr>
        <p:spPr bwMode="auto">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defRPr/>
            </a:pPr>
            <a:r>
              <a:rPr lang="en-US"/>
              <a:t>Edit Master text styles</a:t>
            </a:r>
            <a:endParaRPr/>
          </a:p>
        </p:txBody>
      </p:sp>
      <p:sp>
        <p:nvSpPr>
          <p:cNvPr id="8" name="Content Placeholder 5"/>
          <p:cNvSpPr>
            <a:spLocks noGrp="1"/>
          </p:cNvSpPr>
          <p:nvPr>
            <p:ph sz="quarter" idx="4"/>
          </p:nvPr>
        </p:nvSpPr>
        <p:spPr bwMode="auto">
          <a:xfrm>
            <a:off x="5014913" y="2505074"/>
            <a:ext cx="4211340" cy="3684588"/>
          </a:xfrm>
        </p:spPr>
        <p:txBody>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9" name="Date Placeholder 6"/>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10" name="Footer Placeholder 7"/>
          <p:cNvSpPr>
            <a:spLocks noGrp="1"/>
          </p:cNvSpPr>
          <p:nvPr>
            <p:ph type="ftr" sz="quarter" idx="11"/>
          </p:nvPr>
        </p:nvSpPr>
        <p:spPr bwMode="auto"/>
        <p:txBody>
          <a:bodyPr/>
          <a:lstStyle/>
          <a:p>
            <a:pPr>
              <a:defRPr/>
            </a:pPr>
            <a:endParaRPr lang="ru-RU"/>
          </a:p>
        </p:txBody>
      </p:sp>
      <p:sp>
        <p:nvSpPr>
          <p:cNvPr id="11" name="Slide Number Placeholder 8"/>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PhAnim="0" type="titleOnly" preserve="1" userDrawn="1">
  <p:cSld name="Title Only">
    <p:spTree>
      <p:nvGrpSpPr>
        <p:cNvPr id="1" name=""/>
        <p:cNvGrpSpPr/>
        <p:nvPr/>
      </p:nvGrpSpPr>
      <p:grpSpPr bwMode="auto">
        <a:xfrm>
          <a:off x="0" y="0"/>
          <a:ext cx="0" cy="0"/>
          <a:chOff x="0" y="0"/>
          <a:chExt cx="0" cy="0"/>
        </a:xfrm>
      </p:grpSpPr>
      <p:sp>
        <p:nvSpPr>
          <p:cNvPr id="4" name="Title 1"/>
          <p:cNvSpPr>
            <a:spLocks noGrp="1"/>
          </p:cNvSpPr>
          <p:nvPr>
            <p:ph type="title"/>
          </p:nvPr>
        </p:nvSpPr>
        <p:spPr bwMode="auto"/>
        <p:txBody>
          <a:bodyPr/>
          <a:lstStyle/>
          <a:p>
            <a:pPr>
              <a:defRPr/>
            </a:pPr>
            <a:r>
              <a:rPr lang="en-US"/>
              <a:t>Click to edit Master title style</a:t>
            </a:r>
            <a:endParaRPr/>
          </a:p>
        </p:txBody>
      </p:sp>
      <p:sp>
        <p:nvSpPr>
          <p:cNvPr id="5" name="Date Placeholder 2"/>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6" name="Footer Placeholder 3"/>
          <p:cNvSpPr>
            <a:spLocks noGrp="1"/>
          </p:cNvSpPr>
          <p:nvPr>
            <p:ph type="ftr" sz="quarter" idx="11"/>
          </p:nvPr>
        </p:nvSpPr>
        <p:spPr bwMode="auto"/>
        <p:txBody>
          <a:bodyPr/>
          <a:lstStyle/>
          <a:p>
            <a:pPr>
              <a:defRPr/>
            </a:pPr>
            <a:endParaRPr lang="ru-RU"/>
          </a:p>
        </p:txBody>
      </p:sp>
      <p:sp>
        <p:nvSpPr>
          <p:cNvPr id="7" name="Slide Number Placeholder 4"/>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PhAnim="0" type="blank" preserve="1" userDrawn="1">
  <p:cSld name="Blank">
    <p:spTree>
      <p:nvGrpSpPr>
        <p:cNvPr id="1" name=""/>
        <p:cNvGrpSpPr/>
        <p:nvPr/>
      </p:nvGrpSpPr>
      <p:grpSpPr bwMode="auto">
        <a:xfrm>
          <a:off x="0" y="0"/>
          <a:ext cx="0" cy="0"/>
          <a:chOff x="0" y="0"/>
          <a:chExt cx="0" cy="0"/>
        </a:xfrm>
      </p:grpSpPr>
      <p:sp>
        <p:nvSpPr>
          <p:cNvPr id="4" name="Date Placeholder 1"/>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5" name="Footer Placeholder 2"/>
          <p:cNvSpPr>
            <a:spLocks noGrp="1"/>
          </p:cNvSpPr>
          <p:nvPr>
            <p:ph type="ftr" sz="quarter" idx="11"/>
          </p:nvPr>
        </p:nvSpPr>
        <p:spPr bwMode="auto"/>
        <p:txBody>
          <a:bodyPr/>
          <a:lstStyle/>
          <a:p>
            <a:pPr>
              <a:defRPr/>
            </a:pPr>
            <a:endParaRPr lang="ru-RU"/>
          </a:p>
        </p:txBody>
      </p:sp>
      <p:sp>
        <p:nvSpPr>
          <p:cNvPr id="6" name="Slide Number Placeholder 3"/>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PhAnim="0" type="objTx" preserve="1" userDrawn="1">
  <p:cSld name="Content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Content Placeholder 2"/>
          <p:cNvSpPr>
            <a:spLocks noGrp="1"/>
          </p:cNvSpPr>
          <p:nvPr>
            <p:ph idx="1"/>
          </p:nvPr>
        </p:nvSpPr>
        <p:spPr bwMode="auto">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PhAnim="0" type="picTx" preserve="1" userDrawn="1">
  <p:cSld name="Picture with Caption">
    <p:spTree>
      <p:nvGrpSpPr>
        <p:cNvPr id="1" name=""/>
        <p:cNvGrpSpPr/>
        <p:nvPr/>
      </p:nvGrpSpPr>
      <p:grpSpPr bwMode="auto">
        <a:xfrm>
          <a:off x="0" y="0"/>
          <a:ext cx="0" cy="0"/>
          <a:chOff x="0" y="0"/>
          <a:chExt cx="0" cy="0"/>
        </a:xfrm>
      </p:grpSpPr>
      <p:sp>
        <p:nvSpPr>
          <p:cNvPr id="4" name="Title 1"/>
          <p:cNvSpPr>
            <a:spLocks noGrp="1"/>
          </p:cNvSpPr>
          <p:nvPr>
            <p:ph type="title"/>
          </p:nvPr>
        </p:nvSpPr>
        <p:spPr bwMode="auto">
          <a:xfrm>
            <a:off x="682328" y="457200"/>
            <a:ext cx="3194943" cy="1600200"/>
          </a:xfrm>
        </p:spPr>
        <p:txBody>
          <a:bodyPr anchor="b"/>
          <a:lstStyle>
            <a:lvl1pPr>
              <a:defRPr sz="3200"/>
            </a:lvl1pPr>
          </a:lstStyle>
          <a:p>
            <a:pPr>
              <a:defRPr/>
            </a:pPr>
            <a:r>
              <a:rPr lang="en-US"/>
              <a:t>Click to edit Master title style</a:t>
            </a:r>
            <a:endParaRPr/>
          </a:p>
        </p:txBody>
      </p:sp>
      <p:sp>
        <p:nvSpPr>
          <p:cNvPr id="5" name="Picture Placeholder 2"/>
          <p:cNvSpPr>
            <a:spLocks noGrp="1" noChangeAspect="1"/>
          </p:cNvSpPr>
          <p:nvPr>
            <p:ph type="pic" idx="1"/>
          </p:nvPr>
        </p:nvSpPr>
        <p:spPr bwMode="auto">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a:defRPr/>
            </a:pPr>
            <a:r>
              <a:rPr lang="en-US"/>
              <a:t>Click icon to add picture</a:t>
            </a:r>
            <a:endParaRPr/>
          </a:p>
        </p:txBody>
      </p:sp>
      <p:sp>
        <p:nvSpPr>
          <p:cNvPr id="6" name="Text Placeholder 3"/>
          <p:cNvSpPr>
            <a:spLocks noGrp="1"/>
          </p:cNvSpPr>
          <p:nvPr>
            <p:ph type="body" sz="half" idx="2"/>
          </p:nvPr>
        </p:nvSpPr>
        <p:spPr bwMode="auto">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defRPr/>
            </a:pPr>
            <a:r>
              <a:rPr lang="en-US"/>
              <a:t>Edit Master text styles</a:t>
            </a:r>
            <a:endParaRPr/>
          </a:p>
        </p:txBody>
      </p:sp>
      <p:sp>
        <p:nvSpPr>
          <p:cNvPr id="7" name="Date Placeholder 4"/>
          <p:cNvSpPr>
            <a:spLocks noGrp="1"/>
          </p:cNvSpPr>
          <p:nvPr>
            <p:ph type="dt" sz="half" idx="10"/>
          </p:nvPr>
        </p:nvSpPr>
        <p:spPr bwMode="auto"/>
        <p:txBody>
          <a:bodyPr/>
          <a:lstStyle/>
          <a:p>
            <a:pPr>
              <a:defRPr/>
            </a:pPr>
            <a:fld id="{87F3C792-FCCF-5F4D-9716-9FA5AECDC779}" type="datetimeFigureOut">
              <a:rPr lang="ru-RU"/>
              <a:pPr>
                <a:defRPr/>
              </a:pPr>
              <a:t>06.07.2021</a:t>
            </a:fld>
            <a:endParaRPr lang="ru-RU"/>
          </a:p>
        </p:txBody>
      </p:sp>
      <p:sp>
        <p:nvSpPr>
          <p:cNvPr id="8" name="Footer Placeholder 5"/>
          <p:cNvSpPr>
            <a:spLocks noGrp="1"/>
          </p:cNvSpPr>
          <p:nvPr>
            <p:ph type="ftr" sz="quarter" idx="11"/>
          </p:nvPr>
        </p:nvSpPr>
        <p:spPr bwMode="auto"/>
        <p:txBody>
          <a:bodyPr/>
          <a:lstStyle/>
          <a:p>
            <a:pPr>
              <a:defRPr/>
            </a:pPr>
            <a:endParaRPr lang="ru-RU"/>
          </a:p>
        </p:txBody>
      </p:sp>
      <p:sp>
        <p:nvSpPr>
          <p:cNvPr id="9" name="Slide Number Placeholder 6"/>
          <p:cNvSpPr>
            <a:spLocks noGrp="1"/>
          </p:cNvSpPr>
          <p:nvPr>
            <p:ph type="sldNum" sz="quarter" idx="12"/>
          </p:nvPr>
        </p:nvSpPr>
        <p:spPr bwMode="auto"/>
        <p:txBody>
          <a:bodyPr/>
          <a:lstStyle/>
          <a:p>
            <a:pPr>
              <a:defRPr/>
            </a:pPr>
            <a:fld id="{37DDC2EC-1905-5A45-9C89-967903ED7022}"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bwMode="auto">
        <a:xfrm>
          <a:off x="0" y="0"/>
          <a:ext cx="0" cy="0"/>
          <a:chOff x="0" y="0"/>
          <a:chExt cx="0" cy="0"/>
        </a:xfrm>
      </p:grpSpPr>
      <p:sp>
        <p:nvSpPr>
          <p:cNvPr id="4" name="Title Placeholder 1"/>
          <p:cNvSpPr>
            <a:spLocks noGrp="1"/>
          </p:cNvSpPr>
          <p:nvPr>
            <p:ph type="title"/>
          </p:nvPr>
        </p:nvSpPr>
        <p:spPr bwMode="auto">
          <a:xfrm>
            <a:off x="681037" y="365127"/>
            <a:ext cx="8543925" cy="1325563"/>
          </a:xfrm>
          <a:prstGeom prst="rect">
            <a:avLst/>
          </a:prstGeom>
        </p:spPr>
        <p:txBody>
          <a:bodyPr vert="horz" lIns="91440" tIns="45720" rIns="91440" bIns="45720" rtlCol="0" anchor="ctr">
            <a:normAutofit/>
          </a:bodyPr>
          <a:lstStyle/>
          <a:p>
            <a:pPr>
              <a:defRPr/>
            </a:pPr>
            <a:r>
              <a:rPr lang="en-US"/>
              <a:t>Click to edit Master title style</a:t>
            </a:r>
            <a:endParaRPr/>
          </a:p>
        </p:txBody>
      </p:sp>
      <p:sp>
        <p:nvSpPr>
          <p:cNvPr id="5" name="Text Placeholder 2"/>
          <p:cNvSpPr>
            <a:spLocks noGrp="1"/>
          </p:cNvSpPr>
          <p:nvPr>
            <p:ph type="body" idx="1"/>
          </p:nvPr>
        </p:nvSpPr>
        <p:spPr bwMode="auto">
          <a:xfrm>
            <a:off x="681037" y="1825625"/>
            <a:ext cx="8543925" cy="4351338"/>
          </a:xfrm>
          <a:prstGeom prst="rect">
            <a:avLst/>
          </a:prstGeom>
        </p:spPr>
        <p:txBody>
          <a:bodyPr vert="horz" lIns="91440" tIns="45720" rIns="91440" bIns="45720" rtlCol="0">
            <a:normAutofit/>
          </a:bodyPr>
          <a:lstStyle/>
          <a:p>
            <a:pPr lvl="0">
              <a:defRPr/>
            </a:pPr>
            <a:r>
              <a:rPr lang="en-US"/>
              <a:t>Edit Master text styles</a:t>
            </a:r>
            <a:endParaRPr/>
          </a:p>
          <a:p>
            <a:pPr lvl="1">
              <a:defRPr/>
            </a:pPr>
            <a:r>
              <a:rPr lang="en-US"/>
              <a:t>Second level</a:t>
            </a:r>
            <a:endParaRPr/>
          </a:p>
          <a:p>
            <a:pPr lvl="2">
              <a:defRPr/>
            </a:pPr>
            <a:r>
              <a:rPr lang="en-US"/>
              <a:t>Third level</a:t>
            </a:r>
            <a:endParaRPr/>
          </a:p>
          <a:p>
            <a:pPr lvl="3">
              <a:defRPr/>
            </a:pPr>
            <a:r>
              <a:rPr lang="en-US"/>
              <a:t>Fourth level</a:t>
            </a:r>
            <a:endParaRPr/>
          </a:p>
          <a:p>
            <a:pPr lvl="4">
              <a:defRPr/>
            </a:pPr>
            <a:r>
              <a:rPr lang="en-US"/>
              <a:t>Fifth level</a:t>
            </a:r>
            <a:endParaRPr/>
          </a:p>
        </p:txBody>
      </p:sp>
      <p:sp>
        <p:nvSpPr>
          <p:cNvPr id="6" name="Date Placeholder 3"/>
          <p:cNvSpPr>
            <a:spLocks noGrp="1"/>
          </p:cNvSpPr>
          <p:nvPr>
            <p:ph type="dt" sz="half" idx="2"/>
          </p:nvPr>
        </p:nvSpPr>
        <p:spPr bwMode="auto">
          <a:xfrm>
            <a:off x="681037"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87F3C792-FCCF-5F4D-9716-9FA5AECDC779}" type="datetimeFigureOut">
              <a:rPr lang="ru-RU"/>
              <a:pPr>
                <a:defRPr/>
              </a:pPr>
              <a:t>06.07.2021</a:t>
            </a:fld>
            <a:endParaRPr lang="ru-RU"/>
          </a:p>
        </p:txBody>
      </p:sp>
      <p:sp>
        <p:nvSpPr>
          <p:cNvPr id="7" name="Footer Placeholder 4"/>
          <p:cNvSpPr>
            <a:spLocks noGrp="1"/>
          </p:cNvSpPr>
          <p:nvPr>
            <p:ph type="ftr" sz="quarter" idx="3"/>
          </p:nvPr>
        </p:nvSpPr>
        <p:spPr bwMode="auto">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ru-RU"/>
          </a:p>
        </p:txBody>
      </p:sp>
      <p:sp>
        <p:nvSpPr>
          <p:cNvPr id="8" name="Slide Number Placeholder 5"/>
          <p:cNvSpPr>
            <a:spLocks noGrp="1"/>
          </p:cNvSpPr>
          <p:nvPr>
            <p:ph type="sldNum" sz="quarter" idx="4"/>
          </p:nvPr>
        </p:nvSpPr>
        <p:spPr bwMode="auto">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37DDC2EC-1905-5A45-9C89-967903ED7022}"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a:lnSpc>
          <a:spcPct val="90000"/>
        </a:lnSpc>
        <a:spcBef>
          <a:spcPts val="0"/>
        </a:spcBef>
        <a:buNone/>
        <a:defRPr sz="4400">
          <a:solidFill>
            <a:schemeClr val="tx1"/>
          </a:solidFill>
          <a:latin typeface="+mj-lt"/>
          <a:ea typeface="+mj-ea"/>
          <a:cs typeface="+mj-cs"/>
        </a:defRPr>
      </a:lvl1pPr>
    </p:titleStyle>
    <p:bodyStyle>
      <a:lvl1pPr marL="228600" indent="-228600" algn="l" defTabSz="914400">
        <a:lnSpc>
          <a:spcPct val="90000"/>
        </a:lnSpc>
        <a:spcBef>
          <a:spcPts val="1000"/>
        </a:spcBef>
        <a:buFont typeface="Arial"/>
        <a:buChar char="•"/>
        <a:defRPr sz="2800">
          <a:solidFill>
            <a:schemeClr val="tx1"/>
          </a:solidFill>
          <a:latin typeface="+mn-lt"/>
          <a:ea typeface="+mn-ea"/>
          <a:cs typeface="+mn-cs"/>
        </a:defRPr>
      </a:lvl1pPr>
      <a:lvl2pPr marL="685800" indent="-228600" algn="l" defTabSz="914400">
        <a:lnSpc>
          <a:spcPct val="90000"/>
        </a:lnSpc>
        <a:spcBef>
          <a:spcPts val="500"/>
        </a:spcBef>
        <a:buFont typeface="Arial"/>
        <a:buChar char="•"/>
        <a:defRPr sz="2400">
          <a:solidFill>
            <a:schemeClr val="tx1"/>
          </a:solidFill>
          <a:latin typeface="+mn-lt"/>
          <a:ea typeface="+mn-ea"/>
          <a:cs typeface="+mn-cs"/>
        </a:defRPr>
      </a:lvl2pPr>
      <a:lvl3pPr marL="1143000" indent="-228600" algn="l" defTabSz="914400">
        <a:lnSpc>
          <a:spcPct val="90000"/>
        </a:lnSpc>
        <a:spcBef>
          <a:spcPts val="500"/>
        </a:spcBef>
        <a:buFont typeface="Arial"/>
        <a:buChar char="•"/>
        <a:defRPr sz="2000">
          <a:solidFill>
            <a:schemeClr val="tx1"/>
          </a:solidFill>
          <a:latin typeface="+mn-lt"/>
          <a:ea typeface="+mn-ea"/>
          <a:cs typeface="+mn-cs"/>
        </a:defRPr>
      </a:lvl3pPr>
      <a:lvl4pPr marL="1600200" indent="-228600" algn="l" defTabSz="914400">
        <a:lnSpc>
          <a:spcPct val="90000"/>
        </a:lnSpc>
        <a:spcBef>
          <a:spcPts val="500"/>
        </a:spcBef>
        <a:buFont typeface="Arial"/>
        <a:buChar char="•"/>
        <a:defRPr sz="1800">
          <a:solidFill>
            <a:schemeClr val="tx1"/>
          </a:solidFill>
          <a:latin typeface="+mn-lt"/>
          <a:ea typeface="+mn-ea"/>
          <a:cs typeface="+mn-cs"/>
        </a:defRPr>
      </a:lvl4pPr>
      <a:lvl5pPr marL="2057400" indent="-228600" algn="l" defTabSz="914400">
        <a:lnSpc>
          <a:spcPct val="90000"/>
        </a:lnSpc>
        <a:spcBef>
          <a:spcPts val="500"/>
        </a:spcBef>
        <a:buFont typeface="Arial"/>
        <a:buChar char="•"/>
        <a:defRPr sz="1800">
          <a:solidFill>
            <a:schemeClr val="tx1"/>
          </a:solidFill>
          <a:latin typeface="+mn-lt"/>
          <a:ea typeface="+mn-ea"/>
          <a:cs typeface="+mn-cs"/>
        </a:defRPr>
      </a:lvl5pPr>
      <a:lvl6pPr marL="2514600" indent="-228600" algn="l" defTabSz="914400">
        <a:lnSpc>
          <a:spcPct val="90000"/>
        </a:lnSpc>
        <a:spcBef>
          <a:spcPts val="500"/>
        </a:spcBef>
        <a:buFont typeface="Arial"/>
        <a:buChar char="•"/>
        <a:defRPr sz="1800">
          <a:solidFill>
            <a:schemeClr val="tx1"/>
          </a:solidFill>
          <a:latin typeface="+mn-lt"/>
          <a:ea typeface="+mn-ea"/>
          <a:cs typeface="+mn-cs"/>
        </a:defRPr>
      </a:lvl6pPr>
      <a:lvl7pPr marL="2971800" indent="-228600" algn="l" defTabSz="914400">
        <a:lnSpc>
          <a:spcPct val="90000"/>
        </a:lnSpc>
        <a:spcBef>
          <a:spcPts val="500"/>
        </a:spcBef>
        <a:buFont typeface="Arial"/>
        <a:buChar char="•"/>
        <a:defRPr sz="1800">
          <a:solidFill>
            <a:schemeClr val="tx1"/>
          </a:solidFill>
          <a:latin typeface="+mn-lt"/>
          <a:ea typeface="+mn-ea"/>
          <a:cs typeface="+mn-cs"/>
        </a:defRPr>
      </a:lvl7pPr>
      <a:lvl8pPr marL="3429000" indent="-228600" algn="l" defTabSz="914400">
        <a:lnSpc>
          <a:spcPct val="90000"/>
        </a:lnSpc>
        <a:spcBef>
          <a:spcPts val="500"/>
        </a:spcBef>
        <a:buFont typeface="Arial"/>
        <a:buChar char="•"/>
        <a:defRPr sz="1800">
          <a:solidFill>
            <a:schemeClr val="tx1"/>
          </a:solidFill>
          <a:latin typeface="+mn-lt"/>
          <a:ea typeface="+mn-ea"/>
          <a:cs typeface="+mn-cs"/>
        </a:defRPr>
      </a:lvl8pPr>
      <a:lvl9pPr marL="3886200" indent="-228600" algn="l" defTabSz="914400">
        <a:lnSpc>
          <a:spcPct val="90000"/>
        </a:lnSpc>
        <a:spcBef>
          <a:spcPts val="500"/>
        </a:spcBef>
        <a:buFont typeface="Arial"/>
        <a:buChar char="•"/>
        <a:defRPr sz="1800">
          <a:solidFill>
            <a:schemeClr val="tx1"/>
          </a:solidFill>
          <a:latin typeface="+mn-lt"/>
          <a:ea typeface="+mn-ea"/>
          <a:cs typeface="+mn-cs"/>
        </a:defRPr>
      </a:lvl9pPr>
    </p:bodyStyle>
    <p:otherStyle>
      <a:defPPr>
        <a:defRPr lang="en-US"/>
      </a:defPPr>
      <a:lvl1pPr marL="0" algn="l" defTabSz="914400">
        <a:defRPr sz="1800">
          <a:solidFill>
            <a:schemeClr val="tx1"/>
          </a:solidFill>
          <a:latin typeface="+mn-lt"/>
          <a:ea typeface="+mn-ea"/>
          <a:cs typeface="+mn-cs"/>
        </a:defRPr>
      </a:lvl1pPr>
      <a:lvl2pPr marL="457200" algn="l" defTabSz="914400">
        <a:defRPr sz="1800">
          <a:solidFill>
            <a:schemeClr val="tx1"/>
          </a:solidFill>
          <a:latin typeface="+mn-lt"/>
          <a:ea typeface="+mn-ea"/>
          <a:cs typeface="+mn-cs"/>
        </a:defRPr>
      </a:lvl2pPr>
      <a:lvl3pPr marL="914400" algn="l" defTabSz="914400">
        <a:defRPr sz="1800">
          <a:solidFill>
            <a:schemeClr val="tx1"/>
          </a:solidFill>
          <a:latin typeface="+mn-lt"/>
          <a:ea typeface="+mn-ea"/>
          <a:cs typeface="+mn-cs"/>
        </a:defRPr>
      </a:lvl3pPr>
      <a:lvl4pPr marL="1371600" algn="l" defTabSz="914400">
        <a:defRPr sz="1800">
          <a:solidFill>
            <a:schemeClr val="tx1"/>
          </a:solidFill>
          <a:latin typeface="+mn-lt"/>
          <a:ea typeface="+mn-ea"/>
          <a:cs typeface="+mn-cs"/>
        </a:defRPr>
      </a:lvl4pPr>
      <a:lvl5pPr marL="1828800" algn="l" defTabSz="914400">
        <a:defRPr sz="1800">
          <a:solidFill>
            <a:schemeClr val="tx1"/>
          </a:solidFill>
          <a:latin typeface="+mn-lt"/>
          <a:ea typeface="+mn-ea"/>
          <a:cs typeface="+mn-cs"/>
        </a:defRPr>
      </a:lvl5pPr>
      <a:lvl6pPr marL="2286000" algn="l" defTabSz="914400">
        <a:defRPr sz="1800">
          <a:solidFill>
            <a:schemeClr val="tx1"/>
          </a:solidFill>
          <a:latin typeface="+mn-lt"/>
          <a:ea typeface="+mn-ea"/>
          <a:cs typeface="+mn-cs"/>
        </a:defRPr>
      </a:lvl6pPr>
      <a:lvl7pPr marL="2743200" algn="l" defTabSz="914400">
        <a:defRPr sz="1800">
          <a:solidFill>
            <a:schemeClr val="tx1"/>
          </a:solidFill>
          <a:latin typeface="+mn-lt"/>
          <a:ea typeface="+mn-ea"/>
          <a:cs typeface="+mn-cs"/>
        </a:defRPr>
      </a:lvl7pPr>
      <a:lvl8pPr marL="3200400" algn="l" defTabSz="914400">
        <a:defRPr sz="1800">
          <a:solidFill>
            <a:schemeClr val="tx1"/>
          </a:solidFill>
          <a:latin typeface="+mn-lt"/>
          <a:ea typeface="+mn-ea"/>
          <a:cs typeface="+mn-cs"/>
        </a:defRPr>
      </a:lvl8pPr>
      <a:lvl9pPr marL="3657600" algn="l" defTabSz="914400">
        <a:defRPr sz="18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8.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8" Type="http://schemas.openxmlformats.org/officeDocument/2006/relationships/diagramLayout" Target="../diagrams/layout1.xml"/><Relationship Id="rId3" Type="http://schemas.openxmlformats.org/officeDocument/2006/relationships/image" Target="../media/image5.png"/><Relationship Id="rId7" Type="http://schemas.openxmlformats.org/officeDocument/2006/relationships/diagramData" Target="../diagrams/data1.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1.xml"/><Relationship Id="rId5" Type="http://schemas.openxmlformats.org/officeDocument/2006/relationships/image" Target="../media/image6.png"/><Relationship Id="rId10" Type="http://schemas.openxmlformats.org/officeDocument/2006/relationships/diagramColors" Target="../diagrams/colors1.xml"/><Relationship Id="rId4" Type="http://schemas.openxmlformats.org/officeDocument/2006/relationships/image" Target="../media/image4.png"/><Relationship Id="rId9" Type="http://schemas.openxmlformats.org/officeDocument/2006/relationships/diagramQuickStyle" Target="../diagrams/quickStyle1.xml"/></Relationships>
</file>

<file path=ppt/slides/_rels/slide3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4.png"/><Relationship Id="rId7" Type="http://schemas.openxmlformats.org/officeDocument/2006/relationships/image" Target="../media/image2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4.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6.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7.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8.xml.rels><?xml version="1.0" encoding="UTF-8" standalone="yes"?>
<Relationships xmlns="http://schemas.openxmlformats.org/package/2006/relationships"><Relationship Id="rId8" Type="http://schemas.openxmlformats.org/officeDocument/2006/relationships/image" Target="../media/image28.png"/><Relationship Id="rId3" Type="http://schemas.openxmlformats.org/officeDocument/2006/relationships/image" Target="../media/image4.png"/><Relationship Id="rId7" Type="http://schemas.openxmlformats.org/officeDocument/2006/relationships/hyperlink" Target="http://www.cbr.ru/statistics/"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3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29.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_rels/slide4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0.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2.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4.png"/><Relationship Id="rId7" Type="http://schemas.openxmlformats.org/officeDocument/2006/relationships/image" Target="../media/image31.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6.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7.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3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48.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6.png"/><Relationship Id="rId7" Type="http://schemas.openxmlformats.org/officeDocument/2006/relationships/image" Target="../media/image37.png"/><Relationship Id="rId12" Type="http://schemas.openxmlformats.org/officeDocument/2006/relationships/image" Target="../media/image42.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4.png"/><Relationship Id="rId11" Type="http://schemas.openxmlformats.org/officeDocument/2006/relationships/image" Target="../media/image41.png"/><Relationship Id="rId5" Type="http://schemas.openxmlformats.org/officeDocument/2006/relationships/image" Target="../media/image6.png"/><Relationship Id="rId10" Type="http://schemas.openxmlformats.org/officeDocument/2006/relationships/image" Target="../media/image40.png"/><Relationship Id="rId4" Type="http://schemas.openxmlformats.org/officeDocument/2006/relationships/image" Target="../media/image5.png"/><Relationship Id="rId9" Type="http://schemas.openxmlformats.org/officeDocument/2006/relationships/image" Target="../media/image39.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8" Type="http://schemas.openxmlformats.org/officeDocument/2006/relationships/diagramLayout" Target="../diagrams/layout2.xml"/><Relationship Id="rId3" Type="http://schemas.openxmlformats.org/officeDocument/2006/relationships/image" Target="../media/image5.png"/><Relationship Id="rId7" Type="http://schemas.openxmlformats.org/officeDocument/2006/relationships/diagramData" Target="../diagrams/data2.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11" Type="http://schemas.microsoft.com/office/2007/relationships/diagramDrawing" Target="../diagrams/drawing2.xml"/><Relationship Id="rId5" Type="http://schemas.openxmlformats.org/officeDocument/2006/relationships/image" Target="../media/image6.png"/><Relationship Id="rId10" Type="http://schemas.openxmlformats.org/officeDocument/2006/relationships/diagramColors" Target="../diagrams/colors2.xml"/><Relationship Id="rId4" Type="http://schemas.openxmlformats.org/officeDocument/2006/relationships/image" Target="../media/image4.png"/><Relationship Id="rId9"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8" Type="http://schemas.openxmlformats.org/officeDocument/2006/relationships/diagramQuickStyle" Target="../diagrams/quickStyle3.xml"/><Relationship Id="rId3" Type="http://schemas.openxmlformats.org/officeDocument/2006/relationships/image" Target="../media/image5.png"/><Relationship Id="rId7" Type="http://schemas.openxmlformats.org/officeDocument/2006/relationships/diagramLayout" Target="../diagrams/layout3.xm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diagramData" Target="../diagrams/data3.xml"/><Relationship Id="rId5" Type="http://schemas.openxmlformats.org/officeDocument/2006/relationships/image" Target="../media/image7.png"/><Relationship Id="rId10" Type="http://schemas.microsoft.com/office/2007/relationships/diagramDrawing" Target="../diagrams/drawing3.xml"/><Relationship Id="rId4" Type="http://schemas.openxmlformats.org/officeDocument/2006/relationships/image" Target="../media/image6.png"/><Relationship Id="rId9" Type="http://schemas.openxmlformats.org/officeDocument/2006/relationships/diagramColors" Target="../diagrams/colors3.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4.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Picture 15"/>
          <p:cNvPicPr>
            <a:picLocks noChangeAspect="1"/>
          </p:cNvPicPr>
          <p:nvPr/>
        </p:nvPicPr>
        <p:blipFill>
          <a:blip r:embed="rId2"/>
          <a:stretch/>
        </p:blipFill>
        <p:spPr bwMode="auto">
          <a:xfrm>
            <a:off x="87560" y="-10532"/>
            <a:ext cx="9906000" cy="6858000"/>
          </a:xfrm>
          <a:prstGeom prst="rect">
            <a:avLst/>
          </a:prstGeom>
          <a:solidFill>
            <a:schemeClr val="bg1"/>
          </a:solidFill>
        </p:spPr>
      </p:pic>
      <p:pic>
        <p:nvPicPr>
          <p:cNvPr id="5" name="Рисунок 9"/>
          <p:cNvPicPr>
            <a:picLocks noChangeAspect="1"/>
          </p:cNvPicPr>
          <p:nvPr/>
        </p:nvPicPr>
        <p:blipFill>
          <a:blip r:embed="rId3"/>
          <a:stretch/>
        </p:blipFill>
        <p:spPr bwMode="auto">
          <a:xfrm>
            <a:off x="-38638" y="-35346"/>
            <a:ext cx="6397106" cy="6868532"/>
          </a:xfrm>
          <a:prstGeom prst="rect">
            <a:avLst/>
          </a:prstGeom>
        </p:spPr>
      </p:pic>
      <p:sp>
        <p:nvSpPr>
          <p:cNvPr id="6" name="Заголовок 1"/>
          <p:cNvSpPr>
            <a:spLocks noGrp="1"/>
          </p:cNvSpPr>
          <p:nvPr>
            <p:ph type="ctrTitle"/>
          </p:nvPr>
        </p:nvSpPr>
        <p:spPr bwMode="auto">
          <a:xfrm>
            <a:off x="231581" y="1006247"/>
            <a:ext cx="1445590" cy="592184"/>
          </a:xfrm>
        </p:spPr>
        <p:txBody>
          <a:bodyPr>
            <a:normAutofit/>
          </a:bodyPr>
          <a:lstStyle/>
          <a:p>
            <a:pPr algn="l">
              <a:defRPr/>
            </a:pPr>
            <a:r>
              <a:rPr lang="ru-RU" sz="2200" b="1" dirty="0">
                <a:latin typeface="Times New Roman"/>
                <a:cs typeface="Times New Roman"/>
              </a:rPr>
              <a:t>Тема</a:t>
            </a:r>
            <a:r>
              <a:rPr lang="ru-RU" sz="2400" b="1" dirty="0">
                <a:latin typeface="Times New Roman"/>
                <a:cs typeface="Times New Roman"/>
              </a:rPr>
              <a:t>: </a:t>
            </a:r>
            <a:endParaRPr dirty="0"/>
          </a:p>
        </p:txBody>
      </p:sp>
      <p:sp>
        <p:nvSpPr>
          <p:cNvPr id="7" name="TextBox 5"/>
          <p:cNvSpPr/>
          <p:nvPr/>
        </p:nvSpPr>
        <p:spPr bwMode="auto">
          <a:xfrm>
            <a:off x="230652" y="6042861"/>
            <a:ext cx="2217992" cy="369332"/>
          </a:xfrm>
          <a:prstGeom prst="rect">
            <a:avLst/>
          </a:prstGeom>
          <a:noFill/>
        </p:spPr>
        <p:txBody>
          <a:bodyPr wrap="square" rtlCol="0">
            <a:spAutoFit/>
          </a:bodyPr>
          <a:lstStyle/>
          <a:p>
            <a:pPr>
              <a:defRPr/>
            </a:pPr>
            <a:r>
              <a:rPr lang="en-US" b="1">
                <a:solidFill>
                  <a:srgbClr val="9C0E11"/>
                </a:solidFill>
                <a:latin typeface="Times New Roman"/>
                <a:cs typeface="Times New Roman"/>
              </a:rPr>
              <a:t>pravovest-audit.ru</a:t>
            </a:r>
            <a:endParaRPr lang="ru-RU" b="1">
              <a:solidFill>
                <a:srgbClr val="9C0E11"/>
              </a:solidFill>
              <a:latin typeface="Times New Roman"/>
              <a:cs typeface="Times New Roman"/>
            </a:endParaRPr>
          </a:p>
        </p:txBody>
      </p:sp>
      <p:pic>
        <p:nvPicPr>
          <p:cNvPr id="8" name="Picture 14"/>
          <p:cNvPicPr>
            <a:picLocks noChangeAspect="1"/>
          </p:cNvPicPr>
          <p:nvPr/>
        </p:nvPicPr>
        <p:blipFill>
          <a:blip r:embed="rId4"/>
          <a:stretch/>
        </p:blipFill>
        <p:spPr bwMode="auto">
          <a:xfrm>
            <a:off x="6515126" y="182880"/>
            <a:ext cx="3090427" cy="518460"/>
          </a:xfrm>
          <a:prstGeom prst="rect">
            <a:avLst/>
          </a:prstGeom>
        </p:spPr>
      </p:pic>
      <p:sp>
        <p:nvSpPr>
          <p:cNvPr id="9" name="TextBox 6"/>
          <p:cNvSpPr/>
          <p:nvPr/>
        </p:nvSpPr>
        <p:spPr bwMode="auto">
          <a:xfrm>
            <a:off x="231580" y="6355335"/>
            <a:ext cx="2121335" cy="338554"/>
          </a:xfrm>
          <a:prstGeom prst="rect">
            <a:avLst/>
          </a:prstGeom>
          <a:noFill/>
        </p:spPr>
        <p:txBody>
          <a:bodyPr wrap="square" rtlCol="0">
            <a:spAutoFit/>
          </a:bodyPr>
          <a:lstStyle/>
          <a:p>
            <a:pPr>
              <a:defRPr/>
            </a:pPr>
            <a:r>
              <a:rPr lang="ru-RU" sz="1600" b="1">
                <a:solidFill>
                  <a:srgbClr val="9C0E11"/>
                </a:solidFill>
                <a:latin typeface="Times New Roman"/>
                <a:cs typeface="Times New Roman"/>
              </a:rPr>
              <a:t>+7 495 134-32-23</a:t>
            </a:r>
            <a:endParaRPr/>
          </a:p>
        </p:txBody>
      </p:sp>
      <p:sp>
        <p:nvSpPr>
          <p:cNvPr id="10" name="Прямоугольник 12"/>
          <p:cNvSpPr/>
          <p:nvPr/>
        </p:nvSpPr>
        <p:spPr bwMode="auto">
          <a:xfrm>
            <a:off x="231579" y="144472"/>
            <a:ext cx="5017754" cy="461665"/>
          </a:xfrm>
          <a:prstGeom prst="rect">
            <a:avLst/>
          </a:prstGeom>
          <a:noFill/>
        </p:spPr>
        <p:txBody>
          <a:bodyPr wrap="square" lIns="91440" tIns="45720" rIns="91440" bIns="45720">
            <a:spAutoFit/>
          </a:bodyPr>
          <a:lstStyle/>
          <a:p>
            <a:pPr>
              <a:defRPr/>
            </a:pPr>
            <a:r>
              <a:rPr lang="ru-RU" sz="2400" b="1" dirty="0" smtClean="0">
                <a:ln w="0"/>
                <a:solidFill>
                  <a:srgbClr val="C00000"/>
                </a:solidFill>
                <a:latin typeface="Times New Roman"/>
                <a:cs typeface="Times New Roman"/>
              </a:rPr>
              <a:t>07 июля </a:t>
            </a:r>
            <a:r>
              <a:rPr lang="ru-RU" sz="2400" b="1" cap="none" spc="0" dirty="0">
                <a:ln w="0"/>
                <a:solidFill>
                  <a:srgbClr val="C00000"/>
                </a:solidFill>
                <a:latin typeface="Times New Roman"/>
                <a:cs typeface="Times New Roman"/>
              </a:rPr>
              <a:t>2021 года</a:t>
            </a:r>
            <a:endParaRPr dirty="0">
              <a:solidFill>
                <a:srgbClr val="C00000"/>
              </a:solidFill>
            </a:endParaRPr>
          </a:p>
        </p:txBody>
      </p:sp>
      <p:sp>
        <p:nvSpPr>
          <p:cNvPr id="11" name="Прямоугольник 4"/>
          <p:cNvSpPr/>
          <p:nvPr/>
        </p:nvSpPr>
        <p:spPr bwMode="auto">
          <a:xfrm>
            <a:off x="200472" y="4026456"/>
            <a:ext cx="5976664" cy="2092881"/>
          </a:xfrm>
          <a:prstGeom prst="rect">
            <a:avLst/>
          </a:prstGeom>
        </p:spPr>
        <p:txBody>
          <a:bodyPr wrap="square">
            <a:spAutoFit/>
          </a:bodyPr>
          <a:lstStyle/>
          <a:p>
            <a:pPr>
              <a:defRPr/>
            </a:pPr>
            <a:endParaRPr lang="ru-RU" b="1" dirty="0">
              <a:solidFill>
                <a:srgbClr val="800000"/>
              </a:solidFill>
              <a:latin typeface="Times New Roman"/>
              <a:cs typeface="Times New Roman"/>
            </a:endParaRPr>
          </a:p>
          <a:p>
            <a:pPr algn="just">
              <a:defRPr/>
            </a:pPr>
            <a:endParaRPr lang="ru-RU" sz="1600" dirty="0">
              <a:latin typeface="Times New Roman"/>
              <a:cs typeface="Times New Roman"/>
            </a:endParaRPr>
          </a:p>
          <a:p>
            <a:pPr algn="just">
              <a:defRPr/>
            </a:pPr>
            <a:r>
              <a:rPr lang="ru-RU" sz="1600" b="1" dirty="0" smtClean="0">
                <a:latin typeface="Times New Roman"/>
                <a:cs typeface="Times New Roman"/>
              </a:rPr>
              <a:t>Любовь Резникова</a:t>
            </a:r>
            <a:r>
              <a:rPr lang="en-US" sz="1600" dirty="0" smtClean="0">
                <a:latin typeface="Times New Roman"/>
                <a:cs typeface="Times New Roman"/>
              </a:rPr>
              <a:t>-</a:t>
            </a:r>
            <a:r>
              <a:rPr lang="ru-RU" sz="1600" dirty="0" smtClean="0">
                <a:latin typeface="Times New Roman"/>
                <a:cs typeface="Times New Roman"/>
              </a:rPr>
              <a:t> руководитель департамента МСФО компании «Правовест-аудит»</a:t>
            </a:r>
            <a:endParaRPr lang="ru-RU" sz="1600" dirty="0">
              <a:latin typeface="Times New Roman"/>
              <a:cs typeface="Times New Roman"/>
            </a:endParaRPr>
          </a:p>
          <a:p>
            <a:pPr>
              <a:defRPr/>
            </a:pPr>
            <a:endParaRPr lang="ru-RU" sz="1600" dirty="0"/>
          </a:p>
          <a:p>
            <a:pPr>
              <a:defRPr/>
            </a:pPr>
            <a:endParaRPr lang="ru-RU" sz="1600" dirty="0"/>
          </a:p>
          <a:p>
            <a:pPr algn="just">
              <a:defRPr/>
            </a:pPr>
            <a:endParaRPr lang="ru-RU" sz="1600" dirty="0">
              <a:latin typeface="Times New Roman"/>
              <a:cs typeface="Times New Roman"/>
            </a:endParaRPr>
          </a:p>
          <a:p>
            <a:pPr algn="just">
              <a:defRPr/>
            </a:pPr>
            <a:endParaRPr lang="ru-RU" sz="1600" dirty="0">
              <a:latin typeface="Times New Roman"/>
              <a:cs typeface="Times New Roman"/>
            </a:endParaRPr>
          </a:p>
        </p:txBody>
      </p:sp>
      <p:sp>
        <p:nvSpPr>
          <p:cNvPr id="12" name="Прямоугольник 16"/>
          <p:cNvSpPr/>
          <p:nvPr/>
        </p:nvSpPr>
        <p:spPr bwMode="auto">
          <a:xfrm>
            <a:off x="222312" y="2406134"/>
            <a:ext cx="4953000" cy="1508105"/>
          </a:xfrm>
          <a:prstGeom prst="rect">
            <a:avLst/>
          </a:prstGeom>
        </p:spPr>
        <p:txBody>
          <a:bodyPr>
            <a:spAutoFit/>
          </a:bodyPr>
          <a:lstStyle/>
          <a:p>
            <a:pPr>
              <a:defRPr/>
            </a:pPr>
            <a:r>
              <a:rPr lang="ru-RU" sz="2800" b="1">
                <a:solidFill>
                  <a:srgbClr val="9E0E11"/>
                </a:solidFill>
              </a:rPr>
              <a:t/>
            </a:r>
            <a:br>
              <a:rPr lang="ru-RU" sz="2800" b="1">
                <a:solidFill>
                  <a:srgbClr val="9E0E11"/>
                </a:solidFill>
              </a:rPr>
            </a:br>
            <a:endParaRPr lang="ru-RU" sz="2800" b="1">
              <a:solidFill>
                <a:srgbClr val="9E0E11"/>
              </a:solidFill>
            </a:endParaRPr>
          </a:p>
          <a:p>
            <a:pPr>
              <a:defRPr/>
            </a:pPr>
            <a:r>
              <a:rPr lang="ru-RU"/>
              <a:t/>
            </a:r>
            <a:br>
              <a:rPr lang="ru-RU"/>
            </a:br>
            <a:endParaRPr lang="ru-RU"/>
          </a:p>
        </p:txBody>
      </p:sp>
      <p:sp>
        <p:nvSpPr>
          <p:cNvPr id="13" name="Прямоугольник 13"/>
          <p:cNvSpPr/>
          <p:nvPr/>
        </p:nvSpPr>
        <p:spPr bwMode="auto">
          <a:xfrm>
            <a:off x="231580" y="1790581"/>
            <a:ext cx="4892932" cy="646331"/>
          </a:xfrm>
          <a:prstGeom prst="rect">
            <a:avLst/>
          </a:prstGeom>
        </p:spPr>
        <p:txBody>
          <a:bodyPr wrap="square">
            <a:spAutoFit/>
          </a:bodyPr>
          <a:lstStyle/>
          <a:p>
            <a:pPr>
              <a:defRPr/>
            </a:pPr>
            <a:endParaRPr lang="ru-RU"/>
          </a:p>
          <a:p>
            <a:pPr>
              <a:defRPr/>
            </a:pPr>
            <a:r>
              <a:rPr lang="ru-RU"/>
              <a:t> </a:t>
            </a:r>
            <a:endParaRPr/>
          </a:p>
        </p:txBody>
      </p:sp>
      <p:sp>
        <p:nvSpPr>
          <p:cNvPr id="16" name="Прямоугольник 15"/>
          <p:cNvSpPr/>
          <p:nvPr/>
        </p:nvSpPr>
        <p:spPr>
          <a:xfrm>
            <a:off x="344488" y="1844824"/>
            <a:ext cx="4953000" cy="954107"/>
          </a:xfrm>
          <a:prstGeom prst="rect">
            <a:avLst/>
          </a:prstGeom>
        </p:spPr>
        <p:txBody>
          <a:bodyPr>
            <a:spAutoFit/>
          </a:bodyPr>
          <a:lstStyle/>
          <a:p>
            <a:r>
              <a:rPr lang="ru-RU" sz="2800" b="1" dirty="0" smtClean="0">
                <a:latin typeface="Times New Roman" pitchFamily="18" charset="0"/>
                <a:cs typeface="Times New Roman" pitchFamily="18" charset="0"/>
              </a:rPr>
              <a:t>Основные корректировки первого применения МСФО</a:t>
            </a:r>
            <a:endParaRPr lang="ru-RU" sz="2800" b="1" dirty="0">
              <a:solidFill>
                <a:srgbClr val="C00000"/>
              </a:solidFill>
              <a:latin typeface="Times New Roman" pitchFamily="18" charset="0"/>
              <a:cs typeface="Times New Roman" pitchFamily="18" charset="0"/>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1175874" y="648093"/>
            <a:ext cx="7498673" cy="830997"/>
          </a:xfrm>
          <a:prstGeom prst="rect">
            <a:avLst/>
          </a:prstGeom>
          <a:noFill/>
          <a:ln w="38100">
            <a:noFill/>
          </a:ln>
        </p:spPr>
        <p:txBody>
          <a:bodyPr wrap="square" rtlCol="0">
            <a:spAutoFit/>
          </a:bodyPr>
          <a:lstStyle/>
          <a:p>
            <a:pPr algn="ctr">
              <a:defRPr/>
            </a:pPr>
            <a:r>
              <a:rPr lang="ru-RU" sz="2400" b="1" dirty="0" smtClean="0">
                <a:solidFill>
                  <a:srgbClr val="9E0E11"/>
                </a:solidFill>
                <a:latin typeface="Garamond" panose="02020404030301010803" pitchFamily="18" charset="0"/>
              </a:rPr>
              <a:t>Вступительный отчет о финансовом положении МСФО и учетная политика</a:t>
            </a:r>
            <a:endParaRPr lang="ru-RU" sz="2400" b="1" dirty="0">
              <a:solidFill>
                <a:srgbClr val="9E0E11"/>
              </a:solidFill>
              <a:latin typeface="Garamond" panose="02020404030301010803" pitchFamily="18" charset="0"/>
            </a:endParaRPr>
          </a:p>
        </p:txBody>
      </p:sp>
      <p:sp>
        <p:nvSpPr>
          <p:cNvPr id="11" name="TextBox 10"/>
          <p:cNvSpPr txBox="1"/>
          <p:nvPr/>
        </p:nvSpPr>
        <p:spPr>
          <a:xfrm>
            <a:off x="1496616" y="2276872"/>
            <a:ext cx="7177931" cy="2446824"/>
          </a:xfrm>
          <a:prstGeom prst="rect">
            <a:avLst/>
          </a:prstGeom>
          <a:noFill/>
        </p:spPr>
        <p:txBody>
          <a:bodyPr wrap="square" rtlCol="0">
            <a:spAutoFit/>
          </a:bodyPr>
          <a:lstStyle/>
          <a:p>
            <a:pPr marL="285750" indent="-285750">
              <a:lnSpc>
                <a:spcPct val="150000"/>
              </a:lnSpc>
              <a:buFont typeface="Wingdings" panose="05000000000000000000" pitchFamily="2" charset="2"/>
              <a:buChar char="Ø"/>
            </a:pPr>
            <a:r>
              <a:rPr lang="ru-RU" b="1" dirty="0">
                <a:solidFill>
                  <a:srgbClr val="9E0E11"/>
                </a:solidFill>
                <a:latin typeface="Garamond" panose="02020404030301010803" pitchFamily="18" charset="0"/>
              </a:rPr>
              <a:t>Выбрать учетную политику согласно МСФО</a:t>
            </a:r>
          </a:p>
          <a:p>
            <a:pPr marL="285750" indent="-285750">
              <a:lnSpc>
                <a:spcPct val="150000"/>
              </a:lnSpc>
              <a:buFont typeface="Wingdings" panose="05000000000000000000" pitchFamily="2" charset="2"/>
              <a:buChar char="Ø"/>
            </a:pPr>
            <a:r>
              <a:rPr lang="ru-RU" b="1" dirty="0">
                <a:solidFill>
                  <a:srgbClr val="9E0E11"/>
                </a:solidFill>
                <a:latin typeface="Garamond" panose="02020404030301010803" pitchFamily="18" charset="0"/>
              </a:rPr>
              <a:t>Использовать стандарты, вступившие в силу на отчетную дату</a:t>
            </a:r>
          </a:p>
          <a:p>
            <a:pPr marL="285750" indent="-285750">
              <a:lnSpc>
                <a:spcPct val="150000"/>
              </a:lnSpc>
              <a:buFont typeface="Wingdings" panose="05000000000000000000" pitchFamily="2" charset="2"/>
              <a:buChar char="Ø"/>
            </a:pPr>
            <a:r>
              <a:rPr lang="ru-RU" b="1" dirty="0">
                <a:solidFill>
                  <a:srgbClr val="9E0E11"/>
                </a:solidFill>
                <a:latin typeface="Garamond" panose="02020404030301010803" pitchFamily="18" charset="0"/>
              </a:rPr>
              <a:t>Определить новые стандарты, которые можно применить досрочно</a:t>
            </a:r>
          </a:p>
          <a:p>
            <a:pPr marL="285750" indent="-285750">
              <a:lnSpc>
                <a:spcPct val="150000"/>
              </a:lnSpc>
              <a:buFont typeface="Wingdings" panose="05000000000000000000" pitchFamily="2" charset="2"/>
              <a:buChar char="Ø"/>
            </a:pPr>
            <a:r>
              <a:rPr lang="ru-RU" b="1" dirty="0">
                <a:solidFill>
                  <a:srgbClr val="9E0E11"/>
                </a:solidFill>
                <a:latin typeface="Garamond" panose="02020404030301010803" pitchFamily="18" charset="0"/>
              </a:rPr>
              <a:t>Определить какие должны быть использованы исключения</a:t>
            </a:r>
          </a:p>
          <a:p>
            <a:pPr marL="285750" indent="-285750">
              <a:buFont typeface="Wingdings" panose="05000000000000000000" pitchFamily="2" charset="2"/>
              <a:buChar char="Ø"/>
            </a:pPr>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8144" y="0"/>
            <a:ext cx="9906859" cy="68585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a:solidFill>
            <a:srgbClr val="800000"/>
          </a:solidFill>
          <a:effectLst>
            <a:outerShdw blurRad="50800" dist="38100" algn="l" rotWithShape="0">
              <a:prstClr val="black">
                <a:alpha val="40000"/>
              </a:prstClr>
            </a:outerShdw>
          </a:effectLst>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7"/>
          <p:cNvSpPr/>
          <p:nvPr/>
        </p:nvSpPr>
        <p:spPr bwMode="auto">
          <a:xfrm>
            <a:off x="787400" y="1068910"/>
            <a:ext cx="8681321" cy="5262979"/>
          </a:xfrm>
          <a:prstGeom prst="rect">
            <a:avLst/>
          </a:prstGeom>
        </p:spPr>
        <p:txBody>
          <a:bodyPr wrap="square">
            <a:spAutoFit/>
          </a:bodyPr>
          <a:lstStyle/>
          <a:p>
            <a:pPr defTabSz="914400">
              <a:defRPr/>
            </a:pPr>
            <a:r>
              <a:rPr lang="en-US" sz="2400" b="1" dirty="0">
                <a:solidFill>
                  <a:srgbClr val="9C0E11"/>
                </a:solidFill>
                <a:latin typeface="Garamond" panose="02020404030301010803" pitchFamily="18" charset="0"/>
                <a:ea typeface="Times New Roman"/>
                <a:cs typeface="Times New Roman"/>
              </a:rPr>
              <a:t>IFRS 1 </a:t>
            </a:r>
            <a:r>
              <a:rPr lang="ru-RU" sz="2400" b="1" dirty="0">
                <a:solidFill>
                  <a:srgbClr val="9C0E11"/>
                </a:solidFill>
                <a:latin typeface="Garamond" panose="02020404030301010803" pitchFamily="18" charset="0"/>
                <a:ea typeface="Times New Roman"/>
                <a:cs typeface="Times New Roman"/>
              </a:rPr>
              <a:t>требует полного ретроспективного применения организацией, впервые применяющей МСФО, всех Международных стандартов финансовой отчетности, действующих на конец ее первого отчетного периода по МСФО</a:t>
            </a:r>
          </a:p>
          <a:p>
            <a:pPr defTabSz="914400">
              <a:defRPr/>
            </a:pPr>
            <a:endParaRPr lang="ru-RU" sz="2400" b="1" dirty="0">
              <a:solidFill>
                <a:srgbClr val="9C0E11"/>
              </a:solidFill>
              <a:latin typeface="Garamond" panose="02020404030301010803" pitchFamily="18" charset="0"/>
              <a:ea typeface="Times New Roman"/>
              <a:cs typeface="Times New Roman"/>
            </a:endParaRPr>
          </a:p>
          <a:p>
            <a:pPr defTabSz="914400">
              <a:defRPr/>
            </a:pPr>
            <a:r>
              <a:rPr lang="ru-RU" sz="2400" b="1" dirty="0">
                <a:solidFill>
                  <a:srgbClr val="9C0E11"/>
                </a:solidFill>
                <a:latin typeface="Garamond" panose="02020404030301010803" pitchFamily="18" charset="0"/>
                <a:ea typeface="Times New Roman"/>
                <a:cs typeface="Times New Roman"/>
              </a:rPr>
              <a:t>Условная первоначальная стоимость - величина, которая является заменителем первоначальной стоимости или амортизированной стоимости на некоторую заданную дату. При последующем начислении амортизации предполагается, что организация первоначально признала актив или обязательство на эту заданную дату, и что его первоначальная стоимость была равна указанной условной первоначальной стоимости</a:t>
            </a:r>
          </a:p>
        </p:txBody>
      </p:sp>
      <p:sp>
        <p:nvSpPr>
          <p:cNvPr id="11"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7" name="TextBox 16"/>
          <p:cNvSpPr/>
          <p:nvPr/>
        </p:nvSpPr>
        <p:spPr bwMode="auto">
          <a:xfrm>
            <a:off x="787400" y="182367"/>
            <a:ext cx="8788400" cy="523220"/>
          </a:xfrm>
          <a:prstGeom prst="rect">
            <a:avLst/>
          </a:prstGeom>
          <a:noFill/>
        </p:spPr>
        <p:txBody>
          <a:bodyPr wrap="square" rtlCol="0">
            <a:spAutoFit/>
          </a:bodyPr>
          <a:lstStyle/>
          <a:p>
            <a:pPr algn="ctr">
              <a:defRPr/>
            </a:pPr>
            <a:r>
              <a:rPr lang="ru-RU" sz="2800" b="1" dirty="0">
                <a:solidFill>
                  <a:srgbClr val="9C0E11"/>
                </a:solidFill>
                <a:latin typeface="Garamond" panose="02020404030301010803" pitchFamily="18" charset="0"/>
                <a:ea typeface="Times New Roman"/>
                <a:cs typeface="Times New Roman"/>
              </a:rPr>
              <a:t>Условно первоначальная стоимость</a:t>
            </a:r>
            <a:endParaRPr sz="2800" b="1" dirty="0">
              <a:solidFill>
                <a:srgbClr val="9C0E11"/>
              </a:solidFill>
              <a:latin typeface="Garamond" panose="02020404030301010803" pitchFamily="18" charset="0"/>
              <a:ea typeface="Times New Roman"/>
              <a:cs typeface="Times New Roman"/>
            </a:endParaRPr>
          </a:p>
        </p:txBody>
      </p:sp>
      <p:pic>
        <p:nvPicPr>
          <p:cNvPr id="18" name="image1.png"/>
          <p:cNvPicPr>
            <a:picLocks noChangeAspect="1"/>
          </p:cNvPicPr>
          <p:nvPr/>
        </p:nvPicPr>
        <p:blipFill>
          <a:blip r:embed="rId6"/>
          <a:stretch/>
        </p:blipFill>
        <p:spPr bwMode="auto">
          <a:xfrm>
            <a:off x="8122138" y="0"/>
            <a:ext cx="1723219" cy="459054"/>
          </a:xfrm>
          <a:prstGeom prst="rect">
            <a:avLst/>
          </a:prstGeom>
          <a:ln w="12700" cap="flat">
            <a:noFill/>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 y="0"/>
            <a:ext cx="9906859" cy="6858594"/>
          </a:xfrm>
          <a:prstGeom prst="rect">
            <a:avLst/>
          </a:prstGeom>
          <a:ln>
            <a:solidFill>
              <a:srgbClr val="9E0E11"/>
            </a:solidFill>
          </a:ln>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7"/>
          <p:cNvSpPr/>
          <p:nvPr/>
        </p:nvSpPr>
        <p:spPr bwMode="auto">
          <a:xfrm>
            <a:off x="499001" y="922868"/>
            <a:ext cx="8866827" cy="2585323"/>
          </a:xfrm>
          <a:prstGeom prst="rect">
            <a:avLst/>
          </a:prstGeom>
        </p:spPr>
        <p:txBody>
          <a:bodyPr wrap="square">
            <a:spAutoFit/>
          </a:bodyPr>
          <a:lstStyle/>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a:p>
            <a:pPr>
              <a:defRPr/>
            </a:pPr>
            <a:endParaRPr lang="ru-RU" b="1" dirty="0">
              <a:latin typeface="Times New Roman"/>
              <a:cs typeface="Times New Roman"/>
            </a:endParaRPr>
          </a:p>
        </p:txBody>
      </p:sp>
      <p:sp>
        <p:nvSpPr>
          <p:cNvPr id="11" name="Прямоугольник 8"/>
          <p:cNvSpPr/>
          <p:nvPr/>
        </p:nvSpPr>
        <p:spPr bwMode="auto">
          <a:xfrm>
            <a:off x="1080888" y="182367"/>
            <a:ext cx="8764469" cy="400110"/>
          </a:xfrm>
          <a:prstGeom prst="rect">
            <a:avLst/>
          </a:prstGeom>
        </p:spPr>
        <p:txBody>
          <a:bodyPr wrap="square">
            <a:spAutoFit/>
          </a:bodyPr>
          <a:lstStyle/>
          <a:p>
            <a:pPr algn="ctr">
              <a:defRPr/>
            </a:pPr>
            <a:r>
              <a:rPr lang="ru-RU" sz="2000" b="1" dirty="0" smtClean="0">
                <a:solidFill>
                  <a:srgbClr val="9E0E11"/>
                </a:solidFill>
                <a:latin typeface="Times New Roman"/>
                <a:cs typeface="Times New Roman"/>
              </a:rPr>
              <a:t>Освобождения от требований других МСФО (добровольное)</a:t>
            </a:r>
            <a:endParaRPr dirty="0"/>
          </a:p>
        </p:txBody>
      </p:sp>
      <p:sp>
        <p:nvSpPr>
          <p:cNvPr id="12" name="Скругленный прямоугольник 9"/>
          <p:cNvSpPr/>
          <p:nvPr/>
        </p:nvSpPr>
        <p:spPr bwMode="auto">
          <a:xfrm>
            <a:off x="249501" y="1801156"/>
            <a:ext cx="9384019" cy="4796196"/>
          </a:xfrm>
          <a:prstGeom prst="roundRect">
            <a:avLst>
              <a:gd name="adj" fmla="val 16667"/>
            </a:avLst>
          </a:prstGeom>
          <a:solidFill>
            <a:schemeClr val="accent2">
              <a:lumMod val="60000"/>
              <a:lumOff val="40000"/>
            </a:schemeClr>
          </a:solidFill>
          <a:ln>
            <a:solidFill>
              <a:schemeClr val="bg2">
                <a:lumMod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defRPr/>
            </a:pPr>
            <a:r>
              <a:rPr lang="ru-RU" sz="1600" b="1" dirty="0" smtClean="0">
                <a:solidFill>
                  <a:srgbClr val="9E0E11"/>
                </a:solidFill>
                <a:latin typeface="Garamond" panose="02020404030301010803" pitchFamily="18" charset="0"/>
                <a:cs typeface="Times New Roman"/>
              </a:rPr>
              <a:t>В качестве условной первоначальной стоимости можно использовать:</a:t>
            </a:r>
          </a:p>
          <a:p>
            <a:pPr marL="342900" indent="-342900">
              <a:defRPr/>
            </a:pPr>
            <a:endParaRPr lang="ru-RU" sz="1600" b="1" dirty="0" smtClean="0">
              <a:solidFill>
                <a:srgbClr val="9E0E11"/>
              </a:solidFill>
              <a:latin typeface="Garamond" panose="02020404030301010803" pitchFamily="18" charset="0"/>
              <a:cs typeface="Times New Roman"/>
            </a:endParaRPr>
          </a:p>
          <a:p>
            <a:pPr marL="342900" indent="-342900">
              <a:buFont typeface="Wingdings" panose="05000000000000000000" pitchFamily="2" charset="2"/>
              <a:buChar char="Ø"/>
              <a:defRPr/>
            </a:pPr>
            <a:r>
              <a:rPr lang="ru-RU" sz="1600" b="1" dirty="0" smtClean="0">
                <a:solidFill>
                  <a:srgbClr val="9E0E11"/>
                </a:solidFill>
                <a:latin typeface="Garamond" panose="02020404030301010803" pitchFamily="18" charset="0"/>
                <a:cs typeface="Times New Roman"/>
              </a:rPr>
              <a:t>Справедливую стоимость </a:t>
            </a:r>
            <a:r>
              <a:rPr lang="ru-RU" sz="1600" b="1" u="sng" dirty="0">
                <a:solidFill>
                  <a:srgbClr val="C00000"/>
                </a:solidFill>
                <a:latin typeface="Garamond" panose="02020404030301010803" pitchFamily="18" charset="0"/>
                <a:ea typeface="Calibri"/>
                <a:cs typeface="Times New Roman"/>
              </a:rPr>
              <a:t>на дату перехода на </a:t>
            </a:r>
            <a:r>
              <a:rPr lang="ru-RU" sz="1600" b="1" u="sng" dirty="0" smtClean="0">
                <a:solidFill>
                  <a:srgbClr val="C00000"/>
                </a:solidFill>
                <a:latin typeface="Garamond" panose="02020404030301010803" pitchFamily="18" charset="0"/>
                <a:ea typeface="Calibri"/>
                <a:cs typeface="Times New Roman"/>
              </a:rPr>
              <a:t>МСФО </a:t>
            </a:r>
            <a:r>
              <a:rPr lang="en-US" sz="1600" b="1" u="sng" dirty="0" smtClean="0">
                <a:solidFill>
                  <a:srgbClr val="C00000"/>
                </a:solidFill>
                <a:latin typeface="Garamond" panose="02020404030301010803" pitchFamily="18" charset="0"/>
                <a:ea typeface="Calibri"/>
                <a:cs typeface="Times New Roman"/>
              </a:rPr>
              <a:t>{IFRS 1 D5)</a:t>
            </a:r>
            <a:endParaRPr lang="ru-RU" sz="1600" b="1" u="sng" dirty="0">
              <a:solidFill>
                <a:srgbClr val="C00000"/>
              </a:solidFill>
              <a:latin typeface="Garamond" panose="02020404030301010803" pitchFamily="18" charset="0"/>
              <a:ea typeface="Calibri"/>
              <a:cs typeface="Times New Roman"/>
            </a:endParaRPr>
          </a:p>
          <a:p>
            <a:pPr>
              <a:defRPr/>
            </a:pPr>
            <a:endParaRPr lang="ru-RU" sz="1600" b="1" dirty="0" smtClean="0">
              <a:solidFill>
                <a:srgbClr val="9E0E11"/>
              </a:solidFill>
              <a:latin typeface="Garamond" panose="02020404030301010803" pitchFamily="18" charset="0"/>
              <a:cs typeface="Times New Roman"/>
            </a:endParaRPr>
          </a:p>
          <a:p>
            <a:pPr marL="342900" indent="-342900">
              <a:buFont typeface="Wingdings" panose="05000000000000000000" pitchFamily="2" charset="2"/>
              <a:buChar char="Ø"/>
              <a:defRPr/>
            </a:pPr>
            <a:r>
              <a:rPr lang="ru-RU" sz="1600" b="1" dirty="0" smtClean="0">
                <a:solidFill>
                  <a:srgbClr val="9E0E11"/>
                </a:solidFill>
                <a:latin typeface="Garamond" panose="02020404030301010803" pitchFamily="18" charset="0"/>
                <a:cs typeface="Times New Roman"/>
              </a:rPr>
              <a:t>Переоцененную стоимость согласно О</a:t>
            </a:r>
            <a:r>
              <a:rPr lang="ru-RU" sz="1600" b="1" dirty="0">
                <a:solidFill>
                  <a:srgbClr val="9E0E11"/>
                </a:solidFill>
                <a:latin typeface="Garamond" panose="02020404030301010803" pitchFamily="18" charset="0"/>
                <a:cs typeface="Times New Roman"/>
              </a:rPr>
              <a:t>П</a:t>
            </a:r>
            <a:r>
              <a:rPr lang="ru-RU" sz="1600" b="1" dirty="0" smtClean="0">
                <a:solidFill>
                  <a:srgbClr val="9E0E11"/>
                </a:solidFill>
                <a:latin typeface="Garamond" panose="02020404030301010803" pitchFamily="18" charset="0"/>
                <a:cs typeface="Times New Roman"/>
              </a:rPr>
              <a:t>БУ, определенную </a:t>
            </a:r>
            <a:r>
              <a:rPr lang="ru-RU" sz="1600" b="1" u="sng" dirty="0">
                <a:solidFill>
                  <a:srgbClr val="C00000"/>
                </a:solidFill>
                <a:latin typeface="Garamond" panose="02020404030301010803" pitchFamily="18" charset="0"/>
                <a:ea typeface="Calibri"/>
                <a:cs typeface="Times New Roman"/>
              </a:rPr>
              <a:t>на дату перехода или ранее</a:t>
            </a:r>
            <a:r>
              <a:rPr lang="ru-RU" sz="1600" b="1" dirty="0" smtClean="0">
                <a:solidFill>
                  <a:srgbClr val="9E0E11"/>
                </a:solidFill>
                <a:latin typeface="Garamond" panose="02020404030301010803" pitchFamily="18" charset="0"/>
                <a:cs typeface="Times New Roman"/>
              </a:rPr>
              <a:t>, если она сопоставима со справедливой стоимостью или первоначальной</a:t>
            </a:r>
            <a:r>
              <a:rPr lang="en-US" sz="1600" b="1" dirty="0" smtClean="0">
                <a:solidFill>
                  <a:srgbClr val="9E0E11"/>
                </a:solidFill>
                <a:latin typeface="Garamond" panose="02020404030301010803" pitchFamily="18" charset="0"/>
                <a:cs typeface="Times New Roman"/>
              </a:rPr>
              <a:t>/</a:t>
            </a:r>
            <a:r>
              <a:rPr lang="ru-RU" sz="1600" b="1" dirty="0" smtClean="0">
                <a:solidFill>
                  <a:srgbClr val="9E0E11"/>
                </a:solidFill>
                <a:latin typeface="Garamond" panose="02020404030301010803" pitchFamily="18" charset="0"/>
                <a:cs typeface="Times New Roman"/>
              </a:rPr>
              <a:t>амортизированной стоимостью по МСФО, скорректированной для отражения изменений в индексе цен.</a:t>
            </a:r>
            <a:r>
              <a:rPr lang="en-US" sz="1600" b="1" u="sng" dirty="0">
                <a:solidFill>
                  <a:srgbClr val="C00000"/>
                </a:solidFill>
                <a:latin typeface="Garamond" panose="02020404030301010803" pitchFamily="18" charset="0"/>
                <a:ea typeface="Calibri"/>
                <a:cs typeface="Times New Roman"/>
              </a:rPr>
              <a:t> </a:t>
            </a:r>
            <a:r>
              <a:rPr lang="en-US" sz="1600" b="1" u="sng" dirty="0" smtClean="0">
                <a:solidFill>
                  <a:srgbClr val="C00000"/>
                </a:solidFill>
                <a:latin typeface="Garamond" panose="02020404030301010803" pitchFamily="18" charset="0"/>
                <a:ea typeface="Calibri"/>
                <a:cs typeface="Times New Roman"/>
              </a:rPr>
              <a:t>{IFRS </a:t>
            </a:r>
            <a:r>
              <a:rPr lang="en-US" sz="1600" b="1" u="sng" dirty="0">
                <a:solidFill>
                  <a:srgbClr val="C00000"/>
                </a:solidFill>
                <a:latin typeface="Garamond" panose="02020404030301010803" pitchFamily="18" charset="0"/>
                <a:ea typeface="Calibri"/>
                <a:cs typeface="Times New Roman"/>
              </a:rPr>
              <a:t>1 </a:t>
            </a:r>
            <a:r>
              <a:rPr lang="en-US" sz="1600" b="1" u="sng" dirty="0" smtClean="0">
                <a:solidFill>
                  <a:srgbClr val="C00000"/>
                </a:solidFill>
                <a:latin typeface="Garamond" panose="02020404030301010803" pitchFamily="18" charset="0"/>
                <a:ea typeface="Calibri"/>
                <a:cs typeface="Times New Roman"/>
              </a:rPr>
              <a:t>D6}</a:t>
            </a:r>
          </a:p>
          <a:p>
            <a:pPr>
              <a:defRPr/>
            </a:pPr>
            <a:endParaRPr lang="ru-RU" sz="1600" b="1" dirty="0" smtClean="0">
              <a:solidFill>
                <a:srgbClr val="9E0E11"/>
              </a:solidFill>
              <a:latin typeface="Garamond" panose="02020404030301010803" pitchFamily="18" charset="0"/>
              <a:cs typeface="Times New Roman"/>
            </a:endParaRPr>
          </a:p>
          <a:p>
            <a:pPr marL="342900" indent="-342900">
              <a:buFont typeface="Wingdings" panose="05000000000000000000" pitchFamily="2" charset="2"/>
              <a:buChar char="Ø"/>
              <a:defRPr/>
            </a:pPr>
            <a:r>
              <a:rPr lang="ru-RU" sz="1600" b="1" dirty="0" smtClean="0">
                <a:solidFill>
                  <a:srgbClr val="9E0E11"/>
                </a:solidFill>
                <a:latin typeface="Garamond" panose="02020404030301010803" pitchFamily="18" charset="0"/>
                <a:cs typeface="Times New Roman"/>
              </a:rPr>
              <a:t>Справедливую стоимость, определенную ОПБУ </a:t>
            </a:r>
            <a:r>
              <a:rPr lang="ru-RU" sz="1600" b="1" u="sng" dirty="0">
                <a:solidFill>
                  <a:srgbClr val="C00000"/>
                </a:solidFill>
                <a:latin typeface="Garamond" panose="02020404030301010803" pitchFamily="18" charset="0"/>
                <a:ea typeface="Calibri"/>
                <a:cs typeface="Times New Roman"/>
              </a:rPr>
              <a:t>на дату перехода, ранее или позже</a:t>
            </a:r>
            <a:r>
              <a:rPr lang="ru-RU" sz="1600" b="1" dirty="0" smtClean="0">
                <a:solidFill>
                  <a:srgbClr val="9E0E11"/>
                </a:solidFill>
                <a:latin typeface="Garamond" panose="02020404030301010803" pitchFamily="18" charset="0"/>
                <a:cs typeface="Times New Roman"/>
              </a:rPr>
              <a:t> ввиду приватизации или первичного размещения акций. Если дата оценки позже даты перехода на МСФО, </a:t>
            </a:r>
            <a:r>
              <a:rPr lang="ru-RU" sz="1600" b="1" u="sng" dirty="0">
                <a:solidFill>
                  <a:srgbClr val="C00000"/>
                </a:solidFill>
                <a:latin typeface="Garamond" panose="02020404030301010803" pitchFamily="18" charset="0"/>
                <a:ea typeface="Calibri"/>
                <a:cs typeface="Times New Roman"/>
              </a:rPr>
              <a:t>но в течение периода</a:t>
            </a:r>
            <a:r>
              <a:rPr lang="ru-RU" sz="1600" b="1" dirty="0" smtClean="0">
                <a:solidFill>
                  <a:srgbClr val="9E0E11"/>
                </a:solidFill>
                <a:latin typeface="Garamond" panose="02020404030301010803" pitchFamily="18" charset="0"/>
                <a:cs typeface="Times New Roman"/>
              </a:rPr>
              <a:t>, охватываемого первой финансовой отчетностью по МСФО, то можно признать условную первоначальную стоимость на дату события (разница в НРП или, если уместно в другую категорию капитала), а условную первоначальную стоимость на дату перехода  определить применяя </a:t>
            </a:r>
            <a:r>
              <a:rPr lang="en-US" sz="1600" b="1" dirty="0" smtClean="0">
                <a:solidFill>
                  <a:srgbClr val="9E0E11"/>
                </a:solidFill>
                <a:latin typeface="Garamond" panose="02020404030301010803" pitchFamily="18" charset="0"/>
                <a:cs typeface="Times New Roman"/>
              </a:rPr>
              <a:t>D5-D7 </a:t>
            </a:r>
            <a:r>
              <a:rPr lang="en-US" sz="1600" b="1" u="sng" dirty="0" smtClean="0">
                <a:solidFill>
                  <a:srgbClr val="C00000"/>
                </a:solidFill>
                <a:latin typeface="Garamond" panose="02020404030301010803" pitchFamily="18" charset="0"/>
                <a:ea typeface="Calibri"/>
                <a:cs typeface="Times New Roman"/>
              </a:rPr>
              <a:t>{</a:t>
            </a:r>
            <a:r>
              <a:rPr lang="en-US" sz="1600" b="1" u="sng" dirty="0">
                <a:solidFill>
                  <a:srgbClr val="C00000"/>
                </a:solidFill>
                <a:latin typeface="Garamond" panose="02020404030301010803" pitchFamily="18" charset="0"/>
                <a:ea typeface="Calibri"/>
                <a:cs typeface="Times New Roman"/>
              </a:rPr>
              <a:t>IFRS 1 </a:t>
            </a:r>
            <a:r>
              <a:rPr lang="en-US" sz="1600" b="1" u="sng" dirty="0" smtClean="0">
                <a:solidFill>
                  <a:srgbClr val="C00000"/>
                </a:solidFill>
                <a:latin typeface="Garamond" panose="02020404030301010803" pitchFamily="18" charset="0"/>
                <a:ea typeface="Calibri"/>
                <a:cs typeface="Times New Roman"/>
              </a:rPr>
              <a:t>D8)</a:t>
            </a:r>
            <a:endParaRPr lang="ru-RU" sz="1600" b="1" u="sng" dirty="0">
              <a:solidFill>
                <a:srgbClr val="C00000"/>
              </a:solidFill>
              <a:latin typeface="Garamond" panose="02020404030301010803" pitchFamily="18" charset="0"/>
              <a:ea typeface="Calibri"/>
              <a:cs typeface="Times New Roman"/>
            </a:endParaRPr>
          </a:p>
          <a:p>
            <a:pPr marL="342900" indent="-342900">
              <a:buFont typeface="Wingdings" panose="05000000000000000000" pitchFamily="2" charset="2"/>
              <a:buChar char="Ø"/>
              <a:defRPr/>
            </a:pPr>
            <a:endParaRPr lang="en-US" sz="1600" b="1" dirty="0">
              <a:solidFill>
                <a:schemeClr val="tx1"/>
              </a:solidFill>
              <a:latin typeface="Garamond" panose="02020404030301010803" pitchFamily="18" charset="0"/>
              <a:cs typeface="Times New Roman"/>
            </a:endParaRPr>
          </a:p>
        </p:txBody>
      </p:sp>
      <p:sp>
        <p:nvSpPr>
          <p:cNvPr id="13" name="Скругленный прямоугольник 10"/>
          <p:cNvSpPr/>
          <p:nvPr/>
        </p:nvSpPr>
        <p:spPr bwMode="auto">
          <a:xfrm>
            <a:off x="684371" y="820975"/>
            <a:ext cx="2215772" cy="522573"/>
          </a:xfrm>
          <a:prstGeom prst="roundRect">
            <a:avLst>
              <a:gd name="adj" fmla="val 16667"/>
            </a:avLst>
          </a:prstGeom>
          <a:solidFill>
            <a:schemeClr val="bg1">
              <a:lumMod val="75000"/>
            </a:schemeClr>
          </a:solidFill>
          <a:ln>
            <a:solidFill>
              <a:schemeClr val="bg2">
                <a:lumMod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smtClean="0">
                <a:solidFill>
                  <a:srgbClr val="9E0E11"/>
                </a:solidFill>
                <a:latin typeface="Arial"/>
                <a:cs typeface="Arial"/>
              </a:rPr>
              <a:t>Основные средства</a:t>
            </a:r>
            <a:endParaRPr lang="en-US" b="1" dirty="0">
              <a:solidFill>
                <a:schemeClr val="tx1"/>
              </a:solidFill>
              <a:latin typeface="Arial"/>
              <a:cs typeface="Arial"/>
            </a:endParaRPr>
          </a:p>
        </p:txBody>
      </p:sp>
      <p:pic>
        <p:nvPicPr>
          <p:cNvPr id="19" name="image1.png"/>
          <p:cNvPicPr>
            <a:picLocks noChangeAspect="1"/>
          </p:cNvPicPr>
          <p:nvPr/>
        </p:nvPicPr>
        <p:blipFill>
          <a:blip r:embed="rId6"/>
          <a:stretch/>
        </p:blipFill>
        <p:spPr bwMode="auto">
          <a:xfrm>
            <a:off x="8122138" y="0"/>
            <a:ext cx="1723219" cy="459054"/>
          </a:xfrm>
          <a:prstGeom prst="rect">
            <a:avLst/>
          </a:prstGeom>
          <a:ln w="12700" cap="flat">
            <a:noFill/>
            <a:miter lim="400000"/>
          </a:ln>
        </p:spPr>
      </p:pic>
      <p:sp>
        <p:nvSpPr>
          <p:cNvPr id="20" name="Скругленный прямоугольник 10"/>
          <p:cNvSpPr/>
          <p:nvPr/>
        </p:nvSpPr>
        <p:spPr bwMode="auto">
          <a:xfrm rot="10800000" flipV="1">
            <a:off x="3224808" y="829556"/>
            <a:ext cx="2598354" cy="533828"/>
          </a:xfrm>
          <a:prstGeom prst="roundRect">
            <a:avLst>
              <a:gd name="adj" fmla="val 16667"/>
            </a:avLst>
          </a:prstGeom>
          <a:solidFill>
            <a:schemeClr val="bg1">
              <a:lumMod val="75000"/>
            </a:schemeClr>
          </a:solidFill>
          <a:ln>
            <a:solidFill>
              <a:schemeClr val="bg2">
                <a:lumMod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smtClean="0">
                <a:solidFill>
                  <a:srgbClr val="9E0E11"/>
                </a:solidFill>
                <a:latin typeface="Arial"/>
                <a:cs typeface="Arial"/>
              </a:rPr>
              <a:t>Нематериальные активы</a:t>
            </a:r>
            <a:endParaRPr lang="en-US" b="1" dirty="0">
              <a:solidFill>
                <a:schemeClr val="tx1"/>
              </a:solidFill>
              <a:latin typeface="Arial"/>
              <a:cs typeface="Arial"/>
            </a:endParaRPr>
          </a:p>
        </p:txBody>
      </p:sp>
      <p:sp>
        <p:nvSpPr>
          <p:cNvPr id="21" name="Скругленный прямоугольник 10"/>
          <p:cNvSpPr/>
          <p:nvPr/>
        </p:nvSpPr>
        <p:spPr bwMode="auto">
          <a:xfrm>
            <a:off x="6142245" y="820975"/>
            <a:ext cx="2540620" cy="542410"/>
          </a:xfrm>
          <a:prstGeom prst="roundRect">
            <a:avLst>
              <a:gd name="adj" fmla="val 16667"/>
            </a:avLst>
          </a:prstGeom>
          <a:solidFill>
            <a:schemeClr val="bg1">
              <a:lumMod val="75000"/>
            </a:schemeClr>
          </a:solidFill>
          <a:ln>
            <a:solidFill>
              <a:schemeClr val="bg2">
                <a:lumMod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b="1" dirty="0" smtClean="0">
                <a:solidFill>
                  <a:srgbClr val="9E0E11"/>
                </a:solidFill>
                <a:latin typeface="Arial"/>
                <a:cs typeface="Arial"/>
              </a:rPr>
              <a:t>Инвестиционная недвижимость</a:t>
            </a:r>
            <a:endParaRPr lang="en-US" b="1" dirty="0">
              <a:solidFill>
                <a:schemeClr val="tx1"/>
              </a:solidFill>
              <a:latin typeface="Arial"/>
              <a:cs typeface="Aria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a:spLocks noChangeArrowheads="1"/>
          </p:cNvSpPr>
          <p:nvPr/>
        </p:nvSpPr>
        <p:spPr bwMode="auto">
          <a:xfrm>
            <a:off x="182917" y="1286733"/>
            <a:ext cx="9540166" cy="1908215"/>
          </a:xfrm>
          <a:prstGeom prst="rect">
            <a:avLst/>
          </a:prstGeom>
          <a:solidFill>
            <a:srgbClr val="FFF6E7"/>
          </a:solidFill>
          <a:ln w="38100">
            <a:solidFill>
              <a:srgbClr val="9E0E11"/>
            </a:solidFill>
            <a:miter lim="800000"/>
            <a:headEnd/>
            <a:tailEnd/>
          </a:ln>
        </p:spPr>
        <p:txBody>
          <a:bodyPr vert="horz" wrap="square" lIns="91440" tIns="45720" rIns="91440" bIns="45720" numCol="1" anchor="ctr" anchorCtr="0" compatLnSpc="1">
            <a:prstTxWarp prst="textNoShape">
              <a:avLst/>
            </a:prstTxWarp>
            <a:spAutoFit/>
          </a:bodyPr>
          <a:lstStyle/>
          <a:p>
            <a:pPr marL="0" marR="0" lvl="0" indent="0" algn="ctr" defTabSz="914400">
              <a:lnSpc>
                <a:spcPct val="100000"/>
              </a:lnSpc>
              <a:spcBef>
                <a:spcPts val="0"/>
              </a:spcBef>
              <a:spcAft>
                <a:spcPts val="0"/>
              </a:spcAft>
              <a:buClrTx/>
              <a:buSzTx/>
              <a:buFontTx/>
              <a:buNone/>
              <a:defRPr/>
            </a:pPr>
            <a:endParaRPr lang="ru-RU" sz="1600" b="1" i="0" u="none" strike="noStrike" cap="none" dirty="0">
              <a:ln>
                <a:noFill/>
              </a:ln>
              <a:solidFill>
                <a:schemeClr val="tx1"/>
              </a:solidFill>
              <a:latin typeface="Times New Roman"/>
              <a:ea typeface="Times New Roman"/>
              <a:cs typeface="Times New Roman"/>
            </a:endParaRPr>
          </a:p>
          <a:p>
            <a:pPr marL="0" marR="0" lvl="0" indent="0" defTabSz="914400">
              <a:lnSpc>
                <a:spcPct val="100000"/>
              </a:lnSpc>
              <a:spcBef>
                <a:spcPts val="0"/>
              </a:spcBef>
              <a:spcAft>
                <a:spcPts val="0"/>
              </a:spcAft>
              <a:buClrTx/>
              <a:buSzTx/>
              <a:buFontTx/>
              <a:buNone/>
              <a:defRPr/>
            </a:pPr>
            <a:r>
              <a:rPr lang="ru-RU" b="1" i="0" u="none" strike="noStrike" cap="none" dirty="0" smtClean="0">
                <a:ln>
                  <a:noFill/>
                </a:ln>
                <a:solidFill>
                  <a:schemeClr val="tx1"/>
                </a:solidFill>
                <a:latin typeface="Times New Roman"/>
                <a:ea typeface="Times New Roman"/>
                <a:cs typeface="Times New Roman"/>
              </a:rPr>
              <a:t>В соответствии с </a:t>
            </a:r>
            <a:r>
              <a:rPr lang="en-US" b="1" dirty="0" smtClean="0">
                <a:latin typeface="Times New Roman"/>
                <a:ea typeface="Times New Roman"/>
                <a:cs typeface="Times New Roman"/>
              </a:rPr>
              <a:t>IFRS 1 </a:t>
            </a:r>
            <a:r>
              <a:rPr lang="ru-RU" b="1" dirty="0" smtClean="0">
                <a:latin typeface="Times New Roman"/>
                <a:ea typeface="Times New Roman"/>
                <a:cs typeface="Times New Roman"/>
              </a:rPr>
              <a:t>организация должна использовать для целей МСФО оценочные значения, которые соответствуют на ту же дату оценочным значениям прошлым ОПБУ, только если значения не были ошибочными.</a:t>
            </a:r>
          </a:p>
          <a:p>
            <a:pPr marL="0" marR="0" lvl="0" indent="0" defTabSz="914400">
              <a:lnSpc>
                <a:spcPct val="100000"/>
              </a:lnSpc>
              <a:spcBef>
                <a:spcPts val="0"/>
              </a:spcBef>
              <a:spcAft>
                <a:spcPts val="0"/>
              </a:spcAft>
              <a:buClrTx/>
              <a:buSzTx/>
              <a:buFontTx/>
              <a:buNone/>
              <a:defRPr/>
            </a:pPr>
            <a:r>
              <a:rPr lang="ru-RU" sz="1600" b="1" i="0" u="none" strike="noStrike" cap="none" dirty="0" smtClean="0">
                <a:ln>
                  <a:noFill/>
                </a:ln>
                <a:solidFill>
                  <a:schemeClr val="tx1"/>
                </a:solidFill>
                <a:latin typeface="Times New Roman"/>
                <a:ea typeface="Times New Roman"/>
                <a:cs typeface="Times New Roman"/>
              </a:rPr>
              <a:t>Организация не может применять более «выгодные» оценочные значения при подготовке первой финансовой отчетности. Информация, полученная позднее и влияющая на расчетные оценки  учитывается как корректирующее событие по </a:t>
            </a:r>
            <a:r>
              <a:rPr lang="en-US" sz="1600" b="1" i="0" u="none" strike="noStrike" cap="none" dirty="0" smtClean="0">
                <a:ln>
                  <a:noFill/>
                </a:ln>
                <a:solidFill>
                  <a:schemeClr val="tx1"/>
                </a:solidFill>
                <a:latin typeface="Times New Roman"/>
                <a:ea typeface="Times New Roman"/>
                <a:cs typeface="Times New Roman"/>
              </a:rPr>
              <a:t>IAS 10 </a:t>
            </a:r>
            <a:r>
              <a:rPr lang="ru-RU" sz="1600" b="1" i="0" u="none" strike="noStrike" cap="none" dirty="0" smtClean="0">
                <a:ln>
                  <a:noFill/>
                </a:ln>
                <a:solidFill>
                  <a:schemeClr val="tx1"/>
                </a:solidFill>
                <a:latin typeface="Times New Roman"/>
                <a:ea typeface="Times New Roman"/>
                <a:cs typeface="Times New Roman"/>
              </a:rPr>
              <a:t>«События после отчетной даты»</a:t>
            </a:r>
            <a:endParaRPr lang="ru-RU" sz="1600" b="0" i="0" u="none" strike="noStrike" cap="none" dirty="0">
              <a:ln>
                <a:noFill/>
              </a:ln>
              <a:solidFill>
                <a:schemeClr val="tx1"/>
              </a:solidFill>
              <a:latin typeface="Times New Roman"/>
              <a:ea typeface="Times New Roman"/>
              <a:cs typeface="Times New Roman"/>
            </a:endParaRPr>
          </a:p>
        </p:txBody>
      </p:sp>
      <p:sp>
        <p:nvSpPr>
          <p:cNvPr id="11" name="Прямоугольник 8"/>
          <p:cNvSpPr/>
          <p:nvPr/>
        </p:nvSpPr>
        <p:spPr bwMode="auto">
          <a:xfrm>
            <a:off x="846666" y="128388"/>
            <a:ext cx="8627533" cy="707886"/>
          </a:xfrm>
          <a:prstGeom prst="rect">
            <a:avLst/>
          </a:prstGeom>
        </p:spPr>
        <p:txBody>
          <a:bodyPr wrap="square">
            <a:spAutoFit/>
          </a:bodyPr>
          <a:lstStyle/>
          <a:p>
            <a:pPr lvl="0" algn="ctr" defTabSz="914400">
              <a:spcBef>
                <a:spcPts val="0"/>
              </a:spcBef>
              <a:spcAft>
                <a:spcPts val="0"/>
              </a:spcAft>
              <a:defRPr/>
            </a:pPr>
            <a:r>
              <a:rPr lang="ru-RU" sz="2000" b="1" dirty="0" smtClean="0">
                <a:solidFill>
                  <a:srgbClr val="9E0E11"/>
                </a:solidFill>
                <a:latin typeface="Times New Roman"/>
                <a:ea typeface="Times New Roman"/>
                <a:cs typeface="Times New Roman"/>
              </a:rPr>
              <a:t>ОЦЕНОЧНЫЕ ЗНАЧЕНИЯ (исключения в отношении ретроспективного применения)</a:t>
            </a:r>
            <a:endParaRPr lang="ru-RU" sz="2000" dirty="0">
              <a:solidFill>
                <a:srgbClr val="9E0E11"/>
              </a:solidFill>
              <a:latin typeface="Times New Roman"/>
              <a:cs typeface="Times New Roman"/>
            </a:endParaRPr>
          </a:p>
        </p:txBody>
      </p:sp>
      <p:pic>
        <p:nvPicPr>
          <p:cNvPr id="13" name="image1.png"/>
          <p:cNvPicPr>
            <a:picLocks noChangeAspect="1"/>
          </p:cNvPicPr>
          <p:nvPr/>
        </p:nvPicPr>
        <p:blipFill>
          <a:blip r:embed="rId6"/>
          <a:stretch/>
        </p:blipFill>
        <p:spPr bwMode="auto">
          <a:xfrm>
            <a:off x="8802540" y="0"/>
            <a:ext cx="1042817" cy="277799"/>
          </a:xfrm>
          <a:prstGeom prst="rect">
            <a:avLst/>
          </a:prstGeom>
          <a:ln w="12700" cap="flat">
            <a:noFill/>
            <a:miter lim="400000"/>
          </a:ln>
        </p:spPr>
      </p:pic>
      <p:sp>
        <p:nvSpPr>
          <p:cNvPr id="14" name="Прямоугольник 9"/>
          <p:cNvSpPr/>
          <p:nvPr/>
        </p:nvSpPr>
        <p:spPr bwMode="auto">
          <a:xfrm>
            <a:off x="249501" y="3477678"/>
            <a:ext cx="9314308" cy="1754326"/>
          </a:xfrm>
          <a:prstGeom prst="rect">
            <a:avLst/>
          </a:prstGeom>
          <a:solidFill>
            <a:srgbClr val="FCE8DB"/>
          </a:solidFill>
          <a:ln w="57150">
            <a:solidFill>
              <a:srgbClr val="9E0E11"/>
            </a:solidFill>
          </a:ln>
        </p:spPr>
        <p:txBody>
          <a:bodyPr wrap="square">
            <a:spAutoFit/>
          </a:bodyPr>
          <a:lstStyle/>
          <a:p>
            <a:pPr lvl="0" algn="just" defTabSz="914400">
              <a:spcBef>
                <a:spcPts val="0"/>
              </a:spcBef>
              <a:spcAft>
                <a:spcPts val="0"/>
              </a:spcAft>
              <a:defRPr/>
            </a:pPr>
            <a:r>
              <a:rPr lang="ru-RU" i="1" dirty="0" smtClean="0">
                <a:solidFill>
                  <a:srgbClr val="000000"/>
                </a:solidFill>
                <a:latin typeface="Times New Roman"/>
                <a:ea typeface="Times New Roman"/>
                <a:cs typeface="Times New Roman"/>
              </a:rPr>
              <a:t>Пример «Альфа»</a:t>
            </a:r>
          </a:p>
          <a:p>
            <a:pPr lvl="0" algn="just" defTabSz="914400">
              <a:spcBef>
                <a:spcPts val="0"/>
              </a:spcBef>
              <a:spcAft>
                <a:spcPts val="0"/>
              </a:spcAft>
              <a:defRPr/>
            </a:pPr>
            <a:r>
              <a:rPr lang="ru-RU" i="1" dirty="0" smtClean="0">
                <a:latin typeface="Times New Roman"/>
                <a:cs typeface="Times New Roman"/>
              </a:rPr>
              <a:t>Первой отчетной датой по МСФО  компании «Альфа» является 31.12.2020. В предыдущей финансовой отчетности (за 2019 год), подготовленной по ОПБУ, не было учтено оценочное обязательство по судебному делу. Решением суда от  02  июня 2020 года «Альфа» обязана выплатить 10 000 000 руб. </a:t>
            </a:r>
            <a:r>
              <a:rPr lang="ru-RU" i="1" dirty="0" err="1" smtClean="0">
                <a:latin typeface="Times New Roman"/>
                <a:cs typeface="Times New Roman"/>
              </a:rPr>
              <a:t>исцу</a:t>
            </a:r>
            <a:r>
              <a:rPr lang="ru-RU" i="1" dirty="0" smtClean="0">
                <a:latin typeface="Times New Roman"/>
                <a:cs typeface="Times New Roman"/>
              </a:rPr>
              <a:t>. Оплата произведена  15 июня 2020 года.</a:t>
            </a:r>
          </a:p>
          <a:p>
            <a:pPr lvl="0" algn="just" defTabSz="914400">
              <a:spcBef>
                <a:spcPts val="0"/>
              </a:spcBef>
              <a:spcAft>
                <a:spcPts val="0"/>
              </a:spcAft>
              <a:defRPr/>
            </a:pPr>
            <a:r>
              <a:rPr lang="ru-RU" i="1" dirty="0" smtClean="0">
                <a:latin typeface="Times New Roman"/>
                <a:cs typeface="Times New Roman"/>
              </a:rPr>
              <a:t>Как следует отразить в отчетности по МСФО  данную операцию?</a:t>
            </a:r>
            <a:endParaRPr lang="ru-RU" i="1"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1" name="Прямоугольник 9"/>
          <p:cNvSpPr/>
          <p:nvPr/>
        </p:nvSpPr>
        <p:spPr bwMode="auto">
          <a:xfrm>
            <a:off x="291341" y="1387348"/>
            <a:ext cx="9314308" cy="5355312"/>
          </a:xfrm>
          <a:prstGeom prst="rect">
            <a:avLst/>
          </a:prstGeom>
          <a:solidFill>
            <a:srgbClr val="FCE8DB"/>
          </a:solidFill>
          <a:ln w="57150">
            <a:solidFill>
              <a:srgbClr val="9E0E11"/>
            </a:solidFill>
          </a:ln>
        </p:spPr>
        <p:txBody>
          <a:bodyPr wrap="square">
            <a:spAutoFit/>
          </a:bodyPr>
          <a:lstStyle/>
          <a:p>
            <a:pPr lvl="0" algn="just" defTabSz="914400">
              <a:spcBef>
                <a:spcPts val="0"/>
              </a:spcBef>
              <a:spcAft>
                <a:spcPts val="0"/>
              </a:spcAft>
              <a:defRPr/>
            </a:pPr>
            <a:r>
              <a:rPr lang="ru-RU" i="1" dirty="0" smtClean="0">
                <a:solidFill>
                  <a:srgbClr val="000000"/>
                </a:solidFill>
                <a:latin typeface="Times New Roman"/>
                <a:ea typeface="Times New Roman"/>
                <a:cs typeface="Times New Roman"/>
              </a:rPr>
              <a:t>Пример «Альфа» (ответ)</a:t>
            </a:r>
          </a:p>
          <a:p>
            <a:pPr lvl="0" algn="just" defTabSz="914400">
              <a:spcBef>
                <a:spcPts val="0"/>
              </a:spcBef>
              <a:spcAft>
                <a:spcPts val="0"/>
              </a:spcAft>
              <a:defRPr/>
            </a:pPr>
            <a:r>
              <a:rPr lang="ru-RU" i="1" dirty="0" smtClean="0">
                <a:latin typeface="Times New Roman"/>
                <a:cs typeface="Times New Roman"/>
              </a:rPr>
              <a:t>При подготовке отчетности МСФО за 2019 год учет судебного разбирательства зависит от причин по которым организация не признала  в соответствии с ОПБУ оценочное обязательство на 31.12.2019 </a:t>
            </a:r>
          </a:p>
          <a:p>
            <a:pPr lvl="0" algn="just" defTabSz="914400">
              <a:spcBef>
                <a:spcPts val="0"/>
              </a:spcBef>
              <a:spcAft>
                <a:spcPts val="0"/>
              </a:spcAft>
              <a:defRPr/>
            </a:pPr>
            <a:endParaRPr lang="ru-RU" i="1" dirty="0">
              <a:latin typeface="Times New Roman"/>
              <a:cs typeface="Times New Roman"/>
            </a:endParaRPr>
          </a:p>
          <a:p>
            <a:pPr lvl="0" algn="just" defTabSz="914400">
              <a:spcBef>
                <a:spcPts val="0"/>
              </a:spcBef>
              <a:spcAft>
                <a:spcPts val="0"/>
              </a:spcAft>
              <a:defRPr/>
            </a:pPr>
            <a:r>
              <a:rPr lang="ru-RU" i="1" dirty="0" smtClean="0">
                <a:latin typeface="Times New Roman"/>
                <a:cs typeface="Times New Roman"/>
              </a:rPr>
              <a:t>Сценарий 1  Если учетная политика «Альфа» в части применения оценочных обязательств соответствует МСФО </a:t>
            </a:r>
            <a:r>
              <a:rPr lang="en-US" i="1" dirty="0" smtClean="0">
                <a:latin typeface="Times New Roman"/>
                <a:cs typeface="Times New Roman"/>
              </a:rPr>
              <a:t>(IAS 37</a:t>
            </a:r>
            <a:r>
              <a:rPr lang="ru-RU" i="1" dirty="0" smtClean="0">
                <a:latin typeface="Times New Roman"/>
                <a:cs typeface="Times New Roman"/>
              </a:rPr>
              <a:t>). И на дату подготовки отчетности (31.12.2019) организация пришла к выводу, что критерии признания оценочного обязательства не выполнены,  в этом случае допущения по МСФО должны соответствовать и результаты суда отражаются в ОПУ за 2020 год. </a:t>
            </a:r>
          </a:p>
          <a:p>
            <a:pPr lvl="0" algn="just" defTabSz="914400">
              <a:spcBef>
                <a:spcPts val="0"/>
              </a:spcBef>
              <a:spcAft>
                <a:spcPts val="0"/>
              </a:spcAft>
              <a:defRPr/>
            </a:pPr>
            <a:endParaRPr lang="ru-RU" i="1" dirty="0">
              <a:latin typeface="Times New Roman"/>
              <a:cs typeface="Times New Roman"/>
            </a:endParaRPr>
          </a:p>
          <a:p>
            <a:pPr lvl="0" algn="just" defTabSz="914400">
              <a:spcBef>
                <a:spcPts val="0"/>
              </a:spcBef>
              <a:spcAft>
                <a:spcPts val="0"/>
              </a:spcAft>
              <a:defRPr/>
            </a:pPr>
            <a:r>
              <a:rPr lang="ru-RU" i="1" dirty="0">
                <a:latin typeface="Times New Roman"/>
                <a:cs typeface="Times New Roman"/>
              </a:rPr>
              <a:t>Сценарий </a:t>
            </a:r>
            <a:r>
              <a:rPr lang="ru-RU" i="1" dirty="0" smtClean="0">
                <a:latin typeface="Times New Roman"/>
                <a:cs typeface="Times New Roman"/>
              </a:rPr>
              <a:t> 2. Ранее применявшиеся ОПБУ не соответствовали МСФО (</a:t>
            </a:r>
            <a:r>
              <a:rPr lang="en-US" i="1" dirty="0" smtClean="0">
                <a:latin typeface="Times New Roman"/>
                <a:cs typeface="Times New Roman"/>
              </a:rPr>
              <a:t>IAS 37</a:t>
            </a:r>
            <a:r>
              <a:rPr lang="ru-RU" i="1" dirty="0" smtClean="0">
                <a:latin typeface="Times New Roman"/>
                <a:cs typeface="Times New Roman"/>
              </a:rPr>
              <a:t>). Тогда организация «Альфа» определяет соответствующее оценочное значение  с точки зрения имело ли место обязательство на конец 31.12.2019, учитывая все доступные факты. Если подтверждается, что  в 2019 году имели место события, повлекшие судебные разбирательства, то «Альфа» признает это оценочное обязательство в 2019 году. Аналогичным образом согласно МСФО (</a:t>
            </a:r>
            <a:r>
              <a:rPr lang="en-US" i="1" dirty="0" smtClean="0">
                <a:latin typeface="Times New Roman"/>
                <a:cs typeface="Times New Roman"/>
              </a:rPr>
              <a:t>IAS 10) </a:t>
            </a:r>
            <a:r>
              <a:rPr lang="ru-RU" i="1" dirty="0" smtClean="0">
                <a:latin typeface="Times New Roman"/>
                <a:cs typeface="Times New Roman"/>
              </a:rPr>
              <a:t>решения суда после окончания отчетного периода является корректирующим событием, если оно подтверждает наличие текущего обязательства у организации на 31.12.2019.</a:t>
            </a:r>
            <a:endParaRPr lang="ru-RU" i="1" dirty="0">
              <a:latin typeface="Times New Roman"/>
              <a:cs typeface="Times New Roman"/>
            </a:endParaRPr>
          </a:p>
        </p:txBody>
      </p:sp>
      <p:sp>
        <p:nvSpPr>
          <p:cNvPr id="12" name="Прямоугольник 8"/>
          <p:cNvSpPr/>
          <p:nvPr/>
        </p:nvSpPr>
        <p:spPr bwMode="auto">
          <a:xfrm>
            <a:off x="846666" y="128388"/>
            <a:ext cx="8627533" cy="707886"/>
          </a:xfrm>
          <a:prstGeom prst="rect">
            <a:avLst/>
          </a:prstGeom>
        </p:spPr>
        <p:txBody>
          <a:bodyPr wrap="square">
            <a:spAutoFit/>
          </a:bodyPr>
          <a:lstStyle/>
          <a:p>
            <a:pPr lvl="0" algn="ctr" defTabSz="914400">
              <a:spcBef>
                <a:spcPts val="0"/>
              </a:spcBef>
              <a:spcAft>
                <a:spcPts val="0"/>
              </a:spcAft>
              <a:defRPr/>
            </a:pPr>
            <a:r>
              <a:rPr lang="ru-RU" sz="2000" b="1" dirty="0" smtClean="0">
                <a:solidFill>
                  <a:srgbClr val="9E0E11"/>
                </a:solidFill>
                <a:latin typeface="Times New Roman"/>
                <a:ea typeface="Times New Roman"/>
                <a:cs typeface="Times New Roman"/>
              </a:rPr>
              <a:t>ОЦЕНОЧНЫЕ ЗНАЧЕНИЯ (исключения в отношении ретроспективного применения)</a:t>
            </a:r>
            <a:endParaRPr lang="ru-RU" sz="2000" dirty="0">
              <a:solidFill>
                <a:srgbClr val="9E0E11"/>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8" y="-123899"/>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1" name="Прямоугольник 9"/>
          <p:cNvSpPr/>
          <p:nvPr/>
        </p:nvSpPr>
        <p:spPr bwMode="auto">
          <a:xfrm>
            <a:off x="291341" y="1387348"/>
            <a:ext cx="9314308" cy="2862322"/>
          </a:xfrm>
          <a:prstGeom prst="rect">
            <a:avLst/>
          </a:prstGeom>
          <a:solidFill>
            <a:srgbClr val="FCE8DB"/>
          </a:solidFill>
          <a:ln w="57150">
            <a:solidFill>
              <a:srgbClr val="9E0E11"/>
            </a:solidFill>
          </a:ln>
        </p:spPr>
        <p:txBody>
          <a:bodyPr wrap="square">
            <a:spAutoFit/>
          </a:bodyPr>
          <a:lstStyle/>
          <a:p>
            <a:pPr lvl="0" algn="just" defTabSz="914400">
              <a:spcBef>
                <a:spcPts val="0"/>
              </a:spcBef>
              <a:spcAft>
                <a:spcPts val="0"/>
              </a:spcAft>
              <a:defRPr/>
            </a:pPr>
            <a:r>
              <a:rPr lang="ru-RU" i="1" dirty="0" smtClean="0">
                <a:solidFill>
                  <a:srgbClr val="000000"/>
                </a:solidFill>
                <a:latin typeface="Times New Roman"/>
                <a:ea typeface="Times New Roman"/>
                <a:cs typeface="Times New Roman"/>
              </a:rPr>
              <a:t>Пример «Гамма» </a:t>
            </a:r>
          </a:p>
          <a:p>
            <a:pPr lvl="0" algn="just" defTabSz="914400">
              <a:spcBef>
                <a:spcPts val="0"/>
              </a:spcBef>
              <a:spcAft>
                <a:spcPts val="0"/>
              </a:spcAft>
              <a:defRPr/>
            </a:pPr>
            <a:r>
              <a:rPr lang="ru-RU" i="1" dirty="0" smtClean="0">
                <a:latin typeface="Times New Roman"/>
                <a:cs typeface="Times New Roman"/>
              </a:rPr>
              <a:t>На 31.12.2019 на сладах компании «Гамма» имеются запасы по цене 100 </a:t>
            </a:r>
            <a:r>
              <a:rPr lang="ru-RU" i="1" dirty="0" err="1" smtClean="0">
                <a:latin typeface="Times New Roman"/>
                <a:cs typeface="Times New Roman"/>
              </a:rPr>
              <a:t>руб</a:t>
            </a:r>
            <a:r>
              <a:rPr lang="ru-RU" i="1" dirty="0" smtClean="0">
                <a:latin typeface="Times New Roman"/>
                <a:cs typeface="Times New Roman"/>
              </a:rPr>
              <a:t> за кг.</a:t>
            </a:r>
          </a:p>
          <a:p>
            <a:pPr lvl="0" algn="just" defTabSz="914400">
              <a:spcBef>
                <a:spcPts val="0"/>
              </a:spcBef>
              <a:spcAft>
                <a:spcPts val="0"/>
              </a:spcAft>
              <a:defRPr/>
            </a:pPr>
            <a:r>
              <a:rPr lang="ru-RU" i="1" dirty="0" smtClean="0">
                <a:latin typeface="Times New Roman"/>
                <a:cs typeface="Times New Roman"/>
              </a:rPr>
              <a:t>Учетная политика «Гамма» соответствует требованиям МСФО  (</a:t>
            </a:r>
            <a:r>
              <a:rPr lang="en-US" i="1" dirty="0" smtClean="0">
                <a:latin typeface="Times New Roman"/>
                <a:cs typeface="Times New Roman"/>
              </a:rPr>
              <a:t>IAS 2</a:t>
            </a:r>
            <a:r>
              <a:rPr lang="ru-RU" i="1" dirty="0" smtClean="0">
                <a:latin typeface="Times New Roman"/>
                <a:cs typeface="Times New Roman"/>
              </a:rPr>
              <a:t>).</a:t>
            </a:r>
          </a:p>
          <a:p>
            <a:pPr lvl="0" algn="just" defTabSz="914400">
              <a:spcBef>
                <a:spcPts val="0"/>
              </a:spcBef>
              <a:spcAft>
                <a:spcPts val="0"/>
              </a:spcAft>
              <a:defRPr/>
            </a:pPr>
            <a:r>
              <a:rPr lang="ru-RU" i="1" dirty="0" smtClean="0">
                <a:latin typeface="Times New Roman"/>
                <a:cs typeface="Times New Roman"/>
              </a:rPr>
              <a:t>Согласно этому требованию запасы учитываются по наименьшей из балансовой стоимости и чистой стоимости реализации.</a:t>
            </a:r>
          </a:p>
          <a:p>
            <a:pPr lvl="0" algn="just" defTabSz="914400">
              <a:spcBef>
                <a:spcPts val="0"/>
              </a:spcBef>
              <a:spcAft>
                <a:spcPts val="0"/>
              </a:spcAft>
              <a:defRPr/>
            </a:pPr>
            <a:r>
              <a:rPr lang="ru-RU" i="1" dirty="0" smtClean="0">
                <a:latin typeface="Times New Roman"/>
                <a:cs typeface="Times New Roman"/>
              </a:rPr>
              <a:t>В связи с падением цен, компания смогла продать запасы за 90 </a:t>
            </a:r>
            <a:r>
              <a:rPr lang="ru-RU" i="1" dirty="0" err="1" smtClean="0">
                <a:latin typeface="Times New Roman"/>
                <a:cs typeface="Times New Roman"/>
              </a:rPr>
              <a:t>руб</a:t>
            </a:r>
            <a:r>
              <a:rPr lang="ru-RU" i="1" dirty="0" smtClean="0">
                <a:latin typeface="Times New Roman"/>
                <a:cs typeface="Times New Roman"/>
              </a:rPr>
              <a:t> за кг. </a:t>
            </a:r>
            <a:r>
              <a:rPr lang="ru-RU" i="1" dirty="0">
                <a:latin typeface="Times New Roman"/>
                <a:cs typeface="Times New Roman"/>
              </a:rPr>
              <a:t>в</a:t>
            </a:r>
            <a:r>
              <a:rPr lang="ru-RU" i="1" dirty="0" smtClean="0">
                <a:latin typeface="Times New Roman"/>
                <a:cs typeface="Times New Roman"/>
              </a:rPr>
              <a:t> 2020 году. </a:t>
            </a:r>
          </a:p>
          <a:p>
            <a:pPr lvl="0" algn="just" defTabSz="914400">
              <a:spcBef>
                <a:spcPts val="0"/>
              </a:spcBef>
              <a:spcAft>
                <a:spcPts val="0"/>
              </a:spcAft>
              <a:defRPr/>
            </a:pPr>
            <a:r>
              <a:rPr lang="ru-RU" i="1" dirty="0" smtClean="0">
                <a:latin typeface="Times New Roman"/>
                <a:cs typeface="Times New Roman"/>
              </a:rPr>
              <a:t>По какой цене следует отразить запасы в отчетности МСФО за 2019 год?</a:t>
            </a:r>
          </a:p>
          <a:p>
            <a:pPr lvl="0" algn="just" defTabSz="914400">
              <a:spcBef>
                <a:spcPts val="0"/>
              </a:spcBef>
              <a:spcAft>
                <a:spcPts val="0"/>
              </a:spcAft>
              <a:defRPr/>
            </a:pPr>
            <a:endParaRPr lang="ru-RU" i="1" dirty="0">
              <a:latin typeface="Times New Roman"/>
              <a:cs typeface="Times New Roman"/>
            </a:endParaRPr>
          </a:p>
          <a:p>
            <a:pPr lvl="0" algn="just" defTabSz="914400">
              <a:spcBef>
                <a:spcPts val="0"/>
              </a:spcBef>
              <a:spcAft>
                <a:spcPts val="0"/>
              </a:spcAft>
              <a:defRPr/>
            </a:pPr>
            <a:endParaRPr lang="ru-RU" i="1" dirty="0" smtClean="0">
              <a:latin typeface="Times New Roman"/>
              <a:cs typeface="Times New Roman"/>
            </a:endParaRPr>
          </a:p>
          <a:p>
            <a:pPr lvl="0" algn="just" defTabSz="914400">
              <a:spcBef>
                <a:spcPts val="0"/>
              </a:spcBef>
              <a:spcAft>
                <a:spcPts val="0"/>
              </a:spcAft>
              <a:defRPr/>
            </a:pPr>
            <a:endParaRPr lang="ru-RU" i="1" dirty="0">
              <a:latin typeface="Times New Roman"/>
              <a:cs typeface="Times New Roman"/>
            </a:endParaRPr>
          </a:p>
        </p:txBody>
      </p:sp>
      <p:sp>
        <p:nvSpPr>
          <p:cNvPr id="12" name="Прямоугольник 8"/>
          <p:cNvSpPr/>
          <p:nvPr/>
        </p:nvSpPr>
        <p:spPr bwMode="auto">
          <a:xfrm>
            <a:off x="846666" y="128388"/>
            <a:ext cx="8627533" cy="707886"/>
          </a:xfrm>
          <a:prstGeom prst="rect">
            <a:avLst/>
          </a:prstGeom>
        </p:spPr>
        <p:txBody>
          <a:bodyPr wrap="square">
            <a:spAutoFit/>
          </a:bodyPr>
          <a:lstStyle/>
          <a:p>
            <a:pPr lvl="0" algn="ctr" defTabSz="914400">
              <a:spcBef>
                <a:spcPts val="0"/>
              </a:spcBef>
              <a:spcAft>
                <a:spcPts val="0"/>
              </a:spcAft>
              <a:defRPr/>
            </a:pPr>
            <a:r>
              <a:rPr lang="ru-RU" sz="2000" b="1" dirty="0" smtClean="0">
                <a:solidFill>
                  <a:srgbClr val="9E0E11"/>
                </a:solidFill>
                <a:latin typeface="Times New Roman"/>
                <a:ea typeface="Times New Roman"/>
                <a:cs typeface="Times New Roman"/>
              </a:rPr>
              <a:t>ОЦЕНОЧНЫЕ ЗНАЧЕНИЯ (исключения в отношении ретроспективного применения)</a:t>
            </a:r>
            <a:endParaRPr lang="ru-RU" sz="2000" dirty="0">
              <a:solidFill>
                <a:srgbClr val="9E0E11"/>
              </a:solidFill>
              <a:latin typeface="Times New Roman"/>
              <a:cs typeface="Times New Roman"/>
            </a:endParaRPr>
          </a:p>
        </p:txBody>
      </p:sp>
    </p:spTree>
    <p:extLst>
      <p:ext uri="{BB962C8B-B14F-4D97-AF65-F5344CB8AC3E}">
        <p14:creationId xmlns:p14="http://schemas.microsoft.com/office/powerpoint/2010/main" val="24004979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8" y="-123899"/>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1" name="Прямоугольник 9"/>
          <p:cNvSpPr/>
          <p:nvPr/>
        </p:nvSpPr>
        <p:spPr bwMode="auto">
          <a:xfrm>
            <a:off x="291341" y="1387348"/>
            <a:ext cx="9314308" cy="2308324"/>
          </a:xfrm>
          <a:prstGeom prst="rect">
            <a:avLst/>
          </a:prstGeom>
          <a:solidFill>
            <a:srgbClr val="FCE8DB"/>
          </a:solidFill>
          <a:ln w="57150">
            <a:solidFill>
              <a:srgbClr val="9E0E11"/>
            </a:solidFill>
          </a:ln>
        </p:spPr>
        <p:txBody>
          <a:bodyPr wrap="square">
            <a:spAutoFit/>
          </a:bodyPr>
          <a:lstStyle/>
          <a:p>
            <a:pPr lvl="0" algn="just" defTabSz="914400">
              <a:spcBef>
                <a:spcPts val="0"/>
              </a:spcBef>
              <a:spcAft>
                <a:spcPts val="0"/>
              </a:spcAft>
              <a:defRPr/>
            </a:pPr>
            <a:r>
              <a:rPr lang="ru-RU" i="1" dirty="0" smtClean="0">
                <a:solidFill>
                  <a:srgbClr val="000000"/>
                </a:solidFill>
                <a:latin typeface="Times New Roman"/>
                <a:ea typeface="Times New Roman"/>
                <a:cs typeface="Times New Roman"/>
              </a:rPr>
              <a:t>Пример «Гамма» (ответ)</a:t>
            </a:r>
          </a:p>
          <a:p>
            <a:pPr lvl="0" algn="just" defTabSz="914400">
              <a:spcBef>
                <a:spcPts val="0"/>
              </a:spcBef>
              <a:spcAft>
                <a:spcPts val="0"/>
              </a:spcAft>
              <a:defRPr/>
            </a:pPr>
            <a:r>
              <a:rPr lang="ru-RU" i="1" dirty="0" smtClean="0">
                <a:latin typeface="Times New Roman"/>
                <a:cs typeface="Times New Roman"/>
              </a:rPr>
              <a:t>Допуская, что оценочное значение возможной цены продажи на 31.12.2019 год было достоверным при переходе на МСФО «Гамма» будет учитывать товары по цене 100 </a:t>
            </a:r>
            <a:r>
              <a:rPr lang="ru-RU" i="1" dirty="0" err="1" smtClean="0">
                <a:latin typeface="Times New Roman"/>
                <a:cs typeface="Times New Roman"/>
              </a:rPr>
              <a:t>руб.за</a:t>
            </a:r>
            <a:r>
              <a:rPr lang="ru-RU" i="1" dirty="0" smtClean="0">
                <a:latin typeface="Times New Roman"/>
                <a:cs typeface="Times New Roman"/>
              </a:rPr>
              <a:t> кг. Корректировки производиться не будут, т.к. оценочное значение не было ошибочным и учетная политика соответствовала МСФО.</a:t>
            </a:r>
          </a:p>
          <a:p>
            <a:pPr lvl="0" algn="just" defTabSz="914400">
              <a:spcBef>
                <a:spcPts val="0"/>
              </a:spcBef>
              <a:spcAft>
                <a:spcPts val="0"/>
              </a:spcAft>
              <a:defRPr/>
            </a:pPr>
            <a:endParaRPr lang="ru-RU" i="1" dirty="0">
              <a:latin typeface="Times New Roman"/>
              <a:cs typeface="Times New Roman"/>
            </a:endParaRPr>
          </a:p>
          <a:p>
            <a:pPr lvl="0" algn="just" defTabSz="914400">
              <a:spcBef>
                <a:spcPts val="0"/>
              </a:spcBef>
              <a:spcAft>
                <a:spcPts val="0"/>
              </a:spcAft>
              <a:defRPr/>
            </a:pPr>
            <a:endParaRPr lang="ru-RU" i="1" dirty="0" smtClean="0">
              <a:latin typeface="Times New Roman"/>
              <a:cs typeface="Times New Roman"/>
            </a:endParaRPr>
          </a:p>
          <a:p>
            <a:pPr lvl="0" algn="just" defTabSz="914400">
              <a:spcBef>
                <a:spcPts val="0"/>
              </a:spcBef>
              <a:spcAft>
                <a:spcPts val="0"/>
              </a:spcAft>
              <a:defRPr/>
            </a:pPr>
            <a:endParaRPr lang="ru-RU" i="1" dirty="0">
              <a:latin typeface="Times New Roman"/>
              <a:cs typeface="Times New Roman"/>
            </a:endParaRPr>
          </a:p>
        </p:txBody>
      </p:sp>
      <p:sp>
        <p:nvSpPr>
          <p:cNvPr id="12" name="Прямоугольник 8"/>
          <p:cNvSpPr/>
          <p:nvPr/>
        </p:nvSpPr>
        <p:spPr bwMode="auto">
          <a:xfrm>
            <a:off x="846666" y="128388"/>
            <a:ext cx="8627533" cy="707886"/>
          </a:xfrm>
          <a:prstGeom prst="rect">
            <a:avLst/>
          </a:prstGeom>
        </p:spPr>
        <p:txBody>
          <a:bodyPr wrap="square">
            <a:spAutoFit/>
          </a:bodyPr>
          <a:lstStyle/>
          <a:p>
            <a:pPr lvl="0" algn="ctr" defTabSz="914400">
              <a:spcBef>
                <a:spcPts val="0"/>
              </a:spcBef>
              <a:spcAft>
                <a:spcPts val="0"/>
              </a:spcAft>
              <a:defRPr/>
            </a:pPr>
            <a:r>
              <a:rPr lang="ru-RU" sz="2000" b="1" dirty="0" smtClean="0">
                <a:solidFill>
                  <a:srgbClr val="9E0E11"/>
                </a:solidFill>
                <a:latin typeface="Times New Roman"/>
                <a:ea typeface="Times New Roman"/>
                <a:cs typeface="Times New Roman"/>
              </a:rPr>
              <a:t>ОЦЕНОЧНЫЕ ЗНАЧЕНИЯ (исключения в отношении ретроспективного применения)</a:t>
            </a:r>
            <a:endParaRPr lang="ru-RU" sz="2000" dirty="0">
              <a:solidFill>
                <a:srgbClr val="9E0E11"/>
              </a:solidFill>
              <a:latin typeface="Times New Roman"/>
              <a:cs typeface="Times New Roman"/>
            </a:endParaRPr>
          </a:p>
        </p:txBody>
      </p:sp>
    </p:spTree>
    <p:extLst>
      <p:ext uri="{BB962C8B-B14F-4D97-AF65-F5344CB8AC3E}">
        <p14:creationId xmlns:p14="http://schemas.microsoft.com/office/powerpoint/2010/main" val="13133308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9436" y="9453"/>
            <a:ext cx="9975436"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Корректировка (</a:t>
            </a:r>
            <a:r>
              <a:rPr lang="en-US" sz="1200" b="1" dirty="0" smtClean="0">
                <a:solidFill>
                  <a:schemeClr val="tx1"/>
                </a:solidFill>
              </a:rPr>
              <a:t>IFRS 16  c 01.01.2019)</a:t>
            </a:r>
            <a:endParaRPr dirty="0"/>
          </a:p>
        </p:txBody>
      </p:sp>
      <p:sp>
        <p:nvSpPr>
          <p:cNvPr id="15" name="Скругленный прямоугольник 15"/>
          <p:cNvSpPr/>
          <p:nvPr/>
        </p:nvSpPr>
        <p:spPr bwMode="auto">
          <a:xfrm>
            <a:off x="2908737" y="1166608"/>
            <a:ext cx="4141851" cy="4278616"/>
          </a:xfrm>
          <a:prstGeom prst="roundRect">
            <a:avLst>
              <a:gd name="adj" fmla="val 16667"/>
            </a:avLst>
          </a:prstGeom>
          <a:solidFill>
            <a:schemeClr val="accent2">
              <a:lumMod val="60000"/>
              <a:lumOff val="40000"/>
            </a:schemeClr>
          </a:solidFill>
          <a:ln w="28575">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buAutoNum type="arabicPeriod"/>
              <a:defRPr/>
            </a:pPr>
            <a:r>
              <a:rPr lang="ru-RU" dirty="0" smtClean="0"/>
              <a:t>Проанализировать договоры</a:t>
            </a:r>
            <a:endParaRPr lang="en-US" dirty="0" smtClean="0"/>
          </a:p>
          <a:p>
            <a:pPr marL="342900" indent="-342900">
              <a:buAutoNum type="arabicPeriod"/>
              <a:defRPr/>
            </a:pPr>
            <a:r>
              <a:rPr lang="ru-RU" dirty="0" smtClean="0"/>
              <a:t>Составить таблицу с графиками платежей</a:t>
            </a:r>
            <a:r>
              <a:rPr lang="en-US" dirty="0" smtClean="0"/>
              <a:t> ( </a:t>
            </a:r>
            <a:r>
              <a:rPr lang="ru-RU" dirty="0" smtClean="0"/>
              <a:t>см.рис.1)</a:t>
            </a:r>
          </a:p>
          <a:p>
            <a:pPr marL="342900" indent="-342900">
              <a:buAutoNum type="arabicPeriod"/>
              <a:defRPr/>
            </a:pPr>
            <a:r>
              <a:rPr lang="ru-RU" dirty="0" smtClean="0"/>
              <a:t>Рассчитать приведенную стоимость минимальных арендных платежей </a:t>
            </a:r>
            <a:endParaRPr lang="en-US" dirty="0" smtClean="0"/>
          </a:p>
          <a:p>
            <a:pPr marL="342900" indent="-342900">
              <a:buAutoNum type="arabicPeriod"/>
              <a:defRPr/>
            </a:pPr>
            <a:r>
              <a:rPr lang="ru-RU" dirty="0" smtClean="0"/>
              <a:t>Признать арендный актив</a:t>
            </a:r>
          </a:p>
          <a:p>
            <a:pPr marL="342900" indent="-342900">
              <a:buAutoNum type="arabicPeriod"/>
              <a:defRPr/>
            </a:pPr>
            <a:r>
              <a:rPr lang="ru-RU" dirty="0" smtClean="0"/>
              <a:t>Признать обязательства по аренде (краткосрочную и долгосрочную часть)</a:t>
            </a:r>
          </a:p>
          <a:p>
            <a:pPr marL="342900" indent="-342900">
              <a:buAutoNum type="arabicPeriod"/>
              <a:defRPr/>
            </a:pPr>
            <a:r>
              <a:rPr lang="ru-RU" dirty="0" smtClean="0"/>
              <a:t>Отразить операции по начислению процентов и амортизации</a:t>
            </a:r>
          </a:p>
          <a:p>
            <a:pPr marL="342900" indent="-342900">
              <a:buAutoNum type="arabicPeriod"/>
              <a:defRPr/>
            </a:pPr>
            <a:endParaRPr lang="ru-RU" dirty="0" smtClean="0"/>
          </a:p>
          <a:p>
            <a:pPr>
              <a:defRPr/>
            </a:pPr>
            <a:endParaRPr lang="ru-RU" dirty="0" smtClean="0"/>
          </a:p>
          <a:p>
            <a:pPr marL="342900" indent="-342900">
              <a:buAutoNum type="arabicPeriod"/>
              <a:defRPr/>
            </a:pPr>
            <a:endParaRPr dirty="0"/>
          </a:p>
        </p:txBody>
      </p:sp>
      <p:pic>
        <p:nvPicPr>
          <p:cNvPr id="1028"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4453" y="5747443"/>
            <a:ext cx="4133850" cy="552450"/>
          </a:xfrm>
          <a:prstGeom prst="rect">
            <a:avLst/>
          </a:prstGeom>
          <a:ln>
            <a:noFill/>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9436" y="9453"/>
            <a:ext cx="9975436"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graphicFrame>
        <p:nvGraphicFramePr>
          <p:cNvPr id="2" name="Таблица 1"/>
          <p:cNvGraphicFramePr>
            <a:graphicFrameLocks noGrp="1"/>
          </p:cNvGraphicFramePr>
          <p:nvPr>
            <p:extLst>
              <p:ext uri="{D42A27DB-BD31-4B8C-83A1-F6EECF244321}">
                <p14:modId xmlns:p14="http://schemas.microsoft.com/office/powerpoint/2010/main" val="3402045520"/>
              </p:ext>
            </p:extLst>
          </p:nvPr>
        </p:nvGraphicFramePr>
        <p:xfrm>
          <a:off x="6" y="764708"/>
          <a:ext cx="9633514" cy="5891026"/>
        </p:xfrm>
        <a:graphic>
          <a:graphicData uri="http://schemas.openxmlformats.org/drawingml/2006/table">
            <a:tbl>
              <a:tblPr>
                <a:tableStyleId>{5C22544A-7EE6-4342-B048-85BDC9FD1C3A}</a:tableStyleId>
              </a:tblPr>
              <a:tblGrid>
                <a:gridCol w="2390967"/>
                <a:gridCol w="557119"/>
                <a:gridCol w="557119"/>
                <a:gridCol w="557119"/>
                <a:gridCol w="557119"/>
                <a:gridCol w="557119"/>
                <a:gridCol w="557119"/>
                <a:gridCol w="557119"/>
                <a:gridCol w="557119"/>
                <a:gridCol w="557119"/>
                <a:gridCol w="557119"/>
                <a:gridCol w="557119"/>
                <a:gridCol w="557119"/>
                <a:gridCol w="557119"/>
              </a:tblGrid>
              <a:tr h="254146">
                <a:tc>
                  <a:txBody>
                    <a:bodyPr/>
                    <a:lstStyle/>
                    <a:p>
                      <a:pPr algn="ctr" fontAlgn="ctr"/>
                      <a:r>
                        <a:rPr lang="ru-RU" sz="1000" u="none" strike="noStrike" dirty="0">
                          <a:effectLst/>
                        </a:rPr>
                        <a:t>Дата события по графику</a:t>
                      </a:r>
                      <a:endParaRPr lang="ru-RU" sz="1000" b="1"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31.12.18</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31.12.18</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01.01.19</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01.02.19</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01.03.19</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01.04.19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01.05.19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01.06.19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01.07.19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01.08.19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01.09.19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01.10.19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01.11.19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r>
              <a:tr h="648072">
                <a:tc>
                  <a:txBody>
                    <a:bodyPr/>
                    <a:lstStyle/>
                    <a:p>
                      <a:pPr algn="ctr" fontAlgn="ctr"/>
                      <a:r>
                        <a:rPr lang="ru-RU" sz="1000" u="none" strike="noStrike" dirty="0">
                          <a:effectLst/>
                        </a:rPr>
                        <a:t>Описание события</a:t>
                      </a:r>
                      <a:endParaRPr lang="ru-RU" sz="1000" b="1"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Получение предмета лизинга</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авансовый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Лизинговый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Лизинговый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dirty="0">
                          <a:effectLst/>
                        </a:rPr>
                        <a:t>Лизинговый платеж</a:t>
                      </a:r>
                      <a:endParaRPr lang="ru-RU"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Лизинговый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Лизинговый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ru-RU" sz="1000" u="none" strike="noStrike">
                          <a:effectLst/>
                        </a:rPr>
                        <a:t>Лизинговый платеж</a:t>
                      </a:r>
                      <a:endParaRPr lang="ru-RU" sz="1000" b="0" i="0"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 платежа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1</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2</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3</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4</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dirty="0">
                          <a:effectLst/>
                        </a:rPr>
                        <a:t>5</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dirty="0">
                          <a:effectLst/>
                        </a:rPr>
                        <a:t>6</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dirty="0">
                          <a:effectLst/>
                        </a:rPr>
                        <a:t>7</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dirty="0">
                          <a:effectLst/>
                        </a:rPr>
                        <a:t>8</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dirty="0">
                          <a:effectLst/>
                        </a:rPr>
                        <a:t>9</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10</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ctr" fontAlgn="ctr"/>
                      <a:r>
                        <a:rPr lang="en-US" sz="1000" u="none" strike="noStrike">
                          <a:effectLst/>
                        </a:rPr>
                        <a:t>11</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Размер платежа (без НДС)</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89 698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Дисконтиров стоимость платежей</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85 980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85 361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84 806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84 196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83 610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83 008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82 430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85 356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84 742 </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84 151 </a:t>
                      </a:r>
                      <a:endParaRPr lang="en-US" sz="1000" b="0" i="1"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83 546 </a:t>
                      </a:r>
                      <a:endParaRPr lang="en-US" sz="1000" b="0" i="1"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Накопленный срок с отчетной даты</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334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303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275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244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214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183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153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122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91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61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30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432049">
                <a:tc>
                  <a:txBody>
                    <a:bodyPr/>
                    <a:lstStyle/>
                    <a:p>
                      <a:pPr algn="ctr" fontAlgn="ctr"/>
                      <a:r>
                        <a:rPr lang="ru-RU" sz="1000" u="none" strike="noStrike">
                          <a:effectLst/>
                        </a:rPr>
                        <a:t>Дисконтиров стоимость платежей на отчетную дату</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92 959</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92 290</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91 690</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91 030</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90 396</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89 746</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89 121</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92 284</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91 620</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90 982</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90 327</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Накопленный срок с даты начала расчета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32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60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91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121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152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182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213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244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274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305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 Период начисления расхода по проценту </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28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31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a:effectLst/>
                        </a:rPr>
                        <a:t>            30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r>
                        <a:rPr lang="en-US" sz="1000" u="none" strike="noStrike" dirty="0">
                          <a:effectLst/>
                        </a:rPr>
                        <a:t>            31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 Задолженность  на начало периода </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4 049 657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3 993 008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3 933 139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3 875 646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3 816 827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3 758 491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3 698 851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3 635 961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3 572 616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3 507 974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 Непогашенные %% на начало периода </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Начисленный расход по %% за период</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963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29 351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26 131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28 507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27 181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27 664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26 359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26 809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26 353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25 056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25 425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Нарастающие %% по периодам</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963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30 315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56 446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84 953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112 134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139 798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166 157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192 966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219 319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244 375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269 800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Лизинговый платеж согласно графика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89 698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89 698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89 698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432049">
                <a:tc>
                  <a:txBody>
                    <a:bodyPr/>
                    <a:lstStyle/>
                    <a:p>
                      <a:pPr algn="ctr" fontAlgn="ctr"/>
                      <a:r>
                        <a:rPr lang="ru-RU" sz="1000" u="none" strike="noStrike">
                          <a:effectLst/>
                        </a:rPr>
                        <a:t>Величина в погашение начисленных процентов</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963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29 351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26 131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28 507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27 181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27 664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26 359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26 809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26 353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25 056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25 425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Величина в погашение основного долга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85 037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56 649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59 869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57 493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58 819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58 336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59 641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62 889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63 345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64 642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64 273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Непогашенные %% на конец периода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Задолженность по ОД на конец периода</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4 134 694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4 049 657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3 993 008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3 933 139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3 875 646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3 816 827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3 758 491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3 698 851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3 635 961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3 572 616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3 507 974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3 443 702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Начислено в РСБУ</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ct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86 000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a:effectLst/>
                        </a:rPr>
                        <a:t>89 698 </a:t>
                      </a:r>
                      <a:endParaRPr lang="en-US" sz="1000" b="0"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c>
                  <a:txBody>
                    <a:bodyPr/>
                    <a:lstStyle/>
                    <a:p>
                      <a:pPr algn="r" fontAlgn="ctr"/>
                      <a:r>
                        <a:rPr lang="en-US" sz="1000" u="none" strike="noStrike" dirty="0">
                          <a:effectLst/>
                        </a:rPr>
                        <a:t>89 698 </a:t>
                      </a:r>
                      <a:endParaRPr lang="en-US" sz="1000" b="0" i="0" u="none" strike="noStrike" dirty="0">
                        <a:solidFill>
                          <a:srgbClr val="000000"/>
                        </a:solidFill>
                        <a:effectLst/>
                        <a:latin typeface="Garamond"/>
                      </a:endParaRPr>
                    </a:p>
                  </a:txBody>
                  <a:tcPr marL="7720" marR="7720" marT="7720" marB="0" anchor="ctr">
                    <a:solidFill>
                      <a:schemeClr val="bg1">
                        <a:lumMod val="85000"/>
                      </a:schemeClr>
                    </a:solidFill>
                  </a:tcPr>
                </a:tc>
              </a:tr>
              <a:tr h="254146">
                <a:tc>
                  <a:txBody>
                    <a:bodyPr/>
                    <a:lstStyle/>
                    <a:p>
                      <a:pPr algn="ctr" fontAlgn="ctr"/>
                      <a:r>
                        <a:rPr lang="ru-RU" sz="1000" u="none" strike="noStrike">
                          <a:effectLst/>
                        </a:rPr>
                        <a:t>зачет аванса за месяц</a:t>
                      </a:r>
                      <a:endParaRPr lang="ru-RU" sz="1000" b="1" i="0" u="none" strike="noStrike">
                        <a:solidFill>
                          <a:srgbClr val="000000"/>
                        </a:solidFill>
                        <a:effectLst/>
                        <a:latin typeface="Garamond"/>
                      </a:endParaRPr>
                    </a:p>
                  </a:txBody>
                  <a:tcPr marL="7720" marR="7720" marT="7720" marB="0" anchor="ctr">
                    <a:solidFill>
                      <a:schemeClr val="bg1">
                        <a:lumMod val="85000"/>
                      </a:schemeClr>
                    </a:solidFill>
                  </a:tcPr>
                </a:tc>
                <a:tc>
                  <a:txBody>
                    <a:bodyPr/>
                    <a:lstStyle/>
                    <a:p>
                      <a:pPr algn="l" fontAlgn="b"/>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l" fontAlgn="b"/>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a:effectLst/>
                        </a:rPr>
                        <a:t>0 </a:t>
                      </a:r>
                      <a:endParaRPr lang="en-US" sz="1000" b="0" i="0" u="none" strike="noStrike">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b">
                    <a:solidFill>
                      <a:schemeClr val="bg1">
                        <a:lumMod val="85000"/>
                      </a:schemeClr>
                    </a:solidFill>
                  </a:tcPr>
                </a:tc>
                <a:tc>
                  <a:txBody>
                    <a:bodyPr/>
                    <a:lstStyle/>
                    <a:p>
                      <a:pPr algn="r" fontAlgn="b"/>
                      <a:r>
                        <a:rPr lang="en-US" sz="1000" u="none" strike="noStrike" dirty="0">
                          <a:effectLst/>
                        </a:rPr>
                        <a:t>0 </a:t>
                      </a:r>
                      <a:endParaRPr lang="en-US" sz="1000" b="0" i="0" u="none" strike="noStrike" dirty="0">
                        <a:solidFill>
                          <a:srgbClr val="000000"/>
                        </a:solidFill>
                        <a:effectLst/>
                        <a:latin typeface="Garamond"/>
                      </a:endParaRPr>
                    </a:p>
                  </a:txBody>
                  <a:tcPr marL="7720" marR="7720" marT="7720" marB="0" anchor="b">
                    <a:solidFill>
                      <a:schemeClr val="bg1">
                        <a:lumMod val="85000"/>
                      </a:schemeClr>
                    </a:solidFill>
                  </a:tcPr>
                </a:tc>
              </a:tr>
            </a:tbl>
          </a:graphicData>
        </a:graphic>
      </p:graphicFrame>
      <p:sp>
        <p:nvSpPr>
          <p:cNvPr id="3" name="TextBox 2"/>
          <p:cNvSpPr txBox="1"/>
          <p:nvPr/>
        </p:nvSpPr>
        <p:spPr>
          <a:xfrm>
            <a:off x="5390291" y="358252"/>
            <a:ext cx="4455066" cy="369332"/>
          </a:xfrm>
          <a:prstGeom prst="rect">
            <a:avLst/>
          </a:prstGeom>
          <a:noFill/>
        </p:spPr>
        <p:txBody>
          <a:bodyPr wrap="none" rtlCol="0">
            <a:spAutoFit/>
          </a:bodyPr>
          <a:lstStyle/>
          <a:p>
            <a:r>
              <a:rPr lang="ru-RU" dirty="0" smtClean="0"/>
              <a:t>Рис.1 (фрагмент таблицы по учету </a:t>
            </a:r>
            <a:r>
              <a:rPr lang="ru-RU" dirty="0" smtClean="0"/>
              <a:t>аренды)</a:t>
            </a:r>
            <a:endParaRPr lang="en-US" dirty="0"/>
          </a:p>
        </p:txBody>
      </p:sp>
    </p:spTree>
    <p:extLst>
      <p:ext uri="{BB962C8B-B14F-4D97-AF65-F5344CB8AC3E}">
        <p14:creationId xmlns:p14="http://schemas.microsoft.com/office/powerpoint/2010/main" val="29683145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8328" y="64433"/>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Корректировка (</a:t>
            </a:r>
            <a:r>
              <a:rPr lang="en-US" sz="1200" b="1" dirty="0" smtClean="0">
                <a:solidFill>
                  <a:schemeClr val="tx1"/>
                </a:solidFill>
              </a:rPr>
              <a:t>IAS 40)</a:t>
            </a:r>
            <a:endParaRPr dirty="0"/>
          </a:p>
        </p:txBody>
      </p:sp>
      <p:sp>
        <p:nvSpPr>
          <p:cNvPr id="2" name="Прямоугольник 1"/>
          <p:cNvSpPr/>
          <p:nvPr/>
        </p:nvSpPr>
        <p:spPr>
          <a:xfrm>
            <a:off x="2884082" y="980728"/>
            <a:ext cx="4953000" cy="3693319"/>
          </a:xfrm>
          <a:prstGeom prst="rect">
            <a:avLst/>
          </a:prstGeom>
        </p:spPr>
        <p:txBody>
          <a:bodyPr>
            <a:spAutoFit/>
          </a:bodyPr>
          <a:lstStyle/>
          <a:p>
            <a:r>
              <a:rPr lang="ru-RU" dirty="0"/>
              <a:t>Инвестиционная недвижимость - недвижимость (земля, или здание (либо часть здания), или то и другое), удерживаемая (собственником или же арендатором в качестве актива в форме права пользования) с целью получения арендных платежей, или с целью получения выгоды от прироста стоимости, или того и другого, но не для</a:t>
            </a:r>
            <a:r>
              <a:rPr lang="ru-RU" dirty="0" smtClean="0"/>
              <a:t>:</a:t>
            </a:r>
            <a:endParaRPr lang="en-US" dirty="0" smtClean="0"/>
          </a:p>
          <a:p>
            <a:r>
              <a:rPr lang="ru-RU" dirty="0" smtClean="0"/>
              <a:t>(</a:t>
            </a:r>
            <a:r>
              <a:rPr lang="ru-RU" dirty="0"/>
              <a:t>a) использования в производстве или поставке товаров или услуг либо в административных целях; или</a:t>
            </a:r>
          </a:p>
          <a:p>
            <a:r>
              <a:rPr lang="ru-RU" dirty="0"/>
              <a:t>(b) продажи в ходе обычной деятельности.</a:t>
            </a:r>
          </a:p>
          <a:p>
            <a:endParaRPr lang="ru-RU" dirty="0"/>
          </a:p>
        </p:txBody>
      </p:sp>
      <p:sp>
        <p:nvSpPr>
          <p:cNvPr id="3" name="TextBox 2"/>
          <p:cNvSpPr txBox="1"/>
          <p:nvPr/>
        </p:nvSpPr>
        <p:spPr>
          <a:xfrm>
            <a:off x="2301821" y="5492311"/>
            <a:ext cx="6974986" cy="646331"/>
          </a:xfrm>
          <a:prstGeom prst="rect">
            <a:avLst/>
          </a:prstGeom>
          <a:noFill/>
        </p:spPr>
        <p:txBody>
          <a:bodyPr wrap="none" rtlCol="0">
            <a:spAutoFit/>
          </a:bodyPr>
          <a:lstStyle/>
          <a:p>
            <a:r>
              <a:rPr lang="ru-RU" dirty="0" smtClean="0"/>
              <a:t>Модель учета по справедливой, либо по первоначальной стоимости</a:t>
            </a:r>
          </a:p>
          <a:p>
            <a:endParaRPr lang="en-US" dirty="0"/>
          </a:p>
        </p:txBody>
      </p:sp>
      <p:pic>
        <p:nvPicPr>
          <p:cNvPr id="2051"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48539" y="4365103"/>
            <a:ext cx="6632171" cy="112720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01032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735632" y="-171400"/>
            <a:ext cx="10639914" cy="7366094"/>
          </a:xfrm>
          <a:prstGeom prst="rect">
            <a:avLst/>
          </a:prstGeom>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Rectangle 1"/>
          <p:cNvSpPr>
            <a:spLocks noChangeArrowheads="1"/>
          </p:cNvSpPr>
          <p:nvPr/>
        </p:nvSpPr>
        <p:spPr bwMode="auto">
          <a:xfrm>
            <a:off x="684370" y="1642841"/>
            <a:ext cx="8681457" cy="4154984"/>
          </a:xfrm>
          <a:prstGeom prst="rect">
            <a:avLst/>
          </a:prstGeom>
          <a:noFill/>
          <a:ln w="12700">
            <a:solidFill>
              <a:srgbClr val="9C0E11"/>
            </a:solidFill>
            <a:miter lim="800000"/>
            <a:headEnd/>
            <a:tailEnd/>
          </a:ln>
        </p:spPr>
        <p:txBody>
          <a:bodyPr vert="horz" wrap="square" lIns="91440" tIns="45720" rIns="91440" bIns="45720" numCol="1" anchor="ctr" anchorCtr="0" compatLnSpc="1">
            <a:prstTxWarp prst="textNoShape">
              <a:avLst/>
            </a:prstTxWarp>
            <a:spAutoFit/>
          </a:bodyPr>
          <a:lstStyle/>
          <a:p>
            <a:pPr marL="285750" lvl="0" indent="-285750" algn="just" defTabSz="914400">
              <a:buFont typeface="Arial" panose="020B0604020202020204" pitchFamily="34" charset="0"/>
              <a:buChar char="•"/>
              <a:defRPr/>
            </a:pPr>
            <a:r>
              <a:rPr lang="ru-RU" sz="1400" b="1" dirty="0">
                <a:solidFill>
                  <a:srgbClr val="9C0E11"/>
                </a:solidFill>
                <a:latin typeface="Times New Roman"/>
                <a:ea typeface="Times New Roman"/>
                <a:cs typeface="Times New Roman"/>
              </a:rPr>
              <a:t>Международный стандарт финансовой отчетности </a:t>
            </a:r>
            <a:r>
              <a:rPr lang="ru-RU" sz="1100" b="1" u="sng" dirty="0">
                <a:solidFill>
                  <a:srgbClr val="C00000"/>
                </a:solidFill>
                <a:latin typeface="Times New Roman"/>
                <a:ea typeface="Calibri"/>
                <a:cs typeface="Times New Roman"/>
              </a:rPr>
              <a:t>(IFRS) 1 ПЕРВОЕ ПРИМЕНЕНИЕ МЕЖДУНАРОДНЫХ СТАНДАРТОВ ФИНАНСОВОЙ ОТЧЕТНОСТИ </a:t>
            </a:r>
          </a:p>
          <a:p>
            <a:pPr lvl="0" algn="just" defTabSz="914400">
              <a:defRPr/>
            </a:pPr>
            <a:endParaRPr lang="ru-RU" sz="2000" b="1" dirty="0" smtClean="0">
              <a:latin typeface="Garamond" panose="02020404030301010803" pitchFamily="18" charset="0"/>
            </a:endParaRPr>
          </a:p>
          <a:p>
            <a:pPr marL="285750" lvl="0" indent="-285750" algn="just" defTabSz="914400">
              <a:buFont typeface="Arial" panose="020B0604020202020204" pitchFamily="34" charset="0"/>
              <a:buChar char="•"/>
              <a:defRPr/>
            </a:pPr>
            <a:r>
              <a:rPr lang="ru-RU" sz="1400" b="1" dirty="0">
                <a:solidFill>
                  <a:srgbClr val="9C0E11"/>
                </a:solidFill>
                <a:latin typeface="Times New Roman"/>
                <a:ea typeface="Times New Roman"/>
                <a:cs typeface="Times New Roman"/>
              </a:rPr>
              <a:t>Концептуальные основы представления финансовых отчетов</a:t>
            </a:r>
          </a:p>
          <a:p>
            <a:pPr algn="just"/>
            <a:endParaRPr lang="ru-RU" sz="2000" dirty="0" smtClean="0">
              <a:latin typeface="Garamond" panose="02020404030301010803" pitchFamily="18" charset="0"/>
            </a:endParaRPr>
          </a:p>
          <a:p>
            <a:pPr algn="just"/>
            <a:endParaRPr lang="ru-RU" sz="2000" dirty="0">
              <a:latin typeface="Garamond" panose="02020404030301010803" pitchFamily="18" charset="0"/>
            </a:endParaRPr>
          </a:p>
          <a:p>
            <a:pPr algn="just"/>
            <a:r>
              <a:rPr lang="ru-RU" sz="1400" b="1" dirty="0">
                <a:solidFill>
                  <a:srgbClr val="9C0E11"/>
                </a:solidFill>
                <a:latin typeface="Times New Roman"/>
                <a:ea typeface="Times New Roman"/>
                <a:cs typeface="Times New Roman"/>
              </a:rPr>
              <a:t>Документы международных стандартов финансовой отчетности (МСФО) состоят из</a:t>
            </a:r>
            <a:r>
              <a:rPr lang="ru-RU" sz="1400" b="1" dirty="0" smtClean="0">
                <a:solidFill>
                  <a:srgbClr val="9C0E11"/>
                </a:solidFill>
                <a:latin typeface="Times New Roman"/>
                <a:ea typeface="Times New Roman"/>
                <a:cs typeface="Times New Roman"/>
              </a:rPr>
              <a:t>:</a:t>
            </a:r>
          </a:p>
          <a:p>
            <a:pPr algn="just"/>
            <a:endParaRPr lang="ru-RU" sz="1400" b="1" dirty="0">
              <a:solidFill>
                <a:srgbClr val="9C0E11"/>
              </a:solidFill>
              <a:latin typeface="Times New Roman"/>
              <a:ea typeface="Times New Roman"/>
              <a:cs typeface="Times New Roman"/>
            </a:endParaRPr>
          </a:p>
          <a:p>
            <a:pPr algn="just"/>
            <a:r>
              <a:rPr lang="ru-RU" sz="1400" b="1" dirty="0">
                <a:solidFill>
                  <a:srgbClr val="9C0E11"/>
                </a:solidFill>
                <a:latin typeface="Times New Roman"/>
                <a:ea typeface="Times New Roman"/>
                <a:cs typeface="Times New Roman"/>
              </a:rPr>
              <a:t>- Международных стандартов финансовой отчетности (IFRS),</a:t>
            </a:r>
            <a:endParaRPr lang="en-US" sz="1400" b="1" dirty="0">
              <a:solidFill>
                <a:srgbClr val="9C0E11"/>
              </a:solidFill>
              <a:latin typeface="Times New Roman"/>
              <a:ea typeface="Times New Roman"/>
              <a:cs typeface="Times New Roman"/>
            </a:endParaRPr>
          </a:p>
          <a:p>
            <a:pPr algn="just"/>
            <a:r>
              <a:rPr lang="ru-RU" sz="1400" b="1" dirty="0">
                <a:solidFill>
                  <a:srgbClr val="9C0E11"/>
                </a:solidFill>
                <a:latin typeface="Times New Roman"/>
                <a:ea typeface="Times New Roman"/>
                <a:cs typeface="Times New Roman"/>
              </a:rPr>
              <a:t>- Международных стандартов финансовой отчетности (IAS),</a:t>
            </a:r>
            <a:endParaRPr lang="en-US" sz="1400" b="1" dirty="0">
              <a:solidFill>
                <a:srgbClr val="9C0E11"/>
              </a:solidFill>
              <a:latin typeface="Times New Roman"/>
              <a:ea typeface="Times New Roman"/>
              <a:cs typeface="Times New Roman"/>
            </a:endParaRPr>
          </a:p>
          <a:p>
            <a:pPr marL="285750" indent="-285750" algn="just">
              <a:buFontTx/>
              <a:buChar char="-"/>
            </a:pPr>
            <a:r>
              <a:rPr lang="ru-RU" sz="1400" b="1" dirty="0">
                <a:solidFill>
                  <a:srgbClr val="9C0E11"/>
                </a:solidFill>
                <a:latin typeface="Times New Roman"/>
                <a:ea typeface="Times New Roman"/>
                <a:cs typeface="Times New Roman"/>
              </a:rPr>
              <a:t>разъяснений, подготовленных Комитетом по разъяснениям международной финансовой отчетности (КРМФО) или ранее действовавшим Постоянным комитетом по разъяснениям (ПКР).</a:t>
            </a:r>
          </a:p>
          <a:p>
            <a:pPr marL="285750" indent="-285750" algn="just">
              <a:buFontTx/>
              <a:buChar char="-"/>
            </a:pPr>
            <a:endParaRPr lang="ru-RU" sz="1400" b="1" dirty="0">
              <a:solidFill>
                <a:srgbClr val="9C0E11"/>
              </a:solidFill>
              <a:latin typeface="Times New Roman"/>
              <a:ea typeface="Times New Roman"/>
              <a:cs typeface="Times New Roman"/>
            </a:endParaRPr>
          </a:p>
          <a:p>
            <a:pPr marL="285750" indent="-285750" algn="just">
              <a:buFontTx/>
              <a:buChar char="-"/>
            </a:pPr>
            <a:r>
              <a:rPr lang="ru-RU" sz="1400" b="1" dirty="0">
                <a:solidFill>
                  <a:srgbClr val="9C0E11"/>
                </a:solidFill>
                <a:latin typeface="Times New Roman"/>
                <a:ea typeface="Times New Roman"/>
                <a:cs typeface="Times New Roman"/>
              </a:rPr>
              <a:t>Федеральный закон от 27.07.2010 № 208-ФЗ «О консолидированной финансовой отчетности»</a:t>
            </a:r>
          </a:p>
          <a:p>
            <a:pPr marL="285750" indent="-285750">
              <a:buFontTx/>
              <a:buChar char="-"/>
            </a:pPr>
            <a:endParaRPr lang="en-US" dirty="0">
              <a:latin typeface="Garamond" panose="02020404030301010803" pitchFamily="18" charset="0"/>
            </a:endParaRPr>
          </a:p>
          <a:p>
            <a:pPr marL="285750" lvl="0" indent="-285750" algn="just" defTabSz="914400">
              <a:buFont typeface="Arial" panose="020B0604020202020204" pitchFamily="34" charset="0"/>
              <a:buChar char="•"/>
              <a:defRPr/>
            </a:pPr>
            <a:endParaRPr lang="ru-RU" b="1" dirty="0" smtClean="0"/>
          </a:p>
          <a:p>
            <a:pPr lvl="0" algn="just" defTabSz="914400">
              <a:defRPr/>
            </a:pPr>
            <a:endParaRPr lang="ru-RU" sz="1400" b="1" i="0" u="none" strike="noStrike" cap="none" dirty="0">
              <a:ln>
                <a:noFill/>
              </a:ln>
              <a:solidFill>
                <a:schemeClr val="tx1"/>
              </a:solidFill>
              <a:latin typeface="Times New Roman"/>
              <a:cs typeface="Times New Roman"/>
            </a:endParaRPr>
          </a:p>
        </p:txBody>
      </p:sp>
      <p:sp>
        <p:nvSpPr>
          <p:cNvPr id="12" name="TextBox 20"/>
          <p:cNvSpPr/>
          <p:nvPr/>
        </p:nvSpPr>
        <p:spPr bwMode="auto">
          <a:xfrm>
            <a:off x="684372" y="182367"/>
            <a:ext cx="8981644" cy="584775"/>
          </a:xfrm>
          <a:prstGeom prst="rect">
            <a:avLst/>
          </a:prstGeom>
          <a:noFill/>
        </p:spPr>
        <p:txBody>
          <a:bodyPr wrap="square" rtlCol="0">
            <a:spAutoFit/>
          </a:bodyPr>
          <a:lstStyle/>
          <a:p>
            <a:pPr algn="ctr">
              <a:defRPr/>
            </a:pPr>
            <a:r>
              <a:rPr lang="ru-RU" sz="3200" b="1" dirty="0" smtClean="0">
                <a:solidFill>
                  <a:srgbClr val="9C0E11"/>
                </a:solidFill>
                <a:latin typeface="Times New Roman"/>
                <a:cs typeface="Times New Roman"/>
              </a:rPr>
              <a:t>Законодательная база</a:t>
            </a:r>
            <a:endParaRPr sz="3200" dirty="0"/>
          </a:p>
        </p:txBody>
      </p:sp>
      <p:pic>
        <p:nvPicPr>
          <p:cNvPr id="13"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7278"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685882" y="188639"/>
            <a:ext cx="8784896"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Корректировка (</a:t>
            </a:r>
            <a:r>
              <a:rPr lang="en-US" sz="1200" b="1" dirty="0" smtClean="0">
                <a:solidFill>
                  <a:schemeClr val="tx1"/>
                </a:solidFill>
              </a:rPr>
              <a:t>IAS </a:t>
            </a:r>
            <a:r>
              <a:rPr lang="ru-RU" sz="1200" b="1" dirty="0" smtClean="0">
                <a:solidFill>
                  <a:schemeClr val="tx1"/>
                </a:solidFill>
              </a:rPr>
              <a:t>16</a:t>
            </a:r>
            <a:r>
              <a:rPr lang="en-US" sz="1200" b="1" dirty="0" smtClean="0">
                <a:solidFill>
                  <a:schemeClr val="tx1"/>
                </a:solidFill>
              </a:rPr>
              <a:t>)</a:t>
            </a:r>
            <a:endParaRPr dirty="0"/>
          </a:p>
        </p:txBody>
      </p:sp>
      <p:sp>
        <p:nvSpPr>
          <p:cNvPr id="2" name="Прямоугольник 1"/>
          <p:cNvSpPr/>
          <p:nvPr/>
        </p:nvSpPr>
        <p:spPr>
          <a:xfrm>
            <a:off x="2720752" y="980728"/>
            <a:ext cx="5918458" cy="677108"/>
          </a:xfrm>
          <a:prstGeom prst="rect">
            <a:avLst/>
          </a:prstGeom>
        </p:spPr>
        <p:txBody>
          <a:bodyPr wrap="square">
            <a:spAutoFit/>
          </a:bodyPr>
          <a:lstStyle/>
          <a:p>
            <a:r>
              <a:rPr lang="ru-RU" sz="2000" b="1" dirty="0">
                <a:solidFill>
                  <a:srgbClr val="9C0E11"/>
                </a:solidFill>
                <a:latin typeface="Times New Roman"/>
                <a:ea typeface="Times New Roman"/>
                <a:cs typeface="Times New Roman"/>
              </a:rPr>
              <a:t>Реклассификация ОС готовых к использованию</a:t>
            </a:r>
          </a:p>
          <a:p>
            <a:endParaRPr lang="ru-RU" dirty="0"/>
          </a:p>
        </p:txBody>
      </p:sp>
      <p:sp>
        <p:nvSpPr>
          <p:cNvPr id="13" name="TextBox 12"/>
          <p:cNvSpPr txBox="1"/>
          <p:nvPr/>
        </p:nvSpPr>
        <p:spPr>
          <a:xfrm>
            <a:off x="2945196" y="1874649"/>
            <a:ext cx="6111763" cy="1754326"/>
          </a:xfrm>
          <a:prstGeom prst="rect">
            <a:avLst/>
          </a:prstGeom>
          <a:noFill/>
          <a:ln>
            <a:solidFill>
              <a:srgbClr val="C00000"/>
            </a:solidFill>
          </a:ln>
        </p:spPr>
        <p:txBody>
          <a:bodyPr wrap="square" rtlCol="0">
            <a:spAutoFit/>
          </a:bodyPr>
          <a:lstStyle/>
          <a:p>
            <a:r>
              <a:rPr lang="ru-RU" b="1" dirty="0" smtClean="0">
                <a:solidFill>
                  <a:srgbClr val="9E0E11"/>
                </a:solidFill>
              </a:rPr>
              <a:t>Автодилер </a:t>
            </a:r>
            <a:r>
              <a:rPr lang="ru-RU" b="1" dirty="0">
                <a:solidFill>
                  <a:srgbClr val="9E0E11"/>
                </a:solidFill>
              </a:rPr>
              <a:t>строит павильон для продажи автомобилей. По ОПБУ здание еще не принято к учету, но продажи автомобилей в этом павильоне уже осуществляются.  Первоначальная стоимость составляет </a:t>
            </a:r>
            <a:r>
              <a:rPr lang="ru-RU" b="1" dirty="0" smtClean="0">
                <a:solidFill>
                  <a:srgbClr val="9E0E11"/>
                </a:solidFill>
              </a:rPr>
              <a:t>200 </a:t>
            </a:r>
            <a:r>
              <a:rPr lang="ru-RU" b="1" dirty="0">
                <a:solidFill>
                  <a:srgbClr val="9E0E11"/>
                </a:solidFill>
              </a:rPr>
              <a:t>млн</a:t>
            </a:r>
            <a:r>
              <a:rPr lang="ru-RU" b="1" dirty="0" smtClean="0">
                <a:solidFill>
                  <a:srgbClr val="9E0E11"/>
                </a:solidFill>
              </a:rPr>
              <a:t>. рублей</a:t>
            </a:r>
            <a:r>
              <a:rPr lang="ru-RU" b="1" dirty="0">
                <a:solidFill>
                  <a:srgbClr val="9E0E11"/>
                </a:solidFill>
              </a:rPr>
              <a:t>. </a:t>
            </a:r>
          </a:p>
          <a:p>
            <a:r>
              <a:rPr lang="ru-RU" b="1" dirty="0">
                <a:solidFill>
                  <a:srgbClr val="9E0E11"/>
                </a:solidFill>
              </a:rPr>
              <a:t>Таким образом, автодилер уже получает доходы от использования актива</a:t>
            </a:r>
            <a:r>
              <a:rPr lang="ru-RU" sz="1400" b="1" dirty="0">
                <a:solidFill>
                  <a:srgbClr val="9E0E11"/>
                </a:solidFill>
              </a:rPr>
              <a:t>.</a:t>
            </a:r>
            <a:endParaRPr lang="en-US" sz="1400" b="1" dirty="0">
              <a:solidFill>
                <a:srgbClr val="9E0E11"/>
              </a:solidFill>
            </a:endParaRPr>
          </a:p>
        </p:txBody>
      </p:sp>
      <p:pic>
        <p:nvPicPr>
          <p:cNvPr id="3075"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37421" y="3962605"/>
            <a:ext cx="6111763" cy="11225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365705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8328" y="-9418"/>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1064568" y="188640"/>
            <a:ext cx="8406210"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Реклассификация авансов на строительство  (</a:t>
            </a:r>
            <a:r>
              <a:rPr lang="en-US" sz="1200" b="1" dirty="0" smtClean="0">
                <a:solidFill>
                  <a:schemeClr val="tx1"/>
                </a:solidFill>
              </a:rPr>
              <a:t>IAS </a:t>
            </a:r>
            <a:r>
              <a:rPr lang="ru-RU" sz="1200" b="1" dirty="0" smtClean="0">
                <a:solidFill>
                  <a:schemeClr val="tx1"/>
                </a:solidFill>
              </a:rPr>
              <a:t>16</a:t>
            </a:r>
            <a:r>
              <a:rPr lang="en-US" sz="1200" b="1" dirty="0" smtClean="0">
                <a:solidFill>
                  <a:schemeClr val="tx1"/>
                </a:solidFill>
              </a:rPr>
              <a:t>)</a:t>
            </a:r>
            <a:endParaRPr dirty="0"/>
          </a:p>
        </p:txBody>
      </p:sp>
      <p:sp>
        <p:nvSpPr>
          <p:cNvPr id="2" name="Прямоугольник 1"/>
          <p:cNvSpPr/>
          <p:nvPr/>
        </p:nvSpPr>
        <p:spPr>
          <a:xfrm>
            <a:off x="2884082" y="980728"/>
            <a:ext cx="6200102" cy="400110"/>
          </a:xfrm>
          <a:prstGeom prst="rect">
            <a:avLst/>
          </a:prstGeom>
        </p:spPr>
        <p:txBody>
          <a:bodyPr wrap="square">
            <a:spAutoFit/>
          </a:bodyPr>
          <a:lstStyle/>
          <a:p>
            <a:r>
              <a:rPr lang="ru-RU" sz="2000" b="1" dirty="0">
                <a:solidFill>
                  <a:srgbClr val="9C0E11"/>
                </a:solidFill>
                <a:latin typeface="Times New Roman"/>
                <a:ea typeface="Times New Roman"/>
                <a:cs typeface="Times New Roman"/>
              </a:rPr>
              <a:t>Авансы на строительство или приобретение ОС</a:t>
            </a:r>
          </a:p>
        </p:txBody>
      </p:sp>
      <p:sp>
        <p:nvSpPr>
          <p:cNvPr id="13" name="TextBox 12"/>
          <p:cNvSpPr txBox="1"/>
          <p:nvPr/>
        </p:nvSpPr>
        <p:spPr>
          <a:xfrm>
            <a:off x="2925372" y="1938810"/>
            <a:ext cx="5725169" cy="923330"/>
          </a:xfrm>
          <a:prstGeom prst="rect">
            <a:avLst/>
          </a:prstGeom>
          <a:noFill/>
          <a:ln>
            <a:solidFill>
              <a:srgbClr val="C00000"/>
            </a:solidFill>
          </a:ln>
        </p:spPr>
        <p:txBody>
          <a:bodyPr wrap="square" rtlCol="0">
            <a:spAutoFit/>
          </a:bodyPr>
          <a:lstStyle/>
          <a:p>
            <a:r>
              <a:rPr lang="ru-RU" b="1" dirty="0">
                <a:solidFill>
                  <a:srgbClr val="9E0E11"/>
                </a:solidFill>
              </a:rPr>
              <a:t>Компания выплатила аванс на приобретение оборудования в размере 184 800 </a:t>
            </a:r>
            <a:r>
              <a:rPr lang="ru-RU" b="1" dirty="0" smtClean="0">
                <a:solidFill>
                  <a:srgbClr val="9E0E11"/>
                </a:solidFill>
              </a:rPr>
              <a:t>рублей </a:t>
            </a:r>
            <a:r>
              <a:rPr lang="ru-RU" b="1" dirty="0">
                <a:solidFill>
                  <a:srgbClr val="9E0E11"/>
                </a:solidFill>
              </a:rPr>
              <a:t>(а т.ч. НДС 30 800 </a:t>
            </a:r>
            <a:r>
              <a:rPr lang="ru-RU" b="1" dirty="0" smtClean="0">
                <a:solidFill>
                  <a:srgbClr val="9E0E11"/>
                </a:solidFill>
              </a:rPr>
              <a:t>рублей)</a:t>
            </a:r>
            <a:endParaRPr lang="en-US" b="1" dirty="0">
              <a:solidFill>
                <a:srgbClr val="9E0E11"/>
              </a:solidFill>
            </a:endParaRPr>
          </a:p>
        </p:txBody>
      </p:sp>
      <p:pic>
        <p:nvPicPr>
          <p:cNvPr id="4099"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2166" y="3110674"/>
            <a:ext cx="5749587" cy="14339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81533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1502" y="76776"/>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Обязательства по демонтажу(</a:t>
            </a:r>
            <a:r>
              <a:rPr lang="en-US" sz="1200" b="1" dirty="0" smtClean="0">
                <a:solidFill>
                  <a:schemeClr val="tx1"/>
                </a:solidFill>
              </a:rPr>
              <a:t>IAS </a:t>
            </a:r>
            <a:r>
              <a:rPr lang="ru-RU" sz="1200" b="1" dirty="0" smtClean="0">
                <a:solidFill>
                  <a:schemeClr val="tx1"/>
                </a:solidFill>
              </a:rPr>
              <a:t>16)</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Срок полезного использования</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72421" y="1862823"/>
            <a:ext cx="6111763" cy="1477328"/>
          </a:xfrm>
          <a:prstGeom prst="rect">
            <a:avLst/>
          </a:prstGeom>
          <a:noFill/>
          <a:ln>
            <a:solidFill>
              <a:srgbClr val="C00000"/>
            </a:solidFill>
          </a:ln>
        </p:spPr>
        <p:txBody>
          <a:bodyPr wrap="square" rtlCol="0">
            <a:spAutoFit/>
          </a:bodyPr>
          <a:lstStyle/>
          <a:p>
            <a:r>
              <a:rPr lang="ru-RU" b="1" dirty="0">
                <a:solidFill>
                  <a:srgbClr val="9E0E11"/>
                </a:solidFill>
              </a:rPr>
              <a:t>Компания использовала ставки налоговой амортизации, которые значительно отличаются от предполагаемого срока полезного использования активов. Таким образом, некоторые активы самортизированы полностью, но продолжают приносить экономические выгоды. </a:t>
            </a:r>
            <a:endParaRPr lang="en-US" b="1" dirty="0">
              <a:solidFill>
                <a:srgbClr val="9E0E11"/>
              </a:solidFill>
            </a:endParaRPr>
          </a:p>
        </p:txBody>
      </p:sp>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421" y="3717032"/>
            <a:ext cx="6013027" cy="15121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517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1502" y="-1280"/>
            <a:ext cx="9967502" cy="6936650"/>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Обязательства по демонтажу(</a:t>
            </a:r>
            <a:r>
              <a:rPr lang="en-US" sz="1200" b="1" dirty="0" smtClean="0">
                <a:solidFill>
                  <a:schemeClr val="tx1"/>
                </a:solidFill>
              </a:rPr>
              <a:t>IAS </a:t>
            </a:r>
            <a:r>
              <a:rPr lang="ru-RU" sz="1200" b="1" dirty="0" smtClean="0">
                <a:solidFill>
                  <a:schemeClr val="tx1"/>
                </a:solidFill>
              </a:rPr>
              <a:t>16)</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Обесценение</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72421" y="1862823"/>
            <a:ext cx="6111763" cy="2031325"/>
          </a:xfrm>
          <a:prstGeom prst="rect">
            <a:avLst/>
          </a:prstGeom>
          <a:noFill/>
          <a:ln>
            <a:solidFill>
              <a:srgbClr val="C00000"/>
            </a:solidFill>
          </a:ln>
        </p:spPr>
        <p:txBody>
          <a:bodyPr wrap="square" rtlCol="0">
            <a:spAutoFit/>
          </a:bodyPr>
          <a:lstStyle/>
          <a:p>
            <a:r>
              <a:rPr lang="ru-RU" b="1" dirty="0">
                <a:solidFill>
                  <a:srgbClr val="9E0E11"/>
                </a:solidFill>
              </a:rPr>
              <a:t>Требования МСФО (IAS) 36 должны применяться на </a:t>
            </a:r>
            <a:r>
              <a:rPr lang="ru-RU" b="1" dirty="0" smtClean="0">
                <a:solidFill>
                  <a:srgbClr val="9E0E11"/>
                </a:solidFill>
              </a:rPr>
              <a:t>дату перехода </a:t>
            </a:r>
            <a:r>
              <a:rPr lang="ru-RU" b="1" dirty="0">
                <a:solidFill>
                  <a:srgbClr val="9E0E11"/>
                </a:solidFill>
              </a:rPr>
              <a:t>на МСФО, а активы должны быть проверены на предмет обесценения, если </a:t>
            </a:r>
            <a:r>
              <a:rPr lang="ru-RU" b="1" dirty="0" smtClean="0">
                <a:solidFill>
                  <a:srgbClr val="9E0E11"/>
                </a:solidFill>
              </a:rPr>
              <a:t>имеются признаки </a:t>
            </a:r>
            <a:r>
              <a:rPr lang="ru-RU" b="1" dirty="0">
                <a:solidFill>
                  <a:srgbClr val="9E0E11"/>
                </a:solidFill>
              </a:rPr>
              <a:t>того, что они могут быть обесценены. Активы списываются</a:t>
            </a:r>
            <a:r>
              <a:rPr lang="ru-RU" b="1" dirty="0" smtClean="0">
                <a:solidFill>
                  <a:srgbClr val="9E0E11"/>
                </a:solidFill>
              </a:rPr>
              <a:t>, когда </a:t>
            </a:r>
            <a:r>
              <a:rPr lang="ru-RU" b="1" dirty="0">
                <a:solidFill>
                  <a:srgbClr val="9E0E11"/>
                </a:solidFill>
              </a:rPr>
              <a:t>возмещаемая стоимость меньше балансовой </a:t>
            </a:r>
            <a:r>
              <a:rPr lang="ru-RU" b="1" dirty="0" smtClean="0">
                <a:solidFill>
                  <a:srgbClr val="9E0E11"/>
                </a:solidFill>
              </a:rPr>
              <a:t>стоимости. Руководство определило, что возмещаемая стоимость на 10 млн. рублей ниже балансовой стоимости.</a:t>
            </a:r>
            <a:endParaRPr lang="en-US" b="1" dirty="0">
              <a:solidFill>
                <a:srgbClr val="9E0E11"/>
              </a:solidFill>
            </a:endParaRPr>
          </a:p>
        </p:txBody>
      </p:sp>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2420" y="4365104"/>
            <a:ext cx="6111763" cy="122413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724285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Капитализация </a:t>
            </a:r>
            <a:r>
              <a:rPr lang="en-US" sz="1200" b="1" dirty="0" smtClean="0">
                <a:solidFill>
                  <a:schemeClr val="tx1"/>
                </a:solidFill>
              </a:rPr>
              <a:t>IAS 23</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a:solidFill>
                  <a:srgbClr val="9C0E11"/>
                </a:solidFill>
                <a:latin typeface="Times New Roman"/>
                <a:ea typeface="Times New Roman"/>
                <a:cs typeface="Times New Roman"/>
              </a:rPr>
              <a:t>Капитализация процентов по займам</a:t>
            </a:r>
          </a:p>
        </p:txBody>
      </p:sp>
      <p:sp>
        <p:nvSpPr>
          <p:cNvPr id="13" name="TextBox 12"/>
          <p:cNvSpPr txBox="1"/>
          <p:nvPr/>
        </p:nvSpPr>
        <p:spPr>
          <a:xfrm>
            <a:off x="2972421" y="1891062"/>
            <a:ext cx="6111763" cy="1200329"/>
          </a:xfrm>
          <a:prstGeom prst="rect">
            <a:avLst/>
          </a:prstGeom>
          <a:noFill/>
          <a:ln>
            <a:solidFill>
              <a:srgbClr val="C00000"/>
            </a:solidFill>
          </a:ln>
        </p:spPr>
        <p:txBody>
          <a:bodyPr wrap="square" rtlCol="0">
            <a:spAutoFit/>
          </a:bodyPr>
          <a:lstStyle/>
          <a:p>
            <a:r>
              <a:rPr lang="ru-RU" b="1" dirty="0">
                <a:solidFill>
                  <a:srgbClr val="9E0E11"/>
                </a:solidFill>
              </a:rPr>
              <a:t>Компания приняла решение применить </a:t>
            </a:r>
            <a:r>
              <a:rPr lang="en-US" b="1" dirty="0">
                <a:solidFill>
                  <a:srgbClr val="9E0E11"/>
                </a:solidFill>
              </a:rPr>
              <a:t>IAS 23</a:t>
            </a:r>
            <a:r>
              <a:rPr lang="ru-RU" b="1" dirty="0">
                <a:solidFill>
                  <a:srgbClr val="9E0E11"/>
                </a:solidFill>
              </a:rPr>
              <a:t> и капитализировать все затраты по займам, которые  напрямую связаны с приобретением, строительством или производством квалифицируемых активов </a:t>
            </a:r>
            <a:endParaRPr lang="en-US" b="1" dirty="0">
              <a:solidFill>
                <a:srgbClr val="9E0E11"/>
              </a:solidFill>
            </a:endParaRPr>
          </a:p>
        </p:txBody>
      </p:sp>
      <p:pic>
        <p:nvPicPr>
          <p:cNvPr id="512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80017" y="3749346"/>
            <a:ext cx="6192928" cy="11941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35648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ОСНОВНЫЕ СРЕДСТВА</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Капитализация </a:t>
            </a:r>
            <a:r>
              <a:rPr lang="en-US" sz="1200" b="1" dirty="0" smtClean="0">
                <a:solidFill>
                  <a:schemeClr val="tx1"/>
                </a:solidFill>
              </a:rPr>
              <a:t>IAS </a:t>
            </a:r>
            <a:r>
              <a:rPr lang="ru-RU" sz="1200" b="1" dirty="0" smtClean="0">
                <a:solidFill>
                  <a:schemeClr val="tx1"/>
                </a:solidFill>
              </a:rPr>
              <a:t>16</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Затраты отнесенные на ОС</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72421" y="1612294"/>
            <a:ext cx="6111763" cy="2862322"/>
          </a:xfrm>
          <a:prstGeom prst="rect">
            <a:avLst/>
          </a:prstGeom>
          <a:noFill/>
          <a:ln>
            <a:solidFill>
              <a:srgbClr val="C00000"/>
            </a:solidFill>
          </a:ln>
        </p:spPr>
        <p:txBody>
          <a:bodyPr wrap="square" rtlCol="0">
            <a:spAutoFit/>
          </a:bodyPr>
          <a:lstStyle/>
          <a:p>
            <a:r>
              <a:rPr lang="ru-RU" b="1" dirty="0">
                <a:solidFill>
                  <a:srgbClr val="9E0E11"/>
                </a:solidFill>
              </a:rPr>
              <a:t>Затраты следует капитализировать только в том случае, если существует вероятность того, что </a:t>
            </a:r>
            <a:r>
              <a:rPr lang="ru-RU" b="1" dirty="0" smtClean="0">
                <a:solidFill>
                  <a:srgbClr val="9E0E11"/>
                </a:solidFill>
              </a:rPr>
              <a:t>они увеличат </a:t>
            </a:r>
            <a:r>
              <a:rPr lang="ru-RU" b="1" dirty="0">
                <a:solidFill>
                  <a:srgbClr val="9E0E11"/>
                </a:solidFill>
              </a:rPr>
              <a:t>экономические выгоды, которые, как ожидается, принесут </a:t>
            </a:r>
            <a:r>
              <a:rPr lang="ru-RU" b="1" dirty="0" smtClean="0">
                <a:solidFill>
                  <a:srgbClr val="9E0E11"/>
                </a:solidFill>
              </a:rPr>
              <a:t>основные средства</a:t>
            </a:r>
            <a:r>
              <a:rPr lang="ru-RU" b="1" dirty="0">
                <a:solidFill>
                  <a:srgbClr val="9E0E11"/>
                </a:solidFill>
              </a:rPr>
              <a:t>. Все прочие расходы </a:t>
            </a:r>
            <a:r>
              <a:rPr lang="ru-RU" b="1" dirty="0" smtClean="0">
                <a:solidFill>
                  <a:srgbClr val="9E0E11"/>
                </a:solidFill>
              </a:rPr>
              <a:t>должны отражаться </a:t>
            </a:r>
            <a:r>
              <a:rPr lang="ru-RU" b="1" dirty="0">
                <a:solidFill>
                  <a:srgbClr val="9E0E11"/>
                </a:solidFill>
              </a:rPr>
              <a:t>в отчете о прибылях и убытках по мере их возникновения, даже если </a:t>
            </a:r>
            <a:r>
              <a:rPr lang="ru-RU" b="1" dirty="0" smtClean="0">
                <a:solidFill>
                  <a:srgbClr val="9E0E11"/>
                </a:solidFill>
              </a:rPr>
              <a:t>они увеличивают </a:t>
            </a:r>
            <a:r>
              <a:rPr lang="ru-RU" b="1" dirty="0">
                <a:solidFill>
                  <a:srgbClr val="9E0E11"/>
                </a:solidFill>
              </a:rPr>
              <a:t>стоимость актива. Учетная политика должна </a:t>
            </a:r>
            <a:r>
              <a:rPr lang="ru-RU" b="1" dirty="0" smtClean="0">
                <a:solidFill>
                  <a:srgbClr val="9E0E11"/>
                </a:solidFill>
              </a:rPr>
              <a:t>быть изменена </a:t>
            </a:r>
            <a:r>
              <a:rPr lang="ru-RU" b="1" dirty="0">
                <a:solidFill>
                  <a:srgbClr val="9E0E11"/>
                </a:solidFill>
              </a:rPr>
              <a:t>в соответствии с МСФО (IAS) 16</a:t>
            </a:r>
            <a:r>
              <a:rPr lang="ru-RU" b="1" dirty="0" smtClean="0">
                <a:solidFill>
                  <a:srgbClr val="9E0E11"/>
                </a:solidFill>
              </a:rPr>
              <a:t>. Любые </a:t>
            </a:r>
            <a:r>
              <a:rPr lang="ru-RU" b="1" dirty="0">
                <a:solidFill>
                  <a:srgbClr val="9E0E11"/>
                </a:solidFill>
              </a:rPr>
              <a:t>ранее капитализированные суммы, которые не соответствовали </a:t>
            </a:r>
            <a:r>
              <a:rPr lang="ru-RU" b="1" dirty="0" smtClean="0">
                <a:solidFill>
                  <a:srgbClr val="9E0E11"/>
                </a:solidFill>
              </a:rPr>
              <a:t>критериям капитализации</a:t>
            </a:r>
            <a:r>
              <a:rPr lang="ru-RU" b="1" dirty="0">
                <a:solidFill>
                  <a:srgbClr val="9E0E11"/>
                </a:solidFill>
              </a:rPr>
              <a:t>, должны быть списаны</a:t>
            </a:r>
            <a:endParaRPr lang="en-US" b="1" dirty="0">
              <a:solidFill>
                <a:srgbClr val="9E0E11"/>
              </a:solidFill>
            </a:endParaRPr>
          </a:p>
        </p:txBody>
      </p:sp>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50757" y="4923115"/>
            <a:ext cx="6133427"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20819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НЕМАТЕРИАЛЬНЫЕ АКИМВЫ</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Реклассификация РБП (</a:t>
            </a:r>
            <a:r>
              <a:rPr lang="en-US" sz="1200" b="1" dirty="0" smtClean="0">
                <a:solidFill>
                  <a:schemeClr val="tx1"/>
                </a:solidFill>
              </a:rPr>
              <a:t>IAS 38)</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НМА из РБП</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72421" y="1612294"/>
            <a:ext cx="6111763" cy="923330"/>
          </a:xfrm>
          <a:prstGeom prst="rect">
            <a:avLst/>
          </a:prstGeom>
          <a:noFill/>
          <a:ln>
            <a:solidFill>
              <a:srgbClr val="C00000"/>
            </a:solidFill>
          </a:ln>
        </p:spPr>
        <p:txBody>
          <a:bodyPr wrap="square" rtlCol="0">
            <a:spAutoFit/>
          </a:bodyPr>
          <a:lstStyle/>
          <a:p>
            <a:r>
              <a:rPr lang="ru-RU" b="1" dirty="0" smtClean="0">
                <a:solidFill>
                  <a:srgbClr val="9E0E11"/>
                </a:solidFill>
              </a:rPr>
              <a:t>В компании на сч.97 «Расходы будущих периодов» числится лицензия на право пользования программой в размере 280 тыс. рублей</a:t>
            </a:r>
            <a:endParaRPr lang="en-US" b="1" dirty="0">
              <a:solidFill>
                <a:srgbClr val="9E0E11"/>
              </a:solidFill>
            </a:endParaRPr>
          </a:p>
        </p:txBody>
      </p:sp>
      <p:pic>
        <p:nvPicPr>
          <p:cNvPr id="9218"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7176" y="2997132"/>
            <a:ext cx="6111748" cy="10799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094128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НЕМАТЕРИАЛЬНЫЕ АКИМВЫ</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Списание  (</a:t>
            </a:r>
            <a:r>
              <a:rPr lang="en-US" sz="1200" b="1" dirty="0" smtClean="0">
                <a:solidFill>
                  <a:schemeClr val="tx1"/>
                </a:solidFill>
              </a:rPr>
              <a:t>IAS 38)</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Списание НМА не удовлетворяющих критерию признания</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48576" y="1807904"/>
            <a:ext cx="6111763" cy="1200329"/>
          </a:xfrm>
          <a:prstGeom prst="rect">
            <a:avLst/>
          </a:prstGeom>
          <a:noFill/>
          <a:ln>
            <a:solidFill>
              <a:srgbClr val="C00000"/>
            </a:solidFill>
          </a:ln>
        </p:spPr>
        <p:txBody>
          <a:bodyPr wrap="square" rtlCol="0">
            <a:spAutoFit/>
          </a:bodyPr>
          <a:lstStyle/>
          <a:p>
            <a:r>
              <a:rPr lang="ru-RU" b="1" dirty="0" smtClean="0">
                <a:solidFill>
                  <a:srgbClr val="9E0E11"/>
                </a:solidFill>
              </a:rPr>
              <a:t>В компании на счете 04 «НМА» числится товарный знак и клиентская база , созданные внутри самой компании. Согласно п.64 </a:t>
            </a:r>
            <a:r>
              <a:rPr lang="en-US" b="1" dirty="0" smtClean="0">
                <a:solidFill>
                  <a:srgbClr val="9E0E11"/>
                </a:solidFill>
              </a:rPr>
              <a:t>IAS 38 </a:t>
            </a:r>
            <a:r>
              <a:rPr lang="ru-RU" b="1" dirty="0" smtClean="0">
                <a:solidFill>
                  <a:srgbClr val="9E0E11"/>
                </a:solidFill>
              </a:rPr>
              <a:t> данные статья не подлежат признанию в качестве НМА</a:t>
            </a:r>
            <a:endParaRPr lang="en-US" b="1" dirty="0">
              <a:solidFill>
                <a:srgbClr val="9E0E11"/>
              </a:solidFill>
            </a:endParaRPr>
          </a:p>
        </p:txBody>
      </p:sp>
      <p:pic>
        <p:nvPicPr>
          <p:cNvPr id="1024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48576" y="3628532"/>
            <a:ext cx="5696329" cy="98918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967778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НЕМАТЕРИАЛЬНЫЕ АКИМВЫ</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Списание  (</a:t>
            </a:r>
            <a:r>
              <a:rPr lang="en-US" sz="1200" b="1" dirty="0" smtClean="0">
                <a:solidFill>
                  <a:schemeClr val="tx1"/>
                </a:solidFill>
              </a:rPr>
              <a:t>IAS 38)</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Списание НМА не удовлетворяющих критерию признания</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48576" y="1807904"/>
            <a:ext cx="6111763" cy="1200329"/>
          </a:xfrm>
          <a:prstGeom prst="rect">
            <a:avLst/>
          </a:prstGeom>
          <a:noFill/>
          <a:ln>
            <a:solidFill>
              <a:srgbClr val="C00000"/>
            </a:solidFill>
          </a:ln>
        </p:spPr>
        <p:txBody>
          <a:bodyPr wrap="square" rtlCol="0">
            <a:spAutoFit/>
          </a:bodyPr>
          <a:lstStyle/>
          <a:p>
            <a:r>
              <a:rPr lang="ru-RU" b="1" dirty="0" smtClean="0">
                <a:solidFill>
                  <a:srgbClr val="9E0E11"/>
                </a:solidFill>
              </a:rPr>
              <a:t>Веб сайт в компании разработан </a:t>
            </a:r>
            <a:r>
              <a:rPr lang="ru-RU" b="1" dirty="0" err="1" smtClean="0">
                <a:solidFill>
                  <a:srgbClr val="9E0E11"/>
                </a:solidFill>
              </a:rPr>
              <a:t>искючительно</a:t>
            </a:r>
            <a:r>
              <a:rPr lang="ru-RU" b="1" dirty="0" smtClean="0">
                <a:solidFill>
                  <a:srgbClr val="9E0E11"/>
                </a:solidFill>
              </a:rPr>
              <a:t> в рекламных целях, и не может продемонстрировать как веб-сайт будет создавать будущие </a:t>
            </a:r>
            <a:r>
              <a:rPr lang="ru-RU" b="1" dirty="0">
                <a:solidFill>
                  <a:srgbClr val="9E0E11"/>
                </a:solidFill>
              </a:rPr>
              <a:t>экономические выгоды. </a:t>
            </a:r>
            <a:r>
              <a:rPr lang="ru-RU" sz="1000" b="1" dirty="0">
                <a:solidFill>
                  <a:srgbClr val="9E0E11"/>
                </a:solidFill>
              </a:rPr>
              <a:t>РАЗЪЯСНЕНИЕ ПКР (SIC) - 32 "НЕМАТЕРИАЛЬНЫЕ АКТИВЫ - ЗАТРАТЫ НА ВЕБ-САЙТ"</a:t>
            </a:r>
            <a:endParaRPr lang="en-US" sz="1000" b="1" dirty="0">
              <a:solidFill>
                <a:srgbClr val="9E0E11"/>
              </a:solidFill>
            </a:endParaRPr>
          </a:p>
        </p:txBody>
      </p:sp>
      <p:pic>
        <p:nvPicPr>
          <p:cNvPr id="1126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8555" y="3368544"/>
            <a:ext cx="5904885" cy="106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4632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6488" cy="2375106"/>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НЕМАТЕРИАЛЬНЫЕ АКИМВЫ</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IAS 38)</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Прочее</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10294" y="2227347"/>
            <a:ext cx="6111763" cy="646331"/>
          </a:xfrm>
          <a:prstGeom prst="rect">
            <a:avLst/>
          </a:prstGeom>
          <a:noFill/>
          <a:ln>
            <a:solidFill>
              <a:srgbClr val="C00000"/>
            </a:solidFill>
          </a:ln>
        </p:spPr>
        <p:txBody>
          <a:bodyPr wrap="square" rtlCol="0">
            <a:spAutoFit/>
          </a:bodyPr>
          <a:lstStyle/>
          <a:p>
            <a:r>
              <a:rPr lang="ru-RU" b="1" dirty="0" smtClean="0">
                <a:solidFill>
                  <a:srgbClr val="9E0E11"/>
                </a:solidFill>
              </a:rPr>
              <a:t>Наряду с ОС НМА тестируются на обесценение. Также не подлежат признанию затраты на исследования. </a:t>
            </a:r>
            <a:endParaRPr lang="en-US" b="1" dirty="0">
              <a:solidFill>
                <a:srgbClr val="9E0E11"/>
              </a:solidFill>
            </a:endParaRPr>
          </a:p>
        </p:txBody>
      </p:sp>
    </p:spTree>
    <p:extLst>
      <p:ext uri="{BB962C8B-B14F-4D97-AF65-F5344CB8AC3E}">
        <p14:creationId xmlns:p14="http://schemas.microsoft.com/office/powerpoint/2010/main" val="15880180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13025" y="-5126"/>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pic>
        <p:nvPicPr>
          <p:cNvPr id="12" name="image1.png"/>
          <p:cNvPicPr>
            <a:picLocks noChangeAspect="1"/>
          </p:cNvPicPr>
          <p:nvPr/>
        </p:nvPicPr>
        <p:blipFill>
          <a:blip r:embed="rId6"/>
          <a:stretch/>
        </p:blipFill>
        <p:spPr bwMode="auto">
          <a:xfrm>
            <a:off x="8625407" y="0"/>
            <a:ext cx="1219949" cy="324987"/>
          </a:xfrm>
          <a:prstGeom prst="rect">
            <a:avLst/>
          </a:prstGeom>
          <a:ln w="12700" cap="flat">
            <a:noFill/>
            <a:miter lim="400000"/>
          </a:ln>
        </p:spPr>
      </p:pic>
      <p:graphicFrame>
        <p:nvGraphicFramePr>
          <p:cNvPr id="2" name="Схема 1"/>
          <p:cNvGraphicFramePr/>
          <p:nvPr>
            <p:extLst>
              <p:ext uri="{D42A27DB-BD31-4B8C-83A1-F6EECF244321}">
                <p14:modId xmlns:p14="http://schemas.microsoft.com/office/powerpoint/2010/main" val="389163247"/>
              </p:ext>
            </p:extLst>
          </p:nvPr>
        </p:nvGraphicFramePr>
        <p:xfrm>
          <a:off x="795867" y="1166608"/>
          <a:ext cx="8236148" cy="657505"/>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3" name="Скругленный прямоугольник 2"/>
          <p:cNvSpPr/>
          <p:nvPr/>
        </p:nvSpPr>
        <p:spPr>
          <a:xfrm>
            <a:off x="920552" y="1988840"/>
            <a:ext cx="1728192" cy="1440457"/>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Дата перехода на МСФО</a:t>
            </a:r>
          </a:p>
        </p:txBody>
      </p:sp>
      <p:sp>
        <p:nvSpPr>
          <p:cNvPr id="13" name="Скругленный прямоугольник 12"/>
          <p:cNvSpPr/>
          <p:nvPr/>
        </p:nvSpPr>
        <p:spPr bwMode="auto">
          <a:xfrm>
            <a:off x="4016896" y="1988840"/>
            <a:ext cx="1872208" cy="1446082"/>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Сравнительная информация</a:t>
            </a:r>
            <a:endParaRPr lang="en-US" dirty="0">
              <a:solidFill>
                <a:schemeClr val="bg1"/>
              </a:solidFill>
            </a:endParaRPr>
          </a:p>
        </p:txBody>
      </p:sp>
      <p:sp>
        <p:nvSpPr>
          <p:cNvPr id="15" name="Скругленный прямоугольник 14"/>
          <p:cNvSpPr/>
          <p:nvPr/>
        </p:nvSpPr>
        <p:spPr bwMode="auto">
          <a:xfrm>
            <a:off x="7240489" y="1994466"/>
            <a:ext cx="1761308" cy="142970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dirty="0" smtClean="0">
                <a:solidFill>
                  <a:schemeClr val="bg1"/>
                </a:solidFill>
              </a:rPr>
              <a:t>Первая отчетная дата МСФО</a:t>
            </a:r>
            <a:endParaRPr lang="en-US" dirty="0">
              <a:solidFill>
                <a:schemeClr val="bg1"/>
              </a:solidFill>
            </a:endParaRPr>
          </a:p>
        </p:txBody>
      </p:sp>
      <p:sp>
        <p:nvSpPr>
          <p:cNvPr id="16" name="Стрелка вниз 15"/>
          <p:cNvSpPr/>
          <p:nvPr/>
        </p:nvSpPr>
        <p:spPr>
          <a:xfrm>
            <a:off x="1712640" y="3434922"/>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Скругленный прямоугольник 16"/>
          <p:cNvSpPr/>
          <p:nvPr/>
        </p:nvSpPr>
        <p:spPr bwMode="auto">
          <a:xfrm>
            <a:off x="920552" y="3900013"/>
            <a:ext cx="1728192" cy="56220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01.01.2019</a:t>
            </a:r>
          </a:p>
        </p:txBody>
      </p:sp>
      <p:sp>
        <p:nvSpPr>
          <p:cNvPr id="18" name="Стрелка вниз 17"/>
          <p:cNvSpPr/>
          <p:nvPr/>
        </p:nvSpPr>
        <p:spPr bwMode="auto">
          <a:xfrm>
            <a:off x="1748644" y="4481677"/>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Скругленный прямоугольник 18"/>
          <p:cNvSpPr/>
          <p:nvPr/>
        </p:nvSpPr>
        <p:spPr bwMode="auto">
          <a:xfrm>
            <a:off x="920552" y="4957268"/>
            <a:ext cx="1656184" cy="5700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rPr>
              <a:t>Отчет </a:t>
            </a:r>
            <a:r>
              <a:rPr lang="ru-RU" sz="1050" b="1" dirty="0">
                <a:solidFill>
                  <a:schemeClr val="tx1"/>
                </a:solidFill>
              </a:rPr>
              <a:t>о финансовом </a:t>
            </a:r>
            <a:r>
              <a:rPr lang="ru-RU" sz="1050" b="1" dirty="0" smtClean="0">
                <a:solidFill>
                  <a:schemeClr val="tx1"/>
                </a:solidFill>
              </a:rPr>
              <a:t>положении (баланс) 1</a:t>
            </a:r>
            <a:endParaRPr lang="ru-RU" sz="1050" b="1" dirty="0">
              <a:solidFill>
                <a:schemeClr val="tx1"/>
              </a:solidFill>
            </a:endParaRPr>
          </a:p>
        </p:txBody>
      </p:sp>
      <p:sp>
        <p:nvSpPr>
          <p:cNvPr id="20" name="Стрелка вниз 19"/>
          <p:cNvSpPr/>
          <p:nvPr/>
        </p:nvSpPr>
        <p:spPr bwMode="auto">
          <a:xfrm>
            <a:off x="4925997" y="3458041"/>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Скругленный прямоугольник 20"/>
          <p:cNvSpPr/>
          <p:nvPr/>
        </p:nvSpPr>
        <p:spPr bwMode="auto">
          <a:xfrm>
            <a:off x="3962890" y="3900013"/>
            <a:ext cx="1926214" cy="58166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31.12.2019</a:t>
            </a:r>
          </a:p>
        </p:txBody>
      </p:sp>
      <p:sp>
        <p:nvSpPr>
          <p:cNvPr id="23" name="Стрелка вниз 22"/>
          <p:cNvSpPr/>
          <p:nvPr/>
        </p:nvSpPr>
        <p:spPr bwMode="auto">
          <a:xfrm>
            <a:off x="4925997" y="4492428"/>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Скругленный прямоугольник 25"/>
          <p:cNvSpPr/>
          <p:nvPr/>
        </p:nvSpPr>
        <p:spPr bwMode="auto">
          <a:xfrm>
            <a:off x="4016896" y="4946768"/>
            <a:ext cx="1872208" cy="5805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rPr>
              <a:t>Отчет </a:t>
            </a:r>
            <a:r>
              <a:rPr lang="ru-RU" sz="1050" b="1" dirty="0">
                <a:solidFill>
                  <a:schemeClr val="tx1"/>
                </a:solidFill>
              </a:rPr>
              <a:t>о финансовом </a:t>
            </a:r>
            <a:r>
              <a:rPr lang="ru-RU" sz="1050" b="1" dirty="0" smtClean="0">
                <a:solidFill>
                  <a:schemeClr val="tx1"/>
                </a:solidFill>
              </a:rPr>
              <a:t>положении (баланс) 2</a:t>
            </a:r>
            <a:endParaRPr lang="ru-RU" sz="1050" b="1" dirty="0">
              <a:solidFill>
                <a:schemeClr val="tx1"/>
              </a:solidFill>
            </a:endParaRPr>
          </a:p>
        </p:txBody>
      </p:sp>
      <p:sp>
        <p:nvSpPr>
          <p:cNvPr id="31" name="Двойная стрелка влево/вправо 30"/>
          <p:cNvSpPr/>
          <p:nvPr/>
        </p:nvSpPr>
        <p:spPr>
          <a:xfrm>
            <a:off x="2648744" y="5017302"/>
            <a:ext cx="1216152" cy="484632"/>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Скругленный прямоугольник 32"/>
          <p:cNvSpPr/>
          <p:nvPr/>
        </p:nvSpPr>
        <p:spPr bwMode="auto">
          <a:xfrm>
            <a:off x="2297088" y="5669364"/>
            <a:ext cx="1872208" cy="5805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rPr>
              <a:t>ОПУ 1</a:t>
            </a:r>
          </a:p>
          <a:p>
            <a:pPr algn="ctr"/>
            <a:r>
              <a:rPr lang="ru-RU" sz="1050" b="1" dirty="0" smtClean="0">
                <a:solidFill>
                  <a:schemeClr val="tx1"/>
                </a:solidFill>
              </a:rPr>
              <a:t>ОДДС 1</a:t>
            </a:r>
          </a:p>
          <a:p>
            <a:pPr algn="ctr"/>
            <a:r>
              <a:rPr lang="ru-RU" sz="1050" b="1" dirty="0" smtClean="0">
                <a:solidFill>
                  <a:schemeClr val="tx1"/>
                </a:solidFill>
              </a:rPr>
              <a:t>Капитал 1</a:t>
            </a:r>
            <a:endParaRPr lang="ru-RU" sz="1050" b="1" dirty="0">
              <a:solidFill>
                <a:schemeClr val="tx1"/>
              </a:solidFill>
            </a:endParaRPr>
          </a:p>
        </p:txBody>
      </p:sp>
      <p:sp>
        <p:nvSpPr>
          <p:cNvPr id="34" name="Стрелка вниз 33"/>
          <p:cNvSpPr/>
          <p:nvPr/>
        </p:nvSpPr>
        <p:spPr bwMode="auto">
          <a:xfrm>
            <a:off x="7921886" y="3424172"/>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Скругленный прямоугольник 35"/>
          <p:cNvSpPr/>
          <p:nvPr/>
        </p:nvSpPr>
        <p:spPr bwMode="auto">
          <a:xfrm>
            <a:off x="7277331" y="3870756"/>
            <a:ext cx="1724465" cy="581664"/>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31.12.2020</a:t>
            </a:r>
          </a:p>
        </p:txBody>
      </p:sp>
      <p:sp>
        <p:nvSpPr>
          <p:cNvPr id="38" name="Скругленный прямоугольник 37"/>
          <p:cNvSpPr/>
          <p:nvPr/>
        </p:nvSpPr>
        <p:spPr bwMode="auto">
          <a:xfrm>
            <a:off x="7277332" y="4969350"/>
            <a:ext cx="1872208" cy="5805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rPr>
              <a:t>Отчет </a:t>
            </a:r>
            <a:r>
              <a:rPr lang="ru-RU" sz="1050" b="1" dirty="0">
                <a:solidFill>
                  <a:schemeClr val="tx1"/>
                </a:solidFill>
              </a:rPr>
              <a:t>о финансовом </a:t>
            </a:r>
            <a:r>
              <a:rPr lang="ru-RU" sz="1050" b="1" dirty="0" smtClean="0">
                <a:solidFill>
                  <a:schemeClr val="tx1"/>
                </a:solidFill>
              </a:rPr>
              <a:t>положении (баланс) 3</a:t>
            </a:r>
            <a:endParaRPr lang="ru-RU" sz="1050" b="1" dirty="0">
              <a:solidFill>
                <a:schemeClr val="tx1"/>
              </a:solidFill>
            </a:endParaRPr>
          </a:p>
        </p:txBody>
      </p:sp>
      <p:sp>
        <p:nvSpPr>
          <p:cNvPr id="39" name="Стрелка вниз 38"/>
          <p:cNvSpPr/>
          <p:nvPr/>
        </p:nvSpPr>
        <p:spPr bwMode="auto">
          <a:xfrm>
            <a:off x="7921886" y="4462217"/>
            <a:ext cx="72008" cy="465091"/>
          </a:xfrm>
          <a:prstGeom prst="down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Двойная стрелка влево/вправо 39"/>
          <p:cNvSpPr/>
          <p:nvPr/>
        </p:nvSpPr>
        <p:spPr bwMode="auto">
          <a:xfrm>
            <a:off x="5945554" y="5042672"/>
            <a:ext cx="1216152" cy="484632"/>
          </a:xfrm>
          <a:prstGeom prst="leftRightArrow">
            <a:avLst/>
          </a:prstGeom>
          <a:solidFill>
            <a:schemeClr val="bg1">
              <a:lumMod val="8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Скругленный прямоугольник 40"/>
          <p:cNvSpPr/>
          <p:nvPr/>
        </p:nvSpPr>
        <p:spPr bwMode="auto">
          <a:xfrm>
            <a:off x="5617526" y="5711052"/>
            <a:ext cx="1872208" cy="580536"/>
          </a:xfrm>
          <a:prstGeom prst="roundRect">
            <a:avLst/>
          </a:prstGeom>
          <a:solidFill>
            <a:schemeClr val="accent2">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50" b="1" dirty="0" smtClean="0">
                <a:solidFill>
                  <a:schemeClr val="tx1"/>
                </a:solidFill>
              </a:rPr>
              <a:t>ОПУ 2</a:t>
            </a:r>
          </a:p>
          <a:p>
            <a:pPr algn="ctr"/>
            <a:r>
              <a:rPr lang="ru-RU" sz="1050" b="1" dirty="0" smtClean="0">
                <a:solidFill>
                  <a:schemeClr val="tx1"/>
                </a:solidFill>
              </a:rPr>
              <a:t>ОДДС 2</a:t>
            </a:r>
          </a:p>
          <a:p>
            <a:pPr algn="ctr"/>
            <a:r>
              <a:rPr lang="ru-RU" sz="1050" b="1" dirty="0" smtClean="0">
                <a:solidFill>
                  <a:schemeClr val="tx1"/>
                </a:solidFill>
              </a:rPr>
              <a:t>Капитал 2</a:t>
            </a:r>
            <a:endParaRPr lang="ru-RU" sz="1050" b="1" dirty="0">
              <a:solidFill>
                <a:schemeClr val="tx1"/>
              </a:solidFill>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6210" y="-3716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Запасы</a:t>
            </a:r>
            <a:endParaRPr lang="ru-RU" sz="1400" b="1" dirty="0">
              <a:solidFill>
                <a:schemeClr val="tx1"/>
              </a:solidFill>
            </a:endParaRPr>
          </a:p>
        </p:txBody>
      </p:sp>
      <p:sp>
        <p:nvSpPr>
          <p:cNvPr id="14" name="Стрелка вправо 20"/>
          <p:cNvSpPr/>
          <p:nvPr/>
        </p:nvSpPr>
        <p:spPr bwMode="auto">
          <a:xfrm>
            <a:off x="685882" y="226956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IAS </a:t>
            </a:r>
            <a:r>
              <a:rPr lang="ru-RU" sz="1200" b="1" dirty="0" smtClean="0">
                <a:solidFill>
                  <a:schemeClr val="tx1"/>
                </a:solidFill>
              </a:rPr>
              <a:t>02</a:t>
            </a:r>
            <a:r>
              <a:rPr lang="en-US" sz="1200" b="1" dirty="0" smtClean="0">
                <a:solidFill>
                  <a:schemeClr val="tx1"/>
                </a:solidFill>
              </a:rPr>
              <a:t>)</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Корректировки запасов</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87612" y="2227347"/>
            <a:ext cx="6111763" cy="646331"/>
          </a:xfrm>
          <a:prstGeom prst="rect">
            <a:avLst/>
          </a:prstGeom>
          <a:noFill/>
          <a:ln>
            <a:solidFill>
              <a:srgbClr val="C00000"/>
            </a:solidFill>
          </a:ln>
        </p:spPr>
        <p:txBody>
          <a:bodyPr wrap="square" rtlCol="0">
            <a:spAutoFit/>
          </a:bodyPr>
          <a:lstStyle/>
          <a:p>
            <a:r>
              <a:rPr lang="ru-RU" b="1" dirty="0" smtClean="0">
                <a:solidFill>
                  <a:srgbClr val="9E0E11"/>
                </a:solidFill>
              </a:rPr>
              <a:t>Запасы отражаются по наименьшей стоимости: балансовой и чистой стоимости реализации. </a:t>
            </a:r>
            <a:endParaRPr lang="en-US" b="1" dirty="0">
              <a:solidFill>
                <a:srgbClr val="9E0E11"/>
              </a:solidFill>
            </a:endParaRPr>
          </a:p>
        </p:txBody>
      </p:sp>
      <p:sp>
        <p:nvSpPr>
          <p:cNvPr id="15" name="Стрелка вправо 20"/>
          <p:cNvSpPr/>
          <p:nvPr/>
        </p:nvSpPr>
        <p:spPr bwMode="auto">
          <a:xfrm>
            <a:off x="685882" y="3104952"/>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IAS </a:t>
            </a:r>
            <a:r>
              <a:rPr lang="ru-RU" sz="1200" b="1" dirty="0" smtClean="0">
                <a:solidFill>
                  <a:schemeClr val="tx1"/>
                </a:solidFill>
              </a:rPr>
              <a:t>02</a:t>
            </a:r>
            <a:r>
              <a:rPr lang="en-US" sz="1200" b="1" dirty="0" smtClean="0">
                <a:solidFill>
                  <a:schemeClr val="tx1"/>
                </a:solidFill>
              </a:rPr>
              <a:t>)</a:t>
            </a:r>
            <a:endParaRPr dirty="0"/>
          </a:p>
        </p:txBody>
      </p:sp>
      <p:sp>
        <p:nvSpPr>
          <p:cNvPr id="17" name="TextBox 16"/>
          <p:cNvSpPr txBox="1"/>
          <p:nvPr/>
        </p:nvSpPr>
        <p:spPr bwMode="auto">
          <a:xfrm>
            <a:off x="2977631" y="3104952"/>
            <a:ext cx="6111763" cy="923330"/>
          </a:xfrm>
          <a:prstGeom prst="rect">
            <a:avLst/>
          </a:prstGeom>
          <a:noFill/>
          <a:ln>
            <a:solidFill>
              <a:srgbClr val="C00000"/>
            </a:solidFill>
          </a:ln>
        </p:spPr>
        <p:txBody>
          <a:bodyPr wrap="square" rtlCol="0">
            <a:spAutoFit/>
          </a:bodyPr>
          <a:lstStyle/>
          <a:p>
            <a:r>
              <a:rPr lang="ru-RU" b="1" dirty="0" smtClean="0">
                <a:solidFill>
                  <a:srgbClr val="9E0E11"/>
                </a:solidFill>
              </a:rPr>
              <a:t>Проанализировать движение запасов в отчетном периоде на предмет возможного формирования резерва на неликвид</a:t>
            </a:r>
            <a:endParaRPr lang="en-US" b="1" dirty="0">
              <a:solidFill>
                <a:srgbClr val="9E0E11"/>
              </a:solidFill>
            </a:endParaRPr>
          </a:p>
        </p:txBody>
      </p:sp>
      <p:pic>
        <p:nvPicPr>
          <p:cNvPr id="1229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01247" y="5175118"/>
            <a:ext cx="4905375" cy="895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84972475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5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Дебиторская задолженность</a:t>
            </a:r>
            <a:endParaRPr lang="ru-RU" sz="1400" b="1" dirty="0">
              <a:solidFill>
                <a:schemeClr val="tx1"/>
              </a:solidFill>
            </a:endParaRPr>
          </a:p>
        </p:txBody>
      </p:sp>
      <p:sp>
        <p:nvSpPr>
          <p:cNvPr id="14" name="Стрелка вправо 20"/>
          <p:cNvSpPr/>
          <p:nvPr/>
        </p:nvSpPr>
        <p:spPr bwMode="auto">
          <a:xfrm>
            <a:off x="750376" y="184482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5453611" y="1859636"/>
            <a:ext cx="3719333" cy="2862322"/>
          </a:xfrm>
          <a:prstGeom prst="rect">
            <a:avLst/>
          </a:prstGeom>
          <a:noFill/>
          <a:ln>
            <a:solidFill>
              <a:srgbClr val="C00000"/>
            </a:solidFill>
          </a:ln>
        </p:spPr>
        <p:txBody>
          <a:bodyPr wrap="square" rtlCol="0">
            <a:spAutoFit/>
          </a:bodyPr>
          <a:lstStyle/>
          <a:p>
            <a:r>
              <a:rPr lang="ru-RU" dirty="0">
                <a:latin typeface="Garamond" panose="02020404030301010803" pitchFamily="18" charset="0"/>
              </a:rPr>
              <a:t>Ожидаемые кредитные убытки (</a:t>
            </a:r>
            <a:r>
              <a:rPr lang="ru-RU" dirty="0" err="1">
                <a:latin typeface="Garamond" panose="02020404030301010803" pitchFamily="18" charset="0"/>
              </a:rPr>
              <a:t>expected</a:t>
            </a:r>
            <a:r>
              <a:rPr lang="ru-RU" dirty="0">
                <a:latin typeface="Garamond" panose="02020404030301010803" pitchFamily="18" charset="0"/>
              </a:rPr>
              <a:t> </a:t>
            </a:r>
            <a:r>
              <a:rPr lang="ru-RU" dirty="0" err="1">
                <a:latin typeface="Garamond" panose="02020404030301010803" pitchFamily="18" charset="0"/>
              </a:rPr>
              <a:t>credit</a:t>
            </a:r>
            <a:r>
              <a:rPr lang="ru-RU" dirty="0">
                <a:latin typeface="Garamond" panose="02020404030301010803" pitchFamily="18" charset="0"/>
              </a:rPr>
              <a:t> </a:t>
            </a:r>
            <a:r>
              <a:rPr lang="ru-RU" dirty="0" err="1">
                <a:latin typeface="Garamond" panose="02020404030301010803" pitchFamily="18" charset="0"/>
              </a:rPr>
              <a:t>losses</a:t>
            </a:r>
            <a:r>
              <a:rPr lang="ru-RU" dirty="0">
                <a:latin typeface="Garamond" panose="02020404030301010803" pitchFamily="18" charset="0"/>
              </a:rPr>
              <a:t>, далее – ECL) представляют собой взвешенную по вероятности оценку кредитных убытков, то есть приведенную стоимость всех ожидаемых недополученных денежных средств, в течение ожидаемого срока действия финансового инструмента (п. B5.5.28 МСФО (IFRS) 9).</a:t>
            </a:r>
            <a:endParaRPr lang="en-US" b="1" dirty="0">
              <a:solidFill>
                <a:srgbClr val="9E0E11"/>
              </a:solidFill>
              <a:latin typeface="Garamond" panose="02020404030301010803" pitchFamily="18" charset="0"/>
            </a:endParaRPr>
          </a:p>
        </p:txBody>
      </p:sp>
      <p:pic>
        <p:nvPicPr>
          <p:cNvPr id="1331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080879" y="5203693"/>
            <a:ext cx="6092065" cy="866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6"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29824" y="2741632"/>
            <a:ext cx="3757389" cy="2209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291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3201" y="52671"/>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750376" y="168861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 МАТРИЦА РЕЗЕРВОВ</a:t>
            </a:r>
            <a:endParaRPr lang="ru-RU" sz="2000" b="1" dirty="0">
              <a:solidFill>
                <a:srgbClr val="9C0E11"/>
              </a:solidFill>
              <a:latin typeface="Times New Roman"/>
              <a:ea typeface="Times New Roman"/>
              <a:cs typeface="Times New Roman"/>
            </a:endParaRPr>
          </a:p>
        </p:txBody>
      </p:sp>
      <p:sp>
        <p:nvSpPr>
          <p:cNvPr id="3" name="TextBox 2"/>
          <p:cNvSpPr txBox="1"/>
          <p:nvPr/>
        </p:nvSpPr>
        <p:spPr>
          <a:xfrm>
            <a:off x="1263179" y="2411617"/>
            <a:ext cx="8303019" cy="646331"/>
          </a:xfrm>
          <a:prstGeom prst="rect">
            <a:avLst/>
          </a:prstGeom>
          <a:noFill/>
        </p:spPr>
        <p:txBody>
          <a:bodyPr wrap="square" rtlCol="0">
            <a:spAutoFit/>
          </a:bodyPr>
          <a:lstStyle/>
          <a:p>
            <a:pPr marL="285750" indent="-285750">
              <a:buFont typeface="Wingdings" panose="05000000000000000000" pitchFamily="2" charset="2"/>
              <a:buChar char="Ø"/>
            </a:pPr>
            <a:r>
              <a:rPr lang="ru-RU" b="1" dirty="0" smtClean="0"/>
              <a:t>Шаг 1 </a:t>
            </a:r>
            <a:r>
              <a:rPr lang="ru-RU" dirty="0" smtClean="0"/>
              <a:t>Анализ периода продаж и безнадежная ДЗ, относящаяся к этому периоду</a:t>
            </a:r>
            <a:endParaRPr lang="en-US" dirty="0"/>
          </a:p>
        </p:txBody>
      </p:sp>
      <p:sp>
        <p:nvSpPr>
          <p:cNvPr id="18" name="TextBox 17"/>
          <p:cNvSpPr txBox="1"/>
          <p:nvPr/>
        </p:nvSpPr>
        <p:spPr bwMode="auto">
          <a:xfrm>
            <a:off x="1253218" y="3211906"/>
            <a:ext cx="3921266"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2 </a:t>
            </a:r>
            <a:r>
              <a:rPr lang="ru-RU" dirty="0" smtClean="0"/>
              <a:t>Анализ платежей дебиторов</a:t>
            </a:r>
            <a:endParaRPr lang="en-US" dirty="0"/>
          </a:p>
        </p:txBody>
      </p:sp>
      <p:sp>
        <p:nvSpPr>
          <p:cNvPr id="19" name="TextBox 18"/>
          <p:cNvSpPr txBox="1"/>
          <p:nvPr/>
        </p:nvSpPr>
        <p:spPr bwMode="auto">
          <a:xfrm>
            <a:off x="1253218" y="3791617"/>
            <a:ext cx="5213287"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3 </a:t>
            </a:r>
            <a:r>
              <a:rPr lang="ru-RU" dirty="0" smtClean="0"/>
              <a:t>Расчет процента убытка в случае дефолта</a:t>
            </a:r>
            <a:endParaRPr lang="en-US" dirty="0"/>
          </a:p>
        </p:txBody>
      </p:sp>
      <p:sp>
        <p:nvSpPr>
          <p:cNvPr id="20" name="TextBox 19"/>
          <p:cNvSpPr txBox="1"/>
          <p:nvPr/>
        </p:nvSpPr>
        <p:spPr bwMode="auto">
          <a:xfrm>
            <a:off x="1253218" y="4428877"/>
            <a:ext cx="7786106"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4 </a:t>
            </a:r>
            <a:r>
              <a:rPr lang="ru-RU" dirty="0" smtClean="0"/>
              <a:t>Корректировка процента убытка в случае прогнозной информации </a:t>
            </a:r>
            <a:endParaRPr lang="en-US" dirty="0"/>
          </a:p>
        </p:txBody>
      </p:sp>
      <p:sp>
        <p:nvSpPr>
          <p:cNvPr id="21" name="TextBox 20"/>
          <p:cNvSpPr txBox="1"/>
          <p:nvPr/>
        </p:nvSpPr>
        <p:spPr bwMode="auto">
          <a:xfrm>
            <a:off x="1263179" y="5020689"/>
            <a:ext cx="4798108"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5 </a:t>
            </a:r>
            <a:r>
              <a:rPr lang="ru-RU" dirty="0" smtClean="0"/>
              <a:t>ОКУ транслируем на текущий период</a:t>
            </a:r>
            <a:endParaRPr lang="en-US" dirty="0"/>
          </a:p>
        </p:txBody>
      </p:sp>
    </p:spTree>
    <p:extLst>
      <p:ext uri="{BB962C8B-B14F-4D97-AF65-F5344CB8AC3E}">
        <p14:creationId xmlns:p14="http://schemas.microsoft.com/office/powerpoint/2010/main" val="2621831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3201" y="52671"/>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750376" y="168861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 МАТРИЦА РЕЗЕРВОВ</a:t>
            </a:r>
            <a:endParaRPr lang="ru-RU" sz="2000" b="1" dirty="0">
              <a:solidFill>
                <a:srgbClr val="9C0E11"/>
              </a:solidFill>
              <a:latin typeface="Times New Roman"/>
              <a:ea typeface="Times New Roman"/>
              <a:cs typeface="Times New Roman"/>
            </a:endParaRPr>
          </a:p>
        </p:txBody>
      </p:sp>
      <p:sp>
        <p:nvSpPr>
          <p:cNvPr id="3" name="TextBox 2"/>
          <p:cNvSpPr txBox="1"/>
          <p:nvPr/>
        </p:nvSpPr>
        <p:spPr>
          <a:xfrm>
            <a:off x="1263179" y="2411617"/>
            <a:ext cx="8303019" cy="646331"/>
          </a:xfrm>
          <a:prstGeom prst="rect">
            <a:avLst/>
          </a:prstGeom>
          <a:noFill/>
        </p:spPr>
        <p:txBody>
          <a:bodyPr wrap="square" rtlCol="0">
            <a:spAutoFit/>
          </a:bodyPr>
          <a:lstStyle/>
          <a:p>
            <a:pPr marL="285750" indent="-285750">
              <a:buFont typeface="Wingdings" panose="05000000000000000000" pitchFamily="2" charset="2"/>
              <a:buChar char="Ø"/>
            </a:pPr>
            <a:r>
              <a:rPr lang="ru-RU" b="1" dirty="0" smtClean="0"/>
              <a:t>Шаг 1 </a:t>
            </a:r>
            <a:r>
              <a:rPr lang="ru-RU" dirty="0" smtClean="0"/>
              <a:t>Анализ периода продаж и безнадежная ДЗ, относящаяся к этому периоду</a:t>
            </a:r>
            <a:endParaRPr lang="en-US" dirty="0"/>
          </a:p>
        </p:txBody>
      </p:sp>
      <p:sp>
        <p:nvSpPr>
          <p:cNvPr id="11" name="TextBox 10"/>
          <p:cNvSpPr txBox="1"/>
          <p:nvPr/>
        </p:nvSpPr>
        <p:spPr>
          <a:xfrm>
            <a:off x="1073928" y="3645024"/>
            <a:ext cx="8771429" cy="369332"/>
          </a:xfrm>
          <a:prstGeom prst="rect">
            <a:avLst/>
          </a:prstGeom>
          <a:noFill/>
        </p:spPr>
        <p:txBody>
          <a:bodyPr wrap="square" rtlCol="0">
            <a:spAutoFit/>
          </a:bodyPr>
          <a:lstStyle/>
          <a:p>
            <a:r>
              <a:rPr lang="ru-RU" i="1" dirty="0" smtClean="0"/>
              <a:t>Общая сумма ДЗ составила 1 млн. рублей. Рассматриваемый период 12 месяцев</a:t>
            </a:r>
            <a:endParaRPr lang="en-US" i="1" dirty="0"/>
          </a:p>
        </p:txBody>
      </p:sp>
    </p:spTree>
    <p:extLst>
      <p:ext uri="{BB962C8B-B14F-4D97-AF65-F5344CB8AC3E}">
        <p14:creationId xmlns:p14="http://schemas.microsoft.com/office/powerpoint/2010/main" val="34707400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1502" y="52671"/>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750376" y="168861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 МАТРИЦА РЕЗЕРВОВ</a:t>
            </a:r>
            <a:endParaRPr lang="ru-RU" sz="2000" b="1" dirty="0">
              <a:solidFill>
                <a:srgbClr val="9C0E11"/>
              </a:solidFill>
              <a:latin typeface="Times New Roman"/>
              <a:ea typeface="Times New Roman"/>
              <a:cs typeface="Times New Roman"/>
            </a:endParaRPr>
          </a:p>
        </p:txBody>
      </p:sp>
      <p:sp>
        <p:nvSpPr>
          <p:cNvPr id="15" name="TextBox 14"/>
          <p:cNvSpPr txBox="1"/>
          <p:nvPr/>
        </p:nvSpPr>
        <p:spPr bwMode="auto">
          <a:xfrm>
            <a:off x="1102776" y="2628199"/>
            <a:ext cx="3921266"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2 </a:t>
            </a:r>
            <a:r>
              <a:rPr lang="ru-RU" dirty="0" smtClean="0"/>
              <a:t>Анализ платежей дебиторов</a:t>
            </a:r>
            <a:endParaRPr lang="en-US" dirty="0"/>
          </a:p>
        </p:txBody>
      </p:sp>
      <p:pic>
        <p:nvPicPr>
          <p:cNvPr id="307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640" y="3212976"/>
            <a:ext cx="6984776" cy="2625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4003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1502" y="52671"/>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750376" y="168861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 МАТРИЦА РЕЗЕРВОВ</a:t>
            </a:r>
            <a:endParaRPr lang="ru-RU" sz="2000" b="1" dirty="0">
              <a:solidFill>
                <a:srgbClr val="9C0E11"/>
              </a:solidFill>
              <a:latin typeface="Times New Roman"/>
              <a:ea typeface="Times New Roman"/>
              <a:cs typeface="Times New Roman"/>
            </a:endParaRPr>
          </a:p>
        </p:txBody>
      </p:sp>
      <p:sp>
        <p:nvSpPr>
          <p:cNvPr id="16" name="TextBox 15"/>
          <p:cNvSpPr txBox="1"/>
          <p:nvPr/>
        </p:nvSpPr>
        <p:spPr bwMode="auto">
          <a:xfrm>
            <a:off x="1317007" y="2381342"/>
            <a:ext cx="7830967" cy="646331"/>
          </a:xfrm>
          <a:prstGeom prst="rect">
            <a:avLst/>
          </a:prstGeom>
          <a:noFill/>
        </p:spPr>
        <p:txBody>
          <a:bodyPr wrap="square" rtlCol="0">
            <a:spAutoFit/>
          </a:bodyPr>
          <a:lstStyle/>
          <a:p>
            <a:pPr marL="285750" indent="-285750">
              <a:buFont typeface="Wingdings" panose="05000000000000000000" pitchFamily="2" charset="2"/>
              <a:buChar char="Ø"/>
            </a:pPr>
            <a:r>
              <a:rPr lang="ru-RU" b="1" dirty="0"/>
              <a:t>Шаг </a:t>
            </a:r>
            <a:r>
              <a:rPr lang="ru-RU" b="1" dirty="0" smtClean="0"/>
              <a:t>3 </a:t>
            </a:r>
            <a:r>
              <a:rPr lang="ru-RU" dirty="0" smtClean="0"/>
              <a:t>Расчет процента убытка в случае </a:t>
            </a:r>
            <a:r>
              <a:rPr lang="ru-RU" dirty="0" smtClean="0"/>
              <a:t>дефолта за прошлые периоды </a:t>
            </a:r>
            <a:r>
              <a:rPr lang="ru-RU" dirty="0" smtClean="0"/>
              <a:t>(расчет исторических коэффициентов убытка)</a:t>
            </a:r>
            <a:endParaRPr lang="en-US" dirty="0"/>
          </a:p>
        </p:txBody>
      </p:sp>
      <p:sp>
        <p:nvSpPr>
          <p:cNvPr id="3" name="TextBox 2"/>
          <p:cNvSpPr txBox="1"/>
          <p:nvPr/>
        </p:nvSpPr>
        <p:spPr>
          <a:xfrm>
            <a:off x="249501" y="5800962"/>
            <a:ext cx="5370381" cy="600164"/>
          </a:xfrm>
          <a:prstGeom prst="rect">
            <a:avLst/>
          </a:prstGeom>
          <a:noFill/>
        </p:spPr>
        <p:txBody>
          <a:bodyPr wrap="none" rtlCol="0">
            <a:spAutoFit/>
          </a:bodyPr>
          <a:lstStyle/>
          <a:p>
            <a:r>
              <a:rPr lang="ru-RU" sz="1100" dirty="0" smtClean="0"/>
              <a:t>Расчет задолженности по продажам сроком более 30 дней=1000 000 -970 000=30 000</a:t>
            </a:r>
          </a:p>
          <a:p>
            <a:r>
              <a:rPr lang="ru-RU" sz="1100" dirty="0"/>
              <a:t>Расчет задолженности по продажам сроком более </a:t>
            </a:r>
            <a:r>
              <a:rPr lang="ru-RU" sz="1100" dirty="0" smtClean="0"/>
              <a:t>60 </a:t>
            </a:r>
            <a:r>
              <a:rPr lang="ru-RU" sz="1100" dirty="0"/>
              <a:t>дней=1000 000 </a:t>
            </a:r>
            <a:r>
              <a:rPr lang="ru-RU" sz="1100" dirty="0" smtClean="0"/>
              <a:t>-980 000=20 </a:t>
            </a:r>
            <a:r>
              <a:rPr lang="ru-RU" sz="1100" dirty="0"/>
              <a:t>000</a:t>
            </a:r>
          </a:p>
          <a:p>
            <a:r>
              <a:rPr lang="ru-RU" sz="1100" dirty="0" smtClean="0"/>
              <a:t>И т.д. (см. таблицу Шаг2)</a:t>
            </a:r>
            <a:endParaRPr lang="en-US" sz="1100" dirty="0"/>
          </a:p>
        </p:txBody>
      </p:sp>
      <p:sp>
        <p:nvSpPr>
          <p:cNvPr id="11" name="TextBox 10"/>
          <p:cNvSpPr txBox="1"/>
          <p:nvPr/>
        </p:nvSpPr>
        <p:spPr>
          <a:xfrm>
            <a:off x="1712640" y="3112636"/>
            <a:ext cx="6552728" cy="646331"/>
          </a:xfrm>
          <a:prstGeom prst="rect">
            <a:avLst/>
          </a:prstGeom>
          <a:noFill/>
        </p:spPr>
        <p:txBody>
          <a:bodyPr wrap="square" rtlCol="0">
            <a:spAutoFit/>
          </a:bodyPr>
          <a:lstStyle/>
          <a:p>
            <a:r>
              <a:rPr lang="ru-RU" dirty="0" smtClean="0"/>
              <a:t>Списанная сумма ДЗ применяется к КАЖДОМУ! Временному диапазону.</a:t>
            </a:r>
            <a:endParaRPr lang="en-US" dirty="0"/>
          </a:p>
        </p:txBody>
      </p:sp>
      <p:pic>
        <p:nvPicPr>
          <p:cNvPr id="3077"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2641" y="3758967"/>
            <a:ext cx="7089900" cy="2029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795030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61502" y="52671"/>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750376" y="1688614"/>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707886"/>
          </a:xfrm>
          <a:prstGeom prst="rect">
            <a:avLst/>
          </a:prstGeom>
        </p:spPr>
        <p:txBody>
          <a:bodyPr>
            <a:spAutoFit/>
          </a:bodyPr>
          <a:lstStyle/>
          <a:p>
            <a:r>
              <a:rPr lang="ru-RU" sz="2000" b="1" dirty="0" smtClean="0">
                <a:solidFill>
                  <a:srgbClr val="9C0E11"/>
                </a:solidFill>
                <a:latin typeface="Times New Roman"/>
                <a:ea typeface="Times New Roman"/>
                <a:cs typeface="Times New Roman"/>
              </a:rPr>
              <a:t>Признание ожидаемых кредитных убытков (ОКУ) МАТРИЦА РЕЗЕРВОВ</a:t>
            </a:r>
            <a:endParaRPr lang="ru-RU" sz="2000" b="1" dirty="0">
              <a:solidFill>
                <a:srgbClr val="9C0E11"/>
              </a:solidFill>
              <a:latin typeface="Times New Roman"/>
              <a:ea typeface="Times New Roman"/>
              <a:cs typeface="Times New Roman"/>
            </a:endParaRPr>
          </a:p>
        </p:txBody>
      </p:sp>
      <p:sp>
        <p:nvSpPr>
          <p:cNvPr id="16" name="TextBox 15"/>
          <p:cNvSpPr txBox="1"/>
          <p:nvPr/>
        </p:nvSpPr>
        <p:spPr bwMode="auto">
          <a:xfrm>
            <a:off x="1317007" y="2381342"/>
            <a:ext cx="7830967" cy="646331"/>
          </a:xfrm>
          <a:prstGeom prst="rect">
            <a:avLst/>
          </a:prstGeom>
          <a:noFill/>
        </p:spPr>
        <p:txBody>
          <a:bodyPr wrap="square" rtlCol="0">
            <a:spAutoFit/>
          </a:bodyPr>
          <a:lstStyle/>
          <a:p>
            <a:pPr marL="285750" indent="-285750">
              <a:buFont typeface="Wingdings" panose="05000000000000000000" pitchFamily="2" charset="2"/>
              <a:buChar char="Ø"/>
            </a:pPr>
            <a:r>
              <a:rPr lang="ru-RU" b="1" dirty="0" smtClean="0"/>
              <a:t>Шаг </a:t>
            </a:r>
            <a:r>
              <a:rPr lang="ru-RU" b="1" dirty="0"/>
              <a:t>4 </a:t>
            </a:r>
            <a:r>
              <a:rPr lang="ru-RU" dirty="0"/>
              <a:t>Корректировка процента убытка в случае прогнозной </a:t>
            </a:r>
            <a:r>
              <a:rPr lang="ru-RU" dirty="0" smtClean="0"/>
              <a:t>информации (для примера игнорируем)</a:t>
            </a:r>
            <a:endParaRPr lang="en-US" dirty="0"/>
          </a:p>
        </p:txBody>
      </p:sp>
      <p:sp>
        <p:nvSpPr>
          <p:cNvPr id="17" name="TextBox 16"/>
          <p:cNvSpPr txBox="1"/>
          <p:nvPr/>
        </p:nvSpPr>
        <p:spPr bwMode="auto">
          <a:xfrm>
            <a:off x="1311192" y="3297302"/>
            <a:ext cx="4798108" cy="369332"/>
          </a:xfrm>
          <a:prstGeom prst="rect">
            <a:avLst/>
          </a:prstGeom>
          <a:noFill/>
        </p:spPr>
        <p:txBody>
          <a:bodyPr wrap="none" rtlCol="0">
            <a:spAutoFit/>
          </a:bodyPr>
          <a:lstStyle/>
          <a:p>
            <a:pPr marL="285750" indent="-285750">
              <a:buFont typeface="Wingdings" panose="05000000000000000000" pitchFamily="2" charset="2"/>
              <a:buChar char="Ø"/>
            </a:pPr>
            <a:r>
              <a:rPr lang="ru-RU" b="1" dirty="0"/>
              <a:t>Шаг </a:t>
            </a:r>
            <a:r>
              <a:rPr lang="ru-RU" b="1" dirty="0" smtClean="0"/>
              <a:t>5 </a:t>
            </a:r>
            <a:r>
              <a:rPr lang="ru-RU" dirty="0" smtClean="0"/>
              <a:t>ОКУ транслируем на текущий период</a:t>
            </a:r>
            <a:endParaRPr lang="en-US" dirty="0"/>
          </a:p>
        </p:txBody>
      </p:sp>
      <p:pic>
        <p:nvPicPr>
          <p:cNvPr id="3"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17472" y="4326938"/>
            <a:ext cx="7286220" cy="20251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221659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21248"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685882" y="2665613"/>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Дисконтирование</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44182" y="1664552"/>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Дисконтирование долгосрочной ДЗ</a:t>
            </a:r>
            <a:endParaRPr lang="en-US" b="1" dirty="0">
              <a:solidFill>
                <a:srgbClr val="9E0E11"/>
              </a:solidFill>
            </a:endParaRPr>
          </a:p>
        </p:txBody>
      </p:sp>
      <p:sp>
        <p:nvSpPr>
          <p:cNvPr id="11" name="Прямоугольник 10"/>
          <p:cNvSpPr/>
          <p:nvPr/>
        </p:nvSpPr>
        <p:spPr>
          <a:xfrm>
            <a:off x="2972332" y="2070561"/>
            <a:ext cx="1728358" cy="369332"/>
          </a:xfrm>
          <a:prstGeom prst="rect">
            <a:avLst/>
          </a:prstGeom>
        </p:spPr>
        <p:txBody>
          <a:bodyPr wrap="none">
            <a:spAutoFit/>
          </a:bodyPr>
          <a:lstStyle/>
          <a:p>
            <a:r>
              <a:rPr lang="en-US" dirty="0"/>
              <a:t>PV = FV / (1 + r)</a:t>
            </a:r>
            <a:r>
              <a:rPr lang="en-US" baseline="30000" dirty="0"/>
              <a:t>n</a:t>
            </a:r>
            <a:endParaRPr lang="en-US" dirty="0"/>
          </a:p>
        </p:txBody>
      </p:sp>
      <p:sp>
        <p:nvSpPr>
          <p:cNvPr id="15" name="Прямоугольник 14"/>
          <p:cNvSpPr/>
          <p:nvPr/>
        </p:nvSpPr>
        <p:spPr>
          <a:xfrm>
            <a:off x="2972332" y="2431821"/>
            <a:ext cx="4204692" cy="2031325"/>
          </a:xfrm>
          <a:prstGeom prst="rect">
            <a:avLst/>
          </a:prstGeom>
        </p:spPr>
        <p:txBody>
          <a:bodyPr wrap="square">
            <a:spAutoFit/>
          </a:bodyPr>
          <a:lstStyle/>
          <a:p>
            <a:r>
              <a:rPr lang="ru-RU" dirty="0"/>
              <a:t>где FV</a:t>
            </a:r>
            <a:r>
              <a:rPr lang="ru-RU" baseline="-25000" dirty="0"/>
              <a:t>n</a:t>
            </a:r>
            <a:r>
              <a:rPr lang="ru-RU" dirty="0"/>
              <a:t> — </a:t>
            </a:r>
            <a:r>
              <a:rPr lang="ru-RU" b="1" dirty="0"/>
              <a:t>будущая стоимость</a:t>
            </a:r>
            <a:r>
              <a:rPr lang="ru-RU" dirty="0"/>
              <a:t> через n лет (Future Value);</a:t>
            </a:r>
            <a:br>
              <a:rPr lang="ru-RU" dirty="0"/>
            </a:br>
            <a:r>
              <a:rPr lang="ru-RU" dirty="0"/>
              <a:t>PV — современная, приведенная или текущая стоимость (Present Value);</a:t>
            </a:r>
            <a:br>
              <a:rPr lang="ru-RU" dirty="0"/>
            </a:br>
            <a:r>
              <a:rPr lang="ru-RU" dirty="0"/>
              <a:t>r — годовая ставка процентов (эффективная ставка);</a:t>
            </a:r>
            <a:br>
              <a:rPr lang="ru-RU" dirty="0"/>
            </a:br>
            <a:r>
              <a:rPr lang="ru-RU" dirty="0"/>
              <a:t>n — срок дисконтирования</a:t>
            </a:r>
            <a:endParaRPr lang="en-US" dirty="0"/>
          </a:p>
        </p:txBody>
      </p:sp>
    </p:spTree>
    <p:extLst>
      <p:ext uri="{BB962C8B-B14F-4D97-AF65-F5344CB8AC3E}">
        <p14:creationId xmlns:p14="http://schemas.microsoft.com/office/powerpoint/2010/main" val="11899677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21248"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685882" y="2665613"/>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Дисконтирование</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44182" y="1664552"/>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Дисконтирование долгосрочной ДЗ</a:t>
            </a:r>
            <a:endParaRPr lang="en-US" b="1" dirty="0">
              <a:solidFill>
                <a:srgbClr val="9E0E11"/>
              </a:solidFill>
            </a:endParaRPr>
          </a:p>
        </p:txBody>
      </p:sp>
      <p:sp>
        <p:nvSpPr>
          <p:cNvPr id="3" name="TextBox 2"/>
          <p:cNvSpPr txBox="1"/>
          <p:nvPr/>
        </p:nvSpPr>
        <p:spPr>
          <a:xfrm>
            <a:off x="3004853" y="5796340"/>
            <a:ext cx="5931384" cy="369332"/>
          </a:xfrm>
          <a:prstGeom prst="rect">
            <a:avLst/>
          </a:prstGeom>
          <a:noFill/>
        </p:spPr>
        <p:txBody>
          <a:bodyPr wrap="square" rtlCol="0">
            <a:spAutoFit/>
          </a:bodyPr>
          <a:lstStyle/>
          <a:p>
            <a:r>
              <a:rPr lang="ru-RU" dirty="0" smtClean="0"/>
              <a:t>Впоследствии начисляется % доход см. следующий слайд </a:t>
            </a:r>
            <a:endParaRPr lang="en-US" dirty="0"/>
          </a:p>
        </p:txBody>
      </p:sp>
      <p:sp>
        <p:nvSpPr>
          <p:cNvPr id="11" name="Прямоугольник 10"/>
          <p:cNvSpPr/>
          <p:nvPr/>
        </p:nvSpPr>
        <p:spPr>
          <a:xfrm>
            <a:off x="2972332" y="2070561"/>
            <a:ext cx="1728358" cy="369332"/>
          </a:xfrm>
          <a:prstGeom prst="rect">
            <a:avLst/>
          </a:prstGeom>
        </p:spPr>
        <p:txBody>
          <a:bodyPr wrap="none">
            <a:spAutoFit/>
          </a:bodyPr>
          <a:lstStyle/>
          <a:p>
            <a:r>
              <a:rPr lang="en-US" dirty="0"/>
              <a:t>PV = FV / (1 + r)</a:t>
            </a:r>
            <a:r>
              <a:rPr lang="en-US" baseline="30000" dirty="0"/>
              <a:t>n</a:t>
            </a:r>
            <a:endParaRPr lang="en-US" dirty="0"/>
          </a:p>
        </p:txBody>
      </p:sp>
      <p:sp>
        <p:nvSpPr>
          <p:cNvPr id="15" name="Прямоугольник 14"/>
          <p:cNvSpPr/>
          <p:nvPr/>
        </p:nvSpPr>
        <p:spPr>
          <a:xfrm>
            <a:off x="2972331" y="2431821"/>
            <a:ext cx="6083613" cy="2585323"/>
          </a:xfrm>
          <a:prstGeom prst="rect">
            <a:avLst/>
          </a:prstGeom>
        </p:spPr>
        <p:txBody>
          <a:bodyPr wrap="square">
            <a:spAutoFit/>
          </a:bodyPr>
          <a:lstStyle/>
          <a:p>
            <a:r>
              <a:rPr lang="ru-RU" dirty="0" smtClean="0"/>
              <a:t>На дату перехода на МСФО числится ДЗ в размере 100 млн. рублей,  которая будет погашена через 2 года.</a:t>
            </a:r>
          </a:p>
          <a:p>
            <a:r>
              <a:rPr lang="ru-RU" dirty="0" smtClean="0"/>
              <a:t>Ставка % (статистические сборники =10%)</a:t>
            </a:r>
          </a:p>
          <a:p>
            <a:r>
              <a:rPr lang="en-US" dirty="0">
                <a:hlinkClick r:id="rId7"/>
              </a:rPr>
              <a:t>http://www.cbr.ru/statistics</a:t>
            </a:r>
            <a:r>
              <a:rPr lang="en-US" dirty="0" smtClean="0">
                <a:hlinkClick r:id="rId7"/>
              </a:rPr>
              <a:t>/</a:t>
            </a:r>
            <a:endParaRPr lang="ru-RU" dirty="0" smtClean="0"/>
          </a:p>
          <a:p>
            <a:endParaRPr lang="ru-RU" dirty="0"/>
          </a:p>
          <a:p>
            <a:r>
              <a:rPr lang="ru-RU" dirty="0" smtClean="0"/>
              <a:t>Расчет справедливой стоимости: </a:t>
            </a:r>
            <a:endParaRPr lang="en-US" dirty="0" smtClean="0"/>
          </a:p>
          <a:p>
            <a:r>
              <a:rPr lang="ru-RU" dirty="0" smtClean="0"/>
              <a:t>100 млн. рублей</a:t>
            </a:r>
            <a:r>
              <a:rPr lang="en-US" dirty="0" smtClean="0"/>
              <a:t>/(1+10%)^2=82,64</a:t>
            </a:r>
            <a:r>
              <a:rPr lang="ru-RU" dirty="0" smtClean="0"/>
              <a:t>млн. рублей (разница 17,36)</a:t>
            </a:r>
            <a:endParaRPr lang="ru-RU" dirty="0"/>
          </a:p>
          <a:p>
            <a:endParaRPr lang="en-US" dirty="0"/>
          </a:p>
        </p:txBody>
      </p:sp>
      <p:pic>
        <p:nvPicPr>
          <p:cNvPr id="15362"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006544" y="4845849"/>
            <a:ext cx="4933950" cy="942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599894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21248"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Дебитор</a:t>
            </a:r>
            <a:r>
              <a:rPr lang="en-US" sz="1400" b="1" dirty="0" smtClean="0">
                <a:solidFill>
                  <a:schemeClr val="tx1"/>
                </a:solidFill>
              </a:rPr>
              <a:t>r</a:t>
            </a:r>
            <a:r>
              <a:rPr lang="ru-RU" sz="1400" b="1" dirty="0" err="1" smtClean="0">
                <a:solidFill>
                  <a:schemeClr val="tx1"/>
                </a:solidFill>
              </a:rPr>
              <a:t>сая</a:t>
            </a:r>
            <a:r>
              <a:rPr lang="ru-RU" sz="1400" b="1" dirty="0" smtClean="0">
                <a:solidFill>
                  <a:schemeClr val="tx1"/>
                </a:solidFill>
              </a:rPr>
              <a:t> задолженность</a:t>
            </a:r>
            <a:endParaRPr lang="ru-RU" sz="1400" b="1" dirty="0">
              <a:solidFill>
                <a:schemeClr val="tx1"/>
              </a:solidFill>
            </a:endParaRPr>
          </a:p>
        </p:txBody>
      </p:sp>
      <p:sp>
        <p:nvSpPr>
          <p:cNvPr id="14" name="Стрелка вправо 20"/>
          <p:cNvSpPr/>
          <p:nvPr/>
        </p:nvSpPr>
        <p:spPr bwMode="auto">
          <a:xfrm>
            <a:off x="685882" y="2665613"/>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884082" y="980728"/>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Дисконтирование</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44182" y="1664552"/>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Процентный доход</a:t>
            </a:r>
            <a:endParaRPr lang="en-US" b="1" dirty="0">
              <a:solidFill>
                <a:srgbClr val="9E0E11"/>
              </a:solidFill>
            </a:endParaRPr>
          </a:p>
        </p:txBody>
      </p:sp>
      <p:sp>
        <p:nvSpPr>
          <p:cNvPr id="15" name="Прямоугольник 14"/>
          <p:cNvSpPr/>
          <p:nvPr/>
        </p:nvSpPr>
        <p:spPr>
          <a:xfrm>
            <a:off x="2972331" y="2431821"/>
            <a:ext cx="6083613" cy="1200329"/>
          </a:xfrm>
          <a:prstGeom prst="rect">
            <a:avLst/>
          </a:prstGeom>
        </p:spPr>
        <p:txBody>
          <a:bodyPr wrap="square">
            <a:spAutoFit/>
          </a:bodyPr>
          <a:lstStyle/>
          <a:p>
            <a:r>
              <a:rPr lang="ru-RU" dirty="0" smtClean="0"/>
              <a:t>82, 64 млн. рублей *10%=8, 26 млн. рублей </a:t>
            </a:r>
            <a:r>
              <a:rPr lang="ru-RU" b="1" dirty="0" smtClean="0"/>
              <a:t>1-й год</a:t>
            </a:r>
          </a:p>
          <a:p>
            <a:r>
              <a:rPr lang="ru-RU" dirty="0" smtClean="0"/>
              <a:t>(82,64 млн.рублей+8,26)*10%=9, 10 млн</a:t>
            </a:r>
            <a:r>
              <a:rPr lang="ru-RU" dirty="0"/>
              <a:t>. рублей </a:t>
            </a:r>
            <a:r>
              <a:rPr lang="ru-RU" b="1" dirty="0" smtClean="0"/>
              <a:t>2-й </a:t>
            </a:r>
            <a:r>
              <a:rPr lang="ru-RU" b="1" dirty="0"/>
              <a:t>год</a:t>
            </a:r>
          </a:p>
          <a:p>
            <a:endParaRPr lang="ru-RU" dirty="0"/>
          </a:p>
          <a:p>
            <a:endParaRPr lang="en-US" dirty="0"/>
          </a:p>
        </p:txBody>
      </p:sp>
      <p:pic>
        <p:nvPicPr>
          <p:cNvPr id="1638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79332" y="3202498"/>
            <a:ext cx="6076612" cy="17514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761602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sp>
        <p:nvSpPr>
          <p:cNvPr id="4" name="Прямоугольник 27"/>
          <p:cNvSpPr/>
          <p:nvPr/>
        </p:nvSpPr>
        <p:spPr bwMode="auto">
          <a:xfrm>
            <a:off x="430372" y="1608089"/>
            <a:ext cx="8553376" cy="4351543"/>
          </a:xfrm>
          <a:prstGeom prst="rect">
            <a:avLst/>
          </a:prstGeom>
          <a:ln w="76200">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lang="ru-RU"/>
          </a:p>
        </p:txBody>
      </p:sp>
      <p:pic>
        <p:nvPicPr>
          <p:cNvPr id="5" name="Рисунок 1"/>
          <p:cNvPicPr>
            <a:picLocks noChangeAspect="1"/>
          </p:cNvPicPr>
          <p:nvPr/>
        </p:nvPicPr>
        <p:blipFill>
          <a:blip r:embed="rId2"/>
          <a:stretch/>
        </p:blipFill>
        <p:spPr bwMode="auto">
          <a:xfrm>
            <a:off x="1" y="0"/>
            <a:ext cx="9906859" cy="6858594"/>
          </a:xfrm>
          <a:prstGeom prst="rect">
            <a:avLst/>
          </a:prstGeom>
          <a:effectLst/>
        </p:spPr>
      </p:pic>
      <p:sp>
        <p:nvSpPr>
          <p:cNvPr id="6"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7" name="Рисунок 4"/>
          <p:cNvPicPr>
            <a:picLocks noChangeAspect="1"/>
          </p:cNvPicPr>
          <p:nvPr/>
        </p:nvPicPr>
        <p:blipFill>
          <a:blip r:embed="rId3"/>
          <a:stretch/>
        </p:blipFill>
        <p:spPr bwMode="auto">
          <a:xfrm>
            <a:off x="8802540" y="5788824"/>
            <a:ext cx="563288" cy="563288"/>
          </a:xfrm>
          <a:prstGeom prst="rect">
            <a:avLst/>
          </a:prstGeom>
        </p:spPr>
      </p:pic>
      <p:pic>
        <p:nvPicPr>
          <p:cNvPr id="8"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Rectangle 1"/>
          <p:cNvSpPr/>
          <p:nvPr/>
        </p:nvSpPr>
        <p:spPr bwMode="auto">
          <a:xfrm>
            <a:off x="519808" y="1469020"/>
            <a:ext cx="8846020" cy="220958"/>
          </a:xfrm>
          <a:prstGeom prst="rect">
            <a:avLst/>
          </a:prstGeom>
          <a:ln w="12700">
            <a:miter lim="400000"/>
          </a:ln>
        </p:spPr>
        <p:txBody>
          <a:bodyPr wrap="square" lIns="45719" rIns="45719">
            <a:spAutoFit/>
          </a:bodyPr>
          <a:lstStyle/>
          <a:p>
            <a:pPr defTabSz="914400">
              <a:lnSpc>
                <a:spcPts val="700"/>
              </a:lnSpc>
              <a:defRPr sz="2100" b="1"/>
            </a:pPr>
            <a:r>
              <a:rPr sz="2100" b="1">
                <a:solidFill>
                  <a:srgbClr val="000000"/>
                </a:solidFill>
                <a:latin typeface="Arial"/>
                <a:cs typeface="Arial"/>
              </a:rPr>
              <a:t> </a:t>
            </a:r>
            <a:endParaRPr/>
          </a:p>
        </p:txBody>
      </p:sp>
      <p:sp>
        <p:nvSpPr>
          <p:cNvPr id="11" name="TextBox 13"/>
          <p:cNvSpPr>
            <a:spLocks/>
          </p:cNvSpPr>
          <p:nvPr/>
        </p:nvSpPr>
        <p:spPr bwMode="auto">
          <a:xfrm>
            <a:off x="776536" y="2564904"/>
            <a:ext cx="8352928" cy="584775"/>
          </a:xfrm>
          <a:prstGeom prst="rect">
            <a:avLst/>
          </a:prstGeom>
          <a:noFill/>
          <a:ln w="28575">
            <a:solidFill>
              <a:schemeClr val="bg1"/>
            </a:solidFill>
          </a:ln>
          <a:effectLst>
            <a:glow rad="139700">
              <a:schemeClr val="bg1">
                <a:lumMod val="75000"/>
                <a:alpha val="40000"/>
              </a:schemeClr>
            </a:glow>
          </a:effectLst>
        </p:spPr>
        <p:txBody>
          <a:bodyPr wrap="square" rtlCol="0">
            <a:spAutoFit/>
          </a:bodyPr>
          <a:lstStyle/>
          <a:p>
            <a:pPr algn="ctr">
              <a:defRPr/>
            </a:pPr>
            <a:r>
              <a:rPr lang="ru-RU" sz="3200" b="1" dirty="0" smtClean="0">
                <a:solidFill>
                  <a:srgbClr val="A80000"/>
                </a:solidFill>
                <a:latin typeface="Times New Roman"/>
                <a:cs typeface="Times New Roman"/>
              </a:rPr>
              <a:t>Отдельные нюансы перехода на МСФО</a:t>
            </a:r>
            <a:endParaRPr lang="ru-RU" sz="3200" b="1" dirty="0">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54"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54" y="1413934"/>
            <a:ext cx="636487" cy="5183418"/>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Займы</a:t>
            </a:r>
            <a:endParaRPr lang="ru-RU" sz="1400" b="1" dirty="0">
              <a:solidFill>
                <a:schemeClr val="tx1"/>
              </a:solidFill>
            </a:endParaRPr>
          </a:p>
        </p:txBody>
      </p:sp>
      <p:sp>
        <p:nvSpPr>
          <p:cNvPr id="14" name="Стрелка вправо 20"/>
          <p:cNvSpPr/>
          <p:nvPr/>
        </p:nvSpPr>
        <p:spPr bwMode="auto">
          <a:xfrm>
            <a:off x="685882" y="1608089"/>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 name="Прямоугольник 1"/>
          <p:cNvSpPr/>
          <p:nvPr/>
        </p:nvSpPr>
        <p:spPr>
          <a:xfrm>
            <a:off x="2960969" y="505991"/>
            <a:ext cx="4953000" cy="400110"/>
          </a:xfrm>
          <a:prstGeom prst="rect">
            <a:avLst/>
          </a:prstGeom>
        </p:spPr>
        <p:txBody>
          <a:bodyPr>
            <a:spAutoFit/>
          </a:bodyPr>
          <a:lstStyle/>
          <a:p>
            <a:r>
              <a:rPr lang="ru-RU" sz="2000" b="1" dirty="0" smtClean="0">
                <a:solidFill>
                  <a:srgbClr val="9C0E11"/>
                </a:solidFill>
                <a:latin typeface="Times New Roman"/>
                <a:ea typeface="Times New Roman"/>
                <a:cs typeface="Times New Roman"/>
              </a:rPr>
              <a:t>Корректировки</a:t>
            </a:r>
            <a:endParaRPr lang="ru-RU" sz="2000" b="1" dirty="0">
              <a:solidFill>
                <a:srgbClr val="9C0E11"/>
              </a:solidFill>
              <a:latin typeface="Times New Roman"/>
              <a:ea typeface="Times New Roman"/>
              <a:cs typeface="Times New Roman"/>
            </a:endParaRPr>
          </a:p>
        </p:txBody>
      </p:sp>
      <p:sp>
        <p:nvSpPr>
          <p:cNvPr id="13" name="TextBox 12"/>
          <p:cNvSpPr txBox="1"/>
          <p:nvPr/>
        </p:nvSpPr>
        <p:spPr>
          <a:xfrm>
            <a:off x="2962163" y="5133829"/>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Займы по ставке ниже/выше рыночной</a:t>
            </a:r>
            <a:endParaRPr lang="en-US" b="1" dirty="0">
              <a:solidFill>
                <a:srgbClr val="9E0E11"/>
              </a:solidFill>
            </a:endParaRPr>
          </a:p>
        </p:txBody>
      </p:sp>
      <p:sp>
        <p:nvSpPr>
          <p:cNvPr id="15" name="Стрелка вправо 20"/>
          <p:cNvSpPr/>
          <p:nvPr/>
        </p:nvSpPr>
        <p:spPr bwMode="auto">
          <a:xfrm>
            <a:off x="685882" y="2257850"/>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16" name="TextBox 15"/>
          <p:cNvSpPr txBox="1"/>
          <p:nvPr/>
        </p:nvSpPr>
        <p:spPr bwMode="auto">
          <a:xfrm>
            <a:off x="2966719" y="5844704"/>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Ожидаемые кредитные убытки</a:t>
            </a:r>
            <a:endParaRPr lang="en-US" b="1" dirty="0">
              <a:solidFill>
                <a:srgbClr val="9E0E11"/>
              </a:solidFill>
            </a:endParaRPr>
          </a:p>
        </p:txBody>
      </p:sp>
      <p:sp>
        <p:nvSpPr>
          <p:cNvPr id="17" name="Стрелка вправо 20"/>
          <p:cNvSpPr/>
          <p:nvPr/>
        </p:nvSpPr>
        <p:spPr bwMode="auto">
          <a:xfrm>
            <a:off x="710921" y="2921686"/>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18" name="TextBox 17"/>
          <p:cNvSpPr txBox="1"/>
          <p:nvPr/>
        </p:nvSpPr>
        <p:spPr bwMode="auto">
          <a:xfrm>
            <a:off x="2930397" y="1755341"/>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Реклассификация  замов выданных физ.лицам (76.05 счет)</a:t>
            </a:r>
            <a:endParaRPr lang="en-US" b="1" dirty="0">
              <a:solidFill>
                <a:srgbClr val="9E0E11"/>
              </a:solidFill>
            </a:endParaRPr>
          </a:p>
        </p:txBody>
      </p:sp>
      <p:sp>
        <p:nvSpPr>
          <p:cNvPr id="21" name="Стрелка вправо 20"/>
          <p:cNvSpPr/>
          <p:nvPr/>
        </p:nvSpPr>
        <p:spPr bwMode="auto">
          <a:xfrm>
            <a:off x="710921" y="3585522"/>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2" name="TextBox 21"/>
          <p:cNvSpPr txBox="1"/>
          <p:nvPr/>
        </p:nvSpPr>
        <p:spPr bwMode="auto">
          <a:xfrm>
            <a:off x="2937014" y="3058685"/>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Выполнение ковенант</a:t>
            </a:r>
            <a:endParaRPr lang="en-US" b="1" dirty="0">
              <a:solidFill>
                <a:srgbClr val="9E0E11"/>
              </a:solidFill>
            </a:endParaRPr>
          </a:p>
        </p:txBody>
      </p:sp>
      <p:sp>
        <p:nvSpPr>
          <p:cNvPr id="23" name="Стрелка вправо 22"/>
          <p:cNvSpPr/>
          <p:nvPr/>
        </p:nvSpPr>
        <p:spPr bwMode="auto">
          <a:xfrm>
            <a:off x="714969" y="4243408"/>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4" name="TextBox 23"/>
          <p:cNvSpPr txBox="1"/>
          <p:nvPr/>
        </p:nvSpPr>
        <p:spPr bwMode="auto">
          <a:xfrm>
            <a:off x="2978168" y="3639401"/>
            <a:ext cx="6111763" cy="646331"/>
          </a:xfrm>
          <a:prstGeom prst="rect">
            <a:avLst/>
          </a:prstGeom>
          <a:noFill/>
          <a:ln>
            <a:solidFill>
              <a:srgbClr val="C00000"/>
            </a:solidFill>
          </a:ln>
        </p:spPr>
        <p:txBody>
          <a:bodyPr wrap="square" rtlCol="0">
            <a:spAutoFit/>
          </a:bodyPr>
          <a:lstStyle/>
          <a:p>
            <a:r>
              <a:rPr lang="ru-RU" b="1" dirty="0" smtClean="0">
                <a:solidFill>
                  <a:srgbClr val="9E0E11"/>
                </a:solidFill>
              </a:rPr>
              <a:t>Займ от акционера может быть расклассифицирован в капитал</a:t>
            </a:r>
            <a:endParaRPr lang="en-US" b="1" dirty="0">
              <a:solidFill>
                <a:srgbClr val="9E0E11"/>
              </a:solidFill>
            </a:endParaRPr>
          </a:p>
        </p:txBody>
      </p:sp>
      <p:sp>
        <p:nvSpPr>
          <p:cNvPr id="26" name="Стрелка вправо 25"/>
          <p:cNvSpPr/>
          <p:nvPr/>
        </p:nvSpPr>
        <p:spPr bwMode="auto">
          <a:xfrm>
            <a:off x="714969" y="4986577"/>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7" name="TextBox 26"/>
          <p:cNvSpPr txBox="1"/>
          <p:nvPr/>
        </p:nvSpPr>
        <p:spPr bwMode="auto">
          <a:xfrm>
            <a:off x="2960969" y="4390660"/>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Расчет по ЭПС (эффективной процентной ставке) *</a:t>
            </a:r>
            <a:endParaRPr lang="en-US" b="1" dirty="0">
              <a:solidFill>
                <a:srgbClr val="9E0E11"/>
              </a:solidFill>
            </a:endParaRPr>
          </a:p>
        </p:txBody>
      </p:sp>
      <p:sp>
        <p:nvSpPr>
          <p:cNvPr id="28" name="Стрелка вправо 27"/>
          <p:cNvSpPr/>
          <p:nvPr/>
        </p:nvSpPr>
        <p:spPr bwMode="auto">
          <a:xfrm>
            <a:off x="720420" y="5697452"/>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(IFRS 9)</a:t>
            </a:r>
            <a:endParaRPr dirty="0"/>
          </a:p>
        </p:txBody>
      </p:sp>
      <p:sp>
        <p:nvSpPr>
          <p:cNvPr id="29" name="TextBox 28"/>
          <p:cNvSpPr txBox="1"/>
          <p:nvPr/>
        </p:nvSpPr>
        <p:spPr bwMode="auto">
          <a:xfrm>
            <a:off x="2950512" y="2405102"/>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Реклассификация % в краткосрочную часть</a:t>
            </a:r>
            <a:endParaRPr lang="en-US" b="1" dirty="0">
              <a:solidFill>
                <a:srgbClr val="9E0E11"/>
              </a:solidFill>
            </a:endParaRPr>
          </a:p>
        </p:txBody>
      </p:sp>
    </p:spTree>
    <p:extLst>
      <p:ext uri="{BB962C8B-B14F-4D97-AF65-F5344CB8AC3E}">
        <p14:creationId xmlns:p14="http://schemas.microsoft.com/office/powerpoint/2010/main" val="45292459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5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2" name="Прямоугольник 1"/>
          <p:cNvSpPr/>
          <p:nvPr/>
        </p:nvSpPr>
        <p:spPr>
          <a:xfrm>
            <a:off x="1856656" y="980728"/>
            <a:ext cx="7227528" cy="2308324"/>
          </a:xfrm>
          <a:prstGeom prst="rect">
            <a:avLst/>
          </a:prstGeom>
        </p:spPr>
        <p:txBody>
          <a:bodyPr wrap="square">
            <a:spAutoFit/>
          </a:bodyPr>
          <a:lstStyle/>
          <a:p>
            <a:r>
              <a:rPr lang="ru-RU" b="1" dirty="0" smtClean="0">
                <a:solidFill>
                  <a:srgbClr val="9E0E11"/>
                </a:solidFill>
              </a:rPr>
              <a:t>*</a:t>
            </a:r>
          </a:p>
          <a:p>
            <a:r>
              <a:rPr lang="ru-RU" b="1" dirty="0" smtClean="0">
                <a:solidFill>
                  <a:srgbClr val="9E0E11"/>
                </a:solidFill>
              </a:rPr>
              <a:t> </a:t>
            </a:r>
            <a:r>
              <a:rPr lang="ru-RU" b="1" dirty="0">
                <a:solidFill>
                  <a:srgbClr val="9E0E11"/>
                </a:solidFill>
              </a:rPr>
              <a:t>Если ретроспективное применение метода эффективной процентной ставки в МСФО (IFRS) 9 является для организации практически неосуществимым, справедливая стоимость финансового актива или финансового обязательства на дату перехода на МСФО должна быть принята в качестве новой валовой балансовой стоимости такого финансового актива или новой амортизированной стоимости такого финансового обязательства на дату перехода на МСФО.</a:t>
            </a:r>
            <a:endParaRPr lang="en-US" b="1" dirty="0">
              <a:solidFill>
                <a:srgbClr val="9E0E11"/>
              </a:solidFill>
            </a:endParaRPr>
          </a:p>
        </p:txBody>
      </p:sp>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856656" y="3933056"/>
            <a:ext cx="7128792" cy="27135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p:cNvSpPr txBox="1"/>
          <p:nvPr/>
        </p:nvSpPr>
        <p:spPr>
          <a:xfrm>
            <a:off x="7547173" y="3563724"/>
            <a:ext cx="2294218" cy="369332"/>
          </a:xfrm>
          <a:prstGeom prst="rect">
            <a:avLst/>
          </a:prstGeom>
          <a:noFill/>
        </p:spPr>
        <p:txBody>
          <a:bodyPr wrap="none" rtlCol="0">
            <a:spAutoFit/>
          </a:bodyPr>
          <a:lstStyle/>
          <a:p>
            <a:r>
              <a:rPr lang="ru-RU" dirty="0" smtClean="0"/>
              <a:t>Пример расчета ЭПС)</a:t>
            </a:r>
            <a:endParaRPr lang="en-US" dirty="0"/>
          </a:p>
        </p:txBody>
      </p:sp>
    </p:spTree>
    <p:extLst>
      <p:ext uri="{BB962C8B-B14F-4D97-AF65-F5344CB8AC3E}">
        <p14:creationId xmlns:p14="http://schemas.microsoft.com/office/powerpoint/2010/main" val="211984056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88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Основные корректировки к отчетности</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12" name="Скругленный прямоугольник 11"/>
          <p:cNvSpPr/>
          <p:nvPr/>
        </p:nvSpPr>
        <p:spPr bwMode="auto">
          <a:xfrm>
            <a:off x="47884" y="1413934"/>
            <a:ext cx="637998" cy="3167194"/>
          </a:xfrm>
          <a:prstGeom prst="roundRect">
            <a:avLst>
              <a:gd name="adj" fmla="val 16667"/>
            </a:avLst>
          </a:prstGeom>
          <a:solidFill>
            <a:schemeClr val="accent2">
              <a:lumMod val="60000"/>
              <a:lumOff val="40000"/>
            </a:schemeClr>
          </a:solidFill>
          <a:ln>
            <a:solidFill>
              <a:srgbClr val="9E0E11"/>
            </a:solid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defRPr/>
            </a:pPr>
            <a:r>
              <a:rPr lang="ru-RU" sz="1400" b="1" dirty="0" smtClean="0">
                <a:solidFill>
                  <a:schemeClr val="tx1"/>
                </a:solidFill>
              </a:rPr>
              <a:t>Денежные средства</a:t>
            </a:r>
            <a:endParaRPr lang="ru-RU" sz="1400" b="1" dirty="0">
              <a:solidFill>
                <a:schemeClr val="tx1"/>
              </a:solidFill>
            </a:endParaRPr>
          </a:p>
        </p:txBody>
      </p:sp>
      <p:sp>
        <p:nvSpPr>
          <p:cNvPr id="14" name="Стрелка вправо 20"/>
          <p:cNvSpPr/>
          <p:nvPr/>
        </p:nvSpPr>
        <p:spPr bwMode="auto">
          <a:xfrm>
            <a:off x="690019" y="1276171"/>
            <a:ext cx="2222045" cy="663836"/>
          </a:xfrm>
          <a:prstGeom prst="rightArrow">
            <a:avLst>
              <a:gd name="adj1" fmla="val 50000"/>
              <a:gd name="adj2" fmla="val 50000"/>
            </a:avLst>
          </a:prstGeom>
          <a:noFill/>
          <a:ln>
            <a:solidFill>
              <a:schemeClr val="tx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ru-RU" sz="1200" b="1" dirty="0" smtClean="0">
                <a:solidFill>
                  <a:schemeClr val="tx1"/>
                </a:solidFill>
              </a:rPr>
              <a:t> (</a:t>
            </a:r>
            <a:r>
              <a:rPr lang="en-US" sz="1200" b="1" dirty="0" smtClean="0">
                <a:solidFill>
                  <a:schemeClr val="tx1"/>
                </a:solidFill>
              </a:rPr>
              <a:t>IAS 7)</a:t>
            </a:r>
            <a:endParaRPr dirty="0"/>
          </a:p>
        </p:txBody>
      </p:sp>
      <p:sp>
        <p:nvSpPr>
          <p:cNvPr id="13" name="TextBox 12"/>
          <p:cNvSpPr txBox="1"/>
          <p:nvPr/>
        </p:nvSpPr>
        <p:spPr>
          <a:xfrm>
            <a:off x="3061182" y="981942"/>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Реклассификация краткосрочных депозитов</a:t>
            </a:r>
            <a:endParaRPr lang="en-US" b="1" dirty="0">
              <a:solidFill>
                <a:srgbClr val="9E0E11"/>
              </a:solidFill>
            </a:endParaRPr>
          </a:p>
        </p:txBody>
      </p:sp>
      <p:sp>
        <p:nvSpPr>
          <p:cNvPr id="16" name="TextBox 15"/>
          <p:cNvSpPr txBox="1"/>
          <p:nvPr/>
        </p:nvSpPr>
        <p:spPr bwMode="auto">
          <a:xfrm>
            <a:off x="3061181" y="1755341"/>
            <a:ext cx="6111763" cy="369332"/>
          </a:xfrm>
          <a:prstGeom prst="rect">
            <a:avLst/>
          </a:prstGeom>
          <a:noFill/>
          <a:ln>
            <a:solidFill>
              <a:srgbClr val="C00000"/>
            </a:solidFill>
          </a:ln>
        </p:spPr>
        <p:txBody>
          <a:bodyPr wrap="square" rtlCol="0">
            <a:spAutoFit/>
          </a:bodyPr>
          <a:lstStyle/>
          <a:p>
            <a:r>
              <a:rPr lang="ru-RU" b="1" dirty="0" smtClean="0">
                <a:solidFill>
                  <a:srgbClr val="9E0E11"/>
                </a:solidFill>
              </a:rPr>
              <a:t>Средства ограниченные в использовании</a:t>
            </a:r>
            <a:endParaRPr lang="en-US" b="1" dirty="0">
              <a:solidFill>
                <a:srgbClr val="9E0E11"/>
              </a:solidFill>
            </a:endParaRPr>
          </a:p>
        </p:txBody>
      </p:sp>
      <p:pic>
        <p:nvPicPr>
          <p:cNvPr id="205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12628" y="2276872"/>
            <a:ext cx="6553200" cy="1905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1"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812628" y="4725144"/>
            <a:ext cx="6553200" cy="18383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049958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884" y="0"/>
            <a:ext cx="9906859" cy="6858594"/>
          </a:xfrm>
          <a:prstGeom prst="rect">
            <a:avLst/>
          </a:prstGeom>
        </p:spPr>
      </p:pic>
      <p:sp>
        <p:nvSpPr>
          <p:cNvPr id="5" name="Заголовок 1"/>
          <p:cNvSpPr/>
          <p:nvPr/>
        </p:nvSpPr>
        <p:spPr bwMode="auto">
          <a:xfrm>
            <a:off x="-22859" y="1166608"/>
            <a:ext cx="9868215" cy="2910464"/>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Прекращение признания финансовых активов и обязательств учитываются перспективно</a:t>
            </a:r>
          </a:p>
          <a:p>
            <a:pPr marL="285750" indent="-285750">
              <a:lnSpc>
                <a:spcPct val="150000"/>
              </a:lnSpc>
              <a:buFont typeface="Wingdings" panose="05000000000000000000" pitchFamily="2" charset="2"/>
              <a:buChar char="Ø"/>
              <a:defRPr/>
            </a:pPr>
            <a:endParaRPr lang="ru-RU" sz="1600" b="1" dirty="0" smtClean="0">
              <a:solidFill>
                <a:srgbClr val="9E0E11"/>
              </a:solidFill>
              <a:latin typeface="Franklin Gothic Demi"/>
            </a:endParaRP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Учет отношений хеджирования начиная с даты перехода на МСФО (перспективно)</a:t>
            </a:r>
            <a:endParaRPr lang="en-US" sz="1600" b="1" dirty="0">
              <a:solidFill>
                <a:srgbClr val="9E0E11"/>
              </a:solidFill>
              <a:latin typeface="Franklin Gothic Demi"/>
            </a:endParaRP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Неконтролирующая доля – нет необходимости проводить ретроспективные </a:t>
            </a:r>
            <a:r>
              <a:rPr lang="en-US" sz="1600" b="1" dirty="0" smtClean="0">
                <a:solidFill>
                  <a:srgbClr val="9E0E11"/>
                </a:solidFill>
                <a:latin typeface="Franklin Gothic Demi"/>
              </a:rPr>
              <a:t>   </a:t>
            </a:r>
            <a:r>
              <a:rPr lang="ru-RU" sz="1600" b="1" dirty="0" smtClean="0">
                <a:solidFill>
                  <a:srgbClr val="9E0E11"/>
                </a:solidFill>
                <a:latin typeface="Franklin Gothic Demi"/>
              </a:rPr>
              <a:t>корректир</a:t>
            </a:r>
            <a:r>
              <a:rPr lang="ru-RU" sz="1600" b="1" dirty="0" smtClean="0">
                <a:solidFill>
                  <a:srgbClr val="9E0E11"/>
                </a:solidFill>
                <a:latin typeface="Franklin Gothic Demi"/>
              </a:rPr>
              <a:t>ов</a:t>
            </a:r>
            <a:r>
              <a:rPr lang="ru-RU" sz="1600" b="1" dirty="0" smtClean="0">
                <a:solidFill>
                  <a:srgbClr val="9E0E11"/>
                </a:solidFill>
                <a:latin typeface="Franklin Gothic Demi"/>
              </a:rPr>
              <a:t>ки по </a:t>
            </a:r>
            <a:r>
              <a:rPr lang="en-US" sz="1600" b="1" dirty="0" smtClean="0">
                <a:solidFill>
                  <a:srgbClr val="9E0E11"/>
                </a:solidFill>
                <a:latin typeface="Franklin Gothic Demi"/>
              </a:rPr>
              <a:t>IFRS 10</a:t>
            </a:r>
            <a:endParaRPr lang="ru-RU" sz="1600" b="1" dirty="0" smtClean="0">
              <a:solidFill>
                <a:srgbClr val="9E0E11"/>
              </a:solidFill>
              <a:latin typeface="Franklin Gothic Demi"/>
            </a:endParaRP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Классификация и оценка финансовых активов</a:t>
            </a:r>
            <a:endParaRPr lang="ru-RU" sz="1600" b="1" dirty="0" smtClean="0">
              <a:solidFill>
                <a:srgbClr val="9E0E11"/>
              </a:solidFill>
              <a:latin typeface="Franklin Gothic Demi"/>
            </a:endParaRP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Обесценение финансовых активов</a:t>
            </a: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Встроенные производные инструменты</a:t>
            </a:r>
          </a:p>
          <a:p>
            <a:pPr marL="285750" indent="-285750">
              <a:lnSpc>
                <a:spcPct val="150000"/>
              </a:lnSpc>
              <a:buFont typeface="Wingdings" panose="05000000000000000000" pitchFamily="2" charset="2"/>
              <a:buChar char="Ø"/>
              <a:defRPr/>
            </a:pPr>
            <a:r>
              <a:rPr lang="ru-RU" sz="1600" b="1" dirty="0" smtClean="0">
                <a:solidFill>
                  <a:srgbClr val="9E0E11"/>
                </a:solidFill>
                <a:latin typeface="Franklin Gothic Demi"/>
              </a:rPr>
              <a:t>Займы предоставленные государством</a:t>
            </a:r>
            <a:endParaRPr lang="ru-RU" sz="1600" b="1" dirty="0">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826114" y="179126"/>
            <a:ext cx="8208913" cy="707886"/>
          </a:xfrm>
          <a:prstGeom prst="rect">
            <a:avLst/>
          </a:prstGeom>
          <a:noFill/>
        </p:spPr>
        <p:txBody>
          <a:bodyPr wrap="square" rtlCol="0">
            <a:spAutoFit/>
          </a:bodyPr>
          <a:lstStyle/>
          <a:p>
            <a:r>
              <a:rPr lang="ru-RU" sz="2000" b="1" dirty="0" smtClean="0">
                <a:solidFill>
                  <a:srgbClr val="9C0E11"/>
                </a:solidFill>
                <a:latin typeface="Times New Roman"/>
                <a:ea typeface="Times New Roman"/>
                <a:cs typeface="Times New Roman"/>
              </a:rPr>
              <a:t>ОБЯЗАТЕЛЬНЫЕ ИСКЛЮЧЕНИЯ</a:t>
            </a:r>
            <a:r>
              <a:rPr lang="ru-RU" sz="2000" b="1" dirty="0">
                <a:solidFill>
                  <a:srgbClr val="9C0E11"/>
                </a:solidFill>
                <a:latin typeface="Times New Roman"/>
                <a:ea typeface="Times New Roman"/>
                <a:cs typeface="Times New Roman"/>
              </a:rPr>
              <a:t>,</a:t>
            </a:r>
          </a:p>
          <a:p>
            <a:r>
              <a:rPr lang="ru-RU" sz="2000" b="1" dirty="0">
                <a:solidFill>
                  <a:srgbClr val="9C0E11"/>
                </a:solidFill>
                <a:latin typeface="Times New Roman"/>
                <a:ea typeface="Times New Roman"/>
                <a:cs typeface="Times New Roman"/>
              </a:rPr>
              <a:t>КАСАЮЩИЕСЯ РЕТРОСПЕКТИВНОГО ПРИМЕНЕНИЯ </a:t>
            </a:r>
            <a:r>
              <a:rPr lang="ru-RU" sz="2000" b="1" dirty="0" smtClean="0">
                <a:solidFill>
                  <a:srgbClr val="9C0E11"/>
                </a:solidFill>
                <a:latin typeface="Times New Roman"/>
                <a:ea typeface="Times New Roman"/>
                <a:cs typeface="Times New Roman"/>
              </a:rPr>
              <a:t>МСФО</a:t>
            </a:r>
            <a:endParaRPr lang="ru-RU" sz="2000" b="1" dirty="0">
              <a:solidFill>
                <a:srgbClr val="9C0E11"/>
              </a:solidFill>
              <a:latin typeface="Times New Roman"/>
              <a:ea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Tree>
    <p:extLst>
      <p:ext uri="{BB962C8B-B14F-4D97-AF65-F5344CB8AC3E}">
        <p14:creationId xmlns:p14="http://schemas.microsoft.com/office/powerpoint/2010/main" val="15062175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88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          Раскрытия </a:t>
            </a:r>
            <a:r>
              <a:rPr lang="en-US" sz="2000" b="1" dirty="0" smtClean="0">
                <a:solidFill>
                  <a:srgbClr val="9C0E11"/>
                </a:solidFill>
                <a:latin typeface="Times New Roman"/>
                <a:ea typeface="Times New Roman"/>
                <a:cs typeface="Times New Roman"/>
              </a:rPr>
              <a:t>IFRS 1</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sp>
        <p:nvSpPr>
          <p:cNvPr id="2" name="Прямоугольник 1"/>
          <p:cNvSpPr/>
          <p:nvPr/>
        </p:nvSpPr>
        <p:spPr>
          <a:xfrm>
            <a:off x="1029026" y="836712"/>
            <a:ext cx="8019615" cy="5386090"/>
          </a:xfrm>
          <a:prstGeom prst="rect">
            <a:avLst/>
          </a:prstGeom>
        </p:spPr>
        <p:txBody>
          <a:bodyPr wrap="square">
            <a:spAutoFit/>
          </a:bodyPr>
          <a:lstStyle/>
          <a:p>
            <a:r>
              <a:rPr lang="ru-RU" b="1" dirty="0">
                <a:solidFill>
                  <a:srgbClr val="9E0E11"/>
                </a:solidFill>
                <a:latin typeface="Garamond" panose="02020404030301010803" pitchFamily="18" charset="0"/>
              </a:rPr>
              <a:t>Организация, применяющая МСФО впервые должна показать как переход на МСФО повлиял на ее отчеты о финансовом положении, финансовых результатах и движении денежных средств.</a:t>
            </a:r>
            <a:endParaRPr lang="en-US" b="1" dirty="0">
              <a:solidFill>
                <a:srgbClr val="9E0E11"/>
              </a:solidFill>
              <a:latin typeface="Garamond" panose="02020404030301010803" pitchFamily="18" charset="0"/>
            </a:endParaRPr>
          </a:p>
          <a:p>
            <a:r>
              <a:rPr lang="ru-RU" b="1" dirty="0">
                <a:solidFill>
                  <a:srgbClr val="9E0E11"/>
                </a:solidFill>
                <a:latin typeface="Garamond" panose="02020404030301010803" pitchFamily="18" charset="0"/>
              </a:rPr>
              <a:t>Организация </a:t>
            </a:r>
            <a:r>
              <a:rPr lang="ru-RU" b="1" dirty="0">
                <a:solidFill>
                  <a:srgbClr val="C00000"/>
                </a:solidFill>
                <a:latin typeface="Garamond" panose="02020404030301010803" pitchFamily="18" charset="0"/>
                <a:ea typeface="Times New Roman"/>
                <a:cs typeface="Times New Roman"/>
              </a:rPr>
              <a:t>должна включить в свою первую финансовую отчетность по МСФО:</a:t>
            </a:r>
            <a:endParaRPr lang="en-US" b="1" dirty="0">
              <a:solidFill>
                <a:srgbClr val="C00000"/>
              </a:solidFill>
              <a:latin typeface="Garamond" panose="02020404030301010803" pitchFamily="18" charset="0"/>
              <a:ea typeface="Times New Roman"/>
              <a:cs typeface="Times New Roman"/>
            </a:endParaRPr>
          </a:p>
          <a:p>
            <a:r>
              <a:rPr lang="ru-RU" b="1" dirty="0">
                <a:solidFill>
                  <a:srgbClr val="9E0E11"/>
                </a:solidFill>
                <a:latin typeface="Garamond" panose="02020404030301010803" pitchFamily="18" charset="0"/>
              </a:rPr>
              <a:t>(a) </a:t>
            </a:r>
            <a:r>
              <a:rPr lang="ru-RU" b="1" dirty="0">
                <a:solidFill>
                  <a:srgbClr val="C00000"/>
                </a:solidFill>
                <a:latin typeface="Garamond" panose="02020404030301010803" pitchFamily="18" charset="0"/>
                <a:ea typeface="Times New Roman"/>
                <a:cs typeface="Times New Roman"/>
              </a:rPr>
              <a:t>сверку отчетных показателей собственного капитала</a:t>
            </a:r>
            <a:r>
              <a:rPr lang="ru-RU" b="1" dirty="0">
                <a:solidFill>
                  <a:srgbClr val="9E0E11"/>
                </a:solidFill>
                <a:latin typeface="Garamond" panose="02020404030301010803" pitchFamily="18" charset="0"/>
              </a:rPr>
              <a:t>, отраженных в соответствии с ранее применявшимися ОПБУ, с показателями собственного капитала, соответствующих МСФО, на обе следующие даты:</a:t>
            </a:r>
            <a:endParaRPr lang="en-US" b="1" dirty="0">
              <a:solidFill>
                <a:srgbClr val="9E0E11"/>
              </a:solidFill>
              <a:latin typeface="Garamond" panose="02020404030301010803" pitchFamily="18" charset="0"/>
            </a:endParaRPr>
          </a:p>
          <a:p>
            <a:r>
              <a:rPr lang="ru-RU" b="1" dirty="0">
                <a:solidFill>
                  <a:srgbClr val="9E0E11"/>
                </a:solidFill>
                <a:latin typeface="Garamond" panose="02020404030301010803" pitchFamily="18" charset="0"/>
              </a:rPr>
              <a:t>(i) дату перехода на МСФО; и</a:t>
            </a:r>
            <a:endParaRPr lang="en-US" b="1" dirty="0">
              <a:solidFill>
                <a:srgbClr val="9E0E11"/>
              </a:solidFill>
              <a:latin typeface="Garamond" panose="02020404030301010803" pitchFamily="18" charset="0"/>
            </a:endParaRPr>
          </a:p>
          <a:p>
            <a:r>
              <a:rPr lang="ru-RU" b="1" dirty="0">
                <a:solidFill>
                  <a:srgbClr val="9E0E11"/>
                </a:solidFill>
                <a:latin typeface="Garamond" panose="02020404030301010803" pitchFamily="18" charset="0"/>
              </a:rPr>
              <a:t>(</a:t>
            </a:r>
            <a:r>
              <a:rPr lang="ru-RU" b="1" dirty="0" err="1">
                <a:solidFill>
                  <a:srgbClr val="9E0E11"/>
                </a:solidFill>
                <a:latin typeface="Garamond" panose="02020404030301010803" pitchFamily="18" charset="0"/>
              </a:rPr>
              <a:t>ii</a:t>
            </a:r>
            <a:r>
              <a:rPr lang="ru-RU" b="1" dirty="0">
                <a:solidFill>
                  <a:srgbClr val="9E0E11"/>
                </a:solidFill>
                <a:latin typeface="Garamond" panose="02020404030301010803" pitchFamily="18" charset="0"/>
              </a:rPr>
              <a:t>) дату окончания последнего периода, представленного в самой последней годовой финансовой отчетности организации, подготовленной в соответствии с ранее применявшимися ОПБУ;</a:t>
            </a:r>
            <a:endParaRPr lang="en-US" b="1" dirty="0">
              <a:solidFill>
                <a:srgbClr val="9E0E11"/>
              </a:solidFill>
              <a:latin typeface="Garamond" panose="02020404030301010803" pitchFamily="18" charset="0"/>
            </a:endParaRPr>
          </a:p>
          <a:p>
            <a:r>
              <a:rPr lang="ru-RU" b="1" dirty="0">
                <a:solidFill>
                  <a:srgbClr val="9E0E11"/>
                </a:solidFill>
                <a:latin typeface="Garamond" panose="02020404030301010803" pitchFamily="18" charset="0"/>
              </a:rPr>
              <a:t>(b) </a:t>
            </a:r>
            <a:r>
              <a:rPr lang="ru-RU" b="1" dirty="0">
                <a:solidFill>
                  <a:srgbClr val="C00000"/>
                </a:solidFill>
                <a:latin typeface="Garamond" panose="02020404030301010803" pitchFamily="18" charset="0"/>
                <a:ea typeface="Times New Roman"/>
                <a:cs typeface="Times New Roman"/>
              </a:rPr>
              <a:t>сверку с показателем общего совокупного дохода по МСФО </a:t>
            </a:r>
            <a:r>
              <a:rPr lang="ru-RU" b="1" dirty="0">
                <a:solidFill>
                  <a:srgbClr val="9E0E11"/>
                </a:solidFill>
                <a:latin typeface="Garamond" panose="02020404030301010803" pitchFamily="18" charset="0"/>
              </a:rPr>
              <a:t>за последний период в самой последней годовой финансовой отчетности организации. Отправной точкой для такой сверки должен быть показатель общего совокупного дохода, рассчитанный согласно ранее применявшимся ОПБУ за тот же самый период, или, если организация не отражала такой показатель, показатель прибыли или убытка согласно ранее применявшимся ОПБУ</a:t>
            </a:r>
            <a:r>
              <a:rPr lang="ru-RU" sz="1600" dirty="0">
                <a:latin typeface="Garamond" panose="02020404030301010803" pitchFamily="18" charset="0"/>
              </a:rPr>
              <a:t>;</a:t>
            </a:r>
            <a:endParaRPr lang="en-US" sz="1600" dirty="0">
              <a:latin typeface="Garamond" panose="02020404030301010803" pitchFamily="18" charset="0"/>
            </a:endParaRPr>
          </a:p>
        </p:txBody>
      </p:sp>
    </p:spTree>
    <p:extLst>
      <p:ext uri="{BB962C8B-B14F-4D97-AF65-F5344CB8AC3E}">
        <p14:creationId xmlns:p14="http://schemas.microsoft.com/office/powerpoint/2010/main" val="2693202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7884" y="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Пример раскрытия</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pic>
        <p:nvPicPr>
          <p:cNvPr id="6146"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82328" y="563460"/>
            <a:ext cx="7815088" cy="61779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175805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948"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Пример раскрытия</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pic>
        <p:nvPicPr>
          <p:cNvPr id="7170"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13044" y="908720"/>
            <a:ext cx="8389496" cy="51617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944228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948"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4"/>
          <p:cNvPicPr>
            <a:picLocks noChangeAspect="1"/>
          </p:cNvPicPr>
          <p:nvPr/>
        </p:nvPicPr>
        <p:blipFill>
          <a:blip r:embed="rId3"/>
          <a:stretch/>
        </p:blipFill>
        <p:spPr bwMode="auto">
          <a:xfrm>
            <a:off x="8802540" y="5788824"/>
            <a:ext cx="563288" cy="563288"/>
          </a:xfrm>
          <a:prstGeom prst="rect">
            <a:avLst/>
          </a:prstGeom>
        </p:spPr>
      </p:pic>
      <p:pic>
        <p:nvPicPr>
          <p:cNvPr id="7" name="Рисунок 6"/>
          <p:cNvPicPr>
            <a:picLocks noChangeAspect="1"/>
          </p:cNvPicPr>
          <p:nvPr/>
        </p:nvPicPr>
        <p:blipFill>
          <a:blip r:embed="rId4"/>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TextBox 8"/>
          <p:cNvSpPr/>
          <p:nvPr/>
        </p:nvSpPr>
        <p:spPr bwMode="auto">
          <a:xfrm>
            <a:off x="488503" y="188640"/>
            <a:ext cx="8982275" cy="400110"/>
          </a:xfrm>
          <a:prstGeom prst="rect">
            <a:avLst/>
          </a:prstGeom>
          <a:noFill/>
        </p:spPr>
        <p:txBody>
          <a:bodyPr wrap="square" rtlCol="0">
            <a:spAutoFit/>
          </a:bodyPr>
          <a:lstStyle/>
          <a:p>
            <a:pPr lvl="0" algn="ctr" defTabSz="914400">
              <a:spcBef>
                <a:spcPts val="0"/>
              </a:spcBef>
              <a:spcAft>
                <a:spcPts val="0"/>
              </a:spcAft>
              <a:defRPr/>
            </a:pPr>
            <a:r>
              <a:rPr lang="ru-RU" sz="2000" b="1" dirty="0" smtClean="0">
                <a:solidFill>
                  <a:srgbClr val="9C0E11"/>
                </a:solidFill>
                <a:latin typeface="Times New Roman"/>
                <a:ea typeface="Times New Roman"/>
                <a:cs typeface="Times New Roman"/>
              </a:rPr>
              <a:t>Пример раскрытия</a:t>
            </a:r>
            <a:endParaRPr lang="ru-RU" sz="2000" dirty="0">
              <a:solidFill>
                <a:srgbClr val="9C0E11"/>
              </a:solidFill>
              <a:latin typeface="Times New Roman"/>
              <a:cs typeface="Times New Roman"/>
            </a:endParaRPr>
          </a:p>
        </p:txBody>
      </p:sp>
      <p:pic>
        <p:nvPicPr>
          <p:cNvPr id="10"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pic>
        <p:nvPicPr>
          <p:cNvPr id="8194"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831" y="986748"/>
            <a:ext cx="8784114" cy="50837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56365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30" y="-297"/>
            <a:ext cx="9906859" cy="6858594"/>
          </a:xfrm>
          <a:prstGeom prst="rect">
            <a:avLst/>
          </a:prstGeom>
        </p:spPr>
      </p:pic>
      <p:pic>
        <p:nvPicPr>
          <p:cNvPr id="5" name="Рисунок 23"/>
          <p:cNvPicPr>
            <a:picLocks noChangeAspect="1"/>
          </p:cNvPicPr>
          <p:nvPr/>
        </p:nvPicPr>
        <p:blipFill>
          <a:blip r:embed="rId3"/>
          <a:stretch/>
        </p:blipFill>
        <p:spPr bwMode="auto">
          <a:xfrm>
            <a:off x="6697132" y="-1280"/>
            <a:ext cx="3208867" cy="6859280"/>
          </a:xfrm>
          <a:prstGeom prst="rect">
            <a:avLst/>
          </a:prstGeom>
        </p:spPr>
      </p:pic>
      <p:pic>
        <p:nvPicPr>
          <p:cNvPr id="6" name="Рисунок 6"/>
          <p:cNvPicPr>
            <a:picLocks noChangeAspect="1"/>
          </p:cNvPicPr>
          <p:nvPr/>
        </p:nvPicPr>
        <p:blipFill>
          <a:blip r:embed="rId4"/>
          <a:stretch/>
        </p:blipFill>
        <p:spPr bwMode="auto">
          <a:xfrm rot="10800000">
            <a:off x="218646" y="182367"/>
            <a:ext cx="465725" cy="465725"/>
          </a:xfrm>
          <a:prstGeom prst="rect">
            <a:avLst/>
          </a:prstGeom>
        </p:spPr>
      </p:pic>
      <p:sp>
        <p:nvSpPr>
          <p:cNvPr id="7" name="Прямоугольник 7"/>
          <p:cNvSpPr/>
          <p:nvPr/>
        </p:nvSpPr>
        <p:spPr bwMode="auto">
          <a:xfrm>
            <a:off x="143355" y="2360262"/>
            <a:ext cx="9421744" cy="1467068"/>
          </a:xfrm>
          <a:prstGeom prst="rect">
            <a:avLst/>
          </a:prstGeom>
        </p:spPr>
        <p:txBody>
          <a:bodyPr wrap="square">
            <a:spAutoFit/>
          </a:bodyPr>
          <a:lstStyle/>
          <a:p>
            <a:pPr lvl="0" algn="just" defTabSz="914400">
              <a:spcBef>
                <a:spcPts val="0"/>
              </a:spcBef>
              <a:spcAft>
                <a:spcPts val="0"/>
              </a:spcAft>
              <a:defRPr/>
            </a:pPr>
            <a:endParaRPr lang="ru-RU">
              <a:solidFill>
                <a:prstClr val="black"/>
              </a:solidFill>
              <a:latin typeface="Times New Roman"/>
              <a:cs typeface="Times New Roman"/>
            </a:endParaRPr>
          </a:p>
          <a:p>
            <a:pPr lvl="0" algn="just" defTabSz="914400">
              <a:spcBef>
                <a:spcPts val="0"/>
              </a:spcBef>
              <a:spcAft>
                <a:spcPts val="0"/>
              </a:spcAft>
              <a:defRPr/>
            </a:pPr>
            <a:endParaRPr lang="ru-RU" b="1">
              <a:solidFill>
                <a:prstClr val="black"/>
              </a:solidFill>
              <a:latin typeface="Times New Roman"/>
              <a:cs typeface="Times New Roman"/>
            </a:endParaRPr>
          </a:p>
          <a:p>
            <a:pPr lvl="0" algn="just" defTabSz="914400">
              <a:lnSpc>
                <a:spcPct val="90000"/>
              </a:lnSpc>
              <a:spcBef>
                <a:spcPts val="1000"/>
              </a:spcBef>
              <a:defRPr/>
            </a:pPr>
            <a:endParaRPr lang="ru-RU" b="1">
              <a:solidFill>
                <a:prstClr val="black"/>
              </a:solidFill>
              <a:latin typeface="Times New Roman"/>
              <a:cs typeface="Times New Roman"/>
            </a:endParaRPr>
          </a:p>
          <a:p>
            <a:pPr lvl="0" defTabSz="914400">
              <a:spcBef>
                <a:spcPts val="0"/>
              </a:spcBef>
              <a:spcAft>
                <a:spcPts val="0"/>
              </a:spcAft>
              <a:defRPr/>
            </a:pPr>
            <a:endParaRPr lang="ru-RU" sz="2100">
              <a:solidFill>
                <a:prstClr val="black"/>
              </a:solidFill>
              <a:latin typeface="Times New Roman"/>
              <a:cs typeface="Times New Roman"/>
            </a:endParaRPr>
          </a:p>
        </p:txBody>
      </p:sp>
      <p:pic>
        <p:nvPicPr>
          <p:cNvPr id="8" name="Рисунок 14"/>
          <p:cNvPicPr>
            <a:picLocks noChangeAspect="1"/>
          </p:cNvPicPr>
          <p:nvPr/>
        </p:nvPicPr>
        <p:blipFill>
          <a:blip r:embed="rId5"/>
          <a:stretch/>
        </p:blipFill>
        <p:spPr bwMode="auto">
          <a:xfrm>
            <a:off x="1" y="-1280"/>
            <a:ext cx="499000" cy="499000"/>
          </a:xfrm>
          <a:prstGeom prst="rect">
            <a:avLst/>
          </a:prstGeom>
        </p:spPr>
      </p:pic>
      <p:pic>
        <p:nvPicPr>
          <p:cNvPr id="9" name="Рисунок 4"/>
          <p:cNvPicPr>
            <a:picLocks noChangeAspect="1"/>
          </p:cNvPicPr>
          <p:nvPr/>
        </p:nvPicPr>
        <p:blipFill>
          <a:blip r:embed="rId6"/>
          <a:stretch/>
        </p:blipFill>
        <p:spPr bwMode="auto">
          <a:xfrm>
            <a:off x="9452367" y="6434325"/>
            <a:ext cx="401073" cy="425435"/>
          </a:xfrm>
          <a:prstGeom prst="rect">
            <a:avLst/>
          </a:prstGeom>
        </p:spPr>
      </p:pic>
      <p:pic>
        <p:nvPicPr>
          <p:cNvPr id="10" name="Рисунок 18"/>
          <p:cNvPicPr>
            <a:picLocks noChangeAspect="1"/>
          </p:cNvPicPr>
          <p:nvPr/>
        </p:nvPicPr>
        <p:blipFill>
          <a:blip r:embed="rId7"/>
          <a:stretch/>
        </p:blipFill>
        <p:spPr bwMode="auto">
          <a:xfrm>
            <a:off x="611930" y="415229"/>
            <a:ext cx="3394014" cy="907022"/>
          </a:xfrm>
          <a:prstGeom prst="rect">
            <a:avLst/>
          </a:prstGeom>
        </p:spPr>
      </p:pic>
      <p:sp>
        <p:nvSpPr>
          <p:cNvPr id="11" name="Прямоугольник 21"/>
          <p:cNvSpPr/>
          <p:nvPr/>
        </p:nvSpPr>
        <p:spPr bwMode="auto">
          <a:xfrm>
            <a:off x="754838" y="1662669"/>
            <a:ext cx="4471805" cy="4799584"/>
          </a:xfrm>
          <a:prstGeom prst="rect">
            <a:avLst/>
          </a:prstGeom>
        </p:spPr>
        <p:txBody>
          <a:bodyPr wrap="square">
            <a:spAutoFit/>
          </a:bodyPr>
          <a:lstStyle/>
          <a:p>
            <a:pPr>
              <a:lnSpc>
                <a:spcPct val="107000"/>
              </a:lnSpc>
              <a:spcAft>
                <a:spcPts val="800"/>
              </a:spcAft>
              <a:defRPr/>
            </a:pPr>
            <a:r>
              <a:rPr lang="ru-RU" sz="1700" b="1" dirty="0">
                <a:solidFill>
                  <a:srgbClr val="800000"/>
                </a:solidFill>
                <a:latin typeface="Franklin Gothic Medium"/>
                <a:ea typeface="Calibri"/>
                <a:cs typeface="Times New Roman"/>
              </a:rPr>
              <a:t>КОНТАКТНЫЕ ТЕЛЕФОНЫ:</a:t>
            </a:r>
            <a:endParaRPr dirty="0"/>
          </a:p>
          <a:p>
            <a:pPr>
              <a:lnSpc>
                <a:spcPct val="107000"/>
              </a:lnSpc>
              <a:spcAft>
                <a:spcPts val="800"/>
              </a:spcAft>
              <a:defRPr/>
            </a:pPr>
            <a:r>
              <a:rPr lang="en-US" sz="1700" b="1" dirty="0">
                <a:solidFill>
                  <a:srgbClr val="800000"/>
                </a:solidFill>
                <a:latin typeface="Franklin Gothic Medium"/>
                <a:ea typeface="Calibri"/>
                <a:cs typeface="Times New Roman"/>
              </a:rPr>
              <a:t>       </a:t>
            </a:r>
            <a:r>
              <a:rPr lang="ru-RU" sz="1600" b="1" dirty="0">
                <a:solidFill>
                  <a:srgbClr val="800000"/>
                </a:solidFill>
                <a:latin typeface="Franklin Gothic Medium"/>
                <a:ea typeface="Calibri"/>
                <a:cs typeface="Times New Roman"/>
              </a:rPr>
              <a:t>+7 </a:t>
            </a:r>
            <a:r>
              <a:rPr lang="en-US" sz="1600" b="1" dirty="0">
                <a:solidFill>
                  <a:srgbClr val="800000"/>
                </a:solidFill>
                <a:latin typeface="Franklin Gothic Medium"/>
                <a:ea typeface="Calibri"/>
                <a:cs typeface="Times New Roman"/>
              </a:rPr>
              <a:t>(</a:t>
            </a:r>
            <a:r>
              <a:rPr lang="ru-RU" sz="1600" b="1" dirty="0">
                <a:solidFill>
                  <a:srgbClr val="800000"/>
                </a:solidFill>
                <a:latin typeface="Franklin Gothic Medium"/>
                <a:ea typeface="Calibri"/>
                <a:cs typeface="Times New Roman"/>
              </a:rPr>
              <a:t>495</a:t>
            </a:r>
            <a:r>
              <a:rPr lang="en-US" sz="1600" b="1" dirty="0">
                <a:solidFill>
                  <a:srgbClr val="800000"/>
                </a:solidFill>
                <a:latin typeface="Franklin Gothic Medium"/>
                <a:ea typeface="Calibri"/>
                <a:cs typeface="Times New Roman"/>
              </a:rPr>
              <a:t>)</a:t>
            </a:r>
            <a:r>
              <a:rPr lang="ru-RU" sz="1600" b="1" dirty="0">
                <a:solidFill>
                  <a:srgbClr val="800000"/>
                </a:solidFill>
                <a:latin typeface="Franklin Gothic Medium"/>
                <a:ea typeface="Calibri"/>
                <a:cs typeface="Times New Roman"/>
              </a:rPr>
              <a:t>134–32-23</a:t>
            </a:r>
            <a:r>
              <a:rPr lang="en-US" sz="1600" b="1" dirty="0">
                <a:solidFill>
                  <a:srgbClr val="800000"/>
                </a:solidFill>
                <a:latin typeface="Franklin Gothic Medium"/>
                <a:ea typeface="Calibri"/>
                <a:cs typeface="Times New Roman"/>
              </a:rPr>
              <a:t> </a:t>
            </a:r>
            <a:endParaRPr lang="ru-RU" sz="1600" b="1" dirty="0">
              <a:solidFill>
                <a:srgbClr val="800000"/>
              </a:solidFill>
              <a:latin typeface="Franklin Gothic Medium"/>
              <a:ea typeface="Calibri"/>
              <a:cs typeface="Times New Roman"/>
            </a:endParaRPr>
          </a:p>
          <a:p>
            <a:pPr>
              <a:lnSpc>
                <a:spcPct val="107000"/>
              </a:lnSpc>
              <a:spcAft>
                <a:spcPts val="800"/>
              </a:spcAft>
              <a:defRPr/>
            </a:pPr>
            <a:r>
              <a:rPr lang="ru-RU" sz="1700" b="1" dirty="0">
                <a:solidFill>
                  <a:srgbClr val="800000"/>
                </a:solidFill>
                <a:latin typeface="Franklin Gothic Medium"/>
                <a:ea typeface="Calibri"/>
                <a:cs typeface="Times New Roman"/>
              </a:rPr>
              <a:t>Менеджеры департамента развития:</a:t>
            </a:r>
            <a:endParaRPr lang="en-US" sz="1700" b="1" dirty="0">
              <a:solidFill>
                <a:srgbClr val="800000"/>
              </a:solidFill>
              <a:latin typeface="Franklin Gothic Medium"/>
              <a:ea typeface="Calibri"/>
              <a:cs typeface="Times New Roman"/>
            </a:endParaRPr>
          </a:p>
          <a:p>
            <a:pPr>
              <a:lnSpc>
                <a:spcPct val="107000"/>
              </a:lnSpc>
              <a:spcAft>
                <a:spcPts val="800"/>
              </a:spcAft>
              <a:defRPr/>
            </a:pPr>
            <a:r>
              <a:rPr lang="ru-RU" sz="1700" dirty="0">
                <a:solidFill>
                  <a:srgbClr val="800000"/>
                </a:solidFill>
                <a:latin typeface="Franklin Gothic Medium"/>
                <a:cs typeface="Times New Roman"/>
              </a:rPr>
              <a:t>Артемова Ольга;</a:t>
            </a:r>
            <a:r>
              <a:rPr lang="en-US" sz="1700" dirty="0">
                <a:solidFill>
                  <a:srgbClr val="800000"/>
                </a:solidFill>
                <a:latin typeface="Franklin Gothic Medium"/>
                <a:cs typeface="Times New Roman"/>
              </a:rPr>
              <a:t> </a:t>
            </a:r>
            <a:r>
              <a:rPr lang="ru-RU" sz="1700" dirty="0">
                <a:solidFill>
                  <a:srgbClr val="800000"/>
                </a:solidFill>
                <a:latin typeface="Franklin Gothic Medium"/>
                <a:cs typeface="Times New Roman"/>
              </a:rPr>
              <a:t>Лутицкая Алиса</a:t>
            </a:r>
            <a:endParaRPr dirty="0"/>
          </a:p>
          <a:p>
            <a:pPr>
              <a:lnSpc>
                <a:spcPct val="107000"/>
              </a:lnSpc>
              <a:spcAft>
                <a:spcPts val="800"/>
              </a:spcAft>
              <a:defRPr/>
            </a:pPr>
            <a:r>
              <a:rPr lang="en-US" sz="1700" dirty="0">
                <a:solidFill>
                  <a:srgbClr val="800000"/>
                </a:solidFill>
                <a:latin typeface="Franklin Gothic Medium"/>
              </a:rPr>
              <a:t>        </a:t>
            </a:r>
            <a:r>
              <a:rPr lang="en-US" sz="1700" b="1" dirty="0">
                <a:solidFill>
                  <a:srgbClr val="800000"/>
                </a:solidFill>
                <a:latin typeface="Franklin Gothic Medium"/>
              </a:rPr>
              <a:t>admin@pravovest-audit.ru</a:t>
            </a:r>
            <a:endParaRPr dirty="0"/>
          </a:p>
          <a:p>
            <a:pPr>
              <a:lnSpc>
                <a:spcPct val="107000"/>
              </a:lnSpc>
              <a:spcAft>
                <a:spcPts val="800"/>
              </a:spcAft>
              <a:defRPr/>
            </a:pPr>
            <a:r>
              <a:rPr lang="en-US" sz="1700" b="1" dirty="0">
                <a:ln w="0"/>
                <a:solidFill>
                  <a:srgbClr val="800000"/>
                </a:solidFill>
                <a:latin typeface="Franklin Gothic Medium"/>
              </a:rPr>
              <a:t>        </a:t>
            </a:r>
            <a:r>
              <a:rPr lang="ru-RU" sz="1600" b="1" dirty="0">
                <a:ln w="0"/>
                <a:solidFill>
                  <a:srgbClr val="800000"/>
                </a:solidFill>
                <a:latin typeface="Franklin Gothic Medium"/>
              </a:rPr>
              <a:t>+ 7 (903) 669-51-90</a:t>
            </a:r>
            <a:endParaRPr lang="en-US" sz="1700" b="1" dirty="0">
              <a:solidFill>
                <a:srgbClr val="800000"/>
              </a:solidFill>
              <a:latin typeface="Franklin Gothic Medium"/>
            </a:endParaRPr>
          </a:p>
          <a:p>
            <a:pPr>
              <a:lnSpc>
                <a:spcPct val="107000"/>
              </a:lnSpc>
              <a:spcAft>
                <a:spcPts val="800"/>
              </a:spcAft>
              <a:defRPr/>
            </a:pPr>
            <a:r>
              <a:rPr lang="en-US" sz="1700" b="1" dirty="0">
                <a:solidFill>
                  <a:srgbClr val="800000"/>
                </a:solidFill>
                <a:latin typeface="Franklin Gothic Medium"/>
              </a:rPr>
              <a:t>        cons@wiseadvice.ru</a:t>
            </a:r>
            <a:endParaRPr lang="ru-RU" sz="1700" b="1" dirty="0">
              <a:solidFill>
                <a:srgbClr val="800000"/>
              </a:solidFill>
              <a:latin typeface="Franklin Gothic Medium"/>
            </a:endParaRPr>
          </a:p>
          <a:p>
            <a:pPr>
              <a:lnSpc>
                <a:spcPct val="107000"/>
              </a:lnSpc>
              <a:spcAft>
                <a:spcPts val="800"/>
              </a:spcAft>
              <a:defRPr/>
            </a:pPr>
            <a:r>
              <a:rPr lang="ru-RU" sz="1700" dirty="0">
                <a:solidFill>
                  <a:srgbClr val="800000"/>
                </a:solidFill>
                <a:latin typeface="Franklin Gothic Medium"/>
                <a:ea typeface="Calibri"/>
                <a:cs typeface="Times New Roman"/>
              </a:rPr>
              <a:t> </a:t>
            </a:r>
            <a:r>
              <a:rPr lang="en-US" sz="1700" dirty="0">
                <a:solidFill>
                  <a:srgbClr val="800000"/>
                </a:solidFill>
                <a:latin typeface="Franklin Gothic Medium"/>
                <a:ea typeface="Calibri"/>
                <a:cs typeface="Times New Roman"/>
              </a:rPr>
              <a:t>        </a:t>
            </a:r>
            <a:r>
              <a:rPr lang="ru-RU" sz="1600" b="1" dirty="0">
                <a:solidFill>
                  <a:srgbClr val="800000"/>
                </a:solidFill>
                <a:latin typeface="Franklin Gothic Medium"/>
                <a:ea typeface="Calibri"/>
                <a:cs typeface="Times New Roman"/>
              </a:rPr>
              <a:t>+7 (996)966–32-63</a:t>
            </a:r>
            <a:endParaRPr dirty="0"/>
          </a:p>
          <a:p>
            <a:pPr>
              <a:lnSpc>
                <a:spcPct val="107000"/>
              </a:lnSpc>
              <a:spcAft>
                <a:spcPts val="100"/>
              </a:spcAft>
              <a:defRPr/>
            </a:pPr>
            <a:r>
              <a:rPr lang="ru-RU" sz="1700" dirty="0">
                <a:solidFill>
                  <a:srgbClr val="800000"/>
                </a:solidFill>
                <a:latin typeface="Franklin Gothic Medium"/>
                <a:ea typeface="Calibri"/>
                <a:cs typeface="Times New Roman"/>
              </a:rPr>
              <a:t>       </a:t>
            </a:r>
            <a:r>
              <a:rPr lang="ru-RU" sz="1600" dirty="0">
                <a:solidFill>
                  <a:srgbClr val="800000"/>
                </a:solidFill>
                <a:latin typeface="Franklin Gothic Medium"/>
                <a:ea typeface="Calibri"/>
                <a:cs typeface="Times New Roman"/>
              </a:rPr>
              <a:t>115 093, г. МОСКВА, 1-й ЩИПКОВСКИЙ</a:t>
            </a:r>
            <a:endParaRPr dirty="0"/>
          </a:p>
          <a:p>
            <a:pPr>
              <a:lnSpc>
                <a:spcPct val="107000"/>
              </a:lnSpc>
              <a:spcAft>
                <a:spcPts val="100"/>
              </a:spcAft>
              <a:defRPr/>
            </a:pPr>
            <a:r>
              <a:rPr lang="ru-RU" sz="1600" dirty="0">
                <a:solidFill>
                  <a:srgbClr val="800000"/>
                </a:solidFill>
                <a:latin typeface="Franklin Gothic Medium"/>
                <a:ea typeface="Calibri"/>
                <a:cs typeface="Times New Roman"/>
              </a:rPr>
              <a:t>       ПЕР., Д. 20, ЭТАЖ 2, ОФИС 211</a:t>
            </a:r>
            <a:endParaRPr dirty="0"/>
          </a:p>
          <a:p>
            <a:pPr>
              <a:lnSpc>
                <a:spcPct val="107000"/>
              </a:lnSpc>
              <a:spcAft>
                <a:spcPts val="800"/>
              </a:spcAft>
              <a:defRPr/>
            </a:pPr>
            <a:endParaRPr lang="ru-RU" sz="1700" b="1" dirty="0">
              <a:solidFill>
                <a:srgbClr val="800000"/>
              </a:solidFill>
              <a:latin typeface="Franklin Gothic Medium"/>
              <a:ea typeface="Calibri"/>
              <a:cs typeface="Times New Roman"/>
            </a:endParaRPr>
          </a:p>
          <a:p>
            <a:pPr>
              <a:lnSpc>
                <a:spcPct val="107000"/>
              </a:lnSpc>
              <a:spcAft>
                <a:spcPts val="800"/>
              </a:spcAft>
              <a:defRPr/>
            </a:pPr>
            <a:r>
              <a:rPr lang="ru-RU" sz="1700" b="1" dirty="0">
                <a:solidFill>
                  <a:srgbClr val="800000"/>
                </a:solidFill>
                <a:latin typeface="Franklin Gothic Medium"/>
                <a:ea typeface="Calibri"/>
                <a:cs typeface="Times New Roman"/>
              </a:rPr>
              <a:t>       </a:t>
            </a:r>
            <a:r>
              <a:rPr lang="en-US" b="1" dirty="0">
                <a:solidFill>
                  <a:srgbClr val="800000"/>
                </a:solidFill>
                <a:latin typeface="Franklin Gothic Medium"/>
                <a:ea typeface="Calibri"/>
                <a:cs typeface="Times New Roman"/>
              </a:rPr>
              <a:t>pravovest-audit.ru</a:t>
            </a:r>
            <a:endParaRPr dirty="0"/>
          </a:p>
          <a:p>
            <a:pPr>
              <a:lnSpc>
                <a:spcPct val="107000"/>
              </a:lnSpc>
              <a:spcAft>
                <a:spcPts val="800"/>
              </a:spcAft>
              <a:defRPr/>
            </a:pPr>
            <a:endParaRPr lang="ru-RU" dirty="0">
              <a:solidFill>
                <a:srgbClr val="800000"/>
              </a:solidFill>
              <a:latin typeface="FUTURE"/>
              <a:ea typeface="Calibri"/>
              <a:cs typeface="Times New Roman"/>
            </a:endParaRPr>
          </a:p>
        </p:txBody>
      </p:sp>
      <p:pic>
        <p:nvPicPr>
          <p:cNvPr id="12" name="Рисунок 2" descr="Free photo At Mail E Mail Characters Envelope Post Email ..."/>
          <p:cNvPicPr>
            <a:picLocks noChangeAspect="1"/>
          </p:cNvPicPr>
          <p:nvPr/>
        </p:nvPicPr>
        <p:blipFill>
          <a:blip r:embed="rId8"/>
          <a:stretch/>
        </p:blipFill>
        <p:spPr bwMode="auto">
          <a:xfrm>
            <a:off x="787819" y="3034420"/>
            <a:ext cx="448451" cy="477641"/>
          </a:xfrm>
          <a:prstGeom prst="rect">
            <a:avLst/>
          </a:prstGeom>
        </p:spPr>
      </p:pic>
      <p:pic>
        <p:nvPicPr>
          <p:cNvPr id="13" name="Рисунок 3"/>
          <p:cNvPicPr>
            <a:picLocks noChangeAspect="1"/>
          </p:cNvPicPr>
          <p:nvPr/>
        </p:nvPicPr>
        <p:blipFill>
          <a:blip r:embed="rId9"/>
          <a:stretch/>
        </p:blipFill>
        <p:spPr bwMode="auto">
          <a:xfrm>
            <a:off x="787819" y="3852478"/>
            <a:ext cx="448451" cy="475145"/>
          </a:xfrm>
          <a:prstGeom prst="rect">
            <a:avLst/>
          </a:prstGeom>
        </p:spPr>
      </p:pic>
      <p:pic>
        <p:nvPicPr>
          <p:cNvPr id="14" name="Рисунок 5"/>
          <p:cNvPicPr>
            <a:picLocks noChangeAspect="1"/>
          </p:cNvPicPr>
          <p:nvPr/>
        </p:nvPicPr>
        <p:blipFill>
          <a:blip r:embed="rId10"/>
          <a:stretch/>
        </p:blipFill>
        <p:spPr bwMode="auto">
          <a:xfrm>
            <a:off x="853534" y="3564217"/>
            <a:ext cx="317019" cy="317019"/>
          </a:xfrm>
          <a:prstGeom prst="rect">
            <a:avLst/>
          </a:prstGeom>
        </p:spPr>
      </p:pic>
      <p:pic>
        <p:nvPicPr>
          <p:cNvPr id="15" name="Рисунок 8"/>
          <p:cNvPicPr>
            <a:picLocks noChangeAspect="1"/>
          </p:cNvPicPr>
          <p:nvPr/>
        </p:nvPicPr>
        <p:blipFill>
          <a:blip r:embed="rId10"/>
          <a:stretch/>
        </p:blipFill>
        <p:spPr bwMode="auto">
          <a:xfrm>
            <a:off x="853533" y="4379779"/>
            <a:ext cx="317019" cy="317019"/>
          </a:xfrm>
          <a:prstGeom prst="rect">
            <a:avLst/>
          </a:prstGeom>
        </p:spPr>
      </p:pic>
      <p:pic>
        <p:nvPicPr>
          <p:cNvPr id="16" name="Рисунок 9"/>
          <p:cNvPicPr>
            <a:picLocks noChangeAspect="1"/>
          </p:cNvPicPr>
          <p:nvPr/>
        </p:nvPicPr>
        <p:blipFill>
          <a:blip r:embed="rId10"/>
          <a:stretch/>
        </p:blipFill>
        <p:spPr bwMode="auto">
          <a:xfrm>
            <a:off x="853534" y="2090653"/>
            <a:ext cx="317019" cy="317019"/>
          </a:xfrm>
          <a:prstGeom prst="rect">
            <a:avLst/>
          </a:prstGeom>
        </p:spPr>
      </p:pic>
      <p:pic>
        <p:nvPicPr>
          <p:cNvPr id="17" name="Рисунок 11" descr="GPS icon PNG"/>
          <p:cNvPicPr>
            <a:picLocks noChangeAspect="1"/>
          </p:cNvPicPr>
          <p:nvPr/>
        </p:nvPicPr>
        <p:blipFill>
          <a:blip r:embed="rId11"/>
          <a:stretch/>
        </p:blipFill>
        <p:spPr bwMode="auto">
          <a:xfrm>
            <a:off x="796870" y="4800042"/>
            <a:ext cx="373682" cy="373682"/>
          </a:xfrm>
          <a:prstGeom prst="rect">
            <a:avLst/>
          </a:prstGeom>
        </p:spPr>
      </p:pic>
      <p:pic>
        <p:nvPicPr>
          <p:cNvPr id="18" name="Рисунок 12" descr="Earth Planet Icon · Free image on Pixabay"/>
          <p:cNvPicPr>
            <a:picLocks noChangeAspect="1"/>
          </p:cNvPicPr>
          <p:nvPr/>
        </p:nvPicPr>
        <p:blipFill>
          <a:blip r:embed="rId12"/>
          <a:stretch/>
        </p:blipFill>
        <p:spPr bwMode="auto">
          <a:xfrm>
            <a:off x="855382" y="5645062"/>
            <a:ext cx="345852" cy="345852"/>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8872" y="13207"/>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TextBox 9"/>
          <p:cNvSpPr/>
          <p:nvPr/>
        </p:nvSpPr>
        <p:spPr bwMode="auto">
          <a:xfrm>
            <a:off x="322058" y="513744"/>
            <a:ext cx="9217023" cy="369332"/>
          </a:xfrm>
          <a:prstGeom prst="rect">
            <a:avLst/>
          </a:prstGeom>
          <a:noFill/>
          <a:ln w="38100">
            <a:solidFill>
              <a:srgbClr val="9C0E11"/>
            </a:solidFill>
          </a:ln>
        </p:spPr>
        <p:txBody>
          <a:bodyPr wrap="square" rtlCol="0">
            <a:spAutoFit/>
          </a:bodyPr>
          <a:lstStyle/>
          <a:p>
            <a:pPr algn="ctr">
              <a:defRPr/>
            </a:pPr>
            <a:r>
              <a:rPr lang="en-US" b="1" dirty="0">
                <a:solidFill>
                  <a:srgbClr val="9C0E11"/>
                </a:solidFill>
                <a:latin typeface="Times New Roman"/>
                <a:ea typeface="Times New Roman"/>
                <a:cs typeface="Times New Roman"/>
              </a:rPr>
              <a:t>IAS 1 </a:t>
            </a:r>
            <a:r>
              <a:rPr lang="ru-RU" b="1" dirty="0">
                <a:solidFill>
                  <a:srgbClr val="9C0E11"/>
                </a:solidFill>
                <a:latin typeface="Times New Roman"/>
                <a:ea typeface="Times New Roman"/>
                <a:cs typeface="Times New Roman"/>
              </a:rPr>
              <a:t>«Представление финансовой отчетности»</a:t>
            </a:r>
            <a:endParaRPr b="1" dirty="0">
              <a:solidFill>
                <a:srgbClr val="9C0E11"/>
              </a:solidFill>
              <a:latin typeface="Times New Roman"/>
              <a:ea typeface="Times New Roman"/>
              <a:cs typeface="Times New Roman"/>
            </a:endParaRPr>
          </a:p>
        </p:txBody>
      </p:sp>
      <p:sp>
        <p:nvSpPr>
          <p:cNvPr id="11" name="Прямоугольник 10"/>
          <p:cNvSpPr/>
          <p:nvPr/>
        </p:nvSpPr>
        <p:spPr>
          <a:xfrm>
            <a:off x="322058" y="1052736"/>
            <a:ext cx="8480482" cy="5586145"/>
          </a:xfrm>
          <a:prstGeom prst="rect">
            <a:avLst/>
          </a:prstGeom>
        </p:spPr>
        <p:txBody>
          <a:bodyPr wrap="square">
            <a:spAutoFit/>
          </a:bodyPr>
          <a:lstStyle/>
          <a:p>
            <a:r>
              <a:rPr lang="ru-RU" sz="1050" b="1" dirty="0">
                <a:solidFill>
                  <a:srgbClr val="9C0E11"/>
                </a:solidFill>
                <a:latin typeface="Times New Roman"/>
                <a:ea typeface="Times New Roman"/>
                <a:cs typeface="Times New Roman"/>
              </a:rPr>
              <a:t>МИНИСТЕРСТВО ФИНАНСОВ РОССИЙСКОЙ ФЕДЕРАЦИИ ИНФОРМАЦИЯ </a:t>
            </a:r>
            <a:r>
              <a:rPr lang="en-US" sz="1050" b="1" dirty="0">
                <a:solidFill>
                  <a:srgbClr val="9C0E11"/>
                </a:solidFill>
                <a:latin typeface="Times New Roman"/>
                <a:ea typeface="Times New Roman"/>
                <a:cs typeface="Times New Roman"/>
              </a:rPr>
              <a:t>N</a:t>
            </a:r>
            <a:r>
              <a:rPr lang="ru-RU" sz="1050" b="1" dirty="0">
                <a:solidFill>
                  <a:srgbClr val="9C0E11"/>
                </a:solidFill>
                <a:latin typeface="Times New Roman"/>
                <a:ea typeface="Times New Roman"/>
                <a:cs typeface="Times New Roman"/>
              </a:rPr>
              <a:t> ОП 9-2016</a:t>
            </a:r>
            <a:endParaRPr lang="en-US" sz="1050" b="1" dirty="0">
              <a:solidFill>
                <a:srgbClr val="9C0E11"/>
              </a:solidFill>
              <a:latin typeface="Times New Roman"/>
              <a:ea typeface="Times New Roman"/>
              <a:cs typeface="Times New Roman"/>
            </a:endParaRPr>
          </a:p>
          <a:p>
            <a:r>
              <a:rPr lang="en-US" sz="1050" b="1" dirty="0">
                <a:solidFill>
                  <a:srgbClr val="9C0E11"/>
                </a:solidFill>
                <a:latin typeface="Times New Roman"/>
                <a:ea typeface="Times New Roman"/>
                <a:cs typeface="Times New Roman"/>
              </a:rPr>
              <a:t> </a:t>
            </a:r>
          </a:p>
          <a:p>
            <a:r>
              <a:rPr lang="ru-RU" sz="1050" b="1" dirty="0">
                <a:solidFill>
                  <a:srgbClr val="9C0E11"/>
                </a:solidFill>
                <a:latin typeface="Times New Roman"/>
                <a:ea typeface="Times New Roman"/>
                <a:cs typeface="Times New Roman"/>
              </a:rPr>
              <a:t>О ПРИМЕНЕНИИ</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МЕЖДУНАРОДНЫХ СТАНДАРТОВ ФИНАНСОВОЙ ОТЧЕТНОСТИ</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Первый отчетный год для консолидированной финансовой отчетности впервые созданного экономического субъекта</a:t>
            </a:r>
            <a:endParaRPr lang="en-US" sz="1050" b="1" dirty="0">
              <a:solidFill>
                <a:srgbClr val="9C0E11"/>
              </a:solidFill>
              <a:latin typeface="Times New Roman"/>
              <a:ea typeface="Times New Roman"/>
              <a:cs typeface="Times New Roman"/>
            </a:endParaRPr>
          </a:p>
          <a:p>
            <a:r>
              <a:rPr lang="en-US" sz="1050" b="1" dirty="0">
                <a:solidFill>
                  <a:srgbClr val="9C0E11"/>
                </a:solidFill>
                <a:latin typeface="Times New Roman"/>
                <a:ea typeface="Times New Roman"/>
                <a:cs typeface="Times New Roman"/>
              </a:rPr>
              <a:t> </a:t>
            </a:r>
          </a:p>
          <a:p>
            <a:r>
              <a:rPr lang="ru-RU" sz="1050" b="1" dirty="0">
                <a:solidFill>
                  <a:srgbClr val="9C0E11"/>
                </a:solidFill>
                <a:latin typeface="Times New Roman"/>
                <a:ea typeface="Times New Roman"/>
                <a:cs typeface="Times New Roman"/>
              </a:rPr>
              <a:t>Ни Федеральный закон "О консолидированной финансовой отчетности", ни МСФО не определяют первый отчетный год для целей составления консолидированной финансовой отчетности впервые созданного экономического субъекта. При этом согласно пунктам 36 - 37 МСФО (</a:t>
            </a:r>
            <a:r>
              <a:rPr lang="en-US" sz="1050" b="1" dirty="0">
                <a:solidFill>
                  <a:srgbClr val="9C0E11"/>
                </a:solidFill>
                <a:latin typeface="Times New Roman"/>
                <a:ea typeface="Times New Roman"/>
                <a:cs typeface="Times New Roman"/>
              </a:rPr>
              <a:t>IAS</a:t>
            </a:r>
            <a:r>
              <a:rPr lang="ru-RU" sz="1050" b="1" dirty="0">
                <a:solidFill>
                  <a:srgbClr val="9C0E11"/>
                </a:solidFill>
                <a:latin typeface="Times New Roman"/>
                <a:ea typeface="Times New Roman"/>
                <a:cs typeface="Times New Roman"/>
              </a:rPr>
              <a:t>) 1 "Представление финансовой отчетности" допустимо составление финансовой отчетности за период, превышающий (меньше) календарный(ого) год(а).</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В соответствии с Федеральным законом "О бухгалтерском учете" правовое регулирование консолидированной финансовой отчетности осуществляется в соответствии с этим Федеральным законом, если иное не установлено иными федеральными законами. Согласно Федеральному закону "О бухгалтерском учете" первым отчетным годом является период с даты государственной регистрации экономического субъекта по 31 декабря того же календарного года включительно, если иное не предусмотрено этим Федеральным законом и (или) федеральными стандартами. В случае, если государственная регистрация экономического субъекта, за исключением кредитной организации, произведена после 30 сентября, первым отчетным годом является, если иное не установлено экономическим субъектом, период с даты государственной регистрации по 31 декабря календарного года, следующего за годом его государственной регистрации, включительно.</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Таким образом, для впервые созданного экономического субъекта, составляющего консолидированную финансовую отчетность в соответствии с Федеральным законом "О консолидированной финансовой отчетности", первым отчетным годом является период с даты его государственной регистрации по 31 декабря того же календарного года включительно. В случае, если государственная регистрация впервые созданного экономического субъекта, за исключением кредитной организации, произведена после 30 сентября, первым отчетным годом является, если иное не установлено экономическим субъектом, период с даты государственной регистрации по 31 декабря календарного года, следующего за годом его государственной регистрации, включительно. При этом для целей составления отчетности в соответствии с Федеральным законом "О консолидированной финансовой отчетности":</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а) не рассматривается в качестве впервые созданного экономического субъекта юридическое лицо, образованное с целью объединения бизнеса или изменения структуры группы, а также юридическое лицо, зарегистрированное в результате реорганизации в форме преобразования или слияния;</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б) квалификация юридического лица, зарегистрированного в результате реорганизации в форме разделения, в качестве впервые созданного экономического субъекта определяется принятым при этом порядком правопреемства.</a:t>
            </a:r>
            <a:endParaRPr lang="en-US" sz="1050" b="1" dirty="0">
              <a:solidFill>
                <a:srgbClr val="9C0E11"/>
              </a:solidFill>
              <a:latin typeface="Times New Roman"/>
              <a:ea typeface="Times New Roman"/>
              <a:cs typeface="Times New Roman"/>
            </a:endParaRPr>
          </a:p>
          <a:p>
            <a:r>
              <a:rPr lang="ru-RU" sz="1050" b="1" dirty="0">
                <a:solidFill>
                  <a:srgbClr val="9C0E11"/>
                </a:solidFill>
                <a:latin typeface="Times New Roman"/>
                <a:ea typeface="Times New Roman"/>
                <a:cs typeface="Times New Roman"/>
              </a:rPr>
              <a:t>В случае, когда впервые созданный экономический субъект представляет консолидированную финансовую отчетность, в которой один из периодов превышает (меньше) календарный(ого) год(а), причина представления информации за такой период должна быть раскрыта. Раскрытию также подлежит тот факт, что периоды, за которые представлены показатели консолидированной финансовой отчетности, отличаются по продолжительности.</a:t>
            </a:r>
            <a:endParaRPr lang="en-US" sz="1050" b="1" dirty="0">
              <a:solidFill>
                <a:srgbClr val="9C0E11"/>
              </a:solidFill>
              <a:latin typeface="Times New Roman"/>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131167" y="-1280"/>
            <a:ext cx="9906859" cy="6858594"/>
          </a:xfrm>
          <a:prstGeom prst="rect">
            <a:avLst/>
          </a:prstGeom>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1" name="TextBox 8"/>
          <p:cNvSpPr/>
          <p:nvPr/>
        </p:nvSpPr>
        <p:spPr bwMode="auto">
          <a:xfrm>
            <a:off x="776535" y="182367"/>
            <a:ext cx="8982275" cy="400110"/>
          </a:xfrm>
          <a:prstGeom prst="rect">
            <a:avLst/>
          </a:prstGeom>
          <a:noFill/>
        </p:spPr>
        <p:txBody>
          <a:bodyPr wrap="square" rtlCol="0">
            <a:spAutoFit/>
          </a:bodyPr>
          <a:lstStyle/>
          <a:p>
            <a:pPr lvl="0" algn="ctr" defTabSz="914400">
              <a:spcBef>
                <a:spcPts val="0"/>
              </a:spcBef>
              <a:spcAft>
                <a:spcPts val="0"/>
              </a:spcAft>
              <a:defRPr/>
            </a:pPr>
            <a:r>
              <a:rPr lang="en-US" sz="2000" b="1" dirty="0" smtClean="0">
                <a:solidFill>
                  <a:srgbClr val="9C0E11"/>
                </a:solidFill>
                <a:latin typeface="Times New Roman"/>
                <a:ea typeface="Times New Roman"/>
                <a:cs typeface="Times New Roman"/>
              </a:rPr>
              <a:t>IFRS 1</a:t>
            </a:r>
            <a:r>
              <a:rPr lang="ru-RU" sz="2000" b="1" dirty="0" smtClean="0">
                <a:solidFill>
                  <a:srgbClr val="9C0E11"/>
                </a:solidFill>
                <a:latin typeface="Times New Roman"/>
                <a:ea typeface="Times New Roman"/>
                <a:cs typeface="Times New Roman"/>
              </a:rPr>
              <a:t> применение</a:t>
            </a:r>
            <a:endParaRPr lang="ru-RU" sz="2000" dirty="0">
              <a:solidFill>
                <a:srgbClr val="9C0E11"/>
              </a:solidFill>
              <a:latin typeface="Times New Roman"/>
              <a:cs typeface="Times New Roman"/>
            </a:endParaRPr>
          </a:p>
        </p:txBody>
      </p:sp>
      <p:pic>
        <p:nvPicPr>
          <p:cNvPr id="12" name="image1.png"/>
          <p:cNvPicPr>
            <a:picLocks noChangeAspect="1"/>
          </p:cNvPicPr>
          <p:nvPr/>
        </p:nvPicPr>
        <p:blipFill>
          <a:blip r:embed="rId6"/>
          <a:stretch/>
        </p:blipFill>
        <p:spPr bwMode="auto">
          <a:xfrm>
            <a:off x="8500533" y="0"/>
            <a:ext cx="1344824" cy="358252"/>
          </a:xfrm>
          <a:prstGeom prst="rect">
            <a:avLst/>
          </a:prstGeom>
          <a:ln w="12700" cap="flat">
            <a:noFill/>
            <a:miter lim="400000"/>
          </a:ln>
        </p:spPr>
      </p:pic>
      <p:graphicFrame>
        <p:nvGraphicFramePr>
          <p:cNvPr id="3" name="Схема 2"/>
          <p:cNvGraphicFramePr/>
          <p:nvPr>
            <p:extLst>
              <p:ext uri="{D42A27DB-BD31-4B8C-83A1-F6EECF244321}">
                <p14:modId xmlns:p14="http://schemas.microsoft.com/office/powerpoint/2010/main" val="363004489"/>
              </p:ext>
            </p:extLst>
          </p:nvPr>
        </p:nvGraphicFramePr>
        <p:xfrm>
          <a:off x="1651000" y="1227666"/>
          <a:ext cx="6604000" cy="440266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Заголовок 1"/>
          <p:cNvSpPr/>
          <p:nvPr/>
        </p:nvSpPr>
        <p:spPr bwMode="auto">
          <a:xfrm>
            <a:off x="-22858" y="1166608"/>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7" name="Рисунок 14"/>
          <p:cNvPicPr>
            <a:picLocks noChangeAspect="1"/>
          </p:cNvPicPr>
          <p:nvPr/>
        </p:nvPicPr>
        <p:blipFill>
          <a:blip r:embed="rId4"/>
          <a:stretch/>
        </p:blipFill>
        <p:spPr bwMode="auto">
          <a:xfrm>
            <a:off x="1" y="-1280"/>
            <a:ext cx="499000" cy="499000"/>
          </a:xfrm>
          <a:prstGeom prst="rect">
            <a:avLst/>
          </a:prstGeom>
        </p:spPr>
      </p:pic>
      <p:pic>
        <p:nvPicPr>
          <p:cNvPr id="11" name="image1.png"/>
          <p:cNvPicPr>
            <a:picLocks noChangeAspect="1"/>
          </p:cNvPicPr>
          <p:nvPr/>
        </p:nvPicPr>
        <p:blipFill>
          <a:blip r:embed="rId5"/>
          <a:stretch/>
        </p:blipFill>
        <p:spPr bwMode="auto">
          <a:xfrm>
            <a:off x="8415867" y="0"/>
            <a:ext cx="1429490" cy="380807"/>
          </a:xfrm>
          <a:prstGeom prst="rect">
            <a:avLst/>
          </a:prstGeom>
          <a:ln w="12700" cap="flat">
            <a:noFill/>
            <a:miter lim="400000"/>
          </a:ln>
        </p:spPr>
      </p:pic>
      <p:graphicFrame>
        <p:nvGraphicFramePr>
          <p:cNvPr id="13" name="Схема 12"/>
          <p:cNvGraphicFramePr/>
          <p:nvPr>
            <p:extLst>
              <p:ext uri="{D42A27DB-BD31-4B8C-83A1-F6EECF244321}">
                <p14:modId xmlns:p14="http://schemas.microsoft.com/office/powerpoint/2010/main" val="2716714598"/>
              </p:ext>
            </p:extLst>
          </p:nvPr>
        </p:nvGraphicFramePr>
        <p:xfrm>
          <a:off x="499001" y="764704"/>
          <a:ext cx="8631611" cy="540060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4" name="Скругленный прямоугольник 13"/>
          <p:cNvSpPr/>
          <p:nvPr/>
        </p:nvSpPr>
        <p:spPr>
          <a:xfrm>
            <a:off x="2032170" y="205365"/>
            <a:ext cx="6233197" cy="961243"/>
          </a:xfrm>
          <a:prstGeom prst="roundRect">
            <a:avLst/>
          </a:prstGeom>
          <a:solidFill>
            <a:schemeClr val="bg1">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000" b="1" dirty="0">
                <a:solidFill>
                  <a:srgbClr val="9C0E11"/>
                </a:solidFill>
                <a:latin typeface="Times New Roman"/>
                <a:ea typeface="Times New Roman"/>
                <a:cs typeface="Times New Roman"/>
              </a:rPr>
              <a:t>Финансовая отчетность организации попадает в сферу применения </a:t>
            </a:r>
            <a:r>
              <a:rPr lang="en-US" sz="2000" b="1" dirty="0">
                <a:solidFill>
                  <a:srgbClr val="9C0E11"/>
                </a:solidFill>
                <a:latin typeface="Times New Roman"/>
                <a:ea typeface="Times New Roman"/>
                <a:cs typeface="Times New Roman"/>
              </a:rPr>
              <a:t>IFRS 1 </a:t>
            </a:r>
            <a:r>
              <a:rPr lang="ru-RU" sz="2000" b="1" dirty="0">
                <a:solidFill>
                  <a:srgbClr val="9C0E11"/>
                </a:solidFill>
                <a:latin typeface="Times New Roman"/>
                <a:ea typeface="Times New Roman"/>
                <a:cs typeface="Times New Roman"/>
              </a:rPr>
              <a:t> случаях, когда отчетность за последний период:</a:t>
            </a:r>
            <a:endParaRPr lang="en-US" sz="2000" b="1" dirty="0">
              <a:solidFill>
                <a:srgbClr val="9C0E11"/>
              </a:solidFill>
              <a:latin typeface="Times New Roman"/>
              <a:ea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4934" y="0"/>
            <a:ext cx="9906859" cy="6858594"/>
          </a:xfrm>
          <a:prstGeom prst="rect">
            <a:avLst/>
          </a:prstGeom>
        </p:spPr>
      </p:pic>
      <p:pic>
        <p:nvPicPr>
          <p:cNvPr id="5"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6" name="Рисунок 4"/>
          <p:cNvPicPr>
            <a:picLocks noChangeAspect="1"/>
          </p:cNvPicPr>
          <p:nvPr/>
        </p:nvPicPr>
        <p:blipFill>
          <a:blip r:embed="rId4"/>
          <a:stretch/>
        </p:blipFill>
        <p:spPr bwMode="auto">
          <a:xfrm>
            <a:off x="8802540" y="5788824"/>
            <a:ext cx="563288" cy="563288"/>
          </a:xfrm>
          <a:prstGeom prst="rect">
            <a:avLst/>
          </a:prstGeom>
        </p:spPr>
      </p:pic>
      <p:pic>
        <p:nvPicPr>
          <p:cNvPr id="7"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8" name="Рисунок 14"/>
          <p:cNvPicPr>
            <a:picLocks noChangeAspect="1"/>
          </p:cNvPicPr>
          <p:nvPr/>
        </p:nvPicPr>
        <p:blipFill>
          <a:blip r:embed="rId5"/>
          <a:stretch/>
        </p:blipFill>
        <p:spPr bwMode="auto">
          <a:xfrm>
            <a:off x="1" y="-1280"/>
            <a:ext cx="499000" cy="499000"/>
          </a:xfrm>
          <a:prstGeom prst="rect">
            <a:avLst/>
          </a:prstGeom>
        </p:spPr>
      </p:pic>
      <p:sp>
        <p:nvSpPr>
          <p:cNvPr id="9" name="Прямоугольник 9"/>
          <p:cNvSpPr/>
          <p:nvPr/>
        </p:nvSpPr>
        <p:spPr bwMode="auto">
          <a:xfrm>
            <a:off x="529515" y="827742"/>
            <a:ext cx="8866827" cy="5355312"/>
          </a:xfrm>
          <a:prstGeom prst="rect">
            <a:avLst/>
          </a:prstGeom>
          <a:ln w="38100">
            <a:solidFill>
              <a:srgbClr val="9E0E11"/>
            </a:solidFill>
          </a:ln>
        </p:spPr>
        <p:txBody>
          <a:bodyPr wrap="square">
            <a:spAutoFit/>
          </a:bodyPr>
          <a:lstStyle/>
          <a:p>
            <a:pPr marL="809625"/>
            <a:r>
              <a:rPr lang="ru-RU" b="1" dirty="0">
                <a:solidFill>
                  <a:srgbClr val="9C0E11"/>
                </a:solidFill>
                <a:latin typeface="Times New Roman"/>
                <a:ea typeface="Times New Roman"/>
                <a:cs typeface="Times New Roman"/>
              </a:rPr>
              <a:t>МЕЖДУНАРОДНЫЙ СТАНДАРТ ФИНАНСОВОЙ ОТЧЕТНОСТИ (IAS) 1 "ПРЕДСТАВЛЕНИЕ ФИНАНСОВОЙ ОТЧЕТНОСТИ" </a:t>
            </a:r>
            <a:endParaRPr lang="en-US" b="1" dirty="0">
              <a:solidFill>
                <a:srgbClr val="9C0E11"/>
              </a:solidFill>
              <a:latin typeface="Times New Roman"/>
              <a:ea typeface="Times New Roman"/>
              <a:cs typeface="Times New Roman"/>
            </a:endParaRPr>
          </a:p>
          <a:p>
            <a:pPr marL="809625"/>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Полный комплект финансовой отчетности</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 </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10 Полный комплект финансовой отчетности включает в себя:</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a:t>
            </a:r>
            <a:r>
              <a:rPr lang="en-US" b="1" dirty="0">
                <a:solidFill>
                  <a:srgbClr val="9C0E11"/>
                </a:solidFill>
                <a:latin typeface="Times New Roman"/>
                <a:ea typeface="Times New Roman"/>
                <a:cs typeface="Times New Roman"/>
              </a:rPr>
              <a:t>a</a:t>
            </a:r>
            <a:r>
              <a:rPr lang="ru-RU" b="1" dirty="0">
                <a:solidFill>
                  <a:srgbClr val="9C0E11"/>
                </a:solidFill>
                <a:latin typeface="Times New Roman"/>
                <a:ea typeface="Times New Roman"/>
                <a:cs typeface="Times New Roman"/>
              </a:rPr>
              <a:t>) отчет о финансовом положении по состоянию на дату окончания периода;</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a:t>
            </a:r>
            <a:r>
              <a:rPr lang="en-US" b="1" dirty="0">
                <a:solidFill>
                  <a:srgbClr val="9C0E11"/>
                </a:solidFill>
                <a:latin typeface="Times New Roman"/>
                <a:ea typeface="Times New Roman"/>
                <a:cs typeface="Times New Roman"/>
              </a:rPr>
              <a:t>b</a:t>
            </a:r>
            <a:r>
              <a:rPr lang="ru-RU" b="1" dirty="0">
                <a:solidFill>
                  <a:srgbClr val="9C0E11"/>
                </a:solidFill>
                <a:latin typeface="Times New Roman"/>
                <a:ea typeface="Times New Roman"/>
                <a:cs typeface="Times New Roman"/>
              </a:rPr>
              <a:t>) отчет о прибыли или убытке и прочем совокупном доходе за период;</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a:t>
            </a:r>
            <a:r>
              <a:rPr lang="en-US" b="1" dirty="0">
                <a:solidFill>
                  <a:srgbClr val="9C0E11"/>
                </a:solidFill>
                <a:latin typeface="Times New Roman"/>
                <a:ea typeface="Times New Roman"/>
                <a:cs typeface="Times New Roman"/>
              </a:rPr>
              <a:t>c</a:t>
            </a:r>
            <a:r>
              <a:rPr lang="ru-RU" b="1" dirty="0">
                <a:solidFill>
                  <a:srgbClr val="9C0E11"/>
                </a:solidFill>
                <a:latin typeface="Times New Roman"/>
                <a:ea typeface="Times New Roman"/>
                <a:cs typeface="Times New Roman"/>
              </a:rPr>
              <a:t>) отчет об изменениях в собственном капитале за период;</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a:t>
            </a:r>
            <a:r>
              <a:rPr lang="en-US" b="1" dirty="0">
                <a:solidFill>
                  <a:srgbClr val="9C0E11"/>
                </a:solidFill>
                <a:latin typeface="Times New Roman"/>
                <a:ea typeface="Times New Roman"/>
                <a:cs typeface="Times New Roman"/>
              </a:rPr>
              <a:t>d</a:t>
            </a:r>
            <a:r>
              <a:rPr lang="ru-RU" b="1" dirty="0">
                <a:solidFill>
                  <a:srgbClr val="9C0E11"/>
                </a:solidFill>
                <a:latin typeface="Times New Roman"/>
                <a:ea typeface="Times New Roman"/>
                <a:cs typeface="Times New Roman"/>
              </a:rPr>
              <a:t>) отчет о движении денежных средств за период;</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a:t>
            </a:r>
            <a:r>
              <a:rPr lang="en-US" b="1" dirty="0">
                <a:solidFill>
                  <a:srgbClr val="9C0E11"/>
                </a:solidFill>
                <a:latin typeface="Times New Roman"/>
                <a:ea typeface="Times New Roman"/>
                <a:cs typeface="Times New Roman"/>
              </a:rPr>
              <a:t>e</a:t>
            </a:r>
            <a:r>
              <a:rPr lang="ru-RU" b="1" dirty="0">
                <a:solidFill>
                  <a:srgbClr val="9C0E11"/>
                </a:solidFill>
                <a:latin typeface="Times New Roman"/>
                <a:ea typeface="Times New Roman"/>
                <a:cs typeface="Times New Roman"/>
              </a:rPr>
              <a:t>) примечания, состоящие из значимых положений учетной политики и прочей пояснительной информации;</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(еа) сравнительную информацию за предшествующий период и</a:t>
            </a:r>
            <a:endParaRPr lang="en-US" b="1" dirty="0">
              <a:solidFill>
                <a:srgbClr val="9C0E11"/>
              </a:solidFill>
              <a:latin typeface="Times New Roman"/>
              <a:ea typeface="Times New Roman"/>
              <a:cs typeface="Times New Roman"/>
            </a:endParaRPr>
          </a:p>
          <a:p>
            <a:r>
              <a:rPr lang="ru-RU" b="1" dirty="0">
                <a:solidFill>
                  <a:srgbClr val="9C0E11"/>
                </a:solidFill>
                <a:latin typeface="Times New Roman"/>
                <a:ea typeface="Times New Roman"/>
                <a:cs typeface="Times New Roman"/>
              </a:rPr>
              <a:t>(f) отчет о финансовом положении на начало предшествующего периода в случае, если организация применяет какое-либо положение учетной политики ретроспективно или осуществляет ретроспективный пересчет статей в своей финансовой отчетности или если она реклассифицирует статьи в своей финансовой отчетности </a:t>
            </a:r>
          </a:p>
          <a:p>
            <a:pPr algn="ctr">
              <a:defRPr/>
            </a:pPr>
            <a:endParaRPr dirty="0"/>
          </a:p>
        </p:txBody>
      </p:sp>
      <p:sp>
        <p:nvSpPr>
          <p:cNvPr id="10" name="TextBox 10"/>
          <p:cNvSpPr/>
          <p:nvPr/>
        </p:nvSpPr>
        <p:spPr bwMode="auto">
          <a:xfrm>
            <a:off x="990600" y="182367"/>
            <a:ext cx="8248227" cy="400110"/>
          </a:xfrm>
          <a:prstGeom prst="rect">
            <a:avLst/>
          </a:prstGeom>
          <a:noFill/>
        </p:spPr>
        <p:txBody>
          <a:bodyPr wrap="square" rtlCol="0">
            <a:spAutoFit/>
          </a:bodyPr>
          <a:lstStyle/>
          <a:p>
            <a:pPr algn="ctr">
              <a:defRPr/>
            </a:pPr>
            <a:r>
              <a:rPr lang="ru-RU" sz="2000" b="1" dirty="0" smtClean="0">
                <a:solidFill>
                  <a:srgbClr val="9E0E11"/>
                </a:solidFill>
                <a:latin typeface="Times New Roman"/>
                <a:cs typeface="Times New Roman"/>
              </a:rPr>
              <a:t>Что входит в пакет отчетности по МСФО</a:t>
            </a:r>
            <a:endParaRPr dirty="0"/>
          </a:p>
        </p:txBody>
      </p:sp>
      <p:pic>
        <p:nvPicPr>
          <p:cNvPr id="11" name="image1.png"/>
          <p:cNvPicPr>
            <a:picLocks noChangeAspect="1"/>
          </p:cNvPicPr>
          <p:nvPr/>
        </p:nvPicPr>
        <p:blipFill>
          <a:blip r:embed="rId6"/>
          <a:stretch/>
        </p:blipFill>
        <p:spPr bwMode="auto">
          <a:xfrm>
            <a:off x="8983748" y="0"/>
            <a:ext cx="861609" cy="229527"/>
          </a:xfrm>
          <a:prstGeom prst="rect">
            <a:avLst/>
          </a:prstGeom>
          <a:ln w="12700" cap="flat">
            <a:noFill/>
            <a:miter lim="400000"/>
          </a:ln>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bwMode="auto">
        <a:xfrm>
          <a:off x="0" y="0"/>
          <a:ext cx="0" cy="0"/>
          <a:chOff x="0" y="0"/>
          <a:chExt cx="0" cy="0"/>
        </a:xfrm>
      </p:grpSpPr>
      <p:pic>
        <p:nvPicPr>
          <p:cNvPr id="4" name="Рисунок 1"/>
          <p:cNvPicPr>
            <a:picLocks noChangeAspect="1"/>
          </p:cNvPicPr>
          <p:nvPr/>
        </p:nvPicPr>
        <p:blipFill>
          <a:blip r:embed="rId2"/>
          <a:stretch/>
        </p:blipFill>
        <p:spPr bwMode="auto">
          <a:xfrm>
            <a:off x="-22859" y="-243408"/>
            <a:ext cx="9906859" cy="6858594"/>
          </a:xfrm>
          <a:prstGeom prst="rect">
            <a:avLst/>
          </a:prstGeom>
        </p:spPr>
      </p:pic>
      <p:sp>
        <p:nvSpPr>
          <p:cNvPr id="5" name="Заголовок 1"/>
          <p:cNvSpPr/>
          <p:nvPr/>
        </p:nvSpPr>
        <p:spPr bwMode="auto">
          <a:xfrm>
            <a:off x="-822179" y="1413380"/>
            <a:ext cx="9906858" cy="441481"/>
          </a:xfrm>
          <a:prstGeom prst="rect">
            <a:avLst/>
          </a:prstGeom>
        </p:spPr>
        <p:txBody>
          <a:bodyPr vert="horz" lIns="91440" tIns="45720" rIns="91440" bIns="45720" rtlCol="0" anchor="t">
            <a:noAutofit/>
          </a:bodyPr>
          <a:lstStyle>
            <a:lvl1pPr algn="l" defTabSz="914400">
              <a:lnSpc>
                <a:spcPct val="90000"/>
              </a:lnSpc>
              <a:spcBef>
                <a:spcPts val="0"/>
              </a:spcBef>
              <a:buNone/>
              <a:defRPr sz="4400">
                <a:solidFill>
                  <a:schemeClr val="tx1"/>
                </a:solidFill>
                <a:latin typeface="+mj-lt"/>
                <a:ea typeface="+mj-ea"/>
                <a:cs typeface="+mj-cs"/>
              </a:defRPr>
            </a:lvl1pPr>
          </a:lstStyle>
          <a:p>
            <a:pPr algn="ctr">
              <a:lnSpc>
                <a:spcPct val="100000"/>
              </a:lnSpc>
              <a:defRPr/>
            </a:pPr>
            <a:endParaRPr lang="ru-RU" sz="2800" b="1">
              <a:solidFill>
                <a:srgbClr val="9E0E11"/>
              </a:solidFill>
              <a:latin typeface="Franklin Gothic Demi"/>
            </a:endParaRPr>
          </a:p>
        </p:txBody>
      </p:sp>
      <p:pic>
        <p:nvPicPr>
          <p:cNvPr id="6" name="Рисунок 2"/>
          <p:cNvPicPr>
            <a:picLocks noChangeAspect="1"/>
          </p:cNvPicPr>
          <p:nvPr/>
        </p:nvPicPr>
        <p:blipFill>
          <a:blip r:embed="rId3"/>
          <a:stretch/>
        </p:blipFill>
        <p:spPr bwMode="auto">
          <a:xfrm>
            <a:off x="8983748" y="5959632"/>
            <a:ext cx="775063" cy="775063"/>
          </a:xfrm>
          <a:prstGeom prst="rect">
            <a:avLst/>
          </a:prstGeom>
          <a:effectLst>
            <a:reflection endPos="0" dist="50800" dir="2100000" sy="-100000" algn="bl" rotWithShape="0"/>
          </a:effectLst>
        </p:spPr>
      </p:pic>
      <p:pic>
        <p:nvPicPr>
          <p:cNvPr id="7" name="Рисунок 4"/>
          <p:cNvPicPr>
            <a:picLocks noChangeAspect="1"/>
          </p:cNvPicPr>
          <p:nvPr/>
        </p:nvPicPr>
        <p:blipFill>
          <a:blip r:embed="rId4"/>
          <a:stretch/>
        </p:blipFill>
        <p:spPr bwMode="auto">
          <a:xfrm>
            <a:off x="8802540" y="5788824"/>
            <a:ext cx="563288" cy="563288"/>
          </a:xfrm>
          <a:prstGeom prst="rect">
            <a:avLst/>
          </a:prstGeom>
        </p:spPr>
      </p:pic>
      <p:pic>
        <p:nvPicPr>
          <p:cNvPr id="8" name="Рисунок 6"/>
          <p:cNvPicPr>
            <a:picLocks noChangeAspect="1"/>
          </p:cNvPicPr>
          <p:nvPr/>
        </p:nvPicPr>
        <p:blipFill>
          <a:blip r:embed="rId3"/>
          <a:stretch/>
        </p:blipFill>
        <p:spPr bwMode="auto">
          <a:xfrm rot="10800000">
            <a:off x="218646" y="182367"/>
            <a:ext cx="465725" cy="465725"/>
          </a:xfrm>
          <a:prstGeom prst="rect">
            <a:avLst/>
          </a:prstGeom>
        </p:spPr>
      </p:pic>
      <p:pic>
        <p:nvPicPr>
          <p:cNvPr id="9" name="Рисунок 14"/>
          <p:cNvPicPr>
            <a:picLocks noChangeAspect="1"/>
          </p:cNvPicPr>
          <p:nvPr/>
        </p:nvPicPr>
        <p:blipFill>
          <a:blip r:embed="rId5"/>
          <a:stretch/>
        </p:blipFill>
        <p:spPr bwMode="auto">
          <a:xfrm>
            <a:off x="1" y="-1280"/>
            <a:ext cx="499000" cy="499000"/>
          </a:xfrm>
          <a:prstGeom prst="rect">
            <a:avLst/>
          </a:prstGeom>
        </p:spPr>
      </p:pic>
      <p:sp>
        <p:nvSpPr>
          <p:cNvPr id="10" name="Прямоугольник 11"/>
          <p:cNvSpPr/>
          <p:nvPr/>
        </p:nvSpPr>
        <p:spPr bwMode="auto">
          <a:xfrm>
            <a:off x="801121" y="182367"/>
            <a:ext cx="8698477" cy="707886"/>
          </a:xfrm>
          <a:prstGeom prst="rect">
            <a:avLst/>
          </a:prstGeom>
        </p:spPr>
        <p:txBody>
          <a:bodyPr wrap="square">
            <a:spAutoFit/>
          </a:bodyPr>
          <a:lstStyle/>
          <a:p>
            <a:pPr algn="ctr" defTabSz="914400">
              <a:spcBef>
                <a:spcPts val="0"/>
              </a:spcBef>
              <a:spcAft>
                <a:spcPts val="0"/>
              </a:spcAft>
              <a:defRPr/>
            </a:pPr>
            <a:r>
              <a:rPr lang="ru-RU" sz="2000" b="1" dirty="0" smtClean="0">
                <a:solidFill>
                  <a:srgbClr val="9C0E11"/>
                </a:solidFill>
                <a:latin typeface="Times New Roman"/>
                <a:ea typeface="Times New Roman"/>
                <a:cs typeface="Times New Roman"/>
              </a:rPr>
              <a:t>Основные требования к первой отчетности по МСФО</a:t>
            </a:r>
            <a:endParaRPr lang="ru-RU" sz="2000" dirty="0">
              <a:solidFill>
                <a:srgbClr val="9C0E11"/>
              </a:solidFill>
              <a:latin typeface="Times New Roman"/>
              <a:cs typeface="Times New Roman"/>
            </a:endParaRPr>
          </a:p>
          <a:p>
            <a:pPr lvl="0" algn="ctr" defTabSz="914400">
              <a:spcBef>
                <a:spcPts val="0"/>
              </a:spcBef>
              <a:spcAft>
                <a:spcPts val="0"/>
              </a:spcAft>
              <a:defRPr/>
            </a:pPr>
            <a:endParaRPr lang="ru-RU" sz="2000" dirty="0">
              <a:solidFill>
                <a:srgbClr val="9C0E11"/>
              </a:solidFill>
              <a:latin typeface="Times New Roman"/>
              <a:cs typeface="Times New Roman"/>
            </a:endParaRPr>
          </a:p>
        </p:txBody>
      </p:sp>
      <p:sp>
        <p:nvSpPr>
          <p:cNvPr id="11" name="Rectangle 1"/>
          <p:cNvSpPr>
            <a:spLocks noChangeArrowheads="1"/>
          </p:cNvSpPr>
          <p:nvPr/>
        </p:nvSpPr>
        <p:spPr bwMode="auto">
          <a:xfrm>
            <a:off x="5601073" y="1648240"/>
            <a:ext cx="3483112" cy="4578261"/>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spAutoFit/>
          </a:bodyPr>
          <a:lstStyle/>
          <a:p>
            <a:pPr lvl="0" algn="just" defTabSz="914400">
              <a:tabLst>
                <a:tab pos="457200" algn="l"/>
              </a:tabLst>
              <a:defRPr/>
            </a:pPr>
            <a:r>
              <a:rPr lang="ru-RU" sz="1400" b="1" i="0" u="none" strike="noStrike" cap="none" dirty="0" smtClean="0">
                <a:ln>
                  <a:noFill/>
                </a:ln>
                <a:solidFill>
                  <a:srgbClr val="9C0E11"/>
                </a:solidFill>
                <a:latin typeface="Times New Roman"/>
                <a:ea typeface="Times New Roman"/>
                <a:cs typeface="Times New Roman"/>
              </a:rPr>
              <a:t>Возникающие разницы признаются на дату перехода на МСФО непосредственно в составе </a:t>
            </a:r>
            <a:r>
              <a:rPr lang="ru-RU" sz="1100" b="1" u="sng" dirty="0">
                <a:solidFill>
                  <a:srgbClr val="C00000"/>
                </a:solidFill>
                <a:latin typeface="Times New Roman"/>
                <a:ea typeface="Calibri"/>
                <a:cs typeface="Times New Roman"/>
              </a:rPr>
              <a:t>НЕРАСПРЕДЕЛЕННОЙ </a:t>
            </a:r>
            <a:r>
              <a:rPr lang="ru-RU" sz="1100" b="1" u="sng" dirty="0" smtClean="0">
                <a:solidFill>
                  <a:srgbClr val="C00000"/>
                </a:solidFill>
                <a:latin typeface="Times New Roman"/>
                <a:ea typeface="Calibri"/>
                <a:cs typeface="Times New Roman"/>
              </a:rPr>
              <a:t>ПРИБЫЛИ </a:t>
            </a:r>
            <a:r>
              <a:rPr lang="ru-RU" sz="1400" b="1" dirty="0" smtClean="0">
                <a:solidFill>
                  <a:srgbClr val="9C0E11"/>
                </a:solidFill>
                <a:latin typeface="Times New Roman"/>
                <a:ea typeface="Times New Roman"/>
                <a:cs typeface="Times New Roman"/>
              </a:rPr>
              <a:t>либо в другой категории собственного капитала, если это уместно. Например, в статье «Резерв по переоценке», если согласно принятой учетной политике на дату перехода на МСФО ОС учитываются по переоцененной стоимости. ВНИМАНИЕ! Если в РСБУ ОС учитывались по переоцененной стоимости, а на дату перехода на МСФО принято решение учитывать по первоначальной стоимости, сумма накопленного ранее резерва по переоценке признается в составе </a:t>
            </a:r>
            <a:r>
              <a:rPr lang="ru-RU" sz="1400" b="1" u="sng" dirty="0">
                <a:solidFill>
                  <a:srgbClr val="C00000"/>
                </a:solidFill>
                <a:latin typeface="Times New Roman"/>
                <a:ea typeface="Calibri"/>
                <a:cs typeface="Times New Roman"/>
              </a:rPr>
              <a:t>НЕРАСПРЕДЕЛЕННОЙ </a:t>
            </a:r>
            <a:r>
              <a:rPr lang="ru-RU" sz="1400" b="1" u="sng" dirty="0" smtClean="0">
                <a:solidFill>
                  <a:srgbClr val="C00000"/>
                </a:solidFill>
                <a:latin typeface="Times New Roman"/>
                <a:ea typeface="Calibri"/>
                <a:cs typeface="Times New Roman"/>
              </a:rPr>
              <a:t>ПРИБЫЛИ.</a:t>
            </a:r>
            <a:endParaRPr lang="ru-RU" sz="1400" b="1" dirty="0">
              <a:solidFill>
                <a:srgbClr val="9C0E11"/>
              </a:solidFill>
              <a:latin typeface="Times New Roman"/>
              <a:ea typeface="Times New Roman"/>
              <a:cs typeface="Times New Roman"/>
            </a:endParaRPr>
          </a:p>
          <a:p>
            <a:pPr marL="0" marR="0" lvl="0" indent="0" defTabSz="914400">
              <a:lnSpc>
                <a:spcPct val="100000"/>
              </a:lnSpc>
              <a:spcBef>
                <a:spcPts val="0"/>
              </a:spcBef>
              <a:spcAft>
                <a:spcPts val="0"/>
              </a:spcAft>
              <a:buClrTx/>
              <a:buSzTx/>
              <a:buFontTx/>
              <a:buNone/>
              <a:tabLst>
                <a:tab pos="457200" algn="l"/>
              </a:tabLst>
              <a:defRPr/>
            </a:pPr>
            <a:r>
              <a:rPr lang="ru-RU" sz="1200" b="1" i="0" u="none" strike="noStrike" cap="none" dirty="0">
                <a:ln>
                  <a:noFill/>
                </a:ln>
                <a:solidFill>
                  <a:srgbClr val="FFFFFF"/>
                </a:solidFill>
                <a:latin typeface="Times New Roman"/>
                <a:ea typeface="Times New Roman"/>
                <a:cs typeface="Times New Roman"/>
              </a:rPr>
              <a:t>Подробнее </a:t>
            </a:r>
            <a:endParaRPr lang="ru-RU" sz="1200" b="1" i="0" u="none" strike="noStrike" cap="none" dirty="0">
              <a:ln>
                <a:noFill/>
              </a:ln>
              <a:solidFill>
                <a:schemeClr val="tx1"/>
              </a:solidFill>
              <a:latin typeface="Times New Roman"/>
              <a:cs typeface="Times New Roman"/>
            </a:endParaRPr>
          </a:p>
          <a:p>
            <a:pPr marL="0" marR="0" lvl="0" indent="0" algn="l" defTabSz="914400">
              <a:lnSpc>
                <a:spcPct val="100000"/>
              </a:lnSpc>
              <a:spcBef>
                <a:spcPts val="0"/>
              </a:spcBef>
              <a:spcAft>
                <a:spcPts val="0"/>
              </a:spcAft>
              <a:buClrTx/>
              <a:buSzTx/>
              <a:buFontTx/>
              <a:buNone/>
              <a:tabLst>
                <a:tab pos="457200" algn="l"/>
              </a:tabLst>
              <a:defRPr/>
            </a:pPr>
            <a:endParaRPr lang="ru-RU" sz="1800" b="0" i="0" u="none" strike="noStrike" cap="none" dirty="0">
              <a:ln>
                <a:noFill/>
              </a:ln>
              <a:solidFill>
                <a:schemeClr val="tx1"/>
              </a:solidFill>
              <a:latin typeface="Arial"/>
              <a:cs typeface="Arial"/>
            </a:endParaRPr>
          </a:p>
        </p:txBody>
      </p:sp>
      <p:sp>
        <p:nvSpPr>
          <p:cNvPr id="12" name="Прямоугольник 10"/>
          <p:cNvSpPr/>
          <p:nvPr/>
        </p:nvSpPr>
        <p:spPr bwMode="auto">
          <a:xfrm>
            <a:off x="74629" y="2996952"/>
            <a:ext cx="4518331" cy="3046988"/>
          </a:xfrm>
          <a:prstGeom prst="rect">
            <a:avLst/>
          </a:prstGeom>
          <a:ln w="28575">
            <a:solidFill>
              <a:srgbClr val="9C0E11"/>
            </a:solidFill>
          </a:ln>
        </p:spPr>
        <p:txBody>
          <a:bodyPr wrap="square">
            <a:spAutoFit/>
          </a:bodyPr>
          <a:lstStyle/>
          <a:p>
            <a:pPr lvl="0" defTabSz="914400">
              <a:spcBef>
                <a:spcPts val="0"/>
              </a:spcBef>
              <a:spcAft>
                <a:spcPts val="0"/>
              </a:spcAft>
              <a:tabLst>
                <a:tab pos="457200" algn="l"/>
              </a:tabLst>
              <a:defRPr/>
            </a:pPr>
            <a:r>
              <a:rPr lang="ru-RU" sz="1200" b="1" dirty="0">
                <a:solidFill>
                  <a:srgbClr val="9C0E11"/>
                </a:solidFill>
                <a:latin typeface="Calibri"/>
                <a:ea typeface="Times New Roman"/>
                <a:cs typeface="Times New Roman"/>
              </a:rPr>
              <a:t>Важные факторы:</a:t>
            </a:r>
            <a:endParaRPr lang="ru-RU" sz="1200" dirty="0">
              <a:solidFill>
                <a:srgbClr val="9C0E11"/>
              </a:solidFill>
              <a:latin typeface="Arial"/>
              <a:cs typeface="Arial"/>
            </a:endParaRPr>
          </a:p>
          <a:p>
            <a:r>
              <a:rPr lang="ru-RU" sz="1200" u="sng" dirty="0">
                <a:latin typeface="Times New Roman"/>
                <a:ea typeface="Times New Roman"/>
                <a:cs typeface="Times New Roman"/>
              </a:rPr>
              <a:t>Организация должна в своем вступительном отчете о финансовом положении по МСФО</a:t>
            </a:r>
          </a:p>
          <a:p>
            <a:r>
              <a:rPr lang="en-US" sz="1200" u="sng" dirty="0">
                <a:latin typeface="Times New Roman"/>
                <a:ea typeface="Times New Roman"/>
                <a:cs typeface="Times New Roman"/>
              </a:rPr>
              <a:t>1.</a:t>
            </a:r>
            <a:r>
              <a:rPr lang="ru-RU" sz="1200" u="sng" dirty="0">
                <a:latin typeface="Times New Roman"/>
                <a:ea typeface="Times New Roman"/>
                <a:cs typeface="Times New Roman"/>
              </a:rPr>
              <a:t> признать все активы и обязательства, признание которых требуется согласно МСФО (например, ден.средства, на которые наложены ограничения, арендный актив, отложенные налоги);</a:t>
            </a:r>
            <a:endParaRPr lang="en-US" sz="1200" u="sng" dirty="0">
              <a:latin typeface="Times New Roman"/>
              <a:ea typeface="Times New Roman"/>
              <a:cs typeface="Times New Roman"/>
            </a:endParaRPr>
          </a:p>
          <a:p>
            <a:r>
              <a:rPr lang="en-US" sz="1200" u="sng" dirty="0">
                <a:latin typeface="Times New Roman"/>
                <a:ea typeface="Times New Roman"/>
                <a:cs typeface="Times New Roman"/>
              </a:rPr>
              <a:t>2. </a:t>
            </a:r>
            <a:r>
              <a:rPr lang="ru-RU" sz="1200" u="sng" dirty="0">
                <a:latin typeface="Times New Roman"/>
                <a:ea typeface="Times New Roman"/>
                <a:cs typeface="Times New Roman"/>
              </a:rPr>
              <a:t> не признавать статьи в качестве активов или обязательств, если МСФО не разрешают такое признание (например, внутренне созданный НМА, не отвечающий требованиям </a:t>
            </a:r>
            <a:r>
              <a:rPr lang="en-US" sz="1200" u="sng" dirty="0">
                <a:latin typeface="Times New Roman"/>
                <a:ea typeface="Times New Roman"/>
                <a:cs typeface="Times New Roman"/>
              </a:rPr>
              <a:t>IAS </a:t>
            </a:r>
            <a:r>
              <a:rPr lang="ru-RU" sz="1200" u="sng" dirty="0">
                <a:latin typeface="Times New Roman"/>
                <a:ea typeface="Times New Roman"/>
                <a:cs typeface="Times New Roman"/>
              </a:rPr>
              <a:t>38);</a:t>
            </a:r>
            <a:endParaRPr lang="en-US" sz="1200" u="sng" dirty="0">
              <a:latin typeface="Times New Roman"/>
              <a:ea typeface="Times New Roman"/>
              <a:cs typeface="Times New Roman"/>
            </a:endParaRPr>
          </a:p>
          <a:p>
            <a:r>
              <a:rPr lang="ru-RU" sz="1200" u="sng" dirty="0">
                <a:latin typeface="Times New Roman"/>
                <a:ea typeface="Times New Roman"/>
                <a:cs typeface="Times New Roman"/>
              </a:rPr>
              <a:t>3. реклассифицировать статьи, которые в соответствии с ранее применявшимися ОПБУ были признаны как один вид активов, обязательств или компонентов собственного капитала, но являются другим видом активов, обязательств или компонентов капитала согласно МСФО; и</a:t>
            </a:r>
            <a:endParaRPr lang="en-US" sz="1200" u="sng" dirty="0">
              <a:latin typeface="Times New Roman"/>
              <a:ea typeface="Times New Roman"/>
              <a:cs typeface="Times New Roman"/>
            </a:endParaRPr>
          </a:p>
          <a:p>
            <a:r>
              <a:rPr lang="ru-RU" sz="1200" u="sng" dirty="0">
                <a:latin typeface="Times New Roman"/>
                <a:ea typeface="Times New Roman"/>
                <a:cs typeface="Times New Roman"/>
              </a:rPr>
              <a:t>4. применить МСФО при оценке всех признанных активов и обязательств.</a:t>
            </a:r>
          </a:p>
        </p:txBody>
      </p:sp>
      <p:sp>
        <p:nvSpPr>
          <p:cNvPr id="14" name="Скругленный прямоугольник 15"/>
          <p:cNvSpPr/>
          <p:nvPr/>
        </p:nvSpPr>
        <p:spPr bwMode="auto">
          <a:xfrm>
            <a:off x="419473" y="1413381"/>
            <a:ext cx="1509191" cy="957074"/>
          </a:xfrm>
          <a:prstGeom prst="roundRect">
            <a:avLst>
              <a:gd name="adj" fmla="val 16667"/>
            </a:avLst>
          </a:prstGeom>
          <a:gradFill>
            <a:gsLst>
              <a:gs pos="0">
                <a:srgbClr val="F18C55"/>
              </a:gs>
              <a:gs pos="50000">
                <a:schemeClr val="accent2">
                  <a:satMod val="110000"/>
                  <a:lumMod val="100000"/>
                  <a:shade val="100000"/>
                </a:schemeClr>
              </a:gs>
              <a:gs pos="100000">
                <a:schemeClr val="accent2">
                  <a:lumMod val="99000"/>
                  <a:satMod val="120000"/>
                  <a:shade val="78000"/>
                </a:schemeClr>
              </a:gs>
            </a:gsLst>
          </a:gradFill>
        </p:spPr>
        <p:style>
          <a:lnRef idx="1">
            <a:schemeClr val="accent2"/>
          </a:lnRef>
          <a:fillRef idx="3">
            <a:schemeClr val="accent2"/>
          </a:fillRef>
          <a:effectRef idx="2">
            <a:schemeClr val="accent2"/>
          </a:effectRef>
          <a:fontRef idx="minor">
            <a:schemeClr val="lt1"/>
          </a:fontRef>
        </p:style>
        <p:txBody>
          <a:bodyPr rtlCol="0" anchor="ctr"/>
          <a:lstStyle/>
          <a:p>
            <a:pPr algn="ctr">
              <a:defRPr/>
            </a:pPr>
            <a:r>
              <a:rPr lang="ru-RU" sz="1400" b="1" dirty="0" smtClean="0"/>
              <a:t>РСБУ</a:t>
            </a:r>
            <a:endParaRPr dirty="0"/>
          </a:p>
        </p:txBody>
      </p:sp>
      <p:sp>
        <p:nvSpPr>
          <p:cNvPr id="16" name="Скругленный прямоугольник 17"/>
          <p:cNvSpPr/>
          <p:nvPr/>
        </p:nvSpPr>
        <p:spPr bwMode="auto">
          <a:xfrm>
            <a:off x="3651157" y="1413382"/>
            <a:ext cx="1279413" cy="975650"/>
          </a:xfrm>
          <a:prstGeom prst="roundRect">
            <a:avLst>
              <a:gd name="adj" fmla="val 16667"/>
            </a:avLst>
          </a:prstGeom>
        </p:spPr>
        <p:style>
          <a:lnRef idx="1">
            <a:schemeClr val="dk1"/>
          </a:lnRef>
          <a:fillRef idx="2">
            <a:schemeClr val="dk1"/>
          </a:fillRef>
          <a:effectRef idx="1">
            <a:schemeClr val="dk1"/>
          </a:effectRef>
          <a:fontRef idx="minor">
            <a:schemeClr val="dk1"/>
          </a:fontRef>
        </p:style>
        <p:txBody>
          <a:bodyPr rtlCol="0" anchor="ctr"/>
          <a:lstStyle/>
          <a:p>
            <a:pPr algn="ctr">
              <a:defRPr/>
            </a:pPr>
            <a:r>
              <a:rPr lang="ru-RU" sz="1400" b="1" dirty="0" smtClean="0">
                <a:solidFill>
                  <a:schemeClr val="bg1"/>
                </a:solidFill>
              </a:rPr>
              <a:t>МСФО</a:t>
            </a:r>
            <a:endParaRPr dirty="0"/>
          </a:p>
        </p:txBody>
      </p:sp>
      <p:pic>
        <p:nvPicPr>
          <p:cNvPr id="19" name="image1.png"/>
          <p:cNvPicPr>
            <a:picLocks noChangeAspect="1"/>
          </p:cNvPicPr>
          <p:nvPr/>
        </p:nvPicPr>
        <p:blipFill>
          <a:blip r:embed="rId6"/>
          <a:stretch/>
        </p:blipFill>
        <p:spPr bwMode="auto">
          <a:xfrm>
            <a:off x="8802539" y="0"/>
            <a:ext cx="1042817" cy="277799"/>
          </a:xfrm>
          <a:prstGeom prst="rect">
            <a:avLst/>
          </a:prstGeom>
          <a:ln w="12700" cap="flat">
            <a:noFill/>
            <a:miter lim="400000"/>
          </a:ln>
        </p:spPr>
      </p:pic>
      <p:sp>
        <p:nvSpPr>
          <p:cNvPr id="2" name="Стрелка вправо 1"/>
          <p:cNvSpPr/>
          <p:nvPr/>
        </p:nvSpPr>
        <p:spPr>
          <a:xfrm>
            <a:off x="2146940" y="1776320"/>
            <a:ext cx="978408" cy="484632"/>
          </a:xfrm>
          <a:prstGeom prst="rightArrow">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a:ea typeface="Arial"/>
        <a:cs typeface="Arial"/>
      </a:majorFont>
      <a:minorFont>
        <a:latin typeface="Calibri"/>
        <a:ea typeface="Arial"/>
        <a:cs typeface="Arial"/>
      </a:minorFont>
    </a:fontScheme>
    <a:fmtScheme name="Office Theme">
      <a:fillStyleLst>
        <a:solidFill>
          <a:schemeClr val="phClr"/>
        </a:solidFill>
        <a:gradFill>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solidFill>
          <a:schemeClr val="phClr">
            <a:tint val="95000"/>
            <a:satMod val="170000"/>
          </a:schemeClr>
        </a:solidFill>
        <a:gradFill>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Arial"/>
        <a:cs typeface="Arial"/>
      </a:majorFont>
      <a:minorFont>
        <a:latin typeface="Calibri"/>
        <a:ea typeface="Arial"/>
        <a:cs typeface="Arial"/>
      </a:minorFont>
    </a:fontScheme>
    <a:fmtScheme name="Стандартная">
      <a:fillStyleLst>
        <a:solidFill>
          <a:schemeClr val="phClr"/>
        </a:solidFill>
        <a:gradFill>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effectStyle>
      </a:effectStyleLst>
      <a:bgFillStyleLst>
        <a:solidFill>
          <a:schemeClr val="phClr"/>
        </a:solidFill>
        <a:gradFill>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gradFill>
        <a:gradFill>
          <a:gsLst>
            <a:gs pos="0">
              <a:schemeClr val="phClr">
                <a:tint val="80000"/>
                <a:satMod val="300000"/>
              </a:schemeClr>
            </a:gs>
            <a:gs pos="100000">
              <a:schemeClr val="phClr">
                <a:shade val="30000"/>
                <a:satMod val="200000"/>
              </a:schemeClr>
            </a:gs>
          </a:gsLst>
          <a:path path="circle"/>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Office Theme</Template>
  <TotalTime>3052</TotalTime>
  <Words>3477</Words>
  <Application>Microsoft Office PowerPoint</Application>
  <DocSecurity>0</DocSecurity>
  <PresentationFormat>Лист A4 (210x297 мм)</PresentationFormat>
  <Paragraphs>621</Paragraphs>
  <Slides>48</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48</vt:i4>
      </vt:variant>
    </vt:vector>
  </HeadingPairs>
  <TitlesOfParts>
    <vt:vector size="49" baseType="lpstr">
      <vt:lpstr>Office Theme</vt:lpstr>
      <vt:lpstr>Тема: </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компании</dc:title>
  <dc:creator>Microsoft Office User</dc:creator>
  <cp:lastModifiedBy>Ершова Любовь</cp:lastModifiedBy>
  <cp:revision>1608</cp:revision>
  <dcterms:created xsi:type="dcterms:W3CDTF">2020-05-25T09:15:04Z</dcterms:created>
  <dcterms:modified xsi:type="dcterms:W3CDTF">2021-07-06T09:36:18Z</dcterms:modified>
  <dc:identifier/>
  <dc:language/>
  <cp:version/>
</cp:coreProperties>
</file>