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434" r:id="rId3"/>
    <p:sldId id="429" r:id="rId4"/>
    <p:sldId id="430" r:id="rId5"/>
    <p:sldId id="536" r:id="rId6"/>
    <p:sldId id="537" r:id="rId7"/>
    <p:sldId id="512" r:id="rId8"/>
    <p:sldId id="532" r:id="rId9"/>
    <p:sldId id="513" r:id="rId10"/>
    <p:sldId id="547" r:id="rId11"/>
    <p:sldId id="548" r:id="rId12"/>
    <p:sldId id="407" r:id="rId13"/>
    <p:sldId id="325" r:id="rId14"/>
    <p:sldId id="389" r:id="rId15"/>
    <p:sldId id="428" r:id="rId16"/>
    <p:sldId id="511" r:id="rId17"/>
    <p:sldId id="503" r:id="rId18"/>
    <p:sldId id="538" r:id="rId19"/>
    <p:sldId id="539" r:id="rId20"/>
    <p:sldId id="540" r:id="rId21"/>
    <p:sldId id="541" r:id="rId22"/>
    <p:sldId id="542" r:id="rId23"/>
    <p:sldId id="435" r:id="rId24"/>
    <p:sldId id="446" r:id="rId25"/>
    <p:sldId id="447" r:id="rId26"/>
    <p:sldId id="448" r:id="rId27"/>
    <p:sldId id="449" r:id="rId28"/>
    <p:sldId id="505" r:id="rId29"/>
    <p:sldId id="450" r:id="rId30"/>
    <p:sldId id="451" r:id="rId31"/>
    <p:sldId id="452" r:id="rId32"/>
    <p:sldId id="453" r:id="rId33"/>
    <p:sldId id="454" r:id="rId34"/>
    <p:sldId id="455" r:id="rId35"/>
    <p:sldId id="516" r:id="rId36"/>
    <p:sldId id="457" r:id="rId37"/>
    <p:sldId id="517" r:id="rId38"/>
    <p:sldId id="543" r:id="rId39"/>
    <p:sldId id="544" r:id="rId40"/>
    <p:sldId id="545" r:id="rId41"/>
    <p:sldId id="507" r:id="rId42"/>
    <p:sldId id="546" r:id="rId43"/>
    <p:sldId id="522" r:id="rId44"/>
    <p:sldId id="523" r:id="rId45"/>
    <p:sldId id="472" r:id="rId46"/>
    <p:sldId id="473" r:id="rId47"/>
    <p:sldId id="476" r:id="rId48"/>
    <p:sldId id="477" r:id="rId49"/>
    <p:sldId id="508" r:id="rId50"/>
    <p:sldId id="478" r:id="rId51"/>
    <p:sldId id="479" r:id="rId52"/>
    <p:sldId id="481" r:id="rId53"/>
    <p:sldId id="535" r:id="rId54"/>
    <p:sldId id="482" r:id="rId55"/>
    <p:sldId id="483" r:id="rId56"/>
    <p:sldId id="518" r:id="rId57"/>
    <p:sldId id="519" r:id="rId58"/>
    <p:sldId id="528" r:id="rId59"/>
    <p:sldId id="527" r:id="rId60"/>
    <p:sldId id="533" r:id="rId61"/>
    <p:sldId id="534" r:id="rId62"/>
    <p:sldId id="520" r:id="rId63"/>
    <p:sldId id="521" r:id="rId64"/>
    <p:sldId id="494" r:id="rId65"/>
    <p:sldId id="495" r:id="rId66"/>
    <p:sldId id="496" r:id="rId67"/>
    <p:sldId id="509" r:id="rId68"/>
    <p:sldId id="499" r:id="rId69"/>
    <p:sldId id="500" r:id="rId70"/>
    <p:sldId id="524" r:id="rId71"/>
    <p:sldId id="549" r:id="rId72"/>
    <p:sldId id="397" r:id="rId7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Варламова Виктория" initials="ВВ"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F3EC"/>
    <a:srgbClr val="9C0E11"/>
    <a:srgbClr val="FFFBF7"/>
    <a:srgbClr val="9E0E11"/>
    <a:srgbClr val="FFF6E7"/>
    <a:srgbClr val="FCE8DB"/>
    <a:srgbClr val="FFF9F1"/>
    <a:srgbClr val="FCE9DC"/>
    <a:srgbClr val="F6DB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23" autoAdjust="0"/>
    <p:restoredTop sz="97278"/>
  </p:normalViewPr>
  <p:slideViewPr>
    <p:cSldViewPr snapToGrid="0" snapToObjects="1">
      <p:cViewPr varScale="1">
        <p:scale>
          <a:sx n="88" d="100"/>
          <a:sy n="88" d="100"/>
        </p:scale>
        <p:origin x="1219" y="6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3563708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321939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1393649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3018468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1318263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3401891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1567217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3052335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2547584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154131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2534833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3C792-FCCF-5F4D-9716-9FA5AECDC779}" type="datetimeFigureOut">
              <a:rPr lang="ru-RU" smtClean="0"/>
              <a:pPr/>
              <a:t>11.02.2021</a:t>
            </a:fld>
            <a:endParaRPr lang="ru-RU"/>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DC2EC-1905-5A45-9C89-967903ED7022}" type="slidenum">
              <a:rPr lang="ru-RU" smtClean="0"/>
              <a:pPr/>
              <a:t>‹#›</a:t>
            </a:fld>
            <a:endParaRPr lang="ru-RU"/>
          </a:p>
        </p:txBody>
      </p:sp>
    </p:spTree>
    <p:extLst>
      <p:ext uri="{BB962C8B-B14F-4D97-AF65-F5344CB8AC3E}">
        <p14:creationId xmlns:p14="http://schemas.microsoft.com/office/powerpoint/2010/main" val="1659132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3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4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4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4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4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5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5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5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5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5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5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5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5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5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6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6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6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6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6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6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6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6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6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6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110E827-0BE5-F84F-B26D-1AADB548DD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532"/>
            <a:ext cx="9906000" cy="6858000"/>
          </a:xfrm>
          <a:prstGeom prst="rect">
            <a:avLst/>
          </a:prstGeom>
          <a:solidFill>
            <a:schemeClr val="bg1"/>
          </a:solidFill>
        </p:spPr>
      </p:pic>
      <p:pic>
        <p:nvPicPr>
          <p:cNvPr id="10" name="Рисунок 9"/>
          <p:cNvPicPr>
            <a:picLocks noChangeAspect="1"/>
          </p:cNvPicPr>
          <p:nvPr/>
        </p:nvPicPr>
        <p:blipFill>
          <a:blip r:embed="rId3"/>
          <a:stretch>
            <a:fillRect/>
          </a:stretch>
        </p:blipFill>
        <p:spPr>
          <a:xfrm>
            <a:off x="-34771" y="-10532"/>
            <a:ext cx="5808617" cy="6858002"/>
          </a:xfrm>
          <a:prstGeom prst="rect">
            <a:avLst/>
          </a:prstGeom>
        </p:spPr>
      </p:pic>
      <p:sp>
        <p:nvSpPr>
          <p:cNvPr id="4" name="Заголовок 1">
            <a:extLst>
              <a:ext uri="{FF2B5EF4-FFF2-40B4-BE49-F238E27FC236}">
                <a16:creationId xmlns:a16="http://schemas.microsoft.com/office/drawing/2014/main" id="{6A1C72DA-0EE2-8043-AA66-6551DC06D3E9}"/>
              </a:ext>
            </a:extLst>
          </p:cNvPr>
          <p:cNvSpPr>
            <a:spLocks noGrp="1"/>
          </p:cNvSpPr>
          <p:nvPr>
            <p:ph type="ctrTitle"/>
          </p:nvPr>
        </p:nvSpPr>
        <p:spPr>
          <a:xfrm>
            <a:off x="261256" y="1828491"/>
            <a:ext cx="1026897" cy="592184"/>
          </a:xfrm>
        </p:spPr>
        <p:txBody>
          <a:bodyPr>
            <a:normAutofit/>
          </a:bodyPr>
          <a:lstStyle/>
          <a:p>
            <a:pPr algn="l"/>
            <a:r>
              <a:rPr lang="ru-RU" sz="2300" b="1" dirty="0" smtClean="0">
                <a:solidFill>
                  <a:schemeClr val="tx1">
                    <a:lumMod val="75000"/>
                    <a:lumOff val="25000"/>
                  </a:schemeClr>
                </a:solidFill>
                <a:latin typeface="Franklin Gothic Demi" panose="020B0603020102020204" pitchFamily="34" charset="0"/>
              </a:rPr>
              <a:t>Тема</a:t>
            </a:r>
            <a:r>
              <a:rPr lang="ru-RU" sz="2400" b="1" dirty="0" smtClean="0">
                <a:solidFill>
                  <a:schemeClr val="tx1">
                    <a:lumMod val="75000"/>
                    <a:lumOff val="25000"/>
                  </a:schemeClr>
                </a:solidFill>
                <a:latin typeface="Franklin Gothic Demi" panose="020B0603020102020204" pitchFamily="34" charset="0"/>
              </a:rPr>
              <a:t>: </a:t>
            </a:r>
            <a:endParaRPr lang="ru-RU" sz="2400" b="1" dirty="0">
              <a:solidFill>
                <a:schemeClr val="tx1">
                  <a:lumMod val="75000"/>
                  <a:lumOff val="25000"/>
                </a:schemeClr>
              </a:solidFill>
              <a:latin typeface="Franklin Gothic Demi" panose="020B0603020102020204" pitchFamily="34" charset="0"/>
            </a:endParaRPr>
          </a:p>
        </p:txBody>
      </p:sp>
      <p:sp>
        <p:nvSpPr>
          <p:cNvPr id="6" name="TextBox 5">
            <a:extLst>
              <a:ext uri="{FF2B5EF4-FFF2-40B4-BE49-F238E27FC236}">
                <a16:creationId xmlns:a16="http://schemas.microsoft.com/office/drawing/2014/main" id="{22461F74-40FE-7544-B2F0-735B1859C817}"/>
              </a:ext>
            </a:extLst>
          </p:cNvPr>
          <p:cNvSpPr txBox="1"/>
          <p:nvPr/>
        </p:nvSpPr>
        <p:spPr>
          <a:xfrm>
            <a:off x="213016" y="6133809"/>
            <a:ext cx="2217992" cy="369332"/>
          </a:xfrm>
          <a:prstGeom prst="rect">
            <a:avLst/>
          </a:prstGeom>
          <a:noFill/>
        </p:spPr>
        <p:txBody>
          <a:bodyPr wrap="square" rtlCol="0">
            <a:spAutoFit/>
          </a:bodyPr>
          <a:lstStyle/>
          <a:p>
            <a:r>
              <a:rPr lang="en-US" b="1" dirty="0">
                <a:solidFill>
                  <a:srgbClr val="9C0E11"/>
                </a:solidFill>
                <a:effectLst>
                  <a:outerShdw blurRad="38100" dist="38100" dir="2700000" algn="tl">
                    <a:srgbClr val="000000">
                      <a:alpha val="43137"/>
                    </a:srgbClr>
                  </a:outerShdw>
                </a:effectLst>
                <a:latin typeface="Franklin Gothic Demi" panose="020B0603020102020204" pitchFamily="34" charset="0"/>
              </a:rPr>
              <a:t>pravovest-audit.ru</a:t>
            </a:r>
            <a:endParaRPr lang="ru-RU" b="1" dirty="0">
              <a:solidFill>
                <a:srgbClr val="9C0E11"/>
              </a:solidFill>
              <a:effectLst>
                <a:outerShdw blurRad="38100" dist="38100" dir="2700000" algn="tl">
                  <a:srgbClr val="000000">
                    <a:alpha val="43137"/>
                  </a:srgbClr>
                </a:outerShdw>
              </a:effectLst>
              <a:latin typeface="Franklin Gothic Demi" panose="020B0603020102020204" pitchFamily="34" charset="0"/>
            </a:endParaRPr>
          </a:p>
        </p:txBody>
      </p:sp>
      <p:pic>
        <p:nvPicPr>
          <p:cNvPr id="15" name="Picture 14">
            <a:extLst>
              <a:ext uri="{FF2B5EF4-FFF2-40B4-BE49-F238E27FC236}">
                <a16:creationId xmlns:a16="http://schemas.microsoft.com/office/drawing/2014/main" id="{7F11E6BD-E645-8C4F-9624-146233C8DC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5126" y="182880"/>
            <a:ext cx="3090427" cy="518460"/>
          </a:xfrm>
          <a:prstGeom prst="rect">
            <a:avLst/>
          </a:prstGeom>
        </p:spPr>
      </p:pic>
      <p:sp>
        <p:nvSpPr>
          <p:cNvPr id="7" name="TextBox 6">
            <a:extLst>
              <a:ext uri="{FF2B5EF4-FFF2-40B4-BE49-F238E27FC236}">
                <a16:creationId xmlns:a16="http://schemas.microsoft.com/office/drawing/2014/main" id="{22461F74-40FE-7544-B2F0-735B1859C817}"/>
              </a:ext>
            </a:extLst>
          </p:cNvPr>
          <p:cNvSpPr txBox="1"/>
          <p:nvPr/>
        </p:nvSpPr>
        <p:spPr>
          <a:xfrm>
            <a:off x="231580" y="6482032"/>
            <a:ext cx="2121335" cy="338554"/>
          </a:xfrm>
          <a:prstGeom prst="rect">
            <a:avLst/>
          </a:prstGeom>
          <a:noFill/>
        </p:spPr>
        <p:txBody>
          <a:bodyPr wrap="square" rtlCol="0">
            <a:spAutoFit/>
          </a:bodyPr>
          <a:lstStyle/>
          <a:p>
            <a:r>
              <a:rPr lang="ru-RU" sz="1600" b="1" dirty="0" smtClean="0">
                <a:solidFill>
                  <a:srgbClr val="9C0E11"/>
                </a:solidFill>
                <a:effectLst>
                  <a:outerShdw blurRad="38100" dist="38100" dir="2700000" algn="tl">
                    <a:srgbClr val="000000">
                      <a:alpha val="43137"/>
                    </a:srgbClr>
                  </a:outerShdw>
                </a:effectLst>
                <a:latin typeface="Franklin Gothic Demi" panose="020B0603020102020204" pitchFamily="34" charset="0"/>
              </a:rPr>
              <a:t>+7 495 134-32-23</a:t>
            </a:r>
            <a:endParaRPr lang="ru-RU" sz="1600" b="1" dirty="0">
              <a:solidFill>
                <a:srgbClr val="9C0E11"/>
              </a:solidFill>
              <a:effectLst>
                <a:outerShdw blurRad="38100" dist="38100" dir="2700000" algn="tl">
                  <a:srgbClr val="000000">
                    <a:alpha val="43137"/>
                  </a:srgbClr>
                </a:outerShdw>
              </a:effectLst>
              <a:latin typeface="Franklin Gothic Demi" panose="020B0603020102020204" pitchFamily="34" charset="0"/>
            </a:endParaRPr>
          </a:p>
        </p:txBody>
      </p:sp>
      <p:sp>
        <p:nvSpPr>
          <p:cNvPr id="8" name="Прямоугольник 7"/>
          <p:cNvSpPr/>
          <p:nvPr/>
        </p:nvSpPr>
        <p:spPr>
          <a:xfrm>
            <a:off x="212737" y="3784030"/>
            <a:ext cx="1571463" cy="461665"/>
          </a:xfrm>
          <a:prstGeom prst="rect">
            <a:avLst/>
          </a:prstGeom>
          <a:noFill/>
        </p:spPr>
        <p:txBody>
          <a:bodyPr wrap="square" lIns="91440" tIns="45720" rIns="91440" bIns="45720">
            <a:spAutoFit/>
          </a:bodyPr>
          <a:lstStyle/>
          <a:p>
            <a:r>
              <a:rPr lang="ru-RU" sz="2300" b="0" cap="none" spc="0" dirty="0" smtClean="0">
                <a:ln w="0"/>
                <a:solidFill>
                  <a:schemeClr val="tx1">
                    <a:lumMod val="75000"/>
                    <a:lumOff val="25000"/>
                  </a:schemeClr>
                </a:solidFill>
                <a:latin typeface="Franklin Gothic Medium" panose="020B0603020102020204" pitchFamily="34" charset="0"/>
              </a:rPr>
              <a:t>Спикер</a:t>
            </a:r>
            <a:r>
              <a:rPr lang="ru-RU" sz="2400" b="0" cap="none" spc="0" dirty="0" smtClean="0">
                <a:ln w="0"/>
                <a:solidFill>
                  <a:schemeClr val="tx1">
                    <a:lumMod val="75000"/>
                    <a:lumOff val="25000"/>
                  </a:schemeClr>
                </a:solidFill>
              </a:rPr>
              <a:t>: </a:t>
            </a:r>
            <a:endParaRPr lang="ru-RU" sz="2400" b="0" cap="none" spc="0" dirty="0">
              <a:ln w="0"/>
              <a:solidFill>
                <a:schemeClr val="tx1">
                  <a:lumMod val="75000"/>
                  <a:lumOff val="25000"/>
                </a:schemeClr>
              </a:solidFill>
            </a:endParaRPr>
          </a:p>
        </p:txBody>
      </p:sp>
      <p:sp>
        <p:nvSpPr>
          <p:cNvPr id="9" name="Прямоугольник 8"/>
          <p:cNvSpPr/>
          <p:nvPr/>
        </p:nvSpPr>
        <p:spPr>
          <a:xfrm>
            <a:off x="276496" y="349596"/>
            <a:ext cx="956954" cy="461665"/>
          </a:xfrm>
          <a:prstGeom prst="rect">
            <a:avLst/>
          </a:prstGeom>
          <a:noFill/>
        </p:spPr>
        <p:txBody>
          <a:bodyPr wrap="square" lIns="91440" tIns="45720" rIns="91440" bIns="45720">
            <a:spAutoFit/>
          </a:bodyPr>
          <a:lstStyle/>
          <a:p>
            <a:r>
              <a:rPr lang="ru-RU" sz="2300" cap="none" spc="0" dirty="0" smtClean="0">
                <a:ln w="0"/>
                <a:solidFill>
                  <a:schemeClr val="tx1">
                    <a:lumMod val="75000"/>
                    <a:lumOff val="25000"/>
                  </a:schemeClr>
                </a:solidFill>
                <a:latin typeface="Franklin Gothic Medium" panose="020B0603020102020204" pitchFamily="34" charset="0"/>
              </a:rPr>
              <a:t>Дата</a:t>
            </a:r>
            <a:r>
              <a:rPr lang="ru-RU" sz="2400" cap="none" spc="0" dirty="0" smtClean="0">
                <a:ln w="0"/>
                <a:solidFill>
                  <a:schemeClr val="tx1">
                    <a:lumMod val="75000"/>
                    <a:lumOff val="25000"/>
                  </a:schemeClr>
                </a:solidFill>
                <a:effectLst>
                  <a:outerShdw blurRad="38100" dist="38100" dir="2700000" algn="tl" rotWithShape="0">
                    <a:srgbClr val="000000">
                      <a:alpha val="43137"/>
                    </a:srgbClr>
                  </a:outerShdw>
                </a:effectLst>
                <a:latin typeface="Franklin Gothic Medium" panose="020B0603020102020204" pitchFamily="34" charset="0"/>
              </a:rPr>
              <a:t>:</a:t>
            </a:r>
            <a:endParaRPr lang="ru-RU" sz="2400" cap="none" spc="0" dirty="0">
              <a:ln w="0"/>
              <a:solidFill>
                <a:schemeClr val="tx1">
                  <a:lumMod val="75000"/>
                  <a:lumOff val="25000"/>
                </a:schemeClr>
              </a:solidFill>
              <a:effectLst>
                <a:outerShdw blurRad="38100" dist="38100" dir="2700000" algn="tl" rotWithShape="0">
                  <a:srgbClr val="000000">
                    <a:alpha val="43137"/>
                  </a:srgbClr>
                </a:outerShdw>
              </a:effectLst>
              <a:latin typeface="Franklin Gothic Medium" panose="020B0603020102020204" pitchFamily="34" charset="0"/>
            </a:endParaRPr>
          </a:p>
        </p:txBody>
      </p:sp>
      <p:sp>
        <p:nvSpPr>
          <p:cNvPr id="11" name="Прямоугольник 10"/>
          <p:cNvSpPr/>
          <p:nvPr/>
        </p:nvSpPr>
        <p:spPr>
          <a:xfrm>
            <a:off x="231580" y="2457849"/>
            <a:ext cx="5428991" cy="830997"/>
          </a:xfrm>
          <a:prstGeom prst="rect">
            <a:avLst/>
          </a:prstGeom>
          <a:noFill/>
        </p:spPr>
        <p:txBody>
          <a:bodyPr wrap="square" lIns="91440" tIns="45720" rIns="91440" bIns="45720">
            <a:spAutoFit/>
          </a:bodyPr>
          <a:lstStyle/>
          <a:p>
            <a:r>
              <a:rPr lang="ru-RU" sz="2400" b="1" dirty="0">
                <a:solidFill>
                  <a:srgbClr val="C00000"/>
                </a:solidFill>
              </a:rPr>
              <a:t>НДФЛ и страховые </a:t>
            </a:r>
            <a:r>
              <a:rPr lang="ru-RU" sz="2400" b="1" dirty="0" smtClean="0">
                <a:solidFill>
                  <a:srgbClr val="C00000"/>
                </a:solidFill>
              </a:rPr>
              <a:t>взносы. Новые </a:t>
            </a:r>
            <a:r>
              <a:rPr lang="ru-RU" sz="2400" b="1" dirty="0">
                <a:solidFill>
                  <a:srgbClr val="C00000"/>
                </a:solidFill>
              </a:rPr>
              <a:t>моменты с 2021 года.</a:t>
            </a:r>
            <a:endParaRPr lang="ru-RU" sz="2200" b="1" dirty="0">
              <a:ln w="0"/>
              <a:solidFill>
                <a:srgbClr val="9C0E11"/>
              </a:solidFill>
              <a:effectLst>
                <a:outerShdw blurRad="38100" dist="38100" dir="2700000" algn="tl">
                  <a:srgbClr val="000000">
                    <a:alpha val="43137"/>
                  </a:srgbClr>
                </a:outerShdw>
              </a:effectLst>
              <a:latin typeface="Franklin Gothic Medium" panose="020B0603020102020204" pitchFamily="34" charset="0"/>
            </a:endParaRPr>
          </a:p>
        </p:txBody>
      </p:sp>
      <p:sp>
        <p:nvSpPr>
          <p:cNvPr id="13" name="Прямоугольник 12"/>
          <p:cNvSpPr/>
          <p:nvPr/>
        </p:nvSpPr>
        <p:spPr>
          <a:xfrm>
            <a:off x="33323" y="769356"/>
            <a:ext cx="3093732" cy="446276"/>
          </a:xfrm>
          <a:prstGeom prst="rect">
            <a:avLst/>
          </a:prstGeom>
          <a:noFill/>
        </p:spPr>
        <p:txBody>
          <a:bodyPr wrap="none" lIns="91440" tIns="45720" rIns="91440" bIns="45720">
            <a:spAutoFit/>
          </a:bodyPr>
          <a:lstStyle/>
          <a:p>
            <a:pPr algn="ctr"/>
            <a:r>
              <a:rPr lang="ru-RU" sz="2300" dirty="0" smtClean="0">
                <a:ln w="0"/>
                <a:solidFill>
                  <a:srgbClr val="9C0E11"/>
                </a:solidFill>
                <a:effectLst>
                  <a:outerShdw blurRad="38100" dist="38100" dir="2700000" algn="tl">
                    <a:srgbClr val="000000">
                      <a:alpha val="43137"/>
                    </a:srgbClr>
                  </a:outerShdw>
                </a:effectLst>
                <a:latin typeface="Franklin Gothic Medium" panose="020B0603020102020204" pitchFamily="34" charset="0"/>
              </a:rPr>
              <a:t>11 февраля </a:t>
            </a:r>
            <a:r>
              <a:rPr lang="ru-RU" sz="2300" b="0" cap="none" spc="0" dirty="0" smtClean="0">
                <a:ln w="0"/>
                <a:solidFill>
                  <a:srgbClr val="9C0E11"/>
                </a:solidFill>
                <a:effectLst>
                  <a:outerShdw blurRad="38100" dist="38100" dir="2700000" algn="tl">
                    <a:srgbClr val="000000">
                      <a:alpha val="43137"/>
                    </a:srgbClr>
                  </a:outerShdw>
                </a:effectLst>
                <a:latin typeface="Franklin Gothic Medium" panose="020B0603020102020204" pitchFamily="34" charset="0"/>
              </a:rPr>
              <a:t>2021 год. </a:t>
            </a:r>
            <a:endParaRPr lang="ru-RU" sz="2300" b="0" cap="none" spc="0" dirty="0">
              <a:ln w="0"/>
              <a:solidFill>
                <a:srgbClr val="9C0E11"/>
              </a:solidFill>
              <a:effectLst>
                <a:outerShdw blurRad="38100" dist="38100" dir="2700000" algn="tl">
                  <a:srgbClr val="000000">
                    <a:alpha val="43137"/>
                  </a:srgbClr>
                </a:outerShdw>
              </a:effectLst>
              <a:latin typeface="Franklin Gothic Medium" panose="020B0603020102020204" pitchFamily="34" charset="0"/>
            </a:endParaRPr>
          </a:p>
        </p:txBody>
      </p:sp>
      <p:sp>
        <p:nvSpPr>
          <p:cNvPr id="5" name="Прямоугольник 4"/>
          <p:cNvSpPr/>
          <p:nvPr/>
        </p:nvSpPr>
        <p:spPr>
          <a:xfrm>
            <a:off x="199461" y="3906913"/>
            <a:ext cx="4953000" cy="1200329"/>
          </a:xfrm>
          <a:prstGeom prst="rect">
            <a:avLst/>
          </a:prstGeom>
        </p:spPr>
        <p:txBody>
          <a:bodyPr>
            <a:spAutoFit/>
          </a:bodyPr>
          <a:lstStyle/>
          <a:p>
            <a:endParaRPr lang="ru-RU" b="1"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a:p>
            <a:r>
              <a:rPr lang="ru-RU" dirty="0">
                <a:solidFill>
                  <a:srgbClr val="800000"/>
                </a:solidFill>
                <a:effectLst>
                  <a:outerShdw blurRad="38100" dist="38100" dir="2700000" algn="tl">
                    <a:srgbClr val="000000">
                      <a:alpha val="43137"/>
                    </a:srgbClr>
                  </a:outerShdw>
                </a:effectLst>
                <a:latin typeface="Franklin Gothic Medium" panose="020B0603020102020204" pitchFamily="34" charset="0"/>
              </a:rPr>
              <a:t>Аттестованный аудитор, главный эксперт по налогам, бухучету, труду и заработной плате компании «Правовест Аудит»</a:t>
            </a:r>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4139" y="182880"/>
            <a:ext cx="4425137" cy="6637706"/>
          </a:xfrm>
          <a:prstGeom prst="rect">
            <a:avLst/>
          </a:prstGeom>
        </p:spPr>
      </p:pic>
    </p:spTree>
    <p:extLst>
      <p:ext uri="{BB962C8B-B14F-4D97-AF65-F5344CB8AC3E}">
        <p14:creationId xmlns:p14="http://schemas.microsoft.com/office/powerpoint/2010/main" val="3732334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6884" y="19625"/>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7"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49501" y="298544"/>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5"/>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1" y="6461740"/>
            <a:ext cx="1595821"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46578" y="966685"/>
            <a:ext cx="9952578" cy="1014380"/>
          </a:xfrm>
          <a:prstGeom prst="rect">
            <a:avLst/>
          </a:prstGeom>
        </p:spPr>
        <p:txBody>
          <a:bodyPr wrap="square">
            <a:spAutoFit/>
          </a:bodyPr>
          <a:lstStyle/>
          <a:p>
            <a:pPr lvl="0" algn="ctr" defTabSz="914400" eaLnBrk="0" fontAlgn="base" hangingPunct="0">
              <a:lnSpc>
                <a:spcPct val="107000"/>
              </a:lnSpc>
              <a:spcBef>
                <a:spcPct val="0"/>
              </a:spcBef>
              <a:spcAft>
                <a:spcPts val="800"/>
              </a:spcAft>
            </a:pPr>
            <a:r>
              <a:rPr lang="ru-RU" sz="2800" b="1" dirty="0">
                <a:solidFill>
                  <a:srgbClr val="800000"/>
                </a:solidFill>
                <a:latin typeface="Times New Roman" panose="02020603050405020304" pitchFamily="18" charset="0"/>
                <a:ea typeface="+mj-ea"/>
                <a:cs typeface="Times New Roman" panose="02020603050405020304" pitchFamily="18" charset="0"/>
              </a:rPr>
              <a:t>Справочная таблица тарифов для МСП </a:t>
            </a:r>
            <a:br>
              <a:rPr lang="ru-RU" sz="2800" b="1" dirty="0">
                <a:solidFill>
                  <a:srgbClr val="800000"/>
                </a:solidFill>
                <a:latin typeface="Times New Roman" panose="02020603050405020304" pitchFamily="18" charset="0"/>
                <a:ea typeface="+mj-ea"/>
                <a:cs typeface="Times New Roman" panose="02020603050405020304" pitchFamily="18" charset="0"/>
              </a:rPr>
            </a:br>
            <a:r>
              <a:rPr lang="ru-RU" sz="2800" b="1" dirty="0" smtClean="0">
                <a:solidFill>
                  <a:srgbClr val="800000"/>
                </a:solidFill>
                <a:latin typeface="Times New Roman" panose="02020603050405020304" pitchFamily="18" charset="0"/>
                <a:ea typeface="+mj-ea"/>
                <a:cs typeface="Times New Roman" panose="02020603050405020304" pitchFamily="18" charset="0"/>
              </a:rPr>
              <a:t>с </a:t>
            </a:r>
            <a:r>
              <a:rPr lang="ru-RU" sz="2800" b="1" dirty="0">
                <a:solidFill>
                  <a:srgbClr val="800000"/>
                </a:solidFill>
                <a:latin typeface="Times New Roman" panose="02020603050405020304" pitchFamily="18" charset="0"/>
                <a:ea typeface="+mj-ea"/>
                <a:cs typeface="Times New Roman" panose="02020603050405020304" pitchFamily="18" charset="0"/>
              </a:rPr>
              <a:t>1 января 2021 года</a:t>
            </a:r>
            <a:endParaRPr lang="ru-RU" altLang="ru-RU" sz="2800" b="1" dirty="0">
              <a:solidFill>
                <a:srgbClr val="8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pitchFamily="34" charset="0"/>
            </a:endParaRPr>
          </a:p>
        </p:txBody>
      </p:sp>
      <p:sp>
        <p:nvSpPr>
          <p:cNvPr id="23" name="Прямоугольник 22"/>
          <p:cNvSpPr/>
          <p:nvPr/>
        </p:nvSpPr>
        <p:spPr>
          <a:xfrm>
            <a:off x="4589687" y="2869412"/>
            <a:ext cx="184731" cy="338554"/>
          </a:xfrm>
          <a:prstGeom prst="rect">
            <a:avLst/>
          </a:prstGeom>
        </p:spPr>
        <p:txBody>
          <a:bodyPr wrap="none">
            <a:spAutoFit/>
          </a:bodyPr>
          <a:lstStyle/>
          <a:p>
            <a:pPr lvl="0" algn="ctr" defTabSz="914400" fontAlgn="base">
              <a:spcBef>
                <a:spcPct val="0"/>
              </a:spcBef>
              <a:spcAft>
                <a:spcPct val="0"/>
              </a:spcAft>
            </a:pPr>
            <a:endParaRPr lang="ru-RU" sz="1600" kern="0" dirty="0">
              <a:solidFill>
                <a:prstClr val="black"/>
              </a:solidFill>
              <a:latin typeface="Times New Roman" pitchFamily="18" charset="0"/>
              <a:ea typeface="Times New Roman" pitchFamily="18" charset="0"/>
              <a:cs typeface="Times New Roman" pitchFamily="18" charset="0"/>
              <a:sym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703724264"/>
              </p:ext>
            </p:extLst>
          </p:nvPr>
        </p:nvGraphicFramePr>
        <p:xfrm>
          <a:off x="587315" y="2044075"/>
          <a:ext cx="8684792" cy="3947980"/>
        </p:xfrm>
        <a:graphic>
          <a:graphicData uri="http://schemas.openxmlformats.org/drawingml/2006/table">
            <a:tbl>
              <a:tblPr firstRow="1" firstCol="1" bandRow="1"/>
              <a:tblGrid>
                <a:gridCol w="1961793">
                  <a:extLst>
                    <a:ext uri="{9D8B030D-6E8A-4147-A177-3AD203B41FA5}">
                      <a16:colId xmlns:a16="http://schemas.microsoft.com/office/drawing/2014/main" val="785806851"/>
                    </a:ext>
                  </a:extLst>
                </a:gridCol>
                <a:gridCol w="1961793">
                  <a:extLst>
                    <a:ext uri="{9D8B030D-6E8A-4147-A177-3AD203B41FA5}">
                      <a16:colId xmlns:a16="http://schemas.microsoft.com/office/drawing/2014/main" val="2560708940"/>
                    </a:ext>
                  </a:extLst>
                </a:gridCol>
                <a:gridCol w="1636402">
                  <a:extLst>
                    <a:ext uri="{9D8B030D-6E8A-4147-A177-3AD203B41FA5}">
                      <a16:colId xmlns:a16="http://schemas.microsoft.com/office/drawing/2014/main" val="3974973990"/>
                    </a:ext>
                  </a:extLst>
                </a:gridCol>
                <a:gridCol w="1636402">
                  <a:extLst>
                    <a:ext uri="{9D8B030D-6E8A-4147-A177-3AD203B41FA5}">
                      <a16:colId xmlns:a16="http://schemas.microsoft.com/office/drawing/2014/main" val="2278418384"/>
                    </a:ext>
                  </a:extLst>
                </a:gridCol>
                <a:gridCol w="1488402">
                  <a:extLst>
                    <a:ext uri="{9D8B030D-6E8A-4147-A177-3AD203B41FA5}">
                      <a16:colId xmlns:a16="http://schemas.microsoft.com/office/drawing/2014/main" val="4189891659"/>
                    </a:ext>
                  </a:extLst>
                </a:gridCol>
              </a:tblGrid>
              <a:tr h="135220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ru-RU" sz="1800">
                          <a:solidFill>
                            <a:srgbClr val="800000"/>
                          </a:solidFill>
                          <a:effectLst/>
                          <a:latin typeface="Times New Roman" panose="02020603050405020304" pitchFamily="18" charset="0"/>
                          <a:cs typeface="Times New Roman" panose="02020603050405020304" pitchFamily="18" charset="0"/>
                        </a:rPr>
                        <a:t>Объект для начисления страховых взносов</a:t>
                      </a:r>
                      <a:endParaRPr lang="ru-RU" sz="1800">
                        <a:solidFill>
                          <a:srgbClr val="8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ru-RU" sz="1800" dirty="0">
                          <a:solidFill>
                            <a:srgbClr val="800000"/>
                          </a:solidFill>
                          <a:effectLst/>
                          <a:latin typeface="Times New Roman" panose="02020603050405020304" pitchFamily="18" charset="0"/>
                          <a:cs typeface="Times New Roman" panose="02020603050405020304" pitchFamily="18" charset="0"/>
                        </a:rPr>
                        <a:t>Объект для начисления ежемесячный</a:t>
                      </a:r>
                      <a:endParaRPr lang="ru-RU" sz="1800" dirty="0">
                        <a:solidFill>
                          <a:srgbClr val="8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ru-RU" sz="1800">
                          <a:solidFill>
                            <a:srgbClr val="800000"/>
                          </a:solidFill>
                          <a:effectLst/>
                          <a:latin typeface="Times New Roman" panose="02020603050405020304" pitchFamily="18" charset="0"/>
                          <a:cs typeface="Times New Roman" panose="02020603050405020304" pitchFamily="18" charset="0"/>
                        </a:rPr>
                        <a:t>ОПС</a:t>
                      </a:r>
                      <a:endParaRPr lang="ru-RU" sz="1800">
                        <a:solidFill>
                          <a:srgbClr val="8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ru-RU" sz="1800">
                          <a:solidFill>
                            <a:srgbClr val="800000"/>
                          </a:solidFill>
                          <a:effectLst/>
                          <a:latin typeface="Times New Roman" panose="02020603050405020304" pitchFamily="18" charset="0"/>
                          <a:cs typeface="Times New Roman" panose="02020603050405020304" pitchFamily="18" charset="0"/>
                        </a:rPr>
                        <a:t>ОМС</a:t>
                      </a:r>
                      <a:endParaRPr lang="ru-RU" sz="1800">
                        <a:solidFill>
                          <a:srgbClr val="8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ru-RU" sz="1800" dirty="0">
                          <a:solidFill>
                            <a:srgbClr val="800000"/>
                          </a:solidFill>
                          <a:effectLst/>
                          <a:latin typeface="Times New Roman" panose="02020603050405020304" pitchFamily="18" charset="0"/>
                          <a:cs typeface="Times New Roman" panose="02020603050405020304" pitchFamily="18" charset="0"/>
                        </a:rPr>
                        <a:t>ФСС</a:t>
                      </a:r>
                      <a:endParaRPr lang="ru-RU" sz="1800" dirty="0">
                        <a:solidFill>
                          <a:srgbClr val="8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F3EC"/>
                    </a:solidFill>
                  </a:tcPr>
                </a:tc>
                <a:extLst>
                  <a:ext uri="{0D108BD9-81ED-4DB2-BD59-A6C34878D82A}">
                    <a16:rowId xmlns:a16="http://schemas.microsoft.com/office/drawing/2014/main" val="2896049967"/>
                  </a:ext>
                </a:extLst>
              </a:tr>
              <a:tr h="664527">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ru-RU" sz="1800" dirty="0">
                          <a:solidFill>
                            <a:srgbClr val="800000"/>
                          </a:solidFill>
                          <a:effectLst/>
                          <a:latin typeface="Times New Roman" panose="02020603050405020304" pitchFamily="18" charset="0"/>
                          <a:cs typeface="Times New Roman" panose="02020603050405020304" pitchFamily="18" charset="0"/>
                        </a:rPr>
                        <a:t>В предельной величине</a:t>
                      </a:r>
                      <a:endParaRPr lang="ru-RU" sz="1800" dirty="0">
                        <a:solidFill>
                          <a:srgbClr val="8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a:effectLst/>
                          <a:latin typeface="Times New Roman" panose="02020603050405020304" pitchFamily="18" charset="0"/>
                          <a:cs typeface="Times New Roman" panose="02020603050405020304" pitchFamily="18" charset="0"/>
                        </a:rPr>
                        <a:t>В пределах МРОТ</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a:effectLst/>
                          <a:latin typeface="Times New Roman" panose="02020603050405020304" pitchFamily="18" charset="0"/>
                          <a:cs typeface="Times New Roman" panose="02020603050405020304" pitchFamily="18" charset="0"/>
                        </a:rPr>
                        <a:t>22%</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a:effectLst/>
                          <a:latin typeface="Times New Roman" panose="02020603050405020304" pitchFamily="18" charset="0"/>
                          <a:cs typeface="Times New Roman" panose="02020603050405020304" pitchFamily="18" charset="0"/>
                        </a:rPr>
                        <a:t>5,1%</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a:effectLst/>
                          <a:latin typeface="Times New Roman" panose="02020603050405020304" pitchFamily="18" charset="0"/>
                          <a:cs typeface="Times New Roman" panose="02020603050405020304" pitchFamily="18" charset="0"/>
                        </a:rPr>
                        <a:t>2,9%</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extLst>
                  <a:ext uri="{0D108BD9-81ED-4DB2-BD59-A6C34878D82A}">
                    <a16:rowId xmlns:a16="http://schemas.microsoft.com/office/drawing/2014/main" val="1897213865"/>
                  </a:ext>
                </a:extLst>
              </a:tr>
              <a:tr h="633360">
                <a:tc vMerge="1">
                  <a:txBody>
                    <a:bodyPr/>
                    <a:lstStyle/>
                    <a:p>
                      <a:endParaRPr lang="ru-RU"/>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a:effectLst/>
                          <a:latin typeface="Times New Roman" panose="02020603050405020304" pitchFamily="18" charset="0"/>
                          <a:cs typeface="Times New Roman" panose="02020603050405020304" pitchFamily="18" charset="0"/>
                        </a:rPr>
                        <a:t>Сверх МРОТ</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10%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5%</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a:effectLst/>
                          <a:latin typeface="Times New Roman" panose="02020603050405020304" pitchFamily="18" charset="0"/>
                          <a:cs typeface="Times New Roman" panose="02020603050405020304" pitchFamily="18" charset="0"/>
                        </a:rPr>
                        <a:t>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extLst>
                  <a:ext uri="{0D108BD9-81ED-4DB2-BD59-A6C34878D82A}">
                    <a16:rowId xmlns:a16="http://schemas.microsoft.com/office/drawing/2014/main" val="468252809"/>
                  </a:ext>
                </a:extLst>
              </a:tr>
              <a:tr h="664527">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ru-RU" sz="1800" dirty="0">
                          <a:solidFill>
                            <a:srgbClr val="800000"/>
                          </a:solidFill>
                          <a:effectLst/>
                          <a:latin typeface="Times New Roman" panose="02020603050405020304" pitchFamily="18" charset="0"/>
                          <a:cs typeface="Times New Roman" panose="02020603050405020304" pitchFamily="18" charset="0"/>
                        </a:rPr>
                        <a:t>Сверх предельной величины</a:t>
                      </a:r>
                      <a:endParaRPr lang="ru-RU" sz="1800" dirty="0">
                        <a:solidFill>
                          <a:srgbClr val="8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a:effectLst/>
                          <a:latin typeface="Times New Roman" panose="02020603050405020304" pitchFamily="18" charset="0"/>
                          <a:cs typeface="Times New Roman" panose="02020603050405020304" pitchFamily="18" charset="0"/>
                        </a:rPr>
                        <a:t>В пределах МРОТ</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10%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a:effectLst/>
                          <a:latin typeface="Times New Roman" panose="02020603050405020304" pitchFamily="18" charset="0"/>
                          <a:cs typeface="Times New Roman" panose="02020603050405020304" pitchFamily="18" charset="0"/>
                        </a:rPr>
                        <a:t>5,1%</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a:effectLst/>
                          <a:latin typeface="Times New Roman" panose="02020603050405020304" pitchFamily="18" charset="0"/>
                          <a:cs typeface="Times New Roman" panose="02020603050405020304" pitchFamily="18" charset="0"/>
                        </a:rPr>
                        <a:t>-</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extLst>
                  <a:ext uri="{0D108BD9-81ED-4DB2-BD59-A6C34878D82A}">
                    <a16:rowId xmlns:a16="http://schemas.microsoft.com/office/drawing/2014/main" val="2978046301"/>
                  </a:ext>
                </a:extLst>
              </a:tr>
              <a:tr h="633360">
                <a:tc vMerge="1">
                  <a:txBody>
                    <a:bodyPr/>
                    <a:lstStyle/>
                    <a:p>
                      <a:endParaRPr lang="ru-RU"/>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a:effectLst/>
                          <a:latin typeface="Times New Roman" panose="02020603050405020304" pitchFamily="18" charset="0"/>
                          <a:cs typeface="Times New Roman" panose="02020603050405020304" pitchFamily="18" charset="0"/>
                        </a:rPr>
                        <a:t>Сверх МРОТ</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10%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a:effectLst/>
                          <a:latin typeface="Times New Roman" panose="02020603050405020304" pitchFamily="18" charset="0"/>
                          <a:cs typeface="Times New Roman" panose="02020603050405020304" pitchFamily="18" charset="0"/>
                        </a:rPr>
                        <a:t>5%</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0"/>
                        </a:spcAft>
                      </a:pPr>
                      <a:r>
                        <a:rPr lang="ru-RU" sz="1800" dirty="0">
                          <a:effectLst/>
                          <a:latin typeface="Times New Roman" panose="02020603050405020304" pitchFamily="18" charset="0"/>
                          <a:cs typeface="Times New Roman" panose="02020603050405020304" pitchFamily="18" charset="0"/>
                        </a:rPr>
                        <a:t>-</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3EC"/>
                    </a:solidFill>
                  </a:tcPr>
                </a:tc>
                <a:extLst>
                  <a:ext uri="{0D108BD9-81ED-4DB2-BD59-A6C34878D82A}">
                    <a16:rowId xmlns:a16="http://schemas.microsoft.com/office/drawing/2014/main" val="2067602606"/>
                  </a:ext>
                </a:extLst>
              </a:tr>
            </a:tbl>
          </a:graphicData>
        </a:graphic>
      </p:graphicFrame>
    </p:spTree>
    <p:extLst>
      <p:ext uri="{BB962C8B-B14F-4D97-AF65-F5344CB8AC3E}">
        <p14:creationId xmlns:p14="http://schemas.microsoft.com/office/powerpoint/2010/main" val="1118443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9826" y="-17754"/>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79487"/>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7"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5"/>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1" y="6461740"/>
            <a:ext cx="1595821"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6" name="Прямоугольник 15"/>
          <p:cNvSpPr/>
          <p:nvPr/>
        </p:nvSpPr>
        <p:spPr>
          <a:xfrm>
            <a:off x="1" y="1214179"/>
            <a:ext cx="9838280" cy="461665"/>
          </a:xfrm>
          <a:prstGeom prst="rect">
            <a:avLst/>
          </a:prstGeom>
        </p:spPr>
        <p:txBody>
          <a:bodyPr wrap="square">
            <a:spAutoFit/>
          </a:bodyPr>
          <a:lstStyle/>
          <a:p>
            <a:pPr algn="ctr"/>
            <a:r>
              <a:rPr lang="ru-RU" sz="2400" b="1" dirty="0" smtClean="0">
                <a:solidFill>
                  <a:srgbClr val="9C0E11"/>
                </a:solidFill>
                <a:latin typeface="Times New Roman" panose="02020603050405020304" pitchFamily="18" charset="0"/>
                <a:cs typeface="Times New Roman" panose="02020603050405020304" pitchFamily="18" charset="0"/>
              </a:rPr>
              <a:t>Предельная величина в 2021 году.</a:t>
            </a:r>
            <a:endParaRPr lang="ru-RU" sz="2400" b="1" dirty="0">
              <a:solidFill>
                <a:srgbClr val="9C0E1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784732" y="1746624"/>
            <a:ext cx="8477045" cy="369332"/>
          </a:xfrm>
          <a:prstGeom prst="rect">
            <a:avLst/>
          </a:prstGeom>
        </p:spPr>
        <p:txBody>
          <a:bodyPr wrap="square">
            <a:spAutoFit/>
          </a:bodyPr>
          <a:lstStyle/>
          <a:p>
            <a:pPr lvl="0" algn="just" defTabSz="914400">
              <a:spcBef>
                <a:spcPct val="20000"/>
              </a:spcBef>
            </a:pPr>
            <a:r>
              <a:rPr lang="ru-RU" kern="0" dirty="0">
                <a:solidFill>
                  <a:srgbClr val="000000"/>
                </a:solidFill>
                <a:latin typeface="Franklin Gothic Heavy"/>
                <a:cs typeface="Arial"/>
                <a:sym typeface="Arial"/>
              </a:rPr>
              <a:t> </a:t>
            </a:r>
            <a:endParaRPr lang="ru-RU" sz="2000" dirty="0">
              <a:solidFill>
                <a:prstClr val="black"/>
              </a:solidFill>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499001" y="1675844"/>
            <a:ext cx="9384999" cy="4862870"/>
          </a:xfrm>
          <a:prstGeom prst="rect">
            <a:avLst/>
          </a:prstGeom>
        </p:spPr>
        <p:txBody>
          <a:bodyPr wrap="square">
            <a:spAutoFit/>
          </a:bodyPr>
          <a:lstStyle/>
          <a:p>
            <a:pPr>
              <a:lnSpc>
                <a:spcPts val="1800"/>
              </a:lnSpc>
              <a:spcAft>
                <a:spcPts val="0"/>
              </a:spcAft>
            </a:pPr>
            <a:endParaRPr lang="ru-RU" sz="2400" b="1" dirty="0">
              <a:solidFill>
                <a:srgbClr val="000000"/>
              </a:solidFill>
              <a:latin typeface="Arial"/>
              <a:ea typeface="Calibri"/>
              <a:cs typeface="Times New Roman"/>
            </a:endParaRPr>
          </a:p>
          <a:p>
            <a:pPr>
              <a:lnSpc>
                <a:spcPts val="1800"/>
              </a:lnSpc>
              <a:spcAft>
                <a:spcPts val="0"/>
              </a:spcAft>
            </a:pPr>
            <a:r>
              <a:rPr lang="ru-RU" sz="2400" b="1" dirty="0" smtClean="0">
                <a:solidFill>
                  <a:srgbClr val="000000"/>
                </a:solidFill>
                <a:latin typeface="Times New Roman" panose="02020603050405020304" pitchFamily="18" charset="0"/>
                <a:ea typeface="Calibri"/>
                <a:cs typeface="Times New Roman" panose="02020603050405020304" pitchFamily="18" charset="0"/>
              </a:rPr>
              <a:t>Постановление Правительства РФ № 1935 от 26.11.2020 г.</a:t>
            </a:r>
            <a:endParaRPr lang="ru-RU" sz="2000" dirty="0">
              <a:latin typeface="Times New Roman" panose="02020603050405020304" pitchFamily="18" charset="0"/>
              <a:ea typeface="Calibri"/>
              <a:cs typeface="Times New Roman" panose="02020603050405020304" pitchFamily="18" charset="0"/>
            </a:endParaRPr>
          </a:p>
          <a:p>
            <a:pPr lvl="0" algn="just"/>
            <a:r>
              <a:rPr lang="ru-RU" sz="2000" dirty="0" smtClean="0">
                <a:solidFill>
                  <a:prstClr val="black"/>
                </a:solidFill>
                <a:latin typeface="Times New Roman" panose="02020603050405020304" pitchFamily="18" charset="0"/>
                <a:cs typeface="Times New Roman" panose="02020603050405020304" pitchFamily="18" charset="0"/>
              </a:rPr>
              <a:t>Предельная величина для </a:t>
            </a:r>
            <a:r>
              <a:rPr lang="ru-RU" sz="2000" dirty="0">
                <a:solidFill>
                  <a:prstClr val="black"/>
                </a:solidFill>
                <a:latin typeface="Times New Roman" panose="02020603050405020304" pitchFamily="18" charset="0"/>
                <a:cs typeface="Times New Roman" panose="02020603050405020304" pitchFamily="18" charset="0"/>
              </a:rPr>
              <a:t>исчисления страховых взносов на 2021 </a:t>
            </a:r>
            <a:r>
              <a:rPr lang="ru-RU" sz="2000" dirty="0" smtClean="0">
                <a:solidFill>
                  <a:prstClr val="black"/>
                </a:solidFill>
                <a:latin typeface="Times New Roman" panose="02020603050405020304" pitchFamily="18" charset="0"/>
                <a:cs typeface="Times New Roman" panose="02020603050405020304" pitchFamily="18" charset="0"/>
              </a:rPr>
              <a:t>год составит</a:t>
            </a:r>
            <a:r>
              <a:rPr lang="ru-RU" sz="2000" dirty="0">
                <a:solidFill>
                  <a:prstClr val="black"/>
                </a:solidFill>
                <a:latin typeface="Times New Roman" panose="02020603050405020304" pitchFamily="18" charset="0"/>
                <a:cs typeface="Times New Roman" panose="02020603050405020304" pitchFamily="18" charset="0"/>
              </a:rPr>
              <a:t>:</a:t>
            </a:r>
          </a:p>
          <a:p>
            <a:pPr lvl="0" algn="just"/>
            <a:r>
              <a:rPr lang="ru-RU" sz="2000" dirty="0">
                <a:solidFill>
                  <a:prstClr val="black"/>
                </a:solidFill>
                <a:latin typeface="Times New Roman" panose="02020603050405020304" pitchFamily="18" charset="0"/>
                <a:cs typeface="Times New Roman" panose="02020603050405020304" pitchFamily="18" charset="0"/>
              </a:rPr>
              <a:t>предельная величина базы для исчисления страховых взносов:</a:t>
            </a:r>
          </a:p>
          <a:p>
            <a:pPr lvl="0" algn="just"/>
            <a:r>
              <a:rPr lang="ru-RU" sz="2000" dirty="0" smtClean="0">
                <a:solidFill>
                  <a:prstClr val="black"/>
                </a:solidFill>
                <a:latin typeface="Times New Roman" panose="02020603050405020304" pitchFamily="18" charset="0"/>
                <a:cs typeface="Times New Roman" panose="02020603050405020304" pitchFamily="18" charset="0"/>
              </a:rPr>
              <a:t>- на </a:t>
            </a:r>
            <a:r>
              <a:rPr lang="ru-RU" sz="2000" b="1" dirty="0">
                <a:solidFill>
                  <a:prstClr val="black"/>
                </a:solidFill>
                <a:latin typeface="Times New Roman" panose="02020603050405020304" pitchFamily="18" charset="0"/>
                <a:cs typeface="Times New Roman" panose="02020603050405020304" pitchFamily="18" charset="0"/>
              </a:rPr>
              <a:t>обязательное социальное страхование </a:t>
            </a:r>
            <a:r>
              <a:rPr lang="ru-RU" sz="2000" dirty="0">
                <a:solidFill>
                  <a:prstClr val="black"/>
                </a:solidFill>
                <a:latin typeface="Times New Roman" panose="02020603050405020304" pitchFamily="18" charset="0"/>
                <a:cs typeface="Times New Roman" panose="02020603050405020304" pitchFamily="18" charset="0"/>
              </a:rPr>
              <a:t>на случай временной нетрудоспособности и в связи с материнством подлежит индексации с 1 января 2021 г. в 1,059 раза с учетом роста средней заработной платы в Российской Федерации и составляет в отношении каждого физического лица сумму, не превышающую </a:t>
            </a:r>
            <a:r>
              <a:rPr lang="ru-RU" sz="2000" b="1" dirty="0">
                <a:solidFill>
                  <a:srgbClr val="FF0000"/>
                </a:solidFill>
                <a:latin typeface="Times New Roman" panose="02020603050405020304" pitchFamily="18" charset="0"/>
                <a:cs typeface="Times New Roman" panose="02020603050405020304" pitchFamily="18" charset="0"/>
              </a:rPr>
              <a:t>966000 рублей </a:t>
            </a:r>
            <a:r>
              <a:rPr lang="ru-RU" sz="2000" dirty="0">
                <a:solidFill>
                  <a:prstClr val="black"/>
                </a:solidFill>
                <a:latin typeface="Times New Roman" panose="02020603050405020304" pitchFamily="18" charset="0"/>
                <a:cs typeface="Times New Roman" panose="02020603050405020304" pitchFamily="18" charset="0"/>
              </a:rPr>
              <a:t>нарастающим итогом с 1 января 2021 г.;</a:t>
            </a:r>
          </a:p>
          <a:p>
            <a:pPr lvl="0" algn="just"/>
            <a:r>
              <a:rPr lang="ru-RU" sz="2000" dirty="0" smtClean="0">
                <a:solidFill>
                  <a:prstClr val="black"/>
                </a:solidFill>
                <a:latin typeface="Times New Roman" panose="02020603050405020304" pitchFamily="18" charset="0"/>
                <a:cs typeface="Times New Roman" panose="02020603050405020304" pitchFamily="18" charset="0"/>
              </a:rPr>
              <a:t>- на </a:t>
            </a:r>
            <a:r>
              <a:rPr lang="ru-RU" sz="2000" b="1" dirty="0">
                <a:solidFill>
                  <a:prstClr val="black"/>
                </a:solidFill>
                <a:latin typeface="Times New Roman" panose="02020603050405020304" pitchFamily="18" charset="0"/>
                <a:cs typeface="Times New Roman" panose="02020603050405020304" pitchFamily="18" charset="0"/>
              </a:rPr>
              <a:t>обязательное пенсионное страхование </a:t>
            </a:r>
            <a:r>
              <a:rPr lang="ru-RU" sz="2000" dirty="0">
                <a:solidFill>
                  <a:prstClr val="black"/>
                </a:solidFill>
                <a:latin typeface="Times New Roman" panose="02020603050405020304" pitchFamily="18" charset="0"/>
                <a:cs typeface="Times New Roman" panose="02020603050405020304" pitchFamily="18" charset="0"/>
              </a:rPr>
              <a:t>с учетом размера средней заработной платы в Российской Федерации на 2021 год, увеличенного в 12 раз, и применяемого к нему повышающего коэффициента, установленного пунктом 5 статьи 421 Налогового кодекса Российской Федерации на 2021 год в размере 2,3, составляет в отношении каждого физического лица сумму, не превышающую </a:t>
            </a:r>
            <a:r>
              <a:rPr lang="ru-RU" sz="2000" b="1" dirty="0">
                <a:solidFill>
                  <a:srgbClr val="FF0000"/>
                </a:solidFill>
                <a:latin typeface="Times New Roman" panose="02020603050405020304" pitchFamily="18" charset="0"/>
                <a:cs typeface="Times New Roman" panose="02020603050405020304" pitchFamily="18" charset="0"/>
              </a:rPr>
              <a:t>1465000 рублей </a:t>
            </a:r>
            <a:r>
              <a:rPr lang="ru-RU" sz="2000" dirty="0">
                <a:solidFill>
                  <a:prstClr val="black"/>
                </a:solidFill>
                <a:latin typeface="Times New Roman" panose="02020603050405020304" pitchFamily="18" charset="0"/>
                <a:cs typeface="Times New Roman" panose="02020603050405020304" pitchFamily="18" charset="0"/>
              </a:rPr>
              <a:t>нарастающим итогом с 1 января 2021 г.</a:t>
            </a:r>
          </a:p>
          <a:p>
            <a:pPr lvl="0" algn="just"/>
            <a:endParaRPr lang="ru-RU" sz="2000"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88811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9826" y="-17754"/>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79487"/>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7"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5"/>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1" y="6461740"/>
            <a:ext cx="1595821"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6" name="Прямоугольник 15"/>
          <p:cNvSpPr/>
          <p:nvPr/>
        </p:nvSpPr>
        <p:spPr>
          <a:xfrm>
            <a:off x="1" y="1214179"/>
            <a:ext cx="9838280" cy="830997"/>
          </a:xfrm>
          <a:prstGeom prst="rect">
            <a:avLst/>
          </a:prstGeom>
        </p:spPr>
        <p:txBody>
          <a:bodyPr wrap="square">
            <a:spAutoFit/>
          </a:bodyPr>
          <a:lstStyle/>
          <a:p>
            <a:pPr algn="ctr"/>
            <a:r>
              <a:rPr lang="ru-RU" sz="2400" b="1" dirty="0">
                <a:solidFill>
                  <a:srgbClr val="9C0E11"/>
                </a:solidFill>
                <a:latin typeface="Times New Roman" panose="02020603050405020304" pitchFamily="18" charset="0"/>
                <a:cs typeface="Times New Roman" panose="02020603050405020304" pitchFamily="18" charset="0"/>
              </a:rPr>
              <a:t>Пониженные тарифы для субъектом</a:t>
            </a:r>
            <a:br>
              <a:rPr lang="ru-RU" sz="2400" b="1" dirty="0">
                <a:solidFill>
                  <a:srgbClr val="9C0E11"/>
                </a:solidFill>
                <a:latin typeface="Times New Roman" panose="02020603050405020304" pitchFamily="18" charset="0"/>
                <a:cs typeface="Times New Roman" panose="02020603050405020304" pitchFamily="18" charset="0"/>
              </a:rPr>
            </a:br>
            <a:r>
              <a:rPr lang="ru-RU" sz="2400" b="1" dirty="0">
                <a:solidFill>
                  <a:srgbClr val="9C0E11"/>
                </a:solidFill>
                <a:latin typeface="Times New Roman" panose="02020603050405020304" pitchFamily="18" charset="0"/>
                <a:cs typeface="Times New Roman" panose="02020603050405020304" pitchFamily="18" charset="0"/>
              </a:rPr>
              <a:t> МСП </a:t>
            </a:r>
            <a:r>
              <a:rPr lang="ru-RU" sz="2400" b="1" dirty="0" smtClean="0">
                <a:solidFill>
                  <a:srgbClr val="9C0E11"/>
                </a:solidFill>
                <a:latin typeface="Times New Roman" panose="02020603050405020304" pitchFamily="18" charset="0"/>
                <a:cs typeface="Times New Roman" panose="02020603050405020304" pitchFamily="18" charset="0"/>
              </a:rPr>
              <a:t>не зависят от вида деятельности.</a:t>
            </a:r>
            <a:endParaRPr lang="ru-RU" sz="2400" b="1" dirty="0">
              <a:solidFill>
                <a:srgbClr val="9C0E1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684371" y="2017780"/>
            <a:ext cx="8477045" cy="3662541"/>
          </a:xfrm>
          <a:prstGeom prst="rect">
            <a:avLst/>
          </a:prstGeom>
        </p:spPr>
        <p:txBody>
          <a:bodyPr wrap="square">
            <a:spAutoFit/>
          </a:bodyPr>
          <a:lstStyle/>
          <a:p>
            <a:pPr lvl="0" algn="just" defTabSz="914400" fontAlgn="base">
              <a:spcBef>
                <a:spcPct val="20000"/>
              </a:spcBef>
              <a:spcAft>
                <a:spcPct val="0"/>
              </a:spcAft>
            </a:pPr>
            <a:r>
              <a:rPr lang="ru-RU" kern="0" dirty="0">
                <a:solidFill>
                  <a:srgbClr val="000000"/>
                </a:solidFill>
                <a:latin typeface="Franklin Gothic Heavy"/>
                <a:cs typeface="Arial"/>
                <a:sym typeface="Arial"/>
              </a:rPr>
              <a:t> </a:t>
            </a:r>
            <a:r>
              <a:rPr lang="ru-RU" sz="2000" b="1" dirty="0">
                <a:solidFill>
                  <a:prstClr val="black"/>
                </a:solidFill>
                <a:latin typeface="Times New Roman" panose="02020603050405020304" pitchFamily="18" charset="0"/>
                <a:cs typeface="Times New Roman" panose="02020603050405020304" pitchFamily="18" charset="0"/>
              </a:rPr>
              <a:t>Письмо ФНС России от 12.08.2020 N СД-4-3/12972@, Письмо Минфина России от 31.12.2020 N 03-01-10/116785, Письмо Минфина России от 31.12.2020 N 03-01-11/116811</a:t>
            </a:r>
            <a:r>
              <a:rPr lang="ru-RU" sz="2000" b="1" dirty="0" smtClean="0">
                <a:solidFill>
                  <a:prstClr val="black"/>
                </a:solidFill>
                <a:latin typeface="Times New Roman" panose="02020603050405020304" pitchFamily="18" charset="0"/>
                <a:cs typeface="Times New Roman" panose="02020603050405020304" pitchFamily="18" charset="0"/>
              </a:rPr>
              <a:t>, Письмо </a:t>
            </a:r>
            <a:r>
              <a:rPr lang="ru-RU" sz="2000" b="1" dirty="0">
                <a:solidFill>
                  <a:prstClr val="black"/>
                </a:solidFill>
                <a:latin typeface="Times New Roman" panose="02020603050405020304" pitchFamily="18" charset="0"/>
                <a:cs typeface="Times New Roman" panose="02020603050405020304" pitchFamily="18" charset="0"/>
              </a:rPr>
              <a:t>Минфина России от 28.12.2020 N 03-01-11/115071</a:t>
            </a:r>
          </a:p>
          <a:p>
            <a:pPr lvl="0" algn="just" defTabSz="914400" fontAlgn="base">
              <a:spcBef>
                <a:spcPct val="20000"/>
              </a:spcBef>
              <a:spcAft>
                <a:spcPct val="0"/>
              </a:spcAft>
            </a:pPr>
            <a:endParaRPr lang="ru-RU" sz="2000" b="1" dirty="0">
              <a:solidFill>
                <a:prstClr val="black"/>
              </a:solidFill>
              <a:latin typeface="Times New Roman" panose="02020603050405020304" pitchFamily="18" charset="0"/>
              <a:cs typeface="Times New Roman" panose="02020603050405020304" pitchFamily="18" charset="0"/>
            </a:endParaRP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Пониженные тарифы взносов для малого и среднего бизнеса не зависят от вида деятельности</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Пониженные тарифы взносов для выплат сверх МРОТ установлены вместе с мерами поддержки в связи с </a:t>
            </a:r>
            <a:r>
              <a:rPr lang="ru-RU" sz="2000" dirty="0" err="1">
                <a:solidFill>
                  <a:prstClr val="black"/>
                </a:solidFill>
                <a:latin typeface="Times New Roman" panose="02020603050405020304" pitchFamily="18" charset="0"/>
                <a:cs typeface="Times New Roman" panose="02020603050405020304" pitchFamily="18" charset="0"/>
              </a:rPr>
              <a:t>коронавирусом</a:t>
            </a:r>
            <a:r>
              <a:rPr lang="ru-RU" sz="2000" dirty="0">
                <a:solidFill>
                  <a:prstClr val="black"/>
                </a:solidFill>
                <a:latin typeface="Times New Roman" panose="02020603050405020304" pitchFamily="18" charset="0"/>
                <a:cs typeface="Times New Roman" panose="02020603050405020304" pitchFamily="18" charset="0"/>
              </a:rPr>
              <a:t>, однако их применение не зависит от вида деятельности страхователя. Главное, чтобы сведения о плательщике взносов были внесены в реестр субъектов МСП</a:t>
            </a:r>
            <a:r>
              <a:rPr lang="ru-RU" sz="2000" dirty="0" smtClean="0">
                <a:solidFill>
                  <a:prstClr val="black"/>
                </a:solidFill>
                <a:latin typeface="Times New Roman" panose="02020603050405020304" pitchFamily="18" charset="0"/>
                <a:cs typeface="Times New Roman" panose="02020603050405020304" pitchFamily="18" charset="0"/>
              </a:rPr>
              <a:t>.</a:t>
            </a:r>
            <a:endParaRPr lang="ru-RU"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2210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9826" y="35370"/>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7"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5"/>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1" y="6461740"/>
            <a:ext cx="1595821"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22858" y="1060398"/>
            <a:ext cx="9553301" cy="830997"/>
          </a:xfrm>
          <a:prstGeom prst="rect">
            <a:avLst/>
          </a:prstGeom>
        </p:spPr>
        <p:txBody>
          <a:bodyPr wrap="square">
            <a:spAutoFit/>
          </a:bodyPr>
          <a:lstStyle/>
          <a:p>
            <a:pPr lvl="0" algn="ctr" defTabSz="914400">
              <a:defRPr/>
            </a:pPr>
            <a:r>
              <a:rPr lang="ru-RU" altLang="ru-RU" sz="2400" b="1" kern="0" dirty="0">
                <a:solidFill>
                  <a:srgbClr val="800000"/>
                </a:solidFill>
                <a:latin typeface="Times New Roman" panose="02020603050405020304" pitchFamily="18" charset="0"/>
                <a:ea typeface="+mj-ea"/>
                <a:cs typeface="Times New Roman" panose="02020603050405020304" pitchFamily="18" charset="0"/>
              </a:rPr>
              <a:t>Районный коэффициент при применении </a:t>
            </a:r>
            <a:br>
              <a:rPr lang="ru-RU" altLang="ru-RU" sz="2400" b="1" kern="0" dirty="0">
                <a:solidFill>
                  <a:srgbClr val="800000"/>
                </a:solidFill>
                <a:latin typeface="Times New Roman" panose="02020603050405020304" pitchFamily="18" charset="0"/>
                <a:ea typeface="+mj-ea"/>
                <a:cs typeface="Times New Roman" panose="02020603050405020304" pitchFamily="18" charset="0"/>
              </a:rPr>
            </a:br>
            <a:r>
              <a:rPr lang="ru-RU" altLang="ru-RU" sz="2400" b="1" kern="0" dirty="0">
                <a:solidFill>
                  <a:srgbClr val="800000"/>
                </a:solidFill>
                <a:latin typeface="Times New Roman" panose="02020603050405020304" pitchFamily="18" charset="0"/>
                <a:ea typeface="+mj-ea"/>
                <a:cs typeface="Times New Roman" panose="02020603050405020304" pitchFamily="18" charset="0"/>
              </a:rPr>
              <a:t>пониженных тарифов</a:t>
            </a:r>
            <a:endParaRPr kumimoji="0" lang="ru-RU" sz="1800" b="1" i="0" u="none" strike="noStrike" kern="0" cap="none" spc="0" normalizeH="0" baseline="0" noProof="0" dirty="0" smtClean="0">
              <a:ln>
                <a:noFill/>
              </a:ln>
              <a:solidFill>
                <a:srgbClr val="800000"/>
              </a:solidFill>
              <a:effectLst/>
              <a:uLnTx/>
              <a:uFillTx/>
            </a:endParaRPr>
          </a:p>
        </p:txBody>
      </p:sp>
      <p:sp>
        <p:nvSpPr>
          <p:cNvPr id="20" name="Rectangle 1"/>
          <p:cNvSpPr txBox="1"/>
          <p:nvPr/>
        </p:nvSpPr>
        <p:spPr>
          <a:xfrm>
            <a:off x="541118" y="1652473"/>
            <a:ext cx="8144788" cy="2209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defTabSz="914400" hangingPunct="0">
              <a:lnSpc>
                <a:spcPts val="700"/>
              </a:lnSpc>
              <a:defRPr sz="2100" b="1"/>
            </a:pPr>
            <a:r>
              <a:rPr sz="2100" b="1" kern="0" dirty="0" smtClean="0">
                <a:solidFill>
                  <a:srgbClr val="000000"/>
                </a:solidFill>
                <a:latin typeface="Arial"/>
                <a:cs typeface="Arial"/>
                <a:sym typeface="Arial"/>
              </a:rPr>
              <a:t> </a:t>
            </a:r>
            <a:endParaRPr sz="2100" b="1" kern="0" dirty="0">
              <a:solidFill>
                <a:srgbClr val="000000"/>
              </a:solidFill>
              <a:latin typeface="Arial"/>
              <a:cs typeface="Arial"/>
              <a:sym typeface="Arial"/>
            </a:endParaRPr>
          </a:p>
        </p:txBody>
      </p:sp>
      <p:sp>
        <p:nvSpPr>
          <p:cNvPr id="24" name="Rectangle 1"/>
          <p:cNvSpPr txBox="1"/>
          <p:nvPr/>
        </p:nvSpPr>
        <p:spPr>
          <a:xfrm>
            <a:off x="707013" y="2501229"/>
            <a:ext cx="7313594" cy="2209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hangingPunct="0">
              <a:lnSpc>
                <a:spcPts val="700"/>
              </a:lnSpc>
              <a:defRPr sz="2100" b="1"/>
            </a:pPr>
            <a:r>
              <a:rPr sz="2100" b="1" kern="0" dirty="0" smtClean="0">
                <a:solidFill>
                  <a:srgbClr val="000000"/>
                </a:solidFill>
                <a:latin typeface="Arial"/>
                <a:cs typeface="Arial"/>
                <a:sym typeface="Arial"/>
              </a:rPr>
              <a:t> </a:t>
            </a:r>
            <a:endParaRPr sz="2100" b="1" kern="0" dirty="0">
              <a:solidFill>
                <a:srgbClr val="000000"/>
              </a:solidFill>
              <a:latin typeface="Arial"/>
              <a:cs typeface="Arial"/>
              <a:sym typeface="Arial"/>
            </a:endParaRPr>
          </a:p>
        </p:txBody>
      </p:sp>
      <p:sp>
        <p:nvSpPr>
          <p:cNvPr id="25" name="Rectangle 1"/>
          <p:cNvSpPr txBox="1"/>
          <p:nvPr/>
        </p:nvSpPr>
        <p:spPr>
          <a:xfrm>
            <a:off x="672682" y="3438572"/>
            <a:ext cx="7881660"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defTabSz="914400" hangingPunct="0">
              <a:buSzPct val="100000"/>
              <a:defRPr b="1"/>
            </a:pPr>
            <a:endParaRPr sz="1600" b="1" kern="0" dirty="0">
              <a:solidFill>
                <a:srgbClr val="000000"/>
              </a:solidFill>
              <a:latin typeface="Arial"/>
              <a:cs typeface="Arial"/>
              <a:sym typeface="Arial"/>
            </a:endParaRPr>
          </a:p>
        </p:txBody>
      </p:sp>
      <p:sp>
        <p:nvSpPr>
          <p:cNvPr id="26" name="Rectangle 1"/>
          <p:cNvSpPr txBox="1"/>
          <p:nvPr/>
        </p:nvSpPr>
        <p:spPr>
          <a:xfrm>
            <a:off x="672682" y="4701404"/>
            <a:ext cx="773366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defTabSz="914400" hangingPunct="0">
              <a:buSzPct val="100000"/>
              <a:defRPr b="1"/>
            </a:pPr>
            <a:endParaRPr sz="1600" b="1" kern="0" dirty="0">
              <a:solidFill>
                <a:srgbClr val="000000"/>
              </a:solidFill>
              <a:latin typeface="Arial"/>
              <a:cs typeface="Arial"/>
              <a:sym typeface="Arial"/>
            </a:endParaRPr>
          </a:p>
        </p:txBody>
      </p:sp>
      <p:sp>
        <p:nvSpPr>
          <p:cNvPr id="12" name="Прямоугольник 11"/>
          <p:cNvSpPr/>
          <p:nvPr/>
        </p:nvSpPr>
        <p:spPr>
          <a:xfrm>
            <a:off x="672681" y="2060620"/>
            <a:ext cx="8857762" cy="4093428"/>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Информация ФНС</a:t>
            </a:r>
          </a:p>
          <a:p>
            <a:pPr algn="just"/>
            <a:r>
              <a:rPr lang="ru-RU" sz="2000" dirty="0">
                <a:latin typeface="Times New Roman" panose="02020603050405020304" pitchFamily="18" charset="0"/>
                <a:cs typeface="Times New Roman" panose="02020603050405020304" pitchFamily="18" charset="0"/>
              </a:rPr>
              <a:t>ФНС России разъяснила, как субъектам МСП определить величину МРОТ для расчета страховых взносов по пониженным тарифам в соответствии с изменениями, внесенными Федеральным законом от 01.04.2020 N 102-ФЗ.</a:t>
            </a:r>
          </a:p>
          <a:p>
            <a:pPr algn="just"/>
            <a:r>
              <a:rPr lang="ru-RU" sz="2000" dirty="0">
                <a:latin typeface="Times New Roman" panose="02020603050405020304" pitchFamily="18" charset="0"/>
                <a:cs typeface="Times New Roman" panose="02020603050405020304" pitchFamily="18" charset="0"/>
              </a:rPr>
              <a:t>ФНС России обращает внимание, что эта величина МРОТ является фиксированной. Ее размер не увеличивается на районные коэффициенты и процентные надбавки за работу в районах Крайнего Севера и приравненных к ним местностей, которые предусмотрены трудовым законодательством и являются частью оплаты труда работников.</a:t>
            </a:r>
          </a:p>
          <a:p>
            <a:pPr algn="just"/>
            <a:r>
              <a:rPr lang="ru-RU" sz="2000" i="1" dirty="0">
                <a:solidFill>
                  <a:schemeClr val="accent1">
                    <a:lumMod val="75000"/>
                  </a:schemeClr>
                </a:solidFill>
                <a:latin typeface="Times New Roman" panose="02020603050405020304" pitchFamily="18" charset="0"/>
                <a:cs typeface="Times New Roman" panose="02020603050405020304" pitchFamily="18" charset="0"/>
              </a:rPr>
              <a:t>Из данной информации косвенно можно сделать вывод о том, что не имеет значения в каком режиме работает застрахованный (полное рабочее время или нет, на одну ставку или еще на условиях внутреннего совместительства, по договору ГПХ) – сверх МРОТ ставка страховых взносов 15 %.</a:t>
            </a:r>
          </a:p>
        </p:txBody>
      </p:sp>
    </p:spTree>
    <p:extLst>
      <p:ext uri="{BB962C8B-B14F-4D97-AF65-F5344CB8AC3E}">
        <p14:creationId xmlns:p14="http://schemas.microsoft.com/office/powerpoint/2010/main" val="612106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4288" y="1068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7"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5"/>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1" y="6461740"/>
            <a:ext cx="1595821"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6" name="Прямоугольник 15"/>
          <p:cNvSpPr/>
          <p:nvPr/>
        </p:nvSpPr>
        <p:spPr>
          <a:xfrm>
            <a:off x="-34288" y="959461"/>
            <a:ext cx="9883999" cy="830997"/>
          </a:xfrm>
          <a:prstGeom prst="rect">
            <a:avLst/>
          </a:prstGeom>
        </p:spPr>
        <p:txBody>
          <a:bodyPr wrap="square">
            <a:spAutoFit/>
          </a:bodyPr>
          <a:lstStyle/>
          <a:p>
            <a:pPr algn="ctr"/>
            <a:r>
              <a:rPr lang="ru-RU" sz="2400" b="1" dirty="0">
                <a:solidFill>
                  <a:srgbClr val="9C0E11"/>
                </a:solidFill>
                <a:latin typeface="Times New Roman" panose="02020603050405020304" pitchFamily="18" charset="0"/>
                <a:cs typeface="Times New Roman" panose="02020603050405020304" pitchFamily="18" charset="0"/>
              </a:rPr>
              <a:t>Пониженные тарифы страховых взносов </a:t>
            </a:r>
            <a:br>
              <a:rPr lang="ru-RU" sz="2400" b="1" dirty="0">
                <a:solidFill>
                  <a:srgbClr val="9C0E11"/>
                </a:solidFill>
                <a:latin typeface="Times New Roman" panose="02020603050405020304" pitchFamily="18" charset="0"/>
                <a:cs typeface="Times New Roman" panose="02020603050405020304" pitchFamily="18" charset="0"/>
              </a:rPr>
            </a:br>
            <a:r>
              <a:rPr lang="ru-RU" sz="2400" b="1" dirty="0">
                <a:solidFill>
                  <a:srgbClr val="9C0E11"/>
                </a:solidFill>
                <a:latin typeface="Times New Roman" panose="02020603050405020304" pitchFamily="18" charset="0"/>
                <a:cs typeface="Times New Roman" panose="02020603050405020304" pitchFamily="18" charset="0"/>
              </a:rPr>
              <a:t>при включении – исключении из субъектов МСП</a:t>
            </a:r>
          </a:p>
        </p:txBody>
      </p:sp>
      <p:sp>
        <p:nvSpPr>
          <p:cNvPr id="23" name="Rectangle 1"/>
          <p:cNvSpPr txBox="1"/>
          <p:nvPr/>
        </p:nvSpPr>
        <p:spPr>
          <a:xfrm>
            <a:off x="5086808" y="2478384"/>
            <a:ext cx="4360793" cy="315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90" rIns="34289" bIns="34290">
            <a:spAutoFit/>
          </a:bodyPr>
          <a:lstStyle/>
          <a:p>
            <a:pPr defTabSz="914400" hangingPunct="0">
              <a:defRPr sz="2400"/>
            </a:pPr>
            <a:endParaRPr sz="1600" b="1" kern="0" dirty="0">
              <a:solidFill>
                <a:srgbClr val="000000"/>
              </a:solidFill>
              <a:latin typeface="Arial Black" pitchFamily="34" charset="0"/>
              <a:cs typeface="Segoe UI Semilight" pitchFamily="34" charset="0"/>
              <a:sym typeface="Arial"/>
            </a:endParaRPr>
          </a:p>
        </p:txBody>
      </p:sp>
      <p:sp>
        <p:nvSpPr>
          <p:cNvPr id="8" name="Прямоугольник 7"/>
          <p:cNvSpPr/>
          <p:nvPr/>
        </p:nvSpPr>
        <p:spPr>
          <a:xfrm>
            <a:off x="684373" y="1989195"/>
            <a:ext cx="8399812" cy="3477875"/>
          </a:xfrm>
          <a:prstGeom prst="rect">
            <a:avLst/>
          </a:prstGeom>
        </p:spPr>
        <p:txBody>
          <a:bodyPr wrap="square">
            <a:spAutoFit/>
          </a:bodyPr>
          <a:lstStyle/>
          <a:p>
            <a:r>
              <a:rPr lang="ru-RU" sz="2000" b="1" dirty="0">
                <a:latin typeface="Times New Roman" panose="02020603050405020304" pitchFamily="18" charset="0"/>
                <a:cs typeface="Times New Roman" panose="02020603050405020304" pitchFamily="18" charset="0"/>
              </a:rPr>
              <a:t>Письмо ФНС России от 29.04.2020 N БС-4-11/7300@</a:t>
            </a:r>
          </a:p>
          <a:p>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Начать перечислять взносы по общему тарифу в 15% с части выплат выше федерального МРОТ можно уже с зарплаты за апрель. Главное - чтобы организация или ИП были включены в реестр субъектов МСП в апреле или ранее.</a:t>
            </a:r>
          </a:p>
          <a:p>
            <a:pPr algn="just"/>
            <a:r>
              <a:rPr lang="ru-RU" sz="2000" dirty="0">
                <a:latin typeface="Times New Roman" panose="02020603050405020304" pitchFamily="18" charset="0"/>
                <a:cs typeface="Times New Roman" panose="02020603050405020304" pitchFamily="18" charset="0"/>
              </a:rPr>
              <a:t>Те, кто попадет в реестр позднее, смогут воспользоваться льготным тарифом с начала месяца, в котором их включили в реестр.</a:t>
            </a:r>
          </a:p>
          <a:p>
            <a:pPr algn="just"/>
            <a:r>
              <a:rPr lang="ru-RU" sz="2000" dirty="0">
                <a:latin typeface="Times New Roman" panose="02020603050405020304" pitchFamily="18" charset="0"/>
                <a:cs typeface="Times New Roman" panose="02020603050405020304" pitchFamily="18" charset="0"/>
              </a:rPr>
              <a:t>Аналогичное правило действует и для исключенных из реестра страхователей. Пониженные тарифы они не смогут применять уже с 1-го числа месяца их исключения из реестра.</a:t>
            </a:r>
          </a:p>
        </p:txBody>
      </p:sp>
    </p:spTree>
    <p:extLst>
      <p:ext uri="{BB962C8B-B14F-4D97-AF65-F5344CB8AC3E}">
        <p14:creationId xmlns:p14="http://schemas.microsoft.com/office/powerpoint/2010/main" val="4042690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858" y="0"/>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7"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5"/>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1" y="6461740"/>
            <a:ext cx="1595821"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785443" y="949234"/>
            <a:ext cx="8017097" cy="579967"/>
          </a:xfrm>
          <a:prstGeom prst="rect">
            <a:avLst/>
          </a:prstGeom>
        </p:spPr>
        <p:txBody>
          <a:bodyPr wrap="square">
            <a:spAutoFit/>
          </a:bodyPr>
          <a:lstStyle/>
          <a:p>
            <a:pPr lvl="1" defTabSz="912813" eaLnBrk="0" fontAlgn="base" hangingPunct="0">
              <a:lnSpc>
                <a:spcPct val="150000"/>
              </a:lnSpc>
              <a:spcBef>
                <a:spcPct val="20000"/>
              </a:spcBef>
              <a:spcAft>
                <a:spcPct val="0"/>
              </a:spcAft>
            </a:pPr>
            <a:r>
              <a:rPr lang="ru-RU" altLang="ru-RU" sz="2400" i="1" dirty="0">
                <a:solidFill>
                  <a:prstClr val="black"/>
                </a:solidFill>
                <a:latin typeface="Times New Roman" panose="02020603050405020304" pitchFamily="18" charset="0"/>
                <a:cs typeface="Times New Roman" panose="02020603050405020304" pitchFamily="18" charset="0"/>
              </a:rPr>
              <a:t> </a:t>
            </a:r>
            <a:endParaRPr lang="ru-RU" altLang="ru-RU" sz="2800" i="1" dirty="0">
              <a:solidFill>
                <a:prstClr val="black"/>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2858" y="949234"/>
            <a:ext cx="9692822" cy="830997"/>
          </a:xfrm>
          <a:prstGeom prst="rect">
            <a:avLst/>
          </a:prstGeom>
        </p:spPr>
        <p:txBody>
          <a:bodyPr wrap="square">
            <a:spAutoFit/>
          </a:bodyPr>
          <a:lstStyle/>
          <a:p>
            <a:pPr lvl="0" algn="ctr" defTabSz="914400" hangingPunct="0"/>
            <a:r>
              <a:rPr lang="ru-RU" sz="2400" b="1" kern="0" dirty="0" smtClean="0">
                <a:solidFill>
                  <a:srgbClr val="9C0E11"/>
                </a:solidFill>
                <a:latin typeface="Times New Roman" panose="02020603050405020304" pitchFamily="18" charset="0"/>
                <a:cs typeface="Times New Roman" panose="02020603050405020304" pitchFamily="18" charset="0"/>
                <a:sym typeface="Arial"/>
              </a:rPr>
              <a:t>Расходы по тестированию на </a:t>
            </a:r>
            <a:r>
              <a:rPr lang="en-US" sz="2400" b="1" kern="0" dirty="0" smtClean="0">
                <a:solidFill>
                  <a:srgbClr val="9C0E11"/>
                </a:solidFill>
                <a:latin typeface="Times New Roman" panose="02020603050405020304" pitchFamily="18" charset="0"/>
                <a:cs typeface="Times New Roman" panose="02020603050405020304" pitchFamily="18" charset="0"/>
                <a:sym typeface="Arial"/>
              </a:rPr>
              <a:t>COVID -</a:t>
            </a:r>
            <a:r>
              <a:rPr lang="ru-RU" sz="2400" b="1" kern="0" dirty="0" smtClean="0">
                <a:solidFill>
                  <a:srgbClr val="9C0E11"/>
                </a:solidFill>
                <a:latin typeface="Times New Roman" panose="02020603050405020304" pitchFamily="18" charset="0"/>
                <a:cs typeface="Times New Roman" panose="02020603050405020304" pitchFamily="18" charset="0"/>
                <a:sym typeface="Arial"/>
              </a:rPr>
              <a:t>19 </a:t>
            </a:r>
          </a:p>
          <a:p>
            <a:pPr lvl="0" algn="ctr" defTabSz="914400" hangingPunct="0"/>
            <a:r>
              <a:rPr lang="ru-RU" sz="2400" b="1" kern="0" dirty="0" smtClean="0">
                <a:solidFill>
                  <a:srgbClr val="9C0E11"/>
                </a:solidFill>
                <a:latin typeface="Times New Roman" panose="02020603050405020304" pitchFamily="18" charset="0"/>
                <a:cs typeface="Times New Roman" panose="02020603050405020304" pitchFamily="18" charset="0"/>
                <a:sym typeface="Arial"/>
              </a:rPr>
              <a:t>в объект по страховым взносам</a:t>
            </a:r>
            <a:endParaRPr lang="ru-RU" sz="2400" b="1" kern="0" dirty="0">
              <a:solidFill>
                <a:srgbClr val="9C0E11"/>
              </a:solidFill>
              <a:latin typeface="Times New Roman" panose="02020603050405020304" pitchFamily="18" charset="0"/>
              <a:cs typeface="Times New Roman" panose="02020603050405020304" pitchFamily="18" charset="0"/>
              <a:sym typeface="Arial"/>
            </a:endParaRPr>
          </a:p>
        </p:txBody>
      </p:sp>
      <p:sp>
        <p:nvSpPr>
          <p:cNvPr id="22" name="Прямоугольник 21"/>
          <p:cNvSpPr/>
          <p:nvPr/>
        </p:nvSpPr>
        <p:spPr>
          <a:xfrm>
            <a:off x="317158" y="1907512"/>
            <a:ext cx="9479540" cy="4647426"/>
          </a:xfrm>
          <a:prstGeom prst="rect">
            <a:avLst/>
          </a:prstGeom>
        </p:spPr>
        <p:txBody>
          <a:bodyPr wrap="square">
            <a:spAutoFit/>
          </a:bodyPr>
          <a:lstStyle/>
          <a:p>
            <a:pPr lvl="0" algn="just" defTabSz="914400" fontAlgn="base">
              <a:spcBef>
                <a:spcPct val="20000"/>
              </a:spcBef>
              <a:spcAft>
                <a:spcPct val="0"/>
              </a:spcAft>
            </a:pPr>
            <a:r>
              <a:rPr lang="ru-RU" sz="2000" b="1" dirty="0">
                <a:solidFill>
                  <a:prstClr val="black"/>
                </a:solidFill>
                <a:latin typeface="Times New Roman" panose="02020603050405020304" pitchFamily="18" charset="0"/>
                <a:cs typeface="Times New Roman" panose="02020603050405020304" pitchFamily="18" charset="0"/>
              </a:rPr>
              <a:t>Письмо Минфина России от 07.07.2020 N 03-15-06/58517</a:t>
            </a:r>
            <a:endParaRPr lang="en-US" sz="2000" b="1" dirty="0">
              <a:solidFill>
                <a:prstClr val="black"/>
              </a:solidFill>
              <a:latin typeface="Times New Roman" panose="02020603050405020304" pitchFamily="18" charset="0"/>
              <a:cs typeface="Times New Roman" panose="02020603050405020304" pitchFamily="18" charset="0"/>
            </a:endParaRP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Если речь идет об исполнении обязанности работодателя, например, по указу Мэра Москвы в связи с введением режима повышенной готовности, то с сумм, которые тот перечисляет </a:t>
            </a:r>
            <a:r>
              <a:rPr lang="ru-RU" sz="2000" dirty="0" err="1">
                <a:solidFill>
                  <a:prstClr val="black"/>
                </a:solidFill>
                <a:latin typeface="Times New Roman" panose="02020603050405020304" pitchFamily="18" charset="0"/>
                <a:cs typeface="Times New Roman" panose="02020603050405020304" pitchFamily="18" charset="0"/>
              </a:rPr>
              <a:t>медорганизации</a:t>
            </a:r>
            <a:r>
              <a:rPr lang="ru-RU" sz="2000" dirty="0">
                <a:solidFill>
                  <a:prstClr val="black"/>
                </a:solidFill>
                <a:latin typeface="Times New Roman" panose="02020603050405020304" pitchFamily="18" charset="0"/>
                <a:cs typeface="Times New Roman" panose="02020603050405020304" pitchFamily="18" charset="0"/>
              </a:rPr>
              <a:t>, платить взносы не нужно. По мнению Минфина, эти деньги не связаны с выплатами в пользу работников и не признаются объектом обложения взносами.</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Другой случай, рассмотренный ведомством, - проведение тестирования в рамках договоров оказания </a:t>
            </a:r>
            <a:r>
              <a:rPr lang="ru-RU" sz="2000" dirty="0" err="1">
                <a:solidFill>
                  <a:prstClr val="black"/>
                </a:solidFill>
                <a:latin typeface="Times New Roman" panose="02020603050405020304" pitchFamily="18" charset="0"/>
                <a:cs typeface="Times New Roman" panose="02020603050405020304" pitchFamily="18" charset="0"/>
              </a:rPr>
              <a:t>медуслуг</a:t>
            </a:r>
            <a:r>
              <a:rPr lang="ru-RU" sz="2000" dirty="0">
                <a:solidFill>
                  <a:prstClr val="black"/>
                </a:solidFill>
                <a:latin typeface="Times New Roman" panose="02020603050405020304" pitchFamily="18" charset="0"/>
                <a:cs typeface="Times New Roman" panose="02020603050405020304" pitchFamily="18" charset="0"/>
              </a:rPr>
              <a:t>. Если они заключены на срок не менее года, на суммы платежей по ним также не нужно начислять взносы.</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А вот когда работодатель компенсирует работникам их расходы на тестирование, взносы заплатить придется. Как указал Минфин, подобная выплата в перечне необлагаемых не указана. Стоит отметить, что это общий подход финансистов: если выплаты нет в перечне, с нее нужно платить взносы. </a:t>
            </a:r>
          </a:p>
          <a:p>
            <a:pPr lvl="0" defTabSz="914400" fontAlgn="base">
              <a:spcBef>
                <a:spcPct val="20000"/>
              </a:spcBef>
              <a:spcAft>
                <a:spcPct val="0"/>
              </a:spcAft>
            </a:pPr>
            <a:endParaRPr lang="ru-RU"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5236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858" y="0"/>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7"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5"/>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1" y="6461740"/>
            <a:ext cx="1595821"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785443" y="949234"/>
            <a:ext cx="8017097" cy="579967"/>
          </a:xfrm>
          <a:prstGeom prst="rect">
            <a:avLst/>
          </a:prstGeom>
        </p:spPr>
        <p:txBody>
          <a:bodyPr wrap="square">
            <a:spAutoFit/>
          </a:bodyPr>
          <a:lstStyle/>
          <a:p>
            <a:pPr lvl="1" defTabSz="912813" eaLnBrk="0" fontAlgn="base" hangingPunct="0">
              <a:lnSpc>
                <a:spcPct val="150000"/>
              </a:lnSpc>
              <a:spcBef>
                <a:spcPct val="20000"/>
              </a:spcBef>
              <a:spcAft>
                <a:spcPct val="0"/>
              </a:spcAft>
            </a:pPr>
            <a:r>
              <a:rPr lang="ru-RU" altLang="ru-RU" sz="2400" i="1" dirty="0">
                <a:solidFill>
                  <a:prstClr val="black"/>
                </a:solidFill>
                <a:latin typeface="Times New Roman" panose="02020603050405020304" pitchFamily="18" charset="0"/>
                <a:cs typeface="Times New Roman" panose="02020603050405020304" pitchFamily="18" charset="0"/>
              </a:rPr>
              <a:t> </a:t>
            </a:r>
            <a:endParaRPr lang="ru-RU" altLang="ru-RU" sz="2800" i="1" dirty="0">
              <a:solidFill>
                <a:prstClr val="black"/>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2858" y="949234"/>
            <a:ext cx="9692822" cy="461665"/>
          </a:xfrm>
          <a:prstGeom prst="rect">
            <a:avLst/>
          </a:prstGeom>
        </p:spPr>
        <p:txBody>
          <a:bodyPr wrap="square">
            <a:spAutoFit/>
          </a:bodyPr>
          <a:lstStyle/>
          <a:p>
            <a:pPr lvl="0" algn="ctr" defTabSz="914400" hangingPunct="0"/>
            <a:r>
              <a:rPr lang="ru-RU" sz="2400" b="1" kern="0" dirty="0" smtClean="0">
                <a:solidFill>
                  <a:srgbClr val="9C0E11"/>
                </a:solidFill>
                <a:latin typeface="Times New Roman" panose="02020603050405020304" pitchFamily="18" charset="0"/>
                <a:cs typeface="Times New Roman" panose="02020603050405020304" pitchFamily="18" charset="0"/>
                <a:sym typeface="Arial"/>
              </a:rPr>
              <a:t>Расходы по ГПХ</a:t>
            </a:r>
            <a:endParaRPr lang="ru-RU" sz="2400" b="1" kern="0" dirty="0">
              <a:solidFill>
                <a:srgbClr val="9C0E11"/>
              </a:solidFill>
              <a:latin typeface="Times New Roman" panose="02020603050405020304" pitchFamily="18" charset="0"/>
              <a:cs typeface="Times New Roman" panose="02020603050405020304" pitchFamily="18" charset="0"/>
              <a:sym typeface="Arial"/>
            </a:endParaRPr>
          </a:p>
        </p:txBody>
      </p:sp>
      <p:sp>
        <p:nvSpPr>
          <p:cNvPr id="22" name="Прямоугольник 21"/>
          <p:cNvSpPr/>
          <p:nvPr/>
        </p:nvSpPr>
        <p:spPr>
          <a:xfrm>
            <a:off x="317158" y="1410898"/>
            <a:ext cx="9479540" cy="4647426"/>
          </a:xfrm>
          <a:prstGeom prst="rect">
            <a:avLst/>
          </a:prstGeom>
        </p:spPr>
        <p:txBody>
          <a:bodyPr wrap="square">
            <a:spAutoFit/>
          </a:bodyPr>
          <a:lstStyle/>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С 2021 года суммы компенсации расходов исполнителя, понесенных в связи с выполнением работ</a:t>
            </a:r>
            <a:r>
              <a:rPr lang="ru-RU" sz="2000" dirty="0" smtClean="0">
                <a:solidFill>
                  <a:prstClr val="black"/>
                </a:solidFill>
                <a:latin typeface="Times New Roman" panose="02020603050405020304" pitchFamily="18" charset="0"/>
                <a:cs typeface="Times New Roman" panose="02020603050405020304" pitchFamily="18" charset="0"/>
              </a:rPr>
              <a:t>, оказанием </a:t>
            </a:r>
            <a:r>
              <a:rPr lang="ru-RU" sz="2000" dirty="0">
                <a:solidFill>
                  <a:prstClr val="black"/>
                </a:solidFill>
                <a:latin typeface="Times New Roman" panose="02020603050405020304" pitchFamily="18" charset="0"/>
                <a:cs typeface="Times New Roman" panose="02020603050405020304" pitchFamily="18" charset="0"/>
              </a:rPr>
              <a:t>услуг по договору гражданско-правового характера, не облагаются страховыми взносами (подп.16 п. 1 ст. 422 НК РФ в редакции Федерального закона от 23.11.2020 No374-ФЗ</a:t>
            </a:r>
            <a:r>
              <a:rPr lang="ru-RU" sz="2000" dirty="0" smtClean="0">
                <a:solidFill>
                  <a:prstClr val="black"/>
                </a:solidFill>
                <a:latin typeface="Times New Roman" panose="02020603050405020304" pitchFamily="18" charset="0"/>
                <a:cs typeface="Times New Roman" panose="02020603050405020304" pitchFamily="18" charset="0"/>
              </a:rPr>
              <a:t>).</a:t>
            </a:r>
          </a:p>
          <a:p>
            <a:pPr lvl="0" algn="just" defTabSz="914400" fontAlgn="base">
              <a:spcBef>
                <a:spcPct val="20000"/>
              </a:spcBef>
              <a:spcAft>
                <a:spcPct val="0"/>
              </a:spcAft>
            </a:pPr>
            <a:r>
              <a:rPr lang="ru-RU" sz="2000" dirty="0" smtClean="0">
                <a:solidFill>
                  <a:prstClr val="black"/>
                </a:solidFill>
                <a:latin typeface="Times New Roman" panose="02020603050405020304" pitchFamily="18" charset="0"/>
                <a:cs typeface="Times New Roman" panose="02020603050405020304" pitchFamily="18" charset="0"/>
              </a:rPr>
              <a:t>С </a:t>
            </a:r>
            <a:r>
              <a:rPr lang="ru-RU" sz="2000" dirty="0">
                <a:solidFill>
                  <a:prstClr val="black"/>
                </a:solidFill>
                <a:latin typeface="Times New Roman" panose="02020603050405020304" pitchFamily="18" charset="0"/>
                <a:cs typeface="Times New Roman" panose="02020603050405020304" pitchFamily="18" charset="0"/>
              </a:rPr>
              <a:t>2021 года не нужно облагать страховыми взносами суммы</a:t>
            </a:r>
            <a:r>
              <a:rPr lang="ru-RU" sz="2000" dirty="0" smtClean="0">
                <a:solidFill>
                  <a:prstClr val="black"/>
                </a:solidFill>
                <a:latin typeface="Times New Roman" panose="02020603050405020304" pitchFamily="18" charset="0"/>
                <a:cs typeface="Times New Roman" panose="02020603050405020304" pitchFamily="18" charset="0"/>
              </a:rPr>
              <a:t>:</a:t>
            </a:r>
          </a:p>
          <a:p>
            <a:pPr lvl="0" algn="just" defTabSz="914400" fontAlgn="base">
              <a:spcBef>
                <a:spcPct val="20000"/>
              </a:spcBef>
              <a:spcAft>
                <a:spcPct val="0"/>
              </a:spcAft>
            </a:pPr>
            <a:r>
              <a:rPr lang="ru-RU" sz="2000" dirty="0" smtClean="0">
                <a:solidFill>
                  <a:prstClr val="black"/>
                </a:solidFill>
                <a:latin typeface="Times New Roman" panose="02020603050405020304" pitchFamily="18" charset="0"/>
                <a:cs typeface="Times New Roman" panose="02020603050405020304" pitchFamily="18" charset="0"/>
              </a:rPr>
              <a:t>-возмещения </a:t>
            </a:r>
            <a:r>
              <a:rPr lang="ru-RU" sz="2000" dirty="0">
                <a:solidFill>
                  <a:prstClr val="black"/>
                </a:solidFill>
                <a:latin typeface="Times New Roman" panose="02020603050405020304" pitchFamily="18" charset="0"/>
                <a:cs typeface="Times New Roman" panose="02020603050405020304" pitchFamily="18" charset="0"/>
              </a:rPr>
              <a:t>фактически произведенных и документально подтвержденных расходов физлица</a:t>
            </a:r>
            <a:r>
              <a:rPr lang="ru-RU" sz="2000" dirty="0" smtClean="0">
                <a:solidFill>
                  <a:prstClr val="black"/>
                </a:solidFill>
                <a:latin typeface="Times New Roman" panose="02020603050405020304" pitchFamily="18" charset="0"/>
                <a:cs typeface="Times New Roman" panose="02020603050405020304" pitchFamily="18" charset="0"/>
              </a:rPr>
              <a:t>, вязанных </a:t>
            </a:r>
            <a:r>
              <a:rPr lang="ru-RU" sz="2000" dirty="0">
                <a:solidFill>
                  <a:prstClr val="black"/>
                </a:solidFill>
                <a:latin typeface="Times New Roman" panose="02020603050405020304" pitchFamily="18" charset="0"/>
                <a:cs typeface="Times New Roman" panose="02020603050405020304" pitchFamily="18" charset="0"/>
              </a:rPr>
              <a:t>с выполнением работ или оказанием услуг по гражданско-правовому договору</a:t>
            </a:r>
            <a:r>
              <a:rPr lang="ru-RU" sz="2000" dirty="0" smtClean="0">
                <a:solidFill>
                  <a:prstClr val="black"/>
                </a:solidFill>
                <a:latin typeface="Times New Roman" panose="02020603050405020304" pitchFamily="18" charset="0"/>
                <a:cs typeface="Times New Roman" panose="02020603050405020304" pitchFamily="18" charset="0"/>
              </a:rPr>
              <a:t>;</a:t>
            </a:r>
          </a:p>
          <a:p>
            <a:pPr lvl="0" algn="just" defTabSz="914400" fontAlgn="base">
              <a:spcBef>
                <a:spcPct val="20000"/>
              </a:spcBef>
              <a:spcAft>
                <a:spcPct val="0"/>
              </a:spcAft>
            </a:pPr>
            <a:r>
              <a:rPr lang="ru-RU" sz="2000" dirty="0" smtClean="0">
                <a:solidFill>
                  <a:prstClr val="black"/>
                </a:solidFill>
                <a:latin typeface="Times New Roman" panose="02020603050405020304" pitchFamily="18" charset="0"/>
                <a:cs typeface="Times New Roman" panose="02020603050405020304" pitchFamily="18" charset="0"/>
              </a:rPr>
              <a:t>-оплаты </a:t>
            </a:r>
            <a:r>
              <a:rPr lang="ru-RU" sz="2000" dirty="0">
                <a:solidFill>
                  <a:prstClr val="black"/>
                </a:solidFill>
                <a:latin typeface="Times New Roman" panose="02020603050405020304" pitchFamily="18" charset="0"/>
                <a:cs typeface="Times New Roman" panose="02020603050405020304" pitchFamily="18" charset="0"/>
              </a:rPr>
              <a:t>напрямую за физическое лицо расходов для того, чтобы он мог выполнить работу </a:t>
            </a:r>
            <a:r>
              <a:rPr lang="ru-RU" sz="2000" dirty="0" smtClean="0">
                <a:solidFill>
                  <a:prstClr val="black"/>
                </a:solidFill>
                <a:latin typeface="Times New Roman" panose="02020603050405020304" pitchFamily="18" charset="0"/>
                <a:cs typeface="Times New Roman" panose="02020603050405020304" pitchFamily="18" charset="0"/>
              </a:rPr>
              <a:t>или оказать </a:t>
            </a:r>
            <a:r>
              <a:rPr lang="ru-RU" sz="2000" dirty="0">
                <a:solidFill>
                  <a:prstClr val="black"/>
                </a:solidFill>
                <a:latin typeface="Times New Roman" panose="02020603050405020304" pitchFamily="18" charset="0"/>
                <a:cs typeface="Times New Roman" panose="02020603050405020304" pitchFamily="18" charset="0"/>
              </a:rPr>
              <a:t>услугу по гражданско-правовому </a:t>
            </a:r>
            <a:r>
              <a:rPr lang="ru-RU" sz="2000" dirty="0" smtClean="0">
                <a:solidFill>
                  <a:prstClr val="black"/>
                </a:solidFill>
                <a:latin typeface="Times New Roman" panose="02020603050405020304" pitchFamily="18" charset="0"/>
                <a:cs typeface="Times New Roman" panose="02020603050405020304" pitchFamily="18" charset="0"/>
              </a:rPr>
              <a:t>договору.</a:t>
            </a:r>
          </a:p>
          <a:p>
            <a:pPr lvl="0" algn="just" defTabSz="914400" fontAlgn="base">
              <a:spcBef>
                <a:spcPct val="20000"/>
              </a:spcBef>
              <a:spcAft>
                <a:spcPct val="0"/>
              </a:spcAft>
            </a:pPr>
            <a:r>
              <a:rPr lang="ru-RU" sz="2000" dirty="0" smtClean="0">
                <a:solidFill>
                  <a:prstClr val="black"/>
                </a:solidFill>
                <a:latin typeface="Times New Roman" panose="02020603050405020304" pitchFamily="18" charset="0"/>
                <a:cs typeface="Times New Roman" panose="02020603050405020304" pitchFamily="18" charset="0"/>
              </a:rPr>
              <a:t>Ранее </a:t>
            </a:r>
            <a:r>
              <a:rPr lang="ru-RU" sz="2000" dirty="0">
                <a:solidFill>
                  <a:prstClr val="black"/>
                </a:solidFill>
                <a:latin typeface="Times New Roman" panose="02020603050405020304" pitchFamily="18" charset="0"/>
                <a:cs typeface="Times New Roman" panose="02020603050405020304" pitchFamily="18" charset="0"/>
              </a:rPr>
              <a:t>Минфин России также придерживался позиции, что объектом обложения </a:t>
            </a:r>
            <a:r>
              <a:rPr lang="ru-RU" sz="2000" dirty="0" smtClean="0">
                <a:solidFill>
                  <a:prstClr val="black"/>
                </a:solidFill>
                <a:latin typeface="Times New Roman" panose="02020603050405020304" pitchFamily="18" charset="0"/>
                <a:cs typeface="Times New Roman" panose="02020603050405020304" pitchFamily="18" charset="0"/>
              </a:rPr>
              <a:t>страховыми взносами </a:t>
            </a:r>
            <a:r>
              <a:rPr lang="ru-RU" sz="2000" dirty="0">
                <a:solidFill>
                  <a:prstClr val="black"/>
                </a:solidFill>
                <a:latin typeface="Times New Roman" panose="02020603050405020304" pitchFamily="18" charset="0"/>
                <a:cs typeface="Times New Roman" panose="02020603050405020304" pitchFamily="18" charset="0"/>
              </a:rPr>
              <a:t>является только вознаграждение исполнителю, а компенсация расходов, понесенных в связи </a:t>
            </a:r>
            <a:r>
              <a:rPr lang="ru-RU" sz="2000" dirty="0" smtClean="0">
                <a:solidFill>
                  <a:prstClr val="black"/>
                </a:solidFill>
                <a:latin typeface="Times New Roman" panose="02020603050405020304" pitchFamily="18" charset="0"/>
                <a:cs typeface="Times New Roman" panose="02020603050405020304" pitchFamily="18" charset="0"/>
              </a:rPr>
              <a:t>с исполнением </a:t>
            </a:r>
            <a:r>
              <a:rPr lang="ru-RU" sz="2000" dirty="0">
                <a:solidFill>
                  <a:prstClr val="black"/>
                </a:solidFill>
                <a:latin typeface="Times New Roman" panose="02020603050405020304" pitchFamily="18" charset="0"/>
                <a:cs typeface="Times New Roman" panose="02020603050405020304" pitchFamily="18" charset="0"/>
              </a:rPr>
              <a:t>договора, в частности на оплату проезда и проживания, страховыми взносами не </a:t>
            </a:r>
            <a:r>
              <a:rPr lang="ru-RU" sz="2000" dirty="0" smtClean="0">
                <a:solidFill>
                  <a:prstClr val="black"/>
                </a:solidFill>
                <a:latin typeface="Times New Roman" panose="02020603050405020304" pitchFamily="18" charset="0"/>
                <a:cs typeface="Times New Roman" panose="02020603050405020304" pitchFamily="18" charset="0"/>
              </a:rPr>
              <a:t>облагается.</a:t>
            </a:r>
            <a:endParaRPr lang="ru-RU"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9152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858" y="0"/>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7"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5"/>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1" y="6461740"/>
            <a:ext cx="1595821"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785443" y="949234"/>
            <a:ext cx="8017097" cy="579967"/>
          </a:xfrm>
          <a:prstGeom prst="rect">
            <a:avLst/>
          </a:prstGeom>
        </p:spPr>
        <p:txBody>
          <a:bodyPr wrap="square">
            <a:spAutoFit/>
          </a:bodyPr>
          <a:lstStyle/>
          <a:p>
            <a:pPr lvl="1" defTabSz="912813" eaLnBrk="0" fontAlgn="base" hangingPunct="0">
              <a:lnSpc>
                <a:spcPct val="150000"/>
              </a:lnSpc>
              <a:spcBef>
                <a:spcPct val="20000"/>
              </a:spcBef>
              <a:spcAft>
                <a:spcPct val="0"/>
              </a:spcAft>
            </a:pPr>
            <a:r>
              <a:rPr lang="ru-RU" altLang="ru-RU" sz="2400" i="1" dirty="0">
                <a:solidFill>
                  <a:prstClr val="black"/>
                </a:solidFill>
                <a:latin typeface="Times New Roman" panose="02020603050405020304" pitchFamily="18" charset="0"/>
                <a:cs typeface="Times New Roman" panose="02020603050405020304" pitchFamily="18" charset="0"/>
              </a:rPr>
              <a:t> </a:t>
            </a:r>
            <a:endParaRPr lang="ru-RU" altLang="ru-RU" sz="2800" i="1" dirty="0">
              <a:solidFill>
                <a:prstClr val="black"/>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2858" y="1076516"/>
            <a:ext cx="9815424" cy="461665"/>
          </a:xfrm>
          <a:prstGeom prst="rect">
            <a:avLst/>
          </a:prstGeom>
        </p:spPr>
        <p:txBody>
          <a:bodyPr wrap="square">
            <a:spAutoFit/>
          </a:bodyPr>
          <a:lstStyle/>
          <a:p>
            <a:pPr lvl="0" algn="ctr" defTabSz="914400" hangingPunct="0"/>
            <a:r>
              <a:rPr lang="ru-RU" sz="2400" b="1" kern="0" dirty="0" smtClean="0">
                <a:solidFill>
                  <a:srgbClr val="9C0E11"/>
                </a:solidFill>
                <a:latin typeface="Times New Roman" panose="02020603050405020304" pitchFamily="18" charset="0"/>
                <a:cs typeface="Times New Roman" panose="02020603050405020304" pitchFamily="18" charset="0"/>
                <a:sym typeface="Arial"/>
              </a:rPr>
              <a:t>Отчетность по страховым взносам</a:t>
            </a:r>
            <a:endParaRPr lang="ru-RU" sz="2400" b="1" kern="0" dirty="0">
              <a:solidFill>
                <a:srgbClr val="9C0E11"/>
              </a:solidFill>
              <a:latin typeface="Times New Roman" panose="02020603050405020304" pitchFamily="18" charset="0"/>
              <a:cs typeface="Times New Roman" panose="02020603050405020304" pitchFamily="18" charset="0"/>
              <a:sym typeface="Arial"/>
            </a:endParaRPr>
          </a:p>
        </p:txBody>
      </p:sp>
      <p:sp>
        <p:nvSpPr>
          <p:cNvPr id="22" name="Прямоугольник 21"/>
          <p:cNvSpPr/>
          <p:nvPr/>
        </p:nvSpPr>
        <p:spPr>
          <a:xfrm>
            <a:off x="430372" y="1712890"/>
            <a:ext cx="9366326" cy="4265783"/>
          </a:xfrm>
          <a:prstGeom prst="rect">
            <a:avLst/>
          </a:prstGeom>
        </p:spPr>
        <p:txBody>
          <a:bodyPr wrap="square">
            <a:spAutoFit/>
          </a:bodyPr>
          <a:lstStyle/>
          <a:p>
            <a:pPr lvl="0" algn="just" defTabSz="914400" fontAlgn="base">
              <a:spcBef>
                <a:spcPct val="20000"/>
              </a:spcBef>
              <a:spcAft>
                <a:spcPct val="0"/>
              </a:spcAft>
            </a:pPr>
            <a:r>
              <a:rPr lang="ru-RU" sz="2400" dirty="0">
                <a:solidFill>
                  <a:prstClr val="black"/>
                </a:solidFill>
                <a:latin typeface="Times New Roman" panose="02020603050405020304" pitchFamily="18" charset="0"/>
                <a:cs typeface="Times New Roman" panose="02020603050405020304" pitchFamily="18" charset="0"/>
              </a:rPr>
              <a:t>п.7 ст.431 НК РФ Плательщики, указанные в подпункте 1 пункта 1 статьи 419 настоящего Кодекса (за исключением физических лиц, производящих выплаты, указанные в подпункте 3 пункта 3 статьи 422 настоящего Кодекса), представляют расчет по страховым взносам </a:t>
            </a:r>
            <a:r>
              <a:rPr lang="ru-RU" sz="2400" b="1" dirty="0">
                <a:solidFill>
                  <a:prstClr val="black"/>
                </a:solidFill>
                <a:latin typeface="Times New Roman" panose="02020603050405020304" pitchFamily="18" charset="0"/>
                <a:cs typeface="Times New Roman" panose="02020603050405020304" pitchFamily="18" charset="0"/>
              </a:rPr>
              <a:t>не позднее 30-го числа месяца, следующего за расчетным (отчетным) периодом</a:t>
            </a:r>
            <a:r>
              <a:rPr lang="ru-RU" sz="2400" dirty="0">
                <a:solidFill>
                  <a:prstClr val="black"/>
                </a:solidFill>
                <a:latin typeface="Times New Roman" panose="02020603050405020304" pitchFamily="18" charset="0"/>
                <a:cs typeface="Times New Roman" panose="02020603050405020304" pitchFamily="18" charset="0"/>
              </a:rPr>
              <a:t>.</a:t>
            </a:r>
          </a:p>
          <a:p>
            <a:pPr lvl="0" defTabSz="914400" fontAlgn="base">
              <a:spcBef>
                <a:spcPct val="20000"/>
              </a:spcBef>
              <a:spcAft>
                <a:spcPct val="0"/>
              </a:spcAft>
            </a:pPr>
            <a:endParaRPr lang="ru-RU" sz="2400" dirty="0">
              <a:solidFill>
                <a:prstClr val="black"/>
              </a:solidFill>
              <a:latin typeface="Times New Roman" panose="02020603050405020304" pitchFamily="18" charset="0"/>
              <a:cs typeface="Times New Roman" panose="02020603050405020304" pitchFamily="18" charset="0"/>
            </a:endParaRPr>
          </a:p>
          <a:p>
            <a:pPr lvl="0" algn="just" defTabSz="914400" fontAlgn="base">
              <a:spcBef>
                <a:spcPct val="20000"/>
              </a:spcBef>
              <a:spcAft>
                <a:spcPct val="0"/>
              </a:spcAft>
            </a:pPr>
            <a:r>
              <a:rPr lang="ru-RU" sz="2400" dirty="0" smtClean="0">
                <a:solidFill>
                  <a:prstClr val="black"/>
                </a:solidFill>
                <a:latin typeface="Times New Roman" panose="02020603050405020304" pitchFamily="18" charset="0"/>
                <a:cs typeface="Times New Roman" panose="02020603050405020304" pitchFamily="18" charset="0"/>
              </a:rPr>
              <a:t>За 1 квартал 2021 года </a:t>
            </a:r>
            <a:r>
              <a:rPr lang="ru-RU" sz="2400" dirty="0">
                <a:solidFill>
                  <a:prstClr val="black"/>
                </a:solidFill>
                <a:latin typeface="Times New Roman" panose="02020603050405020304" pitchFamily="18" charset="0"/>
                <a:cs typeface="Times New Roman" panose="02020603050405020304" pitchFamily="18" charset="0"/>
              </a:rPr>
              <a:t>расчет нужно представить в установленные сроки – </a:t>
            </a:r>
            <a:r>
              <a:rPr lang="ru-RU" sz="2400" b="1" dirty="0">
                <a:solidFill>
                  <a:prstClr val="black"/>
                </a:solidFill>
                <a:latin typeface="Times New Roman" panose="02020603050405020304" pitchFamily="18" charset="0"/>
                <a:cs typeface="Times New Roman" panose="02020603050405020304" pitchFamily="18" charset="0"/>
              </a:rPr>
              <a:t>не позднее </a:t>
            </a:r>
            <a:r>
              <a:rPr lang="ru-RU" sz="2400" b="1" dirty="0" smtClean="0">
                <a:solidFill>
                  <a:prstClr val="black"/>
                </a:solidFill>
                <a:latin typeface="Times New Roman" panose="02020603050405020304" pitchFamily="18" charset="0"/>
                <a:cs typeface="Times New Roman" panose="02020603050405020304" pitchFamily="18" charset="0"/>
              </a:rPr>
              <a:t>30 апреля </a:t>
            </a:r>
            <a:r>
              <a:rPr lang="ru-RU" sz="2400" b="1" dirty="0">
                <a:solidFill>
                  <a:prstClr val="black"/>
                </a:solidFill>
                <a:latin typeface="Times New Roman" panose="02020603050405020304" pitchFamily="18" charset="0"/>
                <a:cs typeface="Times New Roman" panose="02020603050405020304" pitchFamily="18" charset="0"/>
              </a:rPr>
              <a:t>2021 </a:t>
            </a:r>
            <a:r>
              <a:rPr lang="ru-RU" sz="2400" b="1" dirty="0" smtClean="0">
                <a:solidFill>
                  <a:prstClr val="black"/>
                </a:solidFill>
                <a:latin typeface="Times New Roman" panose="02020603050405020304" pitchFamily="18" charset="0"/>
                <a:cs typeface="Times New Roman" panose="02020603050405020304" pitchFamily="18" charset="0"/>
              </a:rPr>
              <a:t>года.</a:t>
            </a:r>
            <a:endParaRPr lang="ru-RU" sz="2400" dirty="0">
              <a:solidFill>
                <a:prstClr val="black"/>
              </a:solidFill>
              <a:latin typeface="Times New Roman" panose="02020603050405020304" pitchFamily="18" charset="0"/>
              <a:cs typeface="Times New Roman" panose="02020603050405020304" pitchFamily="18" charset="0"/>
            </a:endParaRPr>
          </a:p>
          <a:p>
            <a:pPr lvl="0" algn="just" defTabSz="914400" fontAlgn="base">
              <a:spcBef>
                <a:spcPct val="20000"/>
              </a:spcBef>
              <a:spcAft>
                <a:spcPct val="0"/>
              </a:spcAft>
            </a:pPr>
            <a:endParaRPr lang="ru-RU" sz="2200" dirty="0">
              <a:solidFill>
                <a:prstClr val="black"/>
              </a:solidFill>
              <a:latin typeface="Times New Roman" panose="02020603050405020304" pitchFamily="18" charset="0"/>
              <a:cs typeface="Times New Roman" panose="02020603050405020304" pitchFamily="18" charset="0"/>
            </a:endParaRPr>
          </a:p>
          <a:p>
            <a:pPr lvl="0" defTabSz="914400" fontAlgn="base">
              <a:spcBef>
                <a:spcPct val="20000"/>
              </a:spcBef>
              <a:spcAft>
                <a:spcPct val="0"/>
              </a:spcAft>
            </a:pPr>
            <a:endParaRPr lang="ru-RU" sz="1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29928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859" y="0"/>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785444" y="949236"/>
            <a:ext cx="8017097" cy="646331"/>
          </a:xfrm>
          <a:prstGeom prst="rect">
            <a:avLst/>
          </a:prstGeom>
        </p:spPr>
        <p:txBody>
          <a:bodyPr wrap="square">
            <a:spAutoFit/>
          </a:bodyPr>
          <a:lstStyle/>
          <a:p>
            <a:pPr lvl="1" defTabSz="912813" eaLnBrk="0" fontAlgn="base" hangingPunct="0">
              <a:lnSpc>
                <a:spcPct val="150000"/>
              </a:lnSpc>
              <a:spcBef>
                <a:spcPct val="20000"/>
              </a:spcBef>
              <a:spcAft>
                <a:spcPct val="0"/>
              </a:spcAft>
            </a:pPr>
            <a:r>
              <a:rPr lang="ru-RU" altLang="ru-RU" sz="2400" i="1" dirty="0">
                <a:solidFill>
                  <a:prstClr val="black"/>
                </a:solidFill>
                <a:latin typeface="Times New Roman" panose="02020603050405020304" pitchFamily="18" charset="0"/>
                <a:cs typeface="Times New Roman" panose="02020603050405020304" pitchFamily="18" charset="0"/>
              </a:rPr>
              <a:t> </a:t>
            </a:r>
            <a:endParaRPr lang="ru-RU" altLang="ru-RU" sz="2800" i="1" dirty="0">
              <a:solidFill>
                <a:prstClr val="black"/>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2858" y="1076518"/>
            <a:ext cx="9815424" cy="461665"/>
          </a:xfrm>
          <a:prstGeom prst="rect">
            <a:avLst/>
          </a:prstGeom>
        </p:spPr>
        <p:txBody>
          <a:bodyPr wrap="square">
            <a:spAutoFit/>
          </a:bodyPr>
          <a:lstStyle/>
          <a:p>
            <a:pPr lvl="0" algn="ctr" defTabSz="914400" hangingPunct="0"/>
            <a:r>
              <a:rPr lang="ru-RU" sz="2400" b="1" kern="0" dirty="0" smtClean="0">
                <a:solidFill>
                  <a:srgbClr val="9C0E11"/>
                </a:solidFill>
                <a:latin typeface="Times New Roman" panose="02020603050405020304" pitchFamily="18" charset="0"/>
                <a:cs typeface="Times New Roman" panose="02020603050405020304" pitchFamily="18" charset="0"/>
                <a:sym typeface="Arial"/>
              </a:rPr>
              <a:t>Форма расчета  по страховым взносам</a:t>
            </a:r>
            <a:endParaRPr lang="ru-RU" sz="2400" b="1" kern="0" dirty="0">
              <a:solidFill>
                <a:srgbClr val="9C0E11"/>
              </a:solidFill>
              <a:latin typeface="Times New Roman" panose="02020603050405020304" pitchFamily="18" charset="0"/>
              <a:cs typeface="Times New Roman" panose="02020603050405020304" pitchFamily="18" charset="0"/>
              <a:sym typeface="Arial"/>
            </a:endParaRPr>
          </a:p>
        </p:txBody>
      </p:sp>
      <p:sp>
        <p:nvSpPr>
          <p:cNvPr id="22" name="Прямоугольник 21"/>
          <p:cNvSpPr/>
          <p:nvPr/>
        </p:nvSpPr>
        <p:spPr>
          <a:xfrm>
            <a:off x="430372" y="1712892"/>
            <a:ext cx="9366326" cy="3083921"/>
          </a:xfrm>
          <a:prstGeom prst="rect">
            <a:avLst/>
          </a:prstGeom>
        </p:spPr>
        <p:txBody>
          <a:bodyPr wrap="square">
            <a:spAutoFit/>
          </a:bodyPr>
          <a:lstStyle/>
          <a:p>
            <a:pPr lvl="0" algn="just" defTabSz="914400" fontAlgn="base">
              <a:spcBef>
                <a:spcPct val="20000"/>
              </a:spcBef>
              <a:spcAft>
                <a:spcPct val="0"/>
              </a:spcAft>
            </a:pPr>
            <a:r>
              <a:rPr lang="ru-RU" sz="2400" b="1" dirty="0">
                <a:solidFill>
                  <a:prstClr val="black"/>
                </a:solidFill>
                <a:latin typeface="Times New Roman" panose="02020603050405020304" pitchFamily="18" charset="0"/>
                <a:cs typeface="Times New Roman" panose="02020603050405020304" pitchFamily="18" charset="0"/>
              </a:rPr>
              <a:t>Приказ ФНС России от 18.09.2019 N ММВ-7-11/470@</a:t>
            </a:r>
          </a:p>
          <a:p>
            <a:pPr lvl="0" algn="just" defTabSz="914400" fontAlgn="base">
              <a:spcBef>
                <a:spcPct val="20000"/>
              </a:spcBef>
              <a:spcAft>
                <a:spcPct val="0"/>
              </a:spcAft>
            </a:pPr>
            <a:r>
              <a:rPr lang="ru-RU" sz="2400" dirty="0">
                <a:solidFill>
                  <a:prstClr val="black"/>
                </a:solidFill>
                <a:latin typeface="Times New Roman" panose="02020603050405020304" pitchFamily="18" charset="0"/>
                <a:cs typeface="Times New Roman" panose="02020603050405020304" pitchFamily="18" charset="0"/>
              </a:rPr>
              <a:t>"Об утверждении формы расчета по страховым взносам, порядка ее заполнения, а также формата представления расчета по страховым взносам в электронной форме и о признании утратившим силу приказа Федеральной налоговой службы от 10.10.2016 N ММВ-7-11/551@"</a:t>
            </a:r>
          </a:p>
          <a:p>
            <a:pPr lvl="0" algn="just" defTabSz="914400" fontAlgn="base">
              <a:spcBef>
                <a:spcPct val="20000"/>
              </a:spcBef>
              <a:spcAft>
                <a:spcPct val="0"/>
              </a:spcAft>
            </a:pPr>
            <a:endParaRPr lang="ru-RU" sz="2200" dirty="0">
              <a:solidFill>
                <a:prstClr val="black"/>
              </a:solidFill>
              <a:latin typeface="Times New Roman" panose="02020603050405020304" pitchFamily="18" charset="0"/>
              <a:cs typeface="Times New Roman" panose="02020603050405020304" pitchFamily="18" charset="0"/>
            </a:endParaRPr>
          </a:p>
          <a:p>
            <a:pPr lvl="0" defTabSz="914400" fontAlgn="base">
              <a:spcBef>
                <a:spcPct val="20000"/>
              </a:spcBef>
              <a:spcAft>
                <a:spcPct val="0"/>
              </a:spcAft>
            </a:pPr>
            <a:endParaRPr lang="ru-RU" sz="1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80256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859" y="0"/>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785444" y="949236"/>
            <a:ext cx="8017097" cy="646331"/>
          </a:xfrm>
          <a:prstGeom prst="rect">
            <a:avLst/>
          </a:prstGeom>
        </p:spPr>
        <p:txBody>
          <a:bodyPr wrap="square">
            <a:spAutoFit/>
          </a:bodyPr>
          <a:lstStyle/>
          <a:p>
            <a:pPr lvl="1" defTabSz="912813" eaLnBrk="0" fontAlgn="base" hangingPunct="0">
              <a:lnSpc>
                <a:spcPct val="150000"/>
              </a:lnSpc>
              <a:spcBef>
                <a:spcPct val="20000"/>
              </a:spcBef>
              <a:spcAft>
                <a:spcPct val="0"/>
              </a:spcAft>
            </a:pPr>
            <a:r>
              <a:rPr lang="ru-RU" altLang="ru-RU" sz="2400" i="1" dirty="0">
                <a:solidFill>
                  <a:prstClr val="black"/>
                </a:solidFill>
                <a:latin typeface="Times New Roman" panose="02020603050405020304" pitchFamily="18" charset="0"/>
                <a:cs typeface="Times New Roman" panose="02020603050405020304" pitchFamily="18" charset="0"/>
              </a:rPr>
              <a:t> </a:t>
            </a:r>
            <a:endParaRPr lang="ru-RU" altLang="ru-RU" sz="2800" i="1" dirty="0">
              <a:solidFill>
                <a:prstClr val="black"/>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2858" y="1076518"/>
            <a:ext cx="9815424" cy="461665"/>
          </a:xfrm>
          <a:prstGeom prst="rect">
            <a:avLst/>
          </a:prstGeom>
        </p:spPr>
        <p:txBody>
          <a:bodyPr wrap="square">
            <a:spAutoFit/>
          </a:bodyPr>
          <a:lstStyle/>
          <a:p>
            <a:pPr lvl="0" algn="ctr" defTabSz="914400" hangingPunct="0"/>
            <a:r>
              <a:rPr lang="ru-RU" sz="2400" b="1" kern="0" dirty="0" smtClean="0">
                <a:solidFill>
                  <a:srgbClr val="9C0E11"/>
                </a:solidFill>
                <a:latin typeface="Times New Roman" panose="02020603050405020304" pitchFamily="18" charset="0"/>
                <a:cs typeface="Times New Roman" panose="02020603050405020304" pitchFamily="18" charset="0"/>
                <a:sym typeface="Arial"/>
              </a:rPr>
              <a:t>Расчет по страховым взносам за 1 квартал 2021 год</a:t>
            </a:r>
            <a:endParaRPr lang="ru-RU" sz="2400" b="1" kern="0" dirty="0">
              <a:solidFill>
                <a:srgbClr val="9C0E11"/>
              </a:solidFill>
              <a:latin typeface="Times New Roman" panose="02020603050405020304" pitchFamily="18" charset="0"/>
              <a:cs typeface="Times New Roman" panose="02020603050405020304" pitchFamily="18" charset="0"/>
              <a:sym typeface="Arial"/>
            </a:endParaRPr>
          </a:p>
        </p:txBody>
      </p:sp>
      <p:sp>
        <p:nvSpPr>
          <p:cNvPr id="22" name="Прямоугольник 21"/>
          <p:cNvSpPr/>
          <p:nvPr/>
        </p:nvSpPr>
        <p:spPr>
          <a:xfrm>
            <a:off x="430373" y="1538183"/>
            <a:ext cx="9285308" cy="4561249"/>
          </a:xfrm>
          <a:prstGeom prst="rect">
            <a:avLst/>
          </a:prstGeom>
        </p:spPr>
        <p:txBody>
          <a:bodyPr wrap="square">
            <a:spAutoFit/>
          </a:bodyPr>
          <a:lstStyle/>
          <a:p>
            <a:pPr lvl="0" algn="just" defTabSz="914400" fontAlgn="base">
              <a:spcBef>
                <a:spcPct val="20000"/>
              </a:spcBef>
              <a:spcAft>
                <a:spcPct val="0"/>
              </a:spcAft>
            </a:pPr>
            <a:r>
              <a:rPr lang="ru-RU" sz="2400" b="1" dirty="0">
                <a:solidFill>
                  <a:prstClr val="black"/>
                </a:solidFill>
                <a:latin typeface="Times New Roman" panose="02020603050405020304" pitchFamily="18" charset="0"/>
                <a:cs typeface="Times New Roman" panose="02020603050405020304" pitchFamily="18" charset="0"/>
              </a:rPr>
              <a:t>Приказ ФНС от 15.10.2020 № ЕД-7-11/751@</a:t>
            </a:r>
          </a:p>
          <a:p>
            <a:pPr lvl="0" algn="just" defTabSz="914400" fontAlgn="base">
              <a:spcBef>
                <a:spcPct val="20000"/>
              </a:spcBef>
              <a:spcAft>
                <a:spcPct val="0"/>
              </a:spcAft>
            </a:pPr>
            <a:r>
              <a:rPr lang="ru-RU" sz="2400" dirty="0">
                <a:solidFill>
                  <a:prstClr val="black"/>
                </a:solidFill>
                <a:latin typeface="Times New Roman" panose="02020603050405020304" pitchFamily="18" charset="0"/>
                <a:cs typeface="Times New Roman" panose="02020603050405020304" pitchFamily="18" charset="0"/>
              </a:rPr>
              <a:t>Внесены изменения в форму, электронный формат и порядок заполнения Расчета по страховым </a:t>
            </a:r>
            <a:r>
              <a:rPr lang="ru-RU" sz="2400" dirty="0" smtClean="0">
                <a:solidFill>
                  <a:prstClr val="black"/>
                </a:solidFill>
                <a:latin typeface="Times New Roman" panose="02020603050405020304" pitchFamily="18" charset="0"/>
                <a:cs typeface="Times New Roman" panose="02020603050405020304" pitchFamily="18" charset="0"/>
              </a:rPr>
              <a:t>взносам. </a:t>
            </a:r>
            <a:r>
              <a:rPr lang="ru-RU" sz="2400" dirty="0" smtClean="0">
                <a:latin typeface="Times New Roman" panose="02020603050405020304" pitchFamily="18" charset="0"/>
                <a:cs typeface="Times New Roman" panose="02020603050405020304" pitchFamily="18" charset="0"/>
              </a:rPr>
              <a:t>Они </a:t>
            </a:r>
            <a:r>
              <a:rPr lang="ru-RU" sz="2400" dirty="0">
                <a:latin typeface="Times New Roman" panose="02020603050405020304" pitchFamily="18" charset="0"/>
                <a:cs typeface="Times New Roman" panose="02020603050405020304" pitchFamily="18" charset="0"/>
              </a:rPr>
              <a:t>применяется, начиная с предоставления Расчета за 2020 год.</a:t>
            </a:r>
          </a:p>
          <a:p>
            <a:r>
              <a:rPr lang="ru-RU" sz="2400" dirty="0">
                <a:latin typeface="Times New Roman" panose="02020603050405020304" pitchFamily="18" charset="0"/>
                <a:cs typeface="Times New Roman" panose="02020603050405020304" pitchFamily="18" charset="0"/>
              </a:rPr>
              <a:t> В новой форме предусмотрены:  </a:t>
            </a:r>
          </a:p>
          <a:p>
            <a:pPr lvl="0"/>
            <a:r>
              <a:rPr lang="ru-RU" sz="2400" dirty="0" smtClean="0">
                <a:latin typeface="Times New Roman" panose="02020603050405020304" pitchFamily="18" charset="0"/>
                <a:cs typeface="Times New Roman" panose="02020603050405020304" pitchFamily="18" charset="0"/>
              </a:rPr>
              <a:t>- новые </a:t>
            </a:r>
            <a:r>
              <a:rPr lang="ru-RU" sz="2400" dirty="0">
                <a:latin typeface="Times New Roman" panose="02020603050405020304" pitchFamily="18" charset="0"/>
                <a:cs typeface="Times New Roman" panose="02020603050405020304" pitchFamily="18" charset="0"/>
              </a:rPr>
              <a:t>коды тарифа плательщика (</a:t>
            </a:r>
            <a:r>
              <a:rPr lang="ru-RU" sz="2400" dirty="0" smtClean="0">
                <a:latin typeface="Times New Roman" panose="02020603050405020304" pitchFamily="18" charset="0"/>
                <a:cs typeface="Times New Roman" panose="02020603050405020304" pitchFamily="18" charset="0"/>
              </a:rPr>
              <a:t>20, </a:t>
            </a:r>
            <a:r>
              <a:rPr lang="ru-RU" sz="2400" dirty="0">
                <a:latin typeface="Times New Roman" panose="02020603050405020304" pitchFamily="18" charset="0"/>
                <a:cs typeface="Times New Roman" panose="02020603050405020304" pitchFamily="18" charset="0"/>
              </a:rPr>
              <a:t>21 и 22);</a:t>
            </a:r>
          </a:p>
          <a:p>
            <a:pPr lvl="0"/>
            <a:r>
              <a:rPr lang="ru-RU" sz="2400" dirty="0" smtClean="0">
                <a:latin typeface="Times New Roman" panose="02020603050405020304" pitchFamily="18" charset="0"/>
                <a:cs typeface="Times New Roman" panose="02020603050405020304" pitchFamily="18" charset="0"/>
              </a:rPr>
              <a:t>- новые </a:t>
            </a:r>
            <a:r>
              <a:rPr lang="ru-RU" sz="2400" dirty="0">
                <a:latin typeface="Times New Roman" panose="02020603050405020304" pitchFamily="18" charset="0"/>
                <a:cs typeface="Times New Roman" panose="02020603050405020304" pitchFamily="18" charset="0"/>
              </a:rPr>
              <a:t>коды категории застрахованного лица (МС, ВЖМС, ВПМС, КВ, ВЖКВ, ВПКВ);</a:t>
            </a:r>
          </a:p>
          <a:p>
            <a:pPr lvl="0"/>
            <a:r>
              <a:rPr lang="ru-RU" sz="2400" dirty="0" smtClean="0">
                <a:latin typeface="Times New Roman" panose="02020603050405020304" pitchFamily="18" charset="0"/>
                <a:cs typeface="Times New Roman" panose="02020603050405020304" pitchFamily="18" charset="0"/>
              </a:rPr>
              <a:t>- введено </a:t>
            </a:r>
            <a:r>
              <a:rPr lang="ru-RU" sz="2400" dirty="0">
                <a:latin typeface="Times New Roman" panose="02020603050405020304" pitchFamily="18" charset="0"/>
                <a:cs typeface="Times New Roman" panose="02020603050405020304" pitchFamily="18" charset="0"/>
              </a:rPr>
              <a:t>приложение 5.1 для IT-компаний, применяющих пониженные тарифы взносов и др.</a:t>
            </a:r>
          </a:p>
          <a:p>
            <a:pPr lvl="0" algn="just" defTabSz="914400" fontAlgn="base">
              <a:spcBef>
                <a:spcPct val="20000"/>
              </a:spcBef>
              <a:spcAft>
                <a:spcPct val="0"/>
              </a:spcAft>
            </a:pPr>
            <a:endParaRPr lang="ru-RU" sz="2200" dirty="0">
              <a:solidFill>
                <a:prstClr val="black"/>
              </a:solidFill>
              <a:latin typeface="Times New Roman" panose="02020603050405020304" pitchFamily="18" charset="0"/>
              <a:cs typeface="Times New Roman" panose="02020603050405020304" pitchFamily="18" charset="0"/>
            </a:endParaRPr>
          </a:p>
          <a:p>
            <a:pPr lvl="0" defTabSz="914400" fontAlgn="base">
              <a:spcBef>
                <a:spcPct val="20000"/>
              </a:spcBef>
              <a:spcAft>
                <a:spcPct val="0"/>
              </a:spcAft>
            </a:pPr>
            <a:endParaRPr lang="ru-RU" sz="1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792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9826" y="-17754"/>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79487"/>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7"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5"/>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1" y="6461740"/>
            <a:ext cx="1595821"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20" name="Прямоугольник 19"/>
          <p:cNvSpPr/>
          <p:nvPr/>
        </p:nvSpPr>
        <p:spPr>
          <a:xfrm>
            <a:off x="684371" y="2017780"/>
            <a:ext cx="8477045" cy="2068259"/>
          </a:xfrm>
          <a:prstGeom prst="rect">
            <a:avLst/>
          </a:prstGeom>
        </p:spPr>
        <p:txBody>
          <a:bodyPr wrap="square">
            <a:spAutoFit/>
          </a:bodyPr>
          <a:lstStyle/>
          <a:p>
            <a:pPr lvl="0" algn="just" defTabSz="914400">
              <a:spcBef>
                <a:spcPct val="20000"/>
              </a:spcBef>
            </a:pPr>
            <a:r>
              <a:rPr lang="ru-RU" kern="0" dirty="0">
                <a:solidFill>
                  <a:srgbClr val="000000"/>
                </a:solidFill>
                <a:latin typeface="Franklin Gothic Heavy"/>
                <a:cs typeface="Arial"/>
                <a:sym typeface="Arial"/>
              </a:rPr>
              <a:t> </a:t>
            </a:r>
            <a:r>
              <a:rPr lang="ru-RU" kern="0" dirty="0" smtClean="0">
                <a:solidFill>
                  <a:srgbClr val="000000"/>
                </a:solidFill>
                <a:latin typeface="Franklin Gothic Heavy"/>
                <a:cs typeface="Arial"/>
                <a:sym typeface="Arial"/>
              </a:rPr>
              <a:t>                               </a:t>
            </a:r>
          </a:p>
          <a:p>
            <a:pPr lvl="0" algn="just" defTabSz="914400">
              <a:spcBef>
                <a:spcPct val="20000"/>
              </a:spcBef>
            </a:pPr>
            <a:endParaRPr lang="ru-RU" sz="3600" b="1" kern="0" dirty="0">
              <a:solidFill>
                <a:srgbClr val="000000"/>
              </a:solidFill>
              <a:latin typeface="Franklin Gothic Heavy"/>
              <a:cs typeface="Arial"/>
              <a:sym typeface="Arial"/>
            </a:endParaRPr>
          </a:p>
          <a:p>
            <a:pPr lvl="0" algn="just" defTabSz="914400">
              <a:spcBef>
                <a:spcPct val="20000"/>
              </a:spcBef>
            </a:pPr>
            <a:r>
              <a:rPr lang="ru-RU" sz="3600" b="1" kern="0" dirty="0" smtClean="0">
                <a:solidFill>
                  <a:srgbClr val="000000"/>
                </a:solidFill>
                <a:latin typeface="Franklin Gothic Heavy"/>
                <a:cs typeface="Arial"/>
                <a:sym typeface="Arial"/>
              </a:rPr>
              <a:t>                  </a:t>
            </a:r>
            <a:r>
              <a:rPr lang="ru-RU" sz="3600" b="1" dirty="0" smtClean="0">
                <a:solidFill>
                  <a:srgbClr val="C00000"/>
                </a:solidFill>
                <a:latin typeface="Times New Roman" panose="02020603050405020304" pitchFamily="18" charset="0"/>
                <a:cs typeface="Times New Roman" panose="02020603050405020304" pitchFamily="18" charset="0"/>
              </a:rPr>
              <a:t>Страховые взносы.</a:t>
            </a:r>
            <a:endParaRPr lang="ru-RU" sz="3600" dirty="0">
              <a:solidFill>
                <a:srgbClr val="C00000"/>
              </a:solidFill>
              <a:latin typeface="Times New Roman" panose="02020603050405020304" pitchFamily="18" charset="0"/>
              <a:cs typeface="Times New Roman" panose="02020603050405020304" pitchFamily="18" charset="0"/>
            </a:endParaRPr>
          </a:p>
          <a:p>
            <a:pPr lvl="0" algn="just" defTabSz="914400">
              <a:spcBef>
                <a:spcPct val="20000"/>
              </a:spcBef>
            </a:pPr>
            <a:endParaRPr lang="ru-RU" sz="2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4093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859" y="0"/>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785444" y="949236"/>
            <a:ext cx="8017097" cy="646331"/>
          </a:xfrm>
          <a:prstGeom prst="rect">
            <a:avLst/>
          </a:prstGeom>
        </p:spPr>
        <p:txBody>
          <a:bodyPr wrap="square">
            <a:spAutoFit/>
          </a:bodyPr>
          <a:lstStyle/>
          <a:p>
            <a:pPr lvl="1" defTabSz="912813" eaLnBrk="0" fontAlgn="base" hangingPunct="0">
              <a:lnSpc>
                <a:spcPct val="150000"/>
              </a:lnSpc>
              <a:spcBef>
                <a:spcPct val="20000"/>
              </a:spcBef>
              <a:spcAft>
                <a:spcPct val="0"/>
              </a:spcAft>
            </a:pPr>
            <a:r>
              <a:rPr lang="ru-RU" altLang="ru-RU" sz="2400" i="1" dirty="0">
                <a:solidFill>
                  <a:prstClr val="black"/>
                </a:solidFill>
                <a:latin typeface="Times New Roman" panose="02020603050405020304" pitchFamily="18" charset="0"/>
                <a:cs typeface="Times New Roman" panose="02020603050405020304" pitchFamily="18" charset="0"/>
              </a:rPr>
              <a:t> </a:t>
            </a:r>
            <a:endParaRPr lang="ru-RU" altLang="ru-RU" sz="2800" i="1" dirty="0">
              <a:solidFill>
                <a:prstClr val="black"/>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2858" y="1076518"/>
            <a:ext cx="9815424" cy="461665"/>
          </a:xfrm>
          <a:prstGeom prst="rect">
            <a:avLst/>
          </a:prstGeom>
        </p:spPr>
        <p:txBody>
          <a:bodyPr wrap="square">
            <a:spAutoFit/>
          </a:bodyPr>
          <a:lstStyle/>
          <a:p>
            <a:pPr lvl="0" algn="ctr" defTabSz="914400" hangingPunct="0"/>
            <a:r>
              <a:rPr lang="ru-RU" sz="2400" b="1" kern="0" dirty="0" smtClean="0">
                <a:solidFill>
                  <a:srgbClr val="9C0E11"/>
                </a:solidFill>
                <a:latin typeface="Times New Roman" panose="02020603050405020304" pitchFamily="18" charset="0"/>
                <a:cs typeface="Times New Roman" panose="02020603050405020304" pitchFamily="18" charset="0"/>
                <a:sym typeface="Arial"/>
              </a:rPr>
              <a:t>Пособия из ФСС в РСВ</a:t>
            </a:r>
            <a:endParaRPr lang="ru-RU" sz="2400" b="1" kern="0" dirty="0">
              <a:solidFill>
                <a:srgbClr val="9C0E11"/>
              </a:solidFill>
              <a:latin typeface="Times New Roman" panose="02020603050405020304" pitchFamily="18" charset="0"/>
              <a:cs typeface="Times New Roman" panose="02020603050405020304" pitchFamily="18" charset="0"/>
              <a:sym typeface="Arial"/>
            </a:endParaRPr>
          </a:p>
        </p:txBody>
      </p:sp>
      <p:sp>
        <p:nvSpPr>
          <p:cNvPr id="22" name="Прямоугольник 21"/>
          <p:cNvSpPr/>
          <p:nvPr/>
        </p:nvSpPr>
        <p:spPr>
          <a:xfrm>
            <a:off x="317159" y="1608090"/>
            <a:ext cx="9398521" cy="5669244"/>
          </a:xfrm>
          <a:prstGeom prst="rect">
            <a:avLst/>
          </a:prstGeom>
        </p:spPr>
        <p:txBody>
          <a:bodyPr wrap="square">
            <a:spAutoFit/>
          </a:bodyPr>
          <a:lstStyle/>
          <a:p>
            <a:pPr lvl="0" algn="just">
              <a:spcBef>
                <a:spcPct val="20000"/>
              </a:spcBef>
            </a:pPr>
            <a:r>
              <a:rPr lang="ru-RU" sz="2200" b="1" dirty="0" smtClean="0">
                <a:solidFill>
                  <a:prstClr val="black"/>
                </a:solidFill>
                <a:latin typeface="Times New Roman" panose="02020603050405020304" pitchFamily="18" charset="0"/>
                <a:cs typeface="Times New Roman" panose="02020603050405020304" pitchFamily="18" charset="0"/>
              </a:rPr>
              <a:t>Письмо </a:t>
            </a:r>
            <a:r>
              <a:rPr lang="ru-RU" sz="2200" b="1" dirty="0">
                <a:solidFill>
                  <a:prstClr val="black"/>
                </a:solidFill>
                <a:latin typeface="Times New Roman" panose="02020603050405020304" pitchFamily="18" charset="0"/>
                <a:cs typeface="Times New Roman" panose="02020603050405020304" pitchFamily="18" charset="0"/>
              </a:rPr>
              <a:t>ФНС России от 29.01.2021 N БС-4-11/1020</a:t>
            </a:r>
            <a:r>
              <a:rPr lang="ru-RU" sz="2200" b="1" dirty="0" smtClean="0">
                <a:solidFill>
                  <a:prstClr val="black"/>
                </a:solidFill>
                <a:latin typeface="Times New Roman" panose="02020603050405020304" pitchFamily="18" charset="0"/>
                <a:cs typeface="Times New Roman" panose="02020603050405020304" pitchFamily="18" charset="0"/>
              </a:rPr>
              <a:t>@</a:t>
            </a:r>
          </a:p>
          <a:p>
            <a:pPr lvl="0" algn="just">
              <a:spcBef>
                <a:spcPct val="20000"/>
              </a:spcBef>
            </a:pPr>
            <a:r>
              <a:rPr lang="ru-RU" sz="2200" dirty="0" smtClean="0">
                <a:solidFill>
                  <a:prstClr val="black"/>
                </a:solidFill>
                <a:latin typeface="Times New Roman" panose="02020603050405020304" pitchFamily="18" charset="0"/>
                <a:cs typeface="Times New Roman" panose="02020603050405020304" pitchFamily="18" charset="0"/>
              </a:rPr>
              <a:t>При </a:t>
            </a:r>
            <a:r>
              <a:rPr lang="ru-RU" sz="2200" dirty="0">
                <a:solidFill>
                  <a:prstClr val="black"/>
                </a:solidFill>
                <a:latin typeface="Times New Roman" panose="02020603050405020304" pitchFamily="18" charset="0"/>
                <a:cs typeface="Times New Roman" panose="02020603050405020304" pitchFamily="18" charset="0"/>
              </a:rPr>
              <a:t>заполнении приложения 2 к разделу 1 расчета начиная с отчетного периода I квартал 2021 года необходимо руководствоваться следующим:</a:t>
            </a:r>
          </a:p>
          <a:p>
            <a:pPr lvl="0" algn="just">
              <a:spcBef>
                <a:spcPct val="20000"/>
              </a:spcBef>
            </a:pPr>
            <a:r>
              <a:rPr lang="ru-RU" sz="2200" dirty="0" smtClean="0">
                <a:solidFill>
                  <a:prstClr val="black"/>
                </a:solidFill>
                <a:latin typeface="Times New Roman" panose="02020603050405020304" pitchFamily="18" charset="0"/>
                <a:cs typeface="Times New Roman" panose="02020603050405020304" pitchFamily="18" charset="0"/>
              </a:rPr>
              <a:t> - строка </a:t>
            </a:r>
            <a:r>
              <a:rPr lang="ru-RU" sz="2200" dirty="0">
                <a:solidFill>
                  <a:prstClr val="black"/>
                </a:solidFill>
                <a:latin typeface="Times New Roman" panose="02020603050405020304" pitchFamily="18" charset="0"/>
                <a:cs typeface="Times New Roman" panose="02020603050405020304" pitchFamily="18" charset="0"/>
              </a:rPr>
              <a:t>070 "Произведено расходов на выплату страхового </a:t>
            </a:r>
            <a:r>
              <a:rPr lang="ru-RU" sz="2200" dirty="0" smtClean="0">
                <a:solidFill>
                  <a:prstClr val="black"/>
                </a:solidFill>
                <a:latin typeface="Times New Roman" panose="02020603050405020304" pitchFamily="18" charset="0"/>
                <a:cs typeface="Times New Roman" panose="02020603050405020304" pitchFamily="18" charset="0"/>
              </a:rPr>
              <a:t>обеспечения» -не </a:t>
            </a:r>
            <a:r>
              <a:rPr lang="ru-RU" sz="2200" dirty="0">
                <a:solidFill>
                  <a:prstClr val="black"/>
                </a:solidFill>
                <a:latin typeface="Times New Roman" panose="02020603050405020304" pitchFamily="18" charset="0"/>
                <a:cs typeface="Times New Roman" panose="02020603050405020304" pitchFamily="18" charset="0"/>
              </a:rPr>
              <a:t>подлежит заполнению;</a:t>
            </a:r>
          </a:p>
          <a:p>
            <a:pPr lvl="0" algn="just">
              <a:spcBef>
                <a:spcPct val="20000"/>
              </a:spcBef>
            </a:pPr>
            <a:r>
              <a:rPr lang="ru-RU" sz="2200" dirty="0" smtClean="0">
                <a:solidFill>
                  <a:prstClr val="black"/>
                </a:solidFill>
                <a:latin typeface="Times New Roman" panose="02020603050405020304" pitchFamily="18" charset="0"/>
                <a:cs typeface="Times New Roman" panose="02020603050405020304" pitchFamily="18" charset="0"/>
              </a:rPr>
              <a:t>- строка </a:t>
            </a:r>
            <a:r>
              <a:rPr lang="ru-RU" sz="2200" dirty="0">
                <a:solidFill>
                  <a:prstClr val="black"/>
                </a:solidFill>
                <a:latin typeface="Times New Roman" panose="02020603050405020304" pitchFamily="18" charset="0"/>
                <a:cs typeface="Times New Roman" panose="02020603050405020304" pitchFamily="18" charset="0"/>
              </a:rPr>
              <a:t>080 "Возмещено ФСС расходов на выплату страхового обеспечения" может быть заполнена при возмещении ФСС расходов за периоды, истекшие до 01.01.2021;</a:t>
            </a:r>
          </a:p>
          <a:p>
            <a:pPr lvl="0" algn="just">
              <a:spcBef>
                <a:spcPct val="20000"/>
              </a:spcBef>
            </a:pPr>
            <a:r>
              <a:rPr lang="ru-RU" sz="2200" dirty="0" smtClean="0">
                <a:solidFill>
                  <a:prstClr val="black"/>
                </a:solidFill>
                <a:latin typeface="Times New Roman" panose="02020603050405020304" pitchFamily="18" charset="0"/>
                <a:cs typeface="Times New Roman" panose="02020603050405020304" pitchFamily="18" charset="0"/>
              </a:rPr>
              <a:t>- В строке 090 признак "2" не может быть указан.</a:t>
            </a:r>
          </a:p>
          <a:p>
            <a:pPr lvl="0" algn="just">
              <a:spcBef>
                <a:spcPct val="20000"/>
              </a:spcBef>
            </a:pPr>
            <a:r>
              <a:rPr lang="ru-RU" sz="2200" dirty="0" smtClean="0">
                <a:solidFill>
                  <a:prstClr val="black"/>
                </a:solidFill>
                <a:latin typeface="Times New Roman" panose="02020603050405020304" pitchFamily="18" charset="0"/>
                <a:cs typeface="Times New Roman" panose="02020603050405020304" pitchFamily="18" charset="0"/>
              </a:rPr>
              <a:t>Кроме </a:t>
            </a:r>
            <a:r>
              <a:rPr lang="ru-RU" sz="2200" dirty="0">
                <a:solidFill>
                  <a:prstClr val="black"/>
                </a:solidFill>
                <a:latin typeface="Times New Roman" panose="02020603050405020304" pitchFamily="18" charset="0"/>
                <a:cs typeface="Times New Roman" panose="02020603050405020304" pitchFamily="18" charset="0"/>
              </a:rPr>
              <a:t>того, не подлежат заполнению:</a:t>
            </a:r>
          </a:p>
          <a:p>
            <a:pPr lvl="0" algn="just">
              <a:spcBef>
                <a:spcPct val="20000"/>
              </a:spcBef>
            </a:pPr>
            <a:r>
              <a:rPr lang="ru-RU" sz="2200" dirty="0" smtClean="0">
                <a:solidFill>
                  <a:prstClr val="black"/>
                </a:solidFill>
                <a:latin typeface="Times New Roman" panose="02020603050405020304" pitchFamily="18" charset="0"/>
                <a:cs typeface="Times New Roman" panose="02020603050405020304" pitchFamily="18" charset="0"/>
              </a:rPr>
              <a:t> - приложение </a:t>
            </a:r>
            <a:r>
              <a:rPr lang="ru-RU" sz="2200" dirty="0">
                <a:solidFill>
                  <a:prstClr val="black"/>
                </a:solidFill>
                <a:latin typeface="Times New Roman" panose="02020603050405020304" pitchFamily="18" charset="0"/>
                <a:cs typeface="Times New Roman" panose="02020603050405020304" pitchFamily="18" charset="0"/>
              </a:rPr>
              <a:t>3 "Расходы по обязательному социальному </a:t>
            </a:r>
            <a:r>
              <a:rPr lang="ru-RU" sz="2200" dirty="0" smtClean="0">
                <a:solidFill>
                  <a:prstClr val="black"/>
                </a:solidFill>
                <a:latin typeface="Times New Roman" panose="02020603050405020304" pitchFamily="18" charset="0"/>
                <a:cs typeface="Times New Roman" panose="02020603050405020304" pitchFamily="18" charset="0"/>
              </a:rPr>
              <a:t>страхованию» </a:t>
            </a:r>
          </a:p>
          <a:p>
            <a:pPr lvl="0" algn="just">
              <a:spcBef>
                <a:spcPct val="20000"/>
              </a:spcBef>
            </a:pPr>
            <a:r>
              <a:rPr lang="ru-RU" sz="2200" dirty="0" smtClean="0">
                <a:solidFill>
                  <a:prstClr val="black"/>
                </a:solidFill>
                <a:latin typeface="Times New Roman" panose="02020603050405020304" pitchFamily="18" charset="0"/>
                <a:cs typeface="Times New Roman" panose="02020603050405020304" pitchFamily="18" charset="0"/>
              </a:rPr>
              <a:t>- приложение </a:t>
            </a:r>
            <a:r>
              <a:rPr lang="ru-RU" sz="2200" dirty="0">
                <a:solidFill>
                  <a:prstClr val="black"/>
                </a:solidFill>
                <a:latin typeface="Times New Roman" panose="02020603050405020304" pitchFamily="18" charset="0"/>
                <a:cs typeface="Times New Roman" panose="02020603050405020304" pitchFamily="18" charset="0"/>
              </a:rPr>
              <a:t>4 "Выплаты, произведенные за счет средств, финансируемых из федерального бюджета".</a:t>
            </a:r>
          </a:p>
          <a:p>
            <a:pPr lvl="0" algn="just">
              <a:spcBef>
                <a:spcPct val="20000"/>
              </a:spcBef>
            </a:pPr>
            <a:endParaRPr lang="ru-RU" sz="2200" dirty="0">
              <a:solidFill>
                <a:prstClr val="black"/>
              </a:solidFill>
              <a:latin typeface="Times New Roman" panose="02020603050405020304" pitchFamily="18" charset="0"/>
              <a:cs typeface="Times New Roman" panose="02020603050405020304" pitchFamily="18" charset="0"/>
            </a:endParaRPr>
          </a:p>
          <a:p>
            <a:pPr lvl="0" defTabSz="914400" fontAlgn="base">
              <a:spcBef>
                <a:spcPct val="20000"/>
              </a:spcBef>
              <a:spcAft>
                <a:spcPct val="0"/>
              </a:spcAft>
            </a:pPr>
            <a:endParaRPr lang="ru-RU" sz="1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7937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859" y="0"/>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785444" y="949236"/>
            <a:ext cx="8017097" cy="646331"/>
          </a:xfrm>
          <a:prstGeom prst="rect">
            <a:avLst/>
          </a:prstGeom>
        </p:spPr>
        <p:txBody>
          <a:bodyPr wrap="square">
            <a:spAutoFit/>
          </a:bodyPr>
          <a:lstStyle/>
          <a:p>
            <a:pPr lvl="1" defTabSz="912813" eaLnBrk="0" fontAlgn="base" hangingPunct="0">
              <a:lnSpc>
                <a:spcPct val="150000"/>
              </a:lnSpc>
              <a:spcBef>
                <a:spcPct val="20000"/>
              </a:spcBef>
              <a:spcAft>
                <a:spcPct val="0"/>
              </a:spcAft>
            </a:pPr>
            <a:r>
              <a:rPr lang="ru-RU" altLang="ru-RU" sz="2400" i="1" dirty="0">
                <a:solidFill>
                  <a:prstClr val="black"/>
                </a:solidFill>
                <a:latin typeface="Times New Roman" panose="02020603050405020304" pitchFamily="18" charset="0"/>
                <a:cs typeface="Times New Roman" panose="02020603050405020304" pitchFamily="18" charset="0"/>
              </a:rPr>
              <a:t> </a:t>
            </a:r>
            <a:endParaRPr lang="ru-RU" altLang="ru-RU" sz="2800" i="1" dirty="0">
              <a:solidFill>
                <a:prstClr val="black"/>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2858" y="1076518"/>
            <a:ext cx="9815424" cy="461665"/>
          </a:xfrm>
          <a:prstGeom prst="rect">
            <a:avLst/>
          </a:prstGeom>
        </p:spPr>
        <p:txBody>
          <a:bodyPr wrap="square">
            <a:spAutoFit/>
          </a:bodyPr>
          <a:lstStyle/>
          <a:p>
            <a:pPr lvl="0" algn="ctr" defTabSz="914400" hangingPunct="0"/>
            <a:r>
              <a:rPr lang="ru-RU" sz="2400" b="1" kern="0" dirty="0" smtClean="0">
                <a:solidFill>
                  <a:srgbClr val="9C0E11"/>
                </a:solidFill>
                <a:latin typeface="Times New Roman" panose="02020603050405020304" pitchFamily="18" charset="0"/>
                <a:cs typeface="Times New Roman" panose="02020603050405020304" pitchFamily="18" charset="0"/>
                <a:sym typeface="Arial"/>
              </a:rPr>
              <a:t>Средняя численность в расчете по страховым взносам  в 2021 году</a:t>
            </a:r>
            <a:endParaRPr lang="ru-RU" sz="2400" b="1" kern="0" dirty="0">
              <a:solidFill>
                <a:srgbClr val="9C0E11"/>
              </a:solidFill>
              <a:latin typeface="Times New Roman" panose="02020603050405020304" pitchFamily="18" charset="0"/>
              <a:cs typeface="Times New Roman" panose="02020603050405020304" pitchFamily="18" charset="0"/>
              <a:sym typeface="Arial"/>
            </a:endParaRPr>
          </a:p>
        </p:txBody>
      </p:sp>
      <p:sp>
        <p:nvSpPr>
          <p:cNvPr id="22" name="Прямоугольник 21"/>
          <p:cNvSpPr/>
          <p:nvPr/>
        </p:nvSpPr>
        <p:spPr>
          <a:xfrm>
            <a:off x="430373" y="1538183"/>
            <a:ext cx="9285308" cy="5287601"/>
          </a:xfrm>
          <a:prstGeom prst="rect">
            <a:avLst/>
          </a:prstGeom>
        </p:spPr>
        <p:txBody>
          <a:bodyPr wrap="square">
            <a:spAutoFit/>
          </a:bodyPr>
          <a:lstStyle/>
          <a:p>
            <a:r>
              <a:rPr lang="ru-RU" sz="2000" dirty="0" smtClean="0">
                <a:latin typeface="Times New Roman" panose="02020603050405020304" pitchFamily="18" charset="0"/>
                <a:cs typeface="Times New Roman" panose="02020603050405020304" pitchFamily="18" charset="0"/>
              </a:rPr>
              <a:t>С </a:t>
            </a:r>
            <a:r>
              <a:rPr lang="ru-RU" sz="2000" dirty="0">
                <a:latin typeface="Times New Roman" panose="02020603050405020304" pitchFamily="18" charset="0"/>
                <a:cs typeface="Times New Roman" panose="02020603050405020304" pitchFamily="18" charset="0"/>
              </a:rPr>
              <a:t>1 января 2021 года ежегодный отчет о среднесписочной численности отменен. И данные о среднесписочной численности нужно подавать в налоговые органы плательщиками страховых взносов, производящими выплаты и иные вознаграждения физическим лицам, </a:t>
            </a:r>
            <a:r>
              <a:rPr lang="ru-RU" sz="2000" b="1" dirty="0">
                <a:latin typeface="Times New Roman" panose="02020603050405020304" pitchFamily="18" charset="0"/>
                <a:cs typeface="Times New Roman" panose="02020603050405020304" pitchFamily="18" charset="0"/>
              </a:rPr>
              <a:t>в составе расчета по страховым взносам </a:t>
            </a:r>
            <a:r>
              <a:rPr lang="ru-RU" sz="2000" dirty="0">
                <a:latin typeface="Times New Roman" panose="02020603050405020304" pitchFamily="18" charset="0"/>
                <a:cs typeface="Times New Roman" panose="02020603050405020304" pitchFamily="18" charset="0"/>
              </a:rPr>
              <a:t>(</a:t>
            </a:r>
            <a:r>
              <a:rPr lang="ru-RU" sz="2000" dirty="0" err="1">
                <a:latin typeface="Times New Roman" panose="02020603050405020304" pitchFamily="18" charset="0"/>
                <a:cs typeface="Times New Roman" panose="02020603050405020304" pitchFamily="18" charset="0"/>
              </a:rPr>
              <a:t>абз</a:t>
            </a:r>
            <a:r>
              <a:rPr lang="ru-RU" sz="2000" dirty="0">
                <a:latin typeface="Times New Roman" panose="02020603050405020304" pitchFamily="18" charset="0"/>
                <a:cs typeface="Times New Roman" panose="02020603050405020304" pitchFamily="18" charset="0"/>
              </a:rPr>
              <a:t>. 6 п. 3 ст. 80 НК РФ в редакции Федерального закона от 28.01.2020 №5-ФЗ)</a:t>
            </a:r>
            <a:r>
              <a:rPr lang="ru-RU" sz="2000" b="1"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 </a:t>
            </a:r>
            <a:endParaRPr lang="ru-RU" sz="2000" dirty="0" smtClean="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pPr lvl="0" algn="just" defTabSz="914400" fontAlgn="base">
              <a:spcBef>
                <a:spcPct val="20000"/>
              </a:spcBef>
              <a:spcAft>
                <a:spcPct val="0"/>
              </a:spcAft>
            </a:pPr>
            <a:r>
              <a:rPr lang="ru-RU" sz="2000" b="1" dirty="0" smtClean="0">
                <a:solidFill>
                  <a:prstClr val="black"/>
                </a:solidFill>
                <a:latin typeface="Times New Roman" panose="02020603050405020304" pitchFamily="18" charset="0"/>
                <a:cs typeface="Times New Roman" panose="02020603050405020304" pitchFamily="18" charset="0"/>
              </a:rPr>
              <a:t>Информация </a:t>
            </a:r>
            <a:r>
              <a:rPr lang="ru-RU" sz="2000" b="1" dirty="0">
                <a:solidFill>
                  <a:prstClr val="black"/>
                </a:solidFill>
                <a:latin typeface="Times New Roman" panose="02020603050405020304" pitchFamily="18" charset="0"/>
                <a:cs typeface="Times New Roman" panose="02020603050405020304" pitchFamily="18" charset="0"/>
              </a:rPr>
              <a:t>ФНС России "ФНС России напоминает, что расчет по страховым взносам за 2020 год представляется по обновленной форме"</a:t>
            </a:r>
          </a:p>
          <a:p>
            <a:pPr lvl="0" algn="just" defTabSz="914400" fontAlgn="base">
              <a:spcBef>
                <a:spcPct val="20000"/>
              </a:spcBef>
              <a:spcAft>
                <a:spcPct val="0"/>
              </a:spcAft>
            </a:pPr>
            <a:r>
              <a:rPr lang="ru-RU" sz="2000" dirty="0" smtClean="0">
                <a:solidFill>
                  <a:prstClr val="black"/>
                </a:solidFill>
                <a:latin typeface="Times New Roman" panose="02020603050405020304" pitchFamily="18" charset="0"/>
                <a:cs typeface="Times New Roman" panose="02020603050405020304" pitchFamily="18" charset="0"/>
              </a:rPr>
              <a:t>В </a:t>
            </a:r>
            <a:r>
              <a:rPr lang="ru-RU" sz="2000" dirty="0">
                <a:solidFill>
                  <a:prstClr val="black"/>
                </a:solidFill>
                <a:latin typeface="Times New Roman" panose="02020603050405020304" pitchFamily="18" charset="0"/>
                <a:cs typeface="Times New Roman" panose="02020603050405020304" pitchFamily="18" charset="0"/>
              </a:rPr>
              <a:t>новой редакции титульного листа предусмотрено дополнительное поле для отражения среднесписочной численности работников.</a:t>
            </a:r>
          </a:p>
          <a:p>
            <a:pPr lvl="0" algn="just" defTabSz="914400" fontAlgn="base">
              <a:spcBef>
                <a:spcPct val="20000"/>
              </a:spcBef>
              <a:spcAft>
                <a:spcPct val="0"/>
              </a:spcAft>
            </a:pPr>
            <a:r>
              <a:rPr lang="ru-RU" sz="2000" dirty="0" smtClean="0">
                <a:solidFill>
                  <a:prstClr val="black"/>
                </a:solidFill>
                <a:latin typeface="Times New Roman" panose="02020603050405020304" pitchFamily="18" charset="0"/>
                <a:cs typeface="Times New Roman" panose="02020603050405020304" pitchFamily="18" charset="0"/>
              </a:rPr>
              <a:t>Также ФНС </a:t>
            </a:r>
            <a:r>
              <a:rPr lang="ru-RU" sz="2000" dirty="0">
                <a:solidFill>
                  <a:prstClr val="black"/>
                </a:solidFill>
                <a:latin typeface="Times New Roman" panose="02020603050405020304" pitchFamily="18" charset="0"/>
                <a:cs typeface="Times New Roman" panose="02020603050405020304" pitchFamily="18" charset="0"/>
              </a:rPr>
              <a:t>напоминает, что плательщики, у которых число работников превышает 10 человек, направляют расчет по страховым взносам в электронной форме, если 10 сотрудников и менее, - расчет можно представить как в электронной форме, так и на бумаге.</a:t>
            </a:r>
          </a:p>
          <a:p>
            <a:pPr lvl="0" algn="just" defTabSz="914400" fontAlgn="base">
              <a:spcBef>
                <a:spcPct val="20000"/>
              </a:spcBef>
              <a:spcAft>
                <a:spcPct val="0"/>
              </a:spcAft>
            </a:pPr>
            <a:endParaRPr lang="ru-RU" sz="2200" dirty="0">
              <a:solidFill>
                <a:prstClr val="black"/>
              </a:solidFill>
              <a:latin typeface="Times New Roman" panose="02020603050405020304" pitchFamily="18" charset="0"/>
              <a:cs typeface="Times New Roman" panose="02020603050405020304" pitchFamily="18" charset="0"/>
            </a:endParaRPr>
          </a:p>
          <a:p>
            <a:pPr lvl="0" defTabSz="914400" fontAlgn="base">
              <a:spcBef>
                <a:spcPct val="20000"/>
              </a:spcBef>
              <a:spcAft>
                <a:spcPct val="0"/>
              </a:spcAft>
            </a:pPr>
            <a:endParaRPr lang="ru-RU" sz="1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8041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859" y="0"/>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785444" y="949236"/>
            <a:ext cx="8017097" cy="646331"/>
          </a:xfrm>
          <a:prstGeom prst="rect">
            <a:avLst/>
          </a:prstGeom>
        </p:spPr>
        <p:txBody>
          <a:bodyPr wrap="square">
            <a:spAutoFit/>
          </a:bodyPr>
          <a:lstStyle/>
          <a:p>
            <a:pPr lvl="1" defTabSz="912813" eaLnBrk="0" fontAlgn="base" hangingPunct="0">
              <a:lnSpc>
                <a:spcPct val="150000"/>
              </a:lnSpc>
              <a:spcBef>
                <a:spcPct val="20000"/>
              </a:spcBef>
              <a:spcAft>
                <a:spcPct val="0"/>
              </a:spcAft>
            </a:pPr>
            <a:r>
              <a:rPr lang="ru-RU" altLang="ru-RU" sz="2400" i="1" dirty="0">
                <a:solidFill>
                  <a:prstClr val="black"/>
                </a:solidFill>
                <a:latin typeface="Times New Roman" panose="02020603050405020304" pitchFamily="18" charset="0"/>
                <a:cs typeface="Times New Roman" panose="02020603050405020304" pitchFamily="18" charset="0"/>
              </a:rPr>
              <a:t> </a:t>
            </a:r>
            <a:endParaRPr lang="ru-RU" altLang="ru-RU" sz="2800" i="1" dirty="0">
              <a:solidFill>
                <a:prstClr val="black"/>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2858" y="1076518"/>
            <a:ext cx="9815424" cy="461665"/>
          </a:xfrm>
          <a:prstGeom prst="rect">
            <a:avLst/>
          </a:prstGeom>
        </p:spPr>
        <p:txBody>
          <a:bodyPr wrap="square">
            <a:spAutoFit/>
          </a:bodyPr>
          <a:lstStyle/>
          <a:p>
            <a:pPr lvl="0" algn="ctr" defTabSz="914400" hangingPunct="0"/>
            <a:r>
              <a:rPr lang="ru-RU" sz="2400" b="1" kern="0" dirty="0" smtClean="0">
                <a:solidFill>
                  <a:srgbClr val="9C0E11"/>
                </a:solidFill>
                <a:latin typeface="Times New Roman" panose="02020603050405020304" pitchFamily="18" charset="0"/>
                <a:cs typeface="Times New Roman" panose="02020603050405020304" pitchFamily="18" charset="0"/>
                <a:sym typeface="Arial"/>
              </a:rPr>
              <a:t>Средняя численность в расчете по ОП</a:t>
            </a:r>
            <a:endParaRPr lang="ru-RU" sz="2400" b="1" kern="0" dirty="0">
              <a:solidFill>
                <a:srgbClr val="9C0E11"/>
              </a:solidFill>
              <a:latin typeface="Times New Roman" panose="02020603050405020304" pitchFamily="18" charset="0"/>
              <a:cs typeface="Times New Roman" panose="02020603050405020304" pitchFamily="18" charset="0"/>
              <a:sym typeface="Arial"/>
            </a:endParaRPr>
          </a:p>
        </p:txBody>
      </p:sp>
      <p:sp>
        <p:nvSpPr>
          <p:cNvPr id="22" name="Прямоугольник 21"/>
          <p:cNvSpPr/>
          <p:nvPr/>
        </p:nvSpPr>
        <p:spPr>
          <a:xfrm>
            <a:off x="430373" y="1538182"/>
            <a:ext cx="9285308" cy="4493538"/>
          </a:xfrm>
          <a:prstGeom prst="rect">
            <a:avLst/>
          </a:prstGeom>
        </p:spPr>
        <p:txBody>
          <a:bodyPr wrap="square">
            <a:spAutoFit/>
          </a:bodyPr>
          <a:lstStyle/>
          <a:p>
            <a:r>
              <a:rPr lang="ru-RU" sz="2200" b="1" dirty="0">
                <a:latin typeface="Times New Roman" panose="02020603050405020304" pitchFamily="18" charset="0"/>
                <a:cs typeface="Times New Roman" panose="02020603050405020304" pitchFamily="18" charset="0"/>
              </a:rPr>
              <a:t>Письмо ФНС от 22.01.2021 года № БС-4-11/663@</a:t>
            </a:r>
          </a:p>
          <a:p>
            <a:r>
              <a:rPr lang="ru-RU" sz="2200" dirty="0" smtClean="0">
                <a:latin typeface="Times New Roman" panose="02020603050405020304" pitchFamily="18" charset="0"/>
                <a:cs typeface="Times New Roman" panose="02020603050405020304" pitchFamily="18" charset="0"/>
              </a:rPr>
              <a:t>ФНС </a:t>
            </a:r>
            <a:r>
              <a:rPr lang="ru-RU" sz="2200" dirty="0">
                <a:latin typeface="Times New Roman" panose="02020603050405020304" pitchFamily="18" charset="0"/>
                <a:cs typeface="Times New Roman" panose="02020603050405020304" pitchFamily="18" charset="0"/>
              </a:rPr>
              <a:t>пояснила, как заполнять поле среднесписочной численности в расчете по страховым взносам (РСВ), сдаваемом обособленным подразделением</a:t>
            </a:r>
            <a:r>
              <a:rPr lang="ru-RU" sz="2200" dirty="0" smtClean="0">
                <a:latin typeface="Times New Roman" panose="02020603050405020304" pitchFamily="18" charset="0"/>
                <a:cs typeface="Times New Roman" panose="02020603050405020304" pitchFamily="18" charset="0"/>
              </a:rPr>
              <a:t>.</a:t>
            </a:r>
          </a:p>
          <a:p>
            <a:r>
              <a:rPr lang="ru-RU" sz="2200" dirty="0">
                <a:solidFill>
                  <a:prstClr val="black"/>
                </a:solidFill>
                <a:latin typeface="Times New Roman" panose="02020603050405020304" pitchFamily="18" charset="0"/>
                <a:cs typeface="Times New Roman" panose="02020603050405020304" pitchFamily="18" charset="0"/>
              </a:rPr>
              <a:t> сведения о среднесписочной численности работников представляются в составе РСВ в налоговый орган по месту нахождения организации, рассчитанные исходя из численности работников головного подразделения организации и его обособленных подразделений.</a:t>
            </a:r>
          </a:p>
          <a:p>
            <a:endParaRPr lang="ru-RU" sz="2200" dirty="0">
              <a:solidFill>
                <a:prstClr val="black"/>
              </a:solidFill>
              <a:latin typeface="Times New Roman" panose="02020603050405020304" pitchFamily="18" charset="0"/>
              <a:cs typeface="Times New Roman" panose="02020603050405020304" pitchFamily="18" charset="0"/>
            </a:endParaRPr>
          </a:p>
          <a:p>
            <a:r>
              <a:rPr lang="ru-RU" sz="2200" dirty="0">
                <a:solidFill>
                  <a:prstClr val="black"/>
                </a:solidFill>
                <a:latin typeface="Times New Roman" panose="02020603050405020304" pitchFamily="18" charset="0"/>
                <a:cs typeface="Times New Roman" panose="02020603050405020304" pitchFamily="18" charset="0"/>
              </a:rPr>
              <a:t>ФНС отметила, что обособленным подразделениям организаций при заполнении РСВ необходимо руководствоваться следующим</a:t>
            </a:r>
            <a:r>
              <a:rPr lang="ru-RU" sz="2200" dirty="0" smtClean="0">
                <a:solidFill>
                  <a:prstClr val="black"/>
                </a:solidFill>
                <a:latin typeface="Times New Roman" panose="02020603050405020304" pitchFamily="18" charset="0"/>
                <a:cs typeface="Times New Roman" panose="02020603050405020304" pitchFamily="18" charset="0"/>
              </a:rPr>
              <a:t>:</a:t>
            </a:r>
          </a:p>
          <a:p>
            <a:endParaRPr lang="ru-RU" sz="2200" dirty="0">
              <a:solidFill>
                <a:prstClr val="black"/>
              </a:solidFill>
              <a:latin typeface="Times New Roman" panose="02020603050405020304" pitchFamily="18" charset="0"/>
              <a:cs typeface="Times New Roman" panose="02020603050405020304" pitchFamily="18" charset="0"/>
            </a:endParaRPr>
          </a:p>
          <a:p>
            <a:r>
              <a:rPr lang="ru-RU" sz="2200" dirty="0" smtClean="0">
                <a:solidFill>
                  <a:prstClr val="black"/>
                </a:solidFill>
                <a:latin typeface="Times New Roman" panose="02020603050405020304" pitchFamily="18" charset="0"/>
                <a:cs typeface="Times New Roman" panose="02020603050405020304" pitchFamily="18" charset="0"/>
              </a:rPr>
              <a:t>-  </a:t>
            </a:r>
            <a:r>
              <a:rPr lang="ru-RU" sz="2200" dirty="0">
                <a:solidFill>
                  <a:prstClr val="black"/>
                </a:solidFill>
                <a:latin typeface="Times New Roman" panose="02020603050405020304" pitchFamily="18" charset="0"/>
                <a:cs typeface="Times New Roman" panose="02020603050405020304" pitchFamily="18" charset="0"/>
              </a:rPr>
              <a:t>поле «Среднесписочная численность (чел.)» расчета начиная с отчетного расчетного (отчетного) периода 1 квартал 2021 год не заполняется.</a:t>
            </a:r>
          </a:p>
        </p:txBody>
      </p:sp>
    </p:spTree>
    <p:extLst>
      <p:ext uri="{BB962C8B-B14F-4D97-AF65-F5344CB8AC3E}">
        <p14:creationId xmlns:p14="http://schemas.microsoft.com/office/powerpoint/2010/main" val="33491659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858" y="0"/>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7"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5"/>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1" y="6461740"/>
            <a:ext cx="1595821"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785443" y="949234"/>
            <a:ext cx="8017097" cy="579967"/>
          </a:xfrm>
          <a:prstGeom prst="rect">
            <a:avLst/>
          </a:prstGeom>
        </p:spPr>
        <p:txBody>
          <a:bodyPr wrap="square">
            <a:spAutoFit/>
          </a:bodyPr>
          <a:lstStyle/>
          <a:p>
            <a:pPr lvl="1" defTabSz="912813" eaLnBrk="0" fontAlgn="base" hangingPunct="0">
              <a:lnSpc>
                <a:spcPct val="150000"/>
              </a:lnSpc>
              <a:spcBef>
                <a:spcPct val="20000"/>
              </a:spcBef>
              <a:spcAft>
                <a:spcPct val="0"/>
              </a:spcAft>
            </a:pPr>
            <a:r>
              <a:rPr lang="ru-RU" altLang="ru-RU" sz="2400" i="1" dirty="0">
                <a:solidFill>
                  <a:prstClr val="black"/>
                </a:solidFill>
                <a:latin typeface="Times New Roman" panose="02020603050405020304" pitchFamily="18" charset="0"/>
                <a:cs typeface="Times New Roman" panose="02020603050405020304" pitchFamily="18" charset="0"/>
              </a:rPr>
              <a:t> </a:t>
            </a:r>
            <a:endParaRPr lang="ru-RU" altLang="ru-RU" sz="2800" i="1" dirty="0">
              <a:solidFill>
                <a:prstClr val="black"/>
              </a:solidFill>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317158" y="1907512"/>
            <a:ext cx="9479540" cy="1742015"/>
          </a:xfrm>
          <a:prstGeom prst="rect">
            <a:avLst/>
          </a:prstGeom>
        </p:spPr>
        <p:txBody>
          <a:bodyPr wrap="square">
            <a:spAutoFit/>
          </a:bodyPr>
          <a:lstStyle/>
          <a:p>
            <a:pPr lvl="0" algn="just" defTabSz="914400" fontAlgn="base">
              <a:spcBef>
                <a:spcPct val="20000"/>
              </a:spcBef>
              <a:spcAft>
                <a:spcPct val="0"/>
              </a:spcAft>
            </a:pPr>
            <a:r>
              <a:rPr lang="ru-RU" sz="4000" b="1" dirty="0" smtClean="0">
                <a:solidFill>
                  <a:srgbClr val="C00000"/>
                </a:solidFill>
                <a:latin typeface="Times New Roman" panose="02020603050405020304" pitchFamily="18" charset="0"/>
                <a:ea typeface="Calibri"/>
                <a:cs typeface="Times New Roman" panose="02020603050405020304" pitchFamily="18" charset="0"/>
              </a:rPr>
              <a:t>                             </a:t>
            </a:r>
          </a:p>
          <a:p>
            <a:pPr lvl="0" algn="just" defTabSz="914400" fontAlgn="base">
              <a:spcBef>
                <a:spcPct val="20000"/>
              </a:spcBef>
              <a:spcAft>
                <a:spcPct val="0"/>
              </a:spcAft>
            </a:pPr>
            <a:r>
              <a:rPr lang="ru-RU" sz="4000" b="1" dirty="0">
                <a:solidFill>
                  <a:srgbClr val="C00000"/>
                </a:solidFill>
                <a:latin typeface="Times New Roman" panose="02020603050405020304" pitchFamily="18" charset="0"/>
                <a:ea typeface="Calibri"/>
                <a:cs typeface="Times New Roman" panose="02020603050405020304" pitchFamily="18" charset="0"/>
              </a:rPr>
              <a:t> </a:t>
            </a:r>
            <a:r>
              <a:rPr lang="ru-RU" sz="4000" b="1" dirty="0" smtClean="0">
                <a:solidFill>
                  <a:srgbClr val="C00000"/>
                </a:solidFill>
                <a:latin typeface="Times New Roman" panose="02020603050405020304" pitchFamily="18" charset="0"/>
                <a:ea typeface="Calibri"/>
                <a:cs typeface="Times New Roman" panose="02020603050405020304" pitchFamily="18" charset="0"/>
              </a:rPr>
              <a:t>                          НДФЛ.</a:t>
            </a:r>
            <a:endParaRPr lang="ru-RU" sz="4000" b="1" dirty="0">
              <a:solidFill>
                <a:srgbClr val="C00000"/>
              </a:solidFill>
              <a:latin typeface="Times New Roman" panose="02020603050405020304" pitchFamily="18" charset="0"/>
              <a:cs typeface="Times New Roman" panose="02020603050405020304" pitchFamily="18" charset="0"/>
            </a:endParaRPr>
          </a:p>
          <a:p>
            <a:pPr lvl="0" defTabSz="914400" fontAlgn="base">
              <a:spcBef>
                <a:spcPct val="20000"/>
              </a:spcBef>
              <a:spcAft>
                <a:spcPct val="0"/>
              </a:spcAft>
            </a:pPr>
            <a:endParaRPr lang="ru-RU" sz="1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0680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altLang="ru-RU" sz="2400" b="1" kern="0" dirty="0" smtClean="0">
                <a:solidFill>
                  <a:srgbClr val="800000"/>
                </a:solidFill>
                <a:latin typeface="Times New Roman" panose="02020603050405020304" pitchFamily="18" charset="0"/>
                <a:ea typeface="+mj-ea"/>
                <a:cs typeface="Times New Roman" panose="02020603050405020304" pitchFamily="18" charset="0"/>
              </a:rPr>
              <a:t>Плательщики НДФЛ и налоговые агенты</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2" y="1608091"/>
            <a:ext cx="8820236" cy="4594078"/>
          </a:xfrm>
          <a:prstGeom prst="rect">
            <a:avLst/>
          </a:prstGeom>
        </p:spPr>
        <p:txBody>
          <a:bodyPr wrap="square">
            <a:spAutoFit/>
          </a:bodyPr>
          <a:lstStyle/>
          <a:p>
            <a:pPr lvl="0" algn="just" defTabSz="914400">
              <a:lnSpc>
                <a:spcPct val="90000"/>
              </a:lnSpc>
              <a:spcBef>
                <a:spcPts val="1000"/>
              </a:spcBef>
            </a:pPr>
            <a:r>
              <a:rPr kumimoji="0" lang="ru-RU" b="1" i="0" u="none" strike="noStrike" kern="0" cap="none" spc="0" normalizeH="0" baseline="0" noProof="0" dirty="0" smtClean="0">
                <a:ln>
                  <a:noFill/>
                </a:ln>
                <a:solidFill>
                  <a:prstClr val="black"/>
                </a:solidFill>
                <a:effectLst/>
                <a:uLnTx/>
                <a:uFillTx/>
              </a:rPr>
              <a:t> </a:t>
            </a:r>
            <a:r>
              <a:rPr lang="ru-RU" sz="2400" b="1" dirty="0">
                <a:solidFill>
                  <a:prstClr val="black"/>
                </a:solidFill>
                <a:latin typeface="Times New Roman" panose="02020603050405020304" pitchFamily="18" charset="0"/>
                <a:cs typeface="Times New Roman" panose="02020603050405020304" pitchFamily="18" charset="0"/>
              </a:rPr>
              <a:t>Статья 207 НК РФ </a:t>
            </a:r>
            <a:endParaRPr lang="ru-RU" sz="2400" b="1" dirty="0" smtClean="0">
              <a:solidFill>
                <a:prstClr val="black"/>
              </a:solidFill>
              <a:latin typeface="Times New Roman" panose="02020603050405020304" pitchFamily="18" charset="0"/>
              <a:cs typeface="Times New Roman" panose="02020603050405020304" pitchFamily="18" charset="0"/>
            </a:endParaRPr>
          </a:p>
          <a:p>
            <a:pPr lvl="0" algn="just" defTabSz="914400">
              <a:lnSpc>
                <a:spcPct val="90000"/>
              </a:lnSpc>
              <a:spcBef>
                <a:spcPts val="1000"/>
              </a:spcBef>
            </a:pPr>
            <a:r>
              <a:rPr lang="ru-RU" sz="2400" dirty="0" smtClean="0">
                <a:solidFill>
                  <a:prstClr val="black"/>
                </a:solidFill>
                <a:latin typeface="Times New Roman" panose="02020603050405020304" pitchFamily="18" charset="0"/>
                <a:cs typeface="Times New Roman" panose="02020603050405020304" pitchFamily="18" charset="0"/>
              </a:rPr>
              <a:t>Налогоплательщиками </a:t>
            </a:r>
            <a:r>
              <a:rPr lang="ru-RU" sz="2400" dirty="0">
                <a:solidFill>
                  <a:prstClr val="black"/>
                </a:solidFill>
                <a:latin typeface="Times New Roman" panose="02020603050405020304" pitchFamily="18" charset="0"/>
                <a:cs typeface="Times New Roman" panose="02020603050405020304" pitchFamily="18" charset="0"/>
              </a:rPr>
              <a:t>налога на доходы физических лиц признаются физические лица, являющиеся налоговыми резидентами Российской Федерации, а также физические лица, получающие доходы от источников, в Российской Федерации, не являющиеся налоговыми резидентами Российской Федерации.</a:t>
            </a:r>
          </a:p>
          <a:p>
            <a:pPr lvl="0" algn="just" defTabSz="914400">
              <a:lnSpc>
                <a:spcPct val="90000"/>
              </a:lnSpc>
              <a:spcBef>
                <a:spcPts val="1000"/>
              </a:spcBef>
            </a:pPr>
            <a:endParaRPr lang="ru-RU" sz="2400" b="1" dirty="0">
              <a:solidFill>
                <a:prstClr val="black"/>
              </a:solidFill>
              <a:latin typeface="Times New Roman" panose="02020603050405020304" pitchFamily="18" charset="0"/>
              <a:cs typeface="Times New Roman" panose="02020603050405020304" pitchFamily="18" charset="0"/>
            </a:endParaRPr>
          </a:p>
          <a:p>
            <a:pPr lvl="0" algn="just" defTabSz="914400">
              <a:lnSpc>
                <a:spcPct val="90000"/>
              </a:lnSpc>
              <a:spcBef>
                <a:spcPts val="1000"/>
              </a:spcBef>
            </a:pPr>
            <a:r>
              <a:rPr lang="ru-RU" sz="2400" b="1" dirty="0">
                <a:solidFill>
                  <a:prstClr val="black"/>
                </a:solidFill>
                <a:latin typeface="Times New Roman" panose="02020603050405020304" pitchFamily="18" charset="0"/>
                <a:cs typeface="Times New Roman" panose="02020603050405020304" pitchFamily="18" charset="0"/>
              </a:rPr>
              <a:t>Ст.226 НК РФ </a:t>
            </a:r>
            <a:endParaRPr lang="ru-RU" sz="2400" b="1" dirty="0" smtClean="0">
              <a:solidFill>
                <a:prstClr val="black"/>
              </a:solidFill>
              <a:latin typeface="Times New Roman" panose="02020603050405020304" pitchFamily="18" charset="0"/>
              <a:cs typeface="Times New Roman" panose="02020603050405020304" pitchFamily="18" charset="0"/>
            </a:endParaRPr>
          </a:p>
          <a:p>
            <a:pPr lvl="0" algn="just" defTabSz="914400">
              <a:lnSpc>
                <a:spcPct val="90000"/>
              </a:lnSpc>
              <a:spcBef>
                <a:spcPts val="1000"/>
              </a:spcBef>
            </a:pPr>
            <a:r>
              <a:rPr lang="ru-RU" sz="2400" dirty="0" smtClean="0">
                <a:solidFill>
                  <a:prstClr val="black"/>
                </a:solidFill>
                <a:latin typeface="Times New Roman" panose="02020603050405020304" pitchFamily="18" charset="0"/>
                <a:cs typeface="Times New Roman" panose="02020603050405020304" pitchFamily="18" charset="0"/>
              </a:rPr>
              <a:t>Российские </a:t>
            </a:r>
            <a:r>
              <a:rPr lang="ru-RU" sz="2400" dirty="0">
                <a:solidFill>
                  <a:prstClr val="black"/>
                </a:solidFill>
                <a:latin typeface="Times New Roman" panose="02020603050405020304" pitchFamily="18" charset="0"/>
                <a:cs typeface="Times New Roman" panose="02020603050405020304" pitchFamily="18" charset="0"/>
              </a:rPr>
              <a:t>организации, индивидуальные предприниматели от которых или в результате отношений с которыми налогоплательщик получил доходы обязаны исчислить, удержать у налогоплательщика и уплатить сумму налога.</a:t>
            </a:r>
          </a:p>
        </p:txBody>
      </p:sp>
    </p:spTree>
    <p:extLst>
      <p:ext uri="{BB962C8B-B14F-4D97-AF65-F5344CB8AC3E}">
        <p14:creationId xmlns:p14="http://schemas.microsoft.com/office/powerpoint/2010/main" val="38787216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altLang="ru-RU" sz="2400" b="1" kern="0" dirty="0" smtClean="0">
                <a:solidFill>
                  <a:srgbClr val="800000"/>
                </a:solidFill>
                <a:latin typeface="Times New Roman" panose="02020603050405020304" pitchFamily="18" charset="0"/>
                <a:ea typeface="+mj-ea"/>
                <a:cs typeface="Times New Roman" panose="02020603050405020304" pitchFamily="18" charset="0"/>
              </a:rPr>
              <a:t>Ставки НДФЛ</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2" y="1608090"/>
            <a:ext cx="8820236" cy="4694619"/>
          </a:xfrm>
          <a:prstGeom prst="rect">
            <a:avLst/>
          </a:prstGeom>
        </p:spPr>
        <p:txBody>
          <a:bodyPr wrap="square">
            <a:spAutoFit/>
          </a:bodyPr>
          <a:lstStyle/>
          <a:p>
            <a:pPr lvl="0" algn="just" defTabSz="914400">
              <a:lnSpc>
                <a:spcPct val="90000"/>
              </a:lnSpc>
              <a:spcBef>
                <a:spcPts val="1000"/>
              </a:spcBef>
            </a:pPr>
            <a:r>
              <a:rPr kumimoji="0" lang="ru-RU" b="1" i="0" u="none" strike="noStrike" kern="0" cap="none" spc="0" normalizeH="0" baseline="0" noProof="0" dirty="0" smtClean="0">
                <a:ln>
                  <a:noFill/>
                </a:ln>
                <a:solidFill>
                  <a:prstClr val="black"/>
                </a:solidFill>
                <a:effectLst/>
                <a:uLnTx/>
                <a:uFillTx/>
              </a:rPr>
              <a:t> </a:t>
            </a:r>
            <a:r>
              <a:rPr lang="ru-RU" sz="2200" b="1" dirty="0">
                <a:solidFill>
                  <a:prstClr val="black"/>
                </a:solidFill>
                <a:latin typeface="Times New Roman" panose="02020603050405020304" pitchFamily="18" charset="0"/>
                <a:cs typeface="Times New Roman" panose="02020603050405020304" pitchFamily="18" charset="0"/>
              </a:rPr>
              <a:t>Статья 224 НК РФ Налоговые ставки</a:t>
            </a:r>
          </a:p>
          <a:p>
            <a:pPr lvl="0" algn="just" defTabSz="914400">
              <a:lnSpc>
                <a:spcPct val="90000"/>
              </a:lnSpc>
              <a:spcBef>
                <a:spcPts val="1000"/>
              </a:spcBef>
            </a:pPr>
            <a:r>
              <a:rPr lang="ru-RU" sz="2200" b="1" dirty="0">
                <a:solidFill>
                  <a:prstClr val="black"/>
                </a:solidFill>
                <a:latin typeface="Times New Roman" panose="02020603050405020304" pitchFamily="18" charset="0"/>
                <a:cs typeface="Times New Roman" panose="02020603050405020304" pitchFamily="18" charset="0"/>
              </a:rPr>
              <a:t>      </a:t>
            </a:r>
            <a:r>
              <a:rPr lang="ru-RU" sz="2200" dirty="0">
                <a:solidFill>
                  <a:prstClr val="black"/>
                </a:solidFill>
                <a:latin typeface="Times New Roman" panose="02020603050405020304" pitchFamily="18" charset="0"/>
                <a:cs typeface="Times New Roman" panose="02020603050405020304" pitchFamily="18" charset="0"/>
              </a:rPr>
              <a:t>Налоговая ставка устанавливается в размере 13 процентов, если иное не предусмотрено настоящей статьей.</a:t>
            </a:r>
          </a:p>
          <a:p>
            <a:pPr lvl="0" algn="just" defTabSz="914400">
              <a:lnSpc>
                <a:spcPct val="90000"/>
              </a:lnSpc>
              <a:spcBef>
                <a:spcPts val="1000"/>
              </a:spcBef>
            </a:pPr>
            <a:r>
              <a:rPr lang="ru-RU" sz="2200" dirty="0">
                <a:solidFill>
                  <a:prstClr val="black"/>
                </a:solidFill>
                <a:latin typeface="Times New Roman" panose="02020603050405020304" pitchFamily="18" charset="0"/>
                <a:cs typeface="Times New Roman" panose="02020603050405020304" pitchFamily="18" charset="0"/>
              </a:rPr>
              <a:t>       Налоговая ставка устанавливается в размере 30 процентов в отношении всех доходов, получаемых физическими лицами, не являющимися налоговыми резидентами Российской Федерации.</a:t>
            </a:r>
          </a:p>
          <a:p>
            <a:pPr lvl="0" algn="just" defTabSz="914400">
              <a:lnSpc>
                <a:spcPct val="90000"/>
              </a:lnSpc>
              <a:spcBef>
                <a:spcPts val="1000"/>
              </a:spcBef>
            </a:pPr>
            <a:endParaRPr lang="ru-RU" sz="2200" b="1" dirty="0">
              <a:solidFill>
                <a:prstClr val="black"/>
              </a:solidFill>
              <a:latin typeface="Times New Roman" panose="02020603050405020304" pitchFamily="18" charset="0"/>
              <a:cs typeface="Times New Roman" panose="02020603050405020304" pitchFamily="18" charset="0"/>
            </a:endParaRPr>
          </a:p>
          <a:p>
            <a:pPr lvl="0" algn="just" defTabSz="914400">
              <a:lnSpc>
                <a:spcPct val="90000"/>
              </a:lnSpc>
              <a:spcBef>
                <a:spcPts val="1000"/>
              </a:spcBef>
            </a:pPr>
            <a:r>
              <a:rPr lang="ru-RU" sz="2200" b="1" dirty="0" smtClean="0">
                <a:solidFill>
                  <a:prstClr val="black"/>
                </a:solidFill>
                <a:latin typeface="Times New Roman" panose="02020603050405020304" pitchFamily="18" charset="0"/>
                <a:cs typeface="Times New Roman" panose="02020603050405020304" pitchFamily="18" charset="0"/>
              </a:rPr>
              <a:t>Письмо </a:t>
            </a:r>
            <a:r>
              <a:rPr lang="ru-RU" sz="2200" b="1" dirty="0">
                <a:solidFill>
                  <a:prstClr val="black"/>
                </a:solidFill>
                <a:latin typeface="Times New Roman" panose="02020603050405020304" pitchFamily="18" charset="0"/>
                <a:cs typeface="Times New Roman" panose="02020603050405020304" pitchFamily="18" charset="0"/>
              </a:rPr>
              <a:t>Минфина России от 12.08.2013 N 03-04-06/32676</a:t>
            </a:r>
          </a:p>
          <a:p>
            <a:pPr lvl="0" algn="just" defTabSz="914400">
              <a:lnSpc>
                <a:spcPct val="90000"/>
              </a:lnSpc>
              <a:spcBef>
                <a:spcPts val="1000"/>
              </a:spcBef>
            </a:pPr>
            <a:r>
              <a:rPr lang="ru-RU" sz="2200" dirty="0">
                <a:solidFill>
                  <a:prstClr val="black"/>
                </a:solidFill>
                <a:latin typeface="Times New Roman" panose="02020603050405020304" pitchFamily="18" charset="0"/>
                <a:cs typeface="Times New Roman" panose="02020603050405020304" pitchFamily="18" charset="0"/>
              </a:rPr>
              <a:t>Если физическое лицо не представляет запрашиваемые документы, налоговый агент вправе применить к выплачиваемым этому физическому лицу доходам налоговую ставку и порядок расчета налоговой базы, предусмотренные для лиц, не являющихся налоговыми резидентами.</a:t>
            </a:r>
          </a:p>
        </p:txBody>
      </p:sp>
    </p:spTree>
    <p:extLst>
      <p:ext uri="{BB962C8B-B14F-4D97-AF65-F5344CB8AC3E}">
        <p14:creationId xmlns:p14="http://schemas.microsoft.com/office/powerpoint/2010/main" val="4665438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sz="2400" b="1" kern="0" noProof="0" dirty="0" smtClean="0">
                <a:solidFill>
                  <a:srgbClr val="800000"/>
                </a:solidFill>
                <a:latin typeface="Times New Roman" panose="02020603050405020304" pitchFamily="18" charset="0"/>
                <a:ea typeface="+mj-ea"/>
                <a:cs typeface="Times New Roman" panose="02020603050405020304" pitchFamily="18" charset="0"/>
              </a:rPr>
              <a:t>Определение статуса налогоплательщика</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2" y="1608091"/>
            <a:ext cx="8820236" cy="3876959"/>
          </a:xfrm>
          <a:prstGeom prst="rect">
            <a:avLst/>
          </a:prstGeom>
        </p:spPr>
        <p:txBody>
          <a:bodyPr wrap="square">
            <a:spAutoFit/>
          </a:bodyPr>
          <a:lstStyle/>
          <a:p>
            <a:pPr lvl="0" algn="just" defTabSz="914400">
              <a:lnSpc>
                <a:spcPct val="90000"/>
              </a:lnSpc>
              <a:spcBef>
                <a:spcPts val="1000"/>
              </a:spcBef>
            </a:pPr>
            <a:r>
              <a:rPr kumimoji="0" lang="ru-RU" b="1" i="0" u="none" strike="noStrike" kern="0" cap="none" spc="0" normalizeH="0" baseline="0" noProof="0" dirty="0" smtClean="0">
                <a:ln>
                  <a:noFill/>
                </a:ln>
                <a:solidFill>
                  <a:prstClr val="black"/>
                </a:solidFill>
                <a:effectLst/>
                <a:uLnTx/>
                <a:uFillTx/>
              </a:rPr>
              <a:t> </a:t>
            </a:r>
            <a:r>
              <a:rPr kumimoji="0" lang="ru-RU" sz="24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п.2 </a:t>
            </a:r>
            <a:r>
              <a:rPr lang="ru-RU" sz="2400" b="1" dirty="0" smtClean="0">
                <a:solidFill>
                  <a:prstClr val="black"/>
                </a:solidFill>
                <a:latin typeface="Times New Roman" panose="02020603050405020304" pitchFamily="18" charset="0"/>
                <a:cs typeface="Times New Roman" panose="02020603050405020304" pitchFamily="18" charset="0"/>
              </a:rPr>
              <a:t>Статья 207 НК РФ</a:t>
            </a:r>
            <a:endParaRPr lang="ru-RU" sz="2400" b="1" dirty="0">
              <a:solidFill>
                <a:prstClr val="black"/>
              </a:solidFill>
              <a:latin typeface="Times New Roman" panose="02020603050405020304" pitchFamily="18" charset="0"/>
              <a:cs typeface="Times New Roman" panose="02020603050405020304" pitchFamily="18" charset="0"/>
            </a:endParaRPr>
          </a:p>
          <a:p>
            <a:pPr lvl="0" algn="just" defTabSz="914400">
              <a:lnSpc>
                <a:spcPct val="90000"/>
              </a:lnSpc>
              <a:spcBef>
                <a:spcPts val="1000"/>
              </a:spcBef>
            </a:pPr>
            <a:r>
              <a:rPr lang="ru-RU" sz="2400" b="1" dirty="0">
                <a:solidFill>
                  <a:prstClr val="black"/>
                </a:solidFill>
                <a:latin typeface="Times New Roman" panose="02020603050405020304" pitchFamily="18" charset="0"/>
                <a:cs typeface="Times New Roman" panose="02020603050405020304" pitchFamily="18" charset="0"/>
              </a:rPr>
              <a:t>Н</a:t>
            </a:r>
            <a:r>
              <a:rPr lang="ru-RU" sz="2400" dirty="0" smtClean="0">
                <a:solidFill>
                  <a:prstClr val="black"/>
                </a:solidFill>
                <a:latin typeface="Times New Roman" panose="02020603050405020304" pitchFamily="18" charset="0"/>
                <a:cs typeface="Times New Roman" panose="02020603050405020304" pitchFamily="18" charset="0"/>
              </a:rPr>
              <a:t>алоговыми </a:t>
            </a:r>
            <a:r>
              <a:rPr lang="ru-RU" sz="2400" dirty="0">
                <a:solidFill>
                  <a:prstClr val="black"/>
                </a:solidFill>
                <a:latin typeface="Times New Roman" panose="02020603050405020304" pitchFamily="18" charset="0"/>
                <a:cs typeface="Times New Roman" panose="02020603050405020304" pitchFamily="18" charset="0"/>
              </a:rPr>
              <a:t>резидентами признаются физические лица, фактически находящиеся в Российской Федерации </a:t>
            </a:r>
            <a:r>
              <a:rPr lang="ru-RU" sz="2400" b="1" dirty="0">
                <a:solidFill>
                  <a:prstClr val="black"/>
                </a:solidFill>
                <a:latin typeface="Times New Roman" panose="02020603050405020304" pitchFamily="18" charset="0"/>
                <a:cs typeface="Times New Roman" panose="02020603050405020304" pitchFamily="18" charset="0"/>
              </a:rPr>
              <a:t>не менее 183 календарных дней в течение 12 следующих подряд месяцев</a:t>
            </a:r>
            <a:r>
              <a:rPr lang="ru-RU" sz="2400" dirty="0">
                <a:solidFill>
                  <a:prstClr val="black"/>
                </a:solidFill>
                <a:latin typeface="Times New Roman" panose="02020603050405020304" pitchFamily="18" charset="0"/>
                <a:cs typeface="Times New Roman" panose="02020603050405020304" pitchFamily="18" charset="0"/>
              </a:rPr>
              <a:t>. Период нахождения физического лица в Российской Федерации не прерывается на периоды его выезда за пределы территории Российской Федерации для краткосрочного (менее шести месяцев) лечения или обучения, а также для исполнения трудовых или иных обязанностей, связанных с выполнением работ (оказанием услуг) на морских месторождениях углеводородного сырья.</a:t>
            </a:r>
          </a:p>
        </p:txBody>
      </p:sp>
    </p:spTree>
    <p:extLst>
      <p:ext uri="{BB962C8B-B14F-4D97-AF65-F5344CB8AC3E}">
        <p14:creationId xmlns:p14="http://schemas.microsoft.com/office/powerpoint/2010/main" val="20202666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sz="2400" b="1" kern="0" noProof="0" dirty="0" smtClean="0">
                <a:solidFill>
                  <a:srgbClr val="800000"/>
                </a:solidFill>
                <a:latin typeface="Times New Roman" panose="02020603050405020304" pitchFamily="18" charset="0"/>
                <a:ea typeface="+mj-ea"/>
                <a:cs typeface="Times New Roman" panose="02020603050405020304" pitchFamily="18" charset="0"/>
              </a:rPr>
              <a:t>Определение статуса налогоплательщика в 2020 году</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2" y="1608090"/>
            <a:ext cx="8820236" cy="4050340"/>
          </a:xfrm>
          <a:prstGeom prst="rect">
            <a:avLst/>
          </a:prstGeom>
        </p:spPr>
        <p:txBody>
          <a:bodyPr wrap="square">
            <a:spAutoFit/>
          </a:bodyPr>
          <a:lstStyle/>
          <a:p>
            <a:pPr lvl="0" algn="just" defTabSz="914400">
              <a:lnSpc>
                <a:spcPct val="90000"/>
              </a:lnSpc>
              <a:spcBef>
                <a:spcPts val="1000"/>
              </a:spcBef>
            </a:pPr>
            <a:r>
              <a:rPr kumimoji="0" lang="ru-RU" b="1" i="0" u="none" strike="noStrike" kern="0" cap="none" spc="0" normalizeH="0" baseline="0" noProof="0" dirty="0" smtClean="0">
                <a:ln>
                  <a:noFill/>
                </a:ln>
                <a:solidFill>
                  <a:prstClr val="black"/>
                </a:solidFill>
                <a:effectLst/>
                <a:uLnTx/>
                <a:uFillTx/>
              </a:rPr>
              <a:t> </a:t>
            </a:r>
          </a:p>
          <a:p>
            <a:pPr algn="just" defTabSz="914400">
              <a:lnSpc>
                <a:spcPct val="90000"/>
              </a:lnSpc>
              <a:spcBef>
                <a:spcPts val="1000"/>
              </a:spcBef>
            </a:pPr>
            <a:r>
              <a:rPr lang="ru-RU" sz="2400" b="1" kern="0" dirty="0">
                <a:solidFill>
                  <a:prstClr val="black"/>
                </a:solidFill>
                <a:latin typeface="Times New Roman" panose="02020603050405020304" pitchFamily="18" charset="0"/>
                <a:cs typeface="Times New Roman" panose="02020603050405020304" pitchFamily="18" charset="0"/>
              </a:rPr>
              <a:t>Федеральный закон от 31.07.2020 N 265-ФЗ</a:t>
            </a:r>
          </a:p>
          <a:p>
            <a:pPr lvl="0" algn="just" defTabSz="914400">
              <a:lnSpc>
                <a:spcPct val="90000"/>
              </a:lnSpc>
              <a:spcBef>
                <a:spcPts val="1000"/>
              </a:spcBef>
            </a:pPr>
            <a:r>
              <a:rPr lang="ru-RU" sz="2400" kern="0" dirty="0" smtClean="0">
                <a:solidFill>
                  <a:prstClr val="black"/>
                </a:solidFill>
                <a:latin typeface="Times New Roman" panose="02020603050405020304" pitchFamily="18" charset="0"/>
                <a:cs typeface="Times New Roman" panose="02020603050405020304" pitchFamily="18" charset="0"/>
              </a:rPr>
              <a:t>Физлицо </a:t>
            </a:r>
            <a:r>
              <a:rPr lang="ru-RU" sz="2400" kern="0" dirty="0">
                <a:solidFill>
                  <a:prstClr val="black"/>
                </a:solidFill>
                <a:latin typeface="Times New Roman" panose="02020603050405020304" pitchFamily="18" charset="0"/>
                <a:cs typeface="Times New Roman" panose="02020603050405020304" pitchFamily="18" charset="0"/>
              </a:rPr>
              <a:t>может признать себя налоговым резидентом в 2020 году, если оно </a:t>
            </a:r>
            <a:r>
              <a:rPr lang="ru-RU" sz="2400" kern="0" dirty="0">
                <a:solidFill>
                  <a:srgbClr val="FF0000"/>
                </a:solidFill>
                <a:latin typeface="Times New Roman" panose="02020603050405020304" pitchFamily="18" charset="0"/>
                <a:cs typeface="Times New Roman" panose="02020603050405020304" pitchFamily="18" charset="0"/>
              </a:rPr>
              <a:t>находилось в РФ от 90 до 182 календарных дней </a:t>
            </a:r>
            <a:r>
              <a:rPr lang="ru-RU" sz="2400" kern="0" dirty="0">
                <a:solidFill>
                  <a:prstClr val="black"/>
                </a:solidFill>
                <a:latin typeface="Times New Roman" panose="02020603050405020304" pitchFamily="18" charset="0"/>
                <a:cs typeface="Times New Roman" panose="02020603050405020304" pitchFamily="18" charset="0"/>
              </a:rPr>
              <a:t>включительно, и применять общую ставку НДФЛ (13%, а не 30%). Поправка вступила в силу 31 </a:t>
            </a:r>
            <a:r>
              <a:rPr lang="ru-RU" sz="2400" kern="0" dirty="0" smtClean="0">
                <a:solidFill>
                  <a:prstClr val="black"/>
                </a:solidFill>
                <a:latin typeface="Times New Roman" panose="02020603050405020304" pitchFamily="18" charset="0"/>
                <a:cs typeface="Times New Roman" panose="02020603050405020304" pitchFamily="18" charset="0"/>
              </a:rPr>
              <a:t>июля 2020 года.</a:t>
            </a:r>
            <a:endParaRPr lang="ru-RU" sz="2400" kern="0" dirty="0">
              <a:solidFill>
                <a:prstClr val="black"/>
              </a:solidFill>
              <a:latin typeface="Times New Roman" panose="02020603050405020304" pitchFamily="18" charset="0"/>
              <a:cs typeface="Times New Roman" panose="02020603050405020304" pitchFamily="18" charset="0"/>
            </a:endParaRPr>
          </a:p>
          <a:p>
            <a:pPr lvl="0" algn="just" defTabSz="914400">
              <a:lnSpc>
                <a:spcPct val="90000"/>
              </a:lnSpc>
              <a:spcBef>
                <a:spcPts val="1000"/>
              </a:spcBef>
            </a:pPr>
            <a:r>
              <a:rPr lang="ru-RU" sz="2400" kern="0" dirty="0">
                <a:solidFill>
                  <a:prstClr val="black"/>
                </a:solidFill>
                <a:latin typeface="Times New Roman" panose="02020603050405020304" pitchFamily="18" charset="0"/>
                <a:cs typeface="Times New Roman" panose="02020603050405020304" pitchFamily="18" charset="0"/>
              </a:rPr>
              <a:t>Чтобы признать себя резидентом, нужно подать заявление в налоговую инспекцию до 30 апреля 2021 года включительно. Оно составляется в произвольной форме, но с обязательным указанием фамилии, имени, отчества (при наличии) и ИНН физлица</a:t>
            </a:r>
            <a:r>
              <a:rPr lang="ru-RU" sz="2400" kern="0" dirty="0" smtClean="0">
                <a:solidFill>
                  <a:prstClr val="black"/>
                </a:solidFill>
                <a:latin typeface="Times New Roman" panose="02020603050405020304" pitchFamily="18" charset="0"/>
                <a:cs typeface="Times New Roman" panose="02020603050405020304" pitchFamily="18" charset="0"/>
              </a:rPr>
              <a:t>.</a:t>
            </a:r>
            <a:endParaRPr lang="ru-RU" sz="2400" kern="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20158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sz="2400" b="1" kern="0" noProof="0" dirty="0" smtClean="0">
                <a:solidFill>
                  <a:srgbClr val="800000"/>
                </a:solidFill>
                <a:latin typeface="Times New Roman" panose="02020603050405020304" pitchFamily="18" charset="0"/>
                <a:ea typeface="+mj-ea"/>
                <a:cs typeface="Times New Roman" panose="02020603050405020304" pitchFamily="18" charset="0"/>
              </a:rPr>
              <a:t>Порядок подтверждения статуса в 2020 году</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2" y="1608090"/>
            <a:ext cx="8820236" cy="2942344"/>
          </a:xfrm>
          <a:prstGeom prst="rect">
            <a:avLst/>
          </a:prstGeom>
        </p:spPr>
        <p:txBody>
          <a:bodyPr wrap="square">
            <a:spAutoFit/>
          </a:bodyPr>
          <a:lstStyle/>
          <a:p>
            <a:pPr lvl="0" algn="just" defTabSz="914400">
              <a:lnSpc>
                <a:spcPct val="90000"/>
              </a:lnSpc>
              <a:spcBef>
                <a:spcPts val="1000"/>
              </a:spcBef>
            </a:pPr>
            <a:r>
              <a:rPr lang="ru-RU" sz="2200" b="1" kern="0" dirty="0">
                <a:solidFill>
                  <a:prstClr val="black"/>
                </a:solidFill>
                <a:latin typeface="Times New Roman" panose="02020603050405020304" pitchFamily="18" charset="0"/>
                <a:cs typeface="Times New Roman" panose="02020603050405020304" pitchFamily="18" charset="0"/>
              </a:rPr>
              <a:t>Письмо ФНС России от 28.09.2020 N </a:t>
            </a:r>
            <a:r>
              <a:rPr lang="ru-RU" sz="2200" b="1" kern="0" dirty="0" smtClean="0">
                <a:solidFill>
                  <a:prstClr val="black"/>
                </a:solidFill>
                <a:latin typeface="Times New Roman" panose="02020603050405020304" pitchFamily="18" charset="0"/>
                <a:cs typeface="Times New Roman" panose="02020603050405020304" pitchFamily="18" charset="0"/>
              </a:rPr>
              <a:t>ВД-4-17/15732</a:t>
            </a:r>
          </a:p>
          <a:p>
            <a:pPr lvl="0" algn="just" defTabSz="914400">
              <a:lnSpc>
                <a:spcPct val="90000"/>
              </a:lnSpc>
              <a:spcBef>
                <a:spcPts val="1000"/>
              </a:spcBef>
            </a:pPr>
            <a:r>
              <a:rPr lang="ru-RU" sz="2200" kern="0" dirty="0">
                <a:solidFill>
                  <a:prstClr val="black"/>
                </a:solidFill>
                <a:latin typeface="Times New Roman" panose="02020603050405020304" pitchFamily="18" charset="0"/>
                <a:cs typeface="Times New Roman" panose="02020603050405020304" pitchFamily="18" charset="0"/>
              </a:rPr>
              <a:t>Чтобы стать налоговым резидентом в 2020 году, нужно находиться в России от 90 до 182 календарных дней включительно. В расчет берут период с 1 января по 31 декабря этого года. Для получения </a:t>
            </a:r>
            <a:r>
              <a:rPr lang="ru-RU" sz="2200" kern="0" dirty="0" err="1">
                <a:solidFill>
                  <a:prstClr val="black"/>
                </a:solidFill>
                <a:latin typeface="Times New Roman" panose="02020603050405020304" pitchFamily="18" charset="0"/>
                <a:cs typeface="Times New Roman" panose="02020603050405020304" pitchFamily="18" charset="0"/>
              </a:rPr>
              <a:t>резидентства</a:t>
            </a:r>
            <a:r>
              <a:rPr lang="ru-RU" sz="2200" kern="0" dirty="0">
                <a:solidFill>
                  <a:prstClr val="black"/>
                </a:solidFill>
                <a:latin typeface="Times New Roman" panose="02020603050405020304" pitchFamily="18" charset="0"/>
                <a:cs typeface="Times New Roman" panose="02020603050405020304" pitchFamily="18" charset="0"/>
              </a:rPr>
              <a:t> физлица направляют заявление в произвольной форме.</a:t>
            </a:r>
          </a:p>
          <a:p>
            <a:pPr lvl="0" algn="just" defTabSz="914400">
              <a:lnSpc>
                <a:spcPct val="90000"/>
              </a:lnSpc>
              <a:spcBef>
                <a:spcPts val="1000"/>
              </a:spcBef>
            </a:pPr>
            <a:r>
              <a:rPr lang="ru-RU" sz="2200" kern="0" dirty="0">
                <a:solidFill>
                  <a:prstClr val="black"/>
                </a:solidFill>
                <a:latin typeface="Times New Roman" panose="02020603050405020304" pitchFamily="18" charset="0"/>
                <a:cs typeface="Times New Roman" panose="02020603050405020304" pitchFamily="18" charset="0"/>
              </a:rPr>
              <a:t>Ведомство рекомендовало форму такого заявления. В нем оно просит указывать, еще и сколько дней физлицо провело в России в 2020 году.</a:t>
            </a:r>
          </a:p>
          <a:p>
            <a:pPr lvl="0" algn="just" defTabSz="914400">
              <a:lnSpc>
                <a:spcPct val="90000"/>
              </a:lnSpc>
              <a:spcBef>
                <a:spcPts val="1000"/>
              </a:spcBef>
            </a:pPr>
            <a:endParaRPr lang="ru-RU" sz="2400" b="1" kern="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9954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sz="2400" b="1" kern="0" noProof="0" dirty="0" smtClean="0">
                <a:solidFill>
                  <a:srgbClr val="800000"/>
                </a:solidFill>
                <a:latin typeface="Times New Roman" panose="02020603050405020304" pitchFamily="18" charset="0"/>
                <a:ea typeface="+mj-ea"/>
                <a:cs typeface="Times New Roman" panose="02020603050405020304" pitchFamily="18" charset="0"/>
              </a:rPr>
              <a:t>Порядок подтверждения статуса налогоплательщика</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203946" y="1537704"/>
            <a:ext cx="9511734" cy="4567404"/>
          </a:xfrm>
          <a:prstGeom prst="rect">
            <a:avLst/>
          </a:prstGeom>
        </p:spPr>
        <p:txBody>
          <a:bodyPr wrap="square">
            <a:spAutoFit/>
          </a:bodyPr>
          <a:lstStyle/>
          <a:p>
            <a:pPr lvl="0" algn="just" defTabSz="914400">
              <a:spcBef>
                <a:spcPct val="20000"/>
              </a:spcBef>
            </a:pPr>
            <a:r>
              <a:rPr kumimoji="0" lang="ru-RU" b="1" i="0" u="none" strike="noStrike" kern="0" cap="none" spc="0" normalizeH="0" baseline="0" noProof="0" dirty="0" smtClean="0">
                <a:ln>
                  <a:noFill/>
                </a:ln>
                <a:solidFill>
                  <a:prstClr val="black"/>
                </a:solidFill>
                <a:effectLst/>
                <a:uLnTx/>
                <a:uFillTx/>
              </a:rPr>
              <a:t> </a:t>
            </a:r>
            <a:r>
              <a:rPr lang="ru-RU" sz="2000" b="1" dirty="0">
                <a:solidFill>
                  <a:prstClr val="black"/>
                </a:solidFill>
                <a:latin typeface="Times New Roman" panose="02020603050405020304" pitchFamily="18" charset="0"/>
                <a:cs typeface="Times New Roman" panose="02020603050405020304" pitchFamily="18" charset="0"/>
              </a:rPr>
              <a:t>МИНИСТЕРСТВО ФИНАНСОВ РОССИЙСКОЙ </a:t>
            </a:r>
            <a:r>
              <a:rPr lang="ru-RU" sz="2000" b="1" dirty="0" smtClean="0">
                <a:solidFill>
                  <a:prstClr val="black"/>
                </a:solidFill>
                <a:latin typeface="Times New Roman" panose="02020603050405020304" pitchFamily="18" charset="0"/>
                <a:cs typeface="Times New Roman" panose="02020603050405020304" pitchFamily="18" charset="0"/>
              </a:rPr>
              <a:t>ФЕДЕРАЦИИ ПИСЬМО </a:t>
            </a:r>
            <a:r>
              <a:rPr lang="ru-RU" sz="2000" b="1" dirty="0">
                <a:solidFill>
                  <a:prstClr val="black"/>
                </a:solidFill>
                <a:latin typeface="Times New Roman" panose="02020603050405020304" pitchFamily="18" charset="0"/>
                <a:cs typeface="Times New Roman" panose="02020603050405020304" pitchFamily="18" charset="0"/>
              </a:rPr>
              <a:t>от 23 мая 2018 г. N 03-04-06/34676</a:t>
            </a:r>
          </a:p>
          <a:p>
            <a:pPr lvl="0" algn="just" defTabSz="914400">
              <a:spcBef>
                <a:spcPct val="20000"/>
              </a:spcBef>
            </a:pPr>
            <a:r>
              <a:rPr lang="ru-RU" sz="2200" dirty="0">
                <a:solidFill>
                  <a:prstClr val="black"/>
                </a:solidFill>
                <a:latin typeface="Times New Roman" panose="02020603050405020304" pitchFamily="18" charset="0"/>
                <a:cs typeface="Times New Roman" panose="02020603050405020304" pitchFamily="18" charset="0"/>
              </a:rPr>
              <a:t>Согласно пункту 2 статьи 207 Кодекса налоговыми резидентами Российской Федерации признаются физические лица, фактически находящиеся в Российской Федерации не менее 183 календарных дней в течение 12 следующих подряд месяцев.</a:t>
            </a:r>
          </a:p>
          <a:p>
            <a:pPr lvl="0" algn="just" defTabSz="914400">
              <a:spcBef>
                <a:spcPct val="20000"/>
              </a:spcBef>
            </a:pPr>
            <a:r>
              <a:rPr lang="ru-RU" sz="2200" dirty="0">
                <a:solidFill>
                  <a:prstClr val="black"/>
                </a:solidFill>
                <a:latin typeface="Times New Roman" panose="02020603050405020304" pitchFamily="18" charset="0"/>
                <a:cs typeface="Times New Roman" panose="02020603050405020304" pitchFamily="18" charset="0"/>
              </a:rPr>
              <a:t>Перечень документов, подтверждающих фактическое нахождение физического лица на территории Российской Федерации, Кодексом не установлен</a:t>
            </a:r>
            <a:r>
              <a:rPr lang="ru-RU" sz="2200" dirty="0" smtClean="0">
                <a:solidFill>
                  <a:prstClr val="black"/>
                </a:solidFill>
                <a:latin typeface="Times New Roman" panose="02020603050405020304" pitchFamily="18" charset="0"/>
                <a:cs typeface="Times New Roman" panose="02020603050405020304" pitchFamily="18" charset="0"/>
              </a:rPr>
              <a:t>. Подтверждение </a:t>
            </a:r>
            <a:r>
              <a:rPr lang="ru-RU" sz="2200" dirty="0">
                <a:solidFill>
                  <a:prstClr val="black"/>
                </a:solidFill>
                <a:latin typeface="Times New Roman" panose="02020603050405020304" pitchFamily="18" charset="0"/>
                <a:cs typeface="Times New Roman" panose="02020603050405020304" pitchFamily="18" charset="0"/>
              </a:rPr>
              <a:t>фактического нахождения физического лица на территории Российской Федерации может производиться на основании любых документов, оформленных в установленном порядке, позволяющих установить количество дней его фактического пребывания на территории Российской Федерации</a:t>
            </a:r>
            <a:r>
              <a:rPr lang="ru-RU" sz="2200" dirty="0" smtClean="0">
                <a:solidFill>
                  <a:prstClr val="black"/>
                </a:solidFill>
                <a:latin typeface="Times New Roman" panose="02020603050405020304" pitchFamily="18" charset="0"/>
                <a:cs typeface="Times New Roman" panose="02020603050405020304" pitchFamily="18" charset="0"/>
              </a:rPr>
              <a:t>.</a:t>
            </a:r>
            <a:endParaRPr lang="ru-RU"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68193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9826" y="-17754"/>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79487"/>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7"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5"/>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1" y="6461740"/>
            <a:ext cx="1595821"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6" name="Прямоугольник 15"/>
          <p:cNvSpPr/>
          <p:nvPr/>
        </p:nvSpPr>
        <p:spPr>
          <a:xfrm>
            <a:off x="1" y="1214179"/>
            <a:ext cx="9838280" cy="461665"/>
          </a:xfrm>
          <a:prstGeom prst="rect">
            <a:avLst/>
          </a:prstGeom>
        </p:spPr>
        <p:txBody>
          <a:bodyPr wrap="square">
            <a:spAutoFit/>
          </a:bodyPr>
          <a:lstStyle/>
          <a:p>
            <a:pPr algn="ctr"/>
            <a:r>
              <a:rPr lang="ru-RU" sz="2400" b="1" dirty="0" smtClean="0">
                <a:solidFill>
                  <a:srgbClr val="9C0E11"/>
                </a:solidFill>
                <a:latin typeface="Times New Roman" panose="02020603050405020304" pitchFamily="18" charset="0"/>
                <a:cs typeface="Times New Roman" panose="02020603050405020304" pitchFamily="18" charset="0"/>
              </a:rPr>
              <a:t>Объект для страховых взносов.</a:t>
            </a:r>
            <a:endParaRPr lang="ru-RU" sz="2400" b="1" dirty="0">
              <a:solidFill>
                <a:srgbClr val="9C0E1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684371" y="1854558"/>
            <a:ext cx="9031309" cy="3724096"/>
          </a:xfrm>
          <a:prstGeom prst="rect">
            <a:avLst/>
          </a:prstGeom>
        </p:spPr>
        <p:txBody>
          <a:bodyPr wrap="square">
            <a:spAutoFit/>
          </a:bodyPr>
          <a:lstStyle/>
          <a:p>
            <a:pPr lvl="0" algn="just" defTabSz="914400">
              <a:spcBef>
                <a:spcPct val="20000"/>
              </a:spcBef>
            </a:pPr>
            <a:r>
              <a:rPr lang="ru-RU" kern="0" dirty="0">
                <a:solidFill>
                  <a:srgbClr val="000000"/>
                </a:solidFill>
                <a:latin typeface="Franklin Gothic Heavy"/>
                <a:cs typeface="Arial"/>
                <a:sym typeface="Arial"/>
              </a:rPr>
              <a:t> </a:t>
            </a:r>
            <a:r>
              <a:rPr lang="ru-RU" sz="2000" b="1" dirty="0">
                <a:solidFill>
                  <a:prstClr val="black"/>
                </a:solidFill>
                <a:latin typeface="Times New Roman" panose="02020603050405020304" pitchFamily="18" charset="0"/>
                <a:cs typeface="Times New Roman" panose="02020603050405020304" pitchFamily="18" charset="0"/>
              </a:rPr>
              <a:t>Статья </a:t>
            </a:r>
            <a:r>
              <a:rPr lang="ru-RU" sz="2000" b="1" dirty="0" smtClean="0">
                <a:solidFill>
                  <a:prstClr val="black"/>
                </a:solidFill>
                <a:latin typeface="Times New Roman" panose="02020603050405020304" pitchFamily="18" charset="0"/>
                <a:cs typeface="Times New Roman" panose="02020603050405020304" pitchFamily="18" charset="0"/>
              </a:rPr>
              <a:t>420 НК РФ  </a:t>
            </a:r>
            <a:r>
              <a:rPr lang="ru-RU" sz="2000" b="1" dirty="0">
                <a:solidFill>
                  <a:prstClr val="black"/>
                </a:solidFill>
                <a:latin typeface="Times New Roman" panose="02020603050405020304" pitchFamily="18" charset="0"/>
                <a:cs typeface="Times New Roman" panose="02020603050405020304" pitchFamily="18" charset="0"/>
              </a:rPr>
              <a:t>Объект обложения страховыми взносами</a:t>
            </a:r>
          </a:p>
          <a:p>
            <a:pPr lvl="0" algn="just" defTabSz="914400">
              <a:spcBef>
                <a:spcPct val="20000"/>
              </a:spcBef>
            </a:pPr>
            <a:r>
              <a:rPr lang="ru-RU" sz="2000" dirty="0">
                <a:solidFill>
                  <a:prstClr val="black"/>
                </a:solidFill>
                <a:latin typeface="Times New Roman" panose="02020603050405020304" pitchFamily="18" charset="0"/>
                <a:cs typeface="Times New Roman" panose="02020603050405020304" pitchFamily="18" charset="0"/>
              </a:rPr>
              <a:t>1. Объектом обложения страховыми взносами для плательщиков, указанных в абзацах втором и третьем подпункта 1 пункта 1 статьи 419 настоящего Кодекса, если иное не предусмотрено настоящей статьей, признаются выплаты и иные вознаграждения в пользу физических лиц, подлежащих обязательному социальному страхованию в соответствии с федеральными законами о конкретных видах обязательного социального страхования </a:t>
            </a:r>
            <a:r>
              <a:rPr lang="ru-RU" sz="2000" dirty="0" smtClean="0">
                <a:solidFill>
                  <a:prstClr val="black"/>
                </a:solidFill>
                <a:latin typeface="Times New Roman" panose="02020603050405020304" pitchFamily="18" charset="0"/>
                <a:cs typeface="Times New Roman" panose="02020603050405020304" pitchFamily="18" charset="0"/>
              </a:rPr>
              <a:t>:</a:t>
            </a:r>
            <a:endParaRPr lang="ru-RU" sz="2000" dirty="0">
              <a:solidFill>
                <a:prstClr val="black"/>
              </a:solidFill>
              <a:latin typeface="Times New Roman" panose="02020603050405020304" pitchFamily="18" charset="0"/>
              <a:cs typeface="Times New Roman" panose="02020603050405020304" pitchFamily="18" charset="0"/>
            </a:endParaRPr>
          </a:p>
          <a:p>
            <a:pPr lvl="0" algn="just" defTabSz="914400">
              <a:spcBef>
                <a:spcPct val="20000"/>
              </a:spcBef>
            </a:pPr>
            <a:r>
              <a:rPr lang="ru-RU" sz="2000" dirty="0">
                <a:solidFill>
                  <a:prstClr val="black"/>
                </a:solidFill>
                <a:latin typeface="Times New Roman" panose="02020603050405020304" pitchFamily="18" charset="0"/>
                <a:cs typeface="Times New Roman" panose="02020603050405020304" pitchFamily="18" charset="0"/>
              </a:rPr>
              <a:t>1) в рамках трудовых отношений и по гражданско-правовым договорам, предметом которых являются выполнение работ, оказание услуг;</a:t>
            </a:r>
          </a:p>
          <a:p>
            <a:pPr lvl="0" algn="just" defTabSz="914400">
              <a:spcBef>
                <a:spcPct val="20000"/>
              </a:spcBef>
            </a:pPr>
            <a:r>
              <a:rPr lang="ru-RU" sz="2000" dirty="0">
                <a:solidFill>
                  <a:prstClr val="black"/>
                </a:solidFill>
                <a:latin typeface="Times New Roman" panose="02020603050405020304" pitchFamily="18" charset="0"/>
                <a:cs typeface="Times New Roman" panose="02020603050405020304" pitchFamily="18" charset="0"/>
              </a:rPr>
              <a:t>2) по договорам авторского заказа в пользу авторов произведений;</a:t>
            </a:r>
          </a:p>
          <a:p>
            <a:pPr lvl="0" algn="just" defTabSz="914400">
              <a:spcBef>
                <a:spcPct val="20000"/>
              </a:spcBef>
            </a:pPr>
            <a:endParaRPr lang="ru-RU"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23809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altLang="ru-RU" sz="2400" b="1" kern="0" dirty="0" smtClean="0">
                <a:solidFill>
                  <a:srgbClr val="800000"/>
                </a:solidFill>
                <a:latin typeface="Times New Roman" panose="02020603050405020304" pitchFamily="18" charset="0"/>
                <a:ea typeface="+mj-ea"/>
                <a:cs typeface="Times New Roman" panose="02020603050405020304" pitchFamily="18" charset="0"/>
              </a:rPr>
              <a:t>Ставка 13% не зависимо от статуса</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2" y="1608090"/>
            <a:ext cx="8820236" cy="3672800"/>
          </a:xfrm>
          <a:prstGeom prst="rect">
            <a:avLst/>
          </a:prstGeom>
        </p:spPr>
        <p:txBody>
          <a:bodyPr wrap="square">
            <a:spAutoFit/>
          </a:bodyPr>
          <a:lstStyle/>
          <a:p>
            <a:pPr lvl="0" algn="just" defTabSz="914400">
              <a:lnSpc>
                <a:spcPct val="90000"/>
              </a:lnSpc>
              <a:spcBef>
                <a:spcPts val="1000"/>
              </a:spcBef>
            </a:pPr>
            <a:r>
              <a:rPr kumimoji="0" lang="ru-RU" b="1" i="0" u="none" strike="noStrike" kern="0" cap="none" spc="0" normalizeH="0" baseline="0" noProof="0" dirty="0" smtClean="0">
                <a:ln>
                  <a:noFill/>
                </a:ln>
                <a:solidFill>
                  <a:prstClr val="black"/>
                </a:solidFill>
                <a:effectLst/>
                <a:uLnTx/>
                <a:uFillTx/>
              </a:rPr>
              <a:t> - </a:t>
            </a:r>
            <a:r>
              <a:rPr lang="ru-RU" sz="2400" dirty="0" smtClean="0">
                <a:solidFill>
                  <a:prstClr val="black"/>
                </a:solidFill>
                <a:latin typeface="Times New Roman" panose="02020603050405020304" pitchFamily="18" charset="0"/>
                <a:cs typeface="Times New Roman" panose="02020603050405020304" pitchFamily="18" charset="0"/>
              </a:rPr>
              <a:t>от </a:t>
            </a:r>
            <a:r>
              <a:rPr lang="ru-RU" sz="2400" dirty="0">
                <a:solidFill>
                  <a:prstClr val="black"/>
                </a:solidFill>
                <a:latin typeface="Times New Roman" panose="02020603050405020304" pitchFamily="18" charset="0"/>
                <a:cs typeface="Times New Roman" panose="02020603050405020304" pitchFamily="18" charset="0"/>
              </a:rPr>
              <a:t>осуществления трудовой деятельности, указанной в статье 227.1 настоящего Кодекса, в отношении которых налоговая ставка устанавливается в размере 13 процентов;</a:t>
            </a:r>
          </a:p>
          <a:p>
            <a:pPr lvl="0" algn="just" defTabSz="914400">
              <a:lnSpc>
                <a:spcPct val="90000"/>
              </a:lnSpc>
              <a:spcBef>
                <a:spcPts val="1000"/>
              </a:spcBef>
            </a:pPr>
            <a:r>
              <a:rPr lang="ru-RU" sz="2400" dirty="0" smtClean="0">
                <a:solidFill>
                  <a:prstClr val="black"/>
                </a:solidFill>
                <a:latin typeface="Times New Roman" panose="02020603050405020304" pitchFamily="18" charset="0"/>
                <a:cs typeface="Times New Roman" panose="02020603050405020304" pitchFamily="18" charset="0"/>
              </a:rPr>
              <a:t>- от </a:t>
            </a:r>
            <a:r>
              <a:rPr lang="ru-RU" sz="2400" dirty="0">
                <a:solidFill>
                  <a:prstClr val="black"/>
                </a:solidFill>
                <a:latin typeface="Times New Roman" panose="02020603050405020304" pitchFamily="18" charset="0"/>
                <a:cs typeface="Times New Roman" panose="02020603050405020304" pitchFamily="18" charset="0"/>
              </a:rPr>
              <a:t>осуществления трудовой деятельности в качестве высококвалифицированного специалиста в соответствии с Федеральным законом от 25 июля 2002 года N 115-ФЗ "О правовом положении иностранных граждан в Российской Федерации", в отношении которых налоговая ставка устанавливается в размере 13 процентов</a:t>
            </a:r>
            <a:r>
              <a:rPr lang="ru-RU" sz="2400" dirty="0" smtClean="0">
                <a:solidFill>
                  <a:prstClr val="black"/>
                </a:solidFill>
                <a:latin typeface="Times New Roman" panose="02020603050405020304" pitchFamily="18" charset="0"/>
                <a:cs typeface="Times New Roman" panose="02020603050405020304" pitchFamily="18" charset="0"/>
              </a:rPr>
              <a:t>;</a:t>
            </a:r>
          </a:p>
          <a:p>
            <a:pPr lvl="0" algn="just" defTabSz="914400">
              <a:lnSpc>
                <a:spcPct val="90000"/>
              </a:lnSpc>
              <a:spcBef>
                <a:spcPts val="1000"/>
              </a:spcBef>
            </a:pPr>
            <a:endParaRPr lang="ru-RU"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16624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altLang="ru-RU" sz="2400" b="1" kern="0" dirty="0" smtClean="0">
                <a:solidFill>
                  <a:srgbClr val="800000"/>
                </a:solidFill>
                <a:latin typeface="Times New Roman" panose="02020603050405020304" pitchFamily="18" charset="0"/>
                <a:ea typeface="+mj-ea"/>
                <a:cs typeface="Times New Roman" panose="02020603050405020304" pitchFamily="18" charset="0"/>
              </a:rPr>
              <a:t>Ставка НДФЛ у граждан из ЕАЭС</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2" y="1608090"/>
            <a:ext cx="8820236" cy="4413516"/>
          </a:xfrm>
          <a:prstGeom prst="rect">
            <a:avLst/>
          </a:prstGeom>
        </p:spPr>
        <p:txBody>
          <a:bodyPr wrap="square">
            <a:spAutoFit/>
          </a:bodyPr>
          <a:lstStyle/>
          <a:p>
            <a:pPr lvl="0" algn="just" defTabSz="914400">
              <a:lnSpc>
                <a:spcPct val="90000"/>
              </a:lnSpc>
              <a:spcBef>
                <a:spcPts val="1000"/>
              </a:spcBef>
            </a:pPr>
            <a:r>
              <a:rPr kumimoji="0" lang="ru-RU" b="1" i="0" u="none" strike="noStrike" kern="0" cap="none" spc="0" normalizeH="0" baseline="0" noProof="0" dirty="0" smtClean="0">
                <a:ln>
                  <a:noFill/>
                </a:ln>
                <a:solidFill>
                  <a:prstClr val="black"/>
                </a:solidFill>
                <a:effectLst/>
                <a:uLnTx/>
                <a:uFillTx/>
              </a:rPr>
              <a:t> </a:t>
            </a:r>
            <a:r>
              <a:rPr lang="ru-RU" sz="2400" kern="0" dirty="0">
                <a:solidFill>
                  <a:prstClr val="black"/>
                </a:solidFill>
                <a:latin typeface="Times New Roman" panose="02020603050405020304" pitchFamily="18" charset="0"/>
                <a:cs typeface="Times New Roman" panose="02020603050405020304" pitchFamily="18" charset="0"/>
              </a:rPr>
              <a:t>Статьей 73 Договора о Евразийском экономическом союзе от 29 мая 2014 года предусмотрено, что в случае, если одно государство - член Евразийского экономического союза в соответствии с его законодательством и положениями международных договоров вправе облагать налогом доход налогового резидента (лица с постоянным местопребыванием) другого государства-члена в связи с работой по найму, осуществляемой в первом упомянутом государстве-члене, такой доход облагается в первом государстве-члене </a:t>
            </a:r>
            <a:r>
              <a:rPr lang="ru-RU" sz="2400" b="1" kern="0" dirty="0">
                <a:solidFill>
                  <a:srgbClr val="FF0000"/>
                </a:solidFill>
                <a:latin typeface="Times New Roman" panose="02020603050405020304" pitchFamily="18" charset="0"/>
                <a:cs typeface="Times New Roman" panose="02020603050405020304" pitchFamily="18" charset="0"/>
              </a:rPr>
              <a:t>с первого дня работы по найму по налоговым ставкам, предусмотренным для таких доходов физических лиц - налоговых резидентов </a:t>
            </a:r>
            <a:r>
              <a:rPr lang="ru-RU" sz="2400" kern="0" dirty="0">
                <a:solidFill>
                  <a:prstClr val="black"/>
                </a:solidFill>
                <a:latin typeface="Times New Roman" panose="02020603050405020304" pitchFamily="18" charset="0"/>
                <a:cs typeface="Times New Roman" panose="02020603050405020304" pitchFamily="18" charset="0"/>
              </a:rPr>
              <a:t>(лиц с постоянным местопребыванием) этого первого государства-члена</a:t>
            </a:r>
            <a:r>
              <a:rPr lang="ru-RU" sz="2400" kern="0" dirty="0" smtClean="0">
                <a:solidFill>
                  <a:prstClr val="black"/>
                </a:solidFill>
                <a:latin typeface="Times New Roman" panose="02020603050405020304" pitchFamily="18" charset="0"/>
                <a:cs typeface="Times New Roman" panose="02020603050405020304" pitchFamily="18" charset="0"/>
              </a:rPr>
              <a:t>.</a:t>
            </a:r>
            <a:endParaRPr lang="ru-RU" sz="2400" kern="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67792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altLang="ru-RU" sz="2400" b="1" kern="0" dirty="0" smtClean="0">
                <a:solidFill>
                  <a:srgbClr val="800000"/>
                </a:solidFill>
                <a:latin typeface="Times New Roman" panose="02020603050405020304" pitchFamily="18" charset="0"/>
                <a:ea typeface="+mj-ea"/>
                <a:cs typeface="Times New Roman" panose="02020603050405020304" pitchFamily="18" charset="0"/>
              </a:rPr>
              <a:t>Ставка НДФЛ у граждан из ЕАЭС на конец налогового периода</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2" y="1608090"/>
            <a:ext cx="8820236" cy="4943918"/>
          </a:xfrm>
          <a:prstGeom prst="rect">
            <a:avLst/>
          </a:prstGeom>
        </p:spPr>
        <p:txBody>
          <a:bodyPr wrap="square">
            <a:spAutoFit/>
          </a:bodyPr>
          <a:lstStyle/>
          <a:p>
            <a:pPr lvl="0" algn="just" defTabSz="914400">
              <a:lnSpc>
                <a:spcPct val="90000"/>
              </a:lnSpc>
              <a:spcBef>
                <a:spcPts val="1000"/>
              </a:spcBef>
            </a:pPr>
            <a:r>
              <a:rPr lang="ru-RU" sz="2000" b="1" dirty="0" smtClean="0">
                <a:solidFill>
                  <a:prstClr val="black"/>
                </a:solidFill>
                <a:latin typeface="Times New Roman" panose="02020603050405020304" pitchFamily="18" charset="0"/>
                <a:cs typeface="Times New Roman" panose="02020603050405020304" pitchFamily="18" charset="0"/>
              </a:rPr>
              <a:t>Письмо </a:t>
            </a:r>
            <a:r>
              <a:rPr lang="ru-RU" sz="2000" b="1" dirty="0">
                <a:solidFill>
                  <a:prstClr val="black"/>
                </a:solidFill>
                <a:latin typeface="Times New Roman" panose="02020603050405020304" pitchFamily="18" charset="0"/>
                <a:cs typeface="Times New Roman" panose="02020603050405020304" pitchFamily="18" charset="0"/>
              </a:rPr>
              <a:t>Минфина России от 16.12.2019 N 03-04-05/98059</a:t>
            </a:r>
          </a:p>
          <a:p>
            <a:pPr lvl="0" algn="just" defTabSz="914400">
              <a:lnSpc>
                <a:spcPct val="90000"/>
              </a:lnSpc>
              <a:spcBef>
                <a:spcPts val="1000"/>
              </a:spcBef>
            </a:pPr>
            <a:r>
              <a:rPr lang="ru-RU" sz="2000" dirty="0">
                <a:solidFill>
                  <a:prstClr val="black"/>
                </a:solidFill>
                <a:latin typeface="Times New Roman" panose="02020603050405020304" pitchFamily="18" charset="0"/>
                <a:cs typeface="Times New Roman" panose="02020603050405020304" pitchFamily="18" charset="0"/>
              </a:rPr>
              <a:t>При этом по итогам налогового периода определяется окончательный налоговый статус физического лица в зависимости от времени его нахождения в Российской Федерации в данном налоговом периоде.</a:t>
            </a:r>
          </a:p>
          <a:p>
            <a:pPr lvl="0" algn="just" defTabSz="914400">
              <a:lnSpc>
                <a:spcPct val="90000"/>
              </a:lnSpc>
              <a:spcBef>
                <a:spcPts val="1000"/>
              </a:spcBef>
            </a:pPr>
            <a:r>
              <a:rPr lang="ru-RU" sz="2000" dirty="0">
                <a:solidFill>
                  <a:prstClr val="black"/>
                </a:solidFill>
                <a:latin typeface="Times New Roman" panose="02020603050405020304" pitchFamily="18" charset="0"/>
                <a:cs typeface="Times New Roman" panose="02020603050405020304" pitchFamily="18" charset="0"/>
              </a:rPr>
              <a:t>Данный вывод не противоречит Постановлению Конституционного Суда Российской Федерации от 25.06.2015 N 16-П.</a:t>
            </a:r>
          </a:p>
          <a:p>
            <a:pPr lvl="0" algn="just" defTabSz="914400">
              <a:lnSpc>
                <a:spcPct val="90000"/>
              </a:lnSpc>
              <a:spcBef>
                <a:spcPts val="1000"/>
              </a:spcBef>
            </a:pPr>
            <a:r>
              <a:rPr lang="ru-RU" sz="2000" dirty="0">
                <a:solidFill>
                  <a:prstClr val="black"/>
                </a:solidFill>
                <a:latin typeface="Times New Roman" panose="02020603050405020304" pitchFamily="18" charset="0"/>
                <a:cs typeface="Times New Roman" panose="02020603050405020304" pitchFamily="18" charset="0"/>
              </a:rPr>
              <a:t>Изложенный порядок определения налогового статуса применяется в отношении физических лиц независимо от гражданства.</a:t>
            </a:r>
          </a:p>
          <a:p>
            <a:pPr lvl="0" algn="just" defTabSz="914400">
              <a:lnSpc>
                <a:spcPct val="90000"/>
              </a:lnSpc>
              <a:spcBef>
                <a:spcPts val="1000"/>
              </a:spcBef>
            </a:pPr>
            <a:r>
              <a:rPr lang="ru-RU" sz="2000" dirty="0">
                <a:solidFill>
                  <a:prstClr val="black"/>
                </a:solidFill>
                <a:latin typeface="Times New Roman" panose="02020603050405020304" pitchFamily="18" charset="0"/>
                <a:cs typeface="Times New Roman" panose="02020603050405020304" pitchFamily="18" charset="0"/>
              </a:rPr>
              <a:t>Учитывая изложенное, если по итогам налогового периода сотрудники организации - граждане государств - членов Евразийского экономического союза не приобрели статус налоговых резидентов (находились в Российской Федерации менее 183 дней), суммы налога на доходы физических лиц, удержанного с их доходов, полученных в данном налоговом периоде, подлежат перерасчету налоговым агентом по ставке в размере 30 процентов.</a:t>
            </a:r>
          </a:p>
          <a:p>
            <a:pPr lvl="0" algn="just" defTabSz="914400">
              <a:lnSpc>
                <a:spcPct val="90000"/>
              </a:lnSpc>
              <a:spcBef>
                <a:spcPts val="1000"/>
              </a:spcBef>
            </a:pPr>
            <a:endParaRPr lang="ru-RU"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79582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4126" y="14363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altLang="ru-RU" sz="2400" b="1" kern="0" dirty="0" smtClean="0">
                <a:solidFill>
                  <a:srgbClr val="800000"/>
                </a:solidFill>
                <a:latin typeface="Times New Roman" panose="02020603050405020304" pitchFamily="18" charset="0"/>
                <a:ea typeface="+mj-ea"/>
                <a:cs typeface="Times New Roman" panose="02020603050405020304" pitchFamily="18" charset="0"/>
              </a:rPr>
              <a:t>Увольнение ЕАЭС в течении налогового периода</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2" y="1608090"/>
            <a:ext cx="8820236" cy="5203476"/>
          </a:xfrm>
          <a:prstGeom prst="rect">
            <a:avLst/>
          </a:prstGeom>
        </p:spPr>
        <p:txBody>
          <a:bodyPr wrap="square">
            <a:spAutoFit/>
          </a:bodyPr>
          <a:lstStyle/>
          <a:p>
            <a:pPr lvl="0" algn="just" defTabSz="914400">
              <a:lnSpc>
                <a:spcPct val="90000"/>
              </a:lnSpc>
              <a:spcBef>
                <a:spcPts val="1000"/>
              </a:spcBef>
            </a:pPr>
            <a:r>
              <a:rPr lang="ru-RU" sz="2000" b="1" dirty="0">
                <a:solidFill>
                  <a:prstClr val="black"/>
                </a:solidFill>
                <a:latin typeface="Times New Roman" panose="02020603050405020304" pitchFamily="18" charset="0"/>
                <a:cs typeface="Times New Roman" panose="02020603050405020304" pitchFamily="18" charset="0"/>
              </a:rPr>
              <a:t>Письмо Минфина России от 25.08.2020 N 03-04-06/74275</a:t>
            </a:r>
          </a:p>
          <a:p>
            <a:pPr lvl="0" algn="just" defTabSz="914400">
              <a:lnSpc>
                <a:spcPct val="90000"/>
              </a:lnSpc>
              <a:spcBef>
                <a:spcPts val="1000"/>
              </a:spcBef>
            </a:pPr>
            <a:r>
              <a:rPr lang="ru-RU" sz="2400" dirty="0">
                <a:solidFill>
                  <a:prstClr val="black"/>
                </a:solidFill>
                <a:latin typeface="Times New Roman" panose="02020603050405020304" pitchFamily="18" charset="0"/>
                <a:cs typeface="Times New Roman" panose="02020603050405020304" pitchFamily="18" charset="0"/>
              </a:rPr>
              <a:t>При этом по итогам налогового периода определяется окончательный налоговый статус физического лица в зависимости от времени его нахождения в Российской Федерации в данном налоговом периоде. Данный вывод не противоречит Постановлению Конституционного Суда Российской Федерации от 25.06.2015 N 16-П.</a:t>
            </a:r>
          </a:p>
          <a:p>
            <a:pPr lvl="0" algn="just" defTabSz="914400">
              <a:lnSpc>
                <a:spcPct val="90000"/>
              </a:lnSpc>
              <a:spcBef>
                <a:spcPts val="1000"/>
              </a:spcBef>
            </a:pPr>
            <a:r>
              <a:rPr lang="ru-RU" sz="2400" dirty="0">
                <a:solidFill>
                  <a:prstClr val="black"/>
                </a:solidFill>
                <a:latin typeface="Times New Roman" panose="02020603050405020304" pitchFamily="18" charset="0"/>
                <a:cs typeface="Times New Roman" panose="02020603050405020304" pitchFamily="18" charset="0"/>
              </a:rPr>
              <a:t>Изложенный порядок определения налогового статуса применяется в отношении физических лиц независимо от гражданства.</a:t>
            </a:r>
          </a:p>
          <a:p>
            <a:pPr lvl="0" algn="just" defTabSz="914400">
              <a:lnSpc>
                <a:spcPct val="90000"/>
              </a:lnSpc>
              <a:spcBef>
                <a:spcPts val="1000"/>
              </a:spcBef>
            </a:pPr>
            <a:r>
              <a:rPr lang="ru-RU" sz="2400" dirty="0">
                <a:solidFill>
                  <a:prstClr val="black"/>
                </a:solidFill>
                <a:latin typeface="Times New Roman" panose="02020603050405020304" pitchFamily="18" charset="0"/>
                <a:cs typeface="Times New Roman" panose="02020603050405020304" pitchFamily="18" charset="0"/>
              </a:rPr>
              <a:t>В случае если после даты увольнения выплаты не производятся, перерасчетов сумм налога, удержанных по ставке в размере 13 процентов, налоговым агентом не производится.</a:t>
            </a:r>
          </a:p>
          <a:p>
            <a:pPr lvl="0" algn="just" defTabSz="914400">
              <a:lnSpc>
                <a:spcPct val="90000"/>
              </a:lnSpc>
              <a:spcBef>
                <a:spcPts val="1000"/>
              </a:spcBef>
            </a:pPr>
            <a:endParaRPr lang="ru-RU"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6183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Прогрессивная шкала ставки по НДФЛ</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317159" y="1397441"/>
            <a:ext cx="9441653" cy="4899803"/>
          </a:xfrm>
          <a:prstGeom prst="rect">
            <a:avLst/>
          </a:prstGeom>
        </p:spPr>
        <p:txBody>
          <a:bodyPr wrap="square">
            <a:spAutoFit/>
          </a:bodyPr>
          <a:lstStyle/>
          <a:p>
            <a:pPr lvl="0" algn="just">
              <a:spcBef>
                <a:spcPct val="20000"/>
              </a:spcBef>
            </a:pPr>
            <a:r>
              <a:rPr lang="ru-RU" sz="2200" b="1" dirty="0">
                <a:solidFill>
                  <a:prstClr val="black"/>
                </a:solidFill>
                <a:latin typeface="Times New Roman" panose="02020603050405020304" pitchFamily="18" charset="0"/>
                <a:cs typeface="Times New Roman" panose="02020603050405020304" pitchFamily="18" charset="0"/>
              </a:rPr>
              <a:t>Федеральный закон от 23.11.2020 года № 372-ФЗ</a:t>
            </a:r>
          </a:p>
          <a:p>
            <a:pPr lvl="0" algn="just">
              <a:spcBef>
                <a:spcPct val="20000"/>
              </a:spcBef>
            </a:pPr>
            <a:r>
              <a:rPr lang="ru-RU" sz="2200" dirty="0" smtClean="0">
                <a:solidFill>
                  <a:prstClr val="black"/>
                </a:solidFill>
                <a:latin typeface="Times New Roman" panose="02020603050405020304" pitchFamily="18" charset="0"/>
                <a:cs typeface="Times New Roman" panose="02020603050405020304" pitchFamily="18" charset="0"/>
              </a:rPr>
              <a:t>С </a:t>
            </a:r>
            <a:r>
              <a:rPr lang="ru-RU" sz="2200" dirty="0">
                <a:solidFill>
                  <a:prstClr val="black"/>
                </a:solidFill>
                <a:latin typeface="Times New Roman" panose="02020603050405020304" pitchFamily="18" charset="0"/>
                <a:cs typeface="Times New Roman" panose="02020603050405020304" pitchFamily="18" charset="0"/>
              </a:rPr>
              <a:t>01.01.2021 года доходы физических лиц, превышающие 5 000 000 руб. будут облагаться налогом по ставке 15%.</a:t>
            </a:r>
          </a:p>
          <a:p>
            <a:pPr lvl="0" algn="just">
              <a:spcBef>
                <a:spcPct val="20000"/>
              </a:spcBef>
            </a:pPr>
            <a:r>
              <a:rPr lang="ru-RU" sz="2200" dirty="0" smtClean="0">
                <a:solidFill>
                  <a:prstClr val="black"/>
                </a:solidFill>
                <a:latin typeface="Times New Roman" panose="02020603050405020304" pitchFamily="18" charset="0"/>
                <a:cs typeface="Times New Roman" panose="02020603050405020304" pitchFamily="18" charset="0"/>
              </a:rPr>
              <a:t>Но </a:t>
            </a:r>
            <a:r>
              <a:rPr lang="ru-RU" sz="2200" dirty="0">
                <a:solidFill>
                  <a:prstClr val="black"/>
                </a:solidFill>
                <a:latin typeface="Times New Roman" panose="02020603050405020304" pitchFamily="18" charset="0"/>
                <a:cs typeface="Times New Roman" panose="02020603050405020304" pitchFamily="18" charset="0"/>
              </a:rPr>
              <a:t>есть исключения из правил. Так, по «старой» ставке 13% будут облагаться следующие доходы (независимо от их размера):</a:t>
            </a:r>
          </a:p>
          <a:p>
            <a:pPr lvl="0" algn="just">
              <a:spcBef>
                <a:spcPct val="20000"/>
              </a:spcBef>
            </a:pPr>
            <a:r>
              <a:rPr lang="ru-RU" sz="2200" dirty="0" smtClean="0">
                <a:solidFill>
                  <a:prstClr val="black"/>
                </a:solidFill>
                <a:latin typeface="Times New Roman" panose="02020603050405020304" pitchFamily="18" charset="0"/>
                <a:cs typeface="Times New Roman" panose="02020603050405020304" pitchFamily="18" charset="0"/>
              </a:rPr>
              <a:t>-продажа </a:t>
            </a:r>
            <a:r>
              <a:rPr lang="ru-RU" sz="2200" dirty="0">
                <a:solidFill>
                  <a:prstClr val="black"/>
                </a:solidFill>
                <a:latin typeface="Times New Roman" panose="02020603050405020304" pitchFamily="18" charset="0"/>
                <a:cs typeface="Times New Roman" panose="02020603050405020304" pitchFamily="18" charset="0"/>
              </a:rPr>
              <a:t>любого личного имущества (кроме ценных бумаг);</a:t>
            </a:r>
          </a:p>
          <a:p>
            <a:pPr lvl="0" algn="just">
              <a:spcBef>
                <a:spcPct val="20000"/>
              </a:spcBef>
            </a:pPr>
            <a:r>
              <a:rPr lang="ru-RU" sz="2200" dirty="0" smtClean="0">
                <a:solidFill>
                  <a:prstClr val="black"/>
                </a:solidFill>
                <a:latin typeface="Times New Roman" panose="02020603050405020304" pitchFamily="18" charset="0"/>
                <a:cs typeface="Times New Roman" panose="02020603050405020304" pitchFamily="18" charset="0"/>
              </a:rPr>
              <a:t>-полученное </a:t>
            </a:r>
            <a:r>
              <a:rPr lang="ru-RU" sz="2200" dirty="0">
                <a:solidFill>
                  <a:prstClr val="black"/>
                </a:solidFill>
                <a:latin typeface="Times New Roman" panose="02020603050405020304" pitchFamily="18" charset="0"/>
                <a:cs typeface="Times New Roman" panose="02020603050405020304" pitchFamily="18" charset="0"/>
              </a:rPr>
              <a:t>в дар имущество (кроме ценных бумаг);</a:t>
            </a:r>
          </a:p>
          <a:p>
            <a:pPr lvl="0" algn="just">
              <a:spcBef>
                <a:spcPct val="20000"/>
              </a:spcBef>
            </a:pPr>
            <a:r>
              <a:rPr lang="ru-RU" sz="2200" dirty="0" smtClean="0">
                <a:solidFill>
                  <a:prstClr val="black"/>
                </a:solidFill>
                <a:latin typeface="Times New Roman" panose="02020603050405020304" pitchFamily="18" charset="0"/>
                <a:cs typeface="Times New Roman" panose="02020603050405020304" pitchFamily="18" charset="0"/>
              </a:rPr>
              <a:t>-страховые </a:t>
            </a:r>
            <a:r>
              <a:rPr lang="ru-RU" sz="2200" dirty="0">
                <a:solidFill>
                  <a:prstClr val="black"/>
                </a:solidFill>
                <a:latin typeface="Times New Roman" panose="02020603050405020304" pitchFamily="18" charset="0"/>
                <a:cs typeface="Times New Roman" panose="02020603050405020304" pitchFamily="18" charset="0"/>
              </a:rPr>
              <a:t>выплаты по договорам страхования и пенсионного обеспечения.</a:t>
            </a:r>
          </a:p>
          <a:p>
            <a:pPr lvl="0" algn="just">
              <a:spcBef>
                <a:spcPct val="20000"/>
              </a:spcBef>
            </a:pPr>
            <a:r>
              <a:rPr lang="ru-RU" sz="2200" dirty="0" smtClean="0">
                <a:solidFill>
                  <a:prstClr val="black"/>
                </a:solidFill>
                <a:latin typeface="Times New Roman" panose="02020603050405020304" pitchFamily="18" charset="0"/>
                <a:cs typeface="Times New Roman" panose="02020603050405020304" pitchFamily="18" charset="0"/>
              </a:rPr>
              <a:t>В 1 </a:t>
            </a:r>
            <a:r>
              <a:rPr lang="ru-RU" sz="2200" dirty="0">
                <a:solidFill>
                  <a:prstClr val="black"/>
                </a:solidFill>
                <a:latin typeface="Times New Roman" panose="02020603050405020304" pitchFamily="18" charset="0"/>
                <a:cs typeface="Times New Roman" panose="02020603050405020304" pitchFamily="18" charset="0"/>
              </a:rPr>
              <a:t>квартале 2021 года за ошибки при удержании налога по повышенной ставке наказывать не будут, т. е. штрафы и пени налоговым агентам не грозят. При этом обязательно надо успеть перечислить в бюджет недостающую сумму налога до 01.07.2021 года (п. 4 ст. 2 Закона). А лучше сразу перестроиться и применять верную ставку налога.</a:t>
            </a:r>
          </a:p>
        </p:txBody>
      </p:sp>
    </p:spTree>
    <p:extLst>
      <p:ext uri="{BB962C8B-B14F-4D97-AF65-F5344CB8AC3E}">
        <p14:creationId xmlns:p14="http://schemas.microsoft.com/office/powerpoint/2010/main" val="4104250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830997"/>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Налоговая база отдельно в отношении каждого вида дохода 2021-2022 году – переходный период</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203946" y="1642368"/>
            <a:ext cx="9554867" cy="4475071"/>
          </a:xfrm>
          <a:prstGeom prst="rect">
            <a:avLst/>
          </a:prstGeom>
        </p:spPr>
        <p:txBody>
          <a:bodyPr wrap="square">
            <a:spAutoFit/>
          </a:bodyPr>
          <a:lstStyle/>
          <a:p>
            <a:pPr lvl="0" algn="just">
              <a:spcBef>
                <a:spcPct val="20000"/>
              </a:spcBef>
            </a:pPr>
            <a:r>
              <a:rPr lang="ru-RU" sz="1600" dirty="0" smtClean="0">
                <a:solidFill>
                  <a:prstClr val="black"/>
                </a:solidFill>
                <a:latin typeface="Times New Roman" panose="02020603050405020304" pitchFamily="18" charset="0"/>
                <a:cs typeface="Times New Roman" panose="02020603050405020304" pitchFamily="18" charset="0"/>
              </a:rPr>
              <a:t>В ст.210 </a:t>
            </a:r>
            <a:r>
              <a:rPr lang="ru-RU" sz="1600" dirty="0">
                <a:solidFill>
                  <a:prstClr val="black"/>
                </a:solidFill>
                <a:latin typeface="Times New Roman" panose="02020603050405020304" pitchFamily="18" charset="0"/>
                <a:cs typeface="Times New Roman" panose="02020603050405020304" pitchFamily="18" charset="0"/>
              </a:rPr>
              <a:t>НК РФ новый пункт 2.1, </a:t>
            </a:r>
            <a:r>
              <a:rPr lang="ru-RU" sz="1600" dirty="0" smtClean="0">
                <a:solidFill>
                  <a:prstClr val="black"/>
                </a:solidFill>
                <a:latin typeface="Times New Roman" panose="02020603050405020304" pitchFamily="18" charset="0"/>
                <a:cs typeface="Times New Roman" panose="02020603050405020304" pitchFamily="18" charset="0"/>
              </a:rPr>
              <a:t>в котором закреплена </a:t>
            </a:r>
            <a:r>
              <a:rPr lang="ru-RU" sz="1600" dirty="0">
                <a:solidFill>
                  <a:prstClr val="black"/>
                </a:solidFill>
                <a:latin typeface="Times New Roman" panose="02020603050405020304" pitchFamily="18" charset="0"/>
                <a:cs typeface="Times New Roman" panose="02020603050405020304" pitchFamily="18" charset="0"/>
              </a:rPr>
              <a:t>необходимость определять самостоятельные налоговые базы в отношении доходов, облагаемых по ставкам 13 % или 15 % в соответствии с п. 1 ст. 224 НК РФ, а именно:</a:t>
            </a:r>
          </a:p>
          <a:p>
            <a:pPr lvl="0" algn="just">
              <a:spcBef>
                <a:spcPct val="20000"/>
              </a:spcBef>
            </a:pPr>
            <a:r>
              <a:rPr lang="ru-RU" sz="1600" dirty="0">
                <a:solidFill>
                  <a:prstClr val="black"/>
                </a:solidFill>
                <a:latin typeface="Times New Roman" panose="02020603050405020304" pitchFamily="18" charset="0"/>
                <a:cs typeface="Times New Roman" panose="02020603050405020304" pitchFamily="18" charset="0"/>
              </a:rPr>
              <a:t>•	по доходам от долевого участия;</a:t>
            </a:r>
          </a:p>
          <a:p>
            <a:pPr lvl="0" algn="just">
              <a:spcBef>
                <a:spcPct val="20000"/>
              </a:spcBef>
            </a:pPr>
            <a:r>
              <a:rPr lang="ru-RU" sz="1600" dirty="0">
                <a:solidFill>
                  <a:prstClr val="black"/>
                </a:solidFill>
                <a:latin typeface="Times New Roman" panose="02020603050405020304" pitchFamily="18" charset="0"/>
                <a:cs typeface="Times New Roman" panose="02020603050405020304" pitchFamily="18" charset="0"/>
              </a:rPr>
              <a:t>•	по доходам в виде выигрышей, полученных участниками азартных игр и участниками лотерей;</a:t>
            </a:r>
          </a:p>
          <a:p>
            <a:pPr lvl="0" algn="just">
              <a:spcBef>
                <a:spcPct val="20000"/>
              </a:spcBef>
            </a:pPr>
            <a:r>
              <a:rPr lang="ru-RU" sz="1600" dirty="0">
                <a:solidFill>
                  <a:prstClr val="black"/>
                </a:solidFill>
                <a:latin typeface="Times New Roman" panose="02020603050405020304" pitchFamily="18" charset="0"/>
                <a:cs typeface="Times New Roman" panose="02020603050405020304" pitchFamily="18" charset="0"/>
              </a:rPr>
              <a:t>•	по доходам по операциям с ценными бумагами и по операциям с производными финансовыми инструментами;</a:t>
            </a:r>
          </a:p>
          <a:p>
            <a:pPr lvl="0" algn="just">
              <a:spcBef>
                <a:spcPct val="20000"/>
              </a:spcBef>
            </a:pPr>
            <a:r>
              <a:rPr lang="ru-RU" sz="1600" dirty="0">
                <a:solidFill>
                  <a:prstClr val="black"/>
                </a:solidFill>
                <a:latin typeface="Times New Roman" panose="02020603050405020304" pitchFamily="18" charset="0"/>
                <a:cs typeface="Times New Roman" panose="02020603050405020304" pitchFamily="18" charset="0"/>
              </a:rPr>
              <a:t>•	по операциям РЕПО, объектом которых являются ценные бумаги;</a:t>
            </a:r>
          </a:p>
          <a:p>
            <a:pPr lvl="0" algn="just">
              <a:spcBef>
                <a:spcPct val="20000"/>
              </a:spcBef>
            </a:pPr>
            <a:r>
              <a:rPr lang="ru-RU" sz="1600" dirty="0">
                <a:solidFill>
                  <a:prstClr val="black"/>
                </a:solidFill>
                <a:latin typeface="Times New Roman" panose="02020603050405020304" pitchFamily="18" charset="0"/>
                <a:cs typeface="Times New Roman" panose="02020603050405020304" pitchFamily="18" charset="0"/>
              </a:rPr>
              <a:t>•	по операциям займа ценными бумагами;</a:t>
            </a:r>
          </a:p>
          <a:p>
            <a:pPr lvl="0" algn="just">
              <a:spcBef>
                <a:spcPct val="20000"/>
              </a:spcBef>
            </a:pPr>
            <a:r>
              <a:rPr lang="ru-RU" sz="1600" dirty="0">
                <a:solidFill>
                  <a:prstClr val="black"/>
                </a:solidFill>
                <a:latin typeface="Times New Roman" panose="02020603050405020304" pitchFamily="18" charset="0"/>
                <a:cs typeface="Times New Roman" panose="02020603050405020304" pitchFamily="18" charset="0"/>
              </a:rPr>
              <a:t>•	по доходам, полученным участниками инвестиционного товарищества;</a:t>
            </a:r>
          </a:p>
          <a:p>
            <a:pPr lvl="0" algn="just">
              <a:spcBef>
                <a:spcPct val="20000"/>
              </a:spcBef>
            </a:pPr>
            <a:r>
              <a:rPr lang="ru-RU" sz="1600" dirty="0">
                <a:solidFill>
                  <a:prstClr val="black"/>
                </a:solidFill>
                <a:latin typeface="Times New Roman" panose="02020603050405020304" pitchFamily="18" charset="0"/>
                <a:cs typeface="Times New Roman" panose="02020603050405020304" pitchFamily="18" charset="0"/>
              </a:rPr>
              <a:t>•	по операциям с ценными бумагами и по операциям с производными финансовыми инструментами, учитываемым на индивидуальном инвестиционном счете;</a:t>
            </a:r>
          </a:p>
          <a:p>
            <a:pPr lvl="0" algn="just">
              <a:spcBef>
                <a:spcPct val="20000"/>
              </a:spcBef>
            </a:pPr>
            <a:r>
              <a:rPr lang="ru-RU" sz="1600" dirty="0">
                <a:solidFill>
                  <a:prstClr val="black"/>
                </a:solidFill>
                <a:latin typeface="Times New Roman" panose="02020603050405020304" pitchFamily="18" charset="0"/>
                <a:cs typeface="Times New Roman" panose="02020603050405020304" pitchFamily="18" charset="0"/>
              </a:rPr>
              <a:t>•	по доходам в виде сумм прибыли контролируемой иностранной компании;</a:t>
            </a:r>
          </a:p>
          <a:p>
            <a:pPr lvl="0" algn="just">
              <a:spcBef>
                <a:spcPct val="20000"/>
              </a:spcBef>
            </a:pPr>
            <a:r>
              <a:rPr lang="ru-RU" sz="1600" dirty="0">
                <a:solidFill>
                  <a:prstClr val="black"/>
                </a:solidFill>
                <a:latin typeface="Times New Roman" panose="02020603050405020304" pitchFamily="18" charset="0"/>
                <a:cs typeface="Times New Roman" panose="02020603050405020304" pitchFamily="18" charset="0"/>
              </a:rPr>
              <a:t>•	</a:t>
            </a:r>
            <a:r>
              <a:rPr lang="ru-RU" sz="1600" dirty="0">
                <a:solidFill>
                  <a:srgbClr val="FF0000"/>
                </a:solidFill>
                <a:latin typeface="Times New Roman" panose="02020603050405020304" pitchFamily="18" charset="0"/>
                <a:cs typeface="Times New Roman" panose="02020603050405020304" pitchFamily="18" charset="0"/>
              </a:rPr>
              <a:t>по иным доходам, в отношении которых применяется налоговая ставка, п. 1 ст. 224 НК РФ (в частности, заработная плата, оплата отпускных, премии). Отметим, что указанную налоговую базу законодатель определил как основную налоговую базу</a:t>
            </a:r>
            <a:r>
              <a:rPr lang="ru-RU" sz="16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343235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dirty="0">
                <a:solidFill>
                  <a:srgbClr val="800000"/>
                </a:solidFill>
                <a:latin typeface="Times New Roman" panose="02020603050405020304" pitchFamily="18" charset="0"/>
                <a:ea typeface="+mj-ea"/>
                <a:cs typeface="Times New Roman" panose="02020603050405020304" pitchFamily="18" charset="0"/>
              </a:rPr>
              <a:t>КБК для прогрессивной шкалы </a:t>
            </a:r>
            <a:r>
              <a:rPr lang="ru-RU" sz="2400" b="1" kern="0" dirty="0" smtClean="0">
                <a:solidFill>
                  <a:srgbClr val="800000"/>
                </a:solidFill>
                <a:latin typeface="Times New Roman" panose="02020603050405020304" pitchFamily="18" charset="0"/>
                <a:ea typeface="+mj-ea"/>
                <a:cs typeface="Times New Roman" panose="02020603050405020304" pitchFamily="18" charset="0"/>
              </a:rPr>
              <a:t>НДФЛ</a:t>
            </a:r>
            <a:endParaRPr lang="ru-RU" sz="2400" b="1" kern="0" dirty="0">
              <a:solidFill>
                <a:srgbClr val="800000"/>
              </a:solidFill>
              <a:latin typeface="Times New Roman" panose="02020603050405020304" pitchFamily="18" charset="0"/>
              <a:ea typeface="+mj-ea"/>
              <a:cs typeface="Times New Roman" panose="02020603050405020304" pitchFamily="18" charset="0"/>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317158" y="1766771"/>
            <a:ext cx="9306995" cy="5106013"/>
          </a:xfrm>
          <a:prstGeom prst="rect">
            <a:avLst/>
          </a:prstGeom>
        </p:spPr>
        <p:txBody>
          <a:bodyPr wrap="square">
            <a:spAutoFit/>
          </a:bodyPr>
          <a:lstStyle/>
          <a:p>
            <a:pPr lvl="0" algn="just">
              <a:spcBef>
                <a:spcPct val="20000"/>
              </a:spcBef>
            </a:pPr>
            <a:r>
              <a:rPr lang="ru-RU" sz="2100" b="1" dirty="0">
                <a:solidFill>
                  <a:prstClr val="black"/>
                </a:solidFill>
                <a:latin typeface="Times New Roman" panose="02020603050405020304" pitchFamily="18" charset="0"/>
                <a:cs typeface="Times New Roman" panose="02020603050405020304" pitchFamily="18" charset="0"/>
              </a:rPr>
              <a:t>Приказ Минфина России от 12.10.2020 N </a:t>
            </a:r>
            <a:r>
              <a:rPr lang="ru-RU" sz="2100" b="1" dirty="0" smtClean="0">
                <a:solidFill>
                  <a:prstClr val="black"/>
                </a:solidFill>
                <a:latin typeface="Times New Roman" panose="02020603050405020304" pitchFamily="18" charset="0"/>
                <a:cs typeface="Times New Roman" panose="02020603050405020304" pitchFamily="18" charset="0"/>
              </a:rPr>
              <a:t>236н</a:t>
            </a:r>
          </a:p>
          <a:p>
            <a:pPr lvl="0" algn="just">
              <a:spcBef>
                <a:spcPct val="20000"/>
              </a:spcBef>
            </a:pPr>
            <a:endParaRPr lang="ru-RU" sz="2100" b="1" dirty="0">
              <a:solidFill>
                <a:prstClr val="black"/>
              </a:solidFill>
              <a:latin typeface="Times New Roman" panose="02020603050405020304" pitchFamily="18" charset="0"/>
              <a:cs typeface="Times New Roman" panose="02020603050405020304" pitchFamily="18" charset="0"/>
            </a:endParaRPr>
          </a:p>
          <a:p>
            <a:pPr lvl="0" algn="just">
              <a:spcBef>
                <a:spcPct val="20000"/>
              </a:spcBef>
            </a:pPr>
            <a:r>
              <a:rPr lang="ru-RU" sz="2100" dirty="0" smtClean="0">
                <a:solidFill>
                  <a:prstClr val="black"/>
                </a:solidFill>
                <a:latin typeface="Times New Roman" panose="02020603050405020304" pitchFamily="18" charset="0"/>
                <a:cs typeface="Times New Roman" panose="02020603050405020304" pitchFamily="18" charset="0"/>
              </a:rPr>
              <a:t>Минфин </a:t>
            </a:r>
            <a:r>
              <a:rPr lang="ru-RU" sz="2100" dirty="0">
                <a:solidFill>
                  <a:prstClr val="black"/>
                </a:solidFill>
                <a:latin typeface="Times New Roman" panose="02020603050405020304" pitchFamily="18" charset="0"/>
                <a:cs typeface="Times New Roman" panose="02020603050405020304" pitchFamily="18" charset="0"/>
              </a:rPr>
              <a:t>дополнил перечень КБК по налогам. Так, для НДФЛ появятся следующие коды:</a:t>
            </a:r>
          </a:p>
          <a:p>
            <a:pPr lvl="0" algn="just">
              <a:spcBef>
                <a:spcPct val="20000"/>
              </a:spcBef>
            </a:pPr>
            <a:r>
              <a:rPr lang="ru-RU" sz="2100" dirty="0">
                <a:solidFill>
                  <a:prstClr val="black"/>
                </a:solidFill>
                <a:latin typeface="Times New Roman" panose="02020603050405020304" pitchFamily="18" charset="0"/>
                <a:cs typeface="Times New Roman" panose="02020603050405020304" pitchFamily="18" charset="0"/>
              </a:rPr>
              <a:t>- 000 1 01 02080 01 0000 110 в отношении налога, который превышает 650 тыс. руб. и относится к части базы сверх 5 млн руб.;</a:t>
            </a:r>
          </a:p>
          <a:p>
            <a:pPr lvl="0" algn="just">
              <a:spcBef>
                <a:spcPct val="20000"/>
              </a:spcBef>
            </a:pPr>
            <a:r>
              <a:rPr lang="ru-RU" sz="2100" dirty="0">
                <a:solidFill>
                  <a:prstClr val="black"/>
                </a:solidFill>
                <a:latin typeface="Times New Roman" panose="02020603050405020304" pitchFamily="18" charset="0"/>
                <a:cs typeface="Times New Roman" panose="02020603050405020304" pitchFamily="18" charset="0"/>
              </a:rPr>
              <a:t>- 000 1 01 02090 01 0000 110 в отношении налога с сумм прибыли КИК, которую получили физлица, перешедшие на особый порядок уплаты НДФЛ на основании подачи уведомления в налоговый орган;</a:t>
            </a:r>
          </a:p>
          <a:p>
            <a:pPr lvl="0" algn="just">
              <a:spcBef>
                <a:spcPct val="20000"/>
              </a:spcBef>
            </a:pPr>
            <a:r>
              <a:rPr lang="ru-RU" sz="2100" dirty="0">
                <a:solidFill>
                  <a:prstClr val="black"/>
                </a:solidFill>
                <a:latin typeface="Times New Roman" panose="02020603050405020304" pitchFamily="18" charset="0"/>
                <a:cs typeface="Times New Roman" panose="02020603050405020304" pitchFamily="18" charset="0"/>
              </a:rPr>
              <a:t>- 000 1 01 02070 01 0000 110 в отношении налога с процента (купона, дисконта) по обращающимся облигациям российских организаций, которые номинированы в рублях и эмитированы после 1 января 2017 года. </a:t>
            </a:r>
            <a:endParaRPr lang="ru-RU" sz="2200" dirty="0">
              <a:solidFill>
                <a:prstClr val="black"/>
              </a:solidFill>
              <a:latin typeface="Times New Roman" panose="02020603050405020304" pitchFamily="18" charset="0"/>
              <a:cs typeface="Times New Roman" panose="02020603050405020304" pitchFamily="18" charset="0"/>
            </a:endParaRPr>
          </a:p>
          <a:p>
            <a:pPr lvl="0" algn="just">
              <a:spcBef>
                <a:spcPct val="20000"/>
              </a:spcBef>
            </a:pPr>
            <a:endParaRPr lang="ru-RU" sz="2200" dirty="0">
              <a:solidFill>
                <a:prstClr val="black"/>
              </a:solidFill>
              <a:latin typeface="Times New Roman" panose="02020603050405020304" pitchFamily="18" charset="0"/>
              <a:cs typeface="Times New Roman" panose="02020603050405020304" pitchFamily="18" charset="0"/>
            </a:endParaRPr>
          </a:p>
          <a:p>
            <a:pPr lvl="0" algn="just">
              <a:spcBef>
                <a:spcPct val="20000"/>
              </a:spcBef>
            </a:pPr>
            <a:endParaRPr lang="ru-RU"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4512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sz="2400" b="1" kern="0" noProof="0" dirty="0" smtClean="0">
                <a:solidFill>
                  <a:srgbClr val="800000"/>
                </a:solidFill>
                <a:latin typeface="Times New Roman" panose="02020603050405020304" pitchFamily="18" charset="0"/>
                <a:ea typeface="+mj-ea"/>
                <a:cs typeface="Times New Roman" panose="02020603050405020304" pitchFamily="18" charset="0"/>
              </a:rPr>
              <a:t>Налоговая база и объект</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317159" y="1582106"/>
            <a:ext cx="9054120" cy="4829014"/>
          </a:xfrm>
          <a:prstGeom prst="rect">
            <a:avLst/>
          </a:prstGeom>
        </p:spPr>
        <p:txBody>
          <a:bodyPr wrap="square">
            <a:spAutoFit/>
          </a:bodyPr>
          <a:lstStyle/>
          <a:p>
            <a:pPr lvl="0" algn="just" defTabSz="914400">
              <a:spcBef>
                <a:spcPct val="20000"/>
              </a:spcBef>
            </a:pPr>
            <a:r>
              <a:rPr kumimoji="0" lang="ru-RU" b="1" i="0" u="none" strike="noStrike" kern="0" cap="none" spc="0" normalizeH="0" baseline="0" noProof="0" dirty="0" smtClean="0">
                <a:ln>
                  <a:noFill/>
                </a:ln>
                <a:solidFill>
                  <a:prstClr val="black"/>
                </a:solidFill>
                <a:effectLst/>
                <a:uLnTx/>
                <a:uFillTx/>
              </a:rPr>
              <a:t> </a:t>
            </a:r>
            <a:r>
              <a:rPr lang="ru-RU" sz="1900" b="1" dirty="0">
                <a:solidFill>
                  <a:prstClr val="black"/>
                </a:solidFill>
                <a:latin typeface="Times New Roman" panose="02020603050405020304" pitchFamily="18" charset="0"/>
                <a:cs typeface="Times New Roman" panose="02020603050405020304" pitchFamily="18" charset="0"/>
              </a:rPr>
              <a:t>Ст.210 НК РФ </a:t>
            </a:r>
            <a:r>
              <a:rPr lang="ru-RU" sz="1900" dirty="0">
                <a:solidFill>
                  <a:prstClr val="black"/>
                </a:solidFill>
                <a:latin typeface="Times New Roman" panose="02020603050405020304" pitchFamily="18" charset="0"/>
                <a:cs typeface="Times New Roman" panose="02020603050405020304" pitchFamily="18" charset="0"/>
              </a:rPr>
              <a:t>при определении налоговой базы учитываются все доходы налогоплательщика, полученные им как в денежной, так и в натуральной формах.</a:t>
            </a:r>
          </a:p>
          <a:p>
            <a:pPr lvl="0" algn="just" defTabSz="914400">
              <a:spcBef>
                <a:spcPct val="20000"/>
              </a:spcBef>
            </a:pPr>
            <a:r>
              <a:rPr lang="ru-RU" sz="1900" b="1" dirty="0">
                <a:solidFill>
                  <a:prstClr val="black"/>
                </a:solidFill>
                <a:latin typeface="Times New Roman" panose="02020603050405020304" pitchFamily="18" charset="0"/>
                <a:cs typeface="Times New Roman" panose="02020603050405020304" pitchFamily="18" charset="0"/>
              </a:rPr>
              <a:t>Ст.209 НК РФ </a:t>
            </a:r>
            <a:r>
              <a:rPr lang="ru-RU" sz="1900" dirty="0">
                <a:solidFill>
                  <a:prstClr val="black"/>
                </a:solidFill>
                <a:latin typeface="Times New Roman" panose="02020603050405020304" pitchFamily="18" charset="0"/>
                <a:cs typeface="Times New Roman" panose="02020603050405020304" pitchFamily="18" charset="0"/>
              </a:rPr>
              <a:t>Объектом налогообложения признается доход, полученный налогоплательщиками:</a:t>
            </a:r>
          </a:p>
          <a:p>
            <a:pPr lvl="0" algn="just" defTabSz="914400">
              <a:spcBef>
                <a:spcPct val="20000"/>
              </a:spcBef>
            </a:pPr>
            <a:r>
              <a:rPr lang="ru-RU" sz="1900" dirty="0">
                <a:solidFill>
                  <a:prstClr val="black"/>
                </a:solidFill>
                <a:latin typeface="Times New Roman" panose="02020603050405020304" pitchFamily="18" charset="0"/>
                <a:cs typeface="Times New Roman" panose="02020603050405020304" pitchFamily="18" charset="0"/>
              </a:rPr>
              <a:t>1) от источников в Российской Федерации и (или) от источников за пределами Российской Федерации - для физических лиц, являющихся налоговыми резидентами Российской Федерации;</a:t>
            </a:r>
          </a:p>
          <a:p>
            <a:pPr lvl="0" algn="just" defTabSz="914400">
              <a:spcBef>
                <a:spcPct val="20000"/>
              </a:spcBef>
            </a:pPr>
            <a:r>
              <a:rPr lang="ru-RU" sz="1900" dirty="0">
                <a:solidFill>
                  <a:prstClr val="black"/>
                </a:solidFill>
                <a:latin typeface="Times New Roman" panose="02020603050405020304" pitchFamily="18" charset="0"/>
                <a:cs typeface="Times New Roman" panose="02020603050405020304" pitchFamily="18" charset="0"/>
              </a:rPr>
              <a:t>2) от источников в Российской Федерации - для физических лиц, не являющихся налоговыми резидентами Российской Федерации.</a:t>
            </a:r>
          </a:p>
          <a:p>
            <a:pPr lvl="0" algn="just" defTabSz="914400">
              <a:spcBef>
                <a:spcPct val="20000"/>
              </a:spcBef>
            </a:pPr>
            <a:r>
              <a:rPr lang="ru-RU" sz="1900" b="1" dirty="0">
                <a:solidFill>
                  <a:prstClr val="black"/>
                </a:solidFill>
                <a:latin typeface="Times New Roman" panose="02020603050405020304" pitchFamily="18" charset="0"/>
                <a:cs typeface="Times New Roman" panose="02020603050405020304" pitchFamily="18" charset="0"/>
              </a:rPr>
              <a:t>Статья 208 НК РФ </a:t>
            </a:r>
            <a:r>
              <a:rPr lang="ru-RU" sz="1900" dirty="0">
                <a:solidFill>
                  <a:prstClr val="black"/>
                </a:solidFill>
                <a:latin typeface="Times New Roman" panose="02020603050405020304" pitchFamily="18" charset="0"/>
                <a:cs typeface="Times New Roman" panose="02020603050405020304" pitchFamily="18" charset="0"/>
              </a:rPr>
              <a:t>Доходы от источников в Российской Федерации и доходы от источников за пределами Российской Федерации</a:t>
            </a:r>
          </a:p>
          <a:p>
            <a:pPr lvl="0" algn="just" defTabSz="914400">
              <a:spcBef>
                <a:spcPct val="20000"/>
              </a:spcBef>
            </a:pPr>
            <a:r>
              <a:rPr lang="ru-RU" sz="1900" dirty="0">
                <a:solidFill>
                  <a:prstClr val="black"/>
                </a:solidFill>
                <a:latin typeface="Times New Roman" panose="02020603050405020304" pitchFamily="18" charset="0"/>
                <a:cs typeface="Times New Roman" panose="02020603050405020304" pitchFamily="18" charset="0"/>
              </a:rPr>
              <a:t>3. Для целей настоящей главы к доходам, полученным от источников за пределами Российской Федерации, относятся:</a:t>
            </a:r>
          </a:p>
          <a:p>
            <a:pPr lvl="0" algn="just" defTabSz="914400">
              <a:spcBef>
                <a:spcPct val="20000"/>
              </a:spcBef>
            </a:pPr>
            <a:r>
              <a:rPr lang="ru-RU" sz="1900" dirty="0">
                <a:solidFill>
                  <a:prstClr val="black"/>
                </a:solidFill>
                <a:latin typeface="Times New Roman" panose="02020603050405020304" pitchFamily="18" charset="0"/>
                <a:cs typeface="Times New Roman" panose="02020603050405020304" pitchFamily="18" charset="0"/>
              </a:rPr>
              <a:t>6) вознаграждение за выполнение трудовых или иных обязанностей, выполненную работу, оказанную услугу, совершение действия за пределами Российской Федерации.</a:t>
            </a:r>
          </a:p>
        </p:txBody>
      </p:sp>
    </p:spTree>
    <p:extLst>
      <p:ext uri="{BB962C8B-B14F-4D97-AF65-F5344CB8AC3E}">
        <p14:creationId xmlns:p14="http://schemas.microsoft.com/office/powerpoint/2010/main" val="30067234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sz="2400" b="1" kern="0" noProof="0" dirty="0" smtClean="0">
                <a:solidFill>
                  <a:srgbClr val="800000"/>
                </a:solidFill>
                <a:latin typeface="Times New Roman" panose="02020603050405020304" pitchFamily="18" charset="0"/>
                <a:ea typeface="+mj-ea"/>
                <a:cs typeface="Times New Roman" panose="02020603050405020304" pitchFamily="18" charset="0"/>
              </a:rPr>
              <a:t>Объект для НДФЛ у дистанционного работника</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1" y="1537704"/>
            <a:ext cx="8686907" cy="4419671"/>
          </a:xfrm>
          <a:prstGeom prst="rect">
            <a:avLst/>
          </a:prstGeom>
        </p:spPr>
        <p:txBody>
          <a:bodyPr wrap="square">
            <a:spAutoFit/>
          </a:bodyPr>
          <a:lstStyle/>
          <a:p>
            <a:pPr lvl="0" algn="just" defTabSz="914400">
              <a:spcBef>
                <a:spcPct val="20000"/>
              </a:spcBef>
            </a:pPr>
            <a:r>
              <a:rPr kumimoji="0" lang="ru-RU" b="1" i="0" u="none" strike="noStrike" kern="0" cap="none" spc="0" normalizeH="0" baseline="0" noProof="0" dirty="0" smtClean="0">
                <a:ln>
                  <a:noFill/>
                </a:ln>
                <a:solidFill>
                  <a:prstClr val="black"/>
                </a:solidFill>
                <a:effectLst/>
                <a:uLnTx/>
                <a:uFillTx/>
              </a:rPr>
              <a:t> </a:t>
            </a:r>
            <a:r>
              <a:rPr lang="ru-RU" sz="1900" b="1" dirty="0">
                <a:solidFill>
                  <a:prstClr val="black"/>
                </a:solidFill>
                <a:latin typeface="Times New Roman" panose="02020603050405020304" pitchFamily="18" charset="0"/>
                <a:cs typeface="Times New Roman" panose="02020603050405020304" pitchFamily="18" charset="0"/>
              </a:rPr>
              <a:t>МИНИСТЕРСТВО ФИНАНСОВ РОССИЙСКОЙ ФЕДЕРАЦИИ </a:t>
            </a:r>
          </a:p>
          <a:p>
            <a:pPr lvl="0" algn="just" defTabSz="914400">
              <a:spcBef>
                <a:spcPct val="20000"/>
              </a:spcBef>
            </a:pPr>
            <a:r>
              <a:rPr lang="ru-RU" sz="1900" b="1" dirty="0">
                <a:solidFill>
                  <a:prstClr val="black"/>
                </a:solidFill>
                <a:latin typeface="Times New Roman" panose="02020603050405020304" pitchFamily="18" charset="0"/>
                <a:cs typeface="Times New Roman" panose="02020603050405020304" pitchFamily="18" charset="0"/>
              </a:rPr>
              <a:t>ПИСЬМО</a:t>
            </a:r>
          </a:p>
          <a:p>
            <a:pPr lvl="0" algn="just" defTabSz="914400">
              <a:spcBef>
                <a:spcPct val="20000"/>
              </a:spcBef>
            </a:pPr>
            <a:r>
              <a:rPr lang="ru-RU" sz="1900" b="1" dirty="0">
                <a:solidFill>
                  <a:prstClr val="black"/>
                </a:solidFill>
                <a:latin typeface="Times New Roman" panose="02020603050405020304" pitchFamily="18" charset="0"/>
                <a:cs typeface="Times New Roman" panose="02020603050405020304" pitchFamily="18" charset="0"/>
              </a:rPr>
              <a:t>от 14 июня 2018 г. N 03-04-06/40744</a:t>
            </a:r>
          </a:p>
          <a:p>
            <a:pPr lvl="0" algn="just" defTabSz="914400">
              <a:spcBef>
                <a:spcPct val="20000"/>
              </a:spcBef>
            </a:pPr>
            <a:r>
              <a:rPr lang="ru-RU" sz="1900" dirty="0">
                <a:solidFill>
                  <a:prstClr val="black"/>
                </a:solidFill>
                <a:latin typeface="Times New Roman" panose="02020603050405020304" pitchFamily="18" charset="0"/>
                <a:cs typeface="Times New Roman" panose="02020603050405020304" pitchFamily="18" charset="0"/>
              </a:rPr>
              <a:t>В случае если трудовой договор о дистанционной работе предусматривает определение места работы сотрудника как место нахождения его рабочего места в иностранном государстве, вознаграждение за выполнение трудовых обязанностей за пределами Российской Федерации по такому договору, согласно подпункту 6 пункта 3 статьи 208 Кодекса, относится к доходам от источников за пределами Российской Федерации.</a:t>
            </a:r>
          </a:p>
          <a:p>
            <a:pPr lvl="0" algn="just" defTabSz="914400">
              <a:spcBef>
                <a:spcPct val="20000"/>
              </a:spcBef>
            </a:pPr>
            <a:r>
              <a:rPr lang="ru-RU" sz="1900" dirty="0">
                <a:solidFill>
                  <a:prstClr val="black"/>
                </a:solidFill>
                <a:latin typeface="Times New Roman" panose="02020603050405020304" pitchFamily="18" charset="0"/>
                <a:cs typeface="Times New Roman" panose="02020603050405020304" pitchFamily="18" charset="0"/>
              </a:rPr>
              <a:t>Указанные доходы сотрудника организации, не признаваемого налоговым резидентом Российской Федерации в соответствии со статьей 207 Кодекса, полученные от источников за пределами Российской Федерации, с учетом положений статьи 209 Кодекса не являются объектом обложения налогом на доходы физических лиц в Российской Федерации.</a:t>
            </a:r>
          </a:p>
        </p:txBody>
      </p:sp>
    </p:spTree>
    <p:extLst>
      <p:ext uri="{BB962C8B-B14F-4D97-AF65-F5344CB8AC3E}">
        <p14:creationId xmlns:p14="http://schemas.microsoft.com/office/powerpoint/2010/main" val="9459079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sz="2400" b="1" kern="0" noProof="0" dirty="0" smtClean="0">
                <a:solidFill>
                  <a:srgbClr val="800000"/>
                </a:solidFill>
                <a:latin typeface="Times New Roman" panose="02020603050405020304" pitchFamily="18" charset="0"/>
                <a:ea typeface="+mj-ea"/>
                <a:cs typeface="Times New Roman" panose="02020603050405020304" pitchFamily="18" charset="0"/>
              </a:rPr>
              <a:t>Трудовые отношения с дистанционным работником</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1" y="1537703"/>
            <a:ext cx="8686907" cy="4647426"/>
          </a:xfrm>
          <a:prstGeom prst="rect">
            <a:avLst/>
          </a:prstGeom>
        </p:spPr>
        <p:txBody>
          <a:bodyPr wrap="square">
            <a:spAutoFit/>
          </a:bodyPr>
          <a:lstStyle/>
          <a:p>
            <a:pPr lvl="0" algn="just" defTabSz="914400">
              <a:spcBef>
                <a:spcPct val="20000"/>
              </a:spcBef>
            </a:pPr>
            <a:r>
              <a:rPr kumimoji="0" lang="ru-RU" b="1" i="0" u="none" strike="noStrike" kern="0" cap="none" spc="0" normalizeH="0" baseline="0" noProof="0" dirty="0" smtClean="0">
                <a:ln>
                  <a:noFill/>
                </a:ln>
                <a:solidFill>
                  <a:prstClr val="black"/>
                </a:solidFill>
                <a:effectLst/>
                <a:uLnTx/>
                <a:uFillTx/>
              </a:rPr>
              <a:t> </a:t>
            </a:r>
            <a:r>
              <a:rPr lang="ru-RU" sz="2000" b="1" dirty="0">
                <a:solidFill>
                  <a:prstClr val="black"/>
                </a:solidFill>
                <a:latin typeface="Times New Roman" panose="02020603050405020304" pitchFamily="18" charset="0"/>
                <a:cs typeface="Times New Roman" panose="02020603050405020304" pitchFamily="18" charset="0"/>
              </a:rPr>
              <a:t>МИНИСТЕРСТВО ТРУДА И СОЦИАЛЬНОЙ ЗАЩИТЫ</a:t>
            </a:r>
          </a:p>
          <a:p>
            <a:pPr lvl="0" algn="just" defTabSz="914400">
              <a:spcBef>
                <a:spcPct val="20000"/>
              </a:spcBef>
            </a:pPr>
            <a:r>
              <a:rPr lang="ru-RU" sz="2000" b="1" dirty="0">
                <a:solidFill>
                  <a:prstClr val="black"/>
                </a:solidFill>
                <a:latin typeface="Times New Roman" panose="02020603050405020304" pitchFamily="18" charset="0"/>
                <a:cs typeface="Times New Roman" panose="02020603050405020304" pitchFamily="18" charset="0"/>
              </a:rPr>
              <a:t>РОССИЙСКОЙ ФЕДЕРАЦИИ ПИСЬМО от 16 января 2017 г. N 14-2/ООГ-245</a:t>
            </a:r>
          </a:p>
          <a:p>
            <a:pPr lvl="0" algn="just" defTabSz="914400">
              <a:spcBef>
                <a:spcPct val="20000"/>
              </a:spcBef>
            </a:pPr>
            <a:r>
              <a:rPr lang="ru-RU" sz="2000" dirty="0">
                <a:solidFill>
                  <a:prstClr val="black"/>
                </a:solidFill>
                <a:latin typeface="Times New Roman" panose="02020603050405020304" pitchFamily="18" charset="0"/>
                <a:cs typeface="Times New Roman" panose="02020603050405020304" pitchFamily="18" charset="0"/>
              </a:rPr>
              <a:t>Трудовой кодекс Российской Федерации не предусматривает возможность заключения трудового договора о дистанционной работе с гражданином Российской Федерации, с иностранным гражданином или лицом без гражданства, осуществляющими трудовую деятельность за пределами территории Российской Федерации, так как, учитывая положения статьи 312.3 Кодекса об обязанности работодателя обеспечить безопасные условия и охрану труда дистанционных работников.</a:t>
            </a:r>
          </a:p>
          <a:p>
            <a:pPr lvl="0" algn="just" defTabSz="914400">
              <a:spcBef>
                <a:spcPct val="20000"/>
              </a:spcBef>
            </a:pPr>
            <a:endParaRPr lang="ru-RU" sz="2000" dirty="0">
              <a:solidFill>
                <a:prstClr val="black"/>
              </a:solidFill>
              <a:latin typeface="Times New Roman" panose="02020603050405020304" pitchFamily="18" charset="0"/>
              <a:cs typeface="Times New Roman" panose="02020603050405020304" pitchFamily="18" charset="0"/>
            </a:endParaRPr>
          </a:p>
          <a:p>
            <a:pPr lvl="0" algn="just" defTabSz="914400">
              <a:spcBef>
                <a:spcPct val="20000"/>
              </a:spcBef>
            </a:pPr>
            <a:r>
              <a:rPr lang="ru-RU" sz="2000" b="1" dirty="0">
                <a:solidFill>
                  <a:prstClr val="black"/>
                </a:solidFill>
                <a:latin typeface="Times New Roman" panose="02020603050405020304" pitchFamily="18" charset="0"/>
                <a:cs typeface="Times New Roman" panose="02020603050405020304" pitchFamily="18" charset="0"/>
              </a:rPr>
              <a:t>В Письме Минтруда России от 07.12.2016 N 14-2/ООГ-10811 </a:t>
            </a:r>
            <a:r>
              <a:rPr lang="ru-RU" sz="2000" dirty="0">
                <a:solidFill>
                  <a:prstClr val="black"/>
                </a:solidFill>
                <a:latin typeface="Times New Roman" panose="02020603050405020304" pitchFamily="18" charset="0"/>
                <a:cs typeface="Times New Roman" panose="02020603050405020304" pitchFamily="18" charset="0"/>
              </a:rPr>
              <a:t>уточняется, что сотрудничество с такими гражданами следует осуществлять в рамках гражданско-правовых отношений.</a:t>
            </a:r>
          </a:p>
        </p:txBody>
      </p:sp>
    </p:spTree>
    <p:extLst>
      <p:ext uri="{BB962C8B-B14F-4D97-AF65-F5344CB8AC3E}">
        <p14:creationId xmlns:p14="http://schemas.microsoft.com/office/powerpoint/2010/main" val="345295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9826" y="-17754"/>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79487"/>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7"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5"/>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1" y="6461740"/>
            <a:ext cx="1595821"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6" name="Прямоугольник 15"/>
          <p:cNvSpPr/>
          <p:nvPr/>
        </p:nvSpPr>
        <p:spPr>
          <a:xfrm>
            <a:off x="1" y="1214179"/>
            <a:ext cx="9838280" cy="461665"/>
          </a:xfrm>
          <a:prstGeom prst="rect">
            <a:avLst/>
          </a:prstGeom>
        </p:spPr>
        <p:txBody>
          <a:bodyPr wrap="square">
            <a:spAutoFit/>
          </a:bodyPr>
          <a:lstStyle/>
          <a:p>
            <a:pPr algn="ctr"/>
            <a:r>
              <a:rPr lang="ru-RU" sz="2400" b="1" dirty="0" smtClean="0">
                <a:solidFill>
                  <a:srgbClr val="9C0E11"/>
                </a:solidFill>
                <a:latin typeface="Times New Roman" panose="02020603050405020304" pitchFamily="18" charset="0"/>
                <a:cs typeface="Times New Roman" panose="02020603050405020304" pitchFamily="18" charset="0"/>
              </a:rPr>
              <a:t>Тарифы страховых взносов.</a:t>
            </a:r>
            <a:endParaRPr lang="ru-RU" sz="2400" b="1" dirty="0">
              <a:solidFill>
                <a:srgbClr val="9C0E1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784732" y="1746624"/>
            <a:ext cx="8477045" cy="4819781"/>
          </a:xfrm>
          <a:prstGeom prst="rect">
            <a:avLst/>
          </a:prstGeom>
        </p:spPr>
        <p:txBody>
          <a:bodyPr wrap="square">
            <a:spAutoFit/>
          </a:bodyPr>
          <a:lstStyle/>
          <a:p>
            <a:pPr lvl="0" algn="just" defTabSz="914400">
              <a:spcBef>
                <a:spcPct val="20000"/>
              </a:spcBef>
            </a:pPr>
            <a:r>
              <a:rPr lang="ru-RU" kern="0" dirty="0">
                <a:solidFill>
                  <a:srgbClr val="000000"/>
                </a:solidFill>
                <a:latin typeface="Franklin Gothic Heavy"/>
                <a:cs typeface="Arial"/>
                <a:sym typeface="Arial"/>
              </a:rPr>
              <a:t> </a:t>
            </a:r>
            <a:r>
              <a:rPr lang="ru-RU" sz="2400" b="1" dirty="0">
                <a:solidFill>
                  <a:prstClr val="black"/>
                </a:solidFill>
                <a:latin typeface="Times New Roman" panose="02020603050405020304" pitchFamily="18" charset="0"/>
                <a:cs typeface="Times New Roman" panose="02020603050405020304" pitchFamily="18" charset="0"/>
              </a:rPr>
              <a:t>Статья 425 НК РФ Тарифы страховых взносов</a:t>
            </a:r>
          </a:p>
          <a:p>
            <a:pPr lvl="0" algn="just" defTabSz="914400">
              <a:spcBef>
                <a:spcPct val="20000"/>
              </a:spcBef>
            </a:pPr>
            <a:r>
              <a:rPr lang="ru-RU" sz="2400" dirty="0">
                <a:solidFill>
                  <a:prstClr val="black"/>
                </a:solidFill>
                <a:latin typeface="Times New Roman" panose="02020603050405020304" pitchFamily="18" charset="0"/>
                <a:cs typeface="Times New Roman" panose="02020603050405020304" pitchFamily="18" charset="0"/>
              </a:rPr>
              <a:t>На ОПС в пределах установленной предельной величины базы для исчисления страховых взносов по данному виду страхования - 22 процента;</a:t>
            </a:r>
          </a:p>
          <a:p>
            <a:pPr lvl="0" algn="just" defTabSz="914400">
              <a:spcBef>
                <a:spcPct val="20000"/>
              </a:spcBef>
            </a:pPr>
            <a:r>
              <a:rPr lang="ru-RU" sz="2400" dirty="0">
                <a:solidFill>
                  <a:prstClr val="black"/>
                </a:solidFill>
                <a:latin typeface="Times New Roman" panose="02020603050405020304" pitchFamily="18" charset="0"/>
                <a:cs typeface="Times New Roman" panose="02020603050405020304" pitchFamily="18" charset="0"/>
              </a:rPr>
              <a:t>свыше установленной предельной величины базы для исчисления страховых взносов по данному виду страхования - 10 процентов;</a:t>
            </a:r>
          </a:p>
          <a:p>
            <a:pPr lvl="0" algn="just" defTabSz="914400">
              <a:spcBef>
                <a:spcPct val="20000"/>
              </a:spcBef>
            </a:pPr>
            <a:r>
              <a:rPr lang="ru-RU" sz="2400" dirty="0">
                <a:solidFill>
                  <a:prstClr val="black"/>
                </a:solidFill>
                <a:latin typeface="Times New Roman" panose="02020603050405020304" pitchFamily="18" charset="0"/>
                <a:cs typeface="Times New Roman" panose="02020603050405020304" pitchFamily="18" charset="0"/>
              </a:rPr>
              <a:t>На ФСС в пределах установленной предельной величины базы для исчисления страховых взносов по данному виду страхования - 2,9 процента;</a:t>
            </a:r>
          </a:p>
          <a:p>
            <a:pPr lvl="0" algn="just" defTabSz="914400">
              <a:spcBef>
                <a:spcPct val="20000"/>
              </a:spcBef>
            </a:pPr>
            <a:r>
              <a:rPr lang="ru-RU" sz="2400" dirty="0">
                <a:solidFill>
                  <a:prstClr val="black"/>
                </a:solidFill>
                <a:latin typeface="Times New Roman" panose="02020603050405020304" pitchFamily="18" charset="0"/>
                <a:cs typeface="Times New Roman" panose="02020603050405020304" pitchFamily="18" charset="0"/>
              </a:rPr>
              <a:t>На ОМС - 5,1 процента.</a:t>
            </a:r>
          </a:p>
          <a:p>
            <a:pPr lvl="0" algn="just" defTabSz="914400">
              <a:spcBef>
                <a:spcPct val="20000"/>
              </a:spcBef>
            </a:pPr>
            <a:endParaRPr lang="ru-RU"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3533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sz="2400" b="1" kern="0" noProof="0" dirty="0" smtClean="0">
                <a:solidFill>
                  <a:srgbClr val="800000"/>
                </a:solidFill>
                <a:latin typeface="Times New Roman" panose="02020603050405020304" pitchFamily="18" charset="0"/>
                <a:ea typeface="+mj-ea"/>
                <a:cs typeface="Times New Roman" panose="02020603050405020304" pitchFamily="18" charset="0"/>
              </a:rPr>
              <a:t>Порядок подтверждения статуса дистанционного работника</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430372" y="1608090"/>
            <a:ext cx="9285307" cy="5078313"/>
          </a:xfrm>
          <a:prstGeom prst="rect">
            <a:avLst/>
          </a:prstGeom>
        </p:spPr>
        <p:txBody>
          <a:bodyPr wrap="square">
            <a:spAutoFit/>
          </a:bodyPr>
          <a:lstStyle/>
          <a:p>
            <a:pPr lvl="0" algn="just" defTabSz="914400">
              <a:spcBef>
                <a:spcPct val="20000"/>
              </a:spcBef>
            </a:pPr>
            <a:r>
              <a:rPr kumimoji="0" lang="ru-RU" b="1" i="0" u="none" strike="noStrike" kern="0" cap="none" spc="0" normalizeH="0" baseline="0" noProof="0" dirty="0" smtClean="0">
                <a:ln>
                  <a:noFill/>
                </a:ln>
                <a:solidFill>
                  <a:prstClr val="black"/>
                </a:solidFill>
                <a:effectLst/>
                <a:uLnTx/>
                <a:uFillTx/>
              </a:rPr>
              <a:t> </a:t>
            </a:r>
            <a:r>
              <a:rPr lang="ru-RU" b="1" dirty="0">
                <a:solidFill>
                  <a:prstClr val="black"/>
                </a:solidFill>
                <a:latin typeface="Times New Roman" panose="02020603050405020304" pitchFamily="18" charset="0"/>
                <a:cs typeface="Times New Roman" panose="02020603050405020304" pitchFamily="18" charset="0"/>
              </a:rPr>
              <a:t>МИНИСТЕРСТВО ФИНАНСОВ РОССИЙСКОЙ ФЕДЕРАЦИИ</a:t>
            </a:r>
          </a:p>
          <a:p>
            <a:pPr lvl="0" algn="just" defTabSz="914400">
              <a:spcBef>
                <a:spcPct val="20000"/>
              </a:spcBef>
            </a:pPr>
            <a:r>
              <a:rPr lang="ru-RU" b="1" dirty="0">
                <a:solidFill>
                  <a:prstClr val="black"/>
                </a:solidFill>
                <a:latin typeface="Times New Roman" panose="02020603050405020304" pitchFamily="18" charset="0"/>
                <a:cs typeface="Times New Roman" panose="02020603050405020304" pitchFamily="18" charset="0"/>
              </a:rPr>
              <a:t>ПИСЬМО от 23 мая 2018 г. N 03-04-06/34676</a:t>
            </a:r>
          </a:p>
          <a:p>
            <a:pPr lvl="0" algn="just" defTabSz="914400">
              <a:spcBef>
                <a:spcPct val="20000"/>
              </a:spcBef>
            </a:pPr>
            <a:r>
              <a:rPr lang="ru-RU" dirty="0">
                <a:solidFill>
                  <a:prstClr val="black"/>
                </a:solidFill>
                <a:latin typeface="Times New Roman" panose="02020603050405020304" pitchFamily="18" charset="0"/>
                <a:cs typeface="Times New Roman" panose="02020603050405020304" pitchFamily="18" charset="0"/>
              </a:rPr>
              <a:t>Согласно пункту 2 статьи 207 Кодекса налоговыми резидентами Российской Федерации признаются физические лица, фактически находящиеся в Российской Федерации не менее 183 календарных дней в течение 12 следующих подряд месяцев.</a:t>
            </a:r>
          </a:p>
          <a:p>
            <a:pPr lvl="0" algn="just" defTabSz="914400">
              <a:spcBef>
                <a:spcPct val="20000"/>
              </a:spcBef>
            </a:pPr>
            <a:r>
              <a:rPr lang="ru-RU" dirty="0">
                <a:solidFill>
                  <a:prstClr val="black"/>
                </a:solidFill>
                <a:latin typeface="Times New Roman" panose="02020603050405020304" pitchFamily="18" charset="0"/>
                <a:cs typeface="Times New Roman" panose="02020603050405020304" pitchFamily="18" charset="0"/>
              </a:rPr>
              <a:t>Перечень документов, подтверждающих фактическое нахождение физического лица на территории Российской Федерации, Кодексом не установлен.</a:t>
            </a:r>
          </a:p>
          <a:p>
            <a:pPr lvl="0" algn="just" defTabSz="914400">
              <a:spcBef>
                <a:spcPct val="20000"/>
              </a:spcBef>
            </a:pPr>
            <a:r>
              <a:rPr lang="ru-RU" dirty="0">
                <a:solidFill>
                  <a:prstClr val="black"/>
                </a:solidFill>
                <a:latin typeface="Times New Roman" panose="02020603050405020304" pitchFamily="18" charset="0"/>
                <a:cs typeface="Times New Roman" panose="02020603050405020304" pitchFamily="18" charset="0"/>
              </a:rPr>
              <a:t>Подтверждение фактического нахождения физического лица на территории Российской Федерации может производиться на основании любых документов, оформленных в установленном порядке, позволяющих установить количество дней его фактического пребывания на территории Российской Федерации.</a:t>
            </a:r>
          </a:p>
          <a:p>
            <a:pPr lvl="0" algn="just" defTabSz="914400">
              <a:spcBef>
                <a:spcPct val="20000"/>
              </a:spcBef>
            </a:pPr>
            <a:r>
              <a:rPr lang="ru-RU" dirty="0">
                <a:solidFill>
                  <a:prstClr val="black"/>
                </a:solidFill>
                <a:latin typeface="Times New Roman" panose="02020603050405020304" pitchFamily="18" charset="0"/>
                <a:cs typeface="Times New Roman" panose="02020603050405020304" pitchFamily="18" charset="0"/>
              </a:rPr>
              <a:t>По мнению Департамента, свидетельство о регистрации по месту временного пребывания, документы о регистрации по месту жительства (пребывания), оформленные в порядке, установленном законодательством Российской Федерации, подтверждают право нахождения физического лица в Российской Федерации, но не являются документами, подтверждающими фактическое время его нахождения на территории Российской Федерации.</a:t>
            </a:r>
          </a:p>
        </p:txBody>
      </p:sp>
    </p:spTree>
    <p:extLst>
      <p:ext uri="{BB962C8B-B14F-4D97-AF65-F5344CB8AC3E}">
        <p14:creationId xmlns:p14="http://schemas.microsoft.com/office/powerpoint/2010/main" val="41601132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51509" y="96286"/>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830997"/>
          </a:xfrm>
          <a:prstGeom prst="rect">
            <a:avLst/>
          </a:prstGeom>
        </p:spPr>
        <p:txBody>
          <a:bodyPr wrap="square">
            <a:spAutoFit/>
          </a:bodyPr>
          <a:lstStyle/>
          <a:p>
            <a:pPr lvl="0" algn="ctr" defTabSz="914400">
              <a:defRPr/>
            </a:pPr>
            <a:r>
              <a:rPr lang="ru-RU" sz="2400" b="1" kern="0" dirty="0">
                <a:solidFill>
                  <a:srgbClr val="800000"/>
                </a:solidFill>
                <a:latin typeface="Times New Roman" panose="02020603050405020304" pitchFamily="18" charset="0"/>
                <a:ea typeface="+mj-ea"/>
                <a:cs typeface="Times New Roman" panose="02020603050405020304" pitchFamily="18" charset="0"/>
              </a:rPr>
              <a:t>Компенсация дистанционному работнику за использование оборудования не облагается взносами и НДФЛ</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499001" y="1907037"/>
            <a:ext cx="9362139" cy="4731356"/>
          </a:xfrm>
          <a:prstGeom prst="rect">
            <a:avLst/>
          </a:prstGeom>
        </p:spPr>
        <p:txBody>
          <a:bodyPr wrap="square">
            <a:spAutoFit/>
          </a:bodyPr>
          <a:lstStyle/>
          <a:p>
            <a:pPr lvl="0" algn="just" defTabSz="914400">
              <a:spcBef>
                <a:spcPct val="20000"/>
              </a:spcBef>
            </a:pPr>
            <a:r>
              <a:rPr kumimoji="0" lang="ru-RU" b="1" i="0" u="none" strike="noStrike" kern="0" cap="none" spc="0" normalizeH="0" baseline="0" noProof="0" dirty="0" smtClean="0">
                <a:ln>
                  <a:noFill/>
                </a:ln>
                <a:solidFill>
                  <a:prstClr val="black"/>
                </a:solidFill>
                <a:effectLst/>
                <a:uLnTx/>
                <a:uFillTx/>
              </a:rPr>
              <a:t> </a:t>
            </a:r>
            <a:r>
              <a:rPr lang="ru-RU" sz="2100" b="1" dirty="0">
                <a:solidFill>
                  <a:prstClr val="black"/>
                </a:solidFill>
                <a:latin typeface="Times New Roman" panose="02020603050405020304" pitchFamily="18" charset="0"/>
                <a:cs typeface="Times New Roman" panose="02020603050405020304" pitchFamily="18" charset="0"/>
              </a:rPr>
              <a:t>Письмо Минфина России от 29.10.2020 N </a:t>
            </a:r>
            <a:r>
              <a:rPr lang="ru-RU" sz="2100" b="1" dirty="0" smtClean="0">
                <a:solidFill>
                  <a:prstClr val="black"/>
                </a:solidFill>
                <a:latin typeface="Times New Roman" panose="02020603050405020304" pitchFamily="18" charset="0"/>
                <a:cs typeface="Times New Roman" panose="02020603050405020304" pitchFamily="18" charset="0"/>
              </a:rPr>
              <a:t>03-04-06/94269</a:t>
            </a:r>
          </a:p>
          <a:p>
            <a:pPr lvl="0" algn="just" defTabSz="914400">
              <a:spcBef>
                <a:spcPct val="20000"/>
              </a:spcBef>
            </a:pPr>
            <a:r>
              <a:rPr lang="ru-RU" sz="2100" dirty="0">
                <a:solidFill>
                  <a:prstClr val="black"/>
                </a:solidFill>
                <a:latin typeface="Times New Roman" panose="02020603050405020304" pitchFamily="18" charset="0"/>
                <a:cs typeface="Times New Roman" panose="02020603050405020304" pitchFamily="18" charset="0"/>
              </a:rPr>
              <a:t>По договору о дистанционной работе физлицу могут компенсировать расходы, связанные с использованием его оборудования и программно-технических средств. Минфин пояснил, что эта выплата не облагается взносами и НДФЛ в размере, который определен в договоре.</a:t>
            </a:r>
          </a:p>
          <a:p>
            <a:pPr lvl="0" algn="just" defTabSz="914400">
              <a:spcBef>
                <a:spcPct val="20000"/>
              </a:spcBef>
            </a:pPr>
            <a:r>
              <a:rPr lang="ru-RU" sz="2100" dirty="0">
                <a:solidFill>
                  <a:prstClr val="black"/>
                </a:solidFill>
                <a:latin typeface="Times New Roman" panose="02020603050405020304" pitchFamily="18" charset="0"/>
                <a:cs typeface="Times New Roman" panose="02020603050405020304" pitchFamily="18" charset="0"/>
              </a:rPr>
              <a:t>Ведомство уточнило: размер возмещения должен соответствовать экономически обоснованным затратам на фактическое использование оборудования в служебных целях. В качестве обоснования работодателю нужно иметь копии документов, которые подтверждают расходы сотрудника.</a:t>
            </a:r>
          </a:p>
          <a:p>
            <a:pPr lvl="0" algn="just" defTabSz="914400">
              <a:spcBef>
                <a:spcPct val="20000"/>
              </a:spcBef>
            </a:pPr>
            <a:r>
              <a:rPr lang="ru-RU" sz="2100" dirty="0">
                <a:solidFill>
                  <a:prstClr val="black"/>
                </a:solidFill>
                <a:latin typeface="Times New Roman" panose="02020603050405020304" pitchFamily="18" charset="0"/>
                <a:cs typeface="Times New Roman" panose="02020603050405020304" pitchFamily="18" charset="0"/>
              </a:rPr>
              <a:t>Такие разъяснения Минфин давал ранее, не уточняя при этом характер работы сотрудника. Следовательно, то, что он трудится дистанционно, значения не имеет.</a:t>
            </a:r>
          </a:p>
          <a:p>
            <a:pPr lvl="0" algn="just" defTabSz="914400">
              <a:spcBef>
                <a:spcPct val="20000"/>
              </a:spcBef>
            </a:pPr>
            <a:endParaRPr lang="ru-RU" sz="21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2103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Прощение долга</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317158" y="1259180"/>
            <a:ext cx="9306996" cy="6604885"/>
          </a:xfrm>
          <a:prstGeom prst="rect">
            <a:avLst/>
          </a:prstGeom>
        </p:spPr>
        <p:txBody>
          <a:bodyPr wrap="square">
            <a:spAutoFit/>
          </a:bodyPr>
          <a:lstStyle/>
          <a:p>
            <a:pPr lvl="0" algn="just">
              <a:spcBef>
                <a:spcPct val="20000"/>
              </a:spcBef>
            </a:pPr>
            <a:r>
              <a:rPr lang="ru-RU" sz="2200" b="1" dirty="0">
                <a:solidFill>
                  <a:prstClr val="black"/>
                </a:solidFill>
                <a:latin typeface="Times New Roman" panose="02020603050405020304" pitchFamily="18" charset="0"/>
                <a:cs typeface="Times New Roman" panose="02020603050405020304" pitchFamily="18" charset="0"/>
              </a:rPr>
              <a:t>Федеральный закон от 26.07.2019 N 210-ФЗ</a:t>
            </a:r>
          </a:p>
          <a:p>
            <a:pPr lvl="0" algn="just">
              <a:spcBef>
                <a:spcPct val="20000"/>
              </a:spcBef>
            </a:pPr>
            <a:r>
              <a:rPr lang="ru-RU" sz="2200" dirty="0" smtClean="0">
                <a:solidFill>
                  <a:prstClr val="black"/>
                </a:solidFill>
                <a:latin typeface="Times New Roman" panose="02020603050405020304" pitchFamily="18" charset="0"/>
                <a:cs typeface="Times New Roman" panose="02020603050405020304" pitchFamily="18" charset="0"/>
              </a:rPr>
              <a:t>С </a:t>
            </a:r>
            <a:r>
              <a:rPr lang="ru-RU" sz="2200" dirty="0">
                <a:solidFill>
                  <a:prstClr val="black"/>
                </a:solidFill>
                <a:latin typeface="Times New Roman" panose="02020603050405020304" pitchFamily="18" charset="0"/>
                <a:cs typeface="Times New Roman" panose="02020603050405020304" pitchFamily="18" charset="0"/>
              </a:rPr>
              <a:t>1 </a:t>
            </a:r>
            <a:r>
              <a:rPr lang="ru-RU" sz="2200" dirty="0" smtClean="0">
                <a:solidFill>
                  <a:prstClr val="black"/>
                </a:solidFill>
                <a:latin typeface="Times New Roman" panose="02020603050405020304" pitchFamily="18" charset="0"/>
                <a:cs typeface="Times New Roman" panose="02020603050405020304" pitchFamily="18" charset="0"/>
              </a:rPr>
              <a:t>января 2020 года </a:t>
            </a:r>
            <a:r>
              <a:rPr lang="ru-RU" sz="2200" dirty="0">
                <a:solidFill>
                  <a:prstClr val="black"/>
                </a:solidFill>
                <a:latin typeface="Times New Roman" panose="02020603050405020304" pitchFamily="18" charset="0"/>
                <a:cs typeface="Times New Roman" panose="02020603050405020304" pitchFamily="18" charset="0"/>
              </a:rPr>
              <a:t>списание безнадежного долга не облагается НДФЛ, если одновременно выполняются два условия:</a:t>
            </a:r>
          </a:p>
          <a:p>
            <a:pPr lvl="0" algn="just">
              <a:spcBef>
                <a:spcPct val="20000"/>
              </a:spcBef>
            </a:pPr>
            <a:r>
              <a:rPr lang="ru-RU" sz="2200" dirty="0">
                <a:solidFill>
                  <a:prstClr val="black"/>
                </a:solidFill>
                <a:latin typeface="Times New Roman" panose="02020603050405020304" pitchFamily="18" charset="0"/>
                <a:cs typeface="Times New Roman" panose="02020603050405020304" pitchFamily="18" charset="0"/>
              </a:rPr>
              <a:t>- физлицо-должник не признается взаимозависимым с кредитором и не является его работником. Условие должно выполняться в течение всего периода задолженности;</a:t>
            </a:r>
          </a:p>
          <a:p>
            <a:pPr lvl="0" algn="just">
              <a:spcBef>
                <a:spcPct val="20000"/>
              </a:spcBef>
            </a:pPr>
            <a:r>
              <a:rPr lang="ru-RU" sz="2200" dirty="0">
                <a:solidFill>
                  <a:prstClr val="black"/>
                </a:solidFill>
                <a:latin typeface="Times New Roman" panose="02020603050405020304" pitchFamily="18" charset="0"/>
                <a:cs typeface="Times New Roman" panose="02020603050405020304" pitchFamily="18" charset="0"/>
              </a:rPr>
              <a:t>- это не является матпомощью или встречным исполнением обязательств.</a:t>
            </a:r>
          </a:p>
          <a:p>
            <a:pPr lvl="0" algn="just">
              <a:spcBef>
                <a:spcPct val="20000"/>
              </a:spcBef>
            </a:pPr>
            <a:r>
              <a:rPr lang="ru-RU" sz="2200" dirty="0">
                <a:solidFill>
                  <a:prstClr val="black"/>
                </a:solidFill>
                <a:latin typeface="Times New Roman" panose="02020603050405020304" pitchFamily="18" charset="0"/>
                <a:cs typeface="Times New Roman" panose="02020603050405020304" pitchFamily="18" charset="0"/>
              </a:rPr>
              <a:t>Если ситуация не подпадает под льготу, то датой получения дохода считается дата признания долга безнадежным. Это правило не зависит от того, кто является кредитором: взаимозависимое лицо или нет.</a:t>
            </a:r>
          </a:p>
          <a:p>
            <a:pPr lvl="0" algn="just">
              <a:spcBef>
                <a:spcPct val="20000"/>
              </a:spcBef>
            </a:pPr>
            <a:r>
              <a:rPr lang="ru-RU" sz="2200" dirty="0">
                <a:solidFill>
                  <a:prstClr val="black"/>
                </a:solidFill>
                <a:latin typeface="Times New Roman" panose="02020603050405020304" pitchFamily="18" charset="0"/>
                <a:cs typeface="Times New Roman" panose="02020603050405020304" pitchFamily="18" charset="0"/>
              </a:rPr>
              <a:t>Прежде для взаимозависимых лиц датой получения дохода признавалась дата списания долга с баланса организации, для других лиц - дата прекращения обязательства.</a:t>
            </a:r>
          </a:p>
          <a:p>
            <a:pPr lvl="0" algn="just">
              <a:spcBef>
                <a:spcPct val="20000"/>
              </a:spcBef>
            </a:pPr>
            <a:endParaRPr lang="ru-RU" sz="2400" dirty="0">
              <a:solidFill>
                <a:prstClr val="black"/>
              </a:solidFill>
              <a:latin typeface="Times New Roman" panose="02020603050405020304" pitchFamily="18" charset="0"/>
              <a:cs typeface="Times New Roman" panose="02020603050405020304" pitchFamily="18" charset="0"/>
            </a:endParaRPr>
          </a:p>
          <a:p>
            <a:pPr lvl="0" algn="just">
              <a:spcBef>
                <a:spcPct val="20000"/>
              </a:spcBef>
            </a:pPr>
            <a:endParaRPr lang="ru-RU" sz="2400" b="1" dirty="0">
              <a:solidFill>
                <a:prstClr val="black"/>
              </a:solidFill>
              <a:latin typeface="Times New Roman" panose="02020603050405020304" pitchFamily="18" charset="0"/>
              <a:cs typeface="Times New Roman" panose="02020603050405020304" pitchFamily="18" charset="0"/>
            </a:endParaRPr>
          </a:p>
          <a:p>
            <a:pPr lvl="0" algn="just">
              <a:spcBef>
                <a:spcPct val="20000"/>
              </a:spcBef>
            </a:pPr>
            <a:endParaRPr lang="ru-RU" sz="2400" b="1" dirty="0">
              <a:solidFill>
                <a:prstClr val="black"/>
              </a:solidFill>
              <a:latin typeface="Times New Roman" panose="02020603050405020304" pitchFamily="18" charset="0"/>
              <a:cs typeface="Times New Roman" panose="02020603050405020304" pitchFamily="18" charset="0"/>
            </a:endParaRPr>
          </a:p>
          <a:p>
            <a:pPr lvl="0" algn="just">
              <a:spcBef>
                <a:spcPct val="20000"/>
              </a:spcBef>
            </a:pPr>
            <a:endParaRPr lang="ru-RU"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20834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785610" y="1076039"/>
            <a:ext cx="8838543" cy="738664"/>
          </a:xfrm>
          <a:prstGeom prst="rect">
            <a:avLst/>
          </a:prstGeom>
        </p:spPr>
        <p:txBody>
          <a:bodyPr wrap="square">
            <a:spAutoFit/>
          </a:bodyPr>
          <a:lstStyle/>
          <a:p>
            <a:pPr lvl="0" algn="ctr" defTabSz="914400">
              <a:defRPr/>
            </a:pPr>
            <a:r>
              <a:rPr lang="ru-RU" sz="2400" b="1" kern="0" noProof="0" dirty="0" smtClean="0">
                <a:solidFill>
                  <a:srgbClr val="800000"/>
                </a:solidFill>
                <a:latin typeface="Times New Roman" panose="02020603050405020304" pitchFamily="18" charset="0"/>
                <a:ea typeface="+mj-ea"/>
                <a:cs typeface="Times New Roman" panose="02020603050405020304" pitchFamily="18" charset="0"/>
              </a:rPr>
              <a:t>Социальный вычет на покупку лекарств в 2020 году</a:t>
            </a:r>
          </a:p>
          <a:p>
            <a:pPr lvl="0" algn="ctr" defTabSz="914400">
              <a:defRPr/>
            </a:pP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1" y="1537704"/>
            <a:ext cx="8686907" cy="3342453"/>
          </a:xfrm>
          <a:prstGeom prst="rect">
            <a:avLst/>
          </a:prstGeom>
        </p:spPr>
        <p:txBody>
          <a:bodyPr wrap="square">
            <a:spAutoFit/>
          </a:bodyPr>
          <a:lstStyle/>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пп.3 п.1 ст.219 НК РФ</a:t>
            </a:r>
          </a:p>
          <a:p>
            <a:pPr lvl="0" algn="just" defTabSz="914400" fontAlgn="base">
              <a:spcBef>
                <a:spcPct val="20000"/>
              </a:spcBef>
              <a:spcAft>
                <a:spcPct val="0"/>
              </a:spcAft>
            </a:pPr>
            <a:r>
              <a:rPr lang="ru-RU" sz="2200" dirty="0" smtClean="0">
                <a:solidFill>
                  <a:prstClr val="black"/>
                </a:solidFill>
                <a:latin typeface="Times New Roman" panose="02020603050405020304" pitchFamily="18" charset="0"/>
                <a:cs typeface="Times New Roman" panose="02020603050405020304" pitchFamily="18" charset="0"/>
              </a:rPr>
              <a:t>В  </a:t>
            </a:r>
            <a:r>
              <a:rPr lang="ru-RU" sz="2200" dirty="0">
                <a:solidFill>
                  <a:prstClr val="black"/>
                </a:solidFill>
                <a:latin typeface="Times New Roman" panose="02020603050405020304" pitchFamily="18" charset="0"/>
                <a:cs typeface="Times New Roman" panose="02020603050405020304" pitchFamily="18" charset="0"/>
              </a:rPr>
              <a:t>размере стоимости лекарственных препаратов для медицинского применения, назначенных им лечащим врачом и приобретаемых налогоплательщиком за счет собственных средств</a:t>
            </a:r>
            <a:r>
              <a:rPr lang="ru-RU" sz="2200" dirty="0" smtClean="0">
                <a:solidFill>
                  <a:prstClr val="black"/>
                </a:solidFill>
                <a:latin typeface="Times New Roman" panose="02020603050405020304" pitchFamily="18" charset="0"/>
                <a:cs typeface="Times New Roman" panose="02020603050405020304" pitchFamily="18" charset="0"/>
              </a:rPr>
              <a:t>.</a:t>
            </a:r>
          </a:p>
          <a:p>
            <a:pPr lvl="0" algn="just" defTabSz="914400" fontAlgn="base">
              <a:spcBef>
                <a:spcPct val="20000"/>
              </a:spcBef>
              <a:spcAft>
                <a:spcPct val="0"/>
              </a:spcAft>
            </a:pPr>
            <a:endParaRPr lang="ru-RU" sz="2200" dirty="0">
              <a:solidFill>
                <a:prstClr val="black"/>
              </a:solidFill>
              <a:latin typeface="Times New Roman" panose="02020603050405020304" pitchFamily="18" charset="0"/>
              <a:cs typeface="Times New Roman" panose="02020603050405020304" pitchFamily="18" charset="0"/>
            </a:endParaRP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Федеральный закон от 17.06.2019 N 147-ФЗ   дал возможность получить социальный вычет на лечение в отношении расходов на любые лекарства, а не по определенному перечню. Эти положения можно применять уже за период 2019 года.</a:t>
            </a:r>
          </a:p>
        </p:txBody>
      </p:sp>
    </p:spTree>
    <p:extLst>
      <p:ext uri="{BB962C8B-B14F-4D97-AF65-F5344CB8AC3E}">
        <p14:creationId xmlns:p14="http://schemas.microsoft.com/office/powerpoint/2010/main" val="19112166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785610" y="1076039"/>
            <a:ext cx="8838543" cy="738664"/>
          </a:xfrm>
          <a:prstGeom prst="rect">
            <a:avLst/>
          </a:prstGeom>
        </p:spPr>
        <p:txBody>
          <a:bodyPr wrap="square">
            <a:spAutoFit/>
          </a:bodyPr>
          <a:lstStyle/>
          <a:p>
            <a:pPr lvl="0" algn="ctr" defTabSz="914400">
              <a:defRPr/>
            </a:pPr>
            <a:r>
              <a:rPr lang="ru-RU" sz="2400" b="1" kern="0" noProof="0" dirty="0" smtClean="0">
                <a:solidFill>
                  <a:srgbClr val="800000"/>
                </a:solidFill>
                <a:latin typeface="Times New Roman" panose="02020603050405020304" pitchFamily="18" charset="0"/>
                <a:ea typeface="+mj-ea"/>
                <a:cs typeface="Times New Roman" panose="02020603050405020304" pitchFamily="18" charset="0"/>
              </a:rPr>
              <a:t>Социальный вычет с 2021 года</a:t>
            </a:r>
          </a:p>
          <a:p>
            <a:pPr lvl="0" algn="ctr" defTabSz="914400">
              <a:defRPr/>
            </a:pP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499001" y="1537704"/>
            <a:ext cx="9216680" cy="4585871"/>
          </a:xfrm>
          <a:prstGeom prst="rect">
            <a:avLst/>
          </a:prstGeom>
        </p:spPr>
        <p:txBody>
          <a:bodyPr wrap="square">
            <a:spAutoFit/>
          </a:bodyPr>
          <a:lstStyle/>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Утверждены новые перечни медицинских услуг и дорогостоящего лечения для социального вычета по НДФЛ (подп. 3 п. 1 ст. 219 НК РФ) (постановление Правительства РФ от 08.04.2020 №458).</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В перечень медицинских услуг добавлены такие услуги как:</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	медицинская эвакуация;</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	паллиативная помощь.</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Перечень дорогостоящих услуг дополнен:</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	ортопедическим лечением населения с врожденными и приобретенными дефектами зубов;</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	услугами, оказываемыми в рамках паллиативной медицинской помощи;</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	расширенным перечнем дорогостоящих услуг по услугам репродуктивной технологии.</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Новым перечнем необходимо руководствоваться, начиная с 1 января 2021 года.</a:t>
            </a:r>
          </a:p>
        </p:txBody>
      </p:sp>
    </p:spTree>
    <p:extLst>
      <p:ext uri="{BB962C8B-B14F-4D97-AF65-F5344CB8AC3E}">
        <p14:creationId xmlns:p14="http://schemas.microsoft.com/office/powerpoint/2010/main" val="2786310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noProof="0" dirty="0" smtClean="0">
                <a:solidFill>
                  <a:srgbClr val="800000"/>
                </a:solidFill>
                <a:latin typeface="Times New Roman" panose="02020603050405020304" pitchFamily="18" charset="0"/>
                <a:ea typeface="+mj-ea"/>
                <a:cs typeface="Times New Roman" panose="02020603050405020304" pitchFamily="18" charset="0"/>
              </a:rPr>
              <a:t>Компенсация расходов на тестирование </a:t>
            </a:r>
            <a:r>
              <a:rPr lang="en-US" sz="2400" b="1" kern="0" noProof="0" dirty="0" smtClean="0">
                <a:solidFill>
                  <a:srgbClr val="800000"/>
                </a:solidFill>
                <a:latin typeface="Times New Roman" panose="02020603050405020304" pitchFamily="18" charset="0"/>
                <a:ea typeface="+mj-ea"/>
                <a:cs typeface="Times New Roman" panose="02020603050405020304" pitchFamily="18" charset="0"/>
              </a:rPr>
              <a:t>COVID-19</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499002" y="1273035"/>
            <a:ext cx="9216679" cy="5149102"/>
          </a:xfrm>
          <a:prstGeom prst="rect">
            <a:avLst/>
          </a:prstGeom>
        </p:spPr>
        <p:txBody>
          <a:bodyPr wrap="square">
            <a:spAutoFit/>
          </a:bodyPr>
          <a:lstStyle/>
          <a:p>
            <a:pPr lvl="0" algn="just" defTabSz="914400" fontAlgn="base">
              <a:spcBef>
                <a:spcPct val="20000"/>
              </a:spcBef>
              <a:spcAft>
                <a:spcPct val="0"/>
              </a:spcAft>
            </a:pPr>
            <a:r>
              <a:rPr lang="ru-RU" sz="2200" b="1" dirty="0">
                <a:solidFill>
                  <a:prstClr val="black"/>
                </a:solidFill>
                <a:latin typeface="Times New Roman" panose="02020603050405020304" pitchFamily="18" charset="0"/>
                <a:cs typeface="Times New Roman" panose="02020603050405020304" pitchFamily="18" charset="0"/>
              </a:rPr>
              <a:t>Письмо Минфина России от 25.06.2020 N 03-03-07/54757</a:t>
            </a:r>
          </a:p>
          <a:p>
            <a:pPr lvl="0" algn="just" defTabSz="914400" fontAlgn="base">
              <a:spcBef>
                <a:spcPct val="20000"/>
              </a:spcBef>
              <a:spcAft>
                <a:spcPct val="0"/>
              </a:spcAft>
            </a:pPr>
            <a:r>
              <a:rPr lang="ru-RU" sz="2100" dirty="0">
                <a:solidFill>
                  <a:prstClr val="black"/>
                </a:solidFill>
                <a:latin typeface="Times New Roman" panose="02020603050405020304" pitchFamily="18" charset="0"/>
                <a:cs typeface="Times New Roman" panose="02020603050405020304" pitchFamily="18" charset="0"/>
              </a:rPr>
              <a:t>Статья 41 Кодекса определяет доход как экономическую выгоду в денежной или натуральной форме, учитываемую в случае возможности ее оценки и в той мере, в которой такую выгоду можно оценить, и определяемую для физических лиц в соответствии с главой 23 "Налог на доходы физических лиц" Кодекса.</a:t>
            </a:r>
          </a:p>
          <a:p>
            <a:pPr lvl="0" algn="just" defTabSz="914400" fontAlgn="base">
              <a:spcBef>
                <a:spcPct val="20000"/>
              </a:spcBef>
              <a:spcAft>
                <a:spcPct val="0"/>
              </a:spcAft>
            </a:pPr>
            <a:r>
              <a:rPr lang="ru-RU" sz="2100" dirty="0">
                <a:solidFill>
                  <a:prstClr val="black"/>
                </a:solidFill>
                <a:latin typeface="Times New Roman" panose="02020603050405020304" pitchFamily="18" charset="0"/>
                <a:cs typeface="Times New Roman" panose="02020603050405020304" pitchFamily="18" charset="0"/>
              </a:rPr>
              <a:t>С учетом вышеизложенного оплаченная работодателем для работников стоимость проведения исследований на предмет наличия новой </a:t>
            </a:r>
            <a:r>
              <a:rPr lang="ru-RU" sz="2100" dirty="0" err="1">
                <a:solidFill>
                  <a:prstClr val="black"/>
                </a:solidFill>
                <a:latin typeface="Times New Roman" panose="02020603050405020304" pitchFamily="18" charset="0"/>
                <a:cs typeface="Times New Roman" panose="02020603050405020304" pitchFamily="18" charset="0"/>
              </a:rPr>
              <a:t>коронавирусной</a:t>
            </a:r>
            <a:r>
              <a:rPr lang="ru-RU" sz="2100" dirty="0">
                <a:solidFill>
                  <a:prstClr val="black"/>
                </a:solidFill>
                <a:latin typeface="Times New Roman" panose="02020603050405020304" pitchFamily="18" charset="0"/>
                <a:cs typeface="Times New Roman" panose="02020603050405020304" pitchFamily="18" charset="0"/>
              </a:rPr>
              <a:t> инфекции (2019-nCoV) в организациях, допущенных к проведению таких исследований в соответствии с законодательством Российской Федерации, необходимость проведения которых обусловлена обеспечением нормальных (безопасных) условий труда работников, не может быть признана экономической выгодой (доходом) налогоплательщиков.</a:t>
            </a:r>
          </a:p>
          <a:p>
            <a:pPr lvl="0" algn="just" defTabSz="914400" fontAlgn="base">
              <a:spcBef>
                <a:spcPct val="20000"/>
              </a:spcBef>
              <a:spcAft>
                <a:spcPct val="0"/>
              </a:spcAft>
            </a:pPr>
            <a:r>
              <a:rPr lang="ru-RU" sz="2100" dirty="0">
                <a:solidFill>
                  <a:prstClr val="black"/>
                </a:solidFill>
                <a:latin typeface="Times New Roman" panose="02020603050405020304" pitchFamily="18" charset="0"/>
                <a:cs typeface="Times New Roman" panose="02020603050405020304" pitchFamily="18" charset="0"/>
              </a:rPr>
              <a:t>Соответственно, доходов, подлежащих обложению налогом на доходы физических лиц, в таком случае </a:t>
            </a:r>
            <a:r>
              <a:rPr lang="ru-RU" sz="2100" b="1" dirty="0">
                <a:solidFill>
                  <a:prstClr val="black"/>
                </a:solidFill>
                <a:latin typeface="Times New Roman" panose="02020603050405020304" pitchFamily="18" charset="0"/>
                <a:cs typeface="Times New Roman" panose="02020603050405020304" pitchFamily="18" charset="0"/>
              </a:rPr>
              <a:t>не возникает</a:t>
            </a:r>
            <a:r>
              <a:rPr lang="ru-RU" sz="21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08674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830997"/>
          </a:xfrm>
          <a:prstGeom prst="rect">
            <a:avLst/>
          </a:prstGeom>
        </p:spPr>
        <p:txBody>
          <a:bodyPr wrap="square">
            <a:spAutoFit/>
          </a:bodyPr>
          <a:lstStyle/>
          <a:p>
            <a:pPr lvl="0" algn="ctr" defTabSz="914400">
              <a:defRPr/>
            </a:pPr>
            <a:r>
              <a:rPr lang="ru-RU" sz="2400" b="1" kern="0" dirty="0">
                <a:solidFill>
                  <a:srgbClr val="800000"/>
                </a:solidFill>
                <a:latin typeface="Times New Roman" panose="02020603050405020304" pitchFamily="18" charset="0"/>
                <a:ea typeface="+mj-ea"/>
                <a:cs typeface="Times New Roman" panose="02020603050405020304" pitchFamily="18" charset="0"/>
              </a:rPr>
              <a:t>О</a:t>
            </a:r>
            <a:r>
              <a:rPr lang="ru-RU" sz="2400" b="1" kern="0" dirty="0" smtClean="0">
                <a:solidFill>
                  <a:srgbClr val="800000"/>
                </a:solidFill>
                <a:latin typeface="Times New Roman" panose="02020603050405020304" pitchFamily="18" charset="0"/>
                <a:ea typeface="+mj-ea"/>
                <a:cs typeface="Times New Roman" panose="02020603050405020304" pitchFamily="18" charset="0"/>
              </a:rPr>
              <a:t>плату </a:t>
            </a:r>
            <a:r>
              <a:rPr lang="ru-RU" sz="2400" b="1" kern="0" dirty="0">
                <a:solidFill>
                  <a:srgbClr val="800000"/>
                </a:solidFill>
                <a:latin typeface="Times New Roman" panose="02020603050405020304" pitchFamily="18" charset="0"/>
                <a:ea typeface="+mj-ea"/>
                <a:cs typeface="Times New Roman" panose="02020603050405020304" pitchFamily="18" charset="0"/>
              </a:rPr>
              <a:t>тестирования работников на COVID-19 </a:t>
            </a:r>
            <a:r>
              <a:rPr lang="ru-RU" sz="2400" b="1" kern="0" dirty="0" smtClean="0">
                <a:solidFill>
                  <a:srgbClr val="800000"/>
                </a:solidFill>
                <a:latin typeface="Times New Roman" panose="02020603050405020304" pitchFamily="18" charset="0"/>
                <a:ea typeface="+mj-ea"/>
                <a:cs typeface="Times New Roman" panose="02020603050405020304" pitchFamily="18" charset="0"/>
              </a:rPr>
              <a:t>не </a:t>
            </a:r>
            <a:r>
              <a:rPr lang="ru-RU" sz="2400" b="1" kern="0" dirty="0">
                <a:solidFill>
                  <a:srgbClr val="800000"/>
                </a:solidFill>
                <a:latin typeface="Times New Roman" panose="02020603050405020304" pitchFamily="18" charset="0"/>
                <a:ea typeface="+mj-ea"/>
                <a:cs typeface="Times New Roman" panose="02020603050405020304" pitchFamily="18" charset="0"/>
              </a:rPr>
              <a:t>облагают НДФЛ</a:t>
            </a: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499002" y="1273035"/>
            <a:ext cx="9216679" cy="4161139"/>
          </a:xfrm>
          <a:prstGeom prst="rect">
            <a:avLst/>
          </a:prstGeom>
        </p:spPr>
        <p:txBody>
          <a:bodyPr wrap="square">
            <a:spAutoFit/>
          </a:bodyPr>
          <a:lstStyle/>
          <a:p>
            <a:pPr lvl="0" algn="just">
              <a:spcBef>
                <a:spcPct val="20000"/>
              </a:spcBef>
            </a:pPr>
            <a:r>
              <a:rPr lang="ru-RU" sz="2200" b="1" dirty="0">
                <a:solidFill>
                  <a:prstClr val="black"/>
                </a:solidFill>
                <a:latin typeface="Times New Roman" panose="02020603050405020304" pitchFamily="18" charset="0"/>
                <a:cs typeface="Times New Roman" panose="02020603050405020304" pitchFamily="18" charset="0"/>
              </a:rPr>
              <a:t> </a:t>
            </a:r>
            <a:endParaRPr lang="ru-RU" sz="2200" b="1" dirty="0" smtClean="0">
              <a:solidFill>
                <a:prstClr val="black"/>
              </a:solidFill>
              <a:latin typeface="Times New Roman" panose="02020603050405020304" pitchFamily="18" charset="0"/>
              <a:cs typeface="Times New Roman" panose="02020603050405020304" pitchFamily="18" charset="0"/>
            </a:endParaRPr>
          </a:p>
          <a:p>
            <a:pPr lvl="0" algn="just">
              <a:spcBef>
                <a:spcPct val="20000"/>
              </a:spcBef>
            </a:pPr>
            <a:endParaRPr lang="ru-RU" sz="2200" b="1" dirty="0">
              <a:solidFill>
                <a:prstClr val="black"/>
              </a:solidFill>
              <a:latin typeface="Times New Roman" panose="02020603050405020304" pitchFamily="18" charset="0"/>
              <a:cs typeface="Times New Roman" panose="02020603050405020304" pitchFamily="18" charset="0"/>
            </a:endParaRPr>
          </a:p>
          <a:p>
            <a:pPr lvl="0" algn="just">
              <a:spcBef>
                <a:spcPct val="20000"/>
              </a:spcBef>
            </a:pPr>
            <a:r>
              <a:rPr lang="ru-RU" sz="2400" b="1" dirty="0" smtClean="0">
                <a:solidFill>
                  <a:prstClr val="black"/>
                </a:solidFill>
                <a:latin typeface="Times New Roman" panose="02020603050405020304" pitchFamily="18" charset="0"/>
                <a:cs typeface="Times New Roman" panose="02020603050405020304" pitchFamily="18" charset="0"/>
              </a:rPr>
              <a:t>Письмо </a:t>
            </a:r>
            <a:r>
              <a:rPr lang="ru-RU" sz="2400" b="1" dirty="0">
                <a:solidFill>
                  <a:prstClr val="black"/>
                </a:solidFill>
                <a:latin typeface="Times New Roman" panose="02020603050405020304" pitchFamily="18" charset="0"/>
                <a:cs typeface="Times New Roman" panose="02020603050405020304" pitchFamily="18" charset="0"/>
              </a:rPr>
              <a:t>Минфина России от 09.10.2020 N 03-03-06/1/88521</a:t>
            </a:r>
          </a:p>
          <a:p>
            <a:pPr lvl="0" algn="just">
              <a:spcBef>
                <a:spcPct val="20000"/>
              </a:spcBef>
            </a:pPr>
            <a:r>
              <a:rPr lang="ru-RU" sz="2400" b="1" dirty="0">
                <a:solidFill>
                  <a:prstClr val="black"/>
                </a:solidFill>
                <a:latin typeface="Times New Roman" panose="02020603050405020304" pitchFamily="18" charset="0"/>
                <a:cs typeface="Times New Roman" panose="02020603050405020304" pitchFamily="18" charset="0"/>
              </a:rPr>
              <a:t>Письмо Минфина России от 11.09.2020 N </a:t>
            </a:r>
            <a:r>
              <a:rPr lang="ru-RU" sz="2400" b="1" dirty="0" smtClean="0">
                <a:solidFill>
                  <a:prstClr val="black"/>
                </a:solidFill>
                <a:latin typeface="Times New Roman" panose="02020603050405020304" pitchFamily="18" charset="0"/>
                <a:cs typeface="Times New Roman" panose="02020603050405020304" pitchFamily="18" charset="0"/>
              </a:rPr>
              <a:t>03-03-06/1/79964</a:t>
            </a:r>
          </a:p>
          <a:p>
            <a:pPr lvl="0" algn="just">
              <a:spcBef>
                <a:spcPct val="20000"/>
              </a:spcBef>
            </a:pPr>
            <a:r>
              <a:rPr lang="ru-RU" sz="2400" b="1" dirty="0">
                <a:solidFill>
                  <a:prstClr val="black"/>
                </a:solidFill>
                <a:latin typeface="Times New Roman" panose="02020603050405020304" pitchFamily="18" charset="0"/>
                <a:cs typeface="Times New Roman" panose="02020603050405020304" pitchFamily="18" charset="0"/>
              </a:rPr>
              <a:t> </a:t>
            </a:r>
            <a:r>
              <a:rPr lang="ru-RU" sz="2400" dirty="0" smtClean="0">
                <a:solidFill>
                  <a:prstClr val="black"/>
                </a:solidFill>
                <a:latin typeface="Times New Roman" panose="02020603050405020304" pitchFamily="18" charset="0"/>
                <a:cs typeface="Times New Roman" panose="02020603050405020304" pitchFamily="18" charset="0"/>
              </a:rPr>
              <a:t>У </a:t>
            </a:r>
            <a:r>
              <a:rPr lang="ru-RU" sz="2400" dirty="0">
                <a:solidFill>
                  <a:prstClr val="black"/>
                </a:solidFill>
                <a:latin typeface="Times New Roman" panose="02020603050405020304" pitchFamily="18" charset="0"/>
                <a:cs typeface="Times New Roman" panose="02020603050405020304" pitchFamily="18" charset="0"/>
              </a:rPr>
              <a:t>работников не возникает дохода в целях НДФЛ, когда работодатель оплачивает ему тестирование для обеспечения нормальных условий труда. Значит, налог с такой оплаты не нужно удерживать и перечислять в бюджет.</a:t>
            </a:r>
          </a:p>
          <a:p>
            <a:pPr lvl="0" algn="just">
              <a:spcBef>
                <a:spcPct val="20000"/>
              </a:spcBef>
            </a:pPr>
            <a:endParaRPr lang="ru-RU" sz="2400" dirty="0" smtClean="0">
              <a:solidFill>
                <a:prstClr val="black"/>
              </a:solidFill>
              <a:latin typeface="Times New Roman" panose="02020603050405020304" pitchFamily="18" charset="0"/>
              <a:cs typeface="Times New Roman" panose="02020603050405020304" pitchFamily="18" charset="0"/>
            </a:endParaRPr>
          </a:p>
          <a:p>
            <a:pPr lvl="0" algn="just">
              <a:spcBef>
                <a:spcPct val="20000"/>
              </a:spcBef>
            </a:pPr>
            <a:endParaRPr lang="ru-RU"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54982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НДФЛ с доходов по вкладам с 2021 года</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1" y="1537705"/>
            <a:ext cx="8686907" cy="4290405"/>
          </a:xfrm>
          <a:prstGeom prst="rect">
            <a:avLst/>
          </a:prstGeom>
        </p:spPr>
        <p:txBody>
          <a:bodyPr wrap="square">
            <a:spAutoFit/>
          </a:bodyPr>
          <a:lstStyle/>
          <a:p>
            <a:pPr lvl="0" algn="just">
              <a:spcBef>
                <a:spcPct val="20000"/>
              </a:spcBef>
            </a:pPr>
            <a:r>
              <a:rPr lang="ru-RU" sz="2200" b="1" dirty="0">
                <a:solidFill>
                  <a:prstClr val="black"/>
                </a:solidFill>
                <a:latin typeface="Times New Roman" panose="02020603050405020304" pitchFamily="18" charset="0"/>
                <a:cs typeface="Times New Roman" panose="02020603050405020304" pitchFamily="18" charset="0"/>
              </a:rPr>
              <a:t>Федеральный закон от 01.04.2020 N 102-ФЗ "О внесении изменений в части первую и вторую Налогового кодекса Российской Федерации и отдельные законодательные акты Российской Федерации" внес </a:t>
            </a:r>
            <a:r>
              <a:rPr lang="ru-RU" sz="2200" b="1" dirty="0" smtClean="0">
                <a:solidFill>
                  <a:prstClr val="black"/>
                </a:solidFill>
                <a:latin typeface="Times New Roman" panose="02020603050405020304" pitchFamily="18" charset="0"/>
                <a:cs typeface="Times New Roman" panose="02020603050405020304" pitchFamily="18" charset="0"/>
              </a:rPr>
              <a:t>поправки</a:t>
            </a:r>
            <a:r>
              <a:rPr lang="ru-RU" sz="2200" b="1" dirty="0">
                <a:solidFill>
                  <a:prstClr val="black"/>
                </a:solidFill>
                <a:latin typeface="Times New Roman" panose="02020603050405020304" pitchFamily="18" charset="0"/>
                <a:cs typeface="Times New Roman" panose="02020603050405020304" pitchFamily="18" charset="0"/>
              </a:rPr>
              <a:t>, которые вступят в силу с 2021 года. </a:t>
            </a:r>
            <a:endParaRPr lang="ru-RU" sz="2200" b="1" dirty="0" smtClean="0">
              <a:solidFill>
                <a:prstClr val="black"/>
              </a:solidFill>
              <a:latin typeface="Times New Roman" panose="02020603050405020304" pitchFamily="18" charset="0"/>
              <a:cs typeface="Times New Roman" panose="02020603050405020304" pitchFamily="18" charset="0"/>
            </a:endParaRPr>
          </a:p>
          <a:p>
            <a:pPr lvl="0" algn="just">
              <a:spcBef>
                <a:spcPct val="20000"/>
              </a:spcBef>
            </a:pPr>
            <a:r>
              <a:rPr lang="ru-RU" sz="2200" dirty="0">
                <a:solidFill>
                  <a:prstClr val="black"/>
                </a:solidFill>
                <a:latin typeface="Times New Roman" panose="02020603050405020304" pitchFamily="18" charset="0"/>
                <a:cs typeface="Times New Roman" panose="02020603050405020304" pitchFamily="18" charset="0"/>
              </a:rPr>
              <a:t>Статья 214.2. Особенности определения налоговой базы при получении доходов в виде процентов, получаемых по вкладам (остаткам на счетах) физических лиц в банках, находящихся на территории Российской Федерации, а также в виде процента (купона), выплачиваемого по обращающимся облигациям российских организаций, номинированным в рублях</a:t>
            </a:r>
          </a:p>
          <a:p>
            <a:pPr lvl="0" algn="just">
              <a:spcBef>
                <a:spcPct val="20000"/>
              </a:spcBef>
            </a:pPr>
            <a:endParaRPr lang="ru-RU"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68388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1200329"/>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Определение налоговой базы в </a:t>
            </a:r>
            <a:r>
              <a:rPr lang="ru-RU" sz="2400" b="1" kern="0" dirty="0">
                <a:solidFill>
                  <a:srgbClr val="800000"/>
                </a:solidFill>
                <a:latin typeface="Times New Roman" panose="02020603050405020304" pitchFamily="18" charset="0"/>
                <a:ea typeface="+mj-ea"/>
                <a:cs typeface="Times New Roman" panose="02020603050405020304" pitchFamily="18" charset="0"/>
              </a:rPr>
              <a:t>отношении доходов в виде процентов, полученных по вкладам (остаткам на счетах) в банках, с 2021 года</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317158" y="2266682"/>
            <a:ext cx="9306995" cy="3453253"/>
          </a:xfrm>
          <a:prstGeom prst="rect">
            <a:avLst/>
          </a:prstGeom>
        </p:spPr>
        <p:txBody>
          <a:bodyPr wrap="square">
            <a:spAutoFit/>
          </a:bodyPr>
          <a:lstStyle/>
          <a:p>
            <a:pPr lvl="0" algn="just">
              <a:spcBef>
                <a:spcPct val="20000"/>
              </a:spcBef>
            </a:pPr>
            <a:r>
              <a:rPr lang="ru-RU" sz="2400" dirty="0">
                <a:solidFill>
                  <a:prstClr val="black"/>
                </a:solidFill>
                <a:latin typeface="Times New Roman" panose="02020603050405020304" pitchFamily="18" charset="0"/>
                <a:cs typeface="Times New Roman" panose="02020603050405020304" pitchFamily="18" charset="0"/>
              </a:rPr>
              <a:t>В отношении доходов в виде процентов, полученных по вкладам (остаткам на счетах) в банках, находящихся на территории РФ, налоговая база определяется налоговым органом как превышение суммы доходов в виде процентов, полученных налогоплательщиком в течение налогового периода по всем вкладам (остаткам на счетах) в указанных банках, над суммой процентов, рассчитанной как произведение 1 млн руб. и ключевой ставки ЦБ РФ, действующей на 1-е число налогового периода (п. 1 ст. 214.2 НК РФ).</a:t>
            </a:r>
          </a:p>
          <a:p>
            <a:pPr lvl="0" algn="just">
              <a:spcBef>
                <a:spcPct val="20000"/>
              </a:spcBef>
            </a:pPr>
            <a:endParaRPr lang="ru-RU"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15366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noProof="0" dirty="0" smtClean="0">
                <a:solidFill>
                  <a:srgbClr val="800000"/>
                </a:solidFill>
                <a:latin typeface="Times New Roman" panose="02020603050405020304" pitchFamily="18" charset="0"/>
                <a:ea typeface="+mj-ea"/>
                <a:cs typeface="Times New Roman" panose="02020603050405020304" pitchFamily="18" charset="0"/>
              </a:rPr>
              <a:t>Разъяснения ФНС как будут облагаться вклады.</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203946" y="1273036"/>
            <a:ext cx="9511735" cy="5500405"/>
          </a:xfrm>
          <a:prstGeom prst="rect">
            <a:avLst/>
          </a:prstGeom>
        </p:spPr>
        <p:txBody>
          <a:bodyPr wrap="square">
            <a:spAutoFit/>
          </a:bodyPr>
          <a:lstStyle/>
          <a:p>
            <a:pPr lvl="0" algn="just">
              <a:spcBef>
                <a:spcPct val="20000"/>
              </a:spcBef>
            </a:pPr>
            <a:r>
              <a:rPr lang="ru-RU" sz="2000" b="1" dirty="0" smtClean="0">
                <a:solidFill>
                  <a:prstClr val="black"/>
                </a:solidFill>
                <a:latin typeface="Times New Roman" panose="02020603050405020304" pitchFamily="18" charset="0"/>
                <a:cs typeface="Times New Roman" panose="02020603050405020304" pitchFamily="18" charset="0"/>
              </a:rPr>
              <a:t>Информация </a:t>
            </a:r>
            <a:r>
              <a:rPr lang="ru-RU" sz="2000" b="1" dirty="0">
                <a:solidFill>
                  <a:prstClr val="black"/>
                </a:solidFill>
                <a:latin typeface="Times New Roman" panose="02020603050405020304" pitchFamily="18" charset="0"/>
                <a:cs typeface="Times New Roman" panose="02020603050405020304" pitchFamily="18" charset="0"/>
              </a:rPr>
              <a:t>ФНС России от 02.12.2020 </a:t>
            </a:r>
          </a:p>
          <a:p>
            <a:pPr lvl="0" algn="just">
              <a:spcBef>
                <a:spcPct val="20000"/>
              </a:spcBef>
            </a:pPr>
            <a:r>
              <a:rPr lang="ru-RU" sz="2000" dirty="0" smtClean="0">
                <a:solidFill>
                  <a:prstClr val="black"/>
                </a:solidFill>
                <a:latin typeface="Times New Roman" panose="02020603050405020304" pitchFamily="18" charset="0"/>
                <a:cs typeface="Times New Roman" panose="02020603050405020304" pitchFamily="18" charset="0"/>
              </a:rPr>
              <a:t>НДФЛ </a:t>
            </a:r>
            <a:r>
              <a:rPr lang="ru-RU" sz="2000" dirty="0">
                <a:solidFill>
                  <a:prstClr val="black"/>
                </a:solidFill>
                <a:latin typeface="Times New Roman" panose="02020603050405020304" pitchFamily="18" charset="0"/>
                <a:cs typeface="Times New Roman" panose="02020603050405020304" pitchFamily="18" charset="0"/>
              </a:rPr>
              <a:t>будет облагаться совокупный процентный доход по вкладам (остаткам на счетах) в российских банках, выплаченный физлицу за год, за минусом необлагаемого процентного дохода, рассчитанного как произведение 1 млн рублей и ключевой ставки Банка России.</a:t>
            </a:r>
          </a:p>
          <a:p>
            <a:pPr lvl="0" algn="just">
              <a:spcBef>
                <a:spcPct val="20000"/>
              </a:spcBef>
            </a:pPr>
            <a:r>
              <a:rPr lang="ru-RU" sz="2000" dirty="0" smtClean="0">
                <a:solidFill>
                  <a:prstClr val="black"/>
                </a:solidFill>
                <a:latin typeface="Times New Roman" panose="02020603050405020304" pitchFamily="18" charset="0"/>
                <a:cs typeface="Times New Roman" panose="02020603050405020304" pitchFamily="18" charset="0"/>
              </a:rPr>
              <a:t>Пример</a:t>
            </a:r>
            <a:r>
              <a:rPr lang="ru-RU" sz="2000" dirty="0">
                <a:solidFill>
                  <a:prstClr val="black"/>
                </a:solidFill>
                <a:latin typeface="Times New Roman" panose="02020603050405020304" pitchFamily="18" charset="0"/>
                <a:cs typeface="Times New Roman" panose="02020603050405020304" pitchFamily="18" charset="0"/>
              </a:rPr>
              <a:t>: у физлица открыт вклад с начала 2021 года в размере 1,5 млн рублей со ставкой 5% годовых. Проценты выплачиваются в конце срока действия вклада - 1 декабря. В этом случае процентный доход за 11 месяцев составит 68 750 рублей.</a:t>
            </a:r>
          </a:p>
          <a:p>
            <a:pPr lvl="0" algn="just">
              <a:spcBef>
                <a:spcPct val="20000"/>
              </a:spcBef>
            </a:pPr>
            <a:r>
              <a:rPr lang="ru-RU" sz="2000" dirty="0">
                <a:solidFill>
                  <a:prstClr val="black"/>
                </a:solidFill>
                <a:latin typeface="Times New Roman" panose="02020603050405020304" pitchFamily="18" charset="0"/>
                <a:cs typeface="Times New Roman" panose="02020603050405020304" pitchFamily="18" charset="0"/>
              </a:rPr>
              <a:t> Если ключевая ставка Банка России на 1 января 2021 года - 4,25 %, то необлагаемый процентный доход налогоплательщика составит 42 500 рублей.</a:t>
            </a:r>
          </a:p>
          <a:p>
            <a:pPr lvl="0" algn="just">
              <a:spcBef>
                <a:spcPct val="20000"/>
              </a:spcBef>
            </a:pPr>
            <a:r>
              <a:rPr lang="ru-RU" sz="2000" dirty="0">
                <a:solidFill>
                  <a:prstClr val="black"/>
                </a:solidFill>
                <a:latin typeface="Times New Roman" panose="02020603050405020304" pitchFamily="18" charset="0"/>
                <a:cs typeface="Times New Roman" panose="02020603050405020304" pitchFamily="18" charset="0"/>
              </a:rPr>
              <a:t>Таким образом, сумма налога составит: (68 750 - 42 500) х 13% = 3 412,50 рублей.</a:t>
            </a:r>
          </a:p>
          <a:p>
            <a:pPr lvl="0" algn="just">
              <a:spcBef>
                <a:spcPct val="20000"/>
              </a:spcBef>
            </a:pPr>
            <a:r>
              <a:rPr lang="ru-RU" sz="2000" dirty="0" smtClean="0">
                <a:solidFill>
                  <a:prstClr val="black"/>
                </a:solidFill>
                <a:latin typeface="Times New Roman" panose="02020603050405020304" pitchFamily="18" charset="0"/>
                <a:cs typeface="Times New Roman" panose="02020603050405020304" pitchFamily="18" charset="0"/>
              </a:rPr>
              <a:t>Проценты </a:t>
            </a:r>
            <a:r>
              <a:rPr lang="ru-RU" sz="2000" dirty="0">
                <a:solidFill>
                  <a:prstClr val="black"/>
                </a:solidFill>
                <a:latin typeface="Times New Roman" panose="02020603050405020304" pitchFamily="18" charset="0"/>
                <a:cs typeface="Times New Roman" panose="02020603050405020304" pitchFamily="18" charset="0"/>
              </a:rPr>
              <a:t>по валютным счетам будут пересчитываться в рубли по официальному курсу Банка России на день фактического получения процентного дохода. При этом изменение размера валютного вклада, вызванное курсовыми колебаниями, при расчете суммы НДФЛ не учитывается</a:t>
            </a:r>
            <a:r>
              <a:rPr lang="ru-RU" sz="2000" dirty="0" smtClean="0">
                <a:solidFill>
                  <a:prstClr val="black"/>
                </a:solidFill>
                <a:latin typeface="Times New Roman" panose="02020603050405020304" pitchFamily="18" charset="0"/>
                <a:cs typeface="Times New Roman" panose="02020603050405020304" pitchFamily="18" charset="0"/>
              </a:rPr>
              <a:t>. Декларировать </a:t>
            </a:r>
            <a:r>
              <a:rPr lang="ru-RU" sz="2000" dirty="0">
                <a:solidFill>
                  <a:prstClr val="black"/>
                </a:solidFill>
                <a:latin typeface="Times New Roman" panose="02020603050405020304" pitchFamily="18" charset="0"/>
                <a:cs typeface="Times New Roman" panose="02020603050405020304" pitchFamily="18" charset="0"/>
              </a:rPr>
              <a:t>такие доходы гражданам не потребуется.</a:t>
            </a:r>
          </a:p>
        </p:txBody>
      </p:sp>
    </p:spTree>
    <p:extLst>
      <p:ext uri="{BB962C8B-B14F-4D97-AF65-F5344CB8AC3E}">
        <p14:creationId xmlns:p14="http://schemas.microsoft.com/office/powerpoint/2010/main" val="1214828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9827" y="-17754"/>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79489"/>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6" name="Прямоугольник 15"/>
          <p:cNvSpPr/>
          <p:nvPr/>
        </p:nvSpPr>
        <p:spPr>
          <a:xfrm>
            <a:off x="1" y="1214181"/>
            <a:ext cx="9838280" cy="461665"/>
          </a:xfrm>
          <a:prstGeom prst="rect">
            <a:avLst/>
          </a:prstGeom>
        </p:spPr>
        <p:txBody>
          <a:bodyPr wrap="square">
            <a:spAutoFit/>
          </a:bodyPr>
          <a:lstStyle/>
          <a:p>
            <a:pPr algn="ctr"/>
            <a:r>
              <a:rPr lang="ru-RU" sz="2400" b="1" dirty="0" smtClean="0">
                <a:solidFill>
                  <a:srgbClr val="9C0E11"/>
                </a:solidFill>
                <a:latin typeface="Times New Roman" panose="02020603050405020304" pitchFamily="18" charset="0"/>
                <a:cs typeface="Times New Roman" panose="02020603050405020304" pitchFamily="18" charset="0"/>
              </a:rPr>
              <a:t>Тарифы страховых взносов у иностранных работников.</a:t>
            </a:r>
            <a:endParaRPr lang="ru-RU" sz="2400" b="1" dirty="0">
              <a:solidFill>
                <a:srgbClr val="9C0E1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784733" y="1746624"/>
            <a:ext cx="8477045" cy="4253472"/>
          </a:xfrm>
          <a:prstGeom prst="rect">
            <a:avLst/>
          </a:prstGeom>
        </p:spPr>
        <p:txBody>
          <a:bodyPr wrap="square">
            <a:spAutoFit/>
          </a:bodyPr>
          <a:lstStyle/>
          <a:p>
            <a:pPr lvl="0" algn="just" defTabSz="914400">
              <a:spcBef>
                <a:spcPct val="20000"/>
              </a:spcBef>
            </a:pPr>
            <a:r>
              <a:rPr lang="ru-RU" kern="0" dirty="0">
                <a:solidFill>
                  <a:srgbClr val="000000"/>
                </a:solidFill>
                <a:latin typeface="Franklin Gothic Heavy"/>
                <a:cs typeface="Arial"/>
                <a:sym typeface="Arial"/>
              </a:rPr>
              <a:t> </a:t>
            </a:r>
            <a:r>
              <a:rPr lang="ru-RU" sz="2800" b="1" dirty="0">
                <a:solidFill>
                  <a:prstClr val="black"/>
                </a:solidFill>
                <a:latin typeface="Times New Roman" panose="02020603050405020304" pitchFamily="18" charset="0"/>
                <a:cs typeface="Times New Roman" panose="02020603050405020304" pitchFamily="18" charset="0"/>
              </a:rPr>
              <a:t>ВКС –</a:t>
            </a:r>
            <a:r>
              <a:rPr lang="ru-RU" sz="2800" dirty="0">
                <a:solidFill>
                  <a:prstClr val="black"/>
                </a:solidFill>
                <a:latin typeface="Times New Roman" panose="02020603050405020304" pitchFamily="18" charset="0"/>
                <a:cs typeface="Times New Roman" panose="02020603050405020304" pitchFamily="18" charset="0"/>
              </a:rPr>
              <a:t> ОПС – 0%, ОМС, 0%, ФСС – 0%, ФСС_НС – в зависимости от тарифа.</a:t>
            </a:r>
          </a:p>
          <a:p>
            <a:pPr lvl="0" algn="just" defTabSz="914400">
              <a:spcBef>
                <a:spcPct val="20000"/>
              </a:spcBef>
            </a:pPr>
            <a:endParaRPr lang="ru-RU" sz="2800" dirty="0">
              <a:solidFill>
                <a:prstClr val="black"/>
              </a:solidFill>
              <a:latin typeface="Times New Roman" panose="02020603050405020304" pitchFamily="18" charset="0"/>
              <a:cs typeface="Times New Roman" panose="02020603050405020304" pitchFamily="18" charset="0"/>
            </a:endParaRPr>
          </a:p>
          <a:p>
            <a:pPr lvl="0" algn="just" defTabSz="914400">
              <a:spcBef>
                <a:spcPct val="20000"/>
              </a:spcBef>
            </a:pPr>
            <a:r>
              <a:rPr lang="ru-RU" sz="2800" b="1" dirty="0">
                <a:solidFill>
                  <a:prstClr val="black"/>
                </a:solidFill>
                <a:latin typeface="Times New Roman" panose="02020603050405020304" pitchFamily="18" charset="0"/>
                <a:cs typeface="Times New Roman" panose="02020603050405020304" pitchFamily="18" charset="0"/>
              </a:rPr>
              <a:t>ЕАЭС </a:t>
            </a:r>
            <a:r>
              <a:rPr lang="ru-RU" sz="2800" dirty="0">
                <a:solidFill>
                  <a:prstClr val="black"/>
                </a:solidFill>
                <a:latin typeface="Times New Roman" panose="02020603050405020304" pitchFamily="18" charset="0"/>
                <a:cs typeface="Times New Roman" panose="02020603050405020304" pitchFamily="18" charset="0"/>
              </a:rPr>
              <a:t>– ОПС – 22%, ОМС -5,1%, ФСС – 2,9%, ФСС_НС – в зависимости от тарифа.</a:t>
            </a:r>
          </a:p>
          <a:p>
            <a:pPr lvl="0" algn="just" defTabSz="914400">
              <a:spcBef>
                <a:spcPct val="20000"/>
              </a:spcBef>
            </a:pPr>
            <a:endParaRPr lang="ru-RU" sz="2800" dirty="0">
              <a:solidFill>
                <a:prstClr val="black"/>
              </a:solidFill>
              <a:latin typeface="Times New Roman" panose="02020603050405020304" pitchFamily="18" charset="0"/>
              <a:cs typeface="Times New Roman" panose="02020603050405020304" pitchFamily="18" charset="0"/>
            </a:endParaRPr>
          </a:p>
          <a:p>
            <a:pPr lvl="0" algn="just" defTabSz="914400">
              <a:spcBef>
                <a:spcPct val="20000"/>
              </a:spcBef>
            </a:pPr>
            <a:r>
              <a:rPr lang="ru-RU" sz="2800" b="1" dirty="0">
                <a:solidFill>
                  <a:prstClr val="black"/>
                </a:solidFill>
                <a:latin typeface="Times New Roman" panose="02020603050405020304" pitchFamily="18" charset="0"/>
                <a:cs typeface="Times New Roman" panose="02020603050405020304" pitchFamily="18" charset="0"/>
              </a:rPr>
              <a:t>Временно пребывающие </a:t>
            </a:r>
            <a:r>
              <a:rPr lang="ru-RU" sz="2800" dirty="0">
                <a:solidFill>
                  <a:prstClr val="black"/>
                </a:solidFill>
                <a:latin typeface="Times New Roman" panose="02020603050405020304" pitchFamily="18" charset="0"/>
                <a:cs typeface="Times New Roman" panose="02020603050405020304" pitchFamily="18" charset="0"/>
              </a:rPr>
              <a:t>– ОПС – 22%, ОМС – 0%, ФСС -1,8%, ФСС_НС -  </a:t>
            </a:r>
            <a:r>
              <a:rPr lang="ru-RU" sz="2800" dirty="0" smtClean="0">
                <a:solidFill>
                  <a:prstClr val="black"/>
                </a:solidFill>
                <a:latin typeface="Times New Roman" panose="02020603050405020304" pitchFamily="18" charset="0"/>
                <a:cs typeface="Times New Roman" panose="02020603050405020304" pitchFamily="18" charset="0"/>
              </a:rPr>
              <a:t>в зависимости </a:t>
            </a:r>
            <a:r>
              <a:rPr lang="ru-RU" sz="2800" dirty="0">
                <a:solidFill>
                  <a:prstClr val="black"/>
                </a:solidFill>
                <a:latin typeface="Times New Roman" panose="02020603050405020304" pitchFamily="18" charset="0"/>
                <a:cs typeface="Times New Roman" panose="02020603050405020304" pitchFamily="18" charset="0"/>
              </a:rPr>
              <a:t>от тарифа.</a:t>
            </a:r>
            <a:endParaRPr lang="ru-RU" sz="2800" b="1" dirty="0">
              <a:solidFill>
                <a:prstClr val="black"/>
              </a:solidFill>
              <a:latin typeface="Times New Roman" panose="02020603050405020304" pitchFamily="18" charset="0"/>
              <a:cs typeface="Times New Roman" panose="02020603050405020304" pitchFamily="18" charset="0"/>
            </a:endParaRPr>
          </a:p>
          <a:p>
            <a:pPr lvl="0" algn="just" defTabSz="914400">
              <a:spcBef>
                <a:spcPct val="20000"/>
              </a:spcBef>
            </a:pPr>
            <a:endParaRPr lang="ru-RU"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0676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226" y="39253"/>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Сам банковский вклад облагаться не будет</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317158" y="1642366"/>
            <a:ext cx="9306996" cy="2665345"/>
          </a:xfrm>
          <a:prstGeom prst="rect">
            <a:avLst/>
          </a:prstGeom>
        </p:spPr>
        <p:txBody>
          <a:bodyPr wrap="square">
            <a:spAutoFit/>
          </a:bodyPr>
          <a:lstStyle/>
          <a:p>
            <a:pPr lvl="0" algn="just">
              <a:spcBef>
                <a:spcPct val="20000"/>
              </a:spcBef>
            </a:pPr>
            <a:r>
              <a:rPr lang="ru-RU" sz="2200" b="1" dirty="0" smtClean="0">
                <a:solidFill>
                  <a:prstClr val="black"/>
                </a:solidFill>
                <a:latin typeface="Times New Roman" panose="02020603050405020304" pitchFamily="18" charset="0"/>
                <a:cs typeface="Times New Roman" panose="02020603050405020304" pitchFamily="18" charset="0"/>
              </a:rPr>
              <a:t>Письма </a:t>
            </a:r>
            <a:r>
              <a:rPr lang="ru-RU" sz="2200" b="1" dirty="0">
                <a:solidFill>
                  <a:prstClr val="black"/>
                </a:solidFill>
                <a:latin typeface="Times New Roman" panose="02020603050405020304" pitchFamily="18" charset="0"/>
                <a:cs typeface="Times New Roman" panose="02020603050405020304" pitchFamily="18" charset="0"/>
              </a:rPr>
              <a:t>Минфина России от 14.04.2020 N 03-04-09/29658, ФНС России от 21.04.2020 N БС-3-11/3162</a:t>
            </a:r>
            <a:r>
              <a:rPr lang="ru-RU" sz="2200" b="1" dirty="0" smtClean="0">
                <a:solidFill>
                  <a:prstClr val="black"/>
                </a:solidFill>
                <a:latin typeface="Times New Roman" panose="02020603050405020304" pitchFamily="18" charset="0"/>
                <a:cs typeface="Times New Roman" panose="02020603050405020304" pitchFamily="18" charset="0"/>
              </a:rPr>
              <a:t>@.</a:t>
            </a:r>
          </a:p>
          <a:p>
            <a:pPr lvl="0" algn="just">
              <a:spcBef>
                <a:spcPct val="20000"/>
              </a:spcBef>
            </a:pPr>
            <a:endParaRPr lang="ru-RU" sz="2200" b="1" dirty="0">
              <a:solidFill>
                <a:prstClr val="black"/>
              </a:solidFill>
              <a:latin typeface="Times New Roman" panose="02020603050405020304" pitchFamily="18" charset="0"/>
              <a:cs typeface="Times New Roman" panose="02020603050405020304" pitchFamily="18" charset="0"/>
            </a:endParaRPr>
          </a:p>
          <a:p>
            <a:pPr lvl="0" algn="just">
              <a:spcBef>
                <a:spcPct val="20000"/>
              </a:spcBef>
            </a:pPr>
            <a:r>
              <a:rPr lang="ru-RU" sz="2200" dirty="0">
                <a:solidFill>
                  <a:prstClr val="black"/>
                </a:solidFill>
                <a:latin typeface="Times New Roman" panose="02020603050405020304" pitchFamily="18" charset="0"/>
                <a:cs typeface="Times New Roman" panose="02020603050405020304" pitchFamily="18" charset="0"/>
              </a:rPr>
              <a:t>Сумма банковского вклада (как рублевого, так и валютного) является имуществом физического лица, а не его доходом, поэтому обложению налогом на доходы физических лиц не подлежит </a:t>
            </a:r>
          </a:p>
          <a:p>
            <a:pPr lvl="0" algn="just">
              <a:spcBef>
                <a:spcPct val="20000"/>
              </a:spcBef>
            </a:pPr>
            <a:endParaRPr lang="ru-RU"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9957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С доходов </a:t>
            </a:r>
            <a:r>
              <a:rPr lang="ru-RU" sz="2400" b="1" kern="0" dirty="0">
                <a:solidFill>
                  <a:srgbClr val="800000"/>
                </a:solidFill>
                <a:latin typeface="Times New Roman" panose="02020603050405020304" pitchFamily="18" charset="0"/>
                <a:ea typeface="+mj-ea"/>
                <a:cs typeface="Times New Roman" panose="02020603050405020304" pitchFamily="18" charset="0"/>
              </a:rPr>
              <a:t>от вкладов в банках </a:t>
            </a:r>
            <a:r>
              <a:rPr lang="ru-RU" sz="2400" b="1" kern="0" dirty="0" smtClean="0">
                <a:solidFill>
                  <a:srgbClr val="800000"/>
                </a:solidFill>
                <a:latin typeface="Times New Roman" panose="02020603050405020304" pitchFamily="18" charset="0"/>
                <a:ea typeface="+mj-ea"/>
                <a:cs typeface="Times New Roman" panose="02020603050405020304" pitchFamily="18" charset="0"/>
              </a:rPr>
              <a:t>не учитываются вклады </a:t>
            </a:r>
            <a:r>
              <a:rPr lang="ru-RU" sz="2400" b="1" kern="0" dirty="0">
                <a:solidFill>
                  <a:srgbClr val="800000"/>
                </a:solidFill>
                <a:latin typeface="Times New Roman" panose="02020603050405020304" pitchFamily="18" charset="0"/>
                <a:ea typeface="+mj-ea"/>
                <a:cs typeface="Times New Roman" panose="02020603050405020304" pitchFamily="18" charset="0"/>
              </a:rPr>
              <a:t>и </a:t>
            </a:r>
            <a:r>
              <a:rPr lang="ru-RU" sz="2400" b="1" kern="0" dirty="0" smtClean="0">
                <a:solidFill>
                  <a:srgbClr val="800000"/>
                </a:solidFill>
                <a:latin typeface="Times New Roman" panose="02020603050405020304" pitchFamily="18" charset="0"/>
                <a:ea typeface="+mj-ea"/>
                <a:cs typeface="Times New Roman" panose="02020603050405020304" pitchFamily="18" charset="0"/>
              </a:rPr>
              <a:t>счета.</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317158" y="1642366"/>
            <a:ext cx="9306996" cy="5170646"/>
          </a:xfrm>
          <a:prstGeom prst="rect">
            <a:avLst/>
          </a:prstGeom>
        </p:spPr>
        <p:txBody>
          <a:bodyPr wrap="square">
            <a:spAutoFit/>
          </a:bodyPr>
          <a:lstStyle/>
          <a:p>
            <a:pPr lvl="0" algn="just">
              <a:spcBef>
                <a:spcPct val="20000"/>
              </a:spcBef>
            </a:pPr>
            <a:r>
              <a:rPr lang="ru-RU" sz="2200" dirty="0">
                <a:solidFill>
                  <a:prstClr val="black"/>
                </a:solidFill>
                <a:latin typeface="Times New Roman" panose="02020603050405020304" pitchFamily="18" charset="0"/>
                <a:cs typeface="Times New Roman" panose="02020603050405020304" pitchFamily="18" charset="0"/>
              </a:rPr>
              <a:t>При определении налоговой базы в соответствии с п. 1 ст. 214.2 НК РФ не учитываются доходы в виде процентов, полученных:</a:t>
            </a:r>
          </a:p>
          <a:p>
            <a:pPr lvl="0" algn="just">
              <a:spcBef>
                <a:spcPct val="20000"/>
              </a:spcBef>
            </a:pPr>
            <a:r>
              <a:rPr lang="ru-RU" sz="2200" dirty="0">
                <a:solidFill>
                  <a:prstClr val="black"/>
                </a:solidFill>
                <a:latin typeface="Times New Roman" panose="02020603050405020304" pitchFamily="18" charset="0"/>
                <a:cs typeface="Times New Roman" panose="02020603050405020304" pitchFamily="18" charset="0"/>
              </a:rPr>
              <a:t>- по вкладам (остаткам на счетах) в валюте РФ в банках, находящихся на территории РФ, процентная ставка по которым в течение всего налогового периода не превышает 1% годовых;</a:t>
            </a:r>
          </a:p>
          <a:p>
            <a:pPr lvl="0" algn="just">
              <a:spcBef>
                <a:spcPct val="20000"/>
              </a:spcBef>
            </a:pPr>
            <a:r>
              <a:rPr lang="ru-RU" sz="2200" dirty="0">
                <a:solidFill>
                  <a:prstClr val="black"/>
                </a:solidFill>
                <a:latin typeface="Times New Roman" panose="02020603050405020304" pitchFamily="18" charset="0"/>
                <a:cs typeface="Times New Roman" panose="02020603050405020304" pitchFamily="18" charset="0"/>
              </a:rPr>
              <a:t>- по счетам </a:t>
            </a:r>
            <a:r>
              <a:rPr lang="ru-RU" sz="2200" dirty="0" err="1">
                <a:solidFill>
                  <a:prstClr val="black"/>
                </a:solidFill>
                <a:latin typeface="Times New Roman" panose="02020603050405020304" pitchFamily="18" charset="0"/>
                <a:cs typeface="Times New Roman" panose="02020603050405020304" pitchFamily="18" charset="0"/>
              </a:rPr>
              <a:t>эскроу</a:t>
            </a:r>
            <a:r>
              <a:rPr lang="ru-RU" sz="2200" dirty="0">
                <a:solidFill>
                  <a:prstClr val="black"/>
                </a:solidFill>
                <a:latin typeface="Times New Roman" panose="02020603050405020304" pitchFamily="18" charset="0"/>
                <a:cs typeface="Times New Roman" panose="02020603050405020304" pitchFamily="18" charset="0"/>
              </a:rPr>
              <a:t>.</a:t>
            </a:r>
          </a:p>
          <a:p>
            <a:pPr lvl="0" algn="just">
              <a:spcBef>
                <a:spcPct val="20000"/>
              </a:spcBef>
            </a:pPr>
            <a:r>
              <a:rPr lang="ru-RU" sz="2200" dirty="0">
                <a:solidFill>
                  <a:prstClr val="black"/>
                </a:solidFill>
                <a:latin typeface="Times New Roman" panose="02020603050405020304" pitchFamily="18" charset="0"/>
                <a:cs typeface="Times New Roman" panose="02020603050405020304" pitchFamily="18" charset="0"/>
              </a:rPr>
              <a:t>Соответственно, при расчете совокупного процентного дохода физического лица не будет учитываться доход по рублевым счетам, процентная ставка по которым в течение всего года не превышает 1% годовых. В частности, из расчета процентного дохода полностью исключаются зарплатные счета физических лиц, по которым ставка не превышает 1%. Также не будут облагаться налогом процентные доходы по счетам </a:t>
            </a:r>
            <a:r>
              <a:rPr lang="ru-RU" sz="2200" dirty="0" err="1">
                <a:solidFill>
                  <a:prstClr val="black"/>
                </a:solidFill>
                <a:latin typeface="Times New Roman" panose="02020603050405020304" pitchFamily="18" charset="0"/>
                <a:cs typeface="Times New Roman" panose="02020603050405020304" pitchFamily="18" charset="0"/>
              </a:rPr>
              <a:t>эскроу</a:t>
            </a:r>
            <a:r>
              <a:rPr lang="ru-RU" sz="2200" dirty="0">
                <a:solidFill>
                  <a:prstClr val="black"/>
                </a:solidFill>
                <a:latin typeface="Times New Roman" panose="02020603050405020304" pitchFamily="18" charset="0"/>
                <a:cs typeface="Times New Roman" panose="02020603050405020304" pitchFamily="18" charset="0"/>
              </a:rPr>
              <a:t>.</a:t>
            </a:r>
          </a:p>
          <a:p>
            <a:pPr lvl="0" algn="just">
              <a:spcBef>
                <a:spcPct val="20000"/>
              </a:spcBef>
            </a:pPr>
            <a:endParaRPr lang="ru-RU" sz="2200" dirty="0">
              <a:solidFill>
                <a:prstClr val="black"/>
              </a:solidFill>
              <a:latin typeface="Times New Roman" panose="02020603050405020304" pitchFamily="18" charset="0"/>
              <a:cs typeface="Times New Roman" panose="02020603050405020304" pitchFamily="18" charset="0"/>
            </a:endParaRPr>
          </a:p>
          <a:p>
            <a:pPr lvl="0" algn="just">
              <a:spcBef>
                <a:spcPct val="20000"/>
              </a:spcBef>
            </a:pPr>
            <a:endParaRPr lang="ru-RU"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6819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Порядок исчисления  </a:t>
            </a:r>
            <a:r>
              <a:rPr lang="ru-RU" sz="2400" b="1" kern="0" dirty="0">
                <a:solidFill>
                  <a:srgbClr val="800000"/>
                </a:solidFill>
                <a:latin typeface="Times New Roman" panose="02020603050405020304" pitchFamily="18" charset="0"/>
                <a:ea typeface="+mj-ea"/>
                <a:cs typeface="Times New Roman" panose="02020603050405020304" pitchFamily="18" charset="0"/>
              </a:rPr>
              <a:t>НДФЛ с доходов по </a:t>
            </a:r>
            <a:r>
              <a:rPr lang="ru-RU" sz="2400" b="1" kern="0" dirty="0" smtClean="0">
                <a:solidFill>
                  <a:srgbClr val="800000"/>
                </a:solidFill>
                <a:latin typeface="Times New Roman" panose="02020603050405020304" pitchFamily="18" charset="0"/>
                <a:ea typeface="+mj-ea"/>
                <a:cs typeface="Times New Roman" panose="02020603050405020304" pitchFamily="18" charset="0"/>
              </a:rPr>
              <a:t>вкладам.</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430372" y="1387350"/>
            <a:ext cx="9193782" cy="5441490"/>
          </a:xfrm>
          <a:prstGeom prst="rect">
            <a:avLst/>
          </a:prstGeom>
        </p:spPr>
        <p:txBody>
          <a:bodyPr wrap="square">
            <a:spAutoFit/>
          </a:bodyPr>
          <a:lstStyle/>
          <a:p>
            <a:pPr lvl="0" algn="just">
              <a:spcBef>
                <a:spcPct val="20000"/>
              </a:spcBef>
            </a:pPr>
            <a:r>
              <a:rPr lang="ru-RU" sz="2200" dirty="0">
                <a:solidFill>
                  <a:prstClr val="black"/>
                </a:solidFill>
                <a:latin typeface="Times New Roman" panose="02020603050405020304" pitchFamily="18" charset="0"/>
                <a:cs typeface="Times New Roman" panose="02020603050405020304" pitchFamily="18" charset="0"/>
              </a:rPr>
              <a:t>Расчет суммы НДФЛ по итогам налогового периода осуществляется налоговым органом на основании информации, представленной банками.</a:t>
            </a:r>
          </a:p>
          <a:p>
            <a:pPr lvl="0" algn="just">
              <a:spcBef>
                <a:spcPct val="20000"/>
              </a:spcBef>
            </a:pPr>
            <a:r>
              <a:rPr lang="ru-RU" sz="2200" dirty="0">
                <a:solidFill>
                  <a:prstClr val="black"/>
                </a:solidFill>
                <a:latin typeface="Times New Roman" panose="02020603050405020304" pitchFamily="18" charset="0"/>
                <a:cs typeface="Times New Roman" panose="02020603050405020304" pitchFamily="18" charset="0"/>
              </a:rPr>
              <a:t>Банк обязан представлять не позднее 1 февраля года, следующего за отчетным налоговым периодом, в налоговый орган по месту своего нахождения информацию о суммах выплаченных процентов (за исключением процентов, выплаченных по вкладам (остаткам на счетах) в валюте РФ, процентная ставка по которым в течение всего налогового периода не превышает 1% годовых, и по счетам </a:t>
            </a:r>
            <a:r>
              <a:rPr lang="ru-RU" sz="2200" dirty="0" err="1">
                <a:solidFill>
                  <a:prstClr val="black"/>
                </a:solidFill>
                <a:latin typeface="Times New Roman" panose="02020603050405020304" pitchFamily="18" charset="0"/>
                <a:cs typeface="Times New Roman" panose="02020603050405020304" pitchFamily="18" charset="0"/>
              </a:rPr>
              <a:t>эскроу</a:t>
            </a:r>
            <a:r>
              <a:rPr lang="ru-RU" sz="2200" dirty="0">
                <a:solidFill>
                  <a:prstClr val="black"/>
                </a:solidFill>
                <a:latin typeface="Times New Roman" panose="02020603050405020304" pitchFamily="18" charset="0"/>
                <a:cs typeface="Times New Roman" panose="02020603050405020304" pitchFamily="18" charset="0"/>
              </a:rPr>
              <a:t>) в отношении каждого физического лица, которому производились такие выплаты в течение налогового периода (п. 4 ст. 214.2 НК РФ).</a:t>
            </a:r>
          </a:p>
          <a:p>
            <a:pPr lvl="0" algn="just">
              <a:spcBef>
                <a:spcPct val="20000"/>
              </a:spcBef>
            </a:pPr>
            <a:r>
              <a:rPr lang="ru-RU" sz="2200" dirty="0">
                <a:solidFill>
                  <a:prstClr val="black"/>
                </a:solidFill>
                <a:latin typeface="Times New Roman" panose="02020603050405020304" pitchFamily="18" charset="0"/>
                <a:cs typeface="Times New Roman" panose="02020603050405020304" pitchFamily="18" charset="0"/>
              </a:rPr>
              <a:t>Формы и форматы представления указанной информации утверждаются ФНС</a:t>
            </a:r>
            <a:r>
              <a:rPr lang="ru-RU" sz="2200" dirty="0" smtClean="0">
                <a:solidFill>
                  <a:prstClr val="black"/>
                </a:solidFill>
                <a:latin typeface="Times New Roman" panose="02020603050405020304" pitchFamily="18" charset="0"/>
                <a:cs typeface="Times New Roman" panose="02020603050405020304" pitchFamily="18" charset="0"/>
              </a:rPr>
              <a:t>. Следовательно</a:t>
            </a:r>
            <a:r>
              <a:rPr lang="ru-RU" sz="2200" dirty="0">
                <a:solidFill>
                  <a:prstClr val="black"/>
                </a:solidFill>
                <a:latin typeface="Times New Roman" panose="02020603050405020304" pitchFamily="18" charset="0"/>
                <a:cs typeface="Times New Roman" panose="02020603050405020304" pitchFamily="18" charset="0"/>
              </a:rPr>
              <a:t>, банки не являются налоговыми агентами в данном случае (соответствующие поправки внесены в п. 2 ст. 226.1 НК РФ).</a:t>
            </a:r>
          </a:p>
          <a:p>
            <a:pPr lvl="0" algn="just">
              <a:spcBef>
                <a:spcPct val="20000"/>
              </a:spcBef>
            </a:pPr>
            <a:endParaRPr lang="ru-RU" sz="2200" dirty="0">
              <a:solidFill>
                <a:prstClr val="black"/>
              </a:solidFill>
              <a:latin typeface="Times New Roman" panose="02020603050405020304" pitchFamily="18" charset="0"/>
              <a:cs typeface="Times New Roman" panose="02020603050405020304" pitchFamily="18" charset="0"/>
            </a:endParaRPr>
          </a:p>
          <a:p>
            <a:pPr lvl="0" algn="just">
              <a:spcBef>
                <a:spcPct val="20000"/>
              </a:spcBef>
            </a:pPr>
            <a:endParaRPr lang="ru-RU"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57461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1"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2"/>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6"/>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4"/>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4"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7" y="6537943"/>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9"/>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2"/>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Ответственность банков.</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430372" y="1387350"/>
            <a:ext cx="9193782" cy="4413516"/>
          </a:xfrm>
          <a:prstGeom prst="rect">
            <a:avLst/>
          </a:prstGeom>
        </p:spPr>
        <p:txBody>
          <a:bodyPr wrap="square">
            <a:spAutoFit/>
          </a:bodyPr>
          <a:lstStyle/>
          <a:p>
            <a:pPr lvl="0" algn="just">
              <a:spcBef>
                <a:spcPct val="20000"/>
              </a:spcBef>
            </a:pPr>
            <a:r>
              <a:rPr lang="ru-RU" sz="2400" b="1" dirty="0">
                <a:solidFill>
                  <a:prstClr val="black"/>
                </a:solidFill>
                <a:latin typeface="Times New Roman" panose="02020603050405020304" pitchFamily="18" charset="0"/>
                <a:cs typeface="Times New Roman" panose="02020603050405020304" pitchFamily="18" charset="0"/>
              </a:rPr>
              <a:t>Письмо ФНС России от 15.12.2020 N </a:t>
            </a:r>
            <a:r>
              <a:rPr lang="ru-RU" sz="2400" b="1" dirty="0" smtClean="0">
                <a:solidFill>
                  <a:prstClr val="black"/>
                </a:solidFill>
                <a:latin typeface="Times New Roman" panose="02020603050405020304" pitchFamily="18" charset="0"/>
                <a:cs typeface="Times New Roman" panose="02020603050405020304" pitchFamily="18" charset="0"/>
              </a:rPr>
              <a:t>БС-4-11/20647; Письмо </a:t>
            </a:r>
            <a:r>
              <a:rPr lang="ru-RU" sz="2400" b="1" dirty="0">
                <a:solidFill>
                  <a:prstClr val="black"/>
                </a:solidFill>
                <a:latin typeface="Times New Roman" panose="02020603050405020304" pitchFamily="18" charset="0"/>
                <a:cs typeface="Times New Roman" panose="02020603050405020304" pitchFamily="18" charset="0"/>
              </a:rPr>
              <a:t>ФНС России от 17.12.2020 N БС-4-11/20838@</a:t>
            </a:r>
          </a:p>
          <a:p>
            <a:pPr lvl="0" algn="just">
              <a:spcBef>
                <a:spcPct val="20000"/>
              </a:spcBef>
            </a:pPr>
            <a:r>
              <a:rPr lang="ru-RU" sz="2400" dirty="0">
                <a:solidFill>
                  <a:prstClr val="black"/>
                </a:solidFill>
                <a:latin typeface="Times New Roman" panose="02020603050405020304" pitchFamily="18" charset="0"/>
                <a:cs typeface="Times New Roman" panose="02020603050405020304" pitchFamily="18" charset="0"/>
              </a:rPr>
              <a:t>По мнению ведомства, за несообщение сведений налоговому органу банк можно привлечь к ответственности. Штраф - 5 000 руб.</a:t>
            </a:r>
          </a:p>
          <a:p>
            <a:pPr lvl="0" algn="just">
              <a:spcBef>
                <a:spcPct val="20000"/>
              </a:spcBef>
            </a:pPr>
            <a:r>
              <a:rPr lang="ru-RU" sz="2400" dirty="0">
                <a:solidFill>
                  <a:prstClr val="black"/>
                </a:solidFill>
                <a:latin typeface="Times New Roman" panose="02020603050405020304" pitchFamily="18" charset="0"/>
                <a:cs typeface="Times New Roman" panose="02020603050405020304" pitchFamily="18" charset="0"/>
              </a:rPr>
              <a:t>В НК РФ есть глава о санкциях за нарушения банков. </a:t>
            </a:r>
            <a:r>
              <a:rPr lang="ru-RU" sz="2400" dirty="0" smtClean="0">
                <a:solidFill>
                  <a:prstClr val="black"/>
                </a:solidFill>
                <a:latin typeface="Times New Roman" panose="02020603050405020304" pitchFamily="18" charset="0"/>
                <a:cs typeface="Times New Roman" panose="02020603050405020304" pitchFamily="18" charset="0"/>
              </a:rPr>
              <a:t>Но непосредственно ответственности </a:t>
            </a:r>
            <a:r>
              <a:rPr lang="ru-RU" sz="2400" dirty="0">
                <a:solidFill>
                  <a:prstClr val="black"/>
                </a:solidFill>
                <a:latin typeface="Times New Roman" panose="02020603050405020304" pitchFamily="18" charset="0"/>
                <a:cs typeface="Times New Roman" panose="02020603050405020304" pitchFamily="18" charset="0"/>
              </a:rPr>
              <a:t>за неподачу сведений о выплаченных процентах нет. Налоговики считают, что надо ее добавить, так как угроза штрафа в 5000 руб. вряд ли будет эффективно предотвращать злоупотребления.</a:t>
            </a:r>
          </a:p>
          <a:p>
            <a:pPr lvl="0" algn="just">
              <a:spcBef>
                <a:spcPct val="20000"/>
              </a:spcBef>
            </a:pPr>
            <a:endParaRPr lang="ru-RU" sz="2400" dirty="0">
              <a:solidFill>
                <a:prstClr val="black"/>
              </a:solidFill>
              <a:latin typeface="Times New Roman" panose="02020603050405020304" pitchFamily="18" charset="0"/>
              <a:cs typeface="Times New Roman" panose="02020603050405020304" pitchFamily="18" charset="0"/>
            </a:endParaRPr>
          </a:p>
          <a:p>
            <a:pPr lvl="0" algn="just">
              <a:spcBef>
                <a:spcPct val="20000"/>
              </a:spcBef>
            </a:pPr>
            <a:endParaRPr lang="ru-RU"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73356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Ставка  </a:t>
            </a:r>
            <a:r>
              <a:rPr lang="ru-RU" sz="2400" b="1" kern="0" dirty="0">
                <a:solidFill>
                  <a:srgbClr val="800000"/>
                </a:solidFill>
                <a:latin typeface="Times New Roman" panose="02020603050405020304" pitchFamily="18" charset="0"/>
                <a:ea typeface="+mj-ea"/>
                <a:cs typeface="Times New Roman" panose="02020603050405020304" pitchFamily="18" charset="0"/>
              </a:rPr>
              <a:t>НДФЛ </a:t>
            </a:r>
            <a:r>
              <a:rPr lang="ru-RU" sz="2400" b="1" kern="0" dirty="0" smtClean="0">
                <a:solidFill>
                  <a:srgbClr val="800000"/>
                </a:solidFill>
                <a:latin typeface="Times New Roman" panose="02020603050405020304" pitchFamily="18" charset="0"/>
                <a:ea typeface="+mj-ea"/>
                <a:cs typeface="Times New Roman" panose="02020603050405020304" pitchFamily="18" charset="0"/>
              </a:rPr>
              <a:t>с дохода </a:t>
            </a:r>
            <a:r>
              <a:rPr lang="ru-RU" sz="2400" b="1" kern="0" dirty="0">
                <a:solidFill>
                  <a:srgbClr val="800000"/>
                </a:solidFill>
                <a:latin typeface="Times New Roman" panose="02020603050405020304" pitchFamily="18" charset="0"/>
                <a:ea typeface="+mj-ea"/>
                <a:cs typeface="Times New Roman" panose="02020603050405020304" pitchFamily="18" charset="0"/>
              </a:rPr>
              <a:t>по банковским </a:t>
            </a:r>
            <a:r>
              <a:rPr lang="ru-RU" sz="2400" b="1" kern="0" dirty="0" smtClean="0">
                <a:solidFill>
                  <a:srgbClr val="800000"/>
                </a:solidFill>
                <a:latin typeface="Times New Roman" panose="02020603050405020304" pitchFamily="18" charset="0"/>
                <a:ea typeface="+mj-ea"/>
                <a:cs typeface="Times New Roman" panose="02020603050405020304" pitchFamily="18" charset="0"/>
              </a:rPr>
              <a:t>вкладам.</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317158" y="1642367"/>
            <a:ext cx="9306996" cy="1852815"/>
          </a:xfrm>
          <a:prstGeom prst="rect">
            <a:avLst/>
          </a:prstGeom>
        </p:spPr>
        <p:txBody>
          <a:bodyPr wrap="square">
            <a:spAutoFit/>
          </a:bodyPr>
          <a:lstStyle/>
          <a:p>
            <a:pPr lvl="0" algn="just">
              <a:spcBef>
                <a:spcPct val="20000"/>
              </a:spcBef>
            </a:pPr>
            <a:r>
              <a:rPr lang="ru-RU" sz="2200" dirty="0">
                <a:solidFill>
                  <a:prstClr val="black"/>
                </a:solidFill>
                <a:latin typeface="Times New Roman" panose="02020603050405020304" pitchFamily="18" charset="0"/>
                <a:cs typeface="Times New Roman" panose="02020603050405020304" pitchFamily="18" charset="0"/>
              </a:rPr>
              <a:t>С 01.01.2021 п. 3 ст. 224 НК РФ дополнен нормой, согласно которой в отношении доходов в виде процентов по вкладам (остаткам на счетах) в банках, находящихся на территории РФ, налоговая ставка устанавливается в размере 13%.</a:t>
            </a:r>
          </a:p>
          <a:p>
            <a:pPr lvl="0" algn="just">
              <a:spcBef>
                <a:spcPct val="20000"/>
              </a:spcBef>
            </a:pPr>
            <a:endParaRPr lang="ru-RU"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4365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830997"/>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Основание </a:t>
            </a:r>
            <a:r>
              <a:rPr lang="ru-RU" sz="2400" b="1" kern="0" dirty="0">
                <a:solidFill>
                  <a:srgbClr val="800000"/>
                </a:solidFill>
                <a:latin typeface="Times New Roman" panose="02020603050405020304" pitchFamily="18" charset="0"/>
                <a:ea typeface="+mj-ea"/>
                <a:cs typeface="Times New Roman" panose="02020603050405020304" pitchFamily="18" charset="0"/>
              </a:rPr>
              <a:t>и </a:t>
            </a:r>
            <a:r>
              <a:rPr lang="ru-RU" sz="2400" b="1" kern="0" dirty="0" smtClean="0">
                <a:solidFill>
                  <a:srgbClr val="800000"/>
                </a:solidFill>
                <a:latin typeface="Times New Roman" panose="02020603050405020304" pitchFamily="18" charset="0"/>
                <a:ea typeface="+mj-ea"/>
                <a:cs typeface="Times New Roman" panose="02020603050405020304" pitchFamily="18" charset="0"/>
              </a:rPr>
              <a:t>сроки уплаты </a:t>
            </a:r>
            <a:r>
              <a:rPr lang="ru-RU" sz="2400" b="1" kern="0" dirty="0">
                <a:solidFill>
                  <a:srgbClr val="800000"/>
                </a:solidFill>
                <a:latin typeface="Times New Roman" panose="02020603050405020304" pitchFamily="18" charset="0"/>
                <a:ea typeface="+mj-ea"/>
                <a:cs typeface="Times New Roman" panose="02020603050405020304" pitchFamily="18" charset="0"/>
              </a:rPr>
              <a:t>НДФЛ с доходов по банковским </a:t>
            </a:r>
            <a:r>
              <a:rPr lang="ru-RU" sz="2400" b="1" kern="0" dirty="0" smtClean="0">
                <a:solidFill>
                  <a:srgbClr val="800000"/>
                </a:solidFill>
                <a:latin typeface="Times New Roman" panose="02020603050405020304" pitchFamily="18" charset="0"/>
                <a:ea typeface="+mj-ea"/>
                <a:cs typeface="Times New Roman" panose="02020603050405020304" pitchFamily="18" charset="0"/>
              </a:rPr>
              <a:t>вкладам.</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317158" y="1642366"/>
            <a:ext cx="9306996" cy="4992136"/>
          </a:xfrm>
          <a:prstGeom prst="rect">
            <a:avLst/>
          </a:prstGeom>
        </p:spPr>
        <p:txBody>
          <a:bodyPr wrap="square">
            <a:spAutoFit/>
          </a:bodyPr>
          <a:lstStyle/>
          <a:p>
            <a:pPr lvl="0" algn="just">
              <a:spcBef>
                <a:spcPct val="20000"/>
              </a:spcBef>
            </a:pPr>
            <a:r>
              <a:rPr lang="ru-RU" sz="2000" dirty="0">
                <a:solidFill>
                  <a:prstClr val="black"/>
                </a:solidFill>
                <a:latin typeface="Times New Roman" panose="02020603050405020304" pitchFamily="18" charset="0"/>
                <a:cs typeface="Times New Roman" panose="02020603050405020304" pitchFamily="18" charset="0"/>
              </a:rPr>
              <a:t>Налогоплательщики, получившие доходы в виде процентов по банковским вкладам, указанные в ст. 214.2 НК РФ, уплачивают налог не позднее 1 декабря года, следующего за истекшим налоговым периодом, на основании направленного налоговым органом налогового уведомления об уплате налога (п. 6 ст. 228 НК РФ).</a:t>
            </a:r>
          </a:p>
          <a:p>
            <a:pPr lvl="0" algn="just">
              <a:spcBef>
                <a:spcPct val="20000"/>
              </a:spcBef>
            </a:pPr>
            <a:r>
              <a:rPr lang="ru-RU" sz="2000" dirty="0">
                <a:solidFill>
                  <a:prstClr val="black"/>
                </a:solidFill>
                <a:latin typeface="Times New Roman" panose="02020603050405020304" pitchFamily="18" charset="0"/>
                <a:cs typeface="Times New Roman" panose="02020603050405020304" pitchFamily="18" charset="0"/>
              </a:rPr>
              <a:t>Это означает, что расчет налога на доходы физических лиц будет осуществляться налоговыми органами РФ на основе сведений о суммах выплаченных физическим лицам процентов, которые будут представляться банками.</a:t>
            </a:r>
          </a:p>
          <a:p>
            <a:pPr lvl="0" algn="just">
              <a:spcBef>
                <a:spcPct val="20000"/>
              </a:spcBef>
            </a:pPr>
            <a:r>
              <a:rPr lang="ru-RU" sz="2000" dirty="0">
                <a:solidFill>
                  <a:prstClr val="black"/>
                </a:solidFill>
                <a:latin typeface="Times New Roman" panose="02020603050405020304" pitchFamily="18" charset="0"/>
                <a:cs typeface="Times New Roman" panose="02020603050405020304" pitchFamily="18" charset="0"/>
              </a:rPr>
              <a:t>Налог будет уплачиваться налогоплательщиками на основании сформированных налоговыми органами сводных налоговых уведомлений. Налоговые органы будут направлять уведомления после окончания календарного года, в котором физическим лицом получены указанные процентные доходы.</a:t>
            </a:r>
          </a:p>
          <a:p>
            <a:pPr lvl="0" algn="just">
              <a:spcBef>
                <a:spcPct val="20000"/>
              </a:spcBef>
            </a:pPr>
            <a:r>
              <a:rPr lang="ru-RU" sz="2000" dirty="0">
                <a:solidFill>
                  <a:prstClr val="black"/>
                </a:solidFill>
                <a:latin typeface="Times New Roman" panose="02020603050405020304" pitchFamily="18" charset="0"/>
                <a:cs typeface="Times New Roman" panose="02020603050405020304" pitchFamily="18" charset="0"/>
              </a:rPr>
              <a:t>Таким образом, впервые произвести уплату налога за 2021 год налогоплательщики будут обязаны в 2022 году (до 1 декабря) на основании налогового уведомления, направленного налоговым органом.</a:t>
            </a:r>
          </a:p>
          <a:p>
            <a:pPr lvl="0" algn="just">
              <a:spcBef>
                <a:spcPct val="20000"/>
              </a:spcBef>
            </a:pPr>
            <a:endParaRPr lang="ru-RU"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09260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altLang="ru-RU" sz="2400" b="1" kern="0" dirty="0">
                <a:solidFill>
                  <a:srgbClr val="800000"/>
                </a:solidFill>
                <a:latin typeface="Times New Roman" panose="02020603050405020304" pitchFamily="18" charset="0"/>
                <a:ea typeface="+mj-ea"/>
                <a:cs typeface="Times New Roman" panose="02020603050405020304" pitchFamily="18" charset="0"/>
              </a:rPr>
              <a:t>Сроки уплаты НДФЛ</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499002" y="1877255"/>
            <a:ext cx="8465261" cy="4005199"/>
          </a:xfrm>
          <a:prstGeom prst="rect">
            <a:avLst/>
          </a:prstGeom>
        </p:spPr>
        <p:txBody>
          <a:bodyPr wrap="square">
            <a:spAutoFit/>
          </a:bodyPr>
          <a:lstStyle/>
          <a:p>
            <a:pPr lvl="0" algn="just" defTabSz="914400">
              <a:lnSpc>
                <a:spcPct val="90000"/>
              </a:lnSpc>
              <a:spcBef>
                <a:spcPts val="1000"/>
              </a:spcBef>
            </a:pPr>
            <a:r>
              <a:rPr kumimoji="0" lang="ru-RU" sz="20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ru-RU" sz="2400" b="1" dirty="0">
                <a:solidFill>
                  <a:prstClr val="black"/>
                </a:solidFill>
                <a:latin typeface="Times New Roman" panose="02020603050405020304" pitchFamily="18" charset="0"/>
                <a:cs typeface="Times New Roman" panose="02020603050405020304" pitchFamily="18" charset="0"/>
              </a:rPr>
              <a:t>П.6 Ст.226 НК РФ</a:t>
            </a:r>
            <a:r>
              <a:rPr lang="ru-RU" sz="2400" dirty="0">
                <a:solidFill>
                  <a:prstClr val="black"/>
                </a:solidFill>
                <a:latin typeface="Times New Roman" panose="02020603050405020304" pitchFamily="18" charset="0"/>
                <a:cs typeface="Times New Roman" panose="02020603050405020304" pitchFamily="18" charset="0"/>
              </a:rPr>
              <a:t> Налоговые агенты обязаны перечислять суммы исчисленного и удержанного налога не позднее дня, следующего за днем выплаты налогоплательщику дохода.</a:t>
            </a:r>
          </a:p>
          <a:p>
            <a:pPr lvl="0" algn="just" defTabSz="914400">
              <a:lnSpc>
                <a:spcPct val="90000"/>
              </a:lnSpc>
              <a:spcBef>
                <a:spcPts val="1000"/>
              </a:spcBef>
            </a:pPr>
            <a:r>
              <a:rPr lang="ru-RU" sz="2400" dirty="0">
                <a:solidFill>
                  <a:prstClr val="black"/>
                </a:solidFill>
                <a:latin typeface="Times New Roman" panose="02020603050405020304" pitchFamily="18" charset="0"/>
                <a:cs typeface="Times New Roman" panose="02020603050405020304" pitchFamily="18" charset="0"/>
              </a:rPr>
              <a:t>При выплате налогоплательщику доходов в виде пособий по временной нетрудоспособности и в виде оплаты отпусков налоговые агенты обязаны перечислять суммы исчисленного и удержанного налога не позднее последнего числа месяца, в котором производились такие выплаты.</a:t>
            </a:r>
          </a:p>
          <a:p>
            <a:pPr lvl="0" algn="just" defTabSz="914400">
              <a:lnSpc>
                <a:spcPct val="90000"/>
              </a:lnSpc>
              <a:spcBef>
                <a:spcPts val="1000"/>
              </a:spcBef>
            </a:pPr>
            <a:r>
              <a:rPr lang="ru-RU" sz="2400" dirty="0">
                <a:solidFill>
                  <a:prstClr val="black"/>
                </a:solidFill>
                <a:latin typeface="Times New Roman" panose="02020603050405020304" pitchFamily="18" charset="0"/>
                <a:cs typeface="Times New Roman" panose="02020603050405020304" pitchFamily="18" charset="0"/>
              </a:rPr>
              <a:t>Если срок уплаты НДФЛ выпал на выходной, праздничный или нерабочий день, перечислите налог в следующий за ним рабочий день </a:t>
            </a:r>
            <a:r>
              <a:rPr lang="ru-RU" sz="2400" b="1" dirty="0">
                <a:solidFill>
                  <a:prstClr val="black"/>
                </a:solidFill>
                <a:latin typeface="Times New Roman" panose="02020603050405020304" pitchFamily="18" charset="0"/>
                <a:cs typeface="Times New Roman" panose="02020603050405020304" pitchFamily="18" charset="0"/>
              </a:rPr>
              <a:t>(п. 7 ст. 6.1 НК</a:t>
            </a:r>
            <a:r>
              <a:rPr lang="ru-RU" sz="2400" dirty="0" smtClean="0">
                <a:solidFill>
                  <a:prstClr val="black"/>
                </a:solidFill>
                <a:latin typeface="Times New Roman" panose="02020603050405020304" pitchFamily="18" charset="0"/>
                <a:cs typeface="Times New Roman" panose="02020603050405020304" pitchFamily="18" charset="0"/>
              </a:rPr>
              <a:t>).</a:t>
            </a:r>
            <a:endParaRPr lang="ru-RU"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27459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830997"/>
          </a:xfrm>
          <a:prstGeom prst="rect">
            <a:avLst/>
          </a:prstGeom>
        </p:spPr>
        <p:txBody>
          <a:bodyPr wrap="square">
            <a:spAutoFit/>
          </a:bodyPr>
          <a:lstStyle/>
          <a:p>
            <a:pPr lvl="0" algn="ctr" defTabSz="914400">
              <a:defRPr/>
            </a:pPr>
            <a:r>
              <a:rPr lang="ru-RU" altLang="ru-RU" sz="2400" b="1" kern="0" dirty="0" smtClean="0">
                <a:solidFill>
                  <a:srgbClr val="800000"/>
                </a:solidFill>
                <a:latin typeface="Times New Roman" panose="02020603050405020304" pitchFamily="18" charset="0"/>
                <a:ea typeface="+mj-ea"/>
                <a:cs typeface="Times New Roman" panose="02020603050405020304" pitchFamily="18" charset="0"/>
              </a:rPr>
              <a:t>Оформление платежных поручений в случае разных сроков уплаты НДФЛ</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844261" y="949234"/>
            <a:ext cx="826228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499002" y="1877256"/>
            <a:ext cx="8465261" cy="2547364"/>
          </a:xfrm>
          <a:prstGeom prst="rect">
            <a:avLst/>
          </a:prstGeom>
        </p:spPr>
        <p:txBody>
          <a:bodyPr wrap="square">
            <a:spAutoFit/>
          </a:bodyPr>
          <a:lstStyle/>
          <a:p>
            <a:pPr lvl="0" algn="just" defTabSz="914400">
              <a:lnSpc>
                <a:spcPct val="90000"/>
              </a:lnSpc>
              <a:spcBef>
                <a:spcPts val="1000"/>
              </a:spcBef>
            </a:pPr>
            <a:r>
              <a:rPr kumimoji="0" lang="ru-RU" sz="20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ru-RU" sz="2400" b="1" dirty="0">
                <a:solidFill>
                  <a:prstClr val="black"/>
                </a:solidFill>
                <a:latin typeface="Times New Roman" panose="02020603050405020304" pitchFamily="18" charset="0"/>
                <a:cs typeface="Times New Roman" panose="02020603050405020304" pitchFamily="18" charset="0"/>
              </a:rPr>
              <a:t>Письмо ФНС России от 12.07.2016 N ЗН-4-1/12498@</a:t>
            </a:r>
          </a:p>
          <a:p>
            <a:pPr lvl="0" algn="just" defTabSz="914400">
              <a:lnSpc>
                <a:spcPct val="90000"/>
              </a:lnSpc>
              <a:spcBef>
                <a:spcPts val="1000"/>
              </a:spcBef>
            </a:pPr>
            <a:r>
              <a:rPr lang="ru-RU" sz="2400" dirty="0">
                <a:solidFill>
                  <a:prstClr val="black"/>
                </a:solidFill>
                <a:latin typeface="Times New Roman" panose="02020603050405020304" pitchFamily="18" charset="0"/>
                <a:cs typeface="Times New Roman" panose="02020603050405020304" pitchFamily="18" charset="0"/>
              </a:rPr>
              <a:t>Налогоплательщиком должно быть обеспечено формирование отдельных расчетных документов с разными показателями налогового периода в случае, если законодательством о налогах и сборах предусматривается более одного срока уплаты налогового платежа и установлены конкретные даты уплаты налога (сбора) для каждого срока.</a:t>
            </a:r>
          </a:p>
        </p:txBody>
      </p:sp>
    </p:spTree>
    <p:extLst>
      <p:ext uri="{BB962C8B-B14F-4D97-AF65-F5344CB8AC3E}">
        <p14:creationId xmlns:p14="http://schemas.microsoft.com/office/powerpoint/2010/main" val="26255820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sz="2400" b="1" kern="0" noProof="0" dirty="0" smtClean="0">
                <a:solidFill>
                  <a:srgbClr val="800000"/>
                </a:solidFill>
                <a:latin typeface="Times New Roman" panose="02020603050405020304" pitchFamily="18" charset="0"/>
                <a:ea typeface="+mj-ea"/>
                <a:cs typeface="Times New Roman" panose="02020603050405020304" pitchFamily="18" charset="0"/>
              </a:rPr>
              <a:t>НДФЛ у обособленных подразделений</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844261" y="949234"/>
            <a:ext cx="826228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499002" y="1877256"/>
            <a:ext cx="8465261" cy="3674852"/>
          </a:xfrm>
          <a:prstGeom prst="rect">
            <a:avLst/>
          </a:prstGeom>
        </p:spPr>
        <p:txBody>
          <a:bodyPr wrap="square">
            <a:spAutoFit/>
          </a:bodyPr>
          <a:lstStyle/>
          <a:p>
            <a:pPr lvl="0" algn="just" defTabSz="914400">
              <a:spcBef>
                <a:spcPct val="20000"/>
              </a:spcBef>
            </a:pPr>
            <a:r>
              <a:rPr kumimoji="0" lang="ru-RU" sz="20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ru-RU" sz="2000" b="1" dirty="0">
                <a:solidFill>
                  <a:prstClr val="black"/>
                </a:solidFill>
                <a:latin typeface="Times New Roman" panose="02020603050405020304" pitchFamily="18" charset="0"/>
                <a:cs typeface="Times New Roman" panose="02020603050405020304" pitchFamily="18" charset="0"/>
              </a:rPr>
              <a:t>Федеральный закон от 29.09.2019 N 325-ФЗ</a:t>
            </a:r>
          </a:p>
          <a:p>
            <a:pPr lvl="0" algn="just" defTabSz="914400">
              <a:spcBef>
                <a:spcPct val="20000"/>
              </a:spcBef>
            </a:pPr>
            <a:r>
              <a:rPr lang="ru-RU" sz="2000" dirty="0" smtClean="0">
                <a:solidFill>
                  <a:prstClr val="black"/>
                </a:solidFill>
                <a:latin typeface="Times New Roman" panose="02020603050405020304" pitchFamily="18" charset="0"/>
                <a:cs typeface="Times New Roman" panose="02020603050405020304" pitchFamily="18" charset="0"/>
              </a:rPr>
              <a:t>Юридическим </a:t>
            </a:r>
            <a:r>
              <a:rPr lang="ru-RU" sz="2000" dirty="0">
                <a:solidFill>
                  <a:prstClr val="black"/>
                </a:solidFill>
                <a:latin typeface="Times New Roman" panose="02020603050405020304" pitchFamily="18" charset="0"/>
                <a:cs typeface="Times New Roman" panose="02020603050405020304" pitchFamily="18" charset="0"/>
              </a:rPr>
              <a:t>лицам, головная организация которых расположена в одном муниципалитете, а обособленные подразделения - в другом, предоставлено право выбрать одну инспекцию в муниципальном образовании, куда они будут сдавать отчетность по "</a:t>
            </a:r>
            <a:r>
              <a:rPr lang="ru-RU" sz="2000" dirty="0" err="1">
                <a:solidFill>
                  <a:prstClr val="black"/>
                </a:solidFill>
                <a:latin typeface="Times New Roman" panose="02020603050405020304" pitchFamily="18" charset="0"/>
                <a:cs typeface="Times New Roman" panose="02020603050405020304" pitchFamily="18" charset="0"/>
              </a:rPr>
              <a:t>обособкам</a:t>
            </a:r>
            <a:r>
              <a:rPr lang="ru-RU" sz="2000" dirty="0">
                <a:solidFill>
                  <a:prstClr val="black"/>
                </a:solidFill>
                <a:latin typeface="Times New Roman" panose="02020603050405020304" pitchFamily="18" charset="0"/>
                <a:cs typeface="Times New Roman" panose="02020603050405020304" pitchFamily="18" charset="0"/>
              </a:rPr>
              <a:t>". Если же и головное, и обособленные подразделения находятся в одном муниципалитете, то отчитываться можно по месту учета </a:t>
            </a:r>
            <a:r>
              <a:rPr lang="ru-RU" sz="2000" dirty="0" smtClean="0">
                <a:solidFill>
                  <a:prstClr val="black"/>
                </a:solidFill>
                <a:latin typeface="Times New Roman" panose="02020603050405020304" pitchFamily="18" charset="0"/>
                <a:cs typeface="Times New Roman" panose="02020603050405020304" pitchFamily="18" charset="0"/>
              </a:rPr>
              <a:t>головного (ст.230 НК РФ). </a:t>
            </a:r>
            <a:r>
              <a:rPr lang="ru-RU" sz="2000" dirty="0">
                <a:solidFill>
                  <a:prstClr val="black"/>
                </a:solidFill>
                <a:latin typeface="Times New Roman" panose="02020603050405020304" pitchFamily="18" charset="0"/>
                <a:cs typeface="Times New Roman" panose="02020603050405020304" pitchFamily="18" charset="0"/>
              </a:rPr>
              <a:t>Чтобы воспользоваться таким правом, нужно будет уведомить все налоговые органы, где стоят на учете "</a:t>
            </a:r>
            <a:r>
              <a:rPr lang="ru-RU" sz="2000" dirty="0" err="1">
                <a:solidFill>
                  <a:prstClr val="black"/>
                </a:solidFill>
                <a:latin typeface="Times New Roman" panose="02020603050405020304" pitchFamily="18" charset="0"/>
                <a:cs typeface="Times New Roman" panose="02020603050405020304" pitchFamily="18" charset="0"/>
              </a:rPr>
              <a:t>обособки</a:t>
            </a:r>
            <a:r>
              <a:rPr lang="ru-RU" sz="2000" dirty="0">
                <a:solidFill>
                  <a:prstClr val="black"/>
                </a:solidFill>
                <a:latin typeface="Times New Roman" panose="02020603050405020304" pitchFamily="18" charset="0"/>
                <a:cs typeface="Times New Roman" panose="02020603050405020304" pitchFamily="18" charset="0"/>
              </a:rPr>
              <a:t>", о своем выборе не позднее 1-го числа налогового периода. Передумать в течение года нельзя.</a:t>
            </a:r>
          </a:p>
          <a:p>
            <a:pPr lvl="0" algn="just" defTabSz="914400">
              <a:spcBef>
                <a:spcPct val="20000"/>
              </a:spcBef>
            </a:pPr>
            <a:r>
              <a:rPr lang="ru-RU" sz="2400" dirty="0">
                <a:solidFill>
                  <a:prstClr val="black"/>
                </a:solidFill>
                <a:latin typeface="Times New Roman" panose="02020603050405020304" pitchFamily="18" charset="0"/>
                <a:cs typeface="Times New Roman" panose="02020603050405020304" pitchFamily="18" charset="0"/>
              </a:rPr>
              <a:t>То же самое касается уплаты НДФЛ.</a:t>
            </a:r>
          </a:p>
        </p:txBody>
      </p:sp>
    </p:spTree>
    <p:extLst>
      <p:ext uri="{BB962C8B-B14F-4D97-AF65-F5344CB8AC3E}">
        <p14:creationId xmlns:p14="http://schemas.microsoft.com/office/powerpoint/2010/main" val="18829498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sz="2400" b="1" kern="0" noProof="0" dirty="0" smtClean="0">
                <a:solidFill>
                  <a:srgbClr val="800000"/>
                </a:solidFill>
                <a:latin typeface="Times New Roman" panose="02020603050405020304" pitchFamily="18" charset="0"/>
                <a:ea typeface="+mj-ea"/>
                <a:cs typeface="Times New Roman" panose="02020603050405020304" pitchFamily="18" charset="0"/>
              </a:rPr>
              <a:t>Перечисление НДФЛ ОП</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844261" y="949234"/>
            <a:ext cx="826228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3" y="1537704"/>
            <a:ext cx="8686906" cy="4760278"/>
          </a:xfrm>
          <a:prstGeom prst="rect">
            <a:avLst/>
          </a:prstGeom>
        </p:spPr>
        <p:txBody>
          <a:bodyPr wrap="square">
            <a:spAutoFit/>
          </a:bodyPr>
          <a:lstStyle/>
          <a:p>
            <a:pPr lvl="0" algn="just" defTabSz="914400">
              <a:lnSpc>
                <a:spcPct val="90000"/>
              </a:lnSpc>
              <a:spcBef>
                <a:spcPts val="1000"/>
              </a:spcBef>
            </a:pPr>
            <a:r>
              <a:rPr kumimoji="0" lang="ru-RU" sz="20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ru-RU" sz="2000" b="1" dirty="0" smtClean="0">
                <a:solidFill>
                  <a:prstClr val="black"/>
                </a:solidFill>
                <a:latin typeface="Times New Roman" panose="02020603050405020304" pitchFamily="18" charset="0"/>
                <a:cs typeface="Times New Roman" panose="02020603050405020304" pitchFamily="18" charset="0"/>
              </a:rPr>
              <a:t>Информация </a:t>
            </a:r>
            <a:r>
              <a:rPr lang="ru-RU" sz="2000" b="1" dirty="0">
                <a:solidFill>
                  <a:prstClr val="black"/>
                </a:solidFill>
                <a:latin typeface="Times New Roman" panose="02020603050405020304" pitchFamily="18" charset="0"/>
                <a:cs typeface="Times New Roman" panose="02020603050405020304" pitchFamily="18" charset="0"/>
              </a:rPr>
              <a:t>ФНС России от 11.12.2020 "Как организации представить уведомление о выборе налогового органа на 2021 год для уплаты НДФЛ"</a:t>
            </a:r>
          </a:p>
          <a:p>
            <a:pPr lvl="0" algn="just" defTabSz="914400">
              <a:lnSpc>
                <a:spcPct val="90000"/>
              </a:lnSpc>
              <a:spcBef>
                <a:spcPts val="1000"/>
              </a:spcBef>
            </a:pPr>
            <a:r>
              <a:rPr lang="ru-RU" sz="2000" dirty="0">
                <a:solidFill>
                  <a:prstClr val="black"/>
                </a:solidFill>
                <a:latin typeface="Times New Roman" panose="02020603050405020304" pitchFamily="18" charset="0"/>
                <a:cs typeface="Times New Roman" panose="02020603050405020304" pitchFamily="18" charset="0"/>
              </a:rPr>
              <a:t>Организации, имеющие несколько обособленных подразделений на территории одного муниципального образования, могут представлять налоговую отчетность по НДФЛ и перечислять удержанные суммы  налога по месту учета либо самой организации, либо одного из ее обособленных подразделений.</a:t>
            </a:r>
          </a:p>
          <a:p>
            <a:pPr lvl="0" algn="just" defTabSz="914400">
              <a:lnSpc>
                <a:spcPct val="90000"/>
              </a:lnSpc>
              <a:spcBef>
                <a:spcPts val="1000"/>
              </a:spcBef>
            </a:pPr>
            <a:r>
              <a:rPr lang="ru-RU" sz="2000" dirty="0">
                <a:solidFill>
                  <a:prstClr val="black"/>
                </a:solidFill>
                <a:latin typeface="Times New Roman" panose="02020603050405020304" pitchFamily="18" charset="0"/>
                <a:cs typeface="Times New Roman" panose="02020603050405020304" pitchFamily="18" charset="0"/>
              </a:rPr>
              <a:t>Направить уведомление о выборе централизованного порядка можно в электронном виде по ТКС или на бумаге по почте.</a:t>
            </a:r>
          </a:p>
          <a:p>
            <a:pPr lvl="0" algn="just" defTabSz="914400">
              <a:lnSpc>
                <a:spcPct val="90000"/>
              </a:lnSpc>
              <a:spcBef>
                <a:spcPts val="1000"/>
              </a:spcBef>
            </a:pPr>
            <a:r>
              <a:rPr lang="ru-RU" sz="2000" dirty="0">
                <a:solidFill>
                  <a:prstClr val="black"/>
                </a:solidFill>
                <a:latin typeface="Times New Roman" panose="02020603050405020304" pitchFamily="18" charset="0"/>
                <a:cs typeface="Times New Roman" panose="02020603050405020304" pitchFamily="18" charset="0"/>
              </a:rPr>
              <a:t>Если указанное уведомление было представлено после перечисления налога, то организация может подать заявление на уточнение платежа, чтобы скорректировать отдельные реквизиты: КПП плательщика, ИНН, КПП и наименование получателя платежа.</a:t>
            </a:r>
          </a:p>
          <a:p>
            <a:pPr lvl="0" algn="just" defTabSz="914400">
              <a:lnSpc>
                <a:spcPct val="90000"/>
              </a:lnSpc>
              <a:spcBef>
                <a:spcPts val="1000"/>
              </a:spcBef>
            </a:pPr>
            <a:r>
              <a:rPr lang="ru-RU" sz="2000" dirty="0">
                <a:solidFill>
                  <a:prstClr val="black"/>
                </a:solidFill>
                <a:latin typeface="Times New Roman" panose="02020603050405020304" pitchFamily="18" charset="0"/>
                <a:cs typeface="Times New Roman" panose="02020603050405020304" pitchFamily="18" charset="0"/>
              </a:rPr>
              <a:t>Отмечено также, что организациям, применяющим такой порядок в 2020 году, представлять уведомление повторно, на 2021 год, не требуется.</a:t>
            </a:r>
          </a:p>
        </p:txBody>
      </p:sp>
    </p:spTree>
    <p:extLst>
      <p:ext uri="{BB962C8B-B14F-4D97-AF65-F5344CB8AC3E}">
        <p14:creationId xmlns:p14="http://schemas.microsoft.com/office/powerpoint/2010/main" val="29105417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9827" y="-17754"/>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79489"/>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6" name="Прямоугольник 15"/>
          <p:cNvSpPr/>
          <p:nvPr/>
        </p:nvSpPr>
        <p:spPr>
          <a:xfrm>
            <a:off x="1" y="1214181"/>
            <a:ext cx="9838280" cy="461665"/>
          </a:xfrm>
          <a:prstGeom prst="rect">
            <a:avLst/>
          </a:prstGeom>
        </p:spPr>
        <p:txBody>
          <a:bodyPr wrap="square">
            <a:spAutoFit/>
          </a:bodyPr>
          <a:lstStyle/>
          <a:p>
            <a:pPr algn="ctr"/>
            <a:r>
              <a:rPr lang="ru-RU" sz="2400" b="1" dirty="0" smtClean="0">
                <a:solidFill>
                  <a:srgbClr val="9C0E11"/>
                </a:solidFill>
                <a:latin typeface="Times New Roman" panose="02020603050405020304" pitchFamily="18" charset="0"/>
                <a:cs typeface="Times New Roman" panose="02020603050405020304" pitchFamily="18" charset="0"/>
              </a:rPr>
              <a:t>Тарифы страховых взносов у иностранных работников.</a:t>
            </a:r>
            <a:endParaRPr lang="ru-RU" sz="2400" b="1" dirty="0">
              <a:solidFill>
                <a:srgbClr val="9C0E1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784733" y="1746624"/>
            <a:ext cx="8477045" cy="4253472"/>
          </a:xfrm>
          <a:prstGeom prst="rect">
            <a:avLst/>
          </a:prstGeom>
        </p:spPr>
        <p:txBody>
          <a:bodyPr wrap="square">
            <a:spAutoFit/>
          </a:bodyPr>
          <a:lstStyle/>
          <a:p>
            <a:pPr lvl="0" algn="just" defTabSz="914400">
              <a:spcBef>
                <a:spcPct val="20000"/>
              </a:spcBef>
            </a:pPr>
            <a:r>
              <a:rPr lang="ru-RU" kern="0" dirty="0">
                <a:solidFill>
                  <a:srgbClr val="000000"/>
                </a:solidFill>
                <a:latin typeface="Franklin Gothic Heavy"/>
                <a:cs typeface="Arial"/>
                <a:sym typeface="Arial"/>
              </a:rPr>
              <a:t> </a:t>
            </a:r>
            <a:r>
              <a:rPr lang="ru-RU" sz="2800" b="1" dirty="0">
                <a:solidFill>
                  <a:prstClr val="black"/>
                </a:solidFill>
                <a:latin typeface="Times New Roman" panose="02020603050405020304" pitchFamily="18" charset="0"/>
                <a:cs typeface="Times New Roman" panose="02020603050405020304" pitchFamily="18" charset="0"/>
              </a:rPr>
              <a:t>ВКС –</a:t>
            </a:r>
            <a:r>
              <a:rPr lang="ru-RU" sz="2800" dirty="0">
                <a:solidFill>
                  <a:prstClr val="black"/>
                </a:solidFill>
                <a:latin typeface="Times New Roman" panose="02020603050405020304" pitchFamily="18" charset="0"/>
                <a:cs typeface="Times New Roman" panose="02020603050405020304" pitchFamily="18" charset="0"/>
              </a:rPr>
              <a:t> ОПС – 0%, ОМС, 0%, ФСС – 0%, ФСС_НС – в зависимости от тарифа.</a:t>
            </a:r>
          </a:p>
          <a:p>
            <a:pPr lvl="0" algn="just" defTabSz="914400">
              <a:spcBef>
                <a:spcPct val="20000"/>
              </a:spcBef>
            </a:pPr>
            <a:endParaRPr lang="ru-RU" sz="2800" dirty="0">
              <a:solidFill>
                <a:prstClr val="black"/>
              </a:solidFill>
              <a:latin typeface="Times New Roman" panose="02020603050405020304" pitchFamily="18" charset="0"/>
              <a:cs typeface="Times New Roman" panose="02020603050405020304" pitchFamily="18" charset="0"/>
            </a:endParaRPr>
          </a:p>
          <a:p>
            <a:pPr lvl="0" algn="just" defTabSz="914400">
              <a:spcBef>
                <a:spcPct val="20000"/>
              </a:spcBef>
            </a:pPr>
            <a:r>
              <a:rPr lang="ru-RU" sz="2800" b="1" dirty="0">
                <a:solidFill>
                  <a:prstClr val="black"/>
                </a:solidFill>
                <a:latin typeface="Times New Roman" panose="02020603050405020304" pitchFamily="18" charset="0"/>
                <a:cs typeface="Times New Roman" panose="02020603050405020304" pitchFamily="18" charset="0"/>
              </a:rPr>
              <a:t>ЕАЭС </a:t>
            </a:r>
            <a:r>
              <a:rPr lang="ru-RU" sz="2800" dirty="0">
                <a:solidFill>
                  <a:prstClr val="black"/>
                </a:solidFill>
                <a:latin typeface="Times New Roman" panose="02020603050405020304" pitchFamily="18" charset="0"/>
                <a:cs typeface="Times New Roman" panose="02020603050405020304" pitchFamily="18" charset="0"/>
              </a:rPr>
              <a:t>– ОПС – 22%, ОМС -5,1%, ФСС – 2,9%, ФСС_НС – в зависимости от тарифа.</a:t>
            </a:r>
          </a:p>
          <a:p>
            <a:pPr lvl="0" algn="just" defTabSz="914400">
              <a:spcBef>
                <a:spcPct val="20000"/>
              </a:spcBef>
            </a:pPr>
            <a:endParaRPr lang="ru-RU" sz="2800" dirty="0">
              <a:solidFill>
                <a:prstClr val="black"/>
              </a:solidFill>
              <a:latin typeface="Times New Roman" panose="02020603050405020304" pitchFamily="18" charset="0"/>
              <a:cs typeface="Times New Roman" panose="02020603050405020304" pitchFamily="18" charset="0"/>
            </a:endParaRPr>
          </a:p>
          <a:p>
            <a:pPr lvl="0" algn="just" defTabSz="914400">
              <a:spcBef>
                <a:spcPct val="20000"/>
              </a:spcBef>
            </a:pPr>
            <a:r>
              <a:rPr lang="ru-RU" sz="2800" b="1" dirty="0">
                <a:solidFill>
                  <a:prstClr val="black"/>
                </a:solidFill>
                <a:latin typeface="Times New Roman" panose="02020603050405020304" pitchFamily="18" charset="0"/>
                <a:cs typeface="Times New Roman" panose="02020603050405020304" pitchFamily="18" charset="0"/>
              </a:rPr>
              <a:t>Временно пребывающие </a:t>
            </a:r>
            <a:r>
              <a:rPr lang="ru-RU" sz="2800" dirty="0">
                <a:solidFill>
                  <a:prstClr val="black"/>
                </a:solidFill>
                <a:latin typeface="Times New Roman" panose="02020603050405020304" pitchFamily="18" charset="0"/>
                <a:cs typeface="Times New Roman" panose="02020603050405020304" pitchFamily="18" charset="0"/>
              </a:rPr>
              <a:t>– ОПС – 22%, ОМС – 0%, ФСС -1,8%, ФСС_НС -  </a:t>
            </a:r>
            <a:r>
              <a:rPr lang="ru-RU" sz="2800" dirty="0" smtClean="0">
                <a:solidFill>
                  <a:prstClr val="black"/>
                </a:solidFill>
                <a:latin typeface="Times New Roman" panose="02020603050405020304" pitchFamily="18" charset="0"/>
                <a:cs typeface="Times New Roman" panose="02020603050405020304" pitchFamily="18" charset="0"/>
              </a:rPr>
              <a:t>в зависимости </a:t>
            </a:r>
            <a:r>
              <a:rPr lang="ru-RU" sz="2800" dirty="0">
                <a:solidFill>
                  <a:prstClr val="black"/>
                </a:solidFill>
                <a:latin typeface="Times New Roman" panose="02020603050405020304" pitchFamily="18" charset="0"/>
                <a:cs typeface="Times New Roman" panose="02020603050405020304" pitchFamily="18" charset="0"/>
              </a:rPr>
              <a:t>от тарифа.</a:t>
            </a:r>
            <a:endParaRPr lang="ru-RU" sz="2800" b="1" dirty="0">
              <a:solidFill>
                <a:prstClr val="black"/>
              </a:solidFill>
              <a:latin typeface="Times New Roman" panose="02020603050405020304" pitchFamily="18" charset="0"/>
              <a:cs typeface="Times New Roman" panose="02020603050405020304" pitchFamily="18" charset="0"/>
            </a:endParaRPr>
          </a:p>
          <a:p>
            <a:pPr lvl="0" algn="just" defTabSz="914400">
              <a:spcBef>
                <a:spcPct val="20000"/>
              </a:spcBef>
            </a:pPr>
            <a:endParaRPr lang="ru-RU"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3360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4395" y="168502"/>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2"/>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6"/>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4"/>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4"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7" y="6537943"/>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9"/>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2"/>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Выбор обособленного подразделения</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3" y="1397440"/>
            <a:ext cx="8422171"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1" y="1537704"/>
            <a:ext cx="8686907" cy="5367623"/>
          </a:xfrm>
          <a:prstGeom prst="rect">
            <a:avLst/>
          </a:prstGeom>
        </p:spPr>
        <p:txBody>
          <a:bodyPr wrap="square">
            <a:spAutoFit/>
          </a:bodyPr>
          <a:lstStyle/>
          <a:p>
            <a:pPr lvl="0" algn="just" defTabSz="914400" fontAlgn="base">
              <a:spcBef>
                <a:spcPct val="20000"/>
              </a:spcBef>
              <a:spcAft>
                <a:spcPct val="0"/>
              </a:spcAft>
            </a:pPr>
            <a:r>
              <a:rPr lang="ru-RU" sz="2400" b="1" dirty="0" smtClean="0">
                <a:solidFill>
                  <a:prstClr val="black"/>
                </a:solidFill>
                <a:latin typeface="Times New Roman" panose="02020603050405020304" pitchFamily="18" charset="0"/>
                <a:cs typeface="Times New Roman" panose="02020603050405020304" pitchFamily="18" charset="0"/>
              </a:rPr>
              <a:t>Приказ </a:t>
            </a:r>
            <a:r>
              <a:rPr lang="ru-RU" sz="2400" b="1" dirty="0">
                <a:solidFill>
                  <a:prstClr val="black"/>
                </a:solidFill>
                <a:latin typeface="Times New Roman" panose="02020603050405020304" pitchFamily="18" charset="0"/>
                <a:cs typeface="Times New Roman" panose="02020603050405020304" pitchFamily="18" charset="0"/>
              </a:rPr>
              <a:t>ФНС России от 04.09.2020 N ЕД-7-14/632</a:t>
            </a:r>
            <a:r>
              <a:rPr lang="ru-RU" sz="2400" b="1" dirty="0" smtClean="0">
                <a:solidFill>
                  <a:prstClr val="black"/>
                </a:solidFill>
                <a:latin typeface="Times New Roman" panose="02020603050405020304" pitchFamily="18" charset="0"/>
                <a:cs typeface="Times New Roman" panose="02020603050405020304" pitchFamily="18" charset="0"/>
              </a:rPr>
              <a:t>@</a:t>
            </a: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ФНС утвердила новые формы:</a:t>
            </a: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 сообщения о создании на территории РФ обособленных подразделений (за исключением филиалов и представительств) российской организации и об изменениях в ранее направленных сведениях;</a:t>
            </a: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 сообщения об ОП на территории РФ, которые закрываются;</a:t>
            </a: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 сообщения российской организации - плательщика взносов о наделении ОП полномочиями начислять и производить выплаты в пользу физлиц, а также о лишении таких полномочий;</a:t>
            </a: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 уведомления о выборе инспекции для постановки российской организации на учет по месту нахождения одного из ее ОП </a:t>
            </a:r>
            <a:r>
              <a:rPr lang="ru-RU" sz="2400" dirty="0">
                <a:solidFill>
                  <a:prstClr val="black"/>
                </a:solidFill>
                <a:latin typeface="Times New Roman" panose="02020603050405020304" pitchFamily="18" charset="0"/>
                <a:cs typeface="Times New Roman" panose="02020603050405020304" pitchFamily="18" charset="0"/>
              </a:rPr>
              <a:t>в одном муниципалитете или городе федерального значения.</a:t>
            </a:r>
          </a:p>
          <a:p>
            <a:pPr lvl="0" algn="just" defTabSz="914400" fontAlgn="base">
              <a:spcBef>
                <a:spcPct val="20000"/>
              </a:spcBef>
              <a:spcAft>
                <a:spcPct val="0"/>
              </a:spcAft>
            </a:pPr>
            <a:endParaRPr lang="ru-RU"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84162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4395" y="168502"/>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2"/>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6"/>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4"/>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4"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7" y="6537943"/>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9"/>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2"/>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Снятие – постановка на учет ОП в течении налогового периода</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1" y="1537704"/>
            <a:ext cx="8686907" cy="5262979"/>
          </a:xfrm>
          <a:prstGeom prst="rect">
            <a:avLst/>
          </a:prstGeom>
        </p:spPr>
        <p:txBody>
          <a:bodyPr wrap="square">
            <a:spAutoFit/>
          </a:bodyPr>
          <a:lstStyle/>
          <a:p>
            <a:pPr lvl="0" algn="just" defTabSz="914400" fontAlgn="base">
              <a:spcBef>
                <a:spcPct val="20000"/>
              </a:spcBef>
              <a:spcAft>
                <a:spcPct val="0"/>
              </a:spcAft>
            </a:pPr>
            <a:r>
              <a:rPr lang="ru-RU" sz="2000" b="1" dirty="0">
                <a:solidFill>
                  <a:prstClr val="black"/>
                </a:solidFill>
                <a:latin typeface="Times New Roman" panose="02020603050405020304" pitchFamily="18" charset="0"/>
                <a:cs typeface="Times New Roman" panose="02020603050405020304" pitchFamily="18" charset="0"/>
              </a:rPr>
              <a:t>Письмо ФНС России от 24.11.2020 N БС-4-11/19245</a:t>
            </a:r>
            <a:r>
              <a:rPr lang="ru-RU" sz="2000" b="1" dirty="0" smtClean="0">
                <a:solidFill>
                  <a:prstClr val="black"/>
                </a:solidFill>
                <a:latin typeface="Times New Roman" panose="02020603050405020304" pitchFamily="18" charset="0"/>
                <a:cs typeface="Times New Roman" panose="02020603050405020304" pitchFamily="18" charset="0"/>
              </a:rPr>
              <a:t>@</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 в течение года одно из подразделений снимают с учета. Важный момент - речь идет не о выбранном "ответственном" ОП. В этом налоговом периоде организация должна подать уведомление, указав код причины "2" (в связи с изменением количества ОП). Порядок перечисления НДФЛ и сдачи отчетности не меняется;</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 в налоговом периоде снимают с учета выбранное подразделение. В этом году организация обязана представить уведомление, указав код причины "4". Нужно заполнить и все другие поля. Перечислять налог и представлять отчетность организация начнет в ранее действующем порядке, т.е. как по месту своего учета, так и по месту учета каждого из ОП;</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 </a:t>
            </a:r>
            <a:r>
              <a:rPr lang="ru-RU" sz="2000" dirty="0">
                <a:solidFill>
                  <a:srgbClr val="FF0000"/>
                </a:solidFill>
                <a:latin typeface="Times New Roman" panose="02020603050405020304" pitchFamily="18" charset="0"/>
                <a:cs typeface="Times New Roman" panose="02020603050405020304" pitchFamily="18" charset="0"/>
              </a:rPr>
              <a:t>в течение года в муниципалитете появляется новое подразделение. Уведомление подают в этом же году с кодом причины "2". Платить НДФЛ и сдавать отчетность в отношении работников нового ОП нужно уже через ранее выбранное подразделение.</a:t>
            </a:r>
          </a:p>
          <a:p>
            <a:pPr lvl="0" algn="just" defTabSz="914400" fontAlgn="base">
              <a:spcBef>
                <a:spcPct val="20000"/>
              </a:spcBef>
              <a:spcAft>
                <a:spcPct val="0"/>
              </a:spcAft>
            </a:pPr>
            <a:endParaRPr lang="ru-RU"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2665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Порядок взыскания и возврата НДФЛ</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451509" y="1397439"/>
            <a:ext cx="9172645" cy="5486343"/>
          </a:xfrm>
          <a:prstGeom prst="rect">
            <a:avLst/>
          </a:prstGeom>
        </p:spPr>
        <p:txBody>
          <a:bodyPr wrap="square">
            <a:spAutoFit/>
          </a:bodyPr>
          <a:lstStyle/>
          <a:p>
            <a:pPr lvl="0" algn="just">
              <a:spcBef>
                <a:spcPct val="20000"/>
              </a:spcBef>
            </a:pPr>
            <a:r>
              <a:rPr lang="ru-RU" sz="2100" b="1" dirty="0">
                <a:solidFill>
                  <a:prstClr val="black"/>
                </a:solidFill>
                <a:latin typeface="Times New Roman" panose="02020603050405020304" pitchFamily="18" charset="0"/>
                <a:cs typeface="Times New Roman" panose="02020603050405020304" pitchFamily="18" charset="0"/>
              </a:rPr>
              <a:t>Статья 231 НК РФ Порядок взыскания и возврата налога</a:t>
            </a:r>
          </a:p>
          <a:p>
            <a:pPr lvl="0" algn="just">
              <a:spcBef>
                <a:spcPct val="20000"/>
              </a:spcBef>
            </a:pPr>
            <a:r>
              <a:rPr lang="ru-RU" sz="2100" b="1" dirty="0">
                <a:solidFill>
                  <a:prstClr val="black"/>
                </a:solidFill>
                <a:latin typeface="Times New Roman" panose="02020603050405020304" pitchFamily="18" charset="0"/>
                <a:cs typeface="Times New Roman" panose="02020603050405020304" pitchFamily="18" charset="0"/>
              </a:rPr>
              <a:t> </a:t>
            </a:r>
            <a:r>
              <a:rPr lang="ru-RU" sz="2100" dirty="0">
                <a:solidFill>
                  <a:prstClr val="black"/>
                </a:solidFill>
                <a:latin typeface="Times New Roman" panose="02020603050405020304" pitchFamily="18" charset="0"/>
                <a:cs typeface="Times New Roman" panose="02020603050405020304" pitchFamily="18" charset="0"/>
              </a:rPr>
              <a:t>Излишне удержанная налоговым агентом из дохода налогоплательщика сумма налога подлежит возврату налоговым агентом на основании письменного заявления налогоплательщика.</a:t>
            </a:r>
          </a:p>
          <a:p>
            <a:pPr lvl="0" algn="just">
              <a:spcBef>
                <a:spcPct val="20000"/>
              </a:spcBef>
            </a:pPr>
            <a:r>
              <a:rPr lang="ru-RU" sz="2100" dirty="0">
                <a:solidFill>
                  <a:prstClr val="black"/>
                </a:solidFill>
                <a:latin typeface="Times New Roman" panose="02020603050405020304" pitchFamily="18" charset="0"/>
                <a:cs typeface="Times New Roman" panose="02020603050405020304" pitchFamily="18" charset="0"/>
              </a:rPr>
              <a:t>Налоговый агент обязан сообщить налогоплательщику о каждом ставшем известным ему факте излишнего удержания налога и сумме излишне удержанного налога в течение 10 дней со дня обнаружения такого факта</a:t>
            </a:r>
            <a:r>
              <a:rPr lang="ru-RU" sz="2100" dirty="0" smtClean="0">
                <a:solidFill>
                  <a:prstClr val="black"/>
                </a:solidFill>
                <a:latin typeface="Times New Roman" panose="02020603050405020304" pitchFamily="18" charset="0"/>
                <a:cs typeface="Times New Roman" panose="02020603050405020304" pitchFamily="18" charset="0"/>
              </a:rPr>
              <a:t>.</a:t>
            </a:r>
          </a:p>
          <a:p>
            <a:pPr lvl="0" algn="just">
              <a:spcBef>
                <a:spcPct val="20000"/>
              </a:spcBef>
            </a:pPr>
            <a:endParaRPr lang="ru-RU" sz="2100" dirty="0">
              <a:solidFill>
                <a:prstClr val="black"/>
              </a:solidFill>
              <a:latin typeface="Times New Roman" panose="02020603050405020304" pitchFamily="18" charset="0"/>
              <a:cs typeface="Times New Roman" panose="02020603050405020304" pitchFamily="18" charset="0"/>
            </a:endParaRPr>
          </a:p>
          <a:p>
            <a:pPr lvl="0" algn="just">
              <a:spcBef>
                <a:spcPct val="20000"/>
              </a:spcBef>
            </a:pPr>
            <a:r>
              <a:rPr lang="ru-RU" sz="2100" b="1" dirty="0" smtClean="0">
                <a:solidFill>
                  <a:prstClr val="black"/>
                </a:solidFill>
                <a:latin typeface="Times New Roman" panose="02020603050405020304" pitchFamily="18" charset="0"/>
                <a:cs typeface="Times New Roman" panose="02020603050405020304" pitchFamily="18" charset="0"/>
              </a:rPr>
              <a:t>Письмо </a:t>
            </a:r>
            <a:r>
              <a:rPr lang="ru-RU" sz="2100" b="1" dirty="0">
                <a:solidFill>
                  <a:prstClr val="black"/>
                </a:solidFill>
                <a:latin typeface="Times New Roman" panose="02020603050405020304" pitchFamily="18" charset="0"/>
                <a:cs typeface="Times New Roman" panose="02020603050405020304" pitchFamily="18" charset="0"/>
              </a:rPr>
              <a:t>Минфина России от 27.09.2016 N 03-04-05/56176</a:t>
            </a:r>
          </a:p>
          <a:p>
            <a:pPr lvl="0" algn="just">
              <a:spcBef>
                <a:spcPct val="20000"/>
              </a:spcBef>
            </a:pPr>
            <a:r>
              <a:rPr lang="ru-RU" sz="2100" dirty="0">
                <a:solidFill>
                  <a:prstClr val="black"/>
                </a:solidFill>
                <a:latin typeface="Times New Roman" panose="02020603050405020304" pitchFamily="18" charset="0"/>
                <a:cs typeface="Times New Roman" panose="02020603050405020304" pitchFamily="18" charset="0"/>
              </a:rPr>
              <a:t>При наличии налогового агента налоговый орган не может производить возврат излишне удержанной налоговым агентом суммы налога. При этом в ситуации, когда налогоплательщик получает от налогового агента отказ в возврате излишне удержанной налоговым агентом суммы налога на доходы физических лиц, вопрос может быть решен в судебном порядке.</a:t>
            </a:r>
          </a:p>
          <a:p>
            <a:pPr lvl="0">
              <a:spcBef>
                <a:spcPct val="20000"/>
              </a:spcBef>
            </a:pPr>
            <a:endParaRPr lang="ru-RU" sz="2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4063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18341" y="1076039"/>
            <a:ext cx="9642495" cy="461665"/>
          </a:xfrm>
          <a:prstGeom prst="rect">
            <a:avLst/>
          </a:prstGeom>
        </p:spPr>
        <p:txBody>
          <a:bodyPr wrap="square">
            <a:spAutoFit/>
          </a:bodyPr>
          <a:lstStyle/>
          <a:p>
            <a:pPr lvl="0" algn="ctr" defTabSz="914400">
              <a:defRPr/>
            </a:pPr>
            <a:r>
              <a:rPr lang="ru-RU" sz="2400" b="1" kern="0" noProof="0" dirty="0" smtClean="0">
                <a:solidFill>
                  <a:srgbClr val="800000"/>
                </a:solidFill>
                <a:latin typeface="Times New Roman" panose="02020603050405020304" pitchFamily="18" charset="0"/>
                <a:ea typeface="+mj-ea"/>
                <a:cs typeface="Times New Roman" panose="02020603050405020304" pitchFamily="18" charset="0"/>
              </a:rPr>
              <a:t>НДФЛ авансом не повод для штрафа</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430372" y="1537703"/>
            <a:ext cx="9193781" cy="5078313"/>
          </a:xfrm>
          <a:prstGeom prst="rect">
            <a:avLst/>
          </a:prstGeom>
        </p:spPr>
        <p:txBody>
          <a:bodyPr wrap="square">
            <a:spAutoFit/>
          </a:bodyPr>
          <a:lstStyle/>
          <a:p>
            <a:pPr lvl="0" algn="just" defTabSz="914400" fontAlgn="base">
              <a:spcBef>
                <a:spcPct val="20000"/>
              </a:spcBef>
              <a:spcAft>
                <a:spcPct val="0"/>
              </a:spcAft>
            </a:pPr>
            <a:r>
              <a:rPr kumimoji="0" lang="ru-RU" b="1" i="0" u="none" strike="noStrike" kern="0" cap="none" spc="0" normalizeH="0" baseline="0" noProof="0" dirty="0" smtClean="0">
                <a:ln>
                  <a:noFill/>
                </a:ln>
                <a:solidFill>
                  <a:prstClr val="black"/>
                </a:solidFill>
                <a:effectLst/>
                <a:uLnTx/>
                <a:uFillTx/>
              </a:rPr>
              <a:t> </a:t>
            </a:r>
            <a:r>
              <a:rPr lang="ru-RU" sz="2000" dirty="0">
                <a:solidFill>
                  <a:prstClr val="black"/>
                </a:solidFill>
                <a:latin typeface="Times New Roman" panose="02020603050405020304" pitchFamily="18" charset="0"/>
                <a:cs typeface="Times New Roman" panose="02020603050405020304" pitchFamily="18" charset="0"/>
              </a:rPr>
              <a:t>Штраф установлен ч. 1 ст. 123 НК РФ, устанавливающей ответственность налогового агента:</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 за </a:t>
            </a:r>
            <a:r>
              <a:rPr lang="ru-RU" sz="2000" dirty="0" err="1">
                <a:solidFill>
                  <a:prstClr val="black"/>
                </a:solidFill>
                <a:latin typeface="Times New Roman" panose="02020603050405020304" pitchFamily="18" charset="0"/>
                <a:cs typeface="Times New Roman" panose="02020603050405020304" pitchFamily="18" charset="0"/>
              </a:rPr>
              <a:t>неудержание</a:t>
            </a:r>
            <a:r>
              <a:rPr lang="ru-RU" sz="2000" dirty="0">
                <a:solidFill>
                  <a:prstClr val="black"/>
                </a:solidFill>
                <a:latin typeface="Times New Roman" panose="02020603050405020304" pitchFamily="18" charset="0"/>
                <a:cs typeface="Times New Roman" panose="02020603050405020304" pitchFamily="18" charset="0"/>
              </a:rPr>
              <a:t> налога или неполное удержание налога;</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 </a:t>
            </a:r>
            <a:r>
              <a:rPr lang="ru-RU" sz="2000" dirty="0" err="1">
                <a:solidFill>
                  <a:prstClr val="black"/>
                </a:solidFill>
                <a:latin typeface="Times New Roman" panose="02020603050405020304" pitchFamily="18" charset="0"/>
                <a:cs typeface="Times New Roman" panose="02020603050405020304" pitchFamily="18" charset="0"/>
              </a:rPr>
              <a:t>неперечисление</a:t>
            </a:r>
            <a:r>
              <a:rPr lang="ru-RU" sz="2000" dirty="0">
                <a:solidFill>
                  <a:prstClr val="black"/>
                </a:solidFill>
                <a:latin typeface="Times New Roman" panose="02020603050405020304" pitchFamily="18" charset="0"/>
                <a:cs typeface="Times New Roman" panose="02020603050405020304" pitchFamily="18" charset="0"/>
              </a:rPr>
              <a:t> налога (удержали, но не перечислили налог);</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 несвоевременное перечисление налога (удержали, но не перечислили налог в срок);</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 неполное перечисление налога (удержали, но перечислили не всю сумму налога).</a:t>
            </a:r>
          </a:p>
          <a:p>
            <a:pPr lvl="0" algn="just" defTabSz="914400" fontAlgn="base">
              <a:spcBef>
                <a:spcPct val="20000"/>
              </a:spcBef>
              <a:spcAft>
                <a:spcPct val="0"/>
              </a:spcAft>
            </a:pPr>
            <a:r>
              <a:rPr lang="ru-RU" sz="2000" dirty="0">
                <a:solidFill>
                  <a:prstClr val="black"/>
                </a:solidFill>
                <a:latin typeface="Times New Roman" panose="02020603050405020304" pitchFamily="18" charset="0"/>
                <a:cs typeface="Times New Roman" panose="02020603050405020304" pitchFamily="18" charset="0"/>
              </a:rPr>
              <a:t>Размер штрафа - 20% от суммы налога, которую вы не удержали и (или) не перечислили в бюджет.</a:t>
            </a:r>
          </a:p>
          <a:p>
            <a:pPr lvl="0" algn="just" defTabSz="914400" fontAlgn="base">
              <a:spcBef>
                <a:spcPct val="20000"/>
              </a:spcBef>
              <a:spcAft>
                <a:spcPct val="0"/>
              </a:spcAft>
            </a:pPr>
            <a:r>
              <a:rPr lang="ru-RU" sz="2000" dirty="0" smtClean="0">
                <a:solidFill>
                  <a:prstClr val="black"/>
                </a:solidFill>
                <a:latin typeface="Times New Roman" panose="02020603050405020304" pitchFamily="18" charset="0"/>
                <a:cs typeface="Times New Roman" panose="02020603050405020304" pitchFamily="18" charset="0"/>
              </a:rPr>
              <a:t>Судьи </a:t>
            </a:r>
            <a:r>
              <a:rPr lang="ru-RU" sz="2000" dirty="0">
                <a:solidFill>
                  <a:prstClr val="black"/>
                </a:solidFill>
                <a:latin typeface="Times New Roman" panose="02020603050405020304" pitchFamily="18" charset="0"/>
                <a:cs typeface="Times New Roman" panose="02020603050405020304" pitchFamily="18" charset="0"/>
              </a:rPr>
              <a:t>с таким подходом не согласны. Считают, что нет оснований для доначислений и пеней в досрочной уплате НДФЛ (Постановление Арбитражного суда Московского округа от 27.06.2018 по делу N А40-157252/2017). В Определении от 21.12.2017 N 305-КГ17-15396 Верховный Суд РФ также отметил, что досрочное перечисление налога и последующий зачет излишков в счет уплаты удержанных у налогоплательщиков сумм не являются нарушением.</a:t>
            </a:r>
          </a:p>
        </p:txBody>
      </p:sp>
    </p:spTree>
    <p:extLst>
      <p:ext uri="{BB962C8B-B14F-4D97-AF65-F5344CB8AC3E}">
        <p14:creationId xmlns:p14="http://schemas.microsoft.com/office/powerpoint/2010/main" val="29291636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830997"/>
          </a:xfrm>
          <a:prstGeom prst="rect">
            <a:avLst/>
          </a:prstGeom>
        </p:spPr>
        <p:txBody>
          <a:bodyPr wrap="square">
            <a:spAutoFit/>
          </a:bodyPr>
          <a:lstStyle/>
          <a:p>
            <a:pPr lvl="0" algn="ctr" defTabSz="914400">
              <a:defRPr/>
            </a:pPr>
            <a:r>
              <a:rPr lang="ru-RU" sz="2400" b="1" kern="0" dirty="0">
                <a:solidFill>
                  <a:srgbClr val="800000"/>
                </a:solidFill>
                <a:latin typeface="Times New Roman" panose="02020603050405020304" pitchFamily="18" charset="0"/>
                <a:ea typeface="+mj-ea"/>
                <a:cs typeface="Times New Roman" panose="02020603050405020304" pitchFamily="18" charset="0"/>
              </a:rPr>
              <a:t>НДФЛ за счет налогового агента </a:t>
            </a:r>
            <a:br>
              <a:rPr lang="ru-RU" sz="2400" b="1" kern="0" dirty="0">
                <a:solidFill>
                  <a:srgbClr val="800000"/>
                </a:solidFill>
                <a:latin typeface="Times New Roman" panose="02020603050405020304" pitchFamily="18" charset="0"/>
                <a:ea typeface="+mj-ea"/>
                <a:cs typeface="Times New Roman" panose="02020603050405020304" pitchFamily="18" charset="0"/>
              </a:rPr>
            </a:br>
            <a:r>
              <a:rPr lang="ru-RU" sz="2400" b="1" kern="0" dirty="0">
                <a:solidFill>
                  <a:srgbClr val="800000"/>
                </a:solidFill>
                <a:latin typeface="Times New Roman" panose="02020603050405020304" pitchFamily="18" charset="0"/>
                <a:ea typeface="+mj-ea"/>
                <a:cs typeface="Times New Roman" panose="02020603050405020304" pitchFamily="18" charset="0"/>
              </a:rPr>
              <a:t>по результатам документальной проверки</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1" y="1537704"/>
            <a:ext cx="8686907" cy="4628960"/>
          </a:xfrm>
          <a:prstGeom prst="rect">
            <a:avLst/>
          </a:prstGeom>
        </p:spPr>
        <p:txBody>
          <a:bodyPr wrap="square">
            <a:spAutoFit/>
          </a:bodyPr>
          <a:lstStyle/>
          <a:p>
            <a:pPr lvl="0" defTabSz="914400" fontAlgn="base">
              <a:spcBef>
                <a:spcPct val="20000"/>
              </a:spcBef>
              <a:spcAft>
                <a:spcPct val="0"/>
              </a:spcAft>
            </a:pPr>
            <a:r>
              <a:rPr lang="ru-RU" sz="2200" b="1" dirty="0">
                <a:solidFill>
                  <a:prstClr val="black"/>
                </a:solidFill>
                <a:latin typeface="Times New Roman" panose="02020603050405020304" pitchFamily="18" charset="0"/>
                <a:cs typeface="Times New Roman" panose="02020603050405020304" pitchFamily="18" charset="0"/>
              </a:rPr>
              <a:t>НК РФ запрещал уплату НДФЛ за счет средств налогового агента (п.9 ст.226 НК РФ).</a:t>
            </a: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С 1 января 2020 года ввели исключение для случая, когда налог </a:t>
            </a:r>
            <a:r>
              <a:rPr lang="ru-RU" sz="2200" dirty="0" err="1">
                <a:solidFill>
                  <a:prstClr val="black"/>
                </a:solidFill>
                <a:latin typeface="Times New Roman" panose="02020603050405020304" pitchFamily="18" charset="0"/>
                <a:cs typeface="Times New Roman" panose="02020603050405020304" pitchFamily="18" charset="0"/>
              </a:rPr>
              <a:t>доначислен</a:t>
            </a:r>
            <a:r>
              <a:rPr lang="ru-RU" sz="2200" dirty="0">
                <a:solidFill>
                  <a:prstClr val="black"/>
                </a:solidFill>
                <a:latin typeface="Times New Roman" panose="02020603050405020304" pitchFamily="18" charset="0"/>
                <a:cs typeface="Times New Roman" panose="02020603050405020304" pitchFamily="18" charset="0"/>
              </a:rPr>
              <a:t> в результате проверки.</a:t>
            </a: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При доначислениях НДФЛ в результате налоговой проверки в случае неправомерного </a:t>
            </a:r>
            <a:r>
              <a:rPr lang="ru-RU" sz="2200" dirty="0" err="1">
                <a:solidFill>
                  <a:prstClr val="black"/>
                </a:solidFill>
                <a:latin typeface="Times New Roman" panose="02020603050405020304" pitchFamily="18" charset="0"/>
                <a:cs typeface="Times New Roman" panose="02020603050405020304" pitchFamily="18" charset="0"/>
              </a:rPr>
              <a:t>неудержания</a:t>
            </a:r>
            <a:r>
              <a:rPr lang="ru-RU" sz="2200" dirty="0">
                <a:solidFill>
                  <a:prstClr val="black"/>
                </a:solidFill>
                <a:latin typeface="Times New Roman" panose="02020603050405020304" pitchFamily="18" charset="0"/>
                <a:cs typeface="Times New Roman" panose="02020603050405020304" pitchFamily="18" charset="0"/>
              </a:rPr>
              <a:t> (неполного удержания) налога, налоговый агент должен будет уплатить НДФЛ за счет собственных средств (п.9 ст.226 НК РФ). Причем суммы НДФЛ, уплаченные за налогоплательщика не признаются его доходами (п.5 ст.208 НК РФ), а обязанность по уплате НДФЛ налогоплательщиком будет считаться исполненной в день, когда налоговый агент предъявил в банк поручение на перечисление средств в счет уплаты неудержанного налога (пп.9 п.3 ст.45 НК </a:t>
            </a:r>
            <a:r>
              <a:rPr lang="ru-RU" sz="2200" b="1" dirty="0">
                <a:solidFill>
                  <a:prstClr val="black"/>
                </a:solidFill>
                <a:latin typeface="Times New Roman" panose="02020603050405020304" pitchFamily="18" charset="0"/>
                <a:cs typeface="Times New Roman" panose="02020603050405020304" pitchFamily="18" charset="0"/>
              </a:rPr>
              <a:t>РФ). </a:t>
            </a:r>
          </a:p>
        </p:txBody>
      </p:sp>
    </p:spTree>
    <p:extLst>
      <p:ext uri="{BB962C8B-B14F-4D97-AF65-F5344CB8AC3E}">
        <p14:creationId xmlns:p14="http://schemas.microsoft.com/office/powerpoint/2010/main" val="42777870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Обязанности налоговых агентов</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1" y="1537704"/>
            <a:ext cx="8686907" cy="3859518"/>
          </a:xfrm>
          <a:prstGeom prst="rect">
            <a:avLst/>
          </a:prstGeom>
        </p:spPr>
        <p:txBody>
          <a:bodyPr wrap="square">
            <a:spAutoFit/>
          </a:bodyPr>
          <a:lstStyle/>
          <a:p>
            <a:pPr lvl="0" algn="just" defTabSz="914400" fontAlgn="base">
              <a:spcBef>
                <a:spcPct val="20000"/>
              </a:spcBef>
              <a:spcAft>
                <a:spcPct val="0"/>
              </a:spcAft>
            </a:pPr>
            <a:r>
              <a:rPr lang="ru-RU" sz="2400" b="1" dirty="0">
                <a:solidFill>
                  <a:prstClr val="black"/>
                </a:solidFill>
                <a:latin typeface="Times New Roman" panose="02020603050405020304" pitchFamily="18" charset="0"/>
                <a:cs typeface="Times New Roman" panose="02020603050405020304" pitchFamily="18" charset="0"/>
              </a:rPr>
              <a:t>п.2. ст.230 НК РФ </a:t>
            </a:r>
            <a:r>
              <a:rPr lang="ru-RU" sz="2400" dirty="0">
                <a:solidFill>
                  <a:prstClr val="black"/>
                </a:solidFill>
                <a:latin typeface="Times New Roman" panose="02020603050405020304" pitchFamily="18" charset="0"/>
                <a:cs typeface="Times New Roman" panose="02020603050405020304" pitchFamily="18" charset="0"/>
              </a:rPr>
              <a:t>Налоговые агенты представляют в налоговый орган по месту своего учета:</a:t>
            </a:r>
          </a:p>
          <a:p>
            <a:pPr lvl="0" algn="just" defTabSz="914400" fontAlgn="base">
              <a:spcBef>
                <a:spcPct val="20000"/>
              </a:spcBef>
              <a:spcAft>
                <a:spcPct val="0"/>
              </a:spcAft>
            </a:pPr>
            <a:r>
              <a:rPr lang="ru-RU" sz="2400" dirty="0">
                <a:solidFill>
                  <a:prstClr val="black"/>
                </a:solidFill>
                <a:latin typeface="Times New Roman" panose="02020603050405020304" pitchFamily="18" charset="0"/>
                <a:cs typeface="Times New Roman" panose="02020603050405020304" pitchFamily="18" charset="0"/>
              </a:rPr>
              <a:t> расчет сумм налога на доходы физических лиц, исчисленных и удержанных налоговым агентом, за первый квартал, полугодие, девять месяцев - </a:t>
            </a:r>
            <a:r>
              <a:rPr lang="ru-RU" sz="2400" b="1" dirty="0">
                <a:solidFill>
                  <a:prstClr val="black"/>
                </a:solidFill>
                <a:latin typeface="Times New Roman" panose="02020603050405020304" pitchFamily="18" charset="0"/>
                <a:cs typeface="Times New Roman" panose="02020603050405020304" pitchFamily="18" charset="0"/>
              </a:rPr>
              <a:t>не позднее последнего дня месяца, следующего за соответствующим периодом</a:t>
            </a:r>
            <a:r>
              <a:rPr lang="ru-RU" sz="2400" dirty="0">
                <a:solidFill>
                  <a:prstClr val="black"/>
                </a:solidFill>
                <a:latin typeface="Times New Roman" panose="02020603050405020304" pitchFamily="18" charset="0"/>
                <a:cs typeface="Times New Roman" panose="02020603050405020304" pitchFamily="18" charset="0"/>
              </a:rPr>
              <a:t>, за год - не позднее 1 марта года, следующего за истекшим налоговым периодом, по форме, форматам и в порядке, которые утверждены федеральным органом исполнительной власти, уполномоченным по контролю и надзору в области налогов и сборов.</a:t>
            </a:r>
          </a:p>
        </p:txBody>
      </p:sp>
    </p:spTree>
    <p:extLst>
      <p:ext uri="{BB962C8B-B14F-4D97-AF65-F5344CB8AC3E}">
        <p14:creationId xmlns:p14="http://schemas.microsoft.com/office/powerpoint/2010/main" val="15088195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Срок предоставления 6-НДФЛ за 2020 год</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1" y="1537704"/>
            <a:ext cx="8686907" cy="4376583"/>
          </a:xfrm>
          <a:prstGeom prst="rect">
            <a:avLst/>
          </a:prstGeom>
        </p:spPr>
        <p:txBody>
          <a:bodyPr wrap="square">
            <a:spAutoFit/>
          </a:bodyPr>
          <a:lstStyle/>
          <a:p>
            <a:pPr lvl="0" algn="just" defTabSz="914400" fontAlgn="base">
              <a:spcBef>
                <a:spcPct val="20000"/>
              </a:spcBef>
              <a:spcAft>
                <a:spcPct val="0"/>
              </a:spcAft>
            </a:pPr>
            <a:r>
              <a:rPr lang="ru-RU" sz="2400" b="1" dirty="0">
                <a:solidFill>
                  <a:prstClr val="black"/>
                </a:solidFill>
                <a:latin typeface="Times New Roman" panose="02020603050405020304" pitchFamily="18" charset="0"/>
                <a:cs typeface="Times New Roman" panose="02020603050405020304" pitchFamily="18" charset="0"/>
              </a:rPr>
              <a:t>Приказ ФНС России от 14.10.2015 N ММВ-7-11/450@</a:t>
            </a:r>
          </a:p>
          <a:p>
            <a:pPr lvl="0" algn="just" defTabSz="914400" fontAlgn="base">
              <a:spcBef>
                <a:spcPct val="20000"/>
              </a:spcBef>
              <a:spcAft>
                <a:spcPct val="0"/>
              </a:spcAft>
            </a:pPr>
            <a:r>
              <a:rPr lang="ru-RU" sz="2400" dirty="0">
                <a:solidFill>
                  <a:prstClr val="black"/>
                </a:solidFill>
                <a:latin typeface="Times New Roman" panose="02020603050405020304" pitchFamily="18" charset="0"/>
                <a:cs typeface="Times New Roman" panose="02020603050405020304" pitchFamily="18" charset="0"/>
              </a:rPr>
              <a:t>"Об утверждении формы расчета сумм налога на доходы физических лиц, исчисленных и удержанных налоговым агентом (форма 6-НДФЛ), порядка ее заполнения и представления, а также формата представления расчета сумм налога на доходы физических лиц, исчисленных и удержанных налоговым агентом, в электронной форме»</a:t>
            </a:r>
          </a:p>
          <a:p>
            <a:pPr lvl="0" algn="just" defTabSz="914400" fontAlgn="base">
              <a:spcBef>
                <a:spcPct val="20000"/>
              </a:spcBef>
              <a:spcAft>
                <a:spcPct val="0"/>
              </a:spcAft>
            </a:pPr>
            <a:r>
              <a:rPr lang="ru-RU" sz="2400" dirty="0">
                <a:solidFill>
                  <a:prstClr val="black"/>
                </a:solidFill>
                <a:latin typeface="Times New Roman" panose="02020603050405020304" pitchFamily="18" charset="0"/>
                <a:cs typeface="Times New Roman" panose="02020603050405020304" pitchFamily="18" charset="0"/>
              </a:rPr>
              <a:t>Форму 6-НДФЛ нужно направить в налоговую инспекцию не позднее 1 марта года следующего за налоговым периодом.</a:t>
            </a:r>
          </a:p>
          <a:p>
            <a:pPr lvl="0" algn="just" defTabSz="914400" fontAlgn="base">
              <a:spcBef>
                <a:spcPct val="20000"/>
              </a:spcBef>
              <a:spcAft>
                <a:spcPct val="0"/>
              </a:spcAft>
            </a:pPr>
            <a:r>
              <a:rPr lang="ru-RU" sz="2400" dirty="0">
                <a:solidFill>
                  <a:prstClr val="black"/>
                </a:solidFill>
                <a:latin typeface="Times New Roman" panose="02020603050405020304" pitchFamily="18" charset="0"/>
                <a:cs typeface="Times New Roman" panose="02020603050405020304" pitchFamily="18" charset="0"/>
              </a:rPr>
              <a:t>Таким образом, срок предоставления 6-НДФЛ не позднее 1 марта 2021 года.</a:t>
            </a:r>
          </a:p>
        </p:txBody>
      </p:sp>
    </p:spTree>
    <p:extLst>
      <p:ext uri="{BB962C8B-B14F-4D97-AF65-F5344CB8AC3E}">
        <p14:creationId xmlns:p14="http://schemas.microsoft.com/office/powerpoint/2010/main" val="9554054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2-НДФЛ за 2020 год</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1" y="1537704"/>
            <a:ext cx="8686907" cy="3490186"/>
          </a:xfrm>
          <a:prstGeom prst="rect">
            <a:avLst/>
          </a:prstGeom>
        </p:spPr>
        <p:txBody>
          <a:bodyPr wrap="square">
            <a:spAutoFit/>
          </a:bodyPr>
          <a:lstStyle/>
          <a:p>
            <a:pPr lvl="0" algn="just" defTabSz="914400" fontAlgn="base">
              <a:spcBef>
                <a:spcPct val="20000"/>
              </a:spcBef>
              <a:spcAft>
                <a:spcPct val="0"/>
              </a:spcAft>
            </a:pPr>
            <a:r>
              <a:rPr lang="ru-RU" sz="2400" b="1" dirty="0">
                <a:solidFill>
                  <a:prstClr val="black"/>
                </a:solidFill>
                <a:latin typeface="Times New Roman" panose="02020603050405020304" pitchFamily="18" charset="0"/>
                <a:cs typeface="Times New Roman" panose="02020603050405020304" pitchFamily="18" charset="0"/>
              </a:rPr>
              <a:t>Приказ ФНС России от 02.10.2018 N ММВ-7-11/566@</a:t>
            </a:r>
          </a:p>
          <a:p>
            <a:pPr lvl="0" algn="just" defTabSz="914400" fontAlgn="base">
              <a:spcBef>
                <a:spcPct val="20000"/>
              </a:spcBef>
              <a:spcAft>
                <a:spcPct val="0"/>
              </a:spcAft>
            </a:pPr>
            <a:r>
              <a:rPr lang="ru-RU" sz="2400" dirty="0">
                <a:solidFill>
                  <a:prstClr val="black"/>
                </a:solidFill>
                <a:latin typeface="Times New Roman" panose="02020603050405020304" pitchFamily="18" charset="0"/>
                <a:cs typeface="Times New Roman" panose="02020603050405020304" pitchFamily="18" charset="0"/>
              </a:rPr>
              <a:t>"Об утверждении формы сведений о доходах физических лиц и суммах налога на доходы физических лиц, порядка заполнения и формата ее представления в электронной форме, а также порядка представления в налоговые органы сведений о доходах физических лиц и суммах налога на доходы физических лиц и сообщения о невозможности удержания налога, о суммах дохода, с которого не удержан налог, и сумме неудержанного налога на доходы физических лиц"</a:t>
            </a:r>
          </a:p>
        </p:txBody>
      </p:sp>
    </p:spTree>
    <p:extLst>
      <p:ext uri="{BB962C8B-B14F-4D97-AF65-F5344CB8AC3E}">
        <p14:creationId xmlns:p14="http://schemas.microsoft.com/office/powerpoint/2010/main" val="1425745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72" y="-3037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2-НДФЛ в случае невозможности удержания налога</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1" y="1537704"/>
            <a:ext cx="8686907" cy="4967514"/>
          </a:xfrm>
          <a:prstGeom prst="rect">
            <a:avLst/>
          </a:prstGeom>
        </p:spPr>
        <p:txBody>
          <a:bodyPr wrap="square">
            <a:spAutoFit/>
          </a:bodyPr>
          <a:lstStyle/>
          <a:p>
            <a:pPr lvl="0" algn="just" defTabSz="914400" fontAlgn="base">
              <a:spcBef>
                <a:spcPct val="20000"/>
              </a:spcBef>
              <a:spcAft>
                <a:spcPct val="0"/>
              </a:spcAft>
            </a:pPr>
            <a:r>
              <a:rPr lang="ru-RU" sz="2200" b="1" dirty="0">
                <a:solidFill>
                  <a:prstClr val="black"/>
                </a:solidFill>
                <a:latin typeface="Times New Roman" panose="02020603050405020304" pitchFamily="18" charset="0"/>
                <a:cs typeface="Times New Roman" panose="02020603050405020304" pitchFamily="18" charset="0"/>
              </a:rPr>
              <a:t>П.5 ст.226 НК РФ</a:t>
            </a: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При невозможности в течение налогового периода удержать у налогоплательщика исчисленную сумму налога налоговый агент обязан в срок не позднее 1 марта года, следующего за истекшим налоговым периодом, в котором возникли соответствующие обстоятельства, письменно сообщить налогоплательщику и налоговому органу по месту своего учета о невозможности удержать налог, о суммах дохода, с которого не удержан налог, и сумме неудержанного налога.</a:t>
            </a: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Форма сообщения о невозможности удержать налог, о суммах дохода, с которого не удержан налог, и сумме неудержанного налога, а также порядок его представления в налоговый орган утверждаются федеральным органом исполнительной власти, уполномоченным по контролю и надзору в области налогов и сборов.</a:t>
            </a:r>
          </a:p>
        </p:txBody>
      </p:sp>
    </p:spTree>
    <p:extLst>
      <p:ext uri="{BB962C8B-B14F-4D97-AF65-F5344CB8AC3E}">
        <p14:creationId xmlns:p14="http://schemas.microsoft.com/office/powerpoint/2010/main" val="38480519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4394" y="76904"/>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10"/>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811371"/>
            <a:ext cx="9125153" cy="461665"/>
          </a:xfrm>
          <a:prstGeom prst="rect">
            <a:avLst/>
          </a:prstGeom>
        </p:spPr>
        <p:txBody>
          <a:bodyPr wrap="square">
            <a:spAutoFit/>
          </a:bodyPr>
          <a:lstStyle/>
          <a:p>
            <a:pPr lvl="0" algn="ctr" defTabSz="914400">
              <a:defRPr/>
            </a:pPr>
            <a:r>
              <a:rPr lang="ru-RU" sz="2400" b="1" kern="0" dirty="0" smtClean="0">
                <a:solidFill>
                  <a:srgbClr val="800000"/>
                </a:solidFill>
                <a:latin typeface="Times New Roman" panose="02020603050405020304" pitchFamily="18" charset="0"/>
                <a:ea typeface="+mj-ea"/>
                <a:cs typeface="Times New Roman" panose="02020603050405020304" pitchFamily="18" charset="0"/>
              </a:rPr>
              <a:t>Объединение с 2021 года 6-НДФЛ и 2-НДФЛ</a:t>
            </a:r>
            <a:endParaRPr kumimoji="0" lang="ru-RU" sz="1800" b="1" i="0" u="none" strike="noStrike" kern="0" cap="none" spc="0" normalizeH="0" baseline="0" noProof="0" dirty="0" smtClean="0">
              <a:ln>
                <a:noFill/>
              </a:ln>
              <a:solidFill>
                <a:srgbClr val="800000"/>
              </a:solidFill>
              <a:effectLst/>
              <a:uLnTx/>
              <a:uFillTx/>
            </a:endParaRPr>
          </a:p>
        </p:txBody>
      </p:sp>
      <p:sp>
        <p:nvSpPr>
          <p:cNvPr id="12" name="Прямоугольник 11"/>
          <p:cNvSpPr/>
          <p:nvPr/>
        </p:nvSpPr>
        <p:spPr>
          <a:xfrm>
            <a:off x="684372" y="1397440"/>
            <a:ext cx="8422172" cy="369332"/>
          </a:xfrm>
          <a:prstGeom prst="rect">
            <a:avLst/>
          </a:prstGeom>
        </p:spPr>
        <p:txBody>
          <a:bodyPr wrap="square">
            <a:spAutoFit/>
          </a:bodyPr>
          <a:lstStyle/>
          <a:p>
            <a:pPr lvl="1" defTabSz="912813" eaLnBrk="0" fontAlgn="base" hangingPunct="0">
              <a:spcBef>
                <a:spcPct val="20000"/>
              </a:spcBef>
              <a:spcAft>
                <a:spcPct val="0"/>
              </a:spcAft>
            </a:pPr>
            <a:endParaRPr lang="ru-RU" altLang="ru-RU" i="1" dirty="0">
              <a:solidFill>
                <a:prstClr val="black"/>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684371" y="1537704"/>
            <a:ext cx="8686907" cy="4967514"/>
          </a:xfrm>
          <a:prstGeom prst="rect">
            <a:avLst/>
          </a:prstGeom>
        </p:spPr>
        <p:txBody>
          <a:bodyPr wrap="square">
            <a:spAutoFit/>
          </a:bodyPr>
          <a:lstStyle/>
          <a:p>
            <a:pPr lvl="0" algn="just" defTabSz="914400" fontAlgn="base">
              <a:spcBef>
                <a:spcPct val="20000"/>
              </a:spcBef>
              <a:spcAft>
                <a:spcPct val="0"/>
              </a:spcAft>
            </a:pPr>
            <a:r>
              <a:rPr lang="ru-RU" sz="2400" b="1" dirty="0">
                <a:solidFill>
                  <a:prstClr val="black"/>
                </a:solidFill>
                <a:latin typeface="Times New Roman" panose="02020603050405020304" pitchFamily="18" charset="0"/>
                <a:cs typeface="Times New Roman" panose="02020603050405020304" pitchFamily="18" charset="0"/>
              </a:rPr>
              <a:t>Приказ ФНС от 15.10.2020 № ЕД-7-11/753@</a:t>
            </a: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ФНС утвердила новую форму, электронный формат и правила заполнения 6-НДФЛ. Представлять Расчет на новом бланке необходимо, начиная с отчетности за первый квартал 2021 года.</a:t>
            </a: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Изменилась структура формы Расчета. Он состоит из:</a:t>
            </a: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Титульного листа,</a:t>
            </a: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Раздела 1 «Данные об обязательствах налогового агента» — в нем указывают суммы и сроки перечисления НДФЛ в бюджет,</a:t>
            </a: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Раздела 2 «Расчет исчисленных, удержанных и перечисленных сумм НДФЛ» — аналог прежнего Раздела 1 формы 6-НДФЛ,</a:t>
            </a:r>
          </a:p>
          <a:p>
            <a:pPr lvl="0" algn="just" defTabSz="914400" fontAlgn="base">
              <a:spcBef>
                <a:spcPct val="20000"/>
              </a:spcBef>
              <a:spcAft>
                <a:spcPct val="0"/>
              </a:spcAft>
            </a:pPr>
            <a:r>
              <a:rPr lang="ru-RU" sz="2200" dirty="0">
                <a:solidFill>
                  <a:prstClr val="black"/>
                </a:solidFill>
                <a:latin typeface="Times New Roman" panose="02020603050405020304" pitchFamily="18" charset="0"/>
                <a:cs typeface="Times New Roman" panose="02020603050405020304" pitchFamily="18" charset="0"/>
              </a:rPr>
              <a:t>Справки о доходах и суммах налога физического лица (бывшая форма 2-НДФЛ). </a:t>
            </a:r>
            <a:r>
              <a:rPr lang="ru-RU" sz="2200" dirty="0">
                <a:solidFill>
                  <a:srgbClr val="FF0000"/>
                </a:solidFill>
                <a:latin typeface="Times New Roman" panose="02020603050405020304" pitchFamily="18" charset="0"/>
                <a:cs typeface="Times New Roman" panose="02020603050405020304" pitchFamily="18" charset="0"/>
              </a:rPr>
              <a:t>При этом Справка о доходах включается в состав Расчета только по итогам года.</a:t>
            </a:r>
            <a:endParaRPr lang="ru-RU" sz="2200" dirty="0">
              <a:solidFill>
                <a:srgbClr val="FF0000"/>
              </a:solidFill>
            </a:endParaRPr>
          </a:p>
        </p:txBody>
      </p:sp>
    </p:spTree>
    <p:extLst>
      <p:ext uri="{BB962C8B-B14F-4D97-AF65-F5344CB8AC3E}">
        <p14:creationId xmlns:p14="http://schemas.microsoft.com/office/powerpoint/2010/main" val="1126160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9826" y="-17754"/>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79487"/>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7"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5"/>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1" y="6461740"/>
            <a:ext cx="1595821"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6" name="Прямоугольник 15"/>
          <p:cNvSpPr/>
          <p:nvPr/>
        </p:nvSpPr>
        <p:spPr>
          <a:xfrm>
            <a:off x="1" y="1214179"/>
            <a:ext cx="9838280" cy="461665"/>
          </a:xfrm>
          <a:prstGeom prst="rect">
            <a:avLst/>
          </a:prstGeom>
        </p:spPr>
        <p:txBody>
          <a:bodyPr wrap="square">
            <a:spAutoFit/>
          </a:bodyPr>
          <a:lstStyle/>
          <a:p>
            <a:pPr algn="ctr"/>
            <a:r>
              <a:rPr lang="ru-RU" sz="2400" b="1" dirty="0" smtClean="0">
                <a:solidFill>
                  <a:srgbClr val="9C0E11"/>
                </a:solidFill>
                <a:latin typeface="Times New Roman" panose="02020603050405020304" pitchFamily="18" charset="0"/>
                <a:cs typeface="Times New Roman" panose="02020603050405020304" pitchFamily="18" charset="0"/>
              </a:rPr>
              <a:t>Льготные тарифы с 2021 г. для </a:t>
            </a:r>
            <a:r>
              <a:rPr lang="en-US" sz="2400" b="1" dirty="0" smtClean="0">
                <a:solidFill>
                  <a:srgbClr val="9C0E11"/>
                </a:solidFill>
                <a:latin typeface="Times New Roman" panose="02020603050405020304" pitchFamily="18" charset="0"/>
                <a:cs typeface="Times New Roman" panose="02020603050405020304" pitchFamily="18" charset="0"/>
              </a:rPr>
              <a:t>IT</a:t>
            </a:r>
            <a:r>
              <a:rPr lang="ru-RU" sz="2400" b="1" dirty="0" smtClean="0">
                <a:solidFill>
                  <a:srgbClr val="9C0E11"/>
                </a:solidFill>
                <a:latin typeface="Times New Roman" panose="02020603050405020304" pitchFamily="18" charset="0"/>
                <a:cs typeface="Times New Roman" panose="02020603050405020304" pitchFamily="18" charset="0"/>
              </a:rPr>
              <a:t> компаний .</a:t>
            </a:r>
            <a:endParaRPr lang="ru-RU" sz="2400" b="1" dirty="0">
              <a:solidFill>
                <a:srgbClr val="9C0E1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784732" y="1746624"/>
            <a:ext cx="8477045" cy="4019562"/>
          </a:xfrm>
          <a:prstGeom prst="rect">
            <a:avLst/>
          </a:prstGeom>
        </p:spPr>
        <p:txBody>
          <a:bodyPr wrap="square">
            <a:spAutoFit/>
          </a:bodyPr>
          <a:lstStyle/>
          <a:p>
            <a:pPr lvl="0" algn="just" defTabSz="914400">
              <a:spcBef>
                <a:spcPct val="20000"/>
              </a:spcBef>
            </a:pPr>
            <a:r>
              <a:rPr lang="ru-RU" kern="0" dirty="0">
                <a:solidFill>
                  <a:srgbClr val="000000"/>
                </a:solidFill>
                <a:latin typeface="Franklin Gothic Heavy"/>
                <a:cs typeface="Arial"/>
                <a:sym typeface="Arial"/>
              </a:rPr>
              <a:t> </a:t>
            </a:r>
            <a:r>
              <a:rPr lang="ru-RU" sz="2200" dirty="0">
                <a:solidFill>
                  <a:prstClr val="black"/>
                </a:solidFill>
                <a:latin typeface="Times New Roman" panose="02020603050405020304" pitchFamily="18" charset="0"/>
                <a:cs typeface="Times New Roman" panose="02020603050405020304" pitchFamily="18" charset="0"/>
              </a:rPr>
              <a:t>Для компаний, работающих в IT – сфере, c 01.01.2021 года будут действовать еще более низкие тарифы (п. 1.1 п. 2 ст. 427 НК РФ): </a:t>
            </a:r>
          </a:p>
          <a:p>
            <a:pPr marL="342900" lvl="0" indent="-342900" algn="just" defTabSz="914400">
              <a:spcBef>
                <a:spcPct val="20000"/>
              </a:spcBef>
              <a:buFontTx/>
              <a:buChar char="-"/>
            </a:pPr>
            <a:r>
              <a:rPr lang="ru-RU" sz="2200" dirty="0" smtClean="0">
                <a:solidFill>
                  <a:prstClr val="black"/>
                </a:solidFill>
                <a:latin typeface="Times New Roman" panose="02020603050405020304" pitchFamily="18" charset="0"/>
                <a:cs typeface="Times New Roman" panose="02020603050405020304" pitchFamily="18" charset="0"/>
              </a:rPr>
              <a:t>на </a:t>
            </a:r>
            <a:r>
              <a:rPr lang="ru-RU" sz="2200" dirty="0">
                <a:solidFill>
                  <a:prstClr val="black"/>
                </a:solidFill>
                <a:latin typeface="Times New Roman" panose="02020603050405020304" pitchFamily="18" charset="0"/>
                <a:cs typeface="Times New Roman" panose="02020603050405020304" pitchFamily="18" charset="0"/>
              </a:rPr>
              <a:t>обязательное пенсионное страхование — 6%, </a:t>
            </a:r>
            <a:endParaRPr lang="ru-RU" sz="2200" dirty="0" smtClean="0">
              <a:solidFill>
                <a:prstClr val="black"/>
              </a:solidFill>
              <a:latin typeface="Times New Roman" panose="02020603050405020304" pitchFamily="18" charset="0"/>
              <a:cs typeface="Times New Roman" panose="02020603050405020304" pitchFamily="18" charset="0"/>
            </a:endParaRPr>
          </a:p>
          <a:p>
            <a:pPr marL="342900" lvl="0" indent="-342900" algn="just" defTabSz="914400">
              <a:spcBef>
                <a:spcPct val="20000"/>
              </a:spcBef>
              <a:buFontTx/>
              <a:buChar char="-"/>
            </a:pPr>
            <a:r>
              <a:rPr lang="ru-RU" sz="2200" dirty="0" smtClean="0">
                <a:solidFill>
                  <a:prstClr val="black"/>
                </a:solidFill>
                <a:latin typeface="Times New Roman" panose="02020603050405020304" pitchFamily="18" charset="0"/>
                <a:cs typeface="Times New Roman" panose="02020603050405020304" pitchFamily="18" charset="0"/>
              </a:rPr>
              <a:t>на </a:t>
            </a:r>
            <a:r>
              <a:rPr lang="ru-RU" sz="2200" dirty="0">
                <a:solidFill>
                  <a:prstClr val="black"/>
                </a:solidFill>
                <a:latin typeface="Times New Roman" panose="02020603050405020304" pitchFamily="18" charset="0"/>
                <a:cs typeface="Times New Roman" panose="02020603050405020304" pitchFamily="18" charset="0"/>
              </a:rPr>
              <a:t>обязательное медицинское страхование — 0,1%, </a:t>
            </a:r>
            <a:endParaRPr lang="ru-RU" sz="2200" dirty="0" smtClean="0">
              <a:solidFill>
                <a:prstClr val="black"/>
              </a:solidFill>
              <a:latin typeface="Times New Roman" panose="02020603050405020304" pitchFamily="18" charset="0"/>
              <a:cs typeface="Times New Roman" panose="02020603050405020304" pitchFamily="18" charset="0"/>
            </a:endParaRPr>
          </a:p>
          <a:p>
            <a:pPr marL="342900" lvl="0" indent="-342900" algn="just" defTabSz="914400">
              <a:spcBef>
                <a:spcPct val="20000"/>
              </a:spcBef>
              <a:buFontTx/>
              <a:buChar char="-"/>
            </a:pPr>
            <a:r>
              <a:rPr lang="ru-RU" sz="2200" dirty="0" smtClean="0">
                <a:solidFill>
                  <a:prstClr val="black"/>
                </a:solidFill>
                <a:latin typeface="Times New Roman" panose="02020603050405020304" pitchFamily="18" charset="0"/>
                <a:cs typeface="Times New Roman" panose="02020603050405020304" pitchFamily="18" charset="0"/>
              </a:rPr>
              <a:t>на </a:t>
            </a:r>
            <a:r>
              <a:rPr lang="ru-RU" sz="2200" dirty="0">
                <a:solidFill>
                  <a:prstClr val="black"/>
                </a:solidFill>
                <a:latin typeface="Times New Roman" panose="02020603050405020304" pitchFamily="18" charset="0"/>
                <a:cs typeface="Times New Roman" panose="02020603050405020304" pitchFamily="18" charset="0"/>
              </a:rPr>
              <a:t>обязательное социальное страхование на случай временной нетрудоспособности и в связи с материнством, в </a:t>
            </a:r>
            <a:r>
              <a:rPr lang="ru-RU" sz="2200" dirty="0" err="1">
                <a:solidFill>
                  <a:prstClr val="black"/>
                </a:solidFill>
                <a:latin typeface="Times New Roman" panose="02020603050405020304" pitchFamily="18" charset="0"/>
                <a:cs typeface="Times New Roman" panose="02020603050405020304" pitchFamily="18" charset="0"/>
              </a:rPr>
              <a:t>т.ч</a:t>
            </a:r>
            <a:r>
              <a:rPr lang="ru-RU" sz="2200" dirty="0">
                <a:solidFill>
                  <a:prstClr val="black"/>
                </a:solidFill>
                <a:latin typeface="Times New Roman" panose="02020603050405020304" pitchFamily="18" charset="0"/>
                <a:cs typeface="Times New Roman" panose="02020603050405020304" pitchFamily="18" charset="0"/>
              </a:rPr>
              <a:t>. с выплат в пользу иностранных граждан, временно пребывающих в РФ (за исключением высококвалифицированных специалистов в соответствии с Федеральным </a:t>
            </a:r>
            <a:r>
              <a:rPr lang="ru-RU" sz="2200" dirty="0" err="1">
                <a:solidFill>
                  <a:prstClr val="black"/>
                </a:solidFill>
                <a:latin typeface="Times New Roman" panose="02020603050405020304" pitchFamily="18" charset="0"/>
                <a:cs typeface="Times New Roman" panose="02020603050405020304" pitchFamily="18" charset="0"/>
              </a:rPr>
              <a:t>закономот</a:t>
            </a:r>
            <a:r>
              <a:rPr lang="ru-RU" sz="2200" dirty="0">
                <a:solidFill>
                  <a:prstClr val="black"/>
                </a:solidFill>
                <a:latin typeface="Times New Roman" panose="02020603050405020304" pitchFamily="18" charset="0"/>
                <a:cs typeface="Times New Roman" panose="02020603050405020304" pitchFamily="18" charset="0"/>
              </a:rPr>
              <a:t> 25 июля 2002 года N 115-ФЗ) — 1,5%.Общий тариф – 7,6 %. Для сравнения общий тариф страховых взносов в 2020 году для IT – компаний – 14 %.</a:t>
            </a:r>
          </a:p>
        </p:txBody>
      </p:sp>
    </p:spTree>
    <p:extLst>
      <p:ext uri="{BB962C8B-B14F-4D97-AF65-F5344CB8AC3E}">
        <p14:creationId xmlns:p14="http://schemas.microsoft.com/office/powerpoint/2010/main" val="33961647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478" y="-297"/>
            <a:ext cx="9912955" cy="6858594"/>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937"/>
            <a:ext cx="9906000" cy="5572125"/>
          </a:xfrm>
          <a:prstGeom prst="rect">
            <a:avLst/>
          </a:prstGeom>
        </p:spPr>
      </p:pic>
    </p:spTree>
    <p:extLst>
      <p:ext uri="{BB962C8B-B14F-4D97-AF65-F5344CB8AC3E}">
        <p14:creationId xmlns:p14="http://schemas.microsoft.com/office/powerpoint/2010/main" val="15082023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6526" y="-297"/>
            <a:ext cx="9919052" cy="6858594"/>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3807"/>
            <a:ext cx="9906000" cy="5834742"/>
          </a:xfrm>
          <a:prstGeom prst="rect">
            <a:avLst/>
          </a:prstGeom>
        </p:spPr>
      </p:pic>
    </p:spTree>
    <p:extLst>
      <p:ext uri="{BB962C8B-B14F-4D97-AF65-F5344CB8AC3E}">
        <p14:creationId xmlns:p14="http://schemas.microsoft.com/office/powerpoint/2010/main" val="41788624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2"/>
          <a:stretch>
            <a:fillRect/>
          </a:stretch>
        </p:blipFill>
        <p:spPr>
          <a:xfrm>
            <a:off x="5730240" y="-1280"/>
            <a:ext cx="4175760" cy="6859280"/>
          </a:xfrm>
          <a:prstGeom prst="rect">
            <a:avLst/>
          </a:prstGeom>
        </p:spPr>
      </p:pic>
      <p:pic>
        <p:nvPicPr>
          <p:cNvPr id="7" name="Рисунок 6"/>
          <p:cNvPicPr>
            <a:picLocks noChangeAspect="1"/>
          </p:cNvPicPr>
          <p:nvPr/>
        </p:nvPicPr>
        <p:blipFill>
          <a:blip r:embed="rId3"/>
          <a:stretch>
            <a:fillRect/>
          </a:stretch>
        </p:blipFill>
        <p:spPr>
          <a:xfrm rot="10800000">
            <a:off x="218646" y="182367"/>
            <a:ext cx="465726" cy="465726"/>
          </a:xfrm>
          <a:prstGeom prst="rect">
            <a:avLst/>
          </a:prstGeom>
        </p:spPr>
      </p:pic>
      <p:sp>
        <p:nvSpPr>
          <p:cNvPr id="8" name="Прямоугольник 7"/>
          <p:cNvSpPr/>
          <p:nvPr/>
        </p:nvSpPr>
        <p:spPr>
          <a:xfrm>
            <a:off x="143355" y="2360262"/>
            <a:ext cx="9421744" cy="1467068"/>
          </a:xfrm>
          <a:prstGeom prst="rect">
            <a:avLst/>
          </a:prstGeom>
        </p:spPr>
        <p:txBody>
          <a:bodyPr wrap="square">
            <a:spAutoFit/>
          </a:bodyPr>
          <a:lstStyle/>
          <a:p>
            <a:pPr lvl="0" algn="just" defTabSz="914400" fontAlgn="base">
              <a:spcBef>
                <a:spcPct val="2000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a:p>
            <a:pPr lvl="0" algn="just" defTabSz="914400" fontAlgn="base">
              <a:spcBef>
                <a:spcPct val="20000"/>
              </a:spcBef>
              <a:spcAft>
                <a:spcPct val="0"/>
              </a:spcAft>
            </a:pPr>
            <a:endParaRPr lang="ru-RU" b="1" dirty="0">
              <a:solidFill>
                <a:prstClr val="black"/>
              </a:solidFill>
              <a:latin typeface="Times New Roman" panose="02020603050405020304" pitchFamily="18" charset="0"/>
              <a:cs typeface="Times New Roman" panose="02020603050405020304" pitchFamily="18" charset="0"/>
            </a:endParaRPr>
          </a:p>
          <a:p>
            <a:pPr lvl="0" algn="just" defTabSz="914400">
              <a:lnSpc>
                <a:spcPct val="90000"/>
              </a:lnSpc>
              <a:spcBef>
                <a:spcPts val="1000"/>
              </a:spcBef>
            </a:pPr>
            <a:endParaRPr lang="ru-RU" b="1" dirty="0">
              <a:solidFill>
                <a:prstClr val="black"/>
              </a:solidFill>
              <a:latin typeface="Times New Roman" panose="02020603050405020304" pitchFamily="18" charset="0"/>
              <a:cs typeface="Times New Roman" panose="02020603050405020304" pitchFamily="18" charset="0"/>
            </a:endParaRPr>
          </a:p>
          <a:p>
            <a:pPr lvl="0" defTabSz="914400" fontAlgn="base">
              <a:spcBef>
                <a:spcPct val="20000"/>
              </a:spcBef>
              <a:spcAft>
                <a:spcPct val="0"/>
              </a:spcAft>
            </a:pPr>
            <a:endParaRPr lang="ru-RU" sz="2100" dirty="0">
              <a:solidFill>
                <a:prstClr val="black"/>
              </a:solidFill>
              <a:latin typeface="Times New Roman" panose="02020603050405020304" pitchFamily="18" charset="0"/>
              <a:cs typeface="Times New Roman" panose="02020603050405020304" pitchFamily="18" charset="0"/>
            </a:endParaRPr>
          </a:p>
        </p:txBody>
      </p:sp>
      <p:pic>
        <p:nvPicPr>
          <p:cNvPr id="15" name="Рисунок 14"/>
          <p:cNvPicPr>
            <a:picLocks noChangeAspect="1"/>
          </p:cNvPicPr>
          <p:nvPr/>
        </p:nvPicPr>
        <p:blipFill>
          <a:blip r:embed="rId4"/>
          <a:stretch>
            <a:fillRect/>
          </a:stretch>
        </p:blipFill>
        <p:spPr>
          <a:xfrm>
            <a:off x="1" y="-1280"/>
            <a:ext cx="499000" cy="499000"/>
          </a:xfrm>
          <a:prstGeom prst="rect">
            <a:avLst/>
          </a:prstGeom>
        </p:spPr>
      </p:pic>
      <p:pic>
        <p:nvPicPr>
          <p:cNvPr id="5" name="Рисунок 4"/>
          <p:cNvPicPr>
            <a:picLocks noChangeAspect="1"/>
          </p:cNvPicPr>
          <p:nvPr/>
        </p:nvPicPr>
        <p:blipFill>
          <a:blip r:embed="rId5"/>
          <a:stretch>
            <a:fillRect/>
          </a:stretch>
        </p:blipFill>
        <p:spPr>
          <a:xfrm>
            <a:off x="9452367" y="6434325"/>
            <a:ext cx="401073" cy="425435"/>
          </a:xfrm>
          <a:prstGeom prst="rect">
            <a:avLst/>
          </a:prstGeom>
        </p:spPr>
      </p:pic>
      <p:pic>
        <p:nvPicPr>
          <p:cNvPr id="19" name="Рисунок 18"/>
          <p:cNvPicPr>
            <a:picLocks noChangeAspect="1"/>
          </p:cNvPicPr>
          <p:nvPr/>
        </p:nvPicPr>
        <p:blipFill>
          <a:blip r:embed="rId6"/>
          <a:stretch>
            <a:fillRect/>
          </a:stretch>
        </p:blipFill>
        <p:spPr>
          <a:xfrm>
            <a:off x="611930" y="415230"/>
            <a:ext cx="3394014" cy="907022"/>
          </a:xfrm>
          <a:prstGeom prst="rect">
            <a:avLst/>
          </a:prstGeom>
        </p:spPr>
      </p:pic>
      <p:sp>
        <p:nvSpPr>
          <p:cNvPr id="22" name="Прямоугольник 21"/>
          <p:cNvSpPr/>
          <p:nvPr/>
        </p:nvSpPr>
        <p:spPr>
          <a:xfrm>
            <a:off x="754838" y="1662669"/>
            <a:ext cx="4471805" cy="4799584"/>
          </a:xfrm>
          <a:prstGeom prst="rect">
            <a:avLst/>
          </a:prstGeom>
        </p:spPr>
        <p:txBody>
          <a:bodyPr wrap="square">
            <a:spAutoFit/>
          </a:bodyPr>
          <a:lstStyle/>
          <a:p>
            <a:pPr>
              <a:lnSpc>
                <a:spcPct val="107000"/>
              </a:lnSpc>
              <a:spcAft>
                <a:spcPts val="800"/>
              </a:spcAft>
            </a:pPr>
            <a:r>
              <a:rPr lang="ru-RU"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КОНТАКТНЫЕ ТЕЛЕФОНЫ:</a:t>
            </a:r>
          </a:p>
          <a:p>
            <a:pPr>
              <a:lnSpc>
                <a:spcPct val="107000"/>
              </a:lnSpc>
              <a:spcAft>
                <a:spcPts val="800"/>
              </a:spcAft>
            </a:pPr>
            <a:r>
              <a:rPr lang="en-US" sz="1700"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r>
              <a:rPr lang="ru-RU" sz="1600"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a:t>
            </a:r>
            <a:r>
              <a:rPr lang="ru-RU" sz="16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7 </a:t>
            </a:r>
            <a:r>
              <a:rPr lang="en-US" sz="1600"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a:t>
            </a:r>
            <a:r>
              <a:rPr lang="ru-RU" sz="1600"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495</a:t>
            </a:r>
            <a:r>
              <a:rPr lang="en-US" sz="1600"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a:t>
            </a:r>
            <a:r>
              <a:rPr lang="ru-RU" sz="1600"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134–32-23</a:t>
            </a:r>
            <a:r>
              <a:rPr lang="en-US" sz="1600"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endParaRPr lang="ru-RU" sz="1600"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700"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Менеджер</a:t>
            </a:r>
            <a:r>
              <a:rPr lang="ru-RU"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ы</a:t>
            </a:r>
            <a:r>
              <a:rPr lang="ru-RU" sz="1700"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r>
              <a:rPr lang="ru-RU"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департамента </a:t>
            </a:r>
            <a:r>
              <a:rPr lang="ru-RU" sz="1700"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развития</a:t>
            </a:r>
            <a:r>
              <a:rPr lang="ru-RU"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a:t>
            </a:r>
            <a:endParaRPr lang="en-US" sz="1700"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700" dirty="0">
                <a:solidFill>
                  <a:srgbClr val="800000"/>
                </a:solidFill>
                <a:latin typeface="Franklin Gothic Medium" panose="020B0603020102020204" pitchFamily="34" charset="0"/>
                <a:cs typeface="Times New Roman" panose="02020603050405020304" pitchFamily="18" charset="0"/>
              </a:rPr>
              <a:t>Артемова </a:t>
            </a:r>
            <a:r>
              <a:rPr lang="ru-RU" sz="1700" dirty="0" smtClean="0">
                <a:solidFill>
                  <a:srgbClr val="800000"/>
                </a:solidFill>
                <a:latin typeface="Franklin Gothic Medium" panose="020B0603020102020204" pitchFamily="34" charset="0"/>
                <a:cs typeface="Times New Roman" panose="02020603050405020304" pitchFamily="18" charset="0"/>
              </a:rPr>
              <a:t>Ольга;</a:t>
            </a:r>
            <a:r>
              <a:rPr lang="en-US" sz="1700" dirty="0" smtClean="0">
                <a:solidFill>
                  <a:srgbClr val="800000"/>
                </a:solidFill>
                <a:latin typeface="Franklin Gothic Medium" panose="020B0603020102020204" pitchFamily="34" charset="0"/>
                <a:cs typeface="Times New Roman" panose="02020603050405020304" pitchFamily="18" charset="0"/>
              </a:rPr>
              <a:t> </a:t>
            </a:r>
            <a:r>
              <a:rPr lang="ru-RU" sz="1700" dirty="0" smtClean="0">
                <a:solidFill>
                  <a:srgbClr val="800000"/>
                </a:solidFill>
                <a:latin typeface="Franklin Gothic Medium" panose="020B0603020102020204" pitchFamily="34" charset="0"/>
                <a:cs typeface="Times New Roman" panose="02020603050405020304" pitchFamily="18" charset="0"/>
              </a:rPr>
              <a:t>Лутицкая </a:t>
            </a:r>
            <a:r>
              <a:rPr lang="ru-RU" sz="1700" dirty="0">
                <a:solidFill>
                  <a:srgbClr val="800000"/>
                </a:solidFill>
                <a:latin typeface="Franklin Gothic Medium" panose="020B0603020102020204" pitchFamily="34" charset="0"/>
                <a:cs typeface="Times New Roman" panose="02020603050405020304" pitchFamily="18" charset="0"/>
              </a:rPr>
              <a:t>Алиса</a:t>
            </a:r>
          </a:p>
          <a:p>
            <a:pPr>
              <a:lnSpc>
                <a:spcPct val="107000"/>
              </a:lnSpc>
              <a:spcAft>
                <a:spcPts val="800"/>
              </a:spcAft>
            </a:pPr>
            <a:r>
              <a:rPr lang="en-US" sz="1700" dirty="0">
                <a:solidFill>
                  <a:srgbClr val="800000"/>
                </a:solidFill>
                <a:latin typeface="Franklin Gothic Medium" panose="020B0603020102020204" pitchFamily="34" charset="0"/>
              </a:rPr>
              <a:t> </a:t>
            </a:r>
            <a:r>
              <a:rPr lang="en-US" sz="1700" dirty="0" smtClean="0">
                <a:solidFill>
                  <a:srgbClr val="800000"/>
                </a:solidFill>
                <a:latin typeface="Franklin Gothic Medium" panose="020B0603020102020204" pitchFamily="34" charset="0"/>
              </a:rPr>
              <a:t>       </a:t>
            </a:r>
            <a:r>
              <a:rPr lang="en-US" sz="1700" b="1" dirty="0" smtClean="0">
                <a:solidFill>
                  <a:srgbClr val="800000"/>
                </a:solidFill>
                <a:latin typeface="Franklin Gothic Medium" panose="020B0603020102020204" pitchFamily="34" charset="0"/>
              </a:rPr>
              <a:t>admin@pravovest-audit.ru</a:t>
            </a:r>
          </a:p>
          <a:p>
            <a:pPr>
              <a:lnSpc>
                <a:spcPct val="107000"/>
              </a:lnSpc>
              <a:spcAft>
                <a:spcPts val="800"/>
              </a:spcAft>
            </a:pPr>
            <a:r>
              <a:rPr lang="en-US" sz="1700" b="1" dirty="0" smtClean="0">
                <a:ln w="0"/>
                <a:solidFill>
                  <a:srgbClr val="800000"/>
                </a:solidFill>
                <a:latin typeface="Franklin Gothic Medium" panose="020B0603020102020204" pitchFamily="34" charset="0"/>
              </a:rPr>
              <a:t>        </a:t>
            </a:r>
            <a:r>
              <a:rPr lang="ru-RU" sz="1600" b="1" dirty="0" smtClean="0">
                <a:ln w="0"/>
                <a:solidFill>
                  <a:srgbClr val="800000"/>
                </a:solidFill>
                <a:latin typeface="Franklin Gothic Medium" panose="020B0603020102020204" pitchFamily="34" charset="0"/>
              </a:rPr>
              <a:t>+ </a:t>
            </a:r>
            <a:r>
              <a:rPr lang="ru-RU" sz="1600" b="1" dirty="0">
                <a:ln w="0"/>
                <a:solidFill>
                  <a:srgbClr val="800000"/>
                </a:solidFill>
                <a:latin typeface="Franklin Gothic Medium" panose="020B0603020102020204" pitchFamily="34" charset="0"/>
              </a:rPr>
              <a:t>7 (903) </a:t>
            </a:r>
            <a:r>
              <a:rPr lang="ru-RU" sz="1600" b="1" dirty="0" smtClean="0">
                <a:ln w="0"/>
                <a:solidFill>
                  <a:srgbClr val="800000"/>
                </a:solidFill>
                <a:latin typeface="Franklin Gothic Medium" panose="020B0603020102020204" pitchFamily="34" charset="0"/>
              </a:rPr>
              <a:t>669-51-90</a:t>
            </a:r>
            <a:endParaRPr lang="en-US" sz="1700" b="1" dirty="0" smtClean="0">
              <a:solidFill>
                <a:srgbClr val="800000"/>
              </a:solidFill>
              <a:latin typeface="Franklin Gothic Medium" panose="020B0603020102020204" pitchFamily="34" charset="0"/>
            </a:endParaRPr>
          </a:p>
          <a:p>
            <a:pPr>
              <a:lnSpc>
                <a:spcPct val="107000"/>
              </a:lnSpc>
              <a:spcAft>
                <a:spcPts val="800"/>
              </a:spcAft>
            </a:pPr>
            <a:r>
              <a:rPr lang="en-US" sz="1700" b="1" dirty="0">
                <a:solidFill>
                  <a:srgbClr val="800000"/>
                </a:solidFill>
                <a:latin typeface="Franklin Gothic Medium" panose="020B0603020102020204" pitchFamily="34" charset="0"/>
              </a:rPr>
              <a:t> </a:t>
            </a:r>
            <a:r>
              <a:rPr lang="en-US" sz="1700" b="1" dirty="0" smtClean="0">
                <a:solidFill>
                  <a:srgbClr val="800000"/>
                </a:solidFill>
                <a:latin typeface="Franklin Gothic Medium" panose="020B0603020102020204" pitchFamily="34" charset="0"/>
              </a:rPr>
              <a:t>       cons@wiseadvice.ru</a:t>
            </a:r>
            <a:endParaRPr lang="ru-RU" sz="1700" b="1" dirty="0" smtClean="0">
              <a:solidFill>
                <a:srgbClr val="800000"/>
              </a:solidFill>
              <a:latin typeface="Franklin Gothic Medium" panose="020B0603020102020204" pitchFamily="34" charset="0"/>
            </a:endParaRPr>
          </a:p>
          <a:p>
            <a:pPr>
              <a:lnSpc>
                <a:spcPct val="107000"/>
              </a:lnSpc>
              <a:spcAft>
                <a:spcPts val="800"/>
              </a:spcAft>
            </a:pPr>
            <a:r>
              <a:rPr lang="ru-RU" sz="1700"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r>
              <a:rPr lang="en-US" sz="1700"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r>
              <a:rPr lang="ru-RU" sz="1600"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+7 (996)966–32-63</a:t>
            </a:r>
          </a:p>
          <a:p>
            <a:pPr>
              <a:lnSpc>
                <a:spcPct val="107000"/>
              </a:lnSpc>
              <a:spcAft>
                <a:spcPts val="100"/>
              </a:spcAft>
            </a:pPr>
            <a:r>
              <a:rPr lang="ru-RU" sz="1700"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r>
              <a:rPr lang="ru-RU" sz="1600"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115 093, г. МОСКВА, 1-й ЩИПКОВСКИЙ</a:t>
            </a:r>
          </a:p>
          <a:p>
            <a:pPr>
              <a:lnSpc>
                <a:spcPct val="107000"/>
              </a:lnSpc>
              <a:spcAft>
                <a:spcPts val="100"/>
              </a:spcAft>
            </a:pPr>
            <a:r>
              <a:rPr lang="ru-RU" sz="1600"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ПЕР., Д. 20, ЭТАЖ 2, ОФИС 211</a:t>
            </a:r>
          </a:p>
          <a:p>
            <a:pPr>
              <a:lnSpc>
                <a:spcPct val="107000"/>
              </a:lnSpc>
              <a:spcAft>
                <a:spcPts val="800"/>
              </a:spcAft>
            </a:pPr>
            <a:endParaRPr lang="ru-RU" sz="1700"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r>
              <a:rPr lang="ru-RU" sz="1700"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r>
              <a:rPr lang="en-US" b="1" dirty="0" smtClean="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pravovest-audit.ru</a:t>
            </a:r>
            <a:endParaRPr lang="en-US"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dirty="0">
              <a:solidFill>
                <a:srgbClr val="800000"/>
              </a:solidFill>
              <a:latin typeface="FUTURE"/>
              <a:ea typeface="Calibri" panose="020F0502020204030204" pitchFamily="34" charset="0"/>
              <a:cs typeface="Times New Roman" panose="02020603050405020304" pitchFamily="18" charset="0"/>
            </a:endParaRPr>
          </a:p>
        </p:txBody>
      </p:sp>
      <p:pic>
        <p:nvPicPr>
          <p:cNvPr id="3" name="Рисунок 2" descr="Free photo At Mail E Mail Characters Envelope Post Email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819" y="3034420"/>
            <a:ext cx="448451" cy="477641"/>
          </a:xfrm>
          <a:prstGeom prst="rect">
            <a:avLst/>
          </a:prstGeom>
        </p:spPr>
      </p:pic>
      <p:pic>
        <p:nvPicPr>
          <p:cNvPr id="4" name="Рисунок 3"/>
          <p:cNvPicPr>
            <a:picLocks noChangeAspect="1"/>
          </p:cNvPicPr>
          <p:nvPr/>
        </p:nvPicPr>
        <p:blipFill>
          <a:blip r:embed="rId8"/>
          <a:stretch>
            <a:fillRect/>
          </a:stretch>
        </p:blipFill>
        <p:spPr>
          <a:xfrm>
            <a:off x="787819" y="3852478"/>
            <a:ext cx="448451" cy="475145"/>
          </a:xfrm>
          <a:prstGeom prst="rect">
            <a:avLst/>
          </a:prstGeom>
        </p:spPr>
      </p:pic>
      <p:pic>
        <p:nvPicPr>
          <p:cNvPr id="6" name="Рисунок 5"/>
          <p:cNvPicPr>
            <a:picLocks noChangeAspect="1"/>
          </p:cNvPicPr>
          <p:nvPr/>
        </p:nvPicPr>
        <p:blipFill>
          <a:blip r:embed="rId9"/>
          <a:stretch>
            <a:fillRect/>
          </a:stretch>
        </p:blipFill>
        <p:spPr>
          <a:xfrm>
            <a:off x="853534" y="3564217"/>
            <a:ext cx="317019" cy="317019"/>
          </a:xfrm>
          <a:prstGeom prst="rect">
            <a:avLst/>
          </a:prstGeom>
        </p:spPr>
      </p:pic>
      <p:pic>
        <p:nvPicPr>
          <p:cNvPr id="9" name="Рисунок 8"/>
          <p:cNvPicPr>
            <a:picLocks noChangeAspect="1"/>
          </p:cNvPicPr>
          <p:nvPr/>
        </p:nvPicPr>
        <p:blipFill>
          <a:blip r:embed="rId9"/>
          <a:stretch>
            <a:fillRect/>
          </a:stretch>
        </p:blipFill>
        <p:spPr>
          <a:xfrm>
            <a:off x="853533" y="4379779"/>
            <a:ext cx="317019" cy="317019"/>
          </a:xfrm>
          <a:prstGeom prst="rect">
            <a:avLst/>
          </a:prstGeom>
        </p:spPr>
      </p:pic>
      <p:pic>
        <p:nvPicPr>
          <p:cNvPr id="10" name="Рисунок 9"/>
          <p:cNvPicPr>
            <a:picLocks noChangeAspect="1"/>
          </p:cNvPicPr>
          <p:nvPr/>
        </p:nvPicPr>
        <p:blipFill>
          <a:blip r:embed="rId9"/>
          <a:stretch>
            <a:fillRect/>
          </a:stretch>
        </p:blipFill>
        <p:spPr>
          <a:xfrm>
            <a:off x="853534" y="2090653"/>
            <a:ext cx="317019" cy="317019"/>
          </a:xfrm>
          <a:prstGeom prst="rect">
            <a:avLst/>
          </a:prstGeom>
        </p:spPr>
      </p:pic>
      <p:pic>
        <p:nvPicPr>
          <p:cNvPr id="12" name="Рисунок 11" descr="GPS icon 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870" y="4800042"/>
            <a:ext cx="373682" cy="373682"/>
          </a:xfrm>
          <a:prstGeom prst="rect">
            <a:avLst/>
          </a:prstGeom>
        </p:spPr>
      </p:pic>
      <p:pic>
        <p:nvPicPr>
          <p:cNvPr id="13" name="Рисунок 12" descr="Earth Planet Icon · Free image on Pixabay"/>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5382" y="5645062"/>
            <a:ext cx="345852" cy="345852"/>
          </a:xfrm>
          <a:prstGeom prst="rect">
            <a:avLst/>
          </a:prstGeom>
        </p:spPr>
      </p:pic>
      <p:pic>
        <p:nvPicPr>
          <p:cNvPr id="2" name="Рисунок 1"/>
          <p:cNvPicPr>
            <a:picLocks noChangeAspect="1"/>
          </p:cNvPicPr>
          <p:nvPr/>
        </p:nvPicPr>
        <p:blipFill>
          <a:blip r:embed="rId12"/>
          <a:stretch>
            <a:fillRect/>
          </a:stretch>
        </p:blipFill>
        <p:spPr>
          <a:xfrm>
            <a:off x="5226643" y="-160712"/>
            <a:ext cx="4682586" cy="7017054"/>
          </a:xfrm>
          <a:prstGeom prst="rect">
            <a:avLst/>
          </a:prstGeom>
        </p:spPr>
      </p:pic>
    </p:spTree>
    <p:extLst>
      <p:ext uri="{BB962C8B-B14F-4D97-AF65-F5344CB8AC3E}">
        <p14:creationId xmlns:p14="http://schemas.microsoft.com/office/powerpoint/2010/main" val="3155857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9827" y="-17754"/>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79489"/>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8"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2"/>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7"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3"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46" y="6537941"/>
            <a:ext cx="226427" cy="226427"/>
          </a:xfrm>
          <a:prstGeom prst="rect">
            <a:avLst/>
          </a:prstGeom>
        </p:spPr>
      </p:pic>
      <p:pic>
        <p:nvPicPr>
          <p:cNvPr id="14" name="Рисунок 13" descr="Icons Phone Round · Free vector graphic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2" y="6461740"/>
            <a:ext cx="1595822"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6" name="Прямоугольник 15"/>
          <p:cNvSpPr/>
          <p:nvPr/>
        </p:nvSpPr>
        <p:spPr>
          <a:xfrm>
            <a:off x="1" y="1214181"/>
            <a:ext cx="9838280" cy="461665"/>
          </a:xfrm>
          <a:prstGeom prst="rect">
            <a:avLst/>
          </a:prstGeom>
        </p:spPr>
        <p:txBody>
          <a:bodyPr wrap="square">
            <a:spAutoFit/>
          </a:bodyPr>
          <a:lstStyle/>
          <a:p>
            <a:pPr algn="ctr"/>
            <a:r>
              <a:rPr lang="ru-RU" sz="2400" b="1" dirty="0" smtClean="0">
                <a:solidFill>
                  <a:srgbClr val="9C0E11"/>
                </a:solidFill>
                <a:latin typeface="Times New Roman" panose="02020603050405020304" pitchFamily="18" charset="0"/>
                <a:cs typeface="Times New Roman" panose="02020603050405020304" pitchFamily="18" charset="0"/>
              </a:rPr>
              <a:t>Взносы </a:t>
            </a:r>
            <a:r>
              <a:rPr lang="en-US" sz="2400" b="1" dirty="0" smtClean="0">
                <a:solidFill>
                  <a:srgbClr val="9C0E11"/>
                </a:solidFill>
                <a:latin typeface="Times New Roman" panose="02020603050405020304" pitchFamily="18" charset="0"/>
                <a:cs typeface="Times New Roman" panose="02020603050405020304" pitchFamily="18" charset="0"/>
              </a:rPr>
              <a:t>IT</a:t>
            </a:r>
            <a:r>
              <a:rPr lang="ru-RU" sz="2400" b="1" dirty="0" smtClean="0">
                <a:solidFill>
                  <a:srgbClr val="9C0E11"/>
                </a:solidFill>
                <a:latin typeface="Times New Roman" panose="02020603050405020304" pitchFamily="18" charset="0"/>
                <a:cs typeface="Times New Roman" panose="02020603050405020304" pitchFamily="18" charset="0"/>
              </a:rPr>
              <a:t> компаний с предельной величины .</a:t>
            </a:r>
            <a:endParaRPr lang="ru-RU" sz="2400" b="1" dirty="0">
              <a:solidFill>
                <a:srgbClr val="9C0E1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784733" y="1746624"/>
            <a:ext cx="8477045" cy="4708981"/>
          </a:xfrm>
          <a:prstGeom prst="rect">
            <a:avLst/>
          </a:prstGeom>
        </p:spPr>
        <p:txBody>
          <a:bodyPr wrap="square">
            <a:spAutoFit/>
          </a:bodyPr>
          <a:lstStyle/>
          <a:p>
            <a:pPr lvl="0" algn="just" defTabSz="914400">
              <a:spcBef>
                <a:spcPct val="20000"/>
              </a:spcBef>
            </a:pPr>
            <a:r>
              <a:rPr lang="ru-RU" kern="0" dirty="0">
                <a:solidFill>
                  <a:srgbClr val="000000"/>
                </a:solidFill>
                <a:latin typeface="Franklin Gothic Heavy"/>
                <a:cs typeface="Arial"/>
                <a:sym typeface="Arial"/>
              </a:rPr>
              <a:t> </a:t>
            </a:r>
            <a:r>
              <a:rPr lang="ru-RU" sz="2400" b="1" dirty="0">
                <a:solidFill>
                  <a:prstClr val="black"/>
                </a:solidFill>
                <a:latin typeface="Times New Roman" panose="02020603050405020304" pitchFamily="18" charset="0"/>
                <a:cs typeface="Times New Roman" panose="02020603050405020304" pitchFamily="18" charset="0"/>
              </a:rPr>
              <a:t>Письмо Минфина России от 17.12.2020 N </a:t>
            </a:r>
            <a:r>
              <a:rPr lang="ru-RU" sz="2400" b="1" dirty="0" smtClean="0">
                <a:solidFill>
                  <a:prstClr val="black"/>
                </a:solidFill>
                <a:latin typeface="Times New Roman" panose="02020603050405020304" pitchFamily="18" charset="0"/>
                <a:cs typeface="Times New Roman" panose="02020603050405020304" pitchFamily="18" charset="0"/>
              </a:rPr>
              <a:t>03-15-06/110983</a:t>
            </a:r>
          </a:p>
          <a:p>
            <a:pPr lvl="0" algn="just" defTabSz="914400">
              <a:spcBef>
                <a:spcPct val="20000"/>
              </a:spcBef>
            </a:pPr>
            <a:r>
              <a:rPr lang="ru-RU" sz="2400" dirty="0">
                <a:solidFill>
                  <a:prstClr val="black"/>
                </a:solidFill>
                <a:latin typeface="Times New Roman" panose="02020603050405020304" pitchFamily="18" charset="0"/>
                <a:cs typeface="Times New Roman" panose="02020603050405020304" pitchFamily="18" charset="0"/>
              </a:rPr>
              <a:t>Пока выплаты физлицам нарастающим итогом с начала года не превышают предельных величин базы по страховых взносам, организации IT-сферы применяют пониженные тарифы. Если сумма выплат станет больше порогового значения, не нужно будет перечислять пенсионные взносы. Это следует из разъяснений Минфина. Подобное мнение ведомство высказывает не первый раз.</a:t>
            </a:r>
          </a:p>
          <a:p>
            <a:pPr lvl="0" algn="just" defTabSz="914400">
              <a:spcBef>
                <a:spcPct val="20000"/>
              </a:spcBef>
            </a:pPr>
            <a:r>
              <a:rPr lang="ru-RU" sz="2400" dirty="0">
                <a:solidFill>
                  <a:prstClr val="black"/>
                </a:solidFill>
                <a:latin typeface="Times New Roman" panose="02020603050405020304" pitchFamily="18" charset="0"/>
                <a:cs typeface="Times New Roman" panose="02020603050405020304" pitchFamily="18" charset="0"/>
              </a:rPr>
              <a:t>Финансисты также отметили: взносы на ОМС по тарифу 0,1% придется платить весь год, поскольку для них предельную величину базы не устанавливают.</a:t>
            </a:r>
          </a:p>
          <a:p>
            <a:pPr lvl="0" algn="just" defTabSz="914400">
              <a:spcBef>
                <a:spcPct val="20000"/>
              </a:spcBef>
            </a:pPr>
            <a:endParaRPr lang="ru-RU"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0514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8578" y="182367"/>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79487"/>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7"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smtClean="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smtClean="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b="0" cap="none" spc="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5"/>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1" y="6461740"/>
            <a:ext cx="1595821" cy="338554"/>
          </a:xfrm>
          <a:prstGeom prst="rect">
            <a:avLst/>
          </a:prstGeom>
          <a:noFill/>
        </p:spPr>
        <p:txBody>
          <a:bodyPr wrap="none" lIns="91440" tIns="45720" rIns="91440" bIns="45720">
            <a:spAutoFit/>
          </a:bodyPr>
          <a:lstStyle/>
          <a:p>
            <a:pPr algn="ctr"/>
            <a:r>
              <a:rPr lang="en-US" sz="1600" dirty="0" smtClean="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b="0" cap="none" spc="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6" name="Прямоугольник 15"/>
          <p:cNvSpPr/>
          <p:nvPr/>
        </p:nvSpPr>
        <p:spPr>
          <a:xfrm>
            <a:off x="1" y="1214179"/>
            <a:ext cx="9838280" cy="830997"/>
          </a:xfrm>
          <a:prstGeom prst="rect">
            <a:avLst/>
          </a:prstGeom>
        </p:spPr>
        <p:txBody>
          <a:bodyPr wrap="square">
            <a:spAutoFit/>
          </a:bodyPr>
          <a:lstStyle/>
          <a:p>
            <a:pPr algn="ctr"/>
            <a:r>
              <a:rPr lang="ru-RU" sz="2400" b="1" dirty="0">
                <a:solidFill>
                  <a:srgbClr val="9C0E11"/>
                </a:solidFill>
                <a:latin typeface="Times New Roman" panose="02020603050405020304" pitchFamily="18" charset="0"/>
                <a:cs typeface="Times New Roman" panose="02020603050405020304" pitchFamily="18" charset="0"/>
              </a:rPr>
              <a:t>Пониженные тарифы для субъектом</a:t>
            </a:r>
            <a:br>
              <a:rPr lang="ru-RU" sz="2400" b="1" dirty="0">
                <a:solidFill>
                  <a:srgbClr val="9C0E11"/>
                </a:solidFill>
                <a:latin typeface="Times New Roman" panose="02020603050405020304" pitchFamily="18" charset="0"/>
                <a:cs typeface="Times New Roman" panose="02020603050405020304" pitchFamily="18" charset="0"/>
              </a:rPr>
            </a:br>
            <a:r>
              <a:rPr lang="ru-RU" sz="2400" b="1" dirty="0">
                <a:solidFill>
                  <a:srgbClr val="9C0E11"/>
                </a:solidFill>
                <a:latin typeface="Times New Roman" panose="02020603050405020304" pitchFamily="18" charset="0"/>
                <a:cs typeface="Times New Roman" panose="02020603050405020304" pitchFamily="18" charset="0"/>
              </a:rPr>
              <a:t> МСП с 1 апреля 2020 года.</a:t>
            </a:r>
          </a:p>
        </p:txBody>
      </p:sp>
      <p:sp>
        <p:nvSpPr>
          <p:cNvPr id="20" name="Прямоугольник 19"/>
          <p:cNvSpPr/>
          <p:nvPr/>
        </p:nvSpPr>
        <p:spPr>
          <a:xfrm>
            <a:off x="684371" y="2045176"/>
            <a:ext cx="8845995" cy="3748719"/>
          </a:xfrm>
          <a:prstGeom prst="rect">
            <a:avLst/>
          </a:prstGeom>
        </p:spPr>
        <p:txBody>
          <a:bodyPr wrap="square">
            <a:spAutoFit/>
          </a:bodyPr>
          <a:lstStyle/>
          <a:p>
            <a:pPr lvl="0" algn="just" defTabSz="914400" fontAlgn="base">
              <a:spcBef>
                <a:spcPct val="20000"/>
              </a:spcBef>
              <a:spcAft>
                <a:spcPct val="0"/>
              </a:spcAft>
            </a:pPr>
            <a:r>
              <a:rPr lang="ru-RU" kern="0" dirty="0">
                <a:solidFill>
                  <a:srgbClr val="000000"/>
                </a:solidFill>
                <a:latin typeface="Franklin Gothic Heavy"/>
                <a:cs typeface="Arial"/>
                <a:sym typeface="Arial"/>
              </a:rPr>
              <a:t> </a:t>
            </a:r>
            <a:r>
              <a:rPr lang="ru-RU" b="1" dirty="0">
                <a:solidFill>
                  <a:prstClr val="black"/>
                </a:solidFill>
                <a:latin typeface="Times New Roman" panose="02020603050405020304" pitchFamily="18" charset="0"/>
                <a:cs typeface="Times New Roman" panose="02020603050405020304" pitchFamily="18" charset="0"/>
              </a:rPr>
              <a:t>Федеральный закон от 01.04.2020 № 102-ФЗ</a:t>
            </a:r>
          </a:p>
          <a:p>
            <a:pPr lvl="0" algn="just" defTabSz="914400" fontAlgn="base">
              <a:spcBef>
                <a:spcPct val="20000"/>
              </a:spcBef>
              <a:spcAft>
                <a:spcPct val="0"/>
              </a:spcAft>
            </a:pPr>
            <a:endParaRPr lang="ru-RU" b="1" dirty="0">
              <a:solidFill>
                <a:prstClr val="black"/>
              </a:solidFill>
              <a:latin typeface="Times New Roman" panose="02020603050405020304" pitchFamily="18" charset="0"/>
              <a:cs typeface="Times New Roman" panose="02020603050405020304" pitchFamily="18" charset="0"/>
            </a:endParaRPr>
          </a:p>
          <a:p>
            <a:pPr lvl="0" algn="just" defTabSz="914400" fontAlgn="base">
              <a:spcBef>
                <a:spcPct val="20000"/>
              </a:spcBef>
              <a:spcAft>
                <a:spcPct val="0"/>
              </a:spcAft>
            </a:pPr>
            <a:r>
              <a:rPr lang="ru-RU" dirty="0">
                <a:solidFill>
                  <a:prstClr val="black"/>
                </a:solidFill>
                <a:latin typeface="Times New Roman" panose="02020603050405020304" pitchFamily="18" charset="0"/>
                <a:cs typeface="Times New Roman" panose="02020603050405020304" pitchFamily="18" charset="0"/>
              </a:rPr>
              <a:t>С 1 апреля 2020 по 31 декабря 2020 года для плательщиков страховых взносов, признаваемых субъектами малого или среднего предпринимательства в отношении части выплат в пользу застрахованного по итогам месяца, превышающей федеральный МРОТ на начало расчетного периода, страховые взносы составят 15%  (10% на ОПС, на </a:t>
            </a:r>
            <a:r>
              <a:rPr lang="ru-RU" dirty="0" err="1">
                <a:solidFill>
                  <a:prstClr val="black"/>
                </a:solidFill>
                <a:latin typeface="Times New Roman" panose="02020603050405020304" pitchFamily="18" charset="0"/>
                <a:cs typeface="Times New Roman" panose="02020603050405020304" pitchFamily="18" charset="0"/>
              </a:rPr>
              <a:t>ВНиМ</a:t>
            </a:r>
            <a:r>
              <a:rPr lang="ru-RU" dirty="0">
                <a:solidFill>
                  <a:prstClr val="black"/>
                </a:solidFill>
                <a:latin typeface="Times New Roman" panose="02020603050405020304" pitchFamily="18" charset="0"/>
                <a:cs typeface="Times New Roman" panose="02020603050405020304" pitchFamily="18" charset="0"/>
              </a:rPr>
              <a:t> - 0%, ОМС - 5%).</a:t>
            </a:r>
          </a:p>
          <a:p>
            <a:pPr lvl="0" algn="just" defTabSz="914400" fontAlgn="base">
              <a:spcBef>
                <a:spcPct val="20000"/>
              </a:spcBef>
              <a:spcAft>
                <a:spcPct val="0"/>
              </a:spcAft>
            </a:pPr>
            <a:endParaRPr lang="ru-RU" b="1" dirty="0">
              <a:solidFill>
                <a:prstClr val="black"/>
              </a:solidFill>
              <a:latin typeface="Times New Roman" panose="02020603050405020304" pitchFamily="18" charset="0"/>
              <a:cs typeface="Times New Roman" panose="02020603050405020304" pitchFamily="18" charset="0"/>
            </a:endParaRPr>
          </a:p>
          <a:p>
            <a:pPr lvl="0" algn="just" defTabSz="914400" fontAlgn="base">
              <a:spcBef>
                <a:spcPct val="20000"/>
              </a:spcBef>
              <a:spcAft>
                <a:spcPct val="0"/>
              </a:spcAft>
            </a:pPr>
            <a:r>
              <a:rPr lang="ru-RU" b="1" dirty="0" smtClean="0">
                <a:solidFill>
                  <a:prstClr val="black"/>
                </a:solidFill>
                <a:latin typeface="Times New Roman" panose="02020603050405020304" pitchFamily="18" charset="0"/>
                <a:cs typeface="Times New Roman" panose="02020603050405020304" pitchFamily="18" charset="0"/>
              </a:rPr>
              <a:t>С </a:t>
            </a:r>
            <a:r>
              <a:rPr lang="ru-RU" b="1" dirty="0">
                <a:solidFill>
                  <a:prstClr val="black"/>
                </a:solidFill>
                <a:latin typeface="Times New Roman" panose="02020603050405020304" pitchFamily="18" charset="0"/>
                <a:cs typeface="Times New Roman" panose="02020603050405020304" pitchFamily="18" charset="0"/>
              </a:rPr>
              <a:t>1 января 2021 г. </a:t>
            </a:r>
            <a:r>
              <a:rPr lang="ru-RU" b="1" dirty="0" smtClean="0">
                <a:solidFill>
                  <a:prstClr val="black"/>
                </a:solidFill>
                <a:latin typeface="Times New Roman" panose="02020603050405020304" pitchFamily="18" charset="0"/>
                <a:cs typeface="Times New Roman" panose="02020603050405020304" pitchFamily="18" charset="0"/>
              </a:rPr>
              <a:t>тарифы </a:t>
            </a:r>
            <a:r>
              <a:rPr lang="ru-RU" b="1" dirty="0">
                <a:solidFill>
                  <a:prstClr val="black"/>
                </a:solidFill>
                <a:latin typeface="Times New Roman" panose="02020603050405020304" pitchFamily="18" charset="0"/>
                <a:cs typeface="Times New Roman" panose="02020603050405020304" pitchFamily="18" charset="0"/>
              </a:rPr>
              <a:t>установлены  в ст.427 НК РФ (пп.17 п.1 и п.2.1ст.427 НК РФ</a:t>
            </a:r>
            <a:r>
              <a:rPr lang="ru-RU" b="1" dirty="0" smtClean="0">
                <a:solidFill>
                  <a:prstClr val="black"/>
                </a:solidFill>
                <a:latin typeface="Times New Roman" panose="02020603050405020304" pitchFamily="18" charset="0"/>
                <a:cs typeface="Times New Roman" panose="02020603050405020304" pitchFamily="18" charset="0"/>
              </a:rPr>
              <a:t>)</a:t>
            </a:r>
          </a:p>
          <a:p>
            <a:pPr lvl="0" algn="just" defTabSz="914400" fontAlgn="base">
              <a:spcBef>
                <a:spcPct val="20000"/>
              </a:spcBef>
              <a:spcAft>
                <a:spcPct val="0"/>
              </a:spcAft>
            </a:pPr>
            <a:r>
              <a:rPr lang="ru-RU" b="1" dirty="0">
                <a:solidFill>
                  <a:prstClr val="black"/>
                </a:solidFill>
                <a:latin typeface="Times New Roman" panose="02020603050405020304" pitchFamily="18" charset="0"/>
                <a:cs typeface="Times New Roman" panose="02020603050405020304" pitchFamily="18" charset="0"/>
              </a:rPr>
              <a:t>С  01.01.2021 МРОТ 12 792 руб.(Федеральный закон от 29.12.2020 N 473-ФЗ)</a:t>
            </a:r>
          </a:p>
          <a:p>
            <a:pPr lvl="0" algn="just" defTabSz="914400" fontAlgn="base">
              <a:spcBef>
                <a:spcPct val="20000"/>
              </a:spcBef>
              <a:spcAft>
                <a:spcPct val="0"/>
              </a:spcAft>
            </a:pPr>
            <a:endParaRPr lang="ru-RU"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11928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8123</TotalTime>
  <Words>7838</Words>
  <Application>Microsoft Office PowerPoint</Application>
  <PresentationFormat>Лист A4 (210x297 мм)</PresentationFormat>
  <Paragraphs>692</Paragraphs>
  <Slides>72</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72</vt:i4>
      </vt:variant>
    </vt:vector>
  </HeadingPairs>
  <TitlesOfParts>
    <vt:vector size="83" baseType="lpstr">
      <vt:lpstr>Arial</vt:lpstr>
      <vt:lpstr>Arial Black</vt:lpstr>
      <vt:lpstr>Calibri</vt:lpstr>
      <vt:lpstr>Calibri Light</vt:lpstr>
      <vt:lpstr>Franklin Gothic Demi</vt:lpstr>
      <vt:lpstr>Franklin Gothic Heavy</vt:lpstr>
      <vt:lpstr>Franklin Gothic Medium</vt:lpstr>
      <vt:lpstr>FUTURE</vt:lpstr>
      <vt:lpstr>Segoe UI Semilight</vt:lpstr>
      <vt:lpstr>Times New Roman</vt:lpstr>
      <vt:lpstr>Office Theme</vt:lpstr>
      <vt:lpstr>Тема: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компании</dc:title>
  <dc:creator>Microsoft Office User</dc:creator>
  <cp:lastModifiedBy>Мустафина Юлия</cp:lastModifiedBy>
  <cp:revision>241</cp:revision>
  <cp:lastPrinted>2020-05-28T11:13:35Z</cp:lastPrinted>
  <dcterms:created xsi:type="dcterms:W3CDTF">2020-05-25T09:15:04Z</dcterms:created>
  <dcterms:modified xsi:type="dcterms:W3CDTF">2021-02-11T07:42:14Z</dcterms:modified>
</cp:coreProperties>
</file>