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434" r:id="rId4"/>
    <p:sldId id="616" r:id="rId5"/>
    <p:sldId id="617" r:id="rId6"/>
    <p:sldId id="618" r:id="rId7"/>
    <p:sldId id="619" r:id="rId8"/>
    <p:sldId id="620" r:id="rId9"/>
    <p:sldId id="621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85" r:id="rId18"/>
    <p:sldId id="629" r:id="rId19"/>
    <p:sldId id="630" r:id="rId20"/>
    <p:sldId id="631" r:id="rId21"/>
    <p:sldId id="632" r:id="rId22"/>
    <p:sldId id="633" r:id="rId23"/>
    <p:sldId id="635" r:id="rId24"/>
    <p:sldId id="636" r:id="rId25"/>
    <p:sldId id="637" r:id="rId26"/>
    <p:sldId id="638" r:id="rId27"/>
    <p:sldId id="639" r:id="rId28"/>
    <p:sldId id="640" r:id="rId29"/>
    <p:sldId id="641" r:id="rId30"/>
    <p:sldId id="642" r:id="rId31"/>
    <p:sldId id="643" r:id="rId32"/>
    <p:sldId id="645" r:id="rId33"/>
    <p:sldId id="646" r:id="rId34"/>
    <p:sldId id="647" r:id="rId35"/>
    <p:sldId id="648" r:id="rId36"/>
    <p:sldId id="651" r:id="rId37"/>
    <p:sldId id="652" r:id="rId38"/>
    <p:sldId id="653" r:id="rId39"/>
    <p:sldId id="654" r:id="rId40"/>
    <p:sldId id="655" r:id="rId41"/>
    <p:sldId id="656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8" r:id="rId62"/>
    <p:sldId id="679" r:id="rId63"/>
    <p:sldId id="680" r:id="rId64"/>
    <p:sldId id="681" r:id="rId65"/>
    <p:sldId id="686" r:id="rId66"/>
    <p:sldId id="682" r:id="rId67"/>
    <p:sldId id="683" r:id="rId68"/>
    <p:sldId id="684" r:id="rId69"/>
    <p:sldId id="397" r:id="rId7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рламова Виктория" initials="ВВ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3EC"/>
    <a:srgbClr val="9C0E11"/>
    <a:srgbClr val="FFFBF7"/>
    <a:srgbClr val="9E0E11"/>
    <a:srgbClr val="FFF6E7"/>
    <a:srgbClr val="FCE8DB"/>
    <a:srgbClr val="FFF9F1"/>
    <a:srgbClr val="FCE9DC"/>
    <a:srgbClr val="F6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 autoAdjust="0"/>
    <p:restoredTop sz="92705" autoAdjust="0"/>
  </p:normalViewPr>
  <p:slideViewPr>
    <p:cSldViewPr snapToGrid="0" snapToObjects="1">
      <p:cViewPr>
        <p:scale>
          <a:sx n="70" d="100"/>
          <a:sy n="70" d="100"/>
        </p:scale>
        <p:origin x="1326" y="-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0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9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4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А_черный 6 спикер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" y="1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0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4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CB17A386-6A65-48F9-BD38-A33A0A872E12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0"/>
            <a:ext cx="8915400" cy="12687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100" b="1"/>
            </a:lvl1pPr>
            <a:lvl2pPr marL="457200" indent="0">
              <a:buFontTx/>
              <a:buNone/>
              <a:defRPr sz="1700"/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464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2ECFA191-F2BE-4BFA-ABA5-2EA32B5B616C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0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06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7A8F6131-FA39-48D6-A2C2-8B41C6E0AD86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59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7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21" y="1535117"/>
            <a:ext cx="437858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21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79BE2F36-E8FD-45B9-94A1-4D0508362ED3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8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2687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3CEFA7C2-D302-4F02-8F7B-FD429EB81C0C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28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4787ECAF-3B92-4A66-A34D-97248C6CFF8D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68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3"/>
            <a:ext cx="3259006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6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62D27D26-116B-4255-A434-C679D778C9B3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92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5"/>
            <a:ext cx="59436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5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D8CB340C-2F58-44C7-9AF1-AB659359FBB0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5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1979EB1E-C424-416E-A381-EF6A64EB0B64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77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5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56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fld id="{B69E476A-672F-421B-9EAF-A6C45F4FF6C6}" type="datetime1">
              <a:rPr lang="ru-RU" smtClean="0"/>
              <a:pPr defTabSz="91440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defTabSz="914400"/>
            <a:r>
              <a:rPr lang="ru-RU" smtClean="0"/>
              <a:t>+7-495-134-32-23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BB82D0-8DFF-41F8-A809-2DC55A2AE38C}" type="slidenum">
              <a:rPr lang="ru-RU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2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6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9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1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3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8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83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3C792-FCCF-5F4D-9716-9FA5AECDC779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DC2EC-1905-5A45-9C89-967903ED7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"/>
            <a:ext cx="9906000" cy="1268413"/>
          </a:xfrm>
          <a:prstGeom prst="rect">
            <a:avLst/>
          </a:prstGeom>
          <a:solidFill>
            <a:srgbClr val="9A1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1" y="4"/>
            <a:ext cx="656444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6" y="333379"/>
            <a:ext cx="249025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84730" y="6308725"/>
            <a:ext cx="881393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507340" y="6308729"/>
            <a:ext cx="2338917" cy="360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www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r>
              <a:rPr lang="en-GB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pravovest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-</a:t>
            </a:r>
            <a:r>
              <a:rPr lang="en-GB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audit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r>
              <a:rPr lang="en-GB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ru</a:t>
            </a:r>
            <a:endParaRPr lang="ru-RU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hyperlink" Target="https://pravovest-audit.ru/raschyot-stoimosti-audita/" TargetMode="External"/><Relationship Id="rId9" Type="http://schemas.openxmlformats.org/officeDocument/2006/relationships/image" Target="../media/image28.png"/><Relationship Id="rId14" Type="http://schemas.openxmlformats.org/officeDocument/2006/relationships/image" Target="../media/image3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10E827-0BE5-F84F-B26D-1AADB548D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32"/>
            <a:ext cx="9906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71" y="-10532"/>
            <a:ext cx="5808617" cy="685800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1C72DA-0EE2-8043-AA66-6551DC06D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6" y="1828491"/>
            <a:ext cx="1026897" cy="592184"/>
          </a:xfrm>
        </p:spPr>
        <p:txBody>
          <a:bodyPr>
            <a:normAutofit/>
          </a:bodyPr>
          <a:lstStyle/>
          <a:p>
            <a:pPr algn="l"/>
            <a: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603020102020204" pitchFamily="34" charset="0"/>
              </a:rPr>
              <a:t>Тема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603020102020204" pitchFamily="34" charset="0"/>
              </a:rPr>
              <a:t>: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61F74-40FE-7544-B2F0-735B1859C817}"/>
              </a:ext>
            </a:extLst>
          </p:cNvPr>
          <p:cNvSpPr txBox="1"/>
          <p:nvPr/>
        </p:nvSpPr>
        <p:spPr>
          <a:xfrm>
            <a:off x="213016" y="6133809"/>
            <a:ext cx="221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C0E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603020102020204" pitchFamily="34" charset="0"/>
              </a:rPr>
              <a:t>pravovest-audit.ru</a:t>
            </a:r>
            <a:endParaRPr lang="ru-RU" b="1" dirty="0">
              <a:solidFill>
                <a:srgbClr val="9C0E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6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11E6BD-E645-8C4F-9624-146233C8D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26" y="182880"/>
            <a:ext cx="3090427" cy="518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61F74-40FE-7544-B2F0-735B1859C817}"/>
              </a:ext>
            </a:extLst>
          </p:cNvPr>
          <p:cNvSpPr txBox="1"/>
          <p:nvPr/>
        </p:nvSpPr>
        <p:spPr>
          <a:xfrm>
            <a:off x="231580" y="6482032"/>
            <a:ext cx="2121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9C0E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603020102020204" pitchFamily="34" charset="0"/>
              </a:rPr>
              <a:t>+7 495 134-32-23</a:t>
            </a:r>
            <a:endParaRPr lang="ru-RU" sz="1600" b="1" dirty="0">
              <a:solidFill>
                <a:srgbClr val="9C0E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6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737" y="3784030"/>
            <a:ext cx="15714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300" b="0" cap="none" spc="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Спикер</a:t>
            </a:r>
            <a:r>
              <a:rPr lang="ru-RU" sz="2400" b="0" cap="none" spc="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ru-RU" sz="24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496" y="349596"/>
            <a:ext cx="9569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300" cap="none" spc="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Дата</a:t>
            </a:r>
            <a:r>
              <a:rPr lang="ru-RU" sz="2400" cap="none" spc="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:</a:t>
            </a:r>
            <a:endParaRPr lang="ru-RU" sz="240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1580" y="2457849"/>
            <a:ext cx="54289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Порядок начисления и выплаты пособий по социальному страхованию в 2021 году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200" b="1" dirty="0">
              <a:ln w="0"/>
              <a:solidFill>
                <a:srgbClr val="9C0E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409" y="769356"/>
            <a:ext cx="2943563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300" dirty="0" smtClean="0">
                <a:ln w="0"/>
                <a:solidFill>
                  <a:srgbClr val="9C0E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31 августа </a:t>
            </a:r>
            <a:r>
              <a:rPr lang="ru-RU" sz="2300" b="0" cap="none" spc="0" dirty="0" smtClean="0">
                <a:ln w="0"/>
                <a:solidFill>
                  <a:srgbClr val="9C0E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2021 год. </a:t>
            </a:r>
            <a:endParaRPr lang="ru-RU" sz="2300" b="0" cap="none" spc="0" dirty="0">
              <a:ln w="0"/>
              <a:solidFill>
                <a:srgbClr val="9C0E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461" y="3906913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Татьяна Тарасова </a:t>
            </a:r>
          </a:p>
          <a:p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Г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лавный 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эксперт по налогам, бухучету, труду и заработной плате компании «Правовест Аудит»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39" y="182880"/>
            <a:ext cx="4425137" cy="66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6"/>
            <a:ext cx="9108638" cy="7060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/>
            <a:r>
              <a:rPr lang="ru-RU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Ошибки не повод для отказа в назначении пособия</a:t>
            </a:r>
          </a:p>
          <a:p>
            <a:pPr lvl="0" algn="just" defTabSz="914400"/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</a:t>
            </a:r>
          </a:p>
          <a:p>
            <a:pPr lvl="0" algn="just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АС Западно-Сибирского округа от 13.05.2021 по делу N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А45-23320/2020</a:t>
            </a:r>
          </a:p>
          <a:p>
            <a:pPr lvl="0" algn="just" defTabSz="91440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Фонд потребовал от работодателя возместить пособие: контролеры посчитали, что больничный испортили. А значит, это не страховой случай.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Суд не согласился с фондом. Он указал, что недостатки в больничном - ошибка </a:t>
            </a:r>
            <a:r>
              <a:rPr lang="ru-RU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медорганизации</a:t>
            </a: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а не страхователя. Кроме того, они незначительные: затекли чернила. Создавалось впечатление, что написали не ту цифру. При этом по датам в больничном можно установить период освобождения от работы. Фонд не доказал, что страхового случая не было.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1509" y="949236"/>
            <a:ext cx="9307302" cy="662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электронный листок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нетрудоспособности для всех работодателей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</a:p>
          <a:p>
            <a:pPr lvl="0" algn="just" defTabSz="9144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 от 01.09.2020 N 925н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14 декабря 2020 года  новый порядок оформления и выдачи больничных.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1 электронный больничный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оформляют сотруднику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занят у нескольких работодателей.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Продлить листок нетрудоспособности можно будет в любом формате, даже если он отличается от первоначального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исправить ошибку работодателя в заполнении больничного, ему придется повторно направлять сведения в ФСС с объяснениями.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5" y="949235"/>
            <a:ext cx="9497035" cy="573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Право выбора формы больничного листка</a:t>
            </a:r>
            <a:r>
              <a:rPr lang="ru-RU" sz="2400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ФСС РФ от 11.08.2017 N 02-09-11/22-05-13462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N 86-ФЗ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работодателя участвовать в формировании электронного листка нетрудоспособности не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технической неготовности работодателя по формированию электронного листка нетрудоспособности медицинская организация вправе заменить сформированный электронный листок нетрудоспособности на листок нетрудоспособности.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посредством используемого программного обеспечения медицинской организацией в электронном листке нетрудоспособности указывается о прекращении действия электронного листка нетрудоспособности.</a:t>
            </a:r>
          </a:p>
          <a:p>
            <a:pPr lvl="0" algn="just" defTabSz="914400">
              <a:spcBef>
                <a:spcPct val="20000"/>
              </a:spcBef>
            </a:pPr>
            <a:endParaRPr lang="ru-RU" sz="22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848216"/>
            <a:ext cx="9540165" cy="733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2022 года больничный только в электронном виде</a:t>
            </a:r>
            <a:r>
              <a:rPr lang="ru-RU" sz="22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30.04.2021 N 126-ФЗ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2022 года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 нетрудоспособности будет осуществляться в электронном виде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РФ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2022 года больничные листы станут электронными"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2022 года основанием для назначения и выплаты пособия по временной нетрудоспособности и пособия по беременности и родам будет являться электронный листок нетрудоспособности. Работодателям необходимо обеспечить прием и оплату ЭЛН, а также информировать своих сотрудников по вопросам получения электронных больничных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Распечатка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ЭЛН, талоны из медицинской организации и другие виды бумажных носителей для кадровой и бухгалтерской службы от работников получать не требуется.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приема ЭЛН на оплату достаточно получить его номер - по телефону, по электронной почте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2429" y="1081825"/>
            <a:ext cx="9015210" cy="687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/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принимать электронные больничные, работодателю нужно:</a:t>
            </a:r>
          </a:p>
          <a:p>
            <a:pPr lvl="0" algn="just" defTabSz="914400"/>
            <a:endParaRPr 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Заключить с региональным отделением ФСС РФ соглашение об информационном взаимодействии.</a:t>
            </a: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Получить усиленную квалифицированную подпись юридического лица.</a:t>
            </a: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Установить специальную программу для проверки электронной подписи и защиты информации (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криптопровайдер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lvl="0" indent="-457200" algn="just" defTabSz="914400">
              <a:buFontTx/>
              <a:buAutoNum type="arabicPeriod" startAt="4"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вариант программного обеспечения для работы.</a:t>
            </a:r>
          </a:p>
          <a:p>
            <a:pPr marL="457200" lvl="0" indent="-457200" algn="just" defTabSz="914400">
              <a:buFontTx/>
              <a:buAutoNum type="arabicPeriod" startAt="4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больничный нужно найти в ЕИИС "Соцстрах" по номеру, который представил работник, и по его СНИЛС.</a:t>
            </a: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электронный больничный надо запросить из БД ФСС РФ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его получения можно приступать к заполнению раздела работодателя.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4"/>
            <a:ext cx="9216679" cy="575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2021 года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прямые выплаты пособий из ФСС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России от 30.12.2020 N 2375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назначения и выплаты пособий такой: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когда наступил страховой случай (болезнь, рождение ребенка и др.), работник или его представитель подает работодателю документы,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подтверждающие право о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 и выплаты пособия;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 эти документы в ФСС в течении 5 календарных дней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01.01.2022 -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рабочих дня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получения сведений (ч. 8, 11, 15 ст. 13 Закона N 255-ФЗ).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документы, назначает пособие и выплачивает деньги застрахованному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речь идет о больничном, то за первые 3 дня нетрудоспособности пособие рассчитывает и платит сам работодатель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8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4"/>
            <a:ext cx="9216679" cy="393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Временная нетрудоспособность три дня и менее.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- МРО ФСС РФ от 14.05.2021 N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15-15/7710-9682л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нормами действующего законодательства в случае если период временной нетрудоспособности составляет три дня или менее и оплачивается за счет средств страхователя в соответствии с ч. 1 ст. 2 Закона N 255-ФЗ, то представление в территориальный орган Фонда сведений (документов), предусмотренных Постановлением N 2375, не требуется.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216679" cy="526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Срок выплаты пособий из ФСС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31.12.2021 включительно - в течение 10 календарных дней со дня получения сведений (документов) либо реестра сведений. Деньги перечисляются на банковский счет работника или через организацию почтовой связи, иную организацию (Положения об особенностях назначения и выплаты пособий);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 01.01.2022 - в течение 10 рабочих дней со дня получения сведений и документов, необходимых для назначения и выплаты страхового обеспечения. Деньги перечисляются на банковский счет работника или через организацию почтовой связи, иную организацию (п. 7 ст. 15 Закона N 125-ФЗ, ч. 25 ст. 13, ч. 1 ст. 15 Закона N 255-ФЗ).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5"/>
            <a:ext cx="9398523" cy="589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Документы для передачи в ФСС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ФСС нужно передать: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	сведения о застрахованном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лице;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	до 31.12.2021 включительно листок нетрудоспособности. Он может быть оформлен как на бумажном носителе, так и в электронной форме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с 01.01.2022 в общем случае больничный лист оформляется в электронной форме (ч. 6 ст. 13 Закона N 255-ФЗ);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	справки о заработке с предыдущих мест работы за расчетный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по форме 182Н 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(если не были представлены ранее);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	заявление о замене лет в расчетном периоде (при необходимости) (ч. 1 ст. 14 Закона N 255-ФЗ, п. 11 Положения об исчислении пособий по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6"/>
            <a:ext cx="9398523" cy="588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Формы документов для подачи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ФСС</a:t>
            </a:r>
          </a:p>
          <a:p>
            <a:pPr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РФ от 04.02.2021 N 26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реестров сведений и Порядок их заполнения утверждены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(документы), необходимые для назначения социальных пособий, вам надо передать в территориальный орган ФСС РФ. Если сведения (документы) поданы в бумажном виде, представьте их опись (п. 3 Положения об особенностях назначения и выплаты пособий по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3 Положения об особенностях назначения и выплаты пособий по страхованию от несчастных случаев).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среднесписочная численность работников (численность работников вновь созданной организации) не превышает 25 человек, сведения (документы), необходимые для начисления пособий по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подать на бумажном носителе. Если численность больше, то сведения представьте в электронной форме по форматам, установленным Фондом.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7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7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0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5" y="6537939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5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1" y="6461740"/>
            <a:ext cx="159582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1" y="2017780"/>
            <a:ext cx="847704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ctr" defTabSz="91440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временной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нетрудоспособности.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5"/>
            <a:ext cx="9398523" cy="6289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Сведения застрахованного лица для передачи в ФСС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"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2 мая 2021 года вступает в силу новый приказ Фонда социального страхования Российской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Федерации«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Застрахованное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будет единожды подавать работодателю сведения о себе для расчета и перечисления выплат. В дальнейшем, при наступлении страховых случаев, сведения уже не требуются, за исключением случаев, когда необходимо внести в них изменения (например, смена фамилии или реквизитов для перечисления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РФ от 18.03.2021 N 02-08-01/15-05-2461л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все регионы перешли на прямые выплаты.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напомнил: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не нужно заявление застрахованного лица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старую форму не применяют.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6"/>
            <a:ext cx="9398523" cy="651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Ответственность за подачу документов не по форме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представите неполный пакет документов либо в них обнаружатся ошибки,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орган ФСС РФ не назначит пособие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направит извещение о представлении недостающих документов (сведений) (п. п. 9, 10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Положения,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п. 6, 7 Положения об особенностях назначения и выплаты пособий по страхованию от несчастных случаев).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олжностному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лицу организации могут начислить штраф в размере от 300 до 500 руб. (ч. 4 ст. 15.33 КоАП РФ).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2022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помимо всего перечисленного с вашей организации могут взыскать штраф в размере (ст. 15.2 Закона N 255-ФЗ, ст. 26.31 Закона N 125-ФЗ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- 200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за каждый непредставленный документ - если вы отказались представить или не представили в установленный срок в территориальный орган ФСС РФ документы (их копии, заверенные в установленном порядке), необходимые для осуществления контроля за полнотой и достоверностью сведений и документов, представляемых для назначения и выплаты страхового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обеспечения.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1400229"/>
            <a:ext cx="9031365" cy="523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Удержание алиментов с пособий.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ФСС РФ от 14.01.2021 N 02-08-01/15-03-15268л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выплаты и алименты: работодатель вправе сообщить ФСС об исполнительных листах.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Соцстрах разъяснил: даже если страхователь направит фонду заверенные копии, чиновники не вправе удержать по ним долг. Для этого им нужны документы, которые направят в фонд не работодатель, а другие лица. Это может быть судебный пристав, взыскатель или суд.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3945" y="949236"/>
            <a:ext cx="9657195" cy="708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Порядок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определения среднего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заработка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29.12.2006 N 255-ФЗ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обязательном социальном страховании на случай временной нетрудоспособности и в связи с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материнством«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14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Порядок исчисления пособий по временной нетрудоспособности, по беременности и родам, ежемесячного пособия по уходу за ребенком.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по временной нетрудоспособности, по беременности и родам, ежемесячное пособие по уходу за ребенком исчисляются </a:t>
            </a:r>
            <a:r>
              <a:rPr lang="ru-RU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среднего заработка застрахованного лица, рассчитанного за два календарных года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предшествующих году наступления временной нетрудоспособности, отпуска по беременности и родам, отпуска по уходу за ребенком, в том числе за время работы (службы, иной деятельности) у другого страхователя (других страхователей).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697841"/>
            <a:ext cx="938899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b="1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Сведения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доходе от предыдущих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работодателей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30.04.2013 N 182н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формы и порядка выдачи справки о сумме заработной платы, иных выплат и вознаграждений за два календарных года, предшествующих году прекращения работы (службы, иной деятельности)» </a:t>
            </a:r>
            <a:endParaRPr lang="ru-RU" sz="2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Ст.4.1 Закона №255-ФЗ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проверку сведений о страхователе (страхователях), выдавшем (выдавших) застрахованному лицу справку (справки) о сумме заработной платы, иных выплат и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вознаграждений.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Минздравсоцразвития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24.01.2011 N 20н </a:t>
            </a:r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формы и порядка направления запроса страхователя в территориальный орган страховщика для осуществления проверки сведений о страхователе (страхователях), выдавшем (выдавших) застрахованному лицу справку (справки) о сумме заработной платы, иных выплат и вознаграждений для исчисления пособий по временной нетрудоспособности, по беременности и родам, ежемесячного пособия по уходу за ребенком"</a:t>
            </a:r>
          </a:p>
          <a:p>
            <a:pPr lvl="0" algn="just" defTabSz="914400">
              <a:spcBef>
                <a:spcPct val="20000"/>
              </a:spcBef>
            </a:pPr>
            <a:endParaRPr lang="ru-RU" b="1" kern="0" dirty="0" smtClean="0">
              <a:solidFill>
                <a:srgbClr val="C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0" y="98122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949234"/>
            <a:ext cx="9388994" cy="658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b="1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Перерасчет фондом на основании справки № 182н.</a:t>
            </a:r>
          </a:p>
          <a:p>
            <a:pPr algn="just" defTabSz="914400">
              <a:spcBef>
                <a:spcPct val="20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2.1 ст. 15 Закона 255-ФЗ, если пособие по временной нетрудоспособности назначено и выплачено без учета выплат, начисленных бывшим работодателем, то после представления работником справки о заработке по Форме 182-н от этого работодателя пособия необходимо пересчитать и доплатить.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России от 30.12.2020 N 2375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П.3 В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представления застрахованным лицом (его уполномоченным представителем) заявления о перерасчете и справки (справок) о сумме заработка страхователь не позднее 5 календарных дней со дня получения заявления о перерасчете и справки (справок) о сумме заработка представляет их в территориальный орган Фонда по месту регистрации. Территориальным органом Фонда производится перерасчет назначенного пособия за все прошлое время, но не более чем за 3 года, предшествующие дню представления справки (справок) о сумме заработка застрахованного лица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spcBef>
                <a:spcPct val="200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1" y="2017780"/>
            <a:ext cx="8477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0372" y="949235"/>
            <a:ext cx="92853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Минимальный размер дневного пособия</a:t>
            </a:r>
          </a:p>
          <a:p>
            <a:pPr lvl="0" defTabSz="914400"/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 1.1 ст. 14 Закона N 255-ФЗ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дневного пособия по временной нетрудоспособности равен дневному пособию,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рассчитанному из МРОТ на момент заболевания.</a:t>
            </a:r>
          </a:p>
          <a:p>
            <a:pPr lvl="0" defTabSz="914400"/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8" y="2402672"/>
            <a:ext cx="8833989" cy="85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17159" y="3411545"/>
            <a:ext cx="90541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минимального размера дневного пособия для работника, который работает на условиях неполного рабочего времени, МРОТ необходимо уменьшить до величины, пропорциональной продолжительности рабочего времени (ч. 1.1 ст. 14 Закона N 255-ФЗ).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08.06.2020 N 175-ФЗ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районах и местностях, где применяются районные коэффициенты к зарплате,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 июня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года минимальный размер дневного пособия нужно сравнивать не с "чистым" МРОТ, а с показателем, увеличенным на эти коэффициенты.</a:t>
            </a:r>
          </a:p>
        </p:txBody>
      </p:sp>
    </p:spTree>
    <p:extLst>
      <p:ext uri="{BB962C8B-B14F-4D97-AF65-F5344CB8AC3E}">
        <p14:creationId xmlns:p14="http://schemas.microsoft.com/office/powerpoint/2010/main" val="41355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2" y="949235"/>
            <a:ext cx="9190145" cy="654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Максимальный размер в 2021 году.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п.2 ст.14 Закона № 255-ФЗ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средний заработок, исходя из которого исчисляются пособия по временной нетрудоспособности, по беременности и родам, ежемесячное пособие по уходу за ребенком, включаются все виды выплат и иных вознаграждений в пользу застрахованного лица, на которые начислены страховые взносы в Фонд социального страхования Российской Федерации.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28.11.2018 N 1426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предельная величина - 865 000 руб.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предельная величина - 915 000 руб.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06.11.2019 N 1407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случаям, наступившим в 2021 году, максимальный размер среднего заработка составляет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2438,36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руб. ((865 000+915000) /730).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2" y="949236"/>
            <a:ext cx="9285307" cy="691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Замена лет при определении среднего заработка.</a:t>
            </a:r>
            <a:r>
              <a:rPr lang="ru-RU" sz="2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Ст.14 Закона № 255-ФЗ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в двух календарных годах, непосредственно предшествующих году наступления указанных страховых случаев, либо в одном из указанных годов застрахованное лицо находилось в отпуске по беременности и родам и (или) в отпуске по уходу за ребенком, соответствующие календарные годы (календарный год) по заявлению застрахованного лица могут быть заменены в целях расчета среднего заработка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предшествующими календарными годами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(календарным годом) при условии, что это приведет к увеличению размера пособия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ФСС РФ от 30.11.2015 N 02-09-11/15-23247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календарных лет, которые используются в целях расчета среднего заработка для исчисления пособий, может осуществляться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на любые годы (год) по выбору застрахованного лица, а на годы (год), непосредственно предшествующие годам, в которых застрахованное лицо находилось в отпуске по беременности и родам и (или) в отпуске по уходу за ребенком.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2" y="949234"/>
            <a:ext cx="9285307" cy="646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Предшествующие больничные при замене по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заявлению не пересчитываются</a:t>
            </a:r>
            <a:r>
              <a:rPr lang="ru-RU" sz="22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ГУ - МРО ФСС РФ от 01.04.2020 N 14-15/7710-1253л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замены календарных лет в целях расчета пособия по временной нетрудоспособности должны соблюдаться три условия: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двух календарных годах, либо в одном из указанных годов работница находилась в отпуске по беременности и родам и (или) в отпуске по уходу за ребенком;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работницы поступило заявление о замене календарных лет (года);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календарных лет (года) привела к увеличению размера пособия по временной нетрудоспособности.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255-ФЗ не содержит положения, согласно которому после подачи работницей заявления о замене календарных годов (календарного года) в период после назначения и выплаты пособий организация обязана пересчитать ранее выплаченные пособия.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08288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just" defTabSz="9144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183 ТК РФ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работнику при временной нетрудоспособности</a:t>
            </a:r>
          </a:p>
          <a:p>
            <a:pPr lvl="0" algn="just" defTabSz="91440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временной нетрудоспособности работодатель выплачивает работнику пособие по временной нетрудоспособности в соответствии с федеральными законами.</a:t>
            </a:r>
          </a:p>
          <a:p>
            <a:pPr lvl="0" algn="just" defTabSz="914400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29.12.2006 N 255-ФЗ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обязательном социальном страховании на случай временной нетрудоспособности и в связи с материнством"</a:t>
            </a: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6"/>
            <a:ext cx="8872278" cy="657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Стаж влияющий на размер пособия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Ст.7 Закона № 255-ФЗ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застрахованному лицу, имеющему страховой стаж 8 и более лет, - 100 процентов среднего заработка;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застрахованному лицу, имеющему страховой стаж от 5 до 8 лет, - 80 процентов среднего заработка;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застрахованному лицу, имеющему страховой стаж до 5 лет, - 60 процентов среднего заработка.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09.09.2020 N 585н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Правил подсчета и подтверждения страхового стажа для определения размеров пособий по временной нетрудоспособности, по беременности и родам"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6"/>
            <a:ext cx="8872278" cy="857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Документы подтверждающие стаж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России от 09.09.2020 N 585н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П.9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трудовому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 подтверждаются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книжкой установленного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сведениями о трудовой деятельности, сформированными работодателем в соответствии со статьей 66.1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 РФ: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"Сведения о трудовой деятельности, предоставляемые работнику работодателем (СТД-Р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)», в случае перехода на электронную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трудовую книжку (Письмо Минтруда России от 16.06.2020 N 14-2/ООГ-8465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МФЦ на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бумажном носителе, заверенные надлежащим образом;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Пенсионном фонде Российской Федерации на бумажном носителе, заверенные надлежащим образом, или в форме электронного документа, подписанного усиленной квалифицированной электронной подписью;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единого портала государственных и муниципальных услуг в форме электронного документа, подписанного усиленной квалифицированной электронной подписью.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5"/>
            <a:ext cx="8872278" cy="892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по уходу за заболевшим ребенком 100%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ср.заработка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не зависимо от стажа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26.05.2021 N 151-ФЗ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оплачивать больничные по уходу за детьми нужно по новым правилам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расчета пособия в случае, когда больничный взяли для ухода за ребенком, большое значение будет иметь возраст ребенка: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 лет и больше - порядок оплаты остается прежним В этом случае важны стаж застрахованного лица, срок больничного и то, как лечат ребенка - амбулаторно или в стационаре;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 8 лет - уход оплатят полностью, т.е. перечислят 100% среднего заработка. Ни стаж, ни вариант лечения, ни его длительность значения не имеют. Однако размер пособия не должен превышать максимального значения.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7" y="152020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949234"/>
            <a:ext cx="9497036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по временной нетрудоспособности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уходу за заболевшим ребенком в возрасте до 7 лет.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0371" y="1675563"/>
            <a:ext cx="9177267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spcBef>
                <a:spcPct val="20000"/>
              </a:spcBef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России от 19.05.2021 "Увеличенные больничные по уходу за детьми начнут выплачивать с 1 </a:t>
            </a:r>
            <a:r>
              <a:rPr lang="ru-RU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сентября»</a:t>
            </a:r>
          </a:p>
          <a:p>
            <a:pPr lvl="0" algn="just" eaLnBrk="1" hangingPunct="1">
              <a:spcBef>
                <a:spcPct val="20000"/>
              </a:spcBef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</a:t>
            </a:r>
            <a:r>
              <a:rPr lang="ru-RU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 по временной нетрудоспособности в размере 100% от среднего заработка вне зависимости от стажа работника, если больничный выдан для ухода за ребенком до 7 лет включительно, начнется с 1 сентября. </a:t>
            </a:r>
            <a:endParaRPr lang="ru-RU" sz="24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spcBef>
                <a:spcPct val="20000"/>
              </a:spcBef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приведет к увеличению расходов работодателей. Выплаты осуществляются напрямую из бюджета Фонда социального страхования. Оформлять какие-либо дополнительные документы родителям не потребуется, Фонд произведет расчеты самостоятельно на основании данных больничного </a:t>
            </a: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листка.</a:t>
            </a:r>
          </a:p>
          <a:p>
            <a:pPr lvl="0" algn="just" eaLnBrk="1" hangingPunct="1">
              <a:spcBef>
                <a:spcPct val="20000"/>
              </a:spcBef>
              <a:defRPr/>
            </a:pP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41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811372"/>
            <a:ext cx="92166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по временной нетрудоспособности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  ниже МРОТ с 1 апреля 2020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 не зависимо от стажа.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01.04.2020 N 104-ФЗ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апреля 2020 года пособия по временной нетрудоспособности (больничные выплаты) должны быть не меньше чем федеральный МРОТ (в 2021 году) — 12 792 руб. в месяц,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зависимости от стажа работника.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8" y="3581317"/>
            <a:ext cx="9409632" cy="8757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49502" y="4783017"/>
            <a:ext cx="9358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работник перед уходом на больничный работал неполную рабочую неделю или день, то размеры пособия будут рассчитываться пропорционально его рабочему времени, исходя из МРОТ.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27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1" y="2017782"/>
            <a:ext cx="847704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ctr" defTabSz="91440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беременности и родам.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1043190"/>
            <a:ext cx="90957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по беременности и родам.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</a:t>
            </a:r>
          </a:p>
          <a:p>
            <a:pPr lvl="0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255 ТК РФ Отпуска по беременности и родам</a:t>
            </a:r>
          </a:p>
          <a:p>
            <a:pPr lvl="0" algn="just" defTabSz="91440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Женщинам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их заявлению и на основании выданного в установленном порядке листка нетрудоспособности предоставляются отпуска по беременности и родам продолжительностью 70 (в случае многоплодной беременности - 84) календарных дней до родов и 70 (в случае осложненных родов - 86, при рождении двух или более детей - 110) календарных дней после родов с выплатой пособия по государственному социальному страхованию в установленном федеральными законами размере.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3" y="949235"/>
            <a:ext cx="9087115" cy="627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Порядок определения среднего заработка для пособия по беременности и родам.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Ст.14 п.3.1 Закона № 255-ФЗ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дневной заработок для исчисления пособия по беременности и родам, ежемесячного пособия по уходу за ребенком определяется путем деления суммы начисленного заработка за период, указанный в части 1 настоящей статьи, на число календарных дней в этом периоде, за исключением календарных дней, приходящихся на следующие периоды: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периоды временной нетрудоспособности, отпуска по беременности и родам, отпуска по уходу за ребенком;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период освобождения работника от работы с полным или частичным сохранением заработной платы в соответствии с законодательством Российской Федерации, если на сохраняемую заработную плату за этот период не начислялись страховые взносы в Фонд социального страхования Российской Федерации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39251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8" y="949235"/>
            <a:ext cx="9398521" cy="630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Ограничение среднего заработка для выплаты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пособия по беременности и родам</a:t>
            </a:r>
            <a:r>
              <a:rPr lang="ru-RU" sz="2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Письмо ФСС РФ от 11.01.2013 N 15-03-18/12-169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порядке назначения, исчисления и выплаты пособия по беременности и родам и ежемесячного пособия по уходу за ребенком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Средний дневной заработок для исчисления указанных пособий не может превышать величину, определяемую путем деления на 730 суммы предельных величин базы для начисления страховых взносов в Фонд социального страхования Российской Федерации, установленных в соответствии с гл.34 НК РФ на два календарных года, предшествующих году наступления соответствующего отпуска по беременности и родам, отпуска по уходу за ребенком.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случаям, наступившим в 2021 году, максимальный размер среднего заработка составляет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2438,36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руб. ((865 000+915000) /730).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2" y="949235"/>
            <a:ext cx="8807359" cy="6160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Оформление отпуска по беременности и родам в поздние сроки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письмо ФСС России от 08.10.2004 № 02-10/11-6671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выдаче листков нетрудоспособности по беременности и родам»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женщина имеет право на отпуск по беременности и родам, но не оформляет отпуск по беременности и родам, то основания для выплаты пособия по беременности и родам за этот период времени отсутствуют.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2166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Лица подлежащие социальному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страхованию.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Ст.2 Закона № 255-ФЗ 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Обязательному социальному страхованию на случай временной нетрудоспособности и в связи с материнством подлежат граждане Российской Федерации, постоянно или временно проживающие на территории Российской Федерации иностранные граждане и лица без гражданства, а также иностранные граждане и лица без гражданства, временно пребывающие в Российской </a:t>
            </a:r>
            <a:r>
              <a:rPr lang="ru-RU" sz="2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работающие </a:t>
            </a:r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трудовым договорам.</a:t>
            </a: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949236"/>
            <a:ext cx="9497035" cy="776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Досрочный выход из отпуска по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беременности и родам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- МРО ФСС РФ от 01.04.2021 N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10-16/01-243л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досрочно отозвать женщину из отпуска по беременности и родам по инициативе работодателя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предусмотрена. Работодатель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вправе отозвать работницу из отпуска по беременности и родам. В то же время действующее законодательство не содержит прямого запрета на досрочный выход из отпуска по беременности и родам по инициативе самой работницы.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досрочного выхода женщины из отпуска по беременности и родам может возникнуть ситуация, когда за один и тот же период будут начислены и выплачены пособие по беременности и родам и заработная плата.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пособия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беременности и родам - компенсация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Одновременная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пособия и заработной платы не допускается. Часть пособия, выплаченная за период отпуска, совпавший с возобновленной трудовой деятельностью, будет считаться излишне выплаченной.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Роструда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24.05.2013 N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1755-ТЗ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пособия и заработной платы не допускается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работодателя для удержания части пособия в случае начисления заработной платы в период отпуска работницы не имеется.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то, что отпуск по беременности и родам оплачивается за счет средств Фонда социального страхования, работодателю могут быть предъявлены претензии.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досрочный отзыв работницы из отпуска по беременности и родам не допускается.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родам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1" y="2017782"/>
            <a:ext cx="847704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ctr" defTabSz="91440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в связи с рождением детей.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121517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Пособия на рождение детей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 </a:t>
            </a:r>
          </a:p>
          <a:p>
            <a:pPr lvl="0" algn="just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19.05.1995 № 81-ФЗ </a:t>
            </a:r>
          </a:p>
          <a:p>
            <a:pPr lvl="0" algn="just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государственных пособиях гражданам, имеющим детей»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4.2. Порядок индексации и перерасчета государственных пособий гражданам, имеющим детей.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раз в год исходя из прогнозируемого уровня инфляции, установленного федеральным законом о федеральном бюджете на соответствующий финансовый год и плановый период, индексируются: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единовременное пособие при рождении ребенка;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ежемесячное пособие по уходу за ребенком.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5" y="949235"/>
            <a:ext cx="949703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1  июля 2021 года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при постановке на учет в ранние сроки беременности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выплачивает ПФР</a:t>
            </a:r>
          </a:p>
          <a:p>
            <a:pPr algn="just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РФ от 31.05.2021 "С 1 июля 2021 года изменится порядок выплаты пособия при постановке на учет в ранние сроки беременности"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выплачивает пособие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постановку на учёт в ранние сроки беременности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наступлении отпуска по беременности и родам до 1 июля 2021 года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даты назначение и выплата пособия будет осуществляться через ПФР независимо от того, работает женщина или нет.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назначения данного пособия предусмотрены Федеральным законом от 26 мая 2021 г. N 151-ФЗ.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5" y="949236"/>
            <a:ext cx="9497037" cy="708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Право на ежемесячного пособия при постановке на учет в ранние сроки беременности</a:t>
            </a:r>
          </a:p>
          <a:p>
            <a:pPr lvl="0" algn="just" defTabSz="914400">
              <a:spcBef>
                <a:spcPct val="20000"/>
              </a:spcBef>
            </a:pPr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26 мая 2021 г. N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151-ФЗ</a:t>
            </a:r>
          </a:p>
          <a:p>
            <a:pPr marL="342900" indent="-342900" algn="just"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будет назначаться как застрахованным, так и не застрахованным женщинам;</a:t>
            </a:r>
          </a:p>
          <a:p>
            <a:pPr marL="342900" indent="-342900" algn="just"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срок их беременности составляет шесть и более недель, они встали на учет в медицинских организациях в ранние сроки беременности (до двенадцати недель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Tx/>
              <a:buChar char="-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среднедушевого дохода их семей не превышает величину прожиточного минимума на душу населения в субъекте Российской Федерации по месту их жительства (пребывания) или фактического проживания, установленную в соответствии с Федеральным законом от 24 октября 1997 года N 134-ФЗ "О прожиточном минимуме в Российской Федерации" на дату обращения за назначением указанного пособия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5" y="949235"/>
            <a:ext cx="9497037" cy="567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Условия назначения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размер ежемесячного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 постановке на учет</a:t>
            </a:r>
          </a:p>
          <a:p>
            <a:pPr lvl="0" algn="just" defTabSz="914400">
              <a:spcBef>
                <a:spcPct val="20000"/>
              </a:spcBef>
            </a:pP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26 мая 2021 г. N 151-ФЗ.</a:t>
            </a: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01.07.2021 пособие становится ежемесячным. Его назначает и выплачивает ПФР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пособия - 50% от величины прожиточного минимума для трудоспособного населения в субъекте РФ по месту жительства (пребывания) или фактического проживания беременной (п. 8 ст. 1 Федерального закона от 26.05.2021 N 151-ФЗ).</a:t>
            </a:r>
          </a:p>
          <a:p>
            <a:pPr algn="just"/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1056068"/>
            <a:ext cx="912151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Единовременное пособие при рождении ребенка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74162"/>
              </p:ext>
            </p:extLst>
          </p:nvPr>
        </p:nvGraphicFramePr>
        <p:xfrm>
          <a:off x="313884" y="1918954"/>
          <a:ext cx="9547256" cy="468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6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6278"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Дата, с которой     </a:t>
                      </a:r>
                      <a:b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производится индексация </a:t>
                      </a:r>
                      <a:b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размеров пособия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Коэффициент</a:t>
                      </a:r>
                      <a:b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индексации 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Размер    </a:t>
                      </a:r>
                      <a:b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пособия   </a:t>
                      </a:r>
                      <a:b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(в рублях)  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01.02.202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РФ от 28.01.2021 N 73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18886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,32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01.02.2020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РФ от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29 января 2020 г. N 61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1,03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18004,12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4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5"/>
            <a:ext cx="9398523" cy="648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200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Документы для передачи в ФСС о назначении единовременного пособия на рождение ребенка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5 календарных дней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получения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от застрахованного в ФСС нужно передать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п. 27, 28 Порядка, утвержденного Приказом Минтруда России от 29.09.2020 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668н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сведения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застрахованном лице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заявление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пособия;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справка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рождении ребенка, выданная органами ЗАГС, если он рожден в России;</a:t>
            </a:r>
          </a:p>
          <a:p>
            <a:pPr marL="285750" lvl="0" indent="-28575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(другого документа), которое подтверждает факт рождения ребенка за рубежом.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места работы (службы, учебы) другого родителя о том, что он не получает пособие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разведены, то родитель, с которым проживает ребенок, помимо перечисленных документов представляет: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свидетельство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расторжении брака;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справку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подтверждающую совместное проживание с ребенком;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1508" y="829994"/>
            <a:ext cx="93297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 по уходу за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в возрасте до 1,5 лет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63518"/>
              </p:ext>
            </p:extLst>
          </p:nvPr>
        </p:nvGraphicFramePr>
        <p:xfrm>
          <a:off x="110460" y="1400228"/>
          <a:ext cx="9640223" cy="5022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3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60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Дата, с которой производится индексация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Коэффициент индексации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Минимальный размер по уходу за первым ребенком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Минимальный размер по уходу за вторым и последующими детьми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Основание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568">
                <a:tc>
                  <a:txBody>
                    <a:bodyPr/>
                    <a:lstStyle/>
                    <a:p>
                      <a:pPr marL="34290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01.02.2021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1,049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7082,85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7082,85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РФ от 28.01.2021 N 73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921">
                <a:tc>
                  <a:txBody>
                    <a:bodyPr/>
                    <a:lstStyle/>
                    <a:p>
                      <a:pPr marL="34290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01.06.2020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6752,00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6752,00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Федеральный закон от 08.06.2020 N 166-ФЗ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3865">
                <a:tc>
                  <a:txBody>
                    <a:bodyPr/>
                    <a:lstStyle/>
                    <a:p>
                      <a:pPr marL="34290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01.02.2020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1,043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3375,77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6751,54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РФ от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29 января 2020 г. N 61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2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2" y="949234"/>
            <a:ext cx="9285307" cy="688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Размер пособия по уходу за ребенком у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застрахованных лиц.</a:t>
            </a:r>
            <a:r>
              <a:rPr lang="ru-RU" sz="2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Ст.15 Федерального закона №81-ФЗ от 19.05.1995 г. 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Ежемесячное пособие по уходу за ребенком выплачивается в следующих размерах: 40 процентов среднего заработка, на который начисляются страховые взносы на обязательное социальное страхование на случай временной нетрудоспособности и в связи с материнством. При этом минимальный размер ежемесячного пособия по уходу за ребенком не может быть менее размера ежемесячного пособия по уходу за ребенком, выплачиваемого не застрахованным лицам.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П.11(1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Постановление Правительства РФ от 15.06.2007 N 375 -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случае если застрахованное лицо не имело заработка, а также в случае если средний заработок, в расчете за полный календарный месяц ниже МРОТ на день наступления страхового случая, средний заработок, исходя из которого исчисляются пособия, принимается равным МРОТ на день наступления страхового случая. Плюс районный коэффициент.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2166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Средства для выплаты </a:t>
            </a: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пособий.</a:t>
            </a:r>
          </a:p>
          <a:p>
            <a:pPr lvl="0" algn="just" defTabSz="914400">
              <a:spcBef>
                <a:spcPct val="20000"/>
              </a:spcBef>
            </a:pPr>
            <a:endParaRPr lang="ru-RU" sz="3000" b="1" dirty="0" smtClean="0">
              <a:solidFill>
                <a:srgbClr val="C00000"/>
              </a:solidFill>
              <a:latin typeface="Calibri Light"/>
              <a:ea typeface="+mj-ea"/>
              <a:cs typeface="+mj-cs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Ст.3 Закона № 255-ФЗ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временной нетрудоспособности с 4-го дня из средств ФСС;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уходу за заболевшим ребенком с 1-го дня из средств ФСС;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беременности и родам с 1-го из средств ФСС.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карантине с 1-го дня из средств ФСС.</a:t>
            </a:r>
          </a:p>
          <a:p>
            <a:pPr lvl="0" algn="just" defTabSz="914400">
              <a:spcBef>
                <a:spcPct val="20000"/>
              </a:spcBef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1179487"/>
            <a:ext cx="9259810" cy="657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3000" b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Минимальные и максимальные размеры пособий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отпуска, начавшегося в 2021 г., пособие – 5116,80 руб. (12 792 руб. x 40%).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01.02.2021 г. – минимальный размер пособия  7082,85. (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28.01.2021 N 73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</a:t>
            </a: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20000"/>
              </a:spcBef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Предельный размер пособия по уходу за ребенком по страховым случаям начавшимся в 2021 году 29650,46 руб. (2438,36  х 30,4 х 40%)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9" y="949234"/>
            <a:ext cx="9398523" cy="634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Документы для передачи в ФСС для назначения пособия по уходу за ребенком в возрасте до 1,5 лет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5 календарных дней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получения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от застрахованного в ФСС нужно передать (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России от 29.09.2020 N 668н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сведения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застрахованном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лице;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заявление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пособия;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свидетельство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рождении (усыновлении) ребенка, за которым осуществляется уход;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свидетельство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рождении (усыновлении, смерти) предыдущего ребенка (детей);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справка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места работы другого родителя о том, что он не использует отпуск по уходу за ребенком и не получает соответствующее пособие;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справки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заработке с предыдущих мест работы за расчетный период, если они не были представлены ранее;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справка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другого места работы о том, что ежемесячное пособие по уходу за ребенком не выплачивается другим работодателем (представляется, если застрахованное лицо работает у нескольких работодателей);</a:t>
            </a:r>
          </a:p>
          <a:p>
            <a:pPr algn="just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заявление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замене лет в расчетном периоде (при необходимости) (ч. 1 ст. 14 Закона N 255-ФЗ, п. 11 Положения об исчислении пособий по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реестр.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158" y="1179488"/>
            <a:ext cx="9398521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в период отпуска по уходу за ребенком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defTabSz="914400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256 ТК РФ Отпуска по уходу за ребенком</a:t>
            </a: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заявлению женщины или лиц, указанных в части второй настоящей статьи, во время нахождения в отпусках по уходу за ребенком они могут работать на условиях неполного рабочего времени или на дому с сохранением права на получение пособия по государственному социальному страхованию.</a:t>
            </a:r>
          </a:p>
          <a:p>
            <a:pPr lvl="0" algn="just" defTabSz="914400"/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19.05.1995 N 81-ФЗ</a:t>
            </a: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 государственных пособиях гражданам, имеющим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Ст.13 Право на ежемесячное пособие по уходу за ребенком сохраняется в случае, если лицо, находящееся в отпуске по уходу за ребенком, работает на условиях неполного рабочего времени или на дому, а также в случае продолжения обучения.</a:t>
            </a: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216679" cy="734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Ограничение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рабочего времени в период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отпуска по уходу за ребенком.</a:t>
            </a:r>
            <a:r>
              <a:rPr lang="ru-RU" sz="2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не установлена конкретная продолжительность рабочего времени, которую нужно установить работнику для сохранения права на получение им пособия по уходу за ребенком до 1,5 лет.</a:t>
            </a: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практики можно сделать вывод о том, что велика вероятность возникновения проблем с ФСС РФ у тех организаций, которые сократили рабочий день на один час и менее (Письмо ФСС РФ от 22.03.2010 N 02-03-13/08-2498, Определение Конституционного Суда РФ от 28.02.2017 N 329-О).</a:t>
            </a:r>
          </a:p>
          <a:p>
            <a:pPr lvl="0" algn="just" defTabSz="91440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 уточнить в своем отделении ФСС, какую продолжительность неполного рабочего времени нужно установить, чтобы избежать отказов в возмещении пособия по уходу за ребенком до 1,5 лет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7" y="949235"/>
            <a:ext cx="9497034" cy="6181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компенсирует утраченный заработок.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ГУ - МРО ФСС РФ от 14.10.2020 N 14-15/7710-4421л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и выплата пособия по уходу за ребенком на условиях неполного рабочего времени будут правомерны при соблюдении вышеперечисленных условий, а именно: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застрахованное лицо само осуществляет уход за ребенком и у него достаточно времени на осуществление данного ухода;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рабочего времени исчисляется в часах;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компенсирует утраченный заработок, равнозначный размеру пособия;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пособие не приобретает характер дополнительного материального стимулирования.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1509" y="1055078"/>
            <a:ext cx="9264171" cy="527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Пособие компенсирует утраченный заработок.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Центрального округа от 21.04.2021 по делу N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А09-11880/2019</a:t>
            </a:r>
          </a:p>
          <a:p>
            <a:pPr lvl="0" algn="just">
              <a:spcBef>
                <a:spcPct val="20000"/>
              </a:spcBef>
            </a:pPr>
            <a:r>
              <a:rPr 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ФСС посчитал, что рабочий день сократили незначительно, и предложил работодателю погасить расходы на пособие по уходу за ребенком. Суд поддержал требование.</a:t>
            </a:r>
          </a:p>
          <a:p>
            <a:pPr lvl="0" algn="just">
              <a:spcBef>
                <a:spcPct val="20000"/>
              </a:spcBef>
            </a:pPr>
            <a:r>
              <a:rPr 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Регион работодателя участвовал в пилотном проекте. Поэтому пособие по уходу за ребенком выплатил фонд.</a:t>
            </a:r>
          </a:p>
          <a:p>
            <a:pPr lvl="0" algn="just">
              <a:spcBef>
                <a:spcPct val="20000"/>
              </a:spcBef>
            </a:pPr>
            <a:r>
              <a:rPr 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Суд признал, что работодатель злоупотреблял правом. По его мнению, работник получил дополнительное материальное обеспечение, т.к. пособие было выше компенсации утраченного заработка в 5,4 раза. При этом суды указали на позицию КС РФ, а также отметили, что само по себе соответствие документов требованиям закона не дает право на пособие.</a:t>
            </a:r>
          </a:p>
          <a:p>
            <a:pPr lvl="0" algn="just">
              <a:spcBef>
                <a:spcPct val="20000"/>
              </a:spcBef>
            </a:pP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8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216679" cy="7189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Больничный в период отпуска по уходу за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ребенком 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работе на условиях неполного рабочего времени.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     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ФСС РФ от 26.12.2014 N 17-03-14/06-18404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нахождения в отпуске по уходу за ребенком до достижения ребенком возраста трех лет не отнесено к периодам, за которые пособие по временной нетрудоспособности не назначается, и нахождение в указанном отпуске не является основанием для отказа в назначении застрахованному лицу пособия по временной нетрудоспособности.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во время нахождения в отпуске по уходу за ребенком до достижения им возраста трех лет застрахованное лицо может работать на условиях неполного рабочего времени или на дому с сохранением права на получение пособия по государственному социальному страхованию - ежемесячного пособия по уходу за ребенком, а в случае наступления временной нетрудоспособности в этом периоде также имеет право на получение пособия по временной нетрудоспособности.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6"/>
            <a:ext cx="92166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Сроки выплаты пособий.</a:t>
            </a:r>
          </a:p>
          <a:p>
            <a:pPr lvl="0" defTabSz="914400">
              <a:spcBef>
                <a:spcPct val="20000"/>
              </a:spcBef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30.12.2020 N 2375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п.11 п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ервоначальная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ежемесячного пособия по уходу за ребенком осуществляется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10 календарных дней со дня получения документов (сведений) либо реестра сведений, которые необходимы для назначения и выплаты соответствующего вида пособия.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ежемесячного пособия по уходу за ребенком застрахованному лицу осуществляется территориальным органом Фонда с 1-го по 15-е число месяца, следующего за месяцем, за который выплачивается такое пособие.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4"/>
            <a:ext cx="9216679" cy="596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Прекращение выплаты пособий.</a:t>
            </a:r>
          </a:p>
          <a:p>
            <a:pPr lvl="0" defTabSz="914400">
              <a:spcBef>
                <a:spcPct val="20000"/>
              </a:spcBef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30.12.2020 N 2375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Страхователь в 3-дневный срок направляет в территориальный орган Фонда уведомление о прекращении права застрахованного лица на получение ежемесячного пособия по уходу за ребенком в случае прекращения с ним трудовых отношений, начала (возобновления) его работы на условиях полного рабочего дня, смерти его ребенка и в иных случаях прекращения обстоятельств, наличие которых явилось основанием для назначения и выплаты соответствующего пособия. 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2" y="949234"/>
            <a:ext cx="9285307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Детские пособия на карту МИР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РФ от 11.04.2019 N 419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физических лиц – получателей пособий из бюджетов различных уровней, с которыми расчеты теперь осуществляются с использованием карты "Мир". С 1 мая 2019 года нужно оформить платежную карту МИР и представить ее работодателю для перечисления на нее пособий.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обязательном порядке зачисляются выплаты за счет средств бюджетов бюджетной системы Российской Федерации, в том числе государственные пособия гражданам, имеющим детей, установленные Федеральным законом от 19.05.1995 N 81-ФЗ "О государственных пособиях гражданам, имеющим детей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с использованием карты «Мир» будут выплачиваться: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пособие по беременности и родам;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единовременное пособие женщинам, вставшим на учет в медицинских организациях в ранние сроки беременности;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единовременное пособие при рождении ребенка;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ежемесячное пособие по уходу за ребенком.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0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4"/>
            <a:ext cx="9070002" cy="590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Продолжительность выплаты пособия из 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средств ФСС</a:t>
            </a:r>
            <a:r>
              <a:rPr lang="ru-RU" sz="22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</a:t>
            </a:r>
          </a:p>
          <a:p>
            <a:pPr lvl="0" algn="just" defTabSz="914400"/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6 Закона № 255-ФЗ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 продолжительность выплаты пособия по временной нетрудоспособности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весь период временной нетрудоспособности до дня восстановления трудоспособности (установления инвалидности);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инвалидам, пособие по временной нетрудоспособности выплачивается не более четырех месяцев подряд или пяти месяцев в календарном году.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случае ухода за больным ребенком в возрасте до 7 лет - за весь период амбулаторного лечения, но не более чем за 60 календарных дней в календарном году по всем случаям ухода за этим ребенком,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-ухода за больным ребенком в возрасте от 7 до 15 лет - за период до 15 календарных дней по каждому случаю амбулаторного лечения или совместного пребывания с ребенком в стационарном лечебно-профилактическом учреждении, но не более чем за 45 календарных дней в календарном году по всем случаям ухода за этим ребенком;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-ухода за больным членом семьи при амбулаторном лечении - не более чем за 7 календарных дней по каждому случаю заболевания, но не более чем за 30 календарных дней в календарном году по всем случаям ухода за этим членом семьи.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373" y="949235"/>
            <a:ext cx="9328438" cy="637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Ответственность</a:t>
            </a:r>
            <a:endParaRPr lang="ru-RU" sz="2400" kern="0" dirty="0" smtClean="0">
              <a:solidFill>
                <a:srgbClr val="C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Банка России от 18.12.2020 N ИН-04-45/175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За нарушение кредитными организациями требования о перечислении детских пособий на карты "Мир" Банк России начнет штрафовать с 1 июля. До этой даты переводы можно делать и на карты </a:t>
            </a:r>
            <a:r>
              <a:rPr lang="ru-RU" sz="2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Visa</a:t>
            </a:r>
            <a:r>
              <a:rPr lang="ru-RU" sz="2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или </a:t>
            </a:r>
            <a:r>
              <a:rPr lang="ru-RU" sz="2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Mastercard</a:t>
            </a:r>
            <a:r>
              <a:rPr 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just" defTabSz="914400">
              <a:spcBef>
                <a:spcPct val="20000"/>
              </a:spcBef>
            </a:pPr>
            <a:endParaRPr lang="ru-RU" sz="22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2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Федеральный закон от 10.07.2002 N </a:t>
            </a:r>
            <a:r>
              <a:rPr lang="ru-RU" sz="2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86-ФЗ  "</a:t>
            </a:r>
            <a:r>
              <a:rPr lang="ru-RU" sz="2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 Центральном банке Российской Федерации (Банке России)"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Ст.74 - </a:t>
            </a:r>
            <a:r>
              <a:rPr lang="ru-RU" sz="2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взыскивать штраф в размере до 0,1 процента минимального размера уставного капитала </a:t>
            </a:r>
            <a:r>
              <a:rPr 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либо </a:t>
            </a:r>
            <a:r>
              <a:rPr lang="ru-RU" sz="2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ограничивать проведение кредитной организацией отдельных операций, в том числе с головной кредитной организацией банковской группы, головной организацией банковского холдинга, участниками банковской группы, участниками банковского холдинга, со связанным с ней лицом (связанными с ней лицами), на срок до шести месяцев.</a:t>
            </a:r>
          </a:p>
          <a:p>
            <a:pPr lvl="0" algn="just" defTabSz="914400">
              <a:spcBef>
                <a:spcPct val="20000"/>
              </a:spcBef>
            </a:pPr>
            <a:endParaRPr lang="ru-RU" sz="24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371" y="2017782"/>
            <a:ext cx="847704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kern="0" dirty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          </a:t>
            </a:r>
          </a:p>
          <a:p>
            <a:pPr lvl="0" algn="ctr" defTabSz="914400"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выплачиваемые работодателем.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4"/>
            <a:ext cx="9082881" cy="546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Пособия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назначаемые и выплачиваемые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работодателем.</a:t>
            </a:r>
          </a:p>
          <a:p>
            <a:pPr lvl="0" algn="just" defTabSz="914400">
              <a:spcBef>
                <a:spcPct val="20000"/>
              </a:spcBef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России от 30.12.2020 N 2375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еще за свой счет работодатель оплачивает: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выходные дни для ухода за ребенком-инвалидом;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выплачивает пособие на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погребение.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нельзя зачесть в счет уплаты страховых взносов, они будут возмещаться из бюджета ФСС РФ. </a:t>
            </a:r>
          </a:p>
          <a:p>
            <a:pPr lvl="0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5"/>
            <a:ext cx="9082881" cy="644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Порядок возмещения дней по уходу за ребенком-инвалидом.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России от 30.12.2020 N 2375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П.14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возмещения указанных расходов страхователь представляет в территориальный орган Фонда заявление о возмещении расходов на оплату дополнительных оплачиваемых выходных дней одному из родителей (опекуну, попечителю) для ухода за детьми-инвалидами по форме, утверждаемой Фондом, и заверенную копию приказа о предоставлении дополнительных оплачиваемых выходных дней одному из родителей (опекуну, попечителю) для ухода за детьми-инвалидами.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орган Фонда в течение 10 рабочих дней со дня получения документов принимает решение о возмещении расходов страхователю на оплату дополнительных оплачиваемых выходных дней одному из родителей (опекуну, попечителю) для ухода за детьми-инвалидами и в течение 2 рабочих дней со дня принятия указанного решения перечисляет средства на расчетный счет страхователя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6" y="848215"/>
            <a:ext cx="9572667" cy="669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Предоставление дней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уходу за ребенком-инвалидом с 2022 года.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09.08.2021 N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1320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порядком, который действует в 2021 году, изменений немного. Например, добавили: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сроки для отказа в возмещении расходов. Фонд должен вынести мотивированное решение об отказе в течение 10 календарных дней со дня получения заявления о возмещении. Затем в течение 5 рабочих дней передать его организации лично, заказным письмом или через ТКС;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основания для отказа. В возмещении откажут, если расходы произвели с нарушением законодательства, не подтвердили документами или оформили их неверно.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правила заработают с 2022 года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 следующего года вступает в силу новая редакция нормы о финансовом обеспечении расходов на оплату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допвыходных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ней укажут, что расходы возмещают страхователю в порядке, утвержденном правительством РФ.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2" y="949234"/>
            <a:ext cx="9082881" cy="6542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Порядок возмещения пособий на погребение.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России от 30.12.2020 N 2375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П.13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Получатель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на погребение для его получения представляет справку о смерти в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возмещения расходов на выплату социального пособия на погребение страхователь представляет в территориальный орган Фонда заявление о возмещении таких расходов по форме, утверждаемой Фондом, и справку о смерти. Территориальный орган Фонда в течение 10 рабочих дней со дня получения указанных документов принимает решение о возмещении расходов страхователю на выплату социального пособия на погребение и не позднее 2 рабочих дней со дня его принятия перечисляет средства на расчетный счет страхователя.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781" y="7487"/>
            <a:ext cx="5839040" cy="2260014"/>
          </a:xfrm>
          <a:prstGeom prst="rect">
            <a:avLst/>
          </a:prstGeom>
        </p:spPr>
        <p:txBody>
          <a:bodyPr vert="horz" wrap="square" lIns="0" tIns="13434" rIns="0" bIns="0" rtlCol="0" anchor="ctr">
            <a:spAutoFit/>
          </a:bodyPr>
          <a:lstStyle/>
          <a:p>
            <a:pPr marL="13434">
              <a:lnSpc>
                <a:spcPct val="100000"/>
              </a:lnSpc>
              <a:spcBef>
                <a:spcPts val="106"/>
              </a:spcBef>
            </a:pPr>
            <a:r>
              <a:rPr spc="-242" dirty="0"/>
              <a:t>ВЫГОДА</a:t>
            </a:r>
            <a:r>
              <a:rPr spc="-444" dirty="0"/>
              <a:t> </a:t>
            </a:r>
            <a:r>
              <a:rPr lang="ru-RU" sz="14598" spc="11" dirty="0">
                <a:solidFill>
                  <a:srgbClr val="E41A4A"/>
                </a:solidFill>
              </a:rPr>
              <a:t>15</a:t>
            </a:r>
            <a:endParaRPr sz="14598" dirty="0"/>
          </a:p>
        </p:txBody>
      </p:sp>
      <p:sp>
        <p:nvSpPr>
          <p:cNvPr id="3" name="object 3"/>
          <p:cNvSpPr txBox="1"/>
          <p:nvPr/>
        </p:nvSpPr>
        <p:spPr>
          <a:xfrm>
            <a:off x="6975741" y="975031"/>
            <a:ext cx="638781" cy="108783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6981" b="1" spc="37" dirty="0">
                <a:solidFill>
                  <a:srgbClr val="25021D"/>
                </a:solidFill>
                <a:latin typeface="Trebuchet MS"/>
                <a:cs typeface="Trebuchet MS"/>
              </a:rPr>
              <a:t>%</a:t>
            </a:r>
            <a:endParaRPr sz="6981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5478" y="5464905"/>
            <a:ext cx="8613809" cy="1158001"/>
            <a:chOff x="0" y="5166359"/>
            <a:chExt cx="8143240" cy="1094740"/>
          </a:xfrm>
        </p:grpSpPr>
        <p:sp>
          <p:nvSpPr>
            <p:cNvPr id="5" name="object 5"/>
            <p:cNvSpPr/>
            <p:nvPr/>
          </p:nvSpPr>
          <p:spPr>
            <a:xfrm>
              <a:off x="0" y="5166359"/>
              <a:ext cx="5195316" cy="10942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219699"/>
              <a:ext cx="5184775" cy="992505"/>
            </a:xfrm>
            <a:custGeom>
              <a:avLst/>
              <a:gdLst/>
              <a:ahLst/>
              <a:cxnLst/>
              <a:rect l="l" t="t" r="r" b="b"/>
              <a:pathLst>
                <a:path w="5184775" h="992504">
                  <a:moveTo>
                    <a:pt x="4688585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4688585" y="992124"/>
                  </a:lnTo>
                  <a:lnTo>
                    <a:pt x="4736355" y="989853"/>
                  </a:lnTo>
                  <a:lnTo>
                    <a:pt x="4782841" y="983179"/>
                  </a:lnTo>
                  <a:lnTo>
                    <a:pt x="4827835" y="972309"/>
                  </a:lnTo>
                  <a:lnTo>
                    <a:pt x="4871129" y="957453"/>
                  </a:lnTo>
                  <a:lnTo>
                    <a:pt x="4912516" y="938817"/>
                  </a:lnTo>
                  <a:lnTo>
                    <a:pt x="4951787" y="916609"/>
                  </a:lnTo>
                  <a:lnTo>
                    <a:pt x="4988734" y="891038"/>
                  </a:lnTo>
                  <a:lnTo>
                    <a:pt x="5023150" y="862311"/>
                  </a:lnTo>
                  <a:lnTo>
                    <a:pt x="5054826" y="830636"/>
                  </a:lnTo>
                  <a:lnTo>
                    <a:pt x="5083554" y="796221"/>
                  </a:lnTo>
                  <a:lnTo>
                    <a:pt x="5109127" y="759275"/>
                  </a:lnTo>
                  <a:lnTo>
                    <a:pt x="5131336" y="720003"/>
                  </a:lnTo>
                  <a:lnTo>
                    <a:pt x="5149974" y="678616"/>
                  </a:lnTo>
                  <a:lnTo>
                    <a:pt x="5164831" y="635320"/>
                  </a:lnTo>
                  <a:lnTo>
                    <a:pt x="5175702" y="590324"/>
                  </a:lnTo>
                  <a:lnTo>
                    <a:pt x="5182376" y="543835"/>
                  </a:lnTo>
                  <a:lnTo>
                    <a:pt x="5184647" y="496062"/>
                  </a:lnTo>
                  <a:lnTo>
                    <a:pt x="5182376" y="448286"/>
                  </a:lnTo>
                  <a:lnTo>
                    <a:pt x="5175702" y="401796"/>
                  </a:lnTo>
                  <a:lnTo>
                    <a:pt x="5164831" y="356798"/>
                  </a:lnTo>
                  <a:lnTo>
                    <a:pt x="5149974" y="313502"/>
                  </a:lnTo>
                  <a:lnTo>
                    <a:pt x="5131336" y="272114"/>
                  </a:lnTo>
                  <a:lnTo>
                    <a:pt x="5109127" y="232843"/>
                  </a:lnTo>
                  <a:lnTo>
                    <a:pt x="5083554" y="195896"/>
                  </a:lnTo>
                  <a:lnTo>
                    <a:pt x="5054826" y="161482"/>
                  </a:lnTo>
                  <a:lnTo>
                    <a:pt x="5023150" y="129807"/>
                  </a:lnTo>
                  <a:lnTo>
                    <a:pt x="4988734" y="101081"/>
                  </a:lnTo>
                  <a:lnTo>
                    <a:pt x="4951787" y="75511"/>
                  </a:lnTo>
                  <a:lnTo>
                    <a:pt x="4912516" y="53304"/>
                  </a:lnTo>
                  <a:lnTo>
                    <a:pt x="4871129" y="34669"/>
                  </a:lnTo>
                  <a:lnTo>
                    <a:pt x="4827835" y="19813"/>
                  </a:lnTo>
                  <a:lnTo>
                    <a:pt x="4782841" y="8944"/>
                  </a:lnTo>
                  <a:lnTo>
                    <a:pt x="4736355" y="2270"/>
                  </a:lnTo>
                  <a:lnTo>
                    <a:pt x="4688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" name="object 7"/>
            <p:cNvSpPr/>
            <p:nvPr/>
          </p:nvSpPr>
          <p:spPr>
            <a:xfrm>
              <a:off x="5841491" y="5529071"/>
              <a:ext cx="2301240" cy="4099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8" name="object 8">
            <a:hlinkClick r:id="rId4"/>
          </p:cNvPr>
          <p:cNvSpPr txBox="1"/>
          <p:nvPr/>
        </p:nvSpPr>
        <p:spPr>
          <a:xfrm>
            <a:off x="963994" y="5661685"/>
            <a:ext cx="1631546" cy="795831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lnSpc>
                <a:spcPts val="1507"/>
              </a:lnSpc>
              <a:spcBef>
                <a:spcPts val="106"/>
              </a:spcBef>
            </a:pPr>
            <a:r>
              <a:rPr sz="1269" spc="-16" dirty="0">
                <a:latin typeface="Franklin Gothic Medium"/>
                <a:cs typeface="Franklin Gothic Medium"/>
              </a:rPr>
              <a:t>УЗНАЙТЕ </a:t>
            </a:r>
            <a:r>
              <a:rPr sz="1269" spc="-58" dirty="0">
                <a:latin typeface="Franklin Gothic Medium"/>
                <a:cs typeface="Franklin Gothic Medium"/>
              </a:rPr>
              <a:t>ЗА </a:t>
            </a:r>
            <a:r>
              <a:rPr sz="1269" dirty="0">
                <a:latin typeface="Franklin Gothic Medium"/>
                <a:cs typeface="Franklin Gothic Medium"/>
              </a:rPr>
              <a:t>1</a:t>
            </a:r>
            <a:r>
              <a:rPr sz="1269" spc="-16" dirty="0">
                <a:latin typeface="Franklin Gothic Medium"/>
                <a:cs typeface="Franklin Gothic Medium"/>
              </a:rPr>
              <a:t> </a:t>
            </a:r>
            <a:r>
              <a:rPr sz="1269" spc="-5" dirty="0">
                <a:latin typeface="Franklin Gothic Medium"/>
                <a:cs typeface="Franklin Gothic Medium"/>
              </a:rPr>
              <a:t>МИНУТУ</a:t>
            </a:r>
            <a:endParaRPr sz="1269" dirty="0">
              <a:latin typeface="Franklin Gothic Medium"/>
              <a:cs typeface="Franklin Gothic Medium"/>
            </a:endParaRPr>
          </a:p>
          <a:p>
            <a:pPr marL="13434">
              <a:lnSpc>
                <a:spcPts val="2269"/>
              </a:lnSpc>
            </a:pPr>
            <a:r>
              <a:rPr sz="2116" b="1" spc="-90" dirty="0">
                <a:solidFill>
                  <a:srgbClr val="E30520"/>
                </a:solidFill>
                <a:latin typeface="Trebuchet MS"/>
                <a:cs typeface="Trebuchet MS"/>
              </a:rPr>
              <a:t>ЦЕНУ</a:t>
            </a:r>
            <a:endParaRPr sz="2116" dirty="0">
              <a:latin typeface="Trebuchet MS"/>
              <a:cs typeface="Trebuchet MS"/>
            </a:endParaRPr>
          </a:p>
          <a:p>
            <a:pPr marL="13434">
              <a:lnSpc>
                <a:spcPts val="2285"/>
              </a:lnSpc>
            </a:pPr>
            <a:r>
              <a:rPr sz="2116" b="1" spc="-159" dirty="0">
                <a:solidFill>
                  <a:srgbClr val="E30520"/>
                </a:solidFill>
                <a:latin typeface="Trebuchet MS"/>
                <a:cs typeface="Trebuchet MS"/>
              </a:rPr>
              <a:t>АУДИТА</a:t>
            </a:r>
            <a:endParaRPr sz="2116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69288" y="5704244"/>
            <a:ext cx="1413917" cy="731711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6121">
              <a:lnSpc>
                <a:spcPts val="1137"/>
              </a:lnSpc>
              <a:spcBef>
                <a:spcPts val="106"/>
              </a:spcBef>
            </a:pPr>
            <a:r>
              <a:rPr sz="952" spc="-26" dirty="0">
                <a:solidFill>
                  <a:srgbClr val="25021D"/>
                </a:solidFill>
                <a:latin typeface="Franklin Gothic Medium"/>
                <a:cs typeface="Franklin Gothic Medium"/>
              </a:rPr>
              <a:t>АКГ </a:t>
            </a:r>
            <a:r>
              <a:rPr sz="952" spc="-11" dirty="0">
                <a:solidFill>
                  <a:srgbClr val="25021D"/>
                </a:solidFill>
                <a:latin typeface="Franklin Gothic Medium"/>
                <a:cs typeface="Franklin Gothic Medium"/>
              </a:rPr>
              <a:t>«Правовест</a:t>
            </a:r>
            <a:r>
              <a:rPr sz="952" spc="42" dirty="0">
                <a:solidFill>
                  <a:srgbClr val="25021D"/>
                </a:solidFill>
                <a:latin typeface="Franklin Gothic Medium"/>
                <a:cs typeface="Franklin Gothic Medium"/>
              </a:rPr>
              <a:t> </a:t>
            </a:r>
            <a:r>
              <a:rPr sz="952" spc="-26" dirty="0">
                <a:solidFill>
                  <a:srgbClr val="25021D"/>
                </a:solidFill>
                <a:latin typeface="Franklin Gothic Medium"/>
                <a:cs typeface="Franklin Gothic Medium"/>
              </a:rPr>
              <a:t>Аудит»</a:t>
            </a:r>
            <a:endParaRPr sz="952">
              <a:latin typeface="Franklin Gothic Medium"/>
              <a:cs typeface="Franklin Gothic Medium"/>
            </a:endParaRPr>
          </a:p>
          <a:p>
            <a:pPr marL="16121">
              <a:lnSpc>
                <a:spcPts val="1518"/>
              </a:lnSpc>
            </a:pPr>
            <a:r>
              <a:rPr sz="1269" b="1" spc="26" dirty="0">
                <a:latin typeface="Arial"/>
                <a:cs typeface="Arial"/>
              </a:rPr>
              <a:t>16 </a:t>
            </a:r>
            <a:r>
              <a:rPr sz="1269" b="1" spc="-100" dirty="0">
                <a:latin typeface="Arial"/>
                <a:cs typeface="Arial"/>
              </a:rPr>
              <a:t>место</a:t>
            </a:r>
            <a:r>
              <a:rPr sz="1269" b="1" spc="-185" dirty="0">
                <a:latin typeface="Arial"/>
                <a:cs typeface="Arial"/>
              </a:rPr>
              <a:t> </a:t>
            </a:r>
            <a:r>
              <a:rPr sz="1269" b="1" spc="-175" dirty="0">
                <a:latin typeface="Arial"/>
                <a:cs typeface="Arial"/>
              </a:rPr>
              <a:t>RAEX</a:t>
            </a:r>
            <a:endParaRPr sz="1269">
              <a:latin typeface="Arial"/>
              <a:cs typeface="Arial"/>
            </a:endParaRPr>
          </a:p>
          <a:p>
            <a:pPr marL="13434">
              <a:lnSpc>
                <a:spcPts val="1417"/>
              </a:lnSpc>
              <a:spcBef>
                <a:spcPts val="566"/>
              </a:spcBef>
            </a:pPr>
            <a:r>
              <a:rPr sz="1269" b="1" spc="26" dirty="0">
                <a:latin typeface="Arial"/>
                <a:cs typeface="Arial"/>
              </a:rPr>
              <a:t>+7 </a:t>
            </a:r>
            <a:r>
              <a:rPr sz="1269" b="1" dirty="0">
                <a:latin typeface="Arial"/>
                <a:cs typeface="Arial"/>
              </a:rPr>
              <a:t>(495)</a:t>
            </a:r>
            <a:r>
              <a:rPr sz="1269" b="1" spc="-196" dirty="0">
                <a:latin typeface="Arial"/>
                <a:cs typeface="Arial"/>
              </a:rPr>
              <a:t> </a:t>
            </a:r>
            <a:r>
              <a:rPr sz="1269" b="1" dirty="0">
                <a:latin typeface="Arial"/>
                <a:cs typeface="Arial"/>
              </a:rPr>
              <a:t>134-32-23</a:t>
            </a:r>
            <a:endParaRPr sz="1269">
              <a:latin typeface="Arial"/>
              <a:cs typeface="Arial"/>
            </a:endParaRPr>
          </a:p>
          <a:p>
            <a:pPr marL="13434">
              <a:lnSpc>
                <a:spcPts val="1037"/>
              </a:lnSpc>
            </a:pPr>
            <a:r>
              <a:rPr sz="952" spc="-5" dirty="0">
                <a:latin typeface="Franklin Gothic Medium"/>
                <a:cs typeface="Franklin Gothic Medium"/>
              </a:rPr>
              <a:t>pravovest-audit.ru</a:t>
            </a:r>
            <a:endParaRPr sz="952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5478" y="619838"/>
            <a:ext cx="4267159" cy="475560"/>
          </a:xfrm>
          <a:custGeom>
            <a:avLst/>
            <a:gdLst/>
            <a:ahLst/>
            <a:cxnLst/>
            <a:rect l="l" t="t" r="r" b="b"/>
            <a:pathLst>
              <a:path w="3758565" h="449580">
                <a:moveTo>
                  <a:pt x="3758184" y="0"/>
                </a:moveTo>
                <a:lnTo>
                  <a:pt x="0" y="0"/>
                </a:lnTo>
                <a:lnTo>
                  <a:pt x="0" y="449579"/>
                </a:lnTo>
                <a:lnTo>
                  <a:pt x="3758184" y="449579"/>
                </a:lnTo>
                <a:lnTo>
                  <a:pt x="3758184" y="0"/>
                </a:lnTo>
                <a:close/>
              </a:path>
            </a:pathLst>
          </a:custGeom>
          <a:solidFill>
            <a:srgbClr val="E41A4A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1" name="object 11"/>
          <p:cNvSpPr txBox="1"/>
          <p:nvPr/>
        </p:nvSpPr>
        <p:spPr>
          <a:xfrm>
            <a:off x="940781" y="686296"/>
            <a:ext cx="3917081" cy="322202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2010" b="1" spc="-37" dirty="0">
                <a:solidFill>
                  <a:srgbClr val="FFFFFF"/>
                </a:solidFill>
                <a:latin typeface="Trebuchet MS"/>
                <a:cs typeface="Trebuchet MS"/>
              </a:rPr>
              <a:t>АКЦИЯ </a:t>
            </a:r>
            <a:r>
              <a:rPr sz="2010" b="1" spc="-180" dirty="0">
                <a:solidFill>
                  <a:srgbClr val="FFFFFF"/>
                </a:solidFill>
                <a:latin typeface="Trebuchet MS"/>
                <a:cs typeface="Trebuchet MS"/>
              </a:rPr>
              <a:t>ДО </a:t>
            </a:r>
            <a:r>
              <a:rPr sz="2010" b="1" spc="-16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lang="ru-RU" sz="2010" b="1" spc="-16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2010" b="1" spc="-1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2010" b="1" spc="-100" dirty="0">
                <a:solidFill>
                  <a:srgbClr val="FFFFFF"/>
                </a:solidFill>
                <a:latin typeface="Trebuchet MS"/>
                <a:cs typeface="Trebuchet MS"/>
              </a:rPr>
              <a:t>СЕНТЯБРЯ </a:t>
            </a:r>
            <a:r>
              <a:rPr sz="2010" b="1" spc="-31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10" b="1" dirty="0">
                <a:solidFill>
                  <a:srgbClr val="FFFFFF"/>
                </a:solidFill>
                <a:latin typeface="Trebuchet MS"/>
                <a:cs typeface="Trebuchet MS"/>
              </a:rPr>
              <a:t>2021</a:t>
            </a:r>
            <a:endParaRPr sz="201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4969" y="2577693"/>
            <a:ext cx="5847772" cy="1774617"/>
            <a:chOff x="339852" y="2436875"/>
            <a:chExt cx="5528310" cy="1677670"/>
          </a:xfrm>
        </p:grpSpPr>
        <p:sp>
          <p:nvSpPr>
            <p:cNvPr id="13" name="object 13"/>
            <p:cNvSpPr/>
            <p:nvPr/>
          </p:nvSpPr>
          <p:spPr>
            <a:xfrm>
              <a:off x="339852" y="2436875"/>
              <a:ext cx="2899410" cy="16771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884" y="2590799"/>
              <a:ext cx="2403475" cy="1181100"/>
            </a:xfrm>
            <a:custGeom>
              <a:avLst/>
              <a:gdLst/>
              <a:ahLst/>
              <a:cxnLst/>
              <a:rect l="l" t="t" r="r" b="b"/>
              <a:pathLst>
                <a:path w="2403475" h="1181100">
                  <a:moveTo>
                    <a:pt x="2403348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3348" y="1181100"/>
                  </a:lnTo>
                  <a:lnTo>
                    <a:pt x="2403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2968752" y="2436875"/>
              <a:ext cx="2899410" cy="16771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6" name="object 16"/>
            <p:cNvSpPr/>
            <p:nvPr/>
          </p:nvSpPr>
          <p:spPr>
            <a:xfrm>
              <a:off x="3224784" y="2590799"/>
              <a:ext cx="2403475" cy="1181100"/>
            </a:xfrm>
            <a:custGeom>
              <a:avLst/>
              <a:gdLst/>
              <a:ahLst/>
              <a:cxnLst/>
              <a:rect l="l" t="t" r="r" b="b"/>
              <a:pathLst>
                <a:path w="2403475" h="1181100">
                  <a:moveTo>
                    <a:pt x="2403347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3347" y="1181100"/>
                  </a:lnTo>
                  <a:lnTo>
                    <a:pt x="2403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05859" y="3294257"/>
            <a:ext cx="1958661" cy="652073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algn="ctr">
              <a:spcBef>
                <a:spcPts val="106"/>
              </a:spcBef>
            </a:pPr>
            <a:r>
              <a:rPr sz="1269" b="1" spc="-58" dirty="0">
                <a:solidFill>
                  <a:srgbClr val="252525"/>
                </a:solidFill>
                <a:latin typeface="Trebuchet MS"/>
                <a:cs typeface="Trebuchet MS"/>
              </a:rPr>
              <a:t>АКТУАЛИЗАЦИЯ</a:t>
            </a:r>
            <a:r>
              <a:rPr sz="1269" b="1" spc="-16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269" b="1" spc="-53" dirty="0">
                <a:solidFill>
                  <a:srgbClr val="252525"/>
                </a:solidFill>
                <a:latin typeface="Trebuchet MS"/>
                <a:cs typeface="Trebuchet MS"/>
              </a:rPr>
              <a:t>РАЗДЕЛА</a:t>
            </a:r>
            <a:endParaRPr sz="1269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269" b="1" spc="-74" dirty="0">
                <a:solidFill>
                  <a:srgbClr val="252525"/>
                </a:solidFill>
                <a:latin typeface="Trebuchet MS"/>
                <a:cs typeface="Trebuchet MS"/>
              </a:rPr>
              <a:t>УЧЕТНОЙ </a:t>
            </a:r>
            <a:r>
              <a:rPr sz="1269" b="1" spc="-85" dirty="0">
                <a:solidFill>
                  <a:srgbClr val="252525"/>
                </a:solidFill>
                <a:latin typeface="Trebuchet MS"/>
                <a:cs typeface="Trebuchet MS"/>
              </a:rPr>
              <a:t>ПОЛИТИКИ</a:t>
            </a:r>
            <a:r>
              <a:rPr sz="1269" b="1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269" b="1" dirty="0">
                <a:solidFill>
                  <a:srgbClr val="252525"/>
                </a:solidFill>
                <a:latin typeface="Trebuchet MS"/>
                <a:cs typeface="Trebuchet MS"/>
              </a:rPr>
              <a:t>2021</a:t>
            </a:r>
            <a:endParaRPr sz="1269">
              <a:latin typeface="Trebuchet MS"/>
              <a:cs typeface="Trebuchet MS"/>
            </a:endParaRPr>
          </a:p>
          <a:p>
            <a:pPr algn="ctr">
              <a:spcBef>
                <a:spcPts val="640"/>
              </a:spcBef>
            </a:pPr>
            <a:r>
              <a:rPr sz="1111" spc="-1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Любой на выбор </a:t>
            </a:r>
            <a:r>
              <a:rPr sz="11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– 0</a:t>
            </a:r>
            <a:r>
              <a:rPr sz="1111" spc="-37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111" spc="-5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р.</a:t>
            </a:r>
            <a:endParaRPr sz="1111">
              <a:latin typeface="Franklin Gothic Medium"/>
              <a:cs typeface="Franklin Gothic 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82417" y="2577693"/>
            <a:ext cx="3004489" cy="1774617"/>
            <a:chOff x="5574791" y="2436875"/>
            <a:chExt cx="2840355" cy="1677670"/>
          </a:xfrm>
        </p:grpSpPr>
        <p:sp>
          <p:nvSpPr>
            <p:cNvPr id="19" name="object 19"/>
            <p:cNvSpPr/>
            <p:nvPr/>
          </p:nvSpPr>
          <p:spPr>
            <a:xfrm>
              <a:off x="5574791" y="2436875"/>
              <a:ext cx="2839973" cy="16771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0823" y="2590799"/>
              <a:ext cx="2344420" cy="1181100"/>
            </a:xfrm>
            <a:custGeom>
              <a:avLst/>
              <a:gdLst/>
              <a:ahLst/>
              <a:cxnLst/>
              <a:rect l="l" t="t" r="r" b="b"/>
              <a:pathLst>
                <a:path w="2344420" h="1181100">
                  <a:moveTo>
                    <a:pt x="2343912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343912" y="1181100"/>
                  </a:lnTo>
                  <a:lnTo>
                    <a:pt x="2343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553244" y="2740513"/>
            <a:ext cx="2479896" cy="1232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spcBef>
                <a:spcPts val="48"/>
              </a:spcBef>
            </a:pPr>
            <a:endParaRPr sz="1111">
              <a:latin typeface="Times New Roman"/>
              <a:cs typeface="Times New Roman"/>
            </a:endParaRPr>
          </a:p>
          <a:p>
            <a:pPr marL="779847" marR="770443" algn="ctr"/>
            <a:r>
              <a:rPr sz="1269" b="1" spc="-37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269" b="1" spc="21" dirty="0">
                <a:solidFill>
                  <a:srgbClr val="252525"/>
                </a:solidFill>
                <a:latin typeface="Trebuchet MS"/>
                <a:cs typeface="Trebuchet MS"/>
              </a:rPr>
              <a:t>А</a:t>
            </a:r>
            <a:r>
              <a:rPr sz="1269" b="1" spc="-180" dirty="0">
                <a:solidFill>
                  <a:srgbClr val="252525"/>
                </a:solidFill>
                <a:latin typeface="Trebuchet MS"/>
                <a:cs typeface="Trebuchet MS"/>
              </a:rPr>
              <a:t>Л</a:t>
            </a:r>
            <a:r>
              <a:rPr sz="1269" b="1" spc="-127" dirty="0">
                <a:solidFill>
                  <a:srgbClr val="252525"/>
                </a:solidFill>
                <a:latin typeface="Trebuchet MS"/>
                <a:cs typeface="Trebuchet MS"/>
              </a:rPr>
              <a:t>О</a:t>
            </a:r>
            <a:r>
              <a:rPr sz="1269" b="1" spc="-106" dirty="0">
                <a:solidFill>
                  <a:srgbClr val="252525"/>
                </a:solidFill>
                <a:latin typeface="Trebuchet MS"/>
                <a:cs typeface="Trebuchet MS"/>
              </a:rPr>
              <a:t>Г</a:t>
            </a:r>
            <a:r>
              <a:rPr sz="1269" b="1" spc="5" dirty="0">
                <a:solidFill>
                  <a:srgbClr val="252525"/>
                </a:solidFill>
                <a:latin typeface="Trebuchet MS"/>
                <a:cs typeface="Trebuchet MS"/>
              </a:rPr>
              <a:t>ОВ</a:t>
            </a:r>
            <a:r>
              <a:rPr sz="1269" b="1" spc="16" dirty="0">
                <a:solidFill>
                  <a:srgbClr val="252525"/>
                </a:solidFill>
                <a:latin typeface="Trebuchet MS"/>
                <a:cs typeface="Trebuchet MS"/>
              </a:rPr>
              <a:t>Ы</a:t>
            </a:r>
            <a:r>
              <a:rPr sz="1269" b="1" spc="-11" dirty="0">
                <a:solidFill>
                  <a:srgbClr val="252525"/>
                </a:solidFill>
                <a:latin typeface="Trebuchet MS"/>
                <a:cs typeface="Trebuchet MS"/>
              </a:rPr>
              <a:t>Е  </a:t>
            </a:r>
            <a:r>
              <a:rPr sz="1269" b="1" spc="-21" dirty="0">
                <a:solidFill>
                  <a:srgbClr val="252525"/>
                </a:solidFill>
                <a:latin typeface="Trebuchet MS"/>
                <a:cs typeface="Trebuchet MS"/>
              </a:rPr>
              <a:t>ЮРИСТЫ</a:t>
            </a:r>
            <a:endParaRPr sz="1269">
              <a:latin typeface="Trebuchet MS"/>
              <a:cs typeface="Trebuchet MS"/>
            </a:endParaRPr>
          </a:p>
          <a:p>
            <a:pPr marL="1343" algn="ctr">
              <a:spcBef>
                <a:spcPts val="640"/>
              </a:spcBef>
            </a:pPr>
            <a:r>
              <a:rPr sz="1111" spc="-1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Горячая линия </a:t>
            </a:r>
            <a:r>
              <a:rPr sz="1111" spc="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-</a:t>
            </a:r>
            <a:r>
              <a:rPr sz="1111" spc="-2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безлимитно</a:t>
            </a:r>
            <a:endParaRPr sz="1111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2175" y="3292645"/>
            <a:ext cx="1845816" cy="652073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marR="5374" algn="ctr">
              <a:spcBef>
                <a:spcPts val="106"/>
              </a:spcBef>
            </a:pPr>
            <a:r>
              <a:rPr sz="1269" b="1" spc="-79" dirty="0">
                <a:solidFill>
                  <a:srgbClr val="252525"/>
                </a:solidFill>
                <a:latin typeface="Trebuchet MS"/>
                <a:cs typeface="Trebuchet MS"/>
              </a:rPr>
              <a:t>КОНСАЛТИНГ </a:t>
            </a:r>
            <a:r>
              <a:rPr sz="1269" b="1" spc="69" dirty="0">
                <a:solidFill>
                  <a:srgbClr val="252525"/>
                </a:solidFill>
                <a:latin typeface="Trebuchet MS"/>
                <a:cs typeface="Trebuchet MS"/>
              </a:rPr>
              <a:t>В</a:t>
            </a:r>
            <a:r>
              <a:rPr sz="1269" b="1" spc="-121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269" b="1" spc="-48" dirty="0">
                <a:solidFill>
                  <a:srgbClr val="252525"/>
                </a:solidFill>
                <a:latin typeface="Trebuchet MS"/>
                <a:cs typeface="Trebuchet MS"/>
              </a:rPr>
              <a:t>ТЕЧЕНИЕ  </a:t>
            </a:r>
            <a:r>
              <a:rPr sz="1269" b="1" spc="-69" dirty="0">
                <a:solidFill>
                  <a:srgbClr val="252525"/>
                </a:solidFill>
                <a:latin typeface="Trebuchet MS"/>
                <a:cs typeface="Trebuchet MS"/>
              </a:rPr>
              <a:t>ДОГОВОРА </a:t>
            </a:r>
            <a:r>
              <a:rPr sz="1269" b="1" spc="-37" dirty="0">
                <a:solidFill>
                  <a:srgbClr val="252525"/>
                </a:solidFill>
                <a:latin typeface="Trebuchet MS"/>
                <a:cs typeface="Trebuchet MS"/>
              </a:rPr>
              <a:t>НА</a:t>
            </a:r>
            <a:r>
              <a:rPr sz="1269" b="1" spc="-148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269" b="1" spc="-116" dirty="0">
                <a:solidFill>
                  <a:srgbClr val="252525"/>
                </a:solidFill>
                <a:latin typeface="Trebuchet MS"/>
                <a:cs typeface="Trebuchet MS"/>
              </a:rPr>
              <a:t>АУДИТ</a:t>
            </a:r>
            <a:endParaRPr sz="1269">
              <a:latin typeface="Trebuchet MS"/>
              <a:cs typeface="Trebuchet MS"/>
            </a:endParaRPr>
          </a:p>
          <a:p>
            <a:pPr marL="1343" algn="ctr">
              <a:spcBef>
                <a:spcPts val="640"/>
              </a:spcBef>
            </a:pPr>
            <a:r>
              <a:rPr sz="1111" spc="-2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Бонусные часы </a:t>
            </a:r>
            <a:r>
              <a:rPr sz="1111" spc="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- </a:t>
            </a:r>
            <a:r>
              <a:rPr sz="11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0</a:t>
            </a:r>
            <a:r>
              <a:rPr sz="1111" spc="-53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111" spc="-5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р.</a:t>
            </a:r>
            <a:endParaRPr sz="1111">
              <a:latin typeface="Franklin Gothic Medium"/>
              <a:cs typeface="Franklin Gothic Medium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8847" y="2777590"/>
            <a:ext cx="5849787" cy="2923886"/>
            <a:chOff x="324611" y="2625851"/>
            <a:chExt cx="5530215" cy="2764155"/>
          </a:xfrm>
        </p:grpSpPr>
        <p:sp>
          <p:nvSpPr>
            <p:cNvPr id="24" name="object 24"/>
            <p:cNvSpPr/>
            <p:nvPr/>
          </p:nvSpPr>
          <p:spPr>
            <a:xfrm>
              <a:off x="1316736" y="2625851"/>
              <a:ext cx="856488" cy="4892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25" name="object 25"/>
            <p:cNvSpPr/>
            <p:nvPr/>
          </p:nvSpPr>
          <p:spPr>
            <a:xfrm>
              <a:off x="324611" y="3714026"/>
              <a:ext cx="2899410" cy="16756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26" name="object 26"/>
            <p:cNvSpPr/>
            <p:nvPr/>
          </p:nvSpPr>
          <p:spPr>
            <a:xfrm>
              <a:off x="580643" y="3867911"/>
              <a:ext cx="2403475" cy="1179830"/>
            </a:xfrm>
            <a:custGeom>
              <a:avLst/>
              <a:gdLst/>
              <a:ahLst/>
              <a:cxnLst/>
              <a:rect l="l" t="t" r="r" b="b"/>
              <a:pathLst>
                <a:path w="2403475" h="1179829">
                  <a:moveTo>
                    <a:pt x="2403348" y="0"/>
                  </a:moveTo>
                  <a:lnTo>
                    <a:pt x="0" y="0"/>
                  </a:lnTo>
                  <a:lnTo>
                    <a:pt x="0" y="1179576"/>
                  </a:lnTo>
                  <a:lnTo>
                    <a:pt x="2403348" y="1179576"/>
                  </a:lnTo>
                  <a:lnTo>
                    <a:pt x="2403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27" name="object 27"/>
            <p:cNvSpPr/>
            <p:nvPr/>
          </p:nvSpPr>
          <p:spPr>
            <a:xfrm>
              <a:off x="2953511" y="3709441"/>
              <a:ext cx="2900934" cy="16771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9544" y="3863339"/>
              <a:ext cx="2405380" cy="1181100"/>
            </a:xfrm>
            <a:custGeom>
              <a:avLst/>
              <a:gdLst/>
              <a:ahLst/>
              <a:cxnLst/>
              <a:rect l="l" t="t" r="r" b="b"/>
              <a:pathLst>
                <a:path w="2405379" h="1181100">
                  <a:moveTo>
                    <a:pt x="2404872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4872" y="1181100"/>
                  </a:lnTo>
                  <a:lnTo>
                    <a:pt x="2404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80490" y="4086588"/>
            <a:ext cx="2544378" cy="1202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 marL="772458" marR="709318" indent="-2015" algn="ctr">
              <a:spcBef>
                <a:spcPts val="1095"/>
              </a:spcBef>
            </a:pPr>
            <a:r>
              <a:rPr sz="1269" b="1" spc="-58" dirty="0">
                <a:solidFill>
                  <a:srgbClr val="252525"/>
                </a:solidFill>
                <a:latin typeface="Trebuchet MS"/>
                <a:cs typeface="Trebuchet MS"/>
              </a:rPr>
              <a:t>ПРАКТИКА  </a:t>
            </a:r>
            <a:r>
              <a:rPr sz="1269" b="1" spc="-37" dirty="0">
                <a:solidFill>
                  <a:srgbClr val="252525"/>
                </a:solidFill>
                <a:latin typeface="Trebuchet MS"/>
                <a:cs typeface="Trebuchet MS"/>
              </a:rPr>
              <a:t>П</a:t>
            </a:r>
            <a:r>
              <a:rPr sz="1269" b="1" spc="21" dirty="0">
                <a:solidFill>
                  <a:srgbClr val="252525"/>
                </a:solidFill>
                <a:latin typeface="Trebuchet MS"/>
                <a:cs typeface="Trebuchet MS"/>
              </a:rPr>
              <a:t>Р</a:t>
            </a:r>
            <a:r>
              <a:rPr sz="1269" b="1" spc="-48" dirty="0">
                <a:solidFill>
                  <a:srgbClr val="252525"/>
                </a:solidFill>
                <a:latin typeface="Trebuchet MS"/>
                <a:cs typeface="Trebuchet MS"/>
              </a:rPr>
              <a:t>И</a:t>
            </a:r>
            <a:r>
              <a:rPr sz="1269" b="1" spc="95" dirty="0">
                <a:solidFill>
                  <a:srgbClr val="252525"/>
                </a:solidFill>
                <a:latin typeface="Trebuchet MS"/>
                <a:cs typeface="Trebuchet MS"/>
              </a:rPr>
              <a:t>М</a:t>
            </a:r>
            <a:r>
              <a:rPr sz="1269" b="1" spc="-32" dirty="0">
                <a:solidFill>
                  <a:srgbClr val="252525"/>
                </a:solidFill>
                <a:latin typeface="Trebuchet MS"/>
                <a:cs typeface="Trebuchet MS"/>
              </a:rPr>
              <a:t>ЕНЕН</a:t>
            </a:r>
            <a:r>
              <a:rPr sz="1269" b="1" spc="-58" dirty="0">
                <a:solidFill>
                  <a:srgbClr val="252525"/>
                </a:solidFill>
                <a:latin typeface="Trebuchet MS"/>
                <a:cs typeface="Trebuchet MS"/>
              </a:rPr>
              <a:t>И</a:t>
            </a:r>
            <a:r>
              <a:rPr sz="1269" b="1" spc="21" dirty="0">
                <a:solidFill>
                  <a:srgbClr val="252525"/>
                </a:solidFill>
                <a:latin typeface="Trebuchet MS"/>
                <a:cs typeface="Trebuchet MS"/>
              </a:rPr>
              <a:t>Я</a:t>
            </a:r>
            <a:endParaRPr sz="1269">
              <a:latin typeface="Trebuchet MS"/>
              <a:cs typeface="Trebuchet MS"/>
            </a:endParaRPr>
          </a:p>
          <a:p>
            <a:pPr marL="56423" algn="ctr">
              <a:spcBef>
                <a:spcPts val="640"/>
              </a:spcBef>
            </a:pPr>
            <a:r>
              <a:rPr sz="1111" spc="-2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новых </a:t>
            </a:r>
            <a:r>
              <a:rPr sz="1111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ФСБУ</a:t>
            </a:r>
            <a:r>
              <a:rPr sz="1111" spc="-5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111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2021/2022</a:t>
            </a:r>
            <a:endParaRPr sz="1111">
              <a:latin typeface="Franklin Gothic Medium"/>
              <a:cs typeface="Franklin Gothic Medium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67909" y="3923796"/>
            <a:ext cx="3002474" cy="1774617"/>
            <a:chOff x="5561076" y="3709441"/>
            <a:chExt cx="2838450" cy="1677670"/>
          </a:xfrm>
        </p:grpSpPr>
        <p:sp>
          <p:nvSpPr>
            <p:cNvPr id="31" name="object 31"/>
            <p:cNvSpPr/>
            <p:nvPr/>
          </p:nvSpPr>
          <p:spPr>
            <a:xfrm>
              <a:off x="5561076" y="3709441"/>
              <a:ext cx="2838450" cy="16771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32" name="object 32"/>
            <p:cNvSpPr/>
            <p:nvPr/>
          </p:nvSpPr>
          <p:spPr>
            <a:xfrm>
              <a:off x="5817108" y="3863340"/>
              <a:ext cx="2342515" cy="1181100"/>
            </a:xfrm>
            <a:custGeom>
              <a:avLst/>
              <a:gdLst/>
              <a:ahLst/>
              <a:cxnLst/>
              <a:rect l="l" t="t" r="r" b="b"/>
              <a:pathLst>
                <a:path w="2342515" h="1181100">
                  <a:moveTo>
                    <a:pt x="2342388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342388" y="1181100"/>
                  </a:lnTo>
                  <a:lnTo>
                    <a:pt x="2342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538737" y="4086588"/>
            <a:ext cx="2477881" cy="1224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spcBef>
                <a:spcPts val="37"/>
              </a:spcBef>
            </a:pPr>
            <a:endParaRPr sz="1058">
              <a:latin typeface="Times New Roman"/>
              <a:cs typeface="Times New Roman"/>
            </a:endParaRPr>
          </a:p>
          <a:p>
            <a:pPr marL="614608" marR="606548" algn="ctr"/>
            <a:r>
              <a:rPr sz="1269" b="1" spc="-37" dirty="0">
                <a:solidFill>
                  <a:srgbClr val="252525"/>
                </a:solidFill>
                <a:latin typeface="Trebuchet MS"/>
                <a:cs typeface="Trebuchet MS"/>
              </a:rPr>
              <a:t>П</a:t>
            </a:r>
            <a:r>
              <a:rPr sz="1269" b="1" dirty="0">
                <a:solidFill>
                  <a:srgbClr val="252525"/>
                </a:solidFill>
                <a:latin typeface="Trebuchet MS"/>
                <a:cs typeface="Trebuchet MS"/>
              </a:rPr>
              <a:t>Е</a:t>
            </a:r>
            <a:r>
              <a:rPr sz="1269" b="1" spc="21" dirty="0">
                <a:solidFill>
                  <a:srgbClr val="252525"/>
                </a:solidFill>
                <a:latin typeface="Trebuchet MS"/>
                <a:cs typeface="Trebuchet MS"/>
              </a:rPr>
              <a:t>Р</a:t>
            </a:r>
            <a:r>
              <a:rPr sz="1269" b="1" spc="16" dirty="0">
                <a:solidFill>
                  <a:srgbClr val="252525"/>
                </a:solidFill>
                <a:latin typeface="Trebuchet MS"/>
                <a:cs typeface="Trebuchet MS"/>
              </a:rPr>
              <a:t>С</a:t>
            </a:r>
            <a:r>
              <a:rPr sz="1269" b="1" spc="-100" dirty="0">
                <a:solidFill>
                  <a:srgbClr val="252525"/>
                </a:solidFill>
                <a:latin typeface="Trebuchet MS"/>
                <a:cs typeface="Trebuchet MS"/>
              </a:rPr>
              <a:t>О</a:t>
            </a:r>
            <a:r>
              <a:rPr sz="1269" b="1" spc="-53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269" b="1" spc="-5" dirty="0">
                <a:solidFill>
                  <a:srgbClr val="252525"/>
                </a:solidFill>
                <a:latin typeface="Trebuchet MS"/>
                <a:cs typeface="Trebuchet MS"/>
              </a:rPr>
              <a:t>А</a:t>
            </a:r>
            <a:r>
              <a:rPr sz="1269" b="1" spc="-180" dirty="0">
                <a:solidFill>
                  <a:srgbClr val="252525"/>
                </a:solidFill>
                <a:latin typeface="Trebuchet MS"/>
                <a:cs typeface="Trebuchet MS"/>
              </a:rPr>
              <a:t>Л</a:t>
            </a:r>
            <a:r>
              <a:rPr sz="1269" b="1" spc="-5" dirty="0">
                <a:solidFill>
                  <a:srgbClr val="252525"/>
                </a:solidFill>
                <a:latin typeface="Trebuchet MS"/>
                <a:cs typeface="Trebuchet MS"/>
              </a:rPr>
              <a:t>Ь</a:t>
            </a:r>
            <a:r>
              <a:rPr sz="1269" b="1" spc="-63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269" b="1" spc="58" dirty="0">
                <a:solidFill>
                  <a:srgbClr val="252525"/>
                </a:solidFill>
                <a:latin typeface="Trebuchet MS"/>
                <a:cs typeface="Trebuchet MS"/>
              </a:rPr>
              <a:t>Ы</a:t>
            </a:r>
            <a:r>
              <a:rPr sz="1269" b="1" spc="-42" dirty="0">
                <a:solidFill>
                  <a:srgbClr val="252525"/>
                </a:solidFill>
                <a:latin typeface="Trebuchet MS"/>
                <a:cs typeface="Trebuchet MS"/>
              </a:rPr>
              <a:t>Й  </a:t>
            </a:r>
            <a:r>
              <a:rPr sz="1269" b="1" spc="-63" dirty="0">
                <a:solidFill>
                  <a:srgbClr val="252525"/>
                </a:solidFill>
                <a:latin typeface="Trebuchet MS"/>
                <a:cs typeface="Trebuchet MS"/>
              </a:rPr>
              <a:t>СЕРТИФИКАТ</a:t>
            </a:r>
            <a:endParaRPr sz="1269">
              <a:latin typeface="Trebuchet MS"/>
              <a:cs typeface="Trebuchet MS"/>
            </a:endParaRPr>
          </a:p>
          <a:p>
            <a:pPr algn="ctr">
              <a:spcBef>
                <a:spcPts val="645"/>
              </a:spcBef>
            </a:pPr>
            <a:r>
              <a:rPr sz="1111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об</a:t>
            </a:r>
            <a:r>
              <a:rPr sz="11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111" spc="-2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аудите</a:t>
            </a:r>
            <a:endParaRPr sz="1111">
              <a:latin typeface="Franklin Gothic Medium"/>
              <a:cs typeface="Franklin Gothic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9676" y="4091424"/>
            <a:ext cx="2542363" cy="1189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75">
              <a:latin typeface="Times New Roman"/>
              <a:cs typeface="Times New Roman"/>
            </a:endParaRPr>
          </a:p>
          <a:p>
            <a:pPr algn="ctr">
              <a:spcBef>
                <a:spcPts val="1042"/>
              </a:spcBef>
            </a:pPr>
            <a:r>
              <a:rPr sz="1269" b="1" spc="-11" dirty="0">
                <a:solidFill>
                  <a:srgbClr val="252525"/>
                </a:solidFill>
                <a:latin typeface="Trebuchet MS"/>
                <a:cs typeface="Trebuchet MS"/>
              </a:rPr>
              <a:t>ПОВЫШЕНИЕ</a:t>
            </a:r>
            <a:endParaRPr sz="1269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269" b="1" spc="-37" dirty="0">
                <a:solidFill>
                  <a:srgbClr val="252525"/>
                </a:solidFill>
                <a:latin typeface="Trebuchet MS"/>
                <a:cs typeface="Trebuchet MS"/>
              </a:rPr>
              <a:t>КВАЛИФИКАЦИИ</a:t>
            </a:r>
            <a:endParaRPr sz="1269">
              <a:latin typeface="Trebuchet MS"/>
              <a:cs typeface="Trebuchet MS"/>
            </a:endParaRPr>
          </a:p>
          <a:p>
            <a:pPr algn="ctr">
              <a:spcBef>
                <a:spcPts val="640"/>
              </a:spcBef>
            </a:pPr>
            <a:r>
              <a:rPr sz="11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40 </a:t>
            </a:r>
            <a:r>
              <a:rPr sz="1111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час </a:t>
            </a:r>
            <a:r>
              <a:rPr sz="1111" spc="-2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ИПБР </a:t>
            </a:r>
            <a:r>
              <a:rPr sz="1111" spc="-5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в</a:t>
            </a:r>
            <a:r>
              <a:rPr sz="1111" spc="-2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111" spc="-1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подарок</a:t>
            </a:r>
            <a:endParaRPr sz="1111">
              <a:latin typeface="Franklin Gothic Medium"/>
              <a:cs typeface="Franklin Gothic Medium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820218" y="2814668"/>
            <a:ext cx="6351541" cy="1863548"/>
            <a:chOff x="1356360" y="2660903"/>
            <a:chExt cx="6004559" cy="1761743"/>
          </a:xfrm>
        </p:grpSpPr>
        <p:sp>
          <p:nvSpPr>
            <p:cNvPr id="36" name="object 36"/>
            <p:cNvSpPr/>
            <p:nvPr/>
          </p:nvSpPr>
          <p:spPr>
            <a:xfrm>
              <a:off x="4069080" y="2660903"/>
              <a:ext cx="768096" cy="4693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37" name="object 37"/>
            <p:cNvSpPr/>
            <p:nvPr/>
          </p:nvSpPr>
          <p:spPr>
            <a:xfrm>
              <a:off x="6627875" y="2671571"/>
              <a:ext cx="733044" cy="4876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56360" y="3910583"/>
              <a:ext cx="777240" cy="4983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3925824" y="3869435"/>
              <a:ext cx="972312" cy="5288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40" name="object 40"/>
            <p:cNvSpPr/>
            <p:nvPr/>
          </p:nvSpPr>
          <p:spPr>
            <a:xfrm>
              <a:off x="6684263" y="3875531"/>
              <a:ext cx="565403" cy="5471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60126" y="1970751"/>
            <a:ext cx="6399233" cy="672400"/>
          </a:xfrm>
          <a:prstGeom prst="rect">
            <a:avLst/>
          </a:prstGeom>
        </p:spPr>
        <p:txBody>
          <a:bodyPr vert="horz" wrap="square" lIns="0" tIns="30897" rIns="0" bIns="0" rtlCol="0">
            <a:spAutoFit/>
          </a:bodyPr>
          <a:lstStyle/>
          <a:p>
            <a:pPr marL="13434" marR="5374">
              <a:lnSpc>
                <a:spcPts val="2475"/>
              </a:lnSpc>
              <a:spcBef>
                <a:spcPts val="242"/>
              </a:spcBef>
            </a:pPr>
            <a:r>
              <a:rPr sz="2116" b="1" spc="-32" dirty="0">
                <a:solidFill>
                  <a:srgbClr val="25021D"/>
                </a:solidFill>
                <a:latin typeface="Trebuchet MS"/>
                <a:cs typeface="Trebuchet MS"/>
              </a:rPr>
              <a:t>ПРИ </a:t>
            </a:r>
            <a:r>
              <a:rPr sz="2116" b="1" spc="-164" dirty="0">
                <a:solidFill>
                  <a:srgbClr val="25021D"/>
                </a:solidFill>
                <a:latin typeface="Trebuchet MS"/>
                <a:cs typeface="Trebuchet MS"/>
              </a:rPr>
              <a:t>АУДИТЕ </a:t>
            </a:r>
            <a:r>
              <a:rPr sz="2116" b="1" spc="-180" dirty="0">
                <a:solidFill>
                  <a:srgbClr val="25021D"/>
                </a:solidFill>
                <a:latin typeface="Trebuchet MS"/>
                <a:cs typeface="Trebuchet MS"/>
              </a:rPr>
              <a:t>ДО </a:t>
            </a:r>
            <a:r>
              <a:rPr sz="2116" b="1" spc="-42" dirty="0">
                <a:solidFill>
                  <a:srgbClr val="25021D"/>
                </a:solidFill>
                <a:latin typeface="Trebuchet MS"/>
                <a:cs typeface="Trebuchet MS"/>
              </a:rPr>
              <a:t>31.10.2021 </a:t>
            </a:r>
            <a:r>
              <a:rPr sz="2116" b="1" dirty="0">
                <a:solidFill>
                  <a:srgbClr val="25021D"/>
                </a:solidFill>
                <a:latin typeface="Trebuchet MS"/>
                <a:cs typeface="Trebuchet MS"/>
              </a:rPr>
              <a:t>+ </a:t>
            </a:r>
            <a:r>
              <a:rPr sz="2116" b="1" spc="-53" dirty="0">
                <a:solidFill>
                  <a:srgbClr val="25021D"/>
                </a:solidFill>
                <a:latin typeface="Trebuchet MS"/>
                <a:cs typeface="Trebuchet MS"/>
              </a:rPr>
              <a:t>ПОЛЕЗНЫЕ </a:t>
            </a:r>
            <a:r>
              <a:rPr sz="2116" b="1" spc="-69" dirty="0">
                <a:solidFill>
                  <a:srgbClr val="25021D"/>
                </a:solidFill>
                <a:latin typeface="Trebuchet MS"/>
                <a:cs typeface="Trebuchet MS"/>
              </a:rPr>
              <a:t>БОНУСЫ:  </a:t>
            </a:r>
            <a:r>
              <a:rPr sz="2116" b="1" spc="-127" dirty="0">
                <a:solidFill>
                  <a:srgbClr val="9E0E11"/>
                </a:solidFill>
                <a:latin typeface="Trebuchet MS"/>
                <a:cs typeface="Trebuchet MS"/>
              </a:rPr>
              <a:t>КОНСАЛТИНГ </a:t>
            </a:r>
            <a:r>
              <a:rPr sz="2116" b="1" spc="-21" dirty="0">
                <a:solidFill>
                  <a:srgbClr val="9E0E11"/>
                </a:solidFill>
                <a:latin typeface="Trebuchet MS"/>
                <a:cs typeface="Trebuchet MS"/>
              </a:rPr>
              <a:t>К </a:t>
            </a:r>
            <a:r>
              <a:rPr sz="2116" b="1" spc="-180" dirty="0">
                <a:solidFill>
                  <a:srgbClr val="9E0E11"/>
                </a:solidFill>
                <a:latin typeface="Trebuchet MS"/>
                <a:cs typeface="Trebuchet MS"/>
              </a:rPr>
              <a:t>АУДИТУ </a:t>
            </a:r>
            <a:r>
              <a:rPr sz="2116" b="1" spc="116" dirty="0">
                <a:solidFill>
                  <a:srgbClr val="9E0E11"/>
                </a:solidFill>
                <a:latin typeface="Trebuchet MS"/>
                <a:cs typeface="Trebuchet MS"/>
              </a:rPr>
              <a:t>В</a:t>
            </a:r>
            <a:r>
              <a:rPr sz="2116" b="1" spc="-196" dirty="0">
                <a:solidFill>
                  <a:srgbClr val="9E0E11"/>
                </a:solidFill>
                <a:latin typeface="Trebuchet MS"/>
                <a:cs typeface="Trebuchet MS"/>
              </a:rPr>
              <a:t> </a:t>
            </a:r>
            <a:r>
              <a:rPr sz="2116" b="1" spc="-100" dirty="0">
                <a:solidFill>
                  <a:srgbClr val="9E0E11"/>
                </a:solidFill>
                <a:latin typeface="Trebuchet MS"/>
                <a:cs typeface="Trebuchet MS"/>
              </a:rPr>
              <a:t>ПОДАРОК!</a:t>
            </a:r>
            <a:endParaRPr sz="2116">
              <a:latin typeface="Trebuchet MS"/>
              <a:cs typeface="Trebuchet MS"/>
            </a:endParaRPr>
          </a:p>
        </p:txBody>
      </p:sp>
      <p:pic>
        <p:nvPicPr>
          <p:cNvPr id="44" name="Рисунок 43"/>
          <p:cNvPicPr/>
          <p:nvPr/>
        </p:nvPicPr>
        <p:blipFill rotWithShape="1">
          <a:blip r:embed="rId15"/>
          <a:srcRect l="40750" t="40445" r="42000" b="29222"/>
          <a:stretch/>
        </p:blipFill>
        <p:spPr bwMode="auto">
          <a:xfrm>
            <a:off x="2669024" y="5559485"/>
            <a:ext cx="1049939" cy="1011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13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8306273" cy="6858000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128464" y="0"/>
            <a:ext cx="3324312" cy="432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Заголовок 1"/>
          <p:cNvSpPr/>
          <p:nvPr/>
        </p:nvSpPr>
        <p:spPr bwMode="auto">
          <a:xfrm>
            <a:off x="645568" y="462820"/>
            <a:ext cx="7680929" cy="1216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solidFill>
                  <a:srgbClr val="26021D"/>
                </a:solidFill>
                <a:latin typeface="Franklin Gothic Demi"/>
              </a:rPr>
              <a:t>Сколько стоит уверенность, защита и страховка от рисков?</a:t>
            </a:r>
            <a:endParaRPr lang="ru-RU" sz="3600" b="1" dirty="0">
              <a:solidFill>
                <a:srgbClr val="9E0E11"/>
              </a:solidFill>
              <a:latin typeface="Franklin Gothic Demi"/>
            </a:endParaRPr>
          </a:p>
        </p:txBody>
      </p:sp>
      <p:sp>
        <p:nvSpPr>
          <p:cNvPr id="7" name="Прямоугольник: скругленные верхние углы 20"/>
          <p:cNvSpPr/>
          <p:nvPr/>
        </p:nvSpPr>
        <p:spPr bwMode="auto">
          <a:xfrm flipV="1">
            <a:off x="7999436" y="-2"/>
            <a:ext cx="1901572" cy="604821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80867" y="395230"/>
            <a:ext cx="1473542" cy="322513"/>
          </a:xfrm>
          <a:prstGeom prst="rect">
            <a:avLst/>
          </a:prstGeom>
        </p:spPr>
      </p:pic>
      <p:sp>
        <p:nvSpPr>
          <p:cNvPr id="9" name="Прямоугольник 26"/>
          <p:cNvSpPr/>
          <p:nvPr/>
        </p:nvSpPr>
        <p:spPr bwMode="auto">
          <a:xfrm>
            <a:off x="7936817" y="2340078"/>
            <a:ext cx="20268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200" dirty="0">
                <a:solidFill>
                  <a:srgbClr val="26021D"/>
                </a:solidFill>
                <a:latin typeface="Franklin Gothic Book"/>
                <a:ea typeface="Times New Roman"/>
              </a:rPr>
              <a:t>АКГ  «Правовест Аудит»</a:t>
            </a:r>
            <a:br>
              <a:rPr lang="ru-RU" sz="1200" dirty="0">
                <a:solidFill>
                  <a:srgbClr val="26021D"/>
                </a:solidFill>
                <a:latin typeface="Franklin Gothic Book"/>
                <a:ea typeface="Times New Roman"/>
              </a:rPr>
            </a:br>
            <a:r>
              <a:rPr lang="ru-RU" sz="1500" b="1" dirty="0" smtClean="0">
                <a:latin typeface="Franklin Gothic Book"/>
                <a:ea typeface="Times New Roman"/>
              </a:rPr>
              <a:t>16 </a:t>
            </a:r>
            <a:r>
              <a:rPr lang="ru-RU" sz="1500" b="1" dirty="0">
                <a:latin typeface="Franklin Gothic Book"/>
                <a:ea typeface="Times New Roman"/>
              </a:rPr>
              <a:t>место </a:t>
            </a:r>
            <a:r>
              <a:rPr lang="en-US" sz="1500" b="1" dirty="0">
                <a:latin typeface="Franklin Gothic Book"/>
                <a:ea typeface="Times New Roman"/>
              </a:rPr>
              <a:t>RAEX</a:t>
            </a:r>
            <a:endParaRPr lang="ru-RU" sz="1500" b="1" dirty="0">
              <a:latin typeface="Franklin Gothic Book"/>
            </a:endParaRPr>
          </a:p>
        </p:txBody>
      </p:sp>
      <p:sp>
        <p:nvSpPr>
          <p:cNvPr id="10" name="Прямоугольник 27"/>
          <p:cNvSpPr/>
          <p:nvPr/>
        </p:nvSpPr>
        <p:spPr bwMode="auto">
          <a:xfrm>
            <a:off x="8033409" y="4988367"/>
            <a:ext cx="189386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500" b="1" dirty="0">
                <a:latin typeface="Franklin Gothic Book"/>
                <a:ea typeface="Times New Roman"/>
              </a:rPr>
              <a:t>+7</a:t>
            </a:r>
            <a:r>
              <a:rPr lang="en-US" sz="1500" b="1" dirty="0">
                <a:latin typeface="Franklin Gothic Book"/>
                <a:ea typeface="Times New Roman"/>
              </a:rPr>
              <a:t> (495) 134-32-23</a:t>
            </a:r>
            <a:endParaRPr dirty="0"/>
          </a:p>
          <a:p>
            <a:pPr algn="ctr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200" dirty="0">
                <a:latin typeface="Franklin Gothic Book"/>
                <a:ea typeface="Times New Roman"/>
              </a:rPr>
              <a:t>pravovest-audit.ru</a:t>
            </a:r>
            <a:endParaRPr dirty="0"/>
          </a:p>
        </p:txBody>
      </p:sp>
      <p:sp>
        <p:nvSpPr>
          <p:cNvPr id="11" name="Rectangle 19"/>
          <p:cNvSpPr/>
          <p:nvPr/>
        </p:nvSpPr>
        <p:spPr bwMode="auto">
          <a:xfrm>
            <a:off x="645569" y="2028369"/>
            <a:ext cx="2228715" cy="4146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Rectangle 51"/>
          <p:cNvSpPr/>
          <p:nvPr/>
        </p:nvSpPr>
        <p:spPr bwMode="auto">
          <a:xfrm>
            <a:off x="3083703" y="2023514"/>
            <a:ext cx="2228715" cy="4146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39"/>
          <p:cNvSpPr/>
          <p:nvPr/>
        </p:nvSpPr>
        <p:spPr bwMode="auto">
          <a:xfrm>
            <a:off x="3107948" y="2350851"/>
            <a:ext cx="222871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b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/>
              </a:rPr>
              <a:t>ЮРИДИЧЕСКИЕ И ФИНАНСОВЫЕ ГАРАНТИИ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</a:rPr>
              <a:t>защита и страховка на 3 года</a:t>
            </a:r>
            <a:endParaRPr/>
          </a:p>
        </p:txBody>
      </p:sp>
      <p:sp>
        <p:nvSpPr>
          <p:cNvPr id="14" name="Rectangle 58"/>
          <p:cNvSpPr/>
          <p:nvPr/>
        </p:nvSpPr>
        <p:spPr bwMode="auto">
          <a:xfrm>
            <a:off x="5500506" y="2023514"/>
            <a:ext cx="2173057" cy="4146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41"/>
          <p:cNvSpPr/>
          <p:nvPr/>
        </p:nvSpPr>
        <p:spPr bwMode="auto">
          <a:xfrm>
            <a:off x="5500507" y="2350851"/>
            <a:ext cx="217305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b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/>
              </a:rPr>
              <a:t>ПЕРСОНАЛЬНЫЙ СЕРТИФИКАТ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</a:rPr>
              <a:t>подтверждает профессионализм</a:t>
            </a:r>
            <a:endParaRPr/>
          </a:p>
        </p:txBody>
      </p:sp>
      <p:pic>
        <p:nvPicPr>
          <p:cNvPr id="16" name="Рисунок 4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69686" y="3927152"/>
            <a:ext cx="1697982" cy="1478363"/>
          </a:xfrm>
          <a:prstGeom prst="rect">
            <a:avLst/>
          </a:prstGeom>
        </p:spPr>
      </p:pic>
      <p:sp>
        <p:nvSpPr>
          <p:cNvPr id="17" name="TextBox 43"/>
          <p:cNvSpPr/>
          <p:nvPr/>
        </p:nvSpPr>
        <p:spPr bwMode="auto">
          <a:xfrm>
            <a:off x="645568" y="2348295"/>
            <a:ext cx="2228715" cy="8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b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/>
              </a:rPr>
              <a:t>АУДИТОРСКОЕ ЗАКЛЮЧЕНИЕ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</a:rPr>
              <a:t>достоверный учет и отчетность</a:t>
            </a:r>
            <a:endParaRPr/>
          </a:p>
        </p:txBody>
      </p:sp>
      <p:pic>
        <p:nvPicPr>
          <p:cNvPr id="18" name="Рисунок 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69203" y="3429001"/>
            <a:ext cx="1705659" cy="2338190"/>
          </a:xfrm>
          <a:prstGeom prst="rect">
            <a:avLst/>
          </a:prstGeom>
        </p:spPr>
      </p:pic>
      <p:sp>
        <p:nvSpPr>
          <p:cNvPr id="19" name="TextBox 18"/>
          <p:cNvSpPr/>
          <p:nvPr/>
        </p:nvSpPr>
        <p:spPr bwMode="auto">
          <a:xfrm>
            <a:off x="7888105" y="1115710"/>
            <a:ext cx="2138140" cy="100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1400" dirty="0">
                <a:latin typeface="Franklin Gothic Book"/>
              </a:rPr>
              <a:t>Узнайте за 1 минуту</a:t>
            </a:r>
            <a:endParaRPr dirty="0"/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800" b="1" spc="100" dirty="0">
                <a:solidFill>
                  <a:srgbClr val="E51A4B"/>
                </a:solidFill>
                <a:latin typeface="Franklin Gothic Demi"/>
              </a:rPr>
              <a:t>ЦЕНУ</a:t>
            </a:r>
            <a:br>
              <a:rPr lang="ru-RU" sz="2800" b="1" spc="100" dirty="0">
                <a:solidFill>
                  <a:srgbClr val="E51A4B"/>
                </a:solidFill>
                <a:latin typeface="Franklin Gothic Demi"/>
              </a:rPr>
            </a:br>
            <a:r>
              <a:rPr lang="ru-RU" sz="2800" b="1" spc="100" dirty="0">
                <a:solidFill>
                  <a:srgbClr val="E51A4B"/>
                </a:solidFill>
                <a:latin typeface="Franklin Gothic Demi"/>
              </a:rPr>
              <a:t>ЗАЩИТЫ</a:t>
            </a:r>
            <a:endParaRPr lang="ru-RU" sz="1400" b="1" spc="100" dirty="0">
              <a:solidFill>
                <a:srgbClr val="E51A4B"/>
              </a:solidFill>
              <a:latin typeface="Franklin Gothic Demi"/>
            </a:endParaRPr>
          </a:p>
        </p:txBody>
      </p:sp>
      <p:pic>
        <p:nvPicPr>
          <p:cNvPr id="20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93163" y="3513987"/>
            <a:ext cx="1408348" cy="2319952"/>
          </a:xfrm>
          <a:prstGeom prst="rect">
            <a:avLst/>
          </a:prstGeom>
        </p:spPr>
      </p:pic>
      <p:sp>
        <p:nvSpPr>
          <p:cNvPr id="21" name="TextBox 21"/>
          <p:cNvSpPr/>
          <p:nvPr/>
        </p:nvSpPr>
        <p:spPr bwMode="auto">
          <a:xfrm>
            <a:off x="1079729" y="4320400"/>
            <a:ext cx="142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"/>
              </a:rPr>
              <a:t>АУДИТОРСКОЕ ЗАКЛЮЧЕНИЕ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72680" t="37400" r="13145" b="36560"/>
          <a:stretch/>
        </p:blipFill>
        <p:spPr>
          <a:xfrm>
            <a:off x="8052628" y="2834383"/>
            <a:ext cx="1819305" cy="18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-1280"/>
            <a:ext cx="4175760" cy="6859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3355" y="2360262"/>
            <a:ext cx="9421744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67" y="6434325"/>
            <a:ext cx="401073" cy="4254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30" y="415230"/>
            <a:ext cx="3394014" cy="90702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54838" y="1662669"/>
            <a:ext cx="4471805" cy="47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КОНТАКТНЫЕ ТЕЛЕФОНЫ: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16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US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495</a:t>
            </a:r>
            <a:r>
              <a:rPr lang="en-US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134–32-23</a:t>
            </a:r>
            <a:r>
              <a:rPr lang="en-US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80000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Менеджер</a:t>
            </a:r>
            <a:r>
              <a:rPr lang="ru-RU" sz="17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департамента </a:t>
            </a:r>
            <a:r>
              <a:rPr lang="ru-RU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</a:t>
            </a:r>
            <a:r>
              <a:rPr lang="ru-RU" sz="17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700" b="1" dirty="0" smtClean="0">
              <a:solidFill>
                <a:srgbClr val="80000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80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Артемова </a:t>
            </a:r>
            <a:r>
              <a:rPr lang="ru-RU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Ольга;</a:t>
            </a:r>
            <a:r>
              <a:rPr lang="en-US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Лутицкая </a:t>
            </a:r>
            <a:r>
              <a:rPr lang="ru-RU" sz="1700" dirty="0">
                <a:solidFill>
                  <a:srgbClr val="80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Алиса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700" dirty="0">
                <a:solidFill>
                  <a:srgbClr val="8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700" dirty="0" smtClean="0">
                <a:solidFill>
                  <a:srgbClr val="800000"/>
                </a:solidFill>
                <a:latin typeface="Franklin Gothic Medium" panose="020B0603020102020204" pitchFamily="34" charset="0"/>
              </a:rPr>
              <a:t>       </a:t>
            </a:r>
            <a:r>
              <a:rPr lang="en-US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</a:rPr>
              <a:t>admin@pravovest-audit.ru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700" b="1" dirty="0" smtClean="0">
                <a:ln w="0"/>
                <a:solidFill>
                  <a:srgbClr val="800000"/>
                </a:solidFill>
                <a:latin typeface="Franklin Gothic Medium" panose="020B0603020102020204" pitchFamily="34" charset="0"/>
              </a:rPr>
              <a:t>        </a:t>
            </a:r>
            <a:r>
              <a:rPr lang="ru-RU" sz="1600" b="1" dirty="0" smtClean="0">
                <a:ln w="0"/>
                <a:solidFill>
                  <a:srgbClr val="800000"/>
                </a:solidFill>
                <a:latin typeface="Franklin Gothic Medium" panose="020B0603020102020204" pitchFamily="34" charset="0"/>
              </a:rPr>
              <a:t>+ </a:t>
            </a:r>
            <a:r>
              <a:rPr lang="ru-RU" sz="1600" b="1" dirty="0">
                <a:ln w="0"/>
                <a:solidFill>
                  <a:srgbClr val="800000"/>
                </a:solidFill>
                <a:latin typeface="Franklin Gothic Medium" panose="020B0603020102020204" pitchFamily="34" charset="0"/>
              </a:rPr>
              <a:t>7 (903) </a:t>
            </a:r>
            <a:r>
              <a:rPr lang="ru-RU" sz="1600" b="1" dirty="0" smtClean="0">
                <a:ln w="0"/>
                <a:solidFill>
                  <a:srgbClr val="800000"/>
                </a:solidFill>
                <a:latin typeface="Franklin Gothic Medium" panose="020B0603020102020204" pitchFamily="34" charset="0"/>
              </a:rPr>
              <a:t>669-51-90</a:t>
            </a:r>
            <a:endParaRPr lang="en-US" sz="1700" b="1" dirty="0" smtClean="0">
              <a:solidFill>
                <a:srgbClr val="8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700" b="1" dirty="0">
                <a:solidFill>
                  <a:srgbClr val="8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</a:rPr>
              <a:t>       cons@wiseadvice.ru</a:t>
            </a:r>
            <a:endParaRPr lang="ru-RU" sz="1700" b="1" dirty="0" smtClean="0">
              <a:solidFill>
                <a:srgbClr val="8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6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+7 (996)966–32-63</a:t>
            </a:r>
          </a:p>
          <a:p>
            <a:pPr>
              <a:lnSpc>
                <a:spcPct val="107000"/>
              </a:lnSpc>
              <a:spcAft>
                <a:spcPts val="100"/>
              </a:spcAft>
            </a:pPr>
            <a:r>
              <a:rPr lang="ru-RU" sz="1700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115 093, г. МОСКВА, 1-й ЩИПКОВСКИЙ</a:t>
            </a:r>
          </a:p>
          <a:p>
            <a:pPr>
              <a:lnSpc>
                <a:spcPct val="107000"/>
              </a:lnSpc>
              <a:spcAft>
                <a:spcPts val="100"/>
              </a:spcAft>
            </a:pPr>
            <a:r>
              <a:rPr lang="ru-RU" sz="1600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ПЕР., Д. 20, ЭТАЖ 2, ОФИС 211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700" b="1" dirty="0" smtClean="0">
              <a:solidFill>
                <a:srgbClr val="80000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dirty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b="1" dirty="0" smtClean="0">
                <a:solidFill>
                  <a:srgbClr val="80000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pravovest-audit.ru</a:t>
            </a:r>
            <a:endParaRPr lang="en-US" b="1" dirty="0">
              <a:solidFill>
                <a:srgbClr val="80000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800000"/>
              </a:solidFill>
              <a:latin typeface="FUTUR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ree photo At Mail E Mail Characters Envelope Post Email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9" y="3034420"/>
            <a:ext cx="448451" cy="477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819" y="3852478"/>
            <a:ext cx="448451" cy="475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34" y="3564217"/>
            <a:ext cx="317019" cy="317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33" y="4379779"/>
            <a:ext cx="317019" cy="317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34" y="2090653"/>
            <a:ext cx="317019" cy="317019"/>
          </a:xfrm>
          <a:prstGeom prst="rect">
            <a:avLst/>
          </a:prstGeom>
        </p:spPr>
      </p:pic>
      <p:pic>
        <p:nvPicPr>
          <p:cNvPr id="12" name="Рисунок 11" descr="GPS icon 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0" y="4800042"/>
            <a:ext cx="373682" cy="373682"/>
          </a:xfrm>
          <a:prstGeom prst="rect">
            <a:avLst/>
          </a:prstGeom>
        </p:spPr>
      </p:pic>
      <p:pic>
        <p:nvPicPr>
          <p:cNvPr id="13" name="Рисунок 12" descr="Earth Planet Icon · Free image on Pixab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2" y="5645062"/>
            <a:ext cx="345852" cy="3458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43" y="-160712"/>
            <a:ext cx="4682586" cy="70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647" y="949234"/>
            <a:ext cx="949703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 работодателя не с начала года- оплата дней по уходу за ребенком.</a:t>
            </a:r>
            <a:r>
              <a:rPr lang="ru-RU" sz="2400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</a:t>
            </a:r>
          </a:p>
          <a:p>
            <a:pPr lvl="0" algn="just" defTabSz="91440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 РФ от 19.12.2014 N 17-03-14/06-18772</a:t>
            </a:r>
          </a:p>
          <a:p>
            <a:pPr lvl="0" algn="just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Страхователь должен вести учет количества дней, за которые застрахованному лицу должно быть выплачено пособие по временной нетрудоспособности в связи с необходимостью ухода за отдельным больным членом семьи. Излишне выплаченные суммы пособия по временной нетрудоспособности не принимаются к зачету страховщиком.</a:t>
            </a:r>
          </a:p>
          <a:p>
            <a:pPr lvl="0" algn="just" defTabSz="91440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ФСС РФ от 24.05.2016 N 02-11-09/15-05-128ОП</a:t>
            </a:r>
          </a:p>
          <a:p>
            <a:pPr lvl="0" algn="just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Застрахованное лицо может представить справку с предыдущего места работы о том, сколько дней в текущем календарном году приходилось на временную нетрудоспособность, связанную с необходимостью ухода за этим больным ребенком.</a:t>
            </a:r>
          </a:p>
          <a:p>
            <a:pPr lvl="0" algn="just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невозможности получения такой справки от прежнего страхователя застрахованное лицо может обратиться в медицинскую организацию за получением сведений о количестве календарных дней, приходящихся на уход за больным ребенком.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C00000"/>
                </a:solidFill>
                <a:latin typeface="Franklin Gothic Heavy"/>
                <a:cs typeface="Arial"/>
                <a:sym typeface="Arial"/>
              </a:rPr>
              <a:t>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6"/>
            <a:ext cx="9108638" cy="768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/>
            <a:r>
              <a:rPr lang="ru-RU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Основание назначения пособий.</a:t>
            </a:r>
          </a:p>
          <a:p>
            <a:pPr lvl="0" algn="just" defTabSz="914400"/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</a:t>
            </a:r>
          </a:p>
          <a:p>
            <a:pPr lvl="0" algn="just" defTabSz="91440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Минздравсоцразвития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26.04.2011 № 347н </a:t>
            </a:r>
          </a:p>
          <a:p>
            <a:pPr lvl="0" algn="just" defTabSz="9144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формы бланка листка нетрудоспособности»</a:t>
            </a:r>
          </a:p>
          <a:p>
            <a:pPr lvl="0" algn="just" defTabSz="91440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01.05.2017 N 86-ФЗ</a:t>
            </a:r>
          </a:p>
          <a:p>
            <a:pPr lvl="0" algn="just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 внесении изменений в статью 13 Федерального закона "Об обязательном социальном страховании на случай временной нетрудоспособности и в связи с материнством" и статьи 59 и 78 Федерального закона "Об основах охраны здоровья граждан в Российской Федерации"</a:t>
            </a:r>
          </a:p>
          <a:p>
            <a:pPr lvl="0" algn="just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и выплата пособий по временной нетрудоспособности, по беременности и родам осуществляются на основании листка нетрудоспособности, выданного медицинской организацией в форме документа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бумажном носителе или (с письменного согласия застрахованного лица) сформированного и размещенного в информационной системе страховщика в форме электронного документа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подписанного с использованием усиленной квалифицированной электронной подписи медицинским работником и медицинской организацией.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ru-RU" sz="2100" b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b="1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b="1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" y="-1775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79489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C5CFFEF5-434F-6045-830F-ADEE8D236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548" y="38666"/>
            <a:ext cx="3418133" cy="9105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8" y="5959634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61140" y="2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8647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372" y="6462408"/>
            <a:ext cx="194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pravovest-audit.ru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6091" y="6465725"/>
            <a:ext cx="1830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+7 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495 134-32-23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2053" y="6480944"/>
            <a:ext cx="199734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+ 7 (903) 669-51-90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3" name="Рисунок 12" descr="File:Circle-icons-global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6537941"/>
            <a:ext cx="226427" cy="226427"/>
          </a:xfrm>
          <a:prstGeom prst="rect">
            <a:avLst/>
          </a:prstGeom>
        </p:spPr>
      </p:pic>
      <p:pic>
        <p:nvPicPr>
          <p:cNvPr id="14" name="Рисунок 13" descr="Icons Phone Round · Free vector graphic on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0" y="6528735"/>
            <a:ext cx="243492" cy="243492"/>
          </a:xfrm>
          <a:prstGeom prst="rect">
            <a:avLst/>
          </a:prstGeom>
        </p:spPr>
      </p:pic>
      <p:pic>
        <p:nvPicPr>
          <p:cNvPr id="17" name="Рисунок 16" descr="WhatsApp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8" y="6486907"/>
            <a:ext cx="331488" cy="332593"/>
          </a:xfrm>
          <a:prstGeom prst="rect">
            <a:avLst/>
          </a:prstGeom>
        </p:spPr>
      </p:pic>
      <p:pic>
        <p:nvPicPr>
          <p:cNvPr id="18" name="Рисунок 17" descr="Telegram (software)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5" y="6525328"/>
            <a:ext cx="243492" cy="2434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14792" y="6461740"/>
            <a:ext cx="1595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Pravovest_Audit</a:t>
            </a:r>
            <a:endParaRPr lang="ru-RU" sz="1600" b="0" cap="none" spc="0" dirty="0">
              <a:ln w="0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9001" y="949236"/>
            <a:ext cx="9108638" cy="793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/>
            <a:r>
              <a:rPr lang="ru-RU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Ошибки допущенные медучреждением в электронном больничном листке</a:t>
            </a:r>
          </a:p>
          <a:p>
            <a:pPr lvl="0" algn="just" defTabSz="914400"/>
            <a:r>
              <a:rPr lang="ru-RU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</a:t>
            </a:r>
          </a:p>
          <a:p>
            <a:pPr lvl="0" algn="just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 01.09.2020 N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925н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порядка выдачи и оформления листков нетрудоспособности, включая порядок формирования листков нетрудоспособности в форме электронного документа"</a:t>
            </a:r>
          </a:p>
          <a:p>
            <a:pPr lvl="0" algn="just" defTabSz="91440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ошибок в листке нетрудоспособности в форме электронного документа (до момента выплаты пособий),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 решению врачебной комиссии направляет сведения в ФСС в целях формирования дубликата листка нетрудоспособности в форме электронного документа взамен ранее сформированного листка либо оформляет его дубликат на бумажном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носителе (п.63).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случаях выдается дубликат листка нетрудоспособности (п. 63 Порядка). Основания для этого следующие: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 заполнении больничного допущена ошибка;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он испорчен или утерян (до его оплаты);</a:t>
            </a:r>
          </a:p>
          <a:p>
            <a:pPr marL="285750" lvl="0" indent="-285750" algn="just" defTabSz="91440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нетрудоспособности по решению врачебной комиссии. Независимо от того, в какой форме листок оформлен, его дубликат может быть выдан в электронном виде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 defTabSz="914400">
              <a:buFontTx/>
              <a:buChar char="-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Медорганизация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дубликат больничного на бумажном носителе или направляет сведения в ФСС РФ для оформления дубликата в электронном виде взамен ранее сформированного (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7, 9 п. 63 Порядка).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</a:t>
            </a:r>
          </a:p>
          <a:p>
            <a:pPr lvl="0" algn="just" defTabSz="914400">
              <a:spcBef>
                <a:spcPct val="20000"/>
              </a:spcBef>
            </a:pPr>
            <a:endParaRPr lang="ru-RU" sz="3600" kern="0" dirty="0">
              <a:solidFill>
                <a:srgbClr val="000000"/>
              </a:solidFill>
              <a:latin typeface="Franklin Gothic Heavy"/>
              <a:cs typeface="Arial"/>
              <a:sym typeface="Arial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3600" kern="0" dirty="0" smtClean="0">
                <a:solidFill>
                  <a:srgbClr val="000000"/>
                </a:solidFill>
                <a:latin typeface="Franklin Gothic Heavy"/>
                <a:cs typeface="Arial"/>
                <a:sym typeface="Arial"/>
              </a:rPr>
              <a:t>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62E8B5DF-6E6A-49B8-9603-EA6E9F1326F0}" vid="{B0F941A2-DEBD-46F7-ABE5-9DB8BBF441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9095</TotalTime>
  <Words>7865</Words>
  <Application>Microsoft Office PowerPoint</Application>
  <PresentationFormat>Лист A4 (210x297 мм)</PresentationFormat>
  <Paragraphs>847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80" baseType="lpstr">
      <vt:lpstr>Arial</vt:lpstr>
      <vt:lpstr>Calibri</vt:lpstr>
      <vt:lpstr>Calibri Light</vt:lpstr>
      <vt:lpstr>Franklin Gothic Book</vt:lpstr>
      <vt:lpstr>Franklin Gothic Demi</vt:lpstr>
      <vt:lpstr>Franklin Gothic Heavy</vt:lpstr>
      <vt:lpstr>Franklin Gothic Medium</vt:lpstr>
      <vt:lpstr>FUTURE</vt:lpstr>
      <vt:lpstr>Times New Roman</vt:lpstr>
      <vt:lpstr>Trebuchet MS</vt:lpstr>
      <vt:lpstr>Office Theme</vt:lpstr>
      <vt:lpstr>Тема2</vt:lpstr>
      <vt:lpstr>Тема: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ВЫГОДА 15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компании</dc:title>
  <dc:creator>Microsoft Office User</dc:creator>
  <cp:lastModifiedBy>Тарасова Татьяна</cp:lastModifiedBy>
  <cp:revision>279</cp:revision>
  <cp:lastPrinted>2020-05-28T11:13:35Z</cp:lastPrinted>
  <dcterms:created xsi:type="dcterms:W3CDTF">2020-05-25T09:15:04Z</dcterms:created>
  <dcterms:modified xsi:type="dcterms:W3CDTF">2021-08-31T08:57:08Z</dcterms:modified>
</cp:coreProperties>
</file>