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3" r:id="rId4"/>
    <p:sldId id="285" r:id="rId5"/>
    <p:sldId id="286" r:id="rId6"/>
    <p:sldId id="273" r:id="rId7"/>
    <p:sldId id="287" r:id="rId8"/>
    <p:sldId id="288" r:id="rId9"/>
    <p:sldId id="294" r:id="rId10"/>
    <p:sldId id="290" r:id="rId11"/>
    <p:sldId id="296" r:id="rId12"/>
    <p:sldId id="291" r:id="rId13"/>
    <p:sldId id="293" r:id="rId14"/>
    <p:sldId id="295" r:id="rId15"/>
    <p:sldId id="282" r:id="rId16"/>
    <p:sldId id="278" r:id="rId17"/>
    <p:sldId id="264" r:id="rId18"/>
  </p:sldIdLst>
  <p:sldSz cx="18288000" cy="10287000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Sans Pro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3A4720"/>
    <a:srgbClr val="F8F8F8"/>
    <a:srgbClr val="4F6228"/>
    <a:srgbClr val="233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EE93F-3EB9-4C92-AF2C-7E8E9983C205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498F-76A0-49A5-8A85-9E24EF0AF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AF37-9AA3-4EBE-8300-EADE34B204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543" y="0"/>
            <a:ext cx="8044257" cy="10287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15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5211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899908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55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Phone6_mockup_front_white.png">
            <a:extLst>
              <a:ext uri="{FF2B5EF4-FFF2-40B4-BE49-F238E27FC236}">
                <a16:creationId xmlns:a16="http://schemas.microsoft.com/office/drawing/2014/main" xmlns="" id="{153CBDDC-EE7E-4B2C-A71A-7AC064AE9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1495426"/>
            <a:ext cx="4795838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524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996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653141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1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4336128" y="1092000"/>
            <a:ext cx="10532811" cy="641238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599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53089" cy="2392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2392362"/>
            </a:xfrm>
            <a:custGeom>
              <a:avLst/>
              <a:gdLst/>
              <a:ahLst/>
              <a:cxnLst/>
              <a:rect l="l" t="t" r="r" b="b"/>
              <a:pathLst>
                <a:path w="4253089" h="2392362">
                  <a:moveTo>
                    <a:pt x="0" y="0"/>
                  </a:moveTo>
                  <a:lnTo>
                    <a:pt x="4253089" y="0"/>
                  </a:lnTo>
                  <a:lnTo>
                    <a:pt x="4253089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2D322B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99" y="242943"/>
            <a:ext cx="7388571" cy="147155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14500" y="3314700"/>
            <a:ext cx="148590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Future"/>
              </a:rPr>
              <a:t>ПОСЛЕДСТВИЯ КОРОНАВИРУСА(КВ-19) </a:t>
            </a:r>
            <a:endParaRPr lang="en-US" sz="8000" b="1" dirty="0">
              <a:solidFill>
                <a:schemeClr val="bg1"/>
              </a:solidFill>
              <a:latin typeface="Future"/>
            </a:endParaRPr>
          </a:p>
          <a:p>
            <a:pPr algn="ctr"/>
            <a:r>
              <a:rPr lang="ru-RU" sz="8000" b="1" dirty="0">
                <a:solidFill>
                  <a:schemeClr val="bg1"/>
                </a:solidFill>
                <a:latin typeface="Future"/>
              </a:rPr>
              <a:t>ДЛЯ БИЗНЕСА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Futu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853586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ПРАКТИЧЕСКИЕ ПРИМЕРЫ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7145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836A24-E685-4150-8982-1CE461FA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69C3DA-4C3C-4407-BB7C-76F84D88F993}"/>
              </a:ext>
            </a:extLst>
          </p:cNvPr>
          <p:cNvSpPr/>
          <p:nvPr/>
        </p:nvSpPr>
        <p:spPr>
          <a:xfrm>
            <a:off x="7467600" y="2705100"/>
            <a:ext cx="9144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Решение Арбитражного суда Тверской области от 13 февраля 2020 года по делу № А66-17378/2019:</a:t>
            </a:r>
          </a:p>
          <a:p>
            <a:r>
              <a:rPr lang="ru-RU" sz="2400" b="1" dirty="0">
                <a:latin typeface="Future"/>
              </a:rPr>
              <a:t>Ссылка на коронавирус </a:t>
            </a:r>
            <a:r>
              <a:rPr lang="ru-RU" sz="2400" dirty="0">
                <a:latin typeface="Future"/>
              </a:rPr>
              <a:t>как обстоятельство препятствующее сбору и представлению доказательств (директор ответчика </a:t>
            </a:r>
            <a:r>
              <a:rPr lang="ru-RU" sz="2400" dirty="0" smtClean="0">
                <a:latin typeface="Future"/>
              </a:rPr>
              <a:t>«застрял» </a:t>
            </a:r>
            <a:r>
              <a:rPr lang="ru-RU" sz="2400" dirty="0">
                <a:latin typeface="Future"/>
              </a:rPr>
              <a:t>за границей) </a:t>
            </a:r>
            <a:r>
              <a:rPr lang="ru-RU" sz="2400" b="1" u="sng" dirty="0">
                <a:solidFill>
                  <a:srgbClr val="FF0000"/>
                </a:solidFill>
                <a:latin typeface="Future"/>
              </a:rPr>
              <a:t>отклонена судом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Решение Арбитражного суда Амурской области от 02 марта 2020 года по делу А04-665/2020:</a:t>
            </a:r>
          </a:p>
          <a:p>
            <a:r>
              <a:rPr lang="ru-RU" sz="2400" b="1" dirty="0">
                <a:latin typeface="Future"/>
              </a:rPr>
              <a:t>Ссылка на закрытие границы с Китаем в связи с коронавирусом </a:t>
            </a:r>
            <a:r>
              <a:rPr lang="ru-RU" sz="2400" b="1" u="sng" dirty="0">
                <a:solidFill>
                  <a:srgbClr val="00823B"/>
                </a:solidFill>
                <a:latin typeface="Future"/>
              </a:rPr>
              <a:t>принята судом </a:t>
            </a:r>
            <a:r>
              <a:rPr lang="ru-RU" sz="2400" dirty="0">
                <a:latin typeface="Future"/>
              </a:rPr>
              <a:t>как основание невозможности проведения очного собрания участников ООО с участием китайских мажоритарных акционеров (остается вопрос, почему они не могли выдать доверенность?)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71" y="3060893"/>
            <a:ext cx="3096057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6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887726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РЕШЕНИЯ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7145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836A24-E685-4150-8982-1CE461FA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3643CB-B91D-45F7-8224-1E3A51AE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3" y="2039624"/>
            <a:ext cx="6207751" cy="62077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6391D8-805D-4EA8-A2CF-8F4C195984A2}"/>
              </a:ext>
            </a:extLst>
          </p:cNvPr>
          <p:cNvSpPr/>
          <p:nvPr/>
        </p:nvSpPr>
        <p:spPr>
          <a:xfrm>
            <a:off x="6781800" y="1930187"/>
            <a:ext cx="10591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Future"/>
              </a:rPr>
              <a:t>Документально зафиксировать факт наличия обстоятельств непреодолимой силы или изменения внешних условий: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Сертификат ТПП, заключения, справки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Скриншоты с сайтов соответствующих ведомств</a:t>
            </a:r>
          </a:p>
          <a:p>
            <a:pPr algn="just"/>
            <a:r>
              <a:rPr lang="ru-RU" sz="2200" dirty="0">
                <a:latin typeface="Future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Future"/>
              </a:rPr>
              <a:t>Зафиксировать влияние соответствующих обстоятельств на возможность исполнения конкретного договора: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Определение правильного механизма защиты прав;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Пояснительная записка от ответственных специалистов компании, подробно расписывающая невозможность исполнения соответствующего договора и прогнозирующая влияние ситуации в дальнейшем: расчеты, модели, графики;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Сбор всех необходимых доказательств для формирования позиции защиты</a:t>
            </a:r>
          </a:p>
          <a:p>
            <a:pPr algn="just"/>
            <a:endParaRPr lang="ru-RU" sz="22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Future"/>
              </a:rPr>
              <a:t>Уведомление другой стороны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С использованием порядка, предусмотренного договором (даже если на практике он ранее не использовался);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Как можно более подробное пояснение обстоятельств непреодолимой силы и их влияние на исполнение контракта;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Future"/>
              </a:rPr>
              <a:t>Переговоры, подписание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160652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38600" y="992347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b="1" dirty="0">
                <a:solidFill>
                  <a:srgbClr val="37441C"/>
                </a:solidFill>
                <a:latin typeface="Future"/>
              </a:rPr>
              <a:t>СЛОВО «БАНКРОТСТВО» УСЛЫШАТ ВСЕ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Future"/>
              </a:rPr>
              <a:t>!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715500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4200" y="2142414"/>
            <a:ext cx="9982200" cy="1324467"/>
          </a:xfrm>
          <a:prstGeom prst="rect">
            <a:avLst/>
          </a:prstGeom>
          <a:solidFill>
            <a:srgbClr val="374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Я определился – буду начинать банкротство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48293" y="3979790"/>
            <a:ext cx="8229063" cy="1239910"/>
          </a:xfrm>
          <a:prstGeom prst="rect">
            <a:avLst/>
          </a:prstGeom>
          <a:solidFill>
            <a:srgbClr val="374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Future"/>
                <a:cs typeface="Times New Roman" panose="02020603050405020304" pitchFamily="18" charset="0"/>
              </a:rPr>
              <a:t>Банкротиться не буду, а</a:t>
            </a:r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 буду от него </a:t>
            </a:r>
            <a:r>
              <a:rPr lang="ru-RU" sz="2400" dirty="0">
                <a:latin typeface="Future"/>
                <a:cs typeface="Times New Roman" panose="02020603050405020304" pitchFamily="18" charset="0"/>
              </a:rPr>
              <a:t>защищаться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5221" y="5618558"/>
            <a:ext cx="9978979" cy="1277542"/>
          </a:xfrm>
          <a:prstGeom prst="rect">
            <a:avLst/>
          </a:prstGeom>
          <a:solidFill>
            <a:srgbClr val="374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Future"/>
                <a:cs typeface="Times New Roman" panose="02020603050405020304" pitchFamily="18" charset="0"/>
              </a:rPr>
              <a:t>У меня стабильно, но еще на Х </a:t>
            </a:r>
            <a:r>
              <a:rPr lang="ru-RU" sz="2400" dirty="0" err="1">
                <a:latin typeface="Future"/>
                <a:cs typeface="Times New Roman" panose="02020603050405020304" pitchFamily="18" charset="0"/>
              </a:rPr>
              <a:t>мес.,а</a:t>
            </a:r>
            <a:r>
              <a:rPr lang="ru-RU" sz="2400" dirty="0">
                <a:latin typeface="Future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Future"/>
                <a:cs typeface="Times New Roman" panose="02020603050405020304" pitchFamily="18" charset="0"/>
              </a:rPr>
              <a:t>потом, скорее, банкротство</a:t>
            </a:r>
            <a:endParaRPr lang="ru-RU" sz="2400" dirty="0">
              <a:latin typeface="Future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182223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CAEDDCD-03A1-4FF5-A520-CDD26256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64110" y="7505815"/>
            <a:ext cx="8759779" cy="1277542"/>
          </a:xfrm>
          <a:prstGeom prst="rect">
            <a:avLst/>
          </a:prstGeom>
          <a:solidFill>
            <a:srgbClr val="374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Future"/>
                <a:cs typeface="Times New Roman" panose="02020603050405020304" pitchFamily="18" charset="0"/>
              </a:rPr>
              <a:t>Я контролирую ситуацию, а контрагенты нет</a:t>
            </a:r>
          </a:p>
        </p:txBody>
      </p:sp>
    </p:spTree>
    <p:extLst>
      <p:ext uri="{BB962C8B-B14F-4D97-AF65-F5344CB8AC3E}">
        <p14:creationId xmlns:p14="http://schemas.microsoft.com/office/powerpoint/2010/main" val="162729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307" y="501780"/>
            <a:ext cx="18330661" cy="1143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3500" b="1" dirty="0" smtClean="0">
                <a:solidFill>
                  <a:srgbClr val="37441C"/>
                </a:solidFill>
                <a:latin typeface="Future"/>
              </a:rPr>
              <a:t>МОРАТОРИЙ НА БАНКРОТСТВО</a:t>
            </a:r>
            <a:endParaRPr lang="en-US" sz="3500" b="1" dirty="0" smtClean="0">
              <a:solidFill>
                <a:srgbClr val="37441C"/>
              </a:solidFill>
              <a:latin typeface="Future"/>
            </a:endParaRPr>
          </a:p>
          <a:p>
            <a:pPr algn="ctr"/>
            <a:r>
              <a:rPr lang="en-US" b="1" dirty="0" smtClean="0">
                <a:solidFill>
                  <a:srgbClr val="37441C"/>
                </a:solidFill>
                <a:latin typeface="Future"/>
              </a:rPr>
              <a:t>(</a:t>
            </a:r>
            <a:r>
              <a:rPr lang="ru-RU" b="1" dirty="0">
                <a:solidFill>
                  <a:srgbClr val="37441C"/>
                </a:solidFill>
                <a:latin typeface="Future"/>
              </a:rPr>
              <a:t>Федеральный закон от 01.04.2020 № 98-ФЗ </a:t>
            </a:r>
            <a:r>
              <a:rPr lang="ru-RU" b="1" dirty="0" smtClean="0">
                <a:solidFill>
                  <a:srgbClr val="37441C"/>
                </a:solidFill>
                <a:latin typeface="Future"/>
              </a:rPr>
              <a:t>«О </a:t>
            </a:r>
            <a:r>
              <a:rPr lang="ru-RU" b="1" dirty="0">
                <a:solidFill>
                  <a:srgbClr val="37441C"/>
                </a:solidFill>
                <a:latin typeface="Future"/>
              </a:rPr>
              <a:t>внесении изменений в отдельные законодательные акты Российской Федерации </a:t>
            </a:r>
            <a:r>
              <a:rPr lang="ru-RU" b="1" dirty="0" smtClean="0">
                <a:solidFill>
                  <a:srgbClr val="37441C"/>
                </a:solidFill>
                <a:latin typeface="Future"/>
              </a:rPr>
              <a:t/>
            </a:r>
            <a:br>
              <a:rPr lang="ru-RU" b="1" dirty="0" smtClean="0">
                <a:solidFill>
                  <a:srgbClr val="37441C"/>
                </a:solidFill>
                <a:latin typeface="Future"/>
              </a:rPr>
            </a:br>
            <a:r>
              <a:rPr lang="ru-RU" b="1" dirty="0" smtClean="0">
                <a:solidFill>
                  <a:srgbClr val="37441C"/>
                </a:solidFill>
                <a:latin typeface="Future"/>
              </a:rPr>
              <a:t>по </a:t>
            </a:r>
            <a:r>
              <a:rPr lang="ru-RU" b="1" dirty="0">
                <a:solidFill>
                  <a:srgbClr val="37441C"/>
                </a:solidFill>
                <a:latin typeface="Future"/>
              </a:rPr>
              <a:t>вопросам предупреждения и ликвидации чрезвычайных </a:t>
            </a:r>
            <a:r>
              <a:rPr lang="ru-RU" b="1" dirty="0" smtClean="0">
                <a:solidFill>
                  <a:srgbClr val="37441C"/>
                </a:solidFill>
                <a:latin typeface="Future"/>
              </a:rPr>
              <a:t>ситуаций»</a:t>
            </a:r>
            <a:r>
              <a:rPr lang="en-US" b="1" dirty="0" smtClean="0">
                <a:solidFill>
                  <a:srgbClr val="37441C"/>
                </a:solidFill>
                <a:latin typeface="Future"/>
              </a:rPr>
              <a:t>)</a:t>
            </a:r>
            <a:endParaRPr lang="ru-RU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787095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0307" y="1835416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6937" y="2414280"/>
            <a:ext cx="17297400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AutoNum type="arabicPeriod"/>
            </a:pPr>
            <a:r>
              <a:rPr lang="ru-RU" sz="1900" dirty="0" smtClean="0">
                <a:latin typeface="Future"/>
              </a:rPr>
              <a:t>Мораторий - </a:t>
            </a:r>
            <a:r>
              <a:rPr lang="ru-RU" sz="1900" b="1" dirty="0" smtClean="0">
                <a:latin typeface="Future"/>
              </a:rPr>
              <a:t>по решению Правительства РФ.</a:t>
            </a:r>
            <a:endParaRPr lang="ru-RU" sz="1900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b="1" dirty="0" smtClean="0">
                <a:latin typeface="Future"/>
              </a:rPr>
              <a:t>Срок может быть любым</a:t>
            </a:r>
            <a:r>
              <a:rPr lang="ru-RU" sz="1900" dirty="0" smtClean="0">
                <a:latin typeface="Future"/>
              </a:rPr>
              <a:t>.</a:t>
            </a:r>
            <a:endParaRPr lang="ru-RU" sz="1900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dirty="0" smtClean="0">
                <a:latin typeface="Future"/>
              </a:rPr>
              <a:t>Правительство определяет </a:t>
            </a:r>
            <a:r>
              <a:rPr lang="ru-RU" sz="1900" b="1" dirty="0" smtClean="0">
                <a:latin typeface="Future"/>
              </a:rPr>
              <a:t>отдельные категории </a:t>
            </a:r>
            <a:r>
              <a:rPr lang="ru-RU" sz="1900" dirty="0" smtClean="0">
                <a:latin typeface="Future"/>
              </a:rPr>
              <a:t>организаций, на которых распространится мораторий. Теперь возможно указание на </a:t>
            </a:r>
            <a:r>
              <a:rPr lang="ru-RU" sz="1900" b="1" dirty="0" smtClean="0">
                <a:latin typeface="Future"/>
              </a:rPr>
              <a:t>конкретные </a:t>
            </a:r>
            <a:r>
              <a:rPr lang="ru-RU" sz="1900" b="1" dirty="0" err="1" smtClean="0">
                <a:latin typeface="Future"/>
              </a:rPr>
              <a:t>ОКВЭДы</a:t>
            </a:r>
            <a:r>
              <a:rPr lang="ru-RU" sz="1900" b="1" dirty="0" smtClean="0">
                <a:latin typeface="Future"/>
              </a:rPr>
              <a:t>. </a:t>
            </a:r>
            <a:r>
              <a:rPr lang="ru-RU" sz="1900" dirty="0" smtClean="0">
                <a:latin typeface="Future"/>
              </a:rPr>
              <a:t>Если компания такой ОКВЭД имеет, то на нее распространится мораторий.</a:t>
            </a:r>
            <a:endParaRPr lang="ru-RU" sz="1900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dirty="0" smtClean="0">
                <a:latin typeface="Future"/>
              </a:rPr>
              <a:t>Кредиторы </a:t>
            </a:r>
            <a:r>
              <a:rPr lang="ru-RU" sz="1900" b="1" dirty="0" smtClean="0">
                <a:latin typeface="Future"/>
              </a:rPr>
              <a:t>не смогут инициировать дело о банкротстве</a:t>
            </a:r>
            <a:r>
              <a:rPr lang="ru-RU" sz="1900" dirty="0" smtClean="0">
                <a:latin typeface="Future"/>
              </a:rPr>
              <a:t> «мораторного должника». Заявление о банкротстве будет </a:t>
            </a:r>
            <a:r>
              <a:rPr lang="ru-RU" sz="1900" b="1" dirty="0" smtClean="0">
                <a:latin typeface="Future"/>
              </a:rPr>
              <a:t>возвращено.</a:t>
            </a:r>
            <a:r>
              <a:rPr lang="ru-RU" sz="1900" dirty="0" smtClean="0">
                <a:latin typeface="Future"/>
              </a:rPr>
              <a:t> </a:t>
            </a:r>
            <a:endParaRPr lang="ru-RU" sz="1900" b="1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dirty="0">
                <a:latin typeface="Future"/>
              </a:rPr>
              <a:t>С</a:t>
            </a:r>
            <a:r>
              <a:rPr lang="ru-RU" sz="1900" dirty="0" smtClean="0">
                <a:latin typeface="Future"/>
              </a:rPr>
              <a:t>ам </a:t>
            </a:r>
            <a:r>
              <a:rPr lang="ru-RU" sz="1900" b="1" dirty="0" smtClean="0">
                <a:latin typeface="Future"/>
              </a:rPr>
              <a:t>«мораторный должник» не лишается права на подачу в отношении себя заявления о банкротстве.</a:t>
            </a:r>
            <a:endParaRPr lang="ru-RU" sz="1900" b="1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dirty="0">
                <a:latin typeface="Future"/>
              </a:rPr>
              <a:t>В условиях моратория </a:t>
            </a:r>
            <a:r>
              <a:rPr lang="ru-RU" sz="1900" b="1" dirty="0">
                <a:latin typeface="Future"/>
              </a:rPr>
              <a:t>месячный срок </a:t>
            </a:r>
            <a:r>
              <a:rPr lang="ru-RU" sz="1900" dirty="0">
                <a:latin typeface="Future"/>
              </a:rPr>
              <a:t>на подачу в арбитражный суд </a:t>
            </a:r>
            <a:r>
              <a:rPr lang="ru-RU" sz="1900" dirty="0" smtClean="0">
                <a:latin typeface="Future"/>
              </a:rPr>
              <a:t>заявления </a:t>
            </a:r>
            <a:r>
              <a:rPr lang="ru-RU" sz="1900" dirty="0">
                <a:latin typeface="Future"/>
              </a:rPr>
              <a:t>о банкротстве компании </a:t>
            </a:r>
            <a:r>
              <a:rPr lang="ru-RU" sz="1900" b="1" dirty="0">
                <a:latin typeface="Future"/>
              </a:rPr>
              <a:t>не </a:t>
            </a:r>
            <a:r>
              <a:rPr lang="ru-RU" sz="1900" b="1" dirty="0" smtClean="0">
                <a:latin typeface="Future"/>
              </a:rPr>
              <a:t>течет</a:t>
            </a:r>
            <a:r>
              <a:rPr lang="ru-RU" sz="1900" dirty="0" smtClean="0">
                <a:latin typeface="Future"/>
              </a:rPr>
              <a:t>, что </a:t>
            </a:r>
            <a:r>
              <a:rPr lang="ru-RU" sz="1900" b="1" dirty="0" smtClean="0">
                <a:latin typeface="Future"/>
              </a:rPr>
              <a:t>устраняет риск личной ответственности </a:t>
            </a:r>
            <a:r>
              <a:rPr lang="ru-RU" sz="1900" dirty="0" smtClean="0">
                <a:latin typeface="Future"/>
              </a:rPr>
              <a:t>менеджера</a:t>
            </a:r>
            <a:r>
              <a:rPr lang="ru-RU" sz="1900" b="1" dirty="0" smtClean="0">
                <a:latin typeface="Future"/>
              </a:rPr>
              <a:t> </a:t>
            </a:r>
            <a:r>
              <a:rPr lang="ru-RU" sz="1900" dirty="0" smtClean="0">
                <a:latin typeface="Future"/>
              </a:rPr>
              <a:t>за несвоевременную подачу заявления (только если этот срок не был пропущен еще до введения моратория).</a:t>
            </a:r>
            <a:endParaRPr lang="ru-RU" sz="1900" b="1" dirty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900" dirty="0" smtClean="0">
                <a:latin typeface="Future"/>
              </a:rPr>
              <a:t>В период действия моратория </a:t>
            </a:r>
            <a:r>
              <a:rPr lang="ru-RU" sz="1900" b="1" dirty="0" smtClean="0">
                <a:latin typeface="Future"/>
              </a:rPr>
              <a:t>исполнительные производства приостанавливаются</a:t>
            </a:r>
            <a:r>
              <a:rPr lang="ru-RU" sz="1900" dirty="0" smtClean="0">
                <a:latin typeface="Future"/>
              </a:rPr>
              <a:t>, </a:t>
            </a:r>
            <a:r>
              <a:rPr lang="ru-RU" sz="1900" b="1" dirty="0" smtClean="0">
                <a:latin typeface="Future"/>
              </a:rPr>
              <a:t>не допускается обращение взыскания на заложенное имущество</a:t>
            </a:r>
            <a:r>
              <a:rPr lang="ru-RU" sz="1900" dirty="0" smtClean="0">
                <a:latin typeface="Future"/>
              </a:rPr>
              <a:t> «мораторного должника».</a:t>
            </a:r>
            <a:endParaRPr lang="ru-RU" sz="1900" dirty="0">
              <a:latin typeface="Future"/>
            </a:endParaRP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Future"/>
              </a:rPr>
              <a:t>На деятельность «мораторных должников» накладываются значительные </a:t>
            </a:r>
            <a:r>
              <a:rPr lang="ru-RU" sz="1900" b="1" dirty="0" smtClean="0">
                <a:latin typeface="Future"/>
              </a:rPr>
              <a:t>ограничения:</a:t>
            </a: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Future"/>
              </a:rPr>
              <a:t>нельзя производить </a:t>
            </a:r>
            <a:r>
              <a:rPr lang="ru-RU" sz="1900" b="1" dirty="0" smtClean="0">
                <a:latin typeface="Future"/>
              </a:rPr>
              <a:t>зачет</a:t>
            </a:r>
            <a:r>
              <a:rPr lang="ru-RU" sz="1900" dirty="0">
                <a:latin typeface="Future"/>
              </a:rPr>
              <a:t> </a:t>
            </a:r>
            <a:r>
              <a:rPr lang="ru-RU" sz="1900" dirty="0" smtClean="0">
                <a:latin typeface="Future"/>
              </a:rPr>
              <a:t>с контрагентами</a:t>
            </a:r>
            <a:r>
              <a:rPr lang="en-US" sz="1900" dirty="0" smtClean="0">
                <a:latin typeface="Future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Future"/>
              </a:rPr>
              <a:t>нельзя выплачивать </a:t>
            </a:r>
            <a:r>
              <a:rPr lang="ru-RU" sz="1900" b="1" dirty="0" smtClean="0">
                <a:latin typeface="Future"/>
              </a:rPr>
              <a:t>дивиденды</a:t>
            </a:r>
            <a:r>
              <a:rPr lang="ru-RU" sz="1900" dirty="0" smtClean="0">
                <a:latin typeface="Future"/>
              </a:rPr>
              <a:t> и распределять прибыль между участниками организации</a:t>
            </a:r>
            <a:r>
              <a:rPr lang="en-US" sz="1900" dirty="0" smtClean="0">
                <a:latin typeface="Future"/>
              </a:rPr>
              <a:t>;</a:t>
            </a:r>
            <a:endParaRPr lang="ru-RU" sz="1900" dirty="0" smtClean="0">
              <a:latin typeface="Future"/>
            </a:endParaRPr>
          </a:p>
          <a:p>
            <a:pPr marL="342900" indent="-342900" algn="just">
              <a:buFontTx/>
              <a:buChar char="-"/>
            </a:pPr>
            <a:r>
              <a:rPr lang="ru-RU" sz="1900" dirty="0" smtClean="0">
                <a:latin typeface="Future"/>
              </a:rPr>
              <a:t>нельзя совершать </a:t>
            </a:r>
            <a:r>
              <a:rPr lang="ru-RU" sz="1900" b="1" dirty="0" smtClean="0">
                <a:latin typeface="Future"/>
              </a:rPr>
              <a:t>сделки по отчуждению</a:t>
            </a:r>
            <a:r>
              <a:rPr lang="ru-RU" sz="1900" dirty="0" smtClean="0">
                <a:latin typeface="Future"/>
              </a:rPr>
              <a:t> </a:t>
            </a:r>
            <a:r>
              <a:rPr lang="ru-RU" sz="1900" b="1" dirty="0" smtClean="0">
                <a:latin typeface="Future"/>
              </a:rPr>
              <a:t>имущества</a:t>
            </a:r>
            <a:r>
              <a:rPr lang="ru-RU" sz="1900" dirty="0" smtClean="0">
                <a:latin typeface="Future"/>
              </a:rPr>
              <a:t> стоимостью более 1% от балансовой стоимости активов на последнюю отчетную дату</a:t>
            </a:r>
            <a:r>
              <a:rPr lang="en-US" sz="1900" dirty="0" smtClean="0">
                <a:latin typeface="Future"/>
              </a:rPr>
              <a:t>;</a:t>
            </a:r>
            <a:endParaRPr lang="ru-RU" sz="1900" dirty="0" smtClean="0">
              <a:latin typeface="Future"/>
            </a:endParaRPr>
          </a:p>
          <a:p>
            <a:pPr marL="342900" indent="-342900" algn="just">
              <a:spcAft>
                <a:spcPts val="800"/>
              </a:spcAft>
              <a:buFontTx/>
              <a:buChar char="-"/>
            </a:pPr>
            <a:r>
              <a:rPr lang="ru-RU" sz="1900" dirty="0">
                <a:latin typeface="Future"/>
              </a:rPr>
              <a:t>н</a:t>
            </a:r>
            <a:r>
              <a:rPr lang="ru-RU" sz="1900" dirty="0" smtClean="0">
                <a:latin typeface="Future"/>
              </a:rPr>
              <a:t>ельзя совершать </a:t>
            </a:r>
            <a:r>
              <a:rPr lang="ru-RU" sz="1900" b="1" dirty="0" smtClean="0">
                <a:latin typeface="Future"/>
              </a:rPr>
              <a:t>сделки по принятию на себя обязательств или обязанностей.</a:t>
            </a:r>
            <a:endParaRPr lang="ru-RU" sz="1900" b="1" dirty="0">
              <a:latin typeface="Future"/>
            </a:endParaRPr>
          </a:p>
          <a:p>
            <a:pPr algn="just"/>
            <a:r>
              <a:rPr lang="ru-RU" sz="1900" dirty="0">
                <a:latin typeface="Future"/>
              </a:rPr>
              <a:t>9. </a:t>
            </a:r>
            <a:r>
              <a:rPr lang="ru-RU" sz="1900" dirty="0" smtClean="0">
                <a:latin typeface="Future"/>
              </a:rPr>
              <a:t>Если за период моратория оздоровление не удалось, то в банкротстве компании </a:t>
            </a:r>
            <a:r>
              <a:rPr lang="ru-RU" sz="1900" b="1" dirty="0" smtClean="0">
                <a:latin typeface="Future"/>
              </a:rPr>
              <a:t>периоды </a:t>
            </a:r>
            <a:r>
              <a:rPr lang="ru-RU" sz="1900" b="1" dirty="0">
                <a:latin typeface="Future"/>
              </a:rPr>
              <a:t>для оспаривания</a:t>
            </a:r>
            <a:r>
              <a:rPr lang="ru-RU" sz="1900" dirty="0">
                <a:latin typeface="Future"/>
              </a:rPr>
              <a:t> сделок </a:t>
            </a:r>
            <a:r>
              <a:rPr lang="ru-RU" sz="1900" dirty="0" smtClean="0">
                <a:latin typeface="Future"/>
              </a:rPr>
              <a:t>будут исчисляться </a:t>
            </a:r>
            <a:r>
              <a:rPr lang="ru-RU" sz="1900" dirty="0">
                <a:latin typeface="Future"/>
              </a:rPr>
              <a:t>не с момента принятия заявления о банкротстве, а </a:t>
            </a:r>
            <a:r>
              <a:rPr lang="ru-RU" sz="1900" b="1" dirty="0">
                <a:latin typeface="Future"/>
              </a:rPr>
              <a:t>с</a:t>
            </a:r>
            <a:r>
              <a:rPr lang="ru-RU" sz="1900" dirty="0">
                <a:latin typeface="Future"/>
              </a:rPr>
              <a:t> </a:t>
            </a:r>
            <a:r>
              <a:rPr lang="ru-RU" sz="1900" b="1" dirty="0">
                <a:latin typeface="Future"/>
              </a:rPr>
              <a:t>момента введения </a:t>
            </a:r>
            <a:r>
              <a:rPr lang="ru-RU" sz="1900" b="1" dirty="0" smtClean="0">
                <a:latin typeface="Future"/>
              </a:rPr>
              <a:t>моратория.</a:t>
            </a:r>
            <a:endParaRPr lang="ru-RU" sz="1900" b="1" dirty="0">
              <a:latin typeface="Future"/>
            </a:endParaRPr>
          </a:p>
          <a:p>
            <a:pPr algn="just"/>
            <a:endParaRPr lang="ru-RU" sz="2000" b="1" dirty="0" smtClean="0">
              <a:latin typeface="Future"/>
            </a:endParaRPr>
          </a:p>
          <a:p>
            <a:pPr marL="342900" indent="-342900" algn="just">
              <a:buAutoNum type="arabicPeriod"/>
            </a:pPr>
            <a:endParaRPr lang="ru-RU" sz="2100" b="1" dirty="0">
              <a:latin typeface="Future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Future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05C32B-4BF1-4F55-8478-251060B6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57061" y="495300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ПРОФИЛАКТИЧЕСКИЕ МЕРЫ 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787095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561" y="127192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&quot;красный крест карт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3871287"/>
            <a:ext cx="604782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5800" y="1788787"/>
            <a:ext cx="10668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Future"/>
              </a:rPr>
              <a:t>1. Проверьте информацию в бухгалтерской отчетности (балансе) на достоверность:</a:t>
            </a:r>
          </a:p>
          <a:p>
            <a:pPr algn="just"/>
            <a:endParaRPr lang="ru-RU" b="1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err="1">
                <a:latin typeface="Future"/>
              </a:rPr>
              <a:t>Проинвентаризируйте</a:t>
            </a:r>
            <a:r>
              <a:rPr lang="ru-RU" dirty="0">
                <a:latin typeface="Future"/>
              </a:rPr>
              <a:t> активы, проверьте их на </a:t>
            </a:r>
            <a:r>
              <a:rPr lang="ru-RU" b="1" dirty="0">
                <a:latin typeface="Future"/>
              </a:rPr>
              <a:t>реальность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Уточните, перед кем и в каком объеме имеется </a:t>
            </a:r>
            <a:r>
              <a:rPr lang="ru-RU" b="1" dirty="0">
                <a:latin typeface="Future"/>
              </a:rPr>
              <a:t>кредиторская</a:t>
            </a:r>
            <a:r>
              <a:rPr lang="ru-RU" dirty="0">
                <a:latin typeface="Future"/>
              </a:rPr>
              <a:t> </a:t>
            </a:r>
            <a:r>
              <a:rPr lang="ru-RU" b="1" dirty="0">
                <a:latin typeface="Future"/>
              </a:rPr>
              <a:t>задолженность</a:t>
            </a:r>
          </a:p>
          <a:p>
            <a:pPr marL="544513" indent="-544513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Проверьте, нет ли </a:t>
            </a:r>
            <a:r>
              <a:rPr lang="ru-RU" b="1" dirty="0">
                <a:latin typeface="Future"/>
              </a:rPr>
              <a:t>просроченной</a:t>
            </a:r>
            <a:r>
              <a:rPr lang="ru-RU" dirty="0">
                <a:latin typeface="Future"/>
              </a:rPr>
              <a:t> / </a:t>
            </a:r>
            <a:r>
              <a:rPr lang="ru-RU" b="1" dirty="0">
                <a:latin typeface="Future"/>
              </a:rPr>
              <a:t>безнадежной дебиторской </a:t>
            </a:r>
            <a:r>
              <a:rPr lang="ru-RU" dirty="0">
                <a:latin typeface="Future"/>
              </a:rPr>
              <a:t>задолженности</a:t>
            </a:r>
          </a:p>
          <a:p>
            <a:pPr marL="544513" indent="-544513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Проведите </a:t>
            </a:r>
            <a:r>
              <a:rPr lang="ru-RU" b="1" dirty="0">
                <a:latin typeface="Future"/>
              </a:rPr>
              <a:t>ревизию </a:t>
            </a:r>
            <a:r>
              <a:rPr lang="ru-RU" dirty="0">
                <a:latin typeface="Future"/>
              </a:rPr>
              <a:t>первичных документов по сделкам </a:t>
            </a:r>
            <a:r>
              <a:rPr lang="ru-RU" b="1" dirty="0">
                <a:latin typeface="Future"/>
              </a:rPr>
              <a:t>за последние три года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Проверьте </a:t>
            </a:r>
            <a:r>
              <a:rPr lang="ru-RU" b="1" dirty="0">
                <a:latin typeface="Future"/>
              </a:rPr>
              <a:t>наличие всех закрывающих документов </a:t>
            </a:r>
            <a:r>
              <a:rPr lang="ru-RU" dirty="0">
                <a:latin typeface="Future"/>
              </a:rPr>
              <a:t>по дебиторам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Future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Future"/>
              </a:rPr>
              <a:t>Запросите </a:t>
            </a:r>
            <a:r>
              <a:rPr lang="ru-RU" b="1" dirty="0">
                <a:latin typeface="Future"/>
              </a:rPr>
              <a:t>акты сверки</a:t>
            </a:r>
            <a:r>
              <a:rPr lang="ru-RU" dirty="0">
                <a:latin typeface="Future"/>
              </a:rPr>
              <a:t> со всеми дебиторами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2.  </a:t>
            </a:r>
            <a:r>
              <a:rPr lang="ru-RU" dirty="0">
                <a:latin typeface="Future"/>
              </a:rPr>
              <a:t>Убедитесь, что </a:t>
            </a:r>
            <a:r>
              <a:rPr lang="ru-RU" b="1" dirty="0">
                <a:latin typeface="Future"/>
              </a:rPr>
              <a:t>корпоративные документы</a:t>
            </a:r>
            <a:r>
              <a:rPr lang="ru-RU" dirty="0">
                <a:latin typeface="Future"/>
              </a:rPr>
              <a:t> (устав, ОГРН, ИНН, протоколы собраний, в частности, об одобрении сделок) приведены в </a:t>
            </a:r>
            <a:r>
              <a:rPr lang="ru-RU" b="1" dirty="0">
                <a:latin typeface="Future"/>
              </a:rPr>
              <a:t>надлежащий вид и не утеряны</a:t>
            </a:r>
            <a:r>
              <a:rPr lang="ru-RU" dirty="0">
                <a:latin typeface="Future"/>
              </a:rPr>
              <a:t>. 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3. </a:t>
            </a:r>
            <a:r>
              <a:rPr lang="ru-RU" dirty="0">
                <a:latin typeface="Future"/>
              </a:rPr>
              <a:t>Проконтролируйте </a:t>
            </a:r>
            <a:r>
              <a:rPr lang="ru-RU" b="1" dirty="0">
                <a:latin typeface="Future"/>
              </a:rPr>
              <a:t>финансовые потоки </a:t>
            </a:r>
            <a:r>
              <a:rPr lang="ru-RU" dirty="0">
                <a:latin typeface="Future"/>
              </a:rPr>
              <a:t>компании, избегайте необоснованных трат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4. Отслеживайте судебные процессы. </a:t>
            </a:r>
            <a:r>
              <a:rPr lang="ru-RU" dirty="0">
                <a:latin typeface="Future"/>
              </a:rPr>
              <a:t>Проверьте, нет ли на Федресурсе </a:t>
            </a:r>
            <a:r>
              <a:rPr lang="ru-RU" b="1" dirty="0">
                <a:latin typeface="Future"/>
              </a:rPr>
              <a:t>сообщения о намерении </a:t>
            </a:r>
            <a:r>
              <a:rPr lang="ru-RU" dirty="0">
                <a:latin typeface="Future"/>
              </a:rPr>
              <a:t>обанкротить Вашу компанию</a:t>
            </a:r>
          </a:p>
          <a:p>
            <a:pPr algn="just"/>
            <a:endParaRPr lang="ru-RU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5. Разработайте </a:t>
            </a:r>
            <a:r>
              <a:rPr lang="ru-RU" b="1" dirty="0" smtClean="0">
                <a:latin typeface="Future"/>
              </a:rPr>
              <a:t>ПЛАН </a:t>
            </a:r>
            <a:r>
              <a:rPr lang="ru-RU" b="1" dirty="0">
                <a:latin typeface="Future"/>
              </a:rPr>
              <a:t>по предупреждению наступления банкротства и по выходу из кризисной ситуации. </a:t>
            </a:r>
          </a:p>
          <a:p>
            <a:pPr algn="just"/>
            <a:endParaRPr lang="ru-RU" b="1" dirty="0">
              <a:latin typeface="Future"/>
            </a:endParaRPr>
          </a:p>
          <a:p>
            <a:pPr algn="just"/>
            <a:r>
              <a:rPr lang="ru-RU" b="1" dirty="0">
                <a:latin typeface="Future"/>
              </a:rPr>
              <a:t>6. </a:t>
            </a:r>
            <a:r>
              <a:rPr lang="ru-RU" dirty="0">
                <a:latin typeface="Future"/>
              </a:rPr>
              <a:t>Оцените </a:t>
            </a:r>
            <a:r>
              <a:rPr lang="ru-RU" b="1" dirty="0">
                <a:latin typeface="Future"/>
              </a:rPr>
              <a:t>риски субсидиарной ответственности. </a:t>
            </a:r>
            <a:r>
              <a:rPr lang="ru-RU" dirty="0">
                <a:latin typeface="Future"/>
              </a:rPr>
              <a:t>Убедитесь </a:t>
            </a:r>
            <a:r>
              <a:rPr lang="ru-RU" b="1" dirty="0">
                <a:latin typeface="Future"/>
              </a:rPr>
              <a:t>в отсутствии презумпций вины КДЛ. Проанализируйте структуру </a:t>
            </a:r>
            <a:r>
              <a:rPr lang="ru-RU" dirty="0">
                <a:latin typeface="Future"/>
              </a:rPr>
              <a:t>управления </a:t>
            </a:r>
            <a:r>
              <a:rPr lang="ru-RU" b="1" dirty="0">
                <a:latin typeface="Future"/>
              </a:rPr>
              <a:t>для определения лиц</a:t>
            </a:r>
            <a:r>
              <a:rPr lang="ru-RU" dirty="0">
                <a:latin typeface="Future"/>
              </a:rPr>
              <a:t>, находящихся </a:t>
            </a:r>
            <a:r>
              <a:rPr lang="ru-RU" b="1" dirty="0">
                <a:latin typeface="Future"/>
              </a:rPr>
              <a:t>в зоне ответственности</a:t>
            </a:r>
            <a:r>
              <a:rPr lang="ru-RU" dirty="0">
                <a:latin typeface="Future"/>
              </a:rPr>
              <a:t>.</a:t>
            </a:r>
            <a:endParaRPr lang="ru-RU" b="1" dirty="0">
              <a:latin typeface="Future"/>
            </a:endParaRPr>
          </a:p>
          <a:p>
            <a:pPr algn="just"/>
            <a:endParaRPr lang="ru-RU" sz="1600" dirty="0">
              <a:latin typeface="Future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63401" y="3868356"/>
            <a:ext cx="6047824" cy="3889131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05C32B-4BF1-4F55-8478-251060B6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7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-12032" y="129007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685800" y="451054"/>
            <a:ext cx="16383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37441C"/>
                </a:solidFill>
                <a:latin typeface="Future"/>
                <a:ea typeface="Cambria" panose="02040503050406030204" pitchFamily="18" charset="0"/>
              </a:rPr>
              <a:t>MUST HAVE</a:t>
            </a:r>
            <a:endParaRPr lang="ru-RU" sz="4800" b="1" dirty="0">
              <a:solidFill>
                <a:srgbClr val="37441C"/>
              </a:solidFill>
              <a:latin typeface="Future"/>
              <a:ea typeface="Cambria" panose="0204050305040603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244F50-842F-4AFC-94B0-2C8F2BB2A0DA}"/>
              </a:ext>
            </a:extLst>
          </p:cNvPr>
          <p:cNvSpPr/>
          <p:nvPr/>
        </p:nvSpPr>
        <p:spPr>
          <a:xfrm>
            <a:off x="7271472" y="2324100"/>
            <a:ext cx="114214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инвентаризация обязательства и анализ способов их уменьшения;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железный контроль за </a:t>
            </a:r>
            <a:r>
              <a:rPr lang="ru-RU" sz="2800" dirty="0" err="1">
                <a:latin typeface="Future"/>
              </a:rPr>
              <a:t>дебиторкой</a:t>
            </a:r>
            <a:r>
              <a:rPr lang="ru-RU" sz="2800" dirty="0">
                <a:latin typeface="Future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подушка;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работа с персоналом – </a:t>
            </a:r>
            <a:r>
              <a:rPr lang="ru-RU" sz="2800" dirty="0" smtClean="0">
                <a:latin typeface="Future"/>
              </a:rPr>
              <a:t>срезать и не потерять;</a:t>
            </a:r>
            <a:endParaRPr lang="ru-RU" sz="2800" dirty="0">
              <a:latin typeface="Future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налоговая </a:t>
            </a:r>
            <a:r>
              <a:rPr lang="ru-RU" sz="2800" dirty="0" smtClean="0">
                <a:latin typeface="Future"/>
              </a:rPr>
              <a:t>нагрузка;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Future"/>
              </a:rPr>
              <a:t>поиск </a:t>
            </a:r>
            <a:r>
              <a:rPr lang="ru-RU" sz="2800" dirty="0">
                <a:latin typeface="Future"/>
              </a:rPr>
              <a:t>новых возможностей;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структура бизнеса – отстроена;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Future"/>
              </a:rPr>
              <a:t>план «Б</a:t>
            </a:r>
            <a:r>
              <a:rPr lang="ru-RU" sz="2800" dirty="0" smtClean="0">
                <a:latin typeface="Future"/>
              </a:rPr>
              <a:t>» </a:t>
            </a:r>
            <a:r>
              <a:rPr lang="ru-RU" sz="2800" dirty="0">
                <a:latin typeface="Future"/>
              </a:rPr>
              <a:t>- профилактика неплатежеспособности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75C9E-3FF1-4A86-9C5D-14BEA2D2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279">
            <a:off x="391676" y="2815332"/>
            <a:ext cx="6427515" cy="3615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128A23-E90D-4E05-9939-52909A9A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" y="-4199"/>
            <a:ext cx="4772581" cy="9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BA87160-5791-4AF7-84E1-91F68C1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"/>
            <a:ext cx="6821875" cy="1358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244" y="2324100"/>
            <a:ext cx="13182600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Контакты для связи:</a:t>
            </a:r>
            <a:endParaRPr lang="ru-RU" sz="3200" dirty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online@lkpconsult.ru</a:t>
            </a:r>
            <a:endParaRPr lang="ru-RU" sz="3200" dirty="0">
              <a:solidFill>
                <a:srgbClr val="FF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АДРЕС ОФИСА:127006, Г. 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УЛ.МАЛАЯ ДМИТРОВКА 20 БЦ «ДМИТРОВКА», ЭТАЖ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4169" y="1146356"/>
            <a:ext cx="17618726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37441C"/>
                </a:solidFill>
                <a:latin typeface="Future"/>
              </a:rPr>
              <a:t>ПЕРВООЧЕРЕДНЫЕ ШАГИ:</a:t>
            </a:r>
          </a:p>
          <a:p>
            <a:pPr algn="ctr"/>
            <a:r>
              <a:rPr lang="ru-RU" sz="4400" b="1" dirty="0" smtClean="0">
                <a:solidFill>
                  <a:srgbClr val="37441C"/>
                </a:solidFill>
                <a:latin typeface="Future"/>
              </a:rPr>
              <a:t>«РЕЗАТЬ» ЗАТРАТЫ !</a:t>
            </a:r>
            <a:endParaRPr lang="ru-RU" sz="44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47466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>
            <a:off x="611226" y="2705100"/>
            <a:ext cx="16356119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В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кризисной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Future"/>
              </a:rPr>
              <a:t>ситуации</a:t>
            </a:r>
            <a:r>
              <a:rPr lang="ru-RU" sz="2400" dirty="0">
                <a:solidFill>
                  <a:srgbClr val="000000"/>
                </a:solidFill>
                <a:latin typeface="Future"/>
              </a:rPr>
              <a:t> бизнес должен быть </a:t>
            </a:r>
            <a:r>
              <a:rPr lang="ru-RU" sz="2400" u="sng" dirty="0">
                <a:solidFill>
                  <a:srgbClr val="000000"/>
                </a:solidFill>
                <a:latin typeface="Future"/>
              </a:rPr>
              <a:t>готов к падению доходов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: </a:t>
            </a: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Инвентаризация обязательств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;</a:t>
            </a: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Группы: важное, «на пересмотр», «резать»</a:t>
            </a:r>
            <a:r>
              <a:rPr lang="en-US" sz="2400" dirty="0">
                <a:solidFill>
                  <a:srgbClr val="000000"/>
                </a:solidFill>
                <a:latin typeface="Future"/>
              </a:rPr>
              <a:t>;</a:t>
            </a: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Определение объема 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изменений</a:t>
            </a:r>
            <a:r>
              <a:rPr lang="en-US" sz="2400" dirty="0" smtClean="0">
                <a:solidFill>
                  <a:srgbClr val="000000"/>
                </a:solidFill>
                <a:latin typeface="Future"/>
              </a:rPr>
              <a:t> (</a:t>
            </a:r>
            <a:r>
              <a:rPr lang="ru-RU" sz="2400" dirty="0" smtClean="0">
                <a:solidFill>
                  <a:srgbClr val="000000"/>
                </a:solidFill>
                <a:latin typeface="Future"/>
              </a:rPr>
              <a:t>уменьшение суммы, срок, иное); </a:t>
            </a: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Future"/>
              </a:rPr>
              <a:t>Выработка шагов по каждому обязательству.</a:t>
            </a: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marL="342900" indent="-342900" algn="just">
              <a:lnSpc>
                <a:spcPts val="2782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Future"/>
            </a:endParaRPr>
          </a:p>
          <a:p>
            <a:pPr algn="just">
              <a:lnSpc>
                <a:spcPts val="2782"/>
              </a:lnSpc>
              <a:spcBef>
                <a:spcPct val="0"/>
              </a:spcBef>
            </a:pPr>
            <a:endParaRPr lang="en-US" sz="1987" dirty="0">
              <a:solidFill>
                <a:srgbClr val="000000"/>
              </a:solidFill>
              <a:latin typeface="Futur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43B166-2F5F-4323-989E-41BCCF82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84" y="4254004"/>
            <a:ext cx="7223911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1220" y="655648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УКАЗ МЭРА = ВОЗМОЖНОСТЬ НЕИСПОЛНЕНИЯ?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42117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10.stc.all.kpcdn.net/share/i/12/11303881/inx96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513847"/>
            <a:ext cx="7000946" cy="502289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51345EE-A4DC-4511-975E-111A2D8C6CA6}"/>
              </a:ext>
            </a:extLst>
          </p:cNvPr>
          <p:cNvSpPr/>
          <p:nvPr/>
        </p:nvSpPr>
        <p:spPr>
          <a:xfrm>
            <a:off x="296253" y="1854747"/>
            <a:ext cx="10439400" cy="3947780"/>
          </a:xfrm>
          <a:prstGeom prst="rect">
            <a:avLst/>
          </a:prstGeom>
        </p:spPr>
        <p:txBody>
          <a:bodyPr wrap="square" lIns="72000" tIns="72000" rIns="144000" bIns="180000" anchor="b" anchorCtr="0">
            <a:spAutoFit/>
          </a:bodyPr>
          <a:lstStyle/>
          <a:p>
            <a:pPr algn="just"/>
            <a:r>
              <a:rPr lang="ru-RU" sz="2400" dirty="0">
                <a:latin typeface="Future"/>
              </a:rPr>
              <a:t>05 марта 2020 г. Указом мэра Москвы № 12-УМ» было установлено: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Распространение новой коронавирусной инфекции (2019-ncov) является в сложившихся условиях </a:t>
            </a:r>
            <a:r>
              <a:rPr lang="ru-RU" sz="2400" b="1" dirty="0">
                <a:latin typeface="Future"/>
              </a:rPr>
              <a:t>чрезвычайным и непредотвратимым</a:t>
            </a:r>
            <a:r>
              <a:rPr lang="ru-RU" sz="2400" dirty="0">
                <a:latin typeface="Future"/>
              </a:rPr>
              <a:t> обстоятельством, повлекшим введение режима повышенной готовности в соответствии с федеральным законом от 21 декабря 1994 г. № 68-ФЗ, который является </a:t>
            </a:r>
            <a:r>
              <a:rPr lang="ru-RU" sz="2400" b="1" dirty="0">
                <a:latin typeface="Future"/>
              </a:rPr>
              <a:t>обстоятельством непреодолимой силы </a:t>
            </a:r>
            <a:r>
              <a:rPr lang="ru-RU" sz="2400" dirty="0">
                <a:latin typeface="Future"/>
              </a:rPr>
              <a:t>(пункт 14 Указа).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Future"/>
            </a:endParaRPr>
          </a:p>
          <a:p>
            <a:pPr algn="just"/>
            <a:endParaRPr lang="ru-RU" sz="2400" dirty="0">
              <a:latin typeface="Futur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386189-2020-448F-9857-CE9C49BA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572" y="5436309"/>
            <a:ext cx="9279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Future"/>
              </a:rPr>
              <a:t>(!)</a:t>
            </a:r>
            <a:r>
              <a:rPr lang="ru-RU" sz="2400" dirty="0">
                <a:solidFill>
                  <a:srgbClr val="FF0000"/>
                </a:solidFill>
                <a:latin typeface="Future"/>
              </a:rPr>
              <a:t> </a:t>
            </a:r>
            <a:r>
              <a:rPr lang="ru-RU" sz="2400" dirty="0">
                <a:latin typeface="Future"/>
              </a:rPr>
              <a:t>В 31 субъекте РФ </a:t>
            </a:r>
            <a:r>
              <a:rPr lang="ru-RU" sz="2400" b="1" dirty="0">
                <a:solidFill>
                  <a:srgbClr val="FF0000"/>
                </a:solidFill>
                <a:latin typeface="Future"/>
              </a:rPr>
              <a:t>не приняты </a:t>
            </a:r>
            <a:r>
              <a:rPr lang="ru-RU" sz="2400" dirty="0">
                <a:latin typeface="Future"/>
              </a:rPr>
              <a:t>подобные правовые акты</a:t>
            </a:r>
          </a:p>
          <a:p>
            <a:pPr algn="just"/>
            <a:r>
              <a:rPr lang="en-US" sz="2400" dirty="0">
                <a:latin typeface="Future"/>
              </a:rPr>
              <a:t>#</a:t>
            </a:r>
            <a:r>
              <a:rPr lang="ru-RU" sz="2400" dirty="0">
                <a:latin typeface="Future"/>
              </a:rPr>
              <a:t> Чечня, Ингушетия, Бурятия, Воронежская область, Волгоградская область, Рязанская область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572" y="6985525"/>
            <a:ext cx="1295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Future"/>
              </a:rPr>
              <a:t>(!) </a:t>
            </a:r>
            <a:r>
              <a:rPr lang="ru-RU" sz="2400" dirty="0">
                <a:latin typeface="Future"/>
              </a:rPr>
              <a:t>Не во всех регионах Коронавирус признали форс-мажором</a:t>
            </a:r>
          </a:p>
          <a:p>
            <a:pPr algn="just"/>
            <a:r>
              <a:rPr lang="en-US" sz="2400" dirty="0">
                <a:latin typeface="Future"/>
              </a:rPr>
              <a:t># </a:t>
            </a:r>
            <a:r>
              <a:rPr lang="ru-RU" sz="2400" dirty="0">
                <a:latin typeface="Future"/>
              </a:rPr>
              <a:t>Алтайский край, Владимирская область, Иркутская, Калужская и т.д.</a:t>
            </a:r>
          </a:p>
        </p:txBody>
      </p:sp>
    </p:spTree>
    <p:extLst>
      <p:ext uri="{BB962C8B-B14F-4D97-AF65-F5344CB8AC3E}">
        <p14:creationId xmlns:p14="http://schemas.microsoft.com/office/powerpoint/2010/main" val="350353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050" y="823660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ФОРС-МАЖОР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71450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850" y="7801945"/>
            <a:ext cx="17313926" cy="1685077"/>
          </a:xfrm>
          <a:prstGeom prst="rect">
            <a:avLst/>
          </a:prstGeom>
          <a:solidFill>
            <a:srgbClr val="37441C"/>
          </a:solidFill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1600" dirty="0" smtClean="0">
                <a:solidFill>
                  <a:schemeClr val="bg1"/>
                </a:solidFill>
                <a:latin typeface="Future"/>
                <a:ea typeface="Times New Roman" panose="02020603050405020304" pitchFamily="18" charset="0"/>
              </a:rPr>
              <a:t>СПОР ВНУТРИ РФ :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ОПРЕДЕЛЯТЬ ФОРС-МАЖОР ДЛЯ КОНКРЕТНОГО ДОГОВОРА И ОСВОБОЖДАТЬ ОТ ОТВЕТСТВЕННОСТИ БУДЕТ СУД ПРИ НАЛИЧИИ СПОРА. 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СЕЙЧАС РЕКОМЕНДУЕМ ПРОВЕСТИ ПОДГОТОВИТЕЛЬНЫЕ (ДОБРОСОВЕСТНЫЕ) МЕРЫ ПО ПРЕДОТВРАЩЕНИЮ/УРЕГУЛИРОВАНИЮ СПОРНЫХ СИТУАЦИЙ С КОНТРАГЕНТАМИ.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Futur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384"/>
            <a:ext cx="8213360" cy="38020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92FE22A-234D-4A70-8DA4-6AA9B9238310}"/>
              </a:ext>
            </a:extLst>
          </p:cNvPr>
          <p:cNvSpPr/>
          <p:nvPr/>
        </p:nvSpPr>
        <p:spPr>
          <a:xfrm>
            <a:off x="8305801" y="2199458"/>
            <a:ext cx="9331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Что важно по форс-мажору 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uture"/>
              </a:rPr>
              <a:t>Договор может предусматривать </a:t>
            </a:r>
            <a:r>
              <a:rPr lang="ru-RU" sz="2000" dirty="0" smtClean="0">
                <a:latin typeface="Future"/>
              </a:rPr>
              <a:t>иное;</a:t>
            </a:r>
            <a:endParaRPr lang="ru-RU" sz="20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Future"/>
              </a:rPr>
              <a:t>А в результате </a:t>
            </a:r>
            <a:r>
              <a:rPr lang="ru-RU" sz="2000" dirty="0">
                <a:latin typeface="Future"/>
              </a:rPr>
              <a:t>– не несем </a:t>
            </a:r>
            <a:r>
              <a:rPr lang="ru-RU" sz="2000" dirty="0" smtClean="0">
                <a:latin typeface="Future"/>
              </a:rPr>
              <a:t>ОТВЕТСТВЕННОСТИ;</a:t>
            </a:r>
            <a:endParaRPr lang="ru-RU" sz="20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Future"/>
              </a:rPr>
              <a:t>Не зависит от </a:t>
            </a:r>
            <a:r>
              <a:rPr lang="ru-RU" sz="2000" dirty="0" smtClean="0">
                <a:latin typeface="Future"/>
              </a:rPr>
              <a:t>должника;</a:t>
            </a:r>
            <a:endParaRPr lang="ru-RU" sz="20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Future"/>
              </a:rPr>
              <a:t>Исполнение невозможно ИМЕННО из-за непреодолимой </a:t>
            </a:r>
            <a:r>
              <a:rPr lang="ru-RU" sz="2000" b="1" dirty="0" smtClean="0">
                <a:latin typeface="Future"/>
              </a:rPr>
              <a:t>силы.</a:t>
            </a:r>
            <a:endParaRPr lang="ru-RU" sz="2000" b="1" dirty="0">
              <a:latin typeface="Futur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>
              <a:solidFill>
                <a:schemeClr val="tx2"/>
              </a:solidFill>
              <a:latin typeface="Future"/>
            </a:endParaRPr>
          </a:p>
          <a:p>
            <a:r>
              <a:rPr lang="ru-RU" sz="2000" dirty="0">
                <a:solidFill>
                  <a:srgbClr val="FF3300"/>
                </a:solidFill>
                <a:latin typeface="Future"/>
              </a:rPr>
              <a:t>Обстоятельства непреодолимой силы делают исполнение </a:t>
            </a:r>
            <a:r>
              <a:rPr lang="ru-RU" sz="2000" b="1" dirty="0">
                <a:solidFill>
                  <a:srgbClr val="FF3300"/>
                </a:solidFill>
                <a:latin typeface="Future"/>
              </a:rPr>
              <a:t>конкретного обязательства</a:t>
            </a:r>
            <a:r>
              <a:rPr lang="ru-RU" sz="2000" dirty="0">
                <a:solidFill>
                  <a:srgbClr val="FF3300"/>
                </a:solidFill>
                <a:latin typeface="Future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Future"/>
              </a:rPr>
              <a:t>невозможным </a:t>
            </a:r>
            <a:r>
              <a:rPr lang="ru-RU" sz="2000" dirty="0">
                <a:solidFill>
                  <a:srgbClr val="FF3300"/>
                </a:solidFill>
                <a:latin typeface="Future"/>
              </a:rPr>
              <a:t>– это ключевое условие применения оговорки о форс-мажоре</a:t>
            </a:r>
          </a:p>
          <a:p>
            <a:endParaRPr lang="ru-RU" sz="2000" dirty="0">
              <a:solidFill>
                <a:srgbClr val="FF3300"/>
              </a:solidFill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К таким обстоятельствам </a:t>
            </a:r>
            <a:r>
              <a:rPr lang="ru-RU" sz="2000" b="1" dirty="0">
                <a:latin typeface="Future"/>
              </a:rPr>
              <a:t>НЕ ОТНОСЯТСЯ</a:t>
            </a:r>
            <a:r>
              <a:rPr lang="ru-RU" sz="2000" dirty="0">
                <a:latin typeface="Future"/>
              </a:rPr>
              <a:t>, в частности, нарушение обязанностей со стороны контрагентов должника, отсутствие на рынке нужных для исполнения товаров, </a:t>
            </a:r>
            <a:r>
              <a:rPr lang="ru-RU" sz="2000" b="1" dirty="0">
                <a:latin typeface="Future"/>
              </a:rPr>
              <a:t>ОТСУТСТВИЕ У ДОЛЖНИКА ДЕНЕЖНЫХ СРЕДСТВ</a:t>
            </a:r>
          </a:p>
          <a:p>
            <a:endParaRPr lang="ru-RU" sz="2000" dirty="0">
              <a:latin typeface="Futur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latin typeface="Future"/>
              </a:rPr>
              <a:t>По внешнеторговым контрактам - </a:t>
            </a:r>
            <a:r>
              <a:rPr lang="ru-RU" sz="2000" dirty="0">
                <a:latin typeface="Future"/>
              </a:rPr>
              <a:t>Квалификация событий как обстоятельств непреодолимой силы – </a:t>
            </a:r>
            <a:r>
              <a:rPr lang="ru-RU" sz="2000" b="1" dirty="0">
                <a:latin typeface="Future"/>
              </a:rPr>
              <a:t>сфера полномочий ТПП РФ и судебных органов</a:t>
            </a:r>
            <a:r>
              <a:rPr lang="ru-RU" sz="2000" dirty="0">
                <a:latin typeface="Future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836A24-E685-4150-8982-1CE461FA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0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768922"/>
            <a:ext cx="1761872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НЕВОЗМОЖНОСТЬ ИСПОЛНЕНИЯ ДОГОВОРНЫХ ОБЯЗАТЕЛЬСТВ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solidFill>
                  <a:prstClr val="black"/>
                </a:solidFill>
                <a:latin typeface="Future"/>
              </a:rPr>
              <a:t>Россия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127006,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Москва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ул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Малая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Дмитровка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, 20,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второй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этаж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Future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Future"/>
              </a:rPr>
              <a:t>Тел</a:t>
            </a:r>
            <a:r>
              <a:rPr lang="en-US" sz="1400" dirty="0">
                <a:solidFill>
                  <a:prstClr val="black"/>
                </a:solidFill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250069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bank-biznes.ru/wp-content/uploads/2018/03/Rastorzhenie-dogovora-lizi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314700"/>
            <a:ext cx="622026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95794C-9F39-4B96-B50D-84D711C31DB7}"/>
              </a:ext>
            </a:extLst>
          </p:cNvPr>
          <p:cNvSpPr/>
          <p:nvPr/>
        </p:nvSpPr>
        <p:spPr>
          <a:xfrm>
            <a:off x="533400" y="3071227"/>
            <a:ext cx="1021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Future"/>
              </a:rPr>
              <a:t>1. </a:t>
            </a:r>
            <a:r>
              <a:rPr lang="ru-RU" sz="2400" b="1" dirty="0">
                <a:latin typeface="Future"/>
              </a:rPr>
              <a:t>Ст. 416 ГК РФ </a:t>
            </a:r>
            <a:r>
              <a:rPr lang="ru-RU" sz="2400" dirty="0">
                <a:latin typeface="Future"/>
              </a:rPr>
              <a:t>регулирует ситуации </a:t>
            </a:r>
            <a:r>
              <a:rPr lang="ru-RU" sz="2400" b="1" dirty="0">
                <a:latin typeface="Future"/>
              </a:rPr>
              <a:t>фактической невозможности исполнения</a:t>
            </a:r>
            <a:r>
              <a:rPr lang="ru-RU" sz="2400" dirty="0">
                <a:latin typeface="Future"/>
              </a:rPr>
              <a:t>, т.е. когда отсутствует возможность исполнить фактически. Два критерия, которые надо ДОКАЗАТЬ:</a:t>
            </a:r>
          </a:p>
          <a:p>
            <a:pPr algn="just"/>
            <a:endParaRPr lang="ru-RU" sz="2400" dirty="0">
              <a:latin typeface="Future"/>
            </a:endParaRPr>
          </a:p>
          <a:p>
            <a:pPr marL="324000" indent="-342900" algn="just">
              <a:spcBef>
                <a:spcPts val="5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Должник не может исполнить, но и никто, кроме конкретного должника, не может исполнить.</a:t>
            </a:r>
          </a:p>
          <a:p>
            <a:pPr marL="324000" indent="-342900" algn="just">
              <a:spcBef>
                <a:spcPts val="5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Future"/>
              </a:rPr>
              <a:t>Препятствие не перестанет существовать ранее срока истечения самого обязательства.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en-US" sz="2400" b="1" dirty="0">
                <a:latin typeface="Future"/>
              </a:rPr>
              <a:t>2.  </a:t>
            </a:r>
            <a:r>
              <a:rPr lang="ru-RU" sz="2400" b="1" dirty="0">
                <a:latin typeface="Future"/>
              </a:rPr>
              <a:t>Ст. 417 ГК РФ </a:t>
            </a:r>
            <a:r>
              <a:rPr lang="ru-RU" sz="2400" dirty="0">
                <a:latin typeface="Future"/>
              </a:rPr>
              <a:t>не исполнение происходит </a:t>
            </a:r>
            <a:r>
              <a:rPr lang="ru-RU" sz="2400" b="1" dirty="0">
                <a:latin typeface="Future"/>
              </a:rPr>
              <a:t>из-за  юридической невозможности исполнения</a:t>
            </a:r>
            <a:r>
              <a:rPr lang="ru-RU" sz="2400" dirty="0">
                <a:latin typeface="Future"/>
              </a:rPr>
              <a:t>, в соответствии с которой фактически должник может исполнить свое обязательство, но юридически это будет противоречить закону. </a:t>
            </a:r>
          </a:p>
          <a:p>
            <a:pPr algn="just"/>
            <a:endParaRPr lang="ru-RU" sz="2400" dirty="0">
              <a:latin typeface="Future"/>
            </a:endParaRPr>
          </a:p>
          <a:p>
            <a:pPr algn="just"/>
            <a:r>
              <a:rPr lang="ru-RU" sz="2400" dirty="0">
                <a:latin typeface="Future"/>
              </a:rPr>
              <a:t>При этом наступление невозможности исполнения влечет автоматическое прекращение обязательства.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699B34-9709-4D53-A3A7-FB03DC3FB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4474" y="864394"/>
            <a:ext cx="1761872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37441C"/>
                </a:solidFill>
                <a:latin typeface="Future"/>
              </a:rPr>
              <a:t>РАСТОРЖЕНИЕ ИЛИ ИЗМЕНЕНИЕ ДОГОВОРА</a:t>
            </a:r>
          </a:p>
          <a:p>
            <a:pPr algn="ctr"/>
            <a:r>
              <a:rPr lang="ru-RU" sz="3600" dirty="0">
                <a:solidFill>
                  <a:srgbClr val="37441C"/>
                </a:solidFill>
                <a:latin typeface="Future"/>
              </a:rPr>
              <a:t>ВВИДУ СУЩЕСТВЕННОГО ИЗМЕНЕНИЯ ОБСТОЯТЕЛЬСТВ (ст. 451 ГК РФ)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2171143"/>
            <a:ext cx="18288000" cy="78675"/>
          </a:xfrm>
          <a:prstGeom prst="line">
            <a:avLst/>
          </a:prstGeom>
          <a:ln>
            <a:solidFill>
              <a:srgbClr val="233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9600" y="2095500"/>
            <a:ext cx="173736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2B9F66-15D4-4A7C-B228-B6283A526781}"/>
              </a:ext>
            </a:extLst>
          </p:cNvPr>
          <p:cNvSpPr/>
          <p:nvPr/>
        </p:nvSpPr>
        <p:spPr>
          <a:xfrm>
            <a:off x="300942" y="2681701"/>
            <a:ext cx="1764557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Future"/>
              </a:rPr>
              <a:t>1. </a:t>
            </a:r>
            <a:r>
              <a:rPr lang="ru-RU" sz="2400" dirty="0">
                <a:latin typeface="Future"/>
              </a:rPr>
              <a:t>Статья 451 ГК РФ применяется, когда </a:t>
            </a:r>
            <a:r>
              <a:rPr lang="ru-RU" sz="2400" b="1" dirty="0">
                <a:latin typeface="Future"/>
              </a:rPr>
              <a:t>возможность исполнения обязательства сохраняется </a:t>
            </a:r>
            <a:r>
              <a:rPr lang="ru-RU" sz="2400" dirty="0">
                <a:latin typeface="Future"/>
              </a:rPr>
              <a:t>(в отличие от п. 3 ст. 401 и ст. 416 и 417 ГК РФ) и </a:t>
            </a:r>
            <a:r>
              <a:rPr lang="ru-RU" sz="2400" b="1" dirty="0">
                <a:latin typeface="Future"/>
              </a:rPr>
              <a:t>отличается от института невозможности исполнения </a:t>
            </a:r>
            <a:r>
              <a:rPr lang="ru-RU" sz="2400" dirty="0">
                <a:latin typeface="Future"/>
              </a:rPr>
              <a:t>двумя аспектами: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Возникает право на расторжение, а не автоматическое прекращение договора.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При существенном изменении обстоятельств у должника имеется возможность исполнения, но это исполнение не является «разумным», поскольку потребует от должника приложения слишком больших усилий (в том числе финансовых).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Future"/>
            </a:endParaRPr>
          </a:p>
          <a:p>
            <a:r>
              <a:rPr lang="en-US" sz="2400" dirty="0">
                <a:latin typeface="Future"/>
              </a:rPr>
              <a:t>2. </a:t>
            </a:r>
            <a:r>
              <a:rPr lang="ru-RU" sz="2400" b="1" dirty="0">
                <a:latin typeface="Future"/>
              </a:rPr>
              <a:t>Под существенным изменением обстоятельств </a:t>
            </a:r>
            <a:r>
              <a:rPr lang="ru-RU" sz="2400" dirty="0">
                <a:latin typeface="Future"/>
              </a:rPr>
              <a:t>понимаются настолько серьёзные обстоятельства, что стороны, если бы знали о них заранее, не заключили бы договор вовсе или заключили бы его на иных условиях.</a:t>
            </a:r>
          </a:p>
          <a:p>
            <a:pPr marL="355600" lvl="1" indent="544513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после заключения договора сильно возрастают издержки стороны на его исполнение, что делает договор убыточным;</a:t>
            </a:r>
          </a:p>
          <a:p>
            <a:pPr marL="355600" lvl="1" indent="544513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снижается объективная рыночная ценность обещанного встречного предоставления, что делает договор убыточным;</a:t>
            </a:r>
          </a:p>
          <a:p>
            <a:pPr marL="355600" lvl="1" indent="544513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отпадение цели договора;</a:t>
            </a:r>
          </a:p>
          <a:p>
            <a:pPr marL="355600" lvl="1" indent="544513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существенное изменение нормативного регулирования деятельности; и т.п.</a:t>
            </a:r>
            <a:endParaRPr lang="en-US" sz="2000" dirty="0">
              <a:latin typeface="Future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400" dirty="0">
              <a:latin typeface="Future"/>
            </a:endParaRPr>
          </a:p>
          <a:p>
            <a:pPr algn="just"/>
            <a:r>
              <a:rPr lang="en-US" sz="2400" dirty="0">
                <a:latin typeface="Future"/>
              </a:rPr>
              <a:t>3. </a:t>
            </a:r>
            <a:r>
              <a:rPr lang="ru-RU" sz="2400" b="1" dirty="0">
                <a:latin typeface="Future"/>
              </a:rPr>
              <a:t>Если стороны не договорились мирно, то в суде предмет доказывания следующий: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При заключении договора стороны исходили из того, что такого изменения не произойдет; 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Сторона не может преодолеть возникшие обстоятельства; 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Нарушение баланса имущественных интересов сторон настолько, что лишает эту сторону того, на что она рассчитывала;</a:t>
            </a:r>
          </a:p>
          <a:p>
            <a:pPr marL="900113" indent="-544513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Риск изменения обстоятельств не возложен на должника. 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32263" y="724885"/>
            <a:ext cx="1761872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37441C"/>
                </a:solidFill>
                <a:latin typeface="Future"/>
              </a:rPr>
              <a:t>C</a:t>
            </a:r>
            <a:r>
              <a:rPr lang="ru-RU" sz="4400" b="1" dirty="0">
                <a:solidFill>
                  <a:srgbClr val="37441C"/>
                </a:solidFill>
                <a:latin typeface="Future"/>
              </a:rPr>
              <a:t>УЩЕСТВЕННОЕ ИЗМЕНЕНИЕ ОБСТОЯТЕЛЬСТВ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405739"/>
            <a:ext cx="18288000" cy="78675"/>
          </a:xfrm>
          <a:prstGeom prst="line">
            <a:avLst/>
          </a:prstGeom>
          <a:ln>
            <a:solidFill>
              <a:srgbClr val="233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3612" y="1799930"/>
            <a:ext cx="16137988" cy="681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Изменение должно носить </a:t>
            </a:r>
            <a:r>
              <a:rPr lang="ru-RU" sz="2400" b="1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непредвидимый</a:t>
            </a: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характер – предприниматели должны осознавать возможные риски изменения экономических условий;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частности, существенным изменением обстоятельств </a:t>
            </a:r>
            <a:r>
              <a:rPr lang="ru-RU" sz="2400" b="1" dirty="0" smtClean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признавались</a:t>
            </a: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Инфляция;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кризис;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Рост эксплуатационных расходов на содержание жилищного фонда;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Резкое ухудшение финансового состояния юрлица - стороны договора, сокращение его штата;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Изменение курса иностранной валюты</a:t>
            </a:r>
            <a:endParaRPr lang="en-US" sz="2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endParaRPr lang="en-US" sz="400" b="1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договору аренды: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П.3 ст.19 </a:t>
            </a:r>
            <a:r>
              <a:rPr lang="ru-RU" sz="2400" i="1" dirty="0" smtClean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Арендатор вправе потребовать уменьшения суммы арендной платы в связи с невозможностью использования имущества 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ФЗ «О внесении изменений в отдельные законодательные акты РФ по вопросам предупреждения и ликвидации чрезвычайных ситуаций» от 31.03.2020</a:t>
            </a:r>
          </a:p>
          <a:p>
            <a:pPr indent="450850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2B9F66-15D4-4A7C-B228-B6283A526781}"/>
              </a:ext>
            </a:extLst>
          </p:cNvPr>
          <p:cNvSpPr/>
          <p:nvPr/>
        </p:nvSpPr>
        <p:spPr>
          <a:xfrm>
            <a:off x="473612" y="1982374"/>
            <a:ext cx="1764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Future"/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4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2B9F66-15D4-4A7C-B228-B6283A526781}"/>
              </a:ext>
            </a:extLst>
          </p:cNvPr>
          <p:cNvSpPr/>
          <p:nvPr/>
        </p:nvSpPr>
        <p:spPr>
          <a:xfrm>
            <a:off x="473612" y="1982374"/>
            <a:ext cx="1764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Future"/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2565" y="397458"/>
            <a:ext cx="5435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7441C"/>
                </a:solidFill>
                <a:latin typeface="Future"/>
              </a:rPr>
              <a:t>ПОЗИЦИЯ АРЕНДАТОРА</a:t>
            </a:r>
            <a:endParaRPr lang="ru-RU" sz="4000" dirty="0">
              <a:solidFill>
                <a:srgbClr val="37441C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118893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1374555"/>
            <a:ext cx="14020800" cy="82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-26126" y="1120678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942" y="9762417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94D0D6-6542-4243-95AC-774D369C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8752"/>
            <a:ext cx="16306800" cy="82795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07046" y="510866"/>
            <a:ext cx="6073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7441C"/>
                </a:solidFill>
                <a:latin typeface="Future"/>
              </a:rPr>
              <a:t>ПОЗИЦИЯ АРЕНДОДАТЕЛЯ</a:t>
            </a:r>
            <a:endParaRPr lang="ru-RU" sz="4000" dirty="0">
              <a:solidFill>
                <a:srgbClr val="374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7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1929</Words>
  <Application>Microsoft Office PowerPoint</Application>
  <PresentationFormat>Произвольный</PresentationFormat>
  <Paragraphs>180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Wingdings</vt:lpstr>
      <vt:lpstr>Cambria</vt:lpstr>
      <vt:lpstr>Arial</vt:lpstr>
      <vt:lpstr>Calibri</vt:lpstr>
      <vt:lpstr>FUTURE</vt:lpstr>
      <vt:lpstr>FUTURE</vt:lpstr>
      <vt:lpstr>Times New Roman</vt:lpstr>
      <vt:lpstr>Source Sans Pro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Деревщикова</dc:creator>
  <cp:lastModifiedBy>Andrey Krupskiy</cp:lastModifiedBy>
  <cp:revision>79</cp:revision>
  <dcterms:created xsi:type="dcterms:W3CDTF">2006-08-16T00:00:00Z</dcterms:created>
  <dcterms:modified xsi:type="dcterms:W3CDTF">2020-04-02T21:38:18Z</dcterms:modified>
  <dc:identifier>DAD2yTG93Ws</dc:identifier>
</cp:coreProperties>
</file>