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83648" r:id="rId1"/>
  </p:sldMasterIdLst>
  <p:notesMasterIdLst>
    <p:notesMasterId r:id="rId40"/>
  </p:notesMasterIdLst>
  <p:sldIdLst>
    <p:sldId id="256" r:id="rId2"/>
    <p:sldId id="257" r:id="rId3"/>
    <p:sldId id="319" r:id="rId4"/>
    <p:sldId id="260" r:id="rId5"/>
    <p:sldId id="318" r:id="rId6"/>
    <p:sldId id="320" r:id="rId7"/>
    <p:sldId id="317" r:id="rId8"/>
    <p:sldId id="266" r:id="rId9"/>
    <p:sldId id="267" r:id="rId10"/>
    <p:sldId id="268" r:id="rId11"/>
    <p:sldId id="269" r:id="rId12"/>
    <p:sldId id="270" r:id="rId13"/>
    <p:sldId id="271" r:id="rId14"/>
    <p:sldId id="272" r:id="rId15"/>
    <p:sldId id="278" r:id="rId16"/>
    <p:sldId id="279" r:id="rId17"/>
    <p:sldId id="280" r:id="rId18"/>
    <p:sldId id="281" r:id="rId19"/>
    <p:sldId id="283" r:id="rId20"/>
    <p:sldId id="285" r:id="rId21"/>
    <p:sldId id="286" r:id="rId22"/>
    <p:sldId id="288" r:id="rId23"/>
    <p:sldId id="291" r:id="rId24"/>
    <p:sldId id="292" r:id="rId25"/>
    <p:sldId id="294" r:id="rId26"/>
    <p:sldId id="296" r:id="rId27"/>
    <p:sldId id="297" r:id="rId28"/>
    <p:sldId id="299" r:id="rId29"/>
    <p:sldId id="300" r:id="rId30"/>
    <p:sldId id="303" r:id="rId31"/>
    <p:sldId id="316" r:id="rId32"/>
    <p:sldId id="305" r:id="rId33"/>
    <p:sldId id="306" r:id="rId34"/>
    <p:sldId id="307" r:id="rId35"/>
    <p:sldId id="311" r:id="rId36"/>
    <p:sldId id="312" r:id="rId37"/>
    <p:sldId id="313" r:id="rId38"/>
    <p:sldId id="314" r:id="rId39"/>
  </p:sldIdLst>
  <p:sldSz cx="9906000" cy="6858000" type="A4"/>
  <p:notesSz cx="6858000" cy="9906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3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1.3715667910234939E-2"/>
          <c:y val="0"/>
          <c:w val="0.98628442993513399"/>
          <c:h val="0.87111719801223275"/>
        </c:manualLayout>
      </c:layout>
      <c:lineChart>
        <c:grouping val="stacked"/>
        <c:varyColors val="0"/>
        <c:ser>
          <c:idx val="0"/>
          <c:order val="0"/>
          <c:tx>
            <c:strRef>
              <c:f>Лист1!$B$1</c:f>
              <c:strCache>
                <c:ptCount val="1"/>
                <c:pt idx="0">
                  <c:v>Ряд 1</c:v>
                </c:pt>
              </c:strCache>
            </c:strRef>
          </c:tx>
          <c:spPr>
            <a:ln>
              <a:solidFill>
                <a:srgbClr val="FFC000"/>
              </a:solidFill>
            </a:ln>
          </c:spPr>
          <c:marker>
            <c:symbol val="circle"/>
            <c:size val="9"/>
            <c:spPr>
              <a:solidFill>
                <a:srgbClr val="FFC000"/>
              </a:solidFill>
              <a:ln>
                <a:solidFill>
                  <a:srgbClr val="FFC000"/>
                </a:solidFill>
              </a:ln>
            </c:spPr>
          </c:marker>
          <c:dLbls>
            <c:spPr>
              <a:noFill/>
              <a:ln>
                <a:noFill/>
              </a:ln>
              <a:effectLst/>
            </c:spPr>
            <c:txPr>
              <a:bodyPr/>
              <a:lstStyle/>
              <a:p>
                <a:pPr>
                  <a:defRPr b="1">
                    <a:latin typeface="Roboto Condensed"/>
                    <a:ea typeface="Roboto Condensed"/>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Лист1!$A$2:$A$5</c:f>
              <c:numCache>
                <c:formatCode>General</c:formatCode>
                <c:ptCount val="4"/>
                <c:pt idx="0">
                  <c:v>2017</c:v>
                </c:pt>
                <c:pt idx="1">
                  <c:v>2018</c:v>
                </c:pt>
                <c:pt idx="2">
                  <c:v>2019</c:v>
                </c:pt>
                <c:pt idx="3">
                  <c:v>2020</c:v>
                </c:pt>
              </c:numCache>
            </c:numRef>
          </c:cat>
          <c:val>
            <c:numRef>
              <c:f>Лист1!$B$2:$B$5</c:f>
              <c:numCache>
                <c:formatCode>0.0</c:formatCode>
                <c:ptCount val="4"/>
                <c:pt idx="0">
                  <c:v>15.8</c:v>
                </c:pt>
                <c:pt idx="1">
                  <c:v>22.7</c:v>
                </c:pt>
                <c:pt idx="2">
                  <c:v>33.300000000000004</c:v>
                </c:pt>
                <c:pt idx="3">
                  <c:v>33.200000000000003</c:v>
                </c:pt>
              </c:numCache>
            </c:numRef>
          </c:val>
          <c:smooth val="1"/>
          <c:extLst>
            <c:ext xmlns:c16="http://schemas.microsoft.com/office/drawing/2014/chart" uri="{C3380CC4-5D6E-409C-BE32-E72D297353CC}">
              <c16:uniqueId val="{00000000-1738-49C3-A496-DABC21F64A28}"/>
            </c:ext>
          </c:extLst>
        </c:ser>
        <c:dLbls>
          <c:showLegendKey val="0"/>
          <c:showVal val="0"/>
          <c:showCatName val="0"/>
          <c:showSerName val="0"/>
          <c:showPercent val="0"/>
          <c:showBubbleSize val="0"/>
        </c:dLbls>
        <c:marker val="1"/>
        <c:smooth val="0"/>
        <c:axId val="153066880"/>
        <c:axId val="153498752"/>
      </c:lineChart>
      <c:catAx>
        <c:axId val="153066880"/>
        <c:scaling>
          <c:orientation val="minMax"/>
        </c:scaling>
        <c:delete val="1"/>
        <c:axPos val="b"/>
        <c:numFmt formatCode="General" sourceLinked="1"/>
        <c:majorTickMark val="out"/>
        <c:minorTickMark val="none"/>
        <c:tickLblPos val="none"/>
        <c:crossAx val="153498752"/>
        <c:crosses val="autoZero"/>
        <c:auto val="1"/>
        <c:lblAlgn val="ctr"/>
        <c:lblOffset val="100"/>
        <c:noMultiLvlLbl val="0"/>
      </c:catAx>
      <c:valAx>
        <c:axId val="153498752"/>
        <c:scaling>
          <c:orientation val="minMax"/>
        </c:scaling>
        <c:delete val="1"/>
        <c:axPos val="l"/>
        <c:numFmt formatCode="0.0" sourceLinked="1"/>
        <c:majorTickMark val="out"/>
        <c:minorTickMark val="none"/>
        <c:tickLblPos val="none"/>
        <c:crossAx val="153066880"/>
        <c:crosses val="autoZero"/>
        <c:crossBetween val="between"/>
      </c:valAx>
    </c:plotArea>
    <c:plotVisOnly val="1"/>
    <c:dispBlanksAs val="zero"/>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4.2204859675362468E-3"/>
          <c:y val="0.12461679891744498"/>
          <c:w val="0.98628442993513399"/>
          <c:h val="0.87111719801223275"/>
        </c:manualLayout>
      </c:layout>
      <c:lineChart>
        <c:grouping val="stacked"/>
        <c:varyColors val="0"/>
        <c:ser>
          <c:idx val="0"/>
          <c:order val="0"/>
          <c:tx>
            <c:strRef>
              <c:f>Лист1!$B$1</c:f>
              <c:strCache>
                <c:ptCount val="1"/>
                <c:pt idx="0">
                  <c:v>Ряд 1</c:v>
                </c:pt>
              </c:strCache>
            </c:strRef>
          </c:tx>
          <c:spPr>
            <a:ln>
              <a:solidFill>
                <a:srgbClr val="00B0F0"/>
              </a:solidFill>
            </a:ln>
          </c:spPr>
          <c:marker>
            <c:symbol val="circle"/>
            <c:size val="9"/>
            <c:spPr>
              <a:solidFill>
                <a:srgbClr val="00B0F0"/>
              </a:solidFill>
              <a:ln>
                <a:solidFill>
                  <a:srgbClr val="00B0F0"/>
                </a:solidFill>
              </a:ln>
            </c:spPr>
          </c:marker>
          <c:dLbls>
            <c:dLbl>
              <c:idx val="0"/>
              <c:layout>
                <c:manualLayout>
                  <c:x val="-3.4936638116934954E-2"/>
                  <c:y val="-7.43896142689213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E5-4303-B33A-8C111E3D622D}"/>
                </c:ext>
              </c:extLst>
            </c:dLbl>
            <c:dLbl>
              <c:idx val="1"/>
              <c:layout>
                <c:manualLayout>
                  <c:x val="-1.6961205619739024E-2"/>
                  <c:y val="-6.2125892097270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E5-4303-B33A-8C111E3D622D}"/>
                </c:ext>
              </c:extLst>
            </c:dLbl>
            <c:dLbl>
              <c:idx val="2"/>
              <c:layout>
                <c:manualLayout>
                  <c:x val="-1.8767645596453771E-2"/>
                  <c:y val="-6.40674871665459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E5-4303-B33A-8C111E3D622D}"/>
                </c:ext>
              </c:extLst>
            </c:dLbl>
            <c:dLbl>
              <c:idx val="3"/>
              <c:layout>
                <c:manualLayout>
                  <c:x val="-2.1685772050891772E-2"/>
                  <c:y val="-5.9979579775995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E5-4303-B33A-8C111E3D622D}"/>
                </c:ext>
              </c:extLst>
            </c:dLbl>
            <c:dLbl>
              <c:idx val="4"/>
              <c:layout>
                <c:manualLayout>
                  <c:x val="-7.6756594011364823E-2"/>
                  <c:y val="7.90092715027148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E5-4303-B33A-8C111E3D622D}"/>
                </c:ext>
              </c:extLst>
            </c:dLbl>
            <c:spPr>
              <a:noFill/>
              <a:ln>
                <a:noFill/>
              </a:ln>
            </c:spPr>
            <c:txPr>
              <a:bodyPr/>
              <a:lstStyle/>
              <a:p>
                <a:pPr>
                  <a:defRPr b="1">
                    <a:solidFill>
                      <a:schemeClr val="tx1">
                        <a:lumMod val="75000"/>
                      </a:schemeClr>
                    </a:solidFill>
                    <a:latin typeface="Roboto Condensed"/>
                    <a:ea typeface="Roboto Condensed"/>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Лист1!$A$2:$A$5</c:f>
              <c:numCache>
                <c:formatCode>General</c:formatCode>
                <c:ptCount val="4"/>
                <c:pt idx="0">
                  <c:v>2017</c:v>
                </c:pt>
                <c:pt idx="1">
                  <c:v>2018</c:v>
                </c:pt>
                <c:pt idx="2">
                  <c:v>2019</c:v>
                </c:pt>
                <c:pt idx="3">
                  <c:v>2020</c:v>
                </c:pt>
              </c:numCache>
            </c:numRef>
          </c:cat>
          <c:val>
            <c:numRef>
              <c:f>Лист1!$B$2:$B$5</c:f>
              <c:numCache>
                <c:formatCode>0.0</c:formatCode>
                <c:ptCount val="4"/>
                <c:pt idx="0">
                  <c:v>20.2</c:v>
                </c:pt>
                <c:pt idx="1">
                  <c:v>14.2</c:v>
                </c:pt>
                <c:pt idx="2">
                  <c:v>9.3000000000000007</c:v>
                </c:pt>
                <c:pt idx="3">
                  <c:v>6.1</c:v>
                </c:pt>
              </c:numCache>
            </c:numRef>
          </c:val>
          <c:smooth val="1"/>
          <c:extLst>
            <c:ext xmlns:c16="http://schemas.microsoft.com/office/drawing/2014/chart" uri="{C3380CC4-5D6E-409C-BE32-E72D297353CC}">
              <c16:uniqueId val="{00000005-A5E5-4303-B33A-8C111E3D622D}"/>
            </c:ext>
          </c:extLst>
        </c:ser>
        <c:dLbls>
          <c:showLegendKey val="0"/>
          <c:showVal val="0"/>
          <c:showCatName val="0"/>
          <c:showSerName val="0"/>
          <c:showPercent val="0"/>
          <c:showBubbleSize val="0"/>
        </c:dLbls>
        <c:marker val="1"/>
        <c:smooth val="0"/>
        <c:axId val="151527808"/>
        <c:axId val="151529344"/>
      </c:lineChart>
      <c:catAx>
        <c:axId val="151527808"/>
        <c:scaling>
          <c:orientation val="minMax"/>
        </c:scaling>
        <c:delete val="1"/>
        <c:axPos val="b"/>
        <c:numFmt formatCode="General" sourceLinked="1"/>
        <c:majorTickMark val="out"/>
        <c:minorTickMark val="none"/>
        <c:tickLblPos val="none"/>
        <c:crossAx val="151529344"/>
        <c:crosses val="autoZero"/>
        <c:auto val="1"/>
        <c:lblAlgn val="ctr"/>
        <c:lblOffset val="100"/>
        <c:noMultiLvlLbl val="0"/>
      </c:catAx>
      <c:valAx>
        <c:axId val="151529344"/>
        <c:scaling>
          <c:orientation val="minMax"/>
        </c:scaling>
        <c:delete val="1"/>
        <c:axPos val="l"/>
        <c:numFmt formatCode="0.0" sourceLinked="1"/>
        <c:majorTickMark val="out"/>
        <c:minorTickMark val="none"/>
        <c:tickLblPos val="none"/>
        <c:crossAx val="151527808"/>
        <c:crosses val="autoZero"/>
        <c:crossBetween val="between"/>
      </c:valAx>
    </c:plotArea>
    <c:plotVisOnly val="1"/>
    <c:dispBlanksAs val="zero"/>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Верхний колонтитул 1"/>
          <p:cNvSpPr>
            <a:spLocks noGrp="1"/>
          </p:cNvSpPr>
          <p:nvPr>
            <p:ph type="hdr" sz="quarter"/>
          </p:nvPr>
        </p:nvSpPr>
        <p:spPr bwMode="auto">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5" name="Дата 2"/>
          <p:cNvSpPr>
            <a:spLocks noGrp="1"/>
          </p:cNvSpPr>
          <p:nvPr>
            <p:ph type="dt" idx="1"/>
          </p:nvPr>
        </p:nvSpPr>
        <p:spPr bwMode="auto">
          <a:xfrm>
            <a:off x="3884613" y="0"/>
            <a:ext cx="2971800" cy="457200"/>
          </a:xfrm>
          <a:prstGeom prst="rect">
            <a:avLst/>
          </a:prstGeom>
        </p:spPr>
        <p:txBody>
          <a:bodyPr vert="horz" lIns="91440" tIns="45720" rIns="91440" bIns="45720" rtlCol="0"/>
          <a:lstStyle>
            <a:lvl1pPr algn="r">
              <a:defRPr sz="1200"/>
            </a:lvl1pPr>
          </a:lstStyle>
          <a:p>
            <a:pPr>
              <a:defRPr/>
            </a:pPr>
            <a:fld id="{3956A2E4-A30E-47E1-886A-EBD8EA8B4708}" type="datetimeFigureOut">
              <a:rPr lang="ru-RU"/>
              <a:pPr>
                <a:defRPr/>
              </a:pPr>
              <a:t>09.07.2021</a:t>
            </a:fld>
            <a:endParaRPr lang="ru-RU"/>
          </a:p>
        </p:txBody>
      </p:sp>
      <p:sp>
        <p:nvSpPr>
          <p:cNvPr id="6" name="Образ слайда 3"/>
          <p:cNvSpPr>
            <a:spLocks noGrp="1" noRot="1" noChangeAspect="1"/>
          </p:cNvSpPr>
          <p:nvPr>
            <p:ph type="sldImg" idx="2"/>
          </p:nvPr>
        </p:nvSpPr>
        <p:spPr bwMode="auto">
          <a:xfrm>
            <a:off x="952500" y="685800"/>
            <a:ext cx="4953000" cy="3429000"/>
          </a:xfrm>
          <a:prstGeom prst="rect">
            <a:avLst/>
          </a:prstGeom>
          <a:noFill/>
          <a:ln w="12700">
            <a:solidFill>
              <a:prstClr val="black"/>
            </a:solidFill>
          </a:ln>
        </p:spPr>
        <p:txBody>
          <a:bodyPr vert="horz" lIns="91440" tIns="45720" rIns="91440" bIns="45720" rtlCol="0" anchor="ctr"/>
          <a:lstStyle/>
          <a:p>
            <a:pPr>
              <a:defRPr/>
            </a:pPr>
            <a:endParaRPr lang="ru-RU"/>
          </a:p>
        </p:txBody>
      </p:sp>
      <p:sp>
        <p:nvSpPr>
          <p:cNvPr id="7" name="Заметки 4"/>
          <p:cNvSpPr>
            <a:spLocks noGrp="1"/>
          </p:cNvSpPr>
          <p:nvPr>
            <p:ph type="body" sz="quarter" idx="3"/>
          </p:nvPr>
        </p:nvSpPr>
        <p:spPr bwMode="auto">
          <a:xfrm>
            <a:off x="685800" y="4343400"/>
            <a:ext cx="5486400" cy="4114800"/>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8" name="Нижний колонтитул 5"/>
          <p:cNvSpPr>
            <a:spLocks noGrp="1"/>
          </p:cNvSpPr>
          <p:nvPr>
            <p:ph type="ftr" sz="quarter" idx="4"/>
          </p:nvPr>
        </p:nvSpPr>
        <p:spPr bwMode="auto">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9" name="Номер слайда 6"/>
          <p:cNvSpPr>
            <a:spLocks noGrp="1"/>
          </p:cNvSpPr>
          <p:nvPr>
            <p:ph type="sldNum" sz="quarter" idx="5"/>
          </p:nvPr>
        </p:nvSpPr>
        <p:spPr bwMode="auto">
          <a:xfrm>
            <a:off x="3884613" y="8685213"/>
            <a:ext cx="2971800" cy="457200"/>
          </a:xfrm>
          <a:prstGeom prst="rect">
            <a:avLst/>
          </a:prstGeom>
        </p:spPr>
        <p:txBody>
          <a:bodyPr vert="horz" lIns="91440" tIns="45720" rIns="91440" bIns="45720" rtlCol="0" anchor="b"/>
          <a:lstStyle>
            <a:lvl1pPr algn="r">
              <a:defRPr sz="1200"/>
            </a:lvl1pPr>
          </a:lstStyle>
          <a:p>
            <a:pPr>
              <a:defRPr/>
            </a:pPr>
            <a:fld id="{0F8B3EE4-2AD0-4230-87B6-C1D6F89BE8E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742950" y="1122363"/>
            <a:ext cx="8420100" cy="2387600"/>
          </a:xfrm>
        </p:spPr>
        <p:txBody>
          <a:bodyPr anchor="b"/>
          <a:lstStyle>
            <a:lvl1pPr algn="ctr">
              <a:defRPr sz="6000"/>
            </a:lvl1pPr>
          </a:lstStyle>
          <a:p>
            <a:pPr>
              <a:defRPr/>
            </a:pPr>
            <a:r>
              <a:rPr lang="en-US"/>
              <a:t>Click to edit Master title style</a:t>
            </a:r>
            <a:endParaRPr/>
          </a:p>
        </p:txBody>
      </p:sp>
      <p:sp>
        <p:nvSpPr>
          <p:cNvPr id="5" name="Subtitle 2"/>
          <p:cNvSpPr>
            <a:spLocks noGrp="1"/>
          </p:cNvSpPr>
          <p:nvPr>
            <p:ph type="subTitle" idx="1"/>
          </p:nvPr>
        </p:nvSpPr>
        <p:spPr bwMode="auto">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09.07.2021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Vertical Text Placeholder 2"/>
          <p:cNvSpPr>
            <a:spLocks noGrp="1"/>
          </p:cNvSpPr>
          <p:nvPr>
            <p:ph type="body" orient="vert" idx="1"/>
          </p:nvPr>
        </p:nvSpPr>
        <p:spPr bwMode="auto"/>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09.07.2021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7088982" y="365125"/>
            <a:ext cx="2135981" cy="5811838"/>
          </a:xfrm>
        </p:spPr>
        <p:txBody>
          <a:bodyPr vert="eaVert"/>
          <a:lstStyle/>
          <a:p>
            <a:pPr>
              <a:defRPr/>
            </a:pPr>
            <a:r>
              <a:rPr lang="en-US"/>
              <a:t>Click to edit Master title style</a:t>
            </a:r>
            <a:endParaRPr/>
          </a:p>
        </p:txBody>
      </p:sp>
      <p:sp>
        <p:nvSpPr>
          <p:cNvPr id="5" name="Vertical Text Placeholder 2"/>
          <p:cNvSpPr>
            <a:spLocks noGrp="1"/>
          </p:cNvSpPr>
          <p:nvPr>
            <p:ph type="body" orient="vert" idx="1"/>
          </p:nvPr>
        </p:nvSpPr>
        <p:spPr bwMode="auto">
          <a:xfrm>
            <a:off x="681037" y="365125"/>
            <a:ext cx="6284119" cy="5811838"/>
          </a:xfrm>
        </p:spPr>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09.07.2021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2_А_черный 6 спикеров">
    <p:spTree>
      <p:nvGrpSpPr>
        <p:cNvPr id="1" name=""/>
        <p:cNvGrpSpPr/>
        <p:nvPr/>
      </p:nvGrpSpPr>
      <p:grpSpPr bwMode="auto">
        <a:xfrm>
          <a:off x="0" y="0"/>
          <a:ext cx="0" cy="0"/>
          <a:chOff x="0" y="0"/>
          <a:chExt cx="0" cy="0"/>
        </a:xfrm>
      </p:grpSpPr>
      <p:pic>
        <p:nvPicPr>
          <p:cNvPr id="4" name="Рисунок 31"/>
          <p:cNvPicPr>
            <a:picLocks noChangeAspect="1"/>
          </p:cNvPicPr>
          <p:nvPr userDrawn="1"/>
        </p:nvPicPr>
        <p:blipFill>
          <a:blip r:embed="rId2" cstate="screen">
            <a:extLst>
              <a:ext uri="{28A0092B-C50C-407E-A947-70E740481C1C}">
                <a14:useLocalDpi xmlns:a14="http://schemas.microsoft.com/office/drawing/2010/main"/>
              </a:ext>
            </a:extLst>
          </a:blip>
          <a:stretch/>
        </p:blipFill>
        <p:spPr bwMode="auto">
          <a:xfrm>
            <a:off x="1" y="1"/>
            <a:ext cx="9905999"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09.07.2021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75879" y="1709740"/>
            <a:ext cx="8543925" cy="2852737"/>
          </a:xfrm>
        </p:spPr>
        <p:txBody>
          <a:bodyPr anchor="b"/>
          <a:lstStyle>
            <a:lvl1pPr>
              <a:defRPr sz="6000"/>
            </a:lvl1pPr>
          </a:lstStyle>
          <a:p>
            <a:pPr>
              <a:defRPr/>
            </a:pPr>
            <a:r>
              <a:rPr lang="en-US"/>
              <a:t>Click to edit Master title style</a:t>
            </a:r>
            <a:endParaRPr/>
          </a:p>
        </p:txBody>
      </p:sp>
      <p:sp>
        <p:nvSpPr>
          <p:cNvPr id="5" name="Text Placeholder 2"/>
          <p:cNvSpPr>
            <a:spLocks noGrp="1"/>
          </p:cNvSpPr>
          <p:nvPr>
            <p:ph type="body" idx="1"/>
          </p:nvPr>
        </p:nvSpPr>
        <p:spPr bwMode="auto">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Edit Master text styles</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09.07.2021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681037" y="1825625"/>
            <a:ext cx="421005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half" idx="2"/>
          </p:nvPr>
        </p:nvSpPr>
        <p:spPr bwMode="auto">
          <a:xfrm>
            <a:off x="5014913" y="1825625"/>
            <a:ext cx="421005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4"/>
          <p:cNvSpPr>
            <a:spLocks noGrp="1"/>
          </p:cNvSpPr>
          <p:nvPr>
            <p:ph type="dt" sz="half" idx="10"/>
          </p:nvPr>
        </p:nvSpPr>
        <p:spPr bwMode="auto"/>
        <p:txBody>
          <a:bodyPr/>
          <a:lstStyle/>
          <a:p>
            <a:pPr>
              <a:defRPr/>
            </a:pPr>
            <a:fld id="{87F3C792-FCCF-5F4D-9716-9FA5AECDC779}" type="datetimeFigureOut">
              <a:rPr lang="ru-RU"/>
              <a:pPr>
                <a:defRPr/>
              </a:pPr>
              <a:t>09.07.2021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82328" y="365127"/>
            <a:ext cx="8543925" cy="1325563"/>
          </a:xfrm>
        </p:spPr>
        <p:txBody>
          <a:bodyPr/>
          <a:lstStyle/>
          <a:p>
            <a:pPr>
              <a:defRPr/>
            </a:pPr>
            <a:r>
              <a:rPr lang="en-US"/>
              <a:t>Click to edit Master title style</a:t>
            </a:r>
            <a:endParaRPr/>
          </a:p>
        </p:txBody>
      </p:sp>
      <p:sp>
        <p:nvSpPr>
          <p:cNvPr id="5" name="Text Placeholder 2"/>
          <p:cNvSpPr>
            <a:spLocks noGrp="1"/>
          </p:cNvSpPr>
          <p:nvPr>
            <p:ph type="body" idx="1"/>
          </p:nvPr>
        </p:nvSpPr>
        <p:spPr bwMode="auto">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6" name="Content Placeholder 3"/>
          <p:cNvSpPr>
            <a:spLocks noGrp="1"/>
          </p:cNvSpPr>
          <p:nvPr>
            <p:ph sz="half" idx="2"/>
          </p:nvPr>
        </p:nvSpPr>
        <p:spPr bwMode="auto">
          <a:xfrm>
            <a:off x="682329" y="2505074"/>
            <a:ext cx="4190702"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ext Placeholder 4"/>
          <p:cNvSpPr>
            <a:spLocks noGrp="1"/>
          </p:cNvSpPr>
          <p:nvPr>
            <p:ph type="body" sz="quarter" idx="3"/>
          </p:nvPr>
        </p:nvSpPr>
        <p:spPr bwMode="auto">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8" name="Content Placeholder 5"/>
          <p:cNvSpPr>
            <a:spLocks noGrp="1"/>
          </p:cNvSpPr>
          <p:nvPr>
            <p:ph sz="quarter" idx="4"/>
          </p:nvPr>
        </p:nvSpPr>
        <p:spPr bwMode="auto">
          <a:xfrm>
            <a:off x="5014913" y="2505074"/>
            <a:ext cx="4211340"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 name="Date Placeholder 6"/>
          <p:cNvSpPr>
            <a:spLocks noGrp="1"/>
          </p:cNvSpPr>
          <p:nvPr>
            <p:ph type="dt" sz="half" idx="10"/>
          </p:nvPr>
        </p:nvSpPr>
        <p:spPr bwMode="auto"/>
        <p:txBody>
          <a:bodyPr/>
          <a:lstStyle/>
          <a:p>
            <a:pPr>
              <a:defRPr/>
            </a:pPr>
            <a:fld id="{87F3C792-FCCF-5F4D-9716-9FA5AECDC779}" type="datetimeFigureOut">
              <a:rPr lang="ru-RU"/>
              <a:pPr>
                <a:defRPr/>
              </a:pPr>
              <a:t>09.07.2021</a:t>
            </a:fld>
            <a:endParaRPr lang="ru-RU"/>
          </a:p>
        </p:txBody>
      </p:sp>
      <p:sp>
        <p:nvSpPr>
          <p:cNvPr id="10" name="Footer Placeholder 7"/>
          <p:cNvSpPr>
            <a:spLocks noGrp="1"/>
          </p:cNvSpPr>
          <p:nvPr>
            <p:ph type="ftr" sz="quarter" idx="11"/>
          </p:nvPr>
        </p:nvSpPr>
        <p:spPr bwMode="auto"/>
        <p:txBody>
          <a:bodyPr/>
          <a:lstStyle/>
          <a:p>
            <a:pPr>
              <a:defRPr/>
            </a:pPr>
            <a:endParaRPr lang="ru-RU"/>
          </a:p>
        </p:txBody>
      </p:sp>
      <p:sp>
        <p:nvSpPr>
          <p:cNvPr id="11" name="Slide Number Placeholder 8"/>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Date Placeholder 2"/>
          <p:cNvSpPr>
            <a:spLocks noGrp="1"/>
          </p:cNvSpPr>
          <p:nvPr>
            <p:ph type="dt" sz="half" idx="10"/>
          </p:nvPr>
        </p:nvSpPr>
        <p:spPr bwMode="auto"/>
        <p:txBody>
          <a:bodyPr/>
          <a:lstStyle/>
          <a:p>
            <a:pPr>
              <a:defRPr/>
            </a:pPr>
            <a:fld id="{87F3C792-FCCF-5F4D-9716-9FA5AECDC779}" type="datetimeFigureOut">
              <a:rPr lang="ru-RU"/>
              <a:pPr>
                <a:defRPr/>
              </a:pPr>
              <a:t>09.07.2021</a:t>
            </a:fld>
            <a:endParaRPr lang="ru-RU"/>
          </a:p>
        </p:txBody>
      </p:sp>
      <p:sp>
        <p:nvSpPr>
          <p:cNvPr id="6" name="Footer Placeholder 3"/>
          <p:cNvSpPr>
            <a:spLocks noGrp="1"/>
          </p:cNvSpPr>
          <p:nvPr>
            <p:ph type="ftr" sz="quarter" idx="11"/>
          </p:nvPr>
        </p:nvSpPr>
        <p:spPr bwMode="auto"/>
        <p:txBody>
          <a:bodyPr/>
          <a:lstStyle/>
          <a:p>
            <a:pPr>
              <a:defRPr/>
            </a:pPr>
            <a:endParaRPr lang="ru-RU"/>
          </a:p>
        </p:txBody>
      </p:sp>
      <p:sp>
        <p:nvSpPr>
          <p:cNvPr id="7" name="Slide Number Placeholder 4"/>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87F3C792-FCCF-5F4D-9716-9FA5AECDC779}" type="datetimeFigureOut">
              <a:rPr lang="ru-RU"/>
              <a:pPr>
                <a:defRPr/>
              </a:pPr>
              <a:t>09.07.2021</a:t>
            </a:fld>
            <a:endParaRPr lang="ru-RU"/>
          </a:p>
        </p:txBody>
      </p:sp>
      <p:sp>
        <p:nvSpPr>
          <p:cNvPr id="5" name="Footer Placeholder 2"/>
          <p:cNvSpPr>
            <a:spLocks noGrp="1"/>
          </p:cNvSpPr>
          <p:nvPr>
            <p:ph type="ftr" sz="quarter" idx="11"/>
          </p:nvPr>
        </p:nvSpPr>
        <p:spPr bwMode="auto"/>
        <p:txBody>
          <a:bodyPr/>
          <a:lstStyle/>
          <a:p>
            <a:pPr>
              <a:defRPr/>
            </a:pPr>
            <a:endParaRPr lang="ru-RU"/>
          </a:p>
        </p:txBody>
      </p:sp>
      <p:sp>
        <p:nvSpPr>
          <p:cNvPr id="6" name="Slide Number Placeholder 3"/>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82328" y="457200"/>
            <a:ext cx="3194943" cy="1600200"/>
          </a:xfrm>
        </p:spPr>
        <p:txBody>
          <a:bodyPr anchor="b"/>
          <a:lstStyle>
            <a:lvl1pPr>
              <a:defRPr sz="3200"/>
            </a:lvl1pPr>
          </a:lstStyle>
          <a:p>
            <a:pPr>
              <a:defRPr/>
            </a:pPr>
            <a:r>
              <a:rPr lang="en-US"/>
              <a:t>Click to edit Master title style</a:t>
            </a:r>
            <a:endParaRPr/>
          </a:p>
        </p:txBody>
      </p:sp>
      <p:sp>
        <p:nvSpPr>
          <p:cNvPr id="5" name="Content Placeholder 2"/>
          <p:cNvSpPr>
            <a:spLocks noGrp="1"/>
          </p:cNvSpPr>
          <p:nvPr>
            <p:ph idx="1"/>
          </p:nvPr>
        </p:nvSpPr>
        <p:spPr bwMode="auto">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3"/>
          <p:cNvSpPr>
            <a:spLocks noGrp="1"/>
          </p:cNvSpPr>
          <p:nvPr>
            <p:ph type="body" sz="half" idx="2"/>
          </p:nvPr>
        </p:nvSpPr>
        <p:spPr bwMode="auto">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7" name="Date Placeholder 4"/>
          <p:cNvSpPr>
            <a:spLocks noGrp="1"/>
          </p:cNvSpPr>
          <p:nvPr>
            <p:ph type="dt" sz="half" idx="10"/>
          </p:nvPr>
        </p:nvSpPr>
        <p:spPr bwMode="auto"/>
        <p:txBody>
          <a:bodyPr/>
          <a:lstStyle/>
          <a:p>
            <a:pPr>
              <a:defRPr/>
            </a:pPr>
            <a:fld id="{87F3C792-FCCF-5F4D-9716-9FA5AECDC779}" type="datetimeFigureOut">
              <a:rPr lang="ru-RU"/>
              <a:pPr>
                <a:defRPr/>
              </a:pPr>
              <a:t>09.07.2021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82328" y="457200"/>
            <a:ext cx="3194943" cy="1600200"/>
          </a:xfrm>
        </p:spPr>
        <p:txBody>
          <a:bodyPr anchor="b"/>
          <a:lstStyle>
            <a:lvl1pPr>
              <a:defRPr sz="3200"/>
            </a:lvl1pPr>
          </a:lstStyle>
          <a:p>
            <a:pPr>
              <a:defRPr/>
            </a:pPr>
            <a:r>
              <a:rPr lang="en-US"/>
              <a:t>Click to edit Master title style</a:t>
            </a:r>
            <a:endParaRPr/>
          </a:p>
        </p:txBody>
      </p:sp>
      <p:sp>
        <p:nvSpPr>
          <p:cNvPr id="5" name="Picture Placeholder 2"/>
          <p:cNvSpPr>
            <a:spLocks noGrp="1" noChangeAspect="1"/>
          </p:cNvSpPr>
          <p:nvPr>
            <p:ph type="pic" idx="1"/>
          </p:nvPr>
        </p:nvSpPr>
        <p:spPr bwMode="auto">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6" name="Text Placeholder 3"/>
          <p:cNvSpPr>
            <a:spLocks noGrp="1"/>
          </p:cNvSpPr>
          <p:nvPr>
            <p:ph type="body" sz="half" idx="2"/>
          </p:nvPr>
        </p:nvSpPr>
        <p:spPr bwMode="auto">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7" name="Date Placeholder 4"/>
          <p:cNvSpPr>
            <a:spLocks noGrp="1"/>
          </p:cNvSpPr>
          <p:nvPr>
            <p:ph type="dt" sz="half" idx="10"/>
          </p:nvPr>
        </p:nvSpPr>
        <p:spPr bwMode="auto"/>
        <p:txBody>
          <a:bodyPr/>
          <a:lstStyle/>
          <a:p>
            <a:pPr>
              <a:defRPr/>
            </a:pPr>
            <a:fld id="{87F3C792-FCCF-5F4D-9716-9FA5AECDC779}" type="datetimeFigureOut">
              <a:rPr lang="ru-RU"/>
              <a:pPr>
                <a:defRPr/>
              </a:pPr>
              <a:t>09.07.2021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681037" y="365127"/>
            <a:ext cx="8543925" cy="1325563"/>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p:cNvSpPr>
            <a:spLocks noGrp="1"/>
          </p:cNvSpPr>
          <p:nvPr>
            <p:ph type="body" idx="1"/>
          </p:nvPr>
        </p:nvSpPr>
        <p:spPr bwMode="auto">
          <a:xfrm>
            <a:off x="681037" y="1825625"/>
            <a:ext cx="8543925" cy="4351338"/>
          </a:xfrm>
          <a:prstGeom prst="rect">
            <a:avLst/>
          </a:prstGeom>
        </p:spPr>
        <p:txBody>
          <a:bodyPr vert="horz" lIns="91440" tIns="45720" rIns="91440" bIns="45720" rtlCol="0">
            <a:normAutofit/>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2"/>
          </p:nvPr>
        </p:nvSpPr>
        <p:spPr bwMode="auto">
          <a:xfrm>
            <a:off x="681037"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7F3C792-FCCF-5F4D-9716-9FA5AECDC779}" type="datetimeFigureOut">
              <a:rPr lang="ru-RU"/>
              <a:pPr>
                <a:defRPr/>
              </a:pPr>
              <a:t>09.07.2021</a:t>
            </a:fld>
            <a:endParaRPr lang="ru-RU"/>
          </a:p>
        </p:txBody>
      </p:sp>
      <p:sp>
        <p:nvSpPr>
          <p:cNvPr id="7" name="Footer Placeholder 4"/>
          <p:cNvSpPr>
            <a:spLocks noGrp="1"/>
          </p:cNvSpPr>
          <p:nvPr>
            <p:ph type="ftr" sz="quarter" idx="3"/>
          </p:nvPr>
        </p:nvSpPr>
        <p:spPr bwMode="auto">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8" name="Slide Number Placeholder 5"/>
          <p:cNvSpPr>
            <a:spLocks noGrp="1"/>
          </p:cNvSpPr>
          <p:nvPr>
            <p:ph type="sldNum" sz="quarter" idx="4"/>
          </p:nvPr>
        </p:nvSpPr>
        <p:spPr bwMode="auto">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DDC2EC-1905-5A45-9C89-967903ED702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emf"/><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5.png"/><Relationship Id="rId3" Type="http://schemas.openxmlformats.org/officeDocument/2006/relationships/image" Target="../media/image28.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33.png"/><Relationship Id="rId5" Type="http://schemas.openxmlformats.org/officeDocument/2006/relationships/image" Target="../media/image7.png"/><Relationship Id="rId10" Type="http://schemas.openxmlformats.org/officeDocument/2006/relationships/image" Target="../media/image32.png"/><Relationship Id="rId4" Type="http://schemas.openxmlformats.org/officeDocument/2006/relationships/image" Target="../media/image8.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15"/>
          <p:cNvPicPr>
            <a:picLocks noChangeAspect="1"/>
          </p:cNvPicPr>
          <p:nvPr/>
        </p:nvPicPr>
        <p:blipFill>
          <a:blip r:embed="rId2"/>
          <a:stretch/>
        </p:blipFill>
        <p:spPr bwMode="auto">
          <a:xfrm>
            <a:off x="0" y="-10532"/>
            <a:ext cx="9906000" cy="6858000"/>
          </a:xfrm>
          <a:prstGeom prst="rect">
            <a:avLst/>
          </a:prstGeom>
          <a:solidFill>
            <a:schemeClr val="bg1"/>
          </a:solidFill>
        </p:spPr>
      </p:pic>
      <p:pic>
        <p:nvPicPr>
          <p:cNvPr id="5" name="Рисунок 9"/>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38638" y="-35346"/>
            <a:ext cx="6397106" cy="6868532"/>
          </a:xfrm>
          <a:prstGeom prst="rect">
            <a:avLst/>
          </a:prstGeom>
        </p:spPr>
      </p:pic>
      <p:sp>
        <p:nvSpPr>
          <p:cNvPr id="6" name="Заголовок 1"/>
          <p:cNvSpPr>
            <a:spLocks noGrp="1"/>
          </p:cNvSpPr>
          <p:nvPr>
            <p:ph type="ctrTitle"/>
          </p:nvPr>
        </p:nvSpPr>
        <p:spPr bwMode="auto">
          <a:xfrm>
            <a:off x="231581" y="1006247"/>
            <a:ext cx="1445590" cy="592184"/>
          </a:xfrm>
        </p:spPr>
        <p:txBody>
          <a:bodyPr>
            <a:normAutofit/>
          </a:bodyPr>
          <a:lstStyle/>
          <a:p>
            <a:pPr algn="l">
              <a:defRPr/>
            </a:pPr>
            <a:r>
              <a:rPr lang="ru-RU" sz="2200" b="1">
                <a:latin typeface="Times New Roman"/>
                <a:cs typeface="Times New Roman"/>
              </a:rPr>
              <a:t>Тема</a:t>
            </a:r>
            <a:r>
              <a:rPr lang="ru-RU" sz="2400" b="1">
                <a:latin typeface="Times New Roman"/>
                <a:cs typeface="Times New Roman"/>
              </a:rPr>
              <a:t>: </a:t>
            </a:r>
            <a:endParaRPr/>
          </a:p>
        </p:txBody>
      </p:sp>
      <p:sp>
        <p:nvSpPr>
          <p:cNvPr id="7" name="TextBox 5"/>
          <p:cNvSpPr/>
          <p:nvPr/>
        </p:nvSpPr>
        <p:spPr bwMode="auto">
          <a:xfrm>
            <a:off x="230652" y="6042861"/>
            <a:ext cx="2217992" cy="369332"/>
          </a:xfrm>
          <a:prstGeom prst="rect">
            <a:avLst/>
          </a:prstGeom>
          <a:noFill/>
        </p:spPr>
        <p:txBody>
          <a:bodyPr wrap="square" rtlCol="0">
            <a:spAutoFit/>
          </a:bodyPr>
          <a:lstStyle/>
          <a:p>
            <a:pPr>
              <a:defRPr/>
            </a:pPr>
            <a:r>
              <a:rPr lang="en-US" b="1">
                <a:solidFill>
                  <a:srgbClr val="9C0E11"/>
                </a:solidFill>
                <a:latin typeface="Times New Roman"/>
                <a:cs typeface="Times New Roman"/>
              </a:rPr>
              <a:t>pravovest-audit.ru</a:t>
            </a:r>
            <a:endParaRPr lang="ru-RU" b="1">
              <a:solidFill>
                <a:srgbClr val="9C0E11"/>
              </a:solidFill>
              <a:latin typeface="Times New Roman"/>
              <a:cs typeface="Times New Roman"/>
            </a:endParaRPr>
          </a:p>
        </p:txBody>
      </p:sp>
      <p:pic>
        <p:nvPicPr>
          <p:cNvPr id="8" name="Picture 14"/>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a:off x="6515126" y="182880"/>
            <a:ext cx="3090427" cy="518460"/>
          </a:xfrm>
          <a:prstGeom prst="rect">
            <a:avLst/>
          </a:prstGeom>
        </p:spPr>
      </p:pic>
      <p:sp>
        <p:nvSpPr>
          <p:cNvPr id="9" name="TextBox 6"/>
          <p:cNvSpPr/>
          <p:nvPr/>
        </p:nvSpPr>
        <p:spPr bwMode="auto">
          <a:xfrm>
            <a:off x="231580" y="6355335"/>
            <a:ext cx="2121335" cy="338554"/>
          </a:xfrm>
          <a:prstGeom prst="rect">
            <a:avLst/>
          </a:prstGeom>
          <a:noFill/>
        </p:spPr>
        <p:txBody>
          <a:bodyPr wrap="square" rtlCol="0">
            <a:spAutoFit/>
          </a:bodyPr>
          <a:lstStyle/>
          <a:p>
            <a:pPr>
              <a:defRPr/>
            </a:pPr>
            <a:r>
              <a:rPr lang="ru-RU" sz="1600" b="1">
                <a:solidFill>
                  <a:srgbClr val="9C0E11"/>
                </a:solidFill>
                <a:latin typeface="Times New Roman"/>
                <a:cs typeface="Times New Roman"/>
              </a:rPr>
              <a:t>+7 495 134-32-23</a:t>
            </a:r>
            <a:endParaRPr/>
          </a:p>
        </p:txBody>
      </p:sp>
      <p:sp>
        <p:nvSpPr>
          <p:cNvPr id="10" name="Прямоугольник 12"/>
          <p:cNvSpPr/>
          <p:nvPr/>
        </p:nvSpPr>
        <p:spPr bwMode="auto">
          <a:xfrm>
            <a:off x="231579" y="144472"/>
            <a:ext cx="5017754" cy="461665"/>
          </a:xfrm>
          <a:prstGeom prst="rect">
            <a:avLst/>
          </a:prstGeom>
          <a:noFill/>
        </p:spPr>
        <p:txBody>
          <a:bodyPr wrap="square" lIns="91440" tIns="45720" rIns="91440" bIns="45720">
            <a:spAutoFit/>
          </a:bodyPr>
          <a:lstStyle/>
          <a:p>
            <a:pPr>
              <a:defRPr/>
            </a:pPr>
            <a:r>
              <a:rPr lang="ru-RU" sz="2400" b="1" dirty="0">
                <a:ln w="0"/>
                <a:solidFill>
                  <a:srgbClr val="C00000"/>
                </a:solidFill>
                <a:latin typeface="Times New Roman"/>
                <a:cs typeface="Times New Roman"/>
              </a:rPr>
              <a:t>08 июля </a:t>
            </a:r>
            <a:r>
              <a:rPr lang="ru-RU" sz="2400" b="1" cap="none" spc="0" dirty="0">
                <a:ln w="0"/>
                <a:solidFill>
                  <a:srgbClr val="C00000"/>
                </a:solidFill>
                <a:latin typeface="Times New Roman"/>
                <a:cs typeface="Times New Roman"/>
              </a:rPr>
              <a:t>2021 года</a:t>
            </a:r>
            <a:endParaRPr dirty="0">
              <a:solidFill>
                <a:srgbClr val="C00000"/>
              </a:solidFill>
            </a:endParaRPr>
          </a:p>
        </p:txBody>
      </p:sp>
      <p:sp>
        <p:nvSpPr>
          <p:cNvPr id="11" name="Прямоугольник 4"/>
          <p:cNvSpPr/>
          <p:nvPr/>
        </p:nvSpPr>
        <p:spPr bwMode="auto">
          <a:xfrm>
            <a:off x="200472" y="4026456"/>
            <a:ext cx="5976664" cy="2831544"/>
          </a:xfrm>
          <a:prstGeom prst="rect">
            <a:avLst/>
          </a:prstGeom>
        </p:spPr>
        <p:txBody>
          <a:bodyPr wrap="square">
            <a:spAutoFit/>
          </a:bodyPr>
          <a:lstStyle/>
          <a:p>
            <a:pPr>
              <a:defRPr/>
            </a:pPr>
            <a:endParaRPr lang="ru-RU" b="1">
              <a:solidFill>
                <a:srgbClr val="800000"/>
              </a:solidFill>
              <a:latin typeface="Times New Roman"/>
              <a:cs typeface="Times New Roman"/>
            </a:endParaRPr>
          </a:p>
          <a:p>
            <a:pPr algn="just">
              <a:defRPr/>
            </a:pPr>
            <a:endParaRPr lang="ru-RU" sz="1600">
              <a:latin typeface="Times New Roman"/>
              <a:cs typeface="Times New Roman"/>
            </a:endParaRPr>
          </a:p>
          <a:p>
            <a:pPr algn="just">
              <a:defRPr/>
            </a:pPr>
            <a:r>
              <a:rPr lang="ru-RU" sz="1600" b="1">
                <a:latin typeface="Times New Roman"/>
                <a:cs typeface="Times New Roman"/>
              </a:rPr>
              <a:t>Наталюк Наталья</a:t>
            </a:r>
            <a:r>
              <a:rPr lang="en-US" sz="1600" b="1">
                <a:latin typeface="Times New Roman"/>
                <a:cs typeface="Times New Roman"/>
              </a:rPr>
              <a:t> </a:t>
            </a:r>
            <a:r>
              <a:rPr lang="en-US" sz="1600">
                <a:latin typeface="Times New Roman"/>
                <a:cs typeface="Times New Roman"/>
              </a:rPr>
              <a:t>- </a:t>
            </a:r>
            <a:r>
              <a:rPr lang="ru-RU" sz="1600">
                <a:latin typeface="Times New Roman"/>
                <a:cs typeface="Times New Roman"/>
              </a:rPr>
              <a:t>Советник налоговой службы РФ II ранга, ведущий юрист по налоговым и гражданским спорам, эксперт pro-bono при уполномоченным по защите прав предпринимателей в Правительстве Москвы</a:t>
            </a:r>
            <a:endParaRPr/>
          </a:p>
          <a:p>
            <a:pPr algn="just">
              <a:defRPr/>
            </a:pPr>
            <a:endParaRPr lang="ru-RU" sz="1600">
              <a:latin typeface="Times New Roman"/>
              <a:cs typeface="Times New Roman"/>
            </a:endParaRPr>
          </a:p>
          <a:p>
            <a:pPr>
              <a:defRPr/>
            </a:pPr>
            <a:endParaRPr lang="ru-RU" sz="1600"/>
          </a:p>
          <a:p>
            <a:pPr>
              <a:defRPr/>
            </a:pPr>
            <a:endParaRPr lang="ru-RU" sz="1600"/>
          </a:p>
          <a:p>
            <a:pPr algn="just">
              <a:defRPr/>
            </a:pPr>
            <a:endParaRPr lang="ru-RU" sz="1600">
              <a:latin typeface="Times New Roman"/>
              <a:cs typeface="Times New Roman"/>
            </a:endParaRPr>
          </a:p>
          <a:p>
            <a:pPr algn="just">
              <a:defRPr/>
            </a:pPr>
            <a:endParaRPr lang="ru-RU" sz="1600">
              <a:latin typeface="Times New Roman"/>
              <a:cs typeface="Times New Roman"/>
            </a:endParaRPr>
          </a:p>
        </p:txBody>
      </p:sp>
      <p:sp>
        <p:nvSpPr>
          <p:cNvPr id="12" name="Прямоугольник 16"/>
          <p:cNvSpPr/>
          <p:nvPr/>
        </p:nvSpPr>
        <p:spPr bwMode="auto">
          <a:xfrm>
            <a:off x="222312" y="2406134"/>
            <a:ext cx="4953000" cy="1508105"/>
          </a:xfrm>
          <a:prstGeom prst="rect">
            <a:avLst/>
          </a:prstGeom>
        </p:spPr>
        <p:txBody>
          <a:bodyPr>
            <a:spAutoFit/>
          </a:bodyPr>
          <a:lstStyle/>
          <a:p>
            <a:pPr>
              <a:defRPr/>
            </a:pPr>
            <a:br>
              <a:rPr lang="ru-RU" sz="2800" b="1">
                <a:solidFill>
                  <a:srgbClr val="9E0E11"/>
                </a:solidFill>
              </a:rPr>
            </a:br>
            <a:endParaRPr lang="ru-RU" sz="2800" b="1">
              <a:solidFill>
                <a:srgbClr val="9E0E11"/>
              </a:solidFill>
            </a:endParaRPr>
          </a:p>
          <a:p>
            <a:pPr>
              <a:defRPr/>
            </a:pPr>
            <a:br>
              <a:rPr lang="ru-RU"/>
            </a:br>
            <a:endParaRPr lang="ru-RU"/>
          </a:p>
        </p:txBody>
      </p:sp>
      <p:sp>
        <p:nvSpPr>
          <p:cNvPr id="13" name="Прямоугольник 13"/>
          <p:cNvSpPr/>
          <p:nvPr/>
        </p:nvSpPr>
        <p:spPr bwMode="auto">
          <a:xfrm>
            <a:off x="231580" y="1790581"/>
            <a:ext cx="4892932" cy="646331"/>
          </a:xfrm>
          <a:prstGeom prst="rect">
            <a:avLst/>
          </a:prstGeom>
        </p:spPr>
        <p:txBody>
          <a:bodyPr wrap="square">
            <a:spAutoFit/>
          </a:bodyPr>
          <a:lstStyle/>
          <a:p>
            <a:pPr>
              <a:defRPr/>
            </a:pPr>
            <a:endParaRPr lang="ru-RU"/>
          </a:p>
          <a:p>
            <a:pPr>
              <a:defRPr/>
            </a:pPr>
            <a:r>
              <a:rPr lang="ru-RU"/>
              <a:t> </a:t>
            </a:r>
            <a:endParaRPr/>
          </a:p>
        </p:txBody>
      </p:sp>
      <p:pic>
        <p:nvPicPr>
          <p:cNvPr id="14" name="Рисунок 20"/>
          <p:cNvPicPr>
            <a:picLocks noChangeAspect="1"/>
          </p:cNvPicPr>
          <p:nvPr/>
        </p:nvPicPr>
        <p:blipFill>
          <a:blip r:embed="rId5"/>
          <a:stretch/>
        </p:blipFill>
        <p:spPr bwMode="auto">
          <a:xfrm>
            <a:off x="6215594" y="1297577"/>
            <a:ext cx="3690406" cy="5535609"/>
          </a:xfrm>
          <a:prstGeom prst="rect">
            <a:avLst/>
          </a:prstGeom>
        </p:spPr>
      </p:pic>
      <p:sp>
        <p:nvSpPr>
          <p:cNvPr id="15" name="Прямоугольник 16"/>
          <p:cNvSpPr/>
          <p:nvPr/>
        </p:nvSpPr>
        <p:spPr bwMode="auto">
          <a:xfrm>
            <a:off x="272480" y="1916832"/>
            <a:ext cx="6048672" cy="1323439"/>
          </a:xfrm>
          <a:prstGeom prst="rect">
            <a:avLst/>
          </a:prstGeom>
        </p:spPr>
        <p:txBody>
          <a:bodyPr wrap="square">
            <a:spAutoFit/>
          </a:bodyPr>
          <a:lstStyle/>
          <a:p>
            <a:pPr>
              <a:defRPr/>
            </a:pPr>
            <a:r>
              <a:rPr lang="ru-RU" sz="4000" b="1" dirty="0">
                <a:latin typeface="Times New Roman" pitchFamily="18" charset="0"/>
                <a:cs typeface="Times New Roman" pitchFamily="18" charset="0"/>
              </a:rPr>
              <a:t>«</a:t>
            </a:r>
            <a:r>
              <a:rPr lang="ru-RU" sz="4000" b="1" dirty="0">
                <a:solidFill>
                  <a:srgbClr val="A50021"/>
                </a:solidFill>
                <a:latin typeface="Times New Roman" pitchFamily="18" charset="0"/>
                <a:cs typeface="Times New Roman" pitchFamily="18" charset="0"/>
              </a:rPr>
              <a:t>Налоговый контроль</a:t>
            </a:r>
            <a:r>
              <a:rPr lang="ru-RU" sz="4000" b="1" dirty="0">
                <a:latin typeface="Times New Roman" pitchFamily="18" charset="0"/>
                <a:cs typeface="Times New Roman" pitchFamily="18" charset="0"/>
              </a:rPr>
              <a:t>: </a:t>
            </a:r>
          </a:p>
          <a:p>
            <a:pPr>
              <a:defRPr/>
            </a:pPr>
            <a:r>
              <a:rPr lang="ru-RU" sz="4000" b="1" dirty="0">
                <a:latin typeface="Times New Roman" pitchFamily="18" charset="0"/>
                <a:cs typeface="Times New Roman" pitchFamily="18" charset="0"/>
              </a:rPr>
              <a:t>важное для бизнеса»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TextBox 9"/>
          <p:cNvSpPr/>
          <p:nvPr/>
        </p:nvSpPr>
        <p:spPr bwMode="auto">
          <a:xfrm>
            <a:off x="1203663" y="2353733"/>
            <a:ext cx="7498673" cy="1754326"/>
          </a:xfrm>
          <a:prstGeom prst="rect">
            <a:avLst/>
          </a:prstGeom>
          <a:noFill/>
          <a:ln w="38100">
            <a:solidFill>
              <a:srgbClr val="9C0E11"/>
            </a:solidFill>
          </a:ln>
        </p:spPr>
        <p:txBody>
          <a:bodyPr wrap="square" rtlCol="0">
            <a:spAutoFit/>
          </a:bodyPr>
          <a:lstStyle/>
          <a:p>
            <a:pPr algn="ctr">
              <a:defRPr/>
            </a:pPr>
            <a:r>
              <a:rPr lang="ru-RU" sz="3600" b="1">
                <a:solidFill>
                  <a:srgbClr val="9E0E11"/>
                </a:solidFill>
              </a:rPr>
              <a:t>Ст.54.1 НК РФ: </a:t>
            </a:r>
            <a:endParaRPr/>
          </a:p>
          <a:p>
            <a:pPr algn="ctr">
              <a:defRPr/>
            </a:pPr>
            <a:r>
              <a:rPr lang="ru-RU" sz="3600" b="1"/>
              <a:t>требования НК РФ, ФНС </a:t>
            </a:r>
            <a:endParaRPr/>
          </a:p>
          <a:p>
            <a:pPr algn="ctr">
              <a:defRPr/>
            </a:pPr>
            <a:r>
              <a:rPr lang="ru-RU" sz="3600" b="1"/>
              <a:t>и судебная практика</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22859" y="-1280"/>
            <a:ext cx="9906859" cy="6858594"/>
          </a:xfrm>
          <a:prstGeom prst="rect">
            <a:avLst/>
          </a:prstGeom>
        </p:spPr>
      </p:pic>
      <p:sp>
        <p:nvSpPr>
          <p:cNvPr id="6"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a:solidFill>
            <a:srgbClr val="800000"/>
          </a:solidFill>
          <a:effectLst>
            <a:outerShdw blurRad="50800" dist="38100" algn="l" rotWithShape="0">
              <a:prstClr val="black">
                <a:alpha val="40000"/>
              </a:prstClr>
            </a:outerShdw>
          </a:effectLst>
        </p:spPr>
      </p:pic>
      <p:pic>
        <p:nvPicPr>
          <p:cNvPr id="8" name="Рисунок 6"/>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Прямоугольник 7"/>
          <p:cNvSpPr/>
          <p:nvPr/>
        </p:nvSpPr>
        <p:spPr bwMode="auto">
          <a:xfrm>
            <a:off x="787400" y="1068910"/>
            <a:ext cx="8681321" cy="400110"/>
          </a:xfrm>
          <a:prstGeom prst="rect">
            <a:avLst/>
          </a:prstGeom>
        </p:spPr>
        <p:txBody>
          <a:bodyPr wrap="square">
            <a:spAutoFit/>
          </a:bodyPr>
          <a:lstStyle/>
          <a:p>
            <a:pPr lvl="0" algn="ctr" defTabSz="914400">
              <a:defRPr/>
            </a:pPr>
            <a:r>
              <a:rPr lang="ru-RU" sz="2000" b="1">
                <a:latin typeface="Times New Roman"/>
                <a:ea typeface="+mj-ea"/>
                <a:cs typeface="Times New Roman"/>
              </a:rPr>
              <a:t>Условия обоснованной налоговой выгоды (ст.54.1 НК РФ)</a:t>
            </a:r>
            <a:endParaRPr lang="ru-RU" sz="2000" b="1" i="0" u="none" strike="noStrike" cap="none" spc="0">
              <a:ln>
                <a:noFill/>
              </a:ln>
            </a:endParaRPr>
          </a:p>
        </p:txBody>
      </p:sp>
      <p:sp>
        <p:nvSpPr>
          <p:cNvPr id="11" name="Rectangle 1"/>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endParaRPr/>
          </a:p>
        </p:txBody>
      </p:sp>
      <p:sp>
        <p:nvSpPr>
          <p:cNvPr id="12" name="Rectangle 1"/>
          <p:cNvSpPr/>
          <p:nvPr/>
        </p:nvSpPr>
        <p:spPr bwMode="auto">
          <a:xfrm>
            <a:off x="684372" y="1683654"/>
            <a:ext cx="8891428" cy="425758"/>
          </a:xfrm>
          <a:prstGeom prst="rect">
            <a:avLst/>
          </a:prstGeom>
          <a:ln w="12700">
            <a:miter lim="400000"/>
          </a:ln>
        </p:spPr>
        <p:txBody>
          <a:bodyPr wrap="square" lIns="45719" rIns="45719">
            <a:spAutoFit/>
          </a:bodyPr>
          <a:lstStyle/>
          <a:p>
            <a:pPr marL="342900" indent="-342900" defTabSz="914400">
              <a:lnSpc>
                <a:spcPts val="1900"/>
              </a:lnSpc>
              <a:buSzPct val="100000"/>
              <a:buFontTx/>
              <a:buAutoNum type="arabicPeriod"/>
              <a:defRPr b="1"/>
            </a:pPr>
            <a:r>
              <a:rPr b="1">
                <a:solidFill>
                  <a:srgbClr val="000000"/>
                </a:solidFill>
                <a:latin typeface="Times New Roman"/>
                <a:cs typeface="Times New Roman"/>
              </a:rPr>
              <a:t>Не допускать </a:t>
            </a:r>
            <a:r>
              <a:rPr lang="ru-RU" b="1">
                <a:solidFill>
                  <a:srgbClr val="000000"/>
                </a:solidFill>
                <a:latin typeface="Times New Roman"/>
                <a:cs typeface="Times New Roman"/>
              </a:rPr>
              <a:t>ИСКАЖЕНИЙ </a:t>
            </a:r>
            <a:r>
              <a:rPr b="1">
                <a:solidFill>
                  <a:srgbClr val="000000"/>
                </a:solidFill>
                <a:latin typeface="Times New Roman"/>
                <a:cs typeface="Times New Roman"/>
              </a:rPr>
              <a:t>учета и отчетности, уменьшающих налоговую базу</a:t>
            </a:r>
            <a:endParaRPr b="1" u="sng">
              <a:solidFill>
                <a:srgbClr val="000000"/>
              </a:solidFill>
              <a:latin typeface="Times New Roman"/>
              <a:cs typeface="Times New Roman"/>
            </a:endParaRPr>
          </a:p>
          <a:p>
            <a:pPr defTabSz="914400">
              <a:lnSpc>
                <a:spcPts val="700"/>
              </a:lnSpc>
              <a:defRPr sz="2100" b="1"/>
            </a:pPr>
            <a:r>
              <a:rPr b="1">
                <a:solidFill>
                  <a:srgbClr val="000000"/>
                </a:solidFill>
                <a:latin typeface="Times New Roman"/>
                <a:cs typeface="Times New Roman"/>
              </a:rPr>
              <a:t> </a:t>
            </a:r>
            <a:endParaRPr/>
          </a:p>
        </p:txBody>
      </p:sp>
      <p:sp>
        <p:nvSpPr>
          <p:cNvPr id="13" name="Rectangle 1"/>
          <p:cNvSpPr/>
          <p:nvPr/>
        </p:nvSpPr>
        <p:spPr bwMode="auto">
          <a:xfrm>
            <a:off x="684373" y="2206599"/>
            <a:ext cx="8784348" cy="369332"/>
          </a:xfrm>
          <a:prstGeom prst="rect">
            <a:avLst/>
          </a:prstGeom>
          <a:ln w="12700">
            <a:miter lim="400000"/>
          </a:ln>
        </p:spPr>
        <p:txBody>
          <a:bodyPr wrap="square" lIns="45719" rIns="45719">
            <a:spAutoFit/>
          </a:bodyPr>
          <a:lstStyle/>
          <a:p>
            <a:pPr marL="342900" indent="-342900" defTabSz="914400">
              <a:buSzPct val="100000"/>
              <a:buFontTx/>
              <a:buAutoNum type="arabicPeriod" startAt="2"/>
              <a:defRPr b="1"/>
            </a:pPr>
            <a:r>
              <a:rPr b="1">
                <a:solidFill>
                  <a:srgbClr val="000000"/>
                </a:solidFill>
                <a:latin typeface="Times New Roman"/>
                <a:cs typeface="Times New Roman"/>
              </a:rPr>
              <a:t>Целью сделки не должна быть неуплата и (или) зачет (возврат) сумм налога </a:t>
            </a:r>
            <a:endParaRPr lang="ru-RU" b="1">
              <a:solidFill>
                <a:srgbClr val="000000"/>
              </a:solidFill>
              <a:latin typeface="Times New Roman"/>
              <a:cs typeface="Times New Roman"/>
            </a:endParaRPr>
          </a:p>
        </p:txBody>
      </p:sp>
      <p:sp>
        <p:nvSpPr>
          <p:cNvPr id="14" name="Rectangle 1"/>
          <p:cNvSpPr/>
          <p:nvPr/>
        </p:nvSpPr>
        <p:spPr bwMode="auto">
          <a:xfrm>
            <a:off x="684372" y="2828835"/>
            <a:ext cx="8784347" cy="923330"/>
          </a:xfrm>
          <a:prstGeom prst="rect">
            <a:avLst/>
          </a:prstGeom>
          <a:ln w="12700">
            <a:miter lim="400000"/>
          </a:ln>
        </p:spPr>
        <p:txBody>
          <a:bodyPr wrap="square" lIns="45719" rIns="45719">
            <a:spAutoFit/>
          </a:bodyPr>
          <a:lstStyle/>
          <a:p>
            <a:pPr marL="342900" indent="-342900" algn="just" defTabSz="914400">
              <a:buSzPct val="100000"/>
              <a:buFontTx/>
              <a:buAutoNum type="arabicPeriod" startAt="3"/>
              <a:defRPr b="1"/>
            </a:pPr>
            <a:r>
              <a:rPr b="1">
                <a:solidFill>
                  <a:srgbClr val="000000"/>
                </a:solidFill>
                <a:latin typeface="Times New Roman"/>
                <a:cs typeface="Times New Roman"/>
              </a:rPr>
              <a:t>Сделка должна исполняться лицом, с которым заключен договор или лицом, которому обязательство передано по договору или закону </a:t>
            </a:r>
            <a:endParaRPr lang="ru-RU" b="1">
              <a:solidFill>
                <a:srgbClr val="000000"/>
              </a:solidFill>
              <a:latin typeface="Times New Roman"/>
              <a:cs typeface="Times New Roman"/>
            </a:endParaRPr>
          </a:p>
          <a:p>
            <a:pPr marL="342900" indent="-342900" algn="just" defTabSz="914400">
              <a:buSzPct val="100000"/>
              <a:defRPr b="1"/>
            </a:pPr>
            <a:r>
              <a:rPr lang="ru-RU">
                <a:latin typeface="Times New Roman"/>
                <a:cs typeface="Times New Roman"/>
              </a:rPr>
              <a:t>                                         </a:t>
            </a:r>
            <a:endParaRPr lang="ru-RU" b="1" u="sng">
              <a:solidFill>
                <a:srgbClr val="C00000"/>
              </a:solidFill>
              <a:latin typeface="Times New Roman"/>
              <a:cs typeface="Times New Roman"/>
            </a:endParaRPr>
          </a:p>
        </p:txBody>
      </p:sp>
      <p:sp>
        <p:nvSpPr>
          <p:cNvPr id="15" name="TextBox 13"/>
          <p:cNvSpPr/>
          <p:nvPr/>
        </p:nvSpPr>
        <p:spPr bwMode="auto">
          <a:xfrm>
            <a:off x="684373" y="3937000"/>
            <a:ext cx="8425759" cy="2285999"/>
          </a:xfrm>
          <a:prstGeom prst="rect">
            <a:avLst/>
          </a:prstGeom>
          <a:solidFill>
            <a:schemeClr val="accent2">
              <a:lumMod val="20000"/>
              <a:lumOff val="80000"/>
            </a:schemeClr>
          </a:solidFill>
          <a:ln w="28575">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vert="horz" wrap="square" lIns="78230" tIns="39115" rIns="78230" bIns="39115" rtlCol="0" anchor="ctr">
            <a:normAutofit/>
          </a:bodyPr>
          <a:lstStyle/>
          <a:p>
            <a:pPr marL="171450" indent="-171450" algn="ctr" defTabSz="782292">
              <a:spcBef>
                <a:spcPts val="0"/>
              </a:spcBef>
              <a:buFontTx/>
              <a:buAutoNum type="arabicPeriod"/>
              <a:defRPr/>
            </a:pPr>
            <a:r>
              <a:rPr lang="ru-RU" sz="1600" b="1" dirty="0">
                <a:solidFill>
                  <a:srgbClr val="A50021"/>
                </a:solidFill>
                <a:latin typeface="Times New Roman"/>
                <a:ea typeface="+mj-ea"/>
                <a:cs typeface="Times New Roman"/>
              </a:rPr>
              <a:t>Подписание документов неуполномоченными или неустановленными лицами; </a:t>
            </a:r>
            <a:endParaRPr dirty="0">
              <a:solidFill>
                <a:srgbClr val="A50021"/>
              </a:solidFill>
            </a:endParaRPr>
          </a:p>
          <a:p>
            <a:pPr marL="171450" indent="-171450" algn="ctr" defTabSz="782292">
              <a:spcBef>
                <a:spcPts val="0"/>
              </a:spcBef>
              <a:buFontTx/>
              <a:buAutoNum type="arabicPeriod"/>
              <a:defRPr/>
            </a:pPr>
            <a:r>
              <a:rPr lang="ru-RU" sz="1600" b="1" dirty="0">
                <a:solidFill>
                  <a:srgbClr val="A50021"/>
                </a:solidFill>
                <a:latin typeface="Times New Roman"/>
                <a:ea typeface="+mj-ea"/>
                <a:cs typeface="Times New Roman"/>
              </a:rPr>
              <a:t>Неисполнение контрагентом налоговых обязательств;</a:t>
            </a:r>
            <a:endParaRPr dirty="0">
              <a:solidFill>
                <a:srgbClr val="A50021"/>
              </a:solidFill>
            </a:endParaRPr>
          </a:p>
          <a:p>
            <a:pPr marL="171450" indent="-171450" algn="ctr" defTabSz="782292">
              <a:spcBef>
                <a:spcPts val="0"/>
              </a:spcBef>
              <a:buFontTx/>
              <a:buAutoNum type="arabicPeriod"/>
              <a:defRPr/>
            </a:pPr>
            <a:r>
              <a:rPr lang="ru-RU" sz="1600" b="1" dirty="0">
                <a:solidFill>
                  <a:schemeClr val="tx1"/>
                </a:solidFill>
                <a:latin typeface="Times New Roman"/>
                <a:ea typeface="+mj-ea"/>
                <a:cs typeface="Times New Roman"/>
              </a:rPr>
              <a:t>Возможность достижения  того же результата экономической деятельности при совершении иных не запрещенных законом сделок</a:t>
            </a:r>
            <a:endParaRPr dirty="0"/>
          </a:p>
          <a:p>
            <a:pPr defTabSz="782292">
              <a:spcBef>
                <a:spcPts val="0"/>
              </a:spcBef>
              <a:defRPr/>
            </a:pPr>
            <a:endParaRPr lang="ru-RU" sz="1400" b="1" dirty="0">
              <a:solidFill>
                <a:schemeClr val="tx1"/>
              </a:solidFill>
              <a:latin typeface="Times New Roman"/>
              <a:ea typeface="+mj-ea"/>
              <a:cs typeface="Times New Roman"/>
            </a:endParaRPr>
          </a:p>
          <a:p>
            <a:pPr algn="ctr" defTabSz="782292">
              <a:spcBef>
                <a:spcPts val="0"/>
              </a:spcBef>
              <a:defRPr/>
            </a:pPr>
            <a:r>
              <a:rPr lang="ru-RU" sz="1400" b="1" dirty="0">
                <a:solidFill>
                  <a:srgbClr val="C00000"/>
                </a:solidFill>
                <a:latin typeface="Times New Roman"/>
                <a:ea typeface="+mj-ea"/>
                <a:cs typeface="Times New Roman"/>
              </a:rPr>
              <a:t>НЕ МОГУТ РАССМАТРИВАТЬСЯ в качестве САМОСТОЯТЕЛЬНОГО ОСНОВАНИЯ</a:t>
            </a:r>
            <a:r>
              <a:rPr lang="ru-RU" sz="1400" b="1" dirty="0">
                <a:solidFill>
                  <a:schemeClr val="tx1"/>
                </a:solidFill>
                <a:latin typeface="Times New Roman"/>
                <a:ea typeface="+mj-ea"/>
                <a:cs typeface="Times New Roman"/>
              </a:rPr>
              <a:t> </a:t>
            </a:r>
            <a:endParaRPr dirty="0"/>
          </a:p>
          <a:p>
            <a:pPr algn="ctr" defTabSz="782292">
              <a:spcBef>
                <a:spcPts val="0"/>
              </a:spcBef>
              <a:defRPr/>
            </a:pPr>
            <a:r>
              <a:rPr lang="ru-RU" sz="1400" b="1" dirty="0">
                <a:solidFill>
                  <a:schemeClr val="tx1"/>
                </a:solidFill>
                <a:latin typeface="Times New Roman"/>
                <a:ea typeface="+mj-ea"/>
                <a:cs typeface="Times New Roman"/>
              </a:rPr>
              <a:t>для признания уменьшения налогоплательщиком налоговой базы </a:t>
            </a:r>
            <a:endParaRPr dirty="0"/>
          </a:p>
          <a:p>
            <a:pPr algn="ctr" defTabSz="782292">
              <a:spcBef>
                <a:spcPts val="0"/>
              </a:spcBef>
              <a:defRPr/>
            </a:pPr>
            <a:r>
              <a:rPr lang="ru-RU" sz="1400" b="1" dirty="0">
                <a:solidFill>
                  <a:schemeClr val="tx1"/>
                </a:solidFill>
                <a:latin typeface="Times New Roman"/>
                <a:ea typeface="+mj-ea"/>
                <a:cs typeface="Times New Roman"/>
              </a:rPr>
              <a:t>и (или) суммы подлежащего уплате налога неправомерным.</a:t>
            </a:r>
            <a:endParaRPr dirty="0"/>
          </a:p>
          <a:p>
            <a:pPr defTabSz="782292">
              <a:spcBef>
                <a:spcPts val="0"/>
              </a:spcBef>
              <a:defRPr/>
            </a:pPr>
            <a:endParaRPr lang="ru-RU" sz="1400" b="1" dirty="0">
              <a:solidFill>
                <a:schemeClr val="tx1"/>
              </a:solidFill>
              <a:latin typeface="Times New Roman"/>
              <a:ea typeface="+mj-ea"/>
              <a:cs typeface="Times New Roman"/>
            </a:endParaRPr>
          </a:p>
        </p:txBody>
      </p:sp>
      <p:sp>
        <p:nvSpPr>
          <p:cNvPr id="16" name="Левая фигурная скобка 15"/>
          <p:cNvSpPr/>
          <p:nvPr/>
        </p:nvSpPr>
        <p:spPr bwMode="auto">
          <a:xfrm>
            <a:off x="218645" y="2319867"/>
            <a:ext cx="164565" cy="1109133"/>
          </a:xfrm>
          <a:prstGeom prst="leftBrace">
            <a:avLst>
              <a:gd name="adj1" fmla="val 8333"/>
              <a:gd name="adj2" fmla="val 50000"/>
            </a:avLst>
          </a:prstGeom>
          <a:ln w="28575">
            <a:solidFill>
              <a:srgbClr val="9C0E1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ru-RU"/>
          </a:p>
        </p:txBody>
      </p:sp>
      <p:sp>
        <p:nvSpPr>
          <p:cNvPr id="17" name="TextBox 16"/>
          <p:cNvSpPr/>
          <p:nvPr/>
        </p:nvSpPr>
        <p:spPr bwMode="auto">
          <a:xfrm>
            <a:off x="787400" y="182367"/>
            <a:ext cx="8788400" cy="400110"/>
          </a:xfrm>
          <a:prstGeom prst="rect">
            <a:avLst/>
          </a:prstGeom>
          <a:noFill/>
        </p:spPr>
        <p:txBody>
          <a:bodyPr wrap="square" rtlCol="0">
            <a:spAutoFit/>
          </a:bodyPr>
          <a:lstStyle/>
          <a:p>
            <a:pPr algn="ctr">
              <a:defRPr/>
            </a:pPr>
            <a:r>
              <a:rPr lang="ru-RU" sz="2000" b="1">
                <a:solidFill>
                  <a:srgbClr val="9E0E11"/>
                </a:solidFill>
                <a:latin typeface="Times New Roman"/>
                <a:cs typeface="Times New Roman"/>
              </a:rPr>
              <a:t>Норма закона - ст. 54.1 НК РФ</a:t>
            </a:r>
            <a:endParaRPr/>
          </a:p>
        </p:txBody>
      </p:sp>
      <p:pic>
        <p:nvPicPr>
          <p:cNvPr id="18"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122138" y="0"/>
            <a:ext cx="1723219" cy="459054"/>
          </a:xfrm>
          <a:prstGeom prst="rect">
            <a:avLst/>
          </a:prstGeom>
          <a:ln w="12700" cap="flat">
            <a:noFill/>
            <a:miter lim="400000"/>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859" y="-594"/>
            <a:ext cx="9906859" cy="6858594"/>
          </a:xfrm>
          <a:prstGeom prst="rect">
            <a:avLst/>
          </a:prstGeom>
          <a:ln>
            <a:solidFill>
              <a:srgbClr val="9E0E11"/>
            </a:solidFill>
          </a:ln>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Прямоугольник 7"/>
          <p:cNvSpPr/>
          <p:nvPr/>
        </p:nvSpPr>
        <p:spPr bwMode="auto">
          <a:xfrm>
            <a:off x="499001" y="922868"/>
            <a:ext cx="8866827" cy="3139321"/>
          </a:xfrm>
          <a:prstGeom prst="rect">
            <a:avLst/>
          </a:prstGeom>
        </p:spPr>
        <p:txBody>
          <a:bodyPr wrap="square">
            <a:spAutoFit/>
          </a:bodyPr>
          <a:lstStyle/>
          <a:p>
            <a:pPr>
              <a:defRPr/>
            </a:pPr>
            <a:r>
              <a:rPr lang="ru-RU" b="1">
                <a:latin typeface="Times New Roman"/>
                <a:cs typeface="Times New Roman"/>
              </a:rPr>
              <a:t>АЛГОРИТМ</a:t>
            </a:r>
            <a:r>
              <a:rPr lang="en-US" b="1">
                <a:latin typeface="Times New Roman"/>
                <a:cs typeface="Times New Roman"/>
              </a:rPr>
              <a:t> </a:t>
            </a:r>
            <a:r>
              <a:rPr lang="ru-RU" b="1">
                <a:latin typeface="Times New Roman"/>
                <a:cs typeface="Times New Roman"/>
              </a:rPr>
              <a:t>проверки:</a:t>
            </a:r>
            <a:endParaRPr/>
          </a:p>
          <a:p>
            <a:pPr>
              <a:defRPr/>
            </a:pPr>
            <a:endParaRPr lang="ru-RU">
              <a:latin typeface="Times New Roman"/>
              <a:cs typeface="Times New Roman"/>
            </a:endParaRPr>
          </a:p>
          <a:p>
            <a:pPr>
              <a:defRPr/>
            </a:pPr>
            <a:endParaRPr lang="ru-RU" b="1">
              <a:latin typeface="Times New Roman"/>
              <a:cs typeface="Times New Roman"/>
            </a:endParaRPr>
          </a:p>
          <a:p>
            <a:pPr>
              <a:defRPr/>
            </a:pPr>
            <a:endParaRPr lang="ru-RU" b="1">
              <a:latin typeface="Times New Roman"/>
              <a:cs typeface="Times New Roman"/>
            </a:endParaRPr>
          </a:p>
          <a:p>
            <a:pPr>
              <a:defRPr/>
            </a:pPr>
            <a:endParaRPr lang="ru-RU" b="1">
              <a:latin typeface="Times New Roman"/>
              <a:cs typeface="Times New Roman"/>
            </a:endParaRPr>
          </a:p>
          <a:p>
            <a:pPr>
              <a:defRPr/>
            </a:pPr>
            <a:endParaRPr lang="ru-RU" b="1">
              <a:latin typeface="Times New Roman"/>
              <a:cs typeface="Times New Roman"/>
            </a:endParaRPr>
          </a:p>
          <a:p>
            <a:pPr>
              <a:defRPr/>
            </a:pPr>
            <a:endParaRPr lang="ru-RU" b="1">
              <a:latin typeface="Times New Roman"/>
              <a:cs typeface="Times New Roman"/>
            </a:endParaRPr>
          </a:p>
          <a:p>
            <a:pPr>
              <a:defRPr/>
            </a:pPr>
            <a:endParaRPr lang="ru-RU" b="1">
              <a:latin typeface="Times New Roman"/>
              <a:cs typeface="Times New Roman"/>
            </a:endParaRPr>
          </a:p>
          <a:p>
            <a:pPr>
              <a:defRPr/>
            </a:pPr>
            <a:endParaRPr lang="ru-RU" b="1">
              <a:latin typeface="Times New Roman"/>
              <a:cs typeface="Times New Roman"/>
            </a:endParaRPr>
          </a:p>
          <a:p>
            <a:pPr>
              <a:defRPr/>
            </a:pPr>
            <a:endParaRPr lang="ru-RU" b="1">
              <a:latin typeface="Times New Roman"/>
              <a:cs typeface="Times New Roman"/>
            </a:endParaRPr>
          </a:p>
          <a:p>
            <a:pPr>
              <a:defRPr/>
            </a:pPr>
            <a:endParaRPr lang="ru-RU" b="1">
              <a:latin typeface="Times New Roman"/>
              <a:cs typeface="Times New Roman"/>
            </a:endParaRPr>
          </a:p>
        </p:txBody>
      </p:sp>
      <p:sp>
        <p:nvSpPr>
          <p:cNvPr id="11" name="Прямоугольник 8"/>
          <p:cNvSpPr/>
          <p:nvPr/>
        </p:nvSpPr>
        <p:spPr bwMode="auto">
          <a:xfrm>
            <a:off x="853663" y="182367"/>
            <a:ext cx="8764469" cy="400110"/>
          </a:xfrm>
          <a:prstGeom prst="rect">
            <a:avLst/>
          </a:prstGeom>
        </p:spPr>
        <p:txBody>
          <a:bodyPr wrap="square">
            <a:spAutoFit/>
          </a:bodyPr>
          <a:lstStyle/>
          <a:p>
            <a:pPr algn="ctr">
              <a:defRPr/>
            </a:pPr>
            <a:r>
              <a:rPr lang="ru-RU" sz="2000" b="1" dirty="0">
                <a:solidFill>
                  <a:srgbClr val="9E0E11"/>
                </a:solidFill>
                <a:latin typeface="Times New Roman"/>
                <a:cs typeface="Times New Roman"/>
              </a:rPr>
              <a:t>Основные тесты от ФНС</a:t>
            </a:r>
            <a:endParaRPr dirty="0"/>
          </a:p>
        </p:txBody>
      </p:sp>
      <p:sp>
        <p:nvSpPr>
          <p:cNvPr id="12" name="Скругленный прямоугольник 9"/>
          <p:cNvSpPr/>
          <p:nvPr/>
        </p:nvSpPr>
        <p:spPr bwMode="auto">
          <a:xfrm>
            <a:off x="499000" y="2057400"/>
            <a:ext cx="8695798" cy="626533"/>
          </a:xfrm>
          <a:prstGeom prst="roundRect">
            <a:avLst>
              <a:gd name="adj" fmla="val 16667"/>
            </a:avLst>
          </a:prstGeom>
          <a:solidFill>
            <a:schemeClr val="accent2">
              <a:lumMod val="60000"/>
              <a:lumOff val="40000"/>
            </a:schemeClr>
          </a:solidFill>
          <a:ln>
            <a:solidFill>
              <a:schemeClr val="bg2">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defRPr/>
            </a:pPr>
            <a:r>
              <a:rPr lang="ru-RU" b="1">
                <a:solidFill>
                  <a:srgbClr val="9E0E11"/>
                </a:solidFill>
                <a:latin typeface="Arial"/>
                <a:ea typeface="Times New Roman"/>
                <a:cs typeface="Calibri"/>
              </a:rPr>
              <a:t>2.</a:t>
            </a:r>
            <a:r>
              <a:rPr lang="ru-RU" b="1">
                <a:solidFill>
                  <a:srgbClr val="000000"/>
                </a:solidFill>
                <a:latin typeface="Arial"/>
                <a:ea typeface="Times New Roman"/>
                <a:cs typeface="Calibri"/>
              </a:rPr>
              <a:t>Тест на ущерб бюджету</a:t>
            </a:r>
            <a:endParaRPr lang="en-US" b="1">
              <a:solidFill>
                <a:schemeClr val="tx1"/>
              </a:solidFill>
              <a:latin typeface="Times New Roman"/>
              <a:cs typeface="Times New Roman"/>
            </a:endParaRPr>
          </a:p>
        </p:txBody>
      </p:sp>
      <p:sp>
        <p:nvSpPr>
          <p:cNvPr id="13" name="Скругленный прямоугольник 10"/>
          <p:cNvSpPr/>
          <p:nvPr/>
        </p:nvSpPr>
        <p:spPr bwMode="auto">
          <a:xfrm>
            <a:off x="499003" y="1478487"/>
            <a:ext cx="8695798" cy="449311"/>
          </a:xfrm>
          <a:prstGeom prst="roundRect">
            <a:avLst>
              <a:gd name="adj" fmla="val 16667"/>
            </a:avLst>
          </a:prstGeom>
          <a:solidFill>
            <a:schemeClr val="accent2">
              <a:lumMod val="60000"/>
              <a:lumOff val="40000"/>
            </a:schemeClr>
          </a:solidFill>
          <a:ln w="57150">
            <a:solidFill>
              <a:srgbClr val="A5002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b="1">
                <a:solidFill>
                  <a:srgbClr val="9E0E11"/>
                </a:solidFill>
                <a:latin typeface="Arial"/>
                <a:cs typeface="Arial"/>
              </a:rPr>
              <a:t>1. </a:t>
            </a:r>
            <a:r>
              <a:rPr lang="ru-RU" b="1">
                <a:solidFill>
                  <a:srgbClr val="000000"/>
                </a:solidFill>
                <a:latin typeface="Arial"/>
                <a:ea typeface="Times New Roman"/>
                <a:cs typeface="Arial"/>
              </a:rPr>
              <a:t>Тест на реальность операций или искажение сведений в учете</a:t>
            </a:r>
            <a:endParaRPr lang="en-US" b="1">
              <a:solidFill>
                <a:schemeClr val="tx1"/>
              </a:solidFill>
              <a:latin typeface="Arial"/>
              <a:cs typeface="Arial"/>
            </a:endParaRPr>
          </a:p>
        </p:txBody>
      </p:sp>
      <p:sp>
        <p:nvSpPr>
          <p:cNvPr id="14" name="Скругленный прямоугольник 11"/>
          <p:cNvSpPr/>
          <p:nvPr/>
        </p:nvSpPr>
        <p:spPr bwMode="auto">
          <a:xfrm>
            <a:off x="499000" y="2811511"/>
            <a:ext cx="8695799" cy="617489"/>
          </a:xfrm>
          <a:prstGeom prst="roundRect">
            <a:avLst>
              <a:gd name="adj" fmla="val 16667"/>
            </a:avLst>
          </a:prstGeom>
          <a:solidFill>
            <a:schemeClr val="accent2">
              <a:lumMod val="60000"/>
              <a:lumOff val="40000"/>
            </a:schemeClr>
          </a:solidFill>
          <a:ln>
            <a:solidFill>
              <a:schemeClr val="bg2">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b="1">
                <a:solidFill>
                  <a:srgbClr val="9E0E11"/>
                </a:solidFill>
                <a:latin typeface="Arial"/>
                <a:ea typeface="Times New Roman"/>
                <a:cs typeface="Calibri"/>
              </a:rPr>
              <a:t>3.</a:t>
            </a:r>
            <a:r>
              <a:rPr lang="ru-RU" b="1">
                <a:solidFill>
                  <a:srgbClr val="000000"/>
                </a:solidFill>
                <a:latin typeface="Arial"/>
                <a:ea typeface="Times New Roman"/>
                <a:cs typeface="Calibri"/>
              </a:rPr>
              <a:t>Тест на сторону договора</a:t>
            </a:r>
            <a:endParaRPr lang="en-US" b="1">
              <a:solidFill>
                <a:schemeClr val="tx1"/>
              </a:solidFill>
              <a:latin typeface="Times New Roman"/>
              <a:cs typeface="Times New Roman"/>
            </a:endParaRPr>
          </a:p>
        </p:txBody>
      </p:sp>
      <p:sp>
        <p:nvSpPr>
          <p:cNvPr id="15" name="Скругленный прямоугольник 12"/>
          <p:cNvSpPr/>
          <p:nvPr/>
        </p:nvSpPr>
        <p:spPr bwMode="auto">
          <a:xfrm>
            <a:off x="499003" y="4736154"/>
            <a:ext cx="8695796" cy="449311"/>
          </a:xfrm>
          <a:prstGeom prst="roundRect">
            <a:avLst>
              <a:gd name="adj" fmla="val 16667"/>
            </a:avLst>
          </a:prstGeom>
          <a:solidFill>
            <a:schemeClr val="accent2">
              <a:lumMod val="60000"/>
              <a:lumOff val="40000"/>
            </a:schemeClr>
          </a:solidFill>
          <a:ln>
            <a:solidFill>
              <a:schemeClr val="bg2">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b="1" dirty="0">
                <a:solidFill>
                  <a:srgbClr val="9E0E11"/>
                </a:solidFill>
                <a:latin typeface="Arial"/>
                <a:ea typeface="Times New Roman"/>
                <a:cs typeface="Calibri"/>
              </a:rPr>
              <a:t>5.</a:t>
            </a:r>
            <a:r>
              <a:rPr lang="ru-RU" b="1" dirty="0">
                <a:solidFill>
                  <a:srgbClr val="000000"/>
                </a:solidFill>
                <a:latin typeface="Arial"/>
                <a:ea typeface="Times New Roman"/>
                <a:cs typeface="Calibri"/>
              </a:rPr>
              <a:t>Тест на проявление должной осмотрительности</a:t>
            </a:r>
            <a:endParaRPr lang="ru-RU" b="1" dirty="0"/>
          </a:p>
        </p:txBody>
      </p:sp>
      <p:sp>
        <p:nvSpPr>
          <p:cNvPr id="16" name="Скругленный прямоугольник 13"/>
          <p:cNvSpPr/>
          <p:nvPr/>
        </p:nvSpPr>
        <p:spPr bwMode="auto">
          <a:xfrm>
            <a:off x="499001" y="3612878"/>
            <a:ext cx="8695797" cy="898621"/>
          </a:xfrm>
          <a:prstGeom prst="roundRect">
            <a:avLst>
              <a:gd name="adj" fmla="val 16667"/>
            </a:avLst>
          </a:prstGeom>
          <a:solidFill>
            <a:schemeClr val="accent2">
              <a:lumMod val="60000"/>
              <a:lumOff val="40000"/>
            </a:schemeClr>
          </a:solidFill>
          <a:ln>
            <a:solidFill>
              <a:schemeClr val="bg2">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b="1" dirty="0">
                <a:solidFill>
                  <a:srgbClr val="9E0E11"/>
                </a:solidFill>
                <a:latin typeface="Arial"/>
                <a:cs typeface="Arial"/>
              </a:rPr>
              <a:t>4</a:t>
            </a:r>
            <a:r>
              <a:rPr lang="ru-RU" b="1" dirty="0">
                <a:solidFill>
                  <a:srgbClr val="9E0E11"/>
                </a:solidFill>
                <a:latin typeface="Arial"/>
                <a:ea typeface="Times New Roman"/>
                <a:cs typeface="Arial"/>
              </a:rPr>
              <a:t>.</a:t>
            </a:r>
            <a:r>
              <a:rPr lang="ru-RU" b="1" dirty="0">
                <a:solidFill>
                  <a:srgbClr val="000000"/>
                </a:solidFill>
                <a:latin typeface="Arial"/>
                <a:ea typeface="Times New Roman"/>
                <a:cs typeface="Arial"/>
              </a:rPr>
              <a:t>Тест на умысел </a:t>
            </a:r>
            <a:endParaRPr dirty="0"/>
          </a:p>
          <a:p>
            <a:pPr>
              <a:defRPr/>
            </a:pPr>
            <a:r>
              <a:rPr lang="ru-RU" dirty="0">
                <a:solidFill>
                  <a:srgbClr val="000000"/>
                </a:solidFill>
                <a:latin typeface="Arial"/>
                <a:ea typeface="Times New Roman"/>
                <a:cs typeface="Calibri"/>
              </a:rPr>
              <a:t>(участие в схеме уклонения от налогов, получения выгоды либо знание о такой схеме) при заключении сделки с «технической компанией</a:t>
            </a:r>
            <a:r>
              <a:rPr lang="ru-RU" b="1" dirty="0">
                <a:solidFill>
                  <a:srgbClr val="000000"/>
                </a:solidFill>
                <a:latin typeface="Arial"/>
                <a:ea typeface="Times New Roman"/>
                <a:cs typeface="Calibri"/>
              </a:rPr>
              <a:t>»</a:t>
            </a:r>
            <a:endParaRPr lang="en-US" dirty="0">
              <a:solidFill>
                <a:schemeClr val="tx1"/>
              </a:solidFill>
              <a:latin typeface="Times New Roman"/>
              <a:cs typeface="Times New Roman"/>
            </a:endParaRPr>
          </a:p>
        </p:txBody>
      </p:sp>
      <p:pic>
        <p:nvPicPr>
          <p:cNvPr id="17" name="Picture 4" descr="https://a.d-cd.net/dUAAAgClvOA-960.jpg"/>
          <p:cNvPicPr>
            <a:picLocks noChangeAspect="1" noChangeArrowheads="1"/>
          </p:cNvPicPr>
          <p:nvPr/>
        </p:nvPicPr>
        <p:blipFill>
          <a:blip r:embed="rId6" cstate="screen">
            <a:extLst>
              <a:ext uri="{28A0092B-C50C-407E-A947-70E740481C1C}">
                <a14:useLocalDpi xmlns:a14="http://schemas.microsoft.com/office/drawing/2010/main"/>
              </a:ext>
            </a:extLst>
          </a:blip>
          <a:stretch/>
        </p:blipFill>
        <p:spPr bwMode="auto">
          <a:xfrm>
            <a:off x="9327087" y="1412776"/>
            <a:ext cx="578913" cy="578913"/>
          </a:xfrm>
          <a:prstGeom prst="rect">
            <a:avLst/>
          </a:prstGeom>
          <a:solidFill>
            <a:schemeClr val="accent2">
              <a:lumMod val="75000"/>
            </a:schemeClr>
          </a:solidFill>
        </p:spPr>
      </p:pic>
      <p:sp>
        <p:nvSpPr>
          <p:cNvPr id="18" name="Прямоугольник 15"/>
          <p:cNvSpPr/>
          <p:nvPr/>
        </p:nvSpPr>
        <p:spPr bwMode="auto">
          <a:xfrm>
            <a:off x="895424" y="5359467"/>
            <a:ext cx="8299376" cy="830997"/>
          </a:xfrm>
          <a:prstGeom prst="rect">
            <a:avLst/>
          </a:prstGeom>
          <a:solidFill>
            <a:srgbClr val="9C0E11"/>
          </a:solidFill>
          <a:ln w="38100">
            <a:noFill/>
          </a:ln>
        </p:spPr>
        <p:txBody>
          <a:bodyPr wrap="square">
            <a:spAutoFit/>
          </a:bodyPr>
          <a:lstStyle/>
          <a:p>
            <a:pPr algn="ctr">
              <a:lnSpc>
                <a:spcPct val="100000"/>
              </a:lnSpc>
              <a:defRPr/>
            </a:pPr>
            <a:r>
              <a:rPr lang="ru-RU" sz="2400" b="1">
                <a:solidFill>
                  <a:srgbClr val="FCE9DC"/>
                </a:solidFill>
                <a:latin typeface="Times New Roman"/>
                <a:cs typeface="Times New Roman"/>
              </a:rPr>
              <a:t>Письмо ФНС от 10.03.2021 года</a:t>
            </a:r>
            <a:endParaRPr/>
          </a:p>
          <a:p>
            <a:pPr algn="ctr">
              <a:lnSpc>
                <a:spcPct val="100000"/>
              </a:lnSpc>
              <a:defRPr/>
            </a:pPr>
            <a:r>
              <a:rPr lang="ru-RU" sz="2400" b="1">
                <a:solidFill>
                  <a:srgbClr val="FCE9DC"/>
                </a:solidFill>
                <a:latin typeface="Times New Roman"/>
                <a:cs typeface="Times New Roman"/>
              </a:rPr>
              <a:t> № БВ-4-7/3060</a:t>
            </a:r>
            <a:endParaRPr/>
          </a:p>
        </p:txBody>
      </p:sp>
      <p:pic>
        <p:nvPicPr>
          <p:cNvPr id="19" name="image1.png"/>
          <p:cNvPicPr>
            <a:picLocks noChangeAspect="1"/>
          </p:cNvPicPr>
          <p:nvPr/>
        </p:nvPicPr>
        <p:blipFill>
          <a:blip r:embed="rId7" cstate="screen">
            <a:extLst>
              <a:ext uri="{28A0092B-C50C-407E-A947-70E740481C1C}">
                <a14:useLocalDpi xmlns:a14="http://schemas.microsoft.com/office/drawing/2010/main"/>
              </a:ext>
            </a:extLst>
          </a:blip>
          <a:stretch/>
        </p:blipFill>
        <p:spPr bwMode="auto">
          <a:xfrm>
            <a:off x="8122138" y="0"/>
            <a:ext cx="1723219" cy="459054"/>
          </a:xfrm>
          <a:prstGeom prst="rect">
            <a:avLst/>
          </a:prstGeom>
          <a:ln w="12700" cap="flat">
            <a:noFill/>
            <a:miter lim="400000"/>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9" name="TextBox 20"/>
          <p:cNvSpPr/>
          <p:nvPr/>
        </p:nvSpPr>
        <p:spPr bwMode="auto">
          <a:xfrm>
            <a:off x="684372" y="182367"/>
            <a:ext cx="9031307" cy="400110"/>
          </a:xfrm>
          <a:prstGeom prst="rect">
            <a:avLst/>
          </a:prstGeom>
          <a:noFill/>
        </p:spPr>
        <p:txBody>
          <a:bodyPr wrap="square" rtlCol="0">
            <a:spAutoFit/>
          </a:bodyPr>
          <a:lstStyle/>
          <a:p>
            <a:pPr lvl="0" defTabSz="914400">
              <a:spcBef>
                <a:spcPts val="0"/>
              </a:spcBef>
              <a:spcAft>
                <a:spcPts val="0"/>
              </a:spcAft>
              <a:defRPr/>
            </a:pPr>
            <a:r>
              <a:rPr lang="ru-RU" sz="2000" b="1">
                <a:solidFill>
                  <a:srgbClr val="C00000"/>
                </a:solidFill>
                <a:latin typeface="Times New Roman"/>
                <a:ea typeface="Times New Roman"/>
                <a:cs typeface="Times New Roman"/>
              </a:rPr>
              <a:t>РЕАЛЬНОСТЬ СДЕЛОК: НДС</a:t>
            </a:r>
            <a:endParaRPr/>
          </a:p>
        </p:txBody>
      </p:sp>
      <p:sp>
        <p:nvSpPr>
          <p:cNvPr id="10" name="Rectangle 1"/>
          <p:cNvSpPr>
            <a:spLocks noChangeArrowheads="1"/>
          </p:cNvSpPr>
          <p:nvPr/>
        </p:nvSpPr>
        <p:spPr bwMode="auto">
          <a:xfrm>
            <a:off x="5393267" y="956011"/>
            <a:ext cx="4322412" cy="5909310"/>
          </a:xfrm>
          <a:prstGeom prst="rect">
            <a:avLst/>
          </a:prstGeom>
          <a:noFill/>
          <a:ln w="28575">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ru-RU" sz="1600" b="1" i="0" u="sng" strike="noStrike" cap="none">
                <a:ln>
                  <a:noFill/>
                </a:ln>
                <a:solidFill>
                  <a:srgbClr val="C00000"/>
                </a:solidFill>
                <a:latin typeface="Times New Roman"/>
                <a:ea typeface="Times New Roman"/>
                <a:cs typeface="Times New Roman"/>
              </a:rPr>
              <a:t>Позиция судов</a:t>
            </a:r>
            <a:r>
              <a:rPr lang="ru-RU" sz="1600" b="1" i="0" u="none" strike="noStrike" cap="none">
                <a:ln>
                  <a:noFill/>
                </a:ln>
                <a:solidFill>
                  <a:srgbClr val="C00000"/>
                </a:solidFill>
                <a:latin typeface="Times New Roman"/>
                <a:ea typeface="Times New Roman"/>
                <a:cs typeface="Times New Roman"/>
              </a:rPr>
              <a:t>:</a:t>
            </a:r>
            <a:endParaRPr lang="ru-RU" sz="1600" b="0" i="0" u="none" strike="noStrike" cap="none">
              <a:ln>
                <a:noFill/>
              </a:ln>
              <a:solidFill>
                <a:srgbClr val="C00000"/>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C00000"/>
                </a:solidFill>
                <a:latin typeface="Times New Roman"/>
                <a:ea typeface="Calibri"/>
                <a:cs typeface="Times New Roman"/>
              </a:rPr>
              <a:t>►</a:t>
            </a:r>
            <a:r>
              <a:rPr lang="ru-RU" sz="1600" b="1" i="0" u="none" strike="noStrike" cap="none">
                <a:ln>
                  <a:noFill/>
                </a:ln>
                <a:solidFill>
                  <a:schemeClr val="tx1"/>
                </a:solidFill>
                <a:latin typeface="Times New Roman"/>
                <a:ea typeface="Calibri"/>
                <a:cs typeface="Times New Roman"/>
              </a:rPr>
              <a:t>факт выполнения работ по госконтрактам не оспаривается.</a:t>
            </a:r>
            <a:endParaRPr lang="ru-RU" sz="1600" b="1"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Calibri"/>
                <a:cs typeface="Times New Roman"/>
              </a:rPr>
              <a:t>►</a:t>
            </a:r>
            <a:r>
              <a:rPr lang="ru-RU" sz="1600" b="1" i="0" u="none" strike="noStrike" cap="none">
                <a:ln>
                  <a:noFill/>
                </a:ln>
                <a:solidFill>
                  <a:srgbClr val="0A0A0A"/>
                </a:solidFill>
                <a:latin typeface="Times New Roman"/>
                <a:ea typeface="Times New Roman"/>
                <a:cs typeface="Times New Roman"/>
              </a:rPr>
              <a:t>спорный контрагент применял ОСН, при проведении КНП нарушений не выявлено, фактов применения схем уклонения от налогообложения и неправомерного возмещения НДС не установлено</a:t>
            </a:r>
            <a:r>
              <a:rPr lang="ru-RU" sz="1600" b="1" i="0" u="none" strike="noStrike" cap="none">
                <a:ln>
                  <a:noFill/>
                </a:ln>
                <a:solidFill>
                  <a:schemeClr val="tx1"/>
                </a:solidFill>
                <a:latin typeface="Times New Roman"/>
                <a:ea typeface="Calibri"/>
                <a:cs typeface="Times New Roman"/>
              </a:rPr>
              <a:t>. </a:t>
            </a:r>
            <a:endParaRPr lang="ru-RU" sz="1600" b="1"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Calibri"/>
                <a:cs typeface="Times New Roman"/>
              </a:rPr>
              <a:t>►</a:t>
            </a:r>
            <a:r>
              <a:rPr lang="ru-RU" sz="1600" b="1" i="0" u="sng" strike="noStrike" cap="none">
                <a:ln>
                  <a:noFill/>
                </a:ln>
                <a:solidFill>
                  <a:srgbClr val="9C0E11"/>
                </a:solidFill>
                <a:latin typeface="Times New Roman"/>
                <a:ea typeface="Calibri"/>
                <a:cs typeface="Times New Roman"/>
              </a:rPr>
              <a:t>были расходы</a:t>
            </a:r>
            <a:r>
              <a:rPr lang="ru-RU" sz="1600" b="1" i="0" strike="noStrike" cap="none">
                <a:ln>
                  <a:noFill/>
                </a:ln>
                <a:solidFill>
                  <a:srgbClr val="9C0E11"/>
                </a:solidFill>
                <a:latin typeface="Times New Roman"/>
                <a:ea typeface="Calibri"/>
                <a:cs typeface="Times New Roman"/>
              </a:rPr>
              <a:t> </a:t>
            </a:r>
            <a:r>
              <a:rPr lang="ru-RU" sz="1600" b="1" i="0" u="none" strike="noStrike" cap="none">
                <a:ln>
                  <a:noFill/>
                </a:ln>
                <a:solidFill>
                  <a:schemeClr val="tx1"/>
                </a:solidFill>
                <a:latin typeface="Times New Roman"/>
                <a:ea typeface="Calibri"/>
                <a:cs typeface="Times New Roman"/>
              </a:rPr>
              <a:t>на стройматериалы, транспортные услуги, запчасти, щебень, бетон и пр.; </a:t>
            </a:r>
            <a:endParaRPr lang="ru-RU" sz="1600" b="1"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Calibri"/>
                <a:cs typeface="Times New Roman"/>
              </a:rPr>
              <a:t>►</a:t>
            </a:r>
            <a:r>
              <a:rPr lang="ru-RU" sz="1600" b="1" i="0" u="none" strike="noStrike" cap="none">
                <a:ln>
                  <a:noFill/>
                </a:ln>
                <a:solidFill>
                  <a:schemeClr val="tx1"/>
                </a:solidFill>
                <a:latin typeface="Times New Roman"/>
                <a:ea typeface="Calibri"/>
                <a:cs typeface="Times New Roman"/>
              </a:rPr>
              <a:t>фактов «обнала» не установлено. </a:t>
            </a:r>
            <a:endParaRPr lang="ru-RU" sz="1600" b="1"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Calibri"/>
                <a:cs typeface="Times New Roman"/>
              </a:rPr>
              <a:t>►</a:t>
            </a:r>
            <a:r>
              <a:rPr lang="ru-RU" sz="1600" b="1" i="0" u="none" strike="noStrike" cap="none">
                <a:ln>
                  <a:noFill/>
                </a:ln>
                <a:solidFill>
                  <a:srgbClr val="9C0E11"/>
                </a:solidFill>
                <a:latin typeface="Times New Roman"/>
                <a:ea typeface="Calibri"/>
                <a:cs typeface="Times New Roman"/>
              </a:rPr>
              <a:t>у контрагента был открыт </a:t>
            </a:r>
            <a:r>
              <a:rPr lang="ru-RU" sz="1600" b="1" i="0" u="sng" strike="noStrike" cap="none">
                <a:ln>
                  <a:noFill/>
                </a:ln>
                <a:solidFill>
                  <a:srgbClr val="9C0E11"/>
                </a:solidFill>
                <a:latin typeface="Times New Roman"/>
                <a:ea typeface="Calibri"/>
                <a:cs typeface="Times New Roman"/>
              </a:rPr>
              <a:t>2 расчетный счет</a:t>
            </a:r>
            <a:r>
              <a:rPr lang="ru-RU" sz="1600" b="1" i="0" strike="noStrike" cap="none">
                <a:ln>
                  <a:noFill/>
                </a:ln>
                <a:solidFill>
                  <a:srgbClr val="9C0E11"/>
                </a:solidFill>
                <a:latin typeface="Times New Roman"/>
                <a:ea typeface="Calibri"/>
                <a:cs typeface="Times New Roman"/>
              </a:rPr>
              <a:t> </a:t>
            </a:r>
            <a:r>
              <a:rPr lang="ru-RU" sz="1600" b="1" i="0" u="none" strike="noStrike" cap="none">
                <a:ln>
                  <a:noFill/>
                </a:ln>
                <a:solidFill>
                  <a:srgbClr val="9C0E11"/>
                </a:solidFill>
                <a:latin typeface="Times New Roman"/>
                <a:ea typeface="Calibri"/>
                <a:cs typeface="Times New Roman"/>
              </a:rPr>
              <a:t>операции по которому инспекцией в ходе проверки не исследованы. </a:t>
            </a:r>
            <a:endParaRPr lang="ru-RU" sz="1600" b="1" i="0" u="none" strike="noStrike" cap="none">
              <a:ln>
                <a:noFill/>
              </a:ln>
              <a:solidFill>
                <a:srgbClr val="9C0E1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Calibri"/>
                <a:cs typeface="Times New Roman"/>
              </a:rPr>
              <a:t>►</a:t>
            </a:r>
            <a:r>
              <a:rPr lang="ru-RU" sz="1600" b="1" i="0" u="none" strike="noStrike" cap="none">
                <a:ln>
                  <a:noFill/>
                </a:ln>
                <a:solidFill>
                  <a:schemeClr val="tx1"/>
                </a:solidFill>
                <a:latin typeface="Times New Roman"/>
                <a:ea typeface="Calibri"/>
                <a:cs typeface="Times New Roman"/>
              </a:rPr>
              <a:t>контрагент в период своей деятельности неоднократно выступало в качестве стороны спора в арбитражном суде. </a:t>
            </a:r>
            <a:endParaRPr/>
          </a:p>
          <a:p>
            <a:pPr marL="0" marR="0" lvl="0" indent="0" algn="just" defTabSz="914400">
              <a:lnSpc>
                <a:spcPct val="100000"/>
              </a:lnSpc>
              <a:spcBef>
                <a:spcPts val="0"/>
              </a:spcBef>
              <a:spcAft>
                <a:spcPts val="0"/>
              </a:spcAft>
              <a:buClrTx/>
              <a:buSzTx/>
              <a:buFontTx/>
              <a:buNone/>
              <a:defRPr/>
            </a:pPr>
            <a:endParaRPr lang="ru-RU" sz="1600" b="1" i="0" u="none" strike="noStrike" cap="none">
              <a:ln>
                <a:noFill/>
              </a:ln>
              <a:solidFill>
                <a:schemeClr val="tx1"/>
              </a:solidFill>
              <a:latin typeface="Times New Roman"/>
              <a:cs typeface="Times New Roman"/>
            </a:endParaRPr>
          </a:p>
          <a:p>
            <a:pPr marL="0" marR="0" lvl="0" indent="0" algn="ctr"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Calibri"/>
                <a:cs typeface="Times New Roman"/>
              </a:rPr>
              <a:t>Инспекцией </a:t>
            </a:r>
            <a:r>
              <a:rPr lang="ru-RU" sz="2400" b="1" i="0" u="sng" strike="noStrike" cap="none">
                <a:ln>
                  <a:noFill/>
                </a:ln>
                <a:solidFill>
                  <a:srgbClr val="C00000"/>
                </a:solidFill>
                <a:latin typeface="Times New Roman"/>
                <a:ea typeface="Calibri"/>
                <a:cs typeface="Times New Roman"/>
              </a:rPr>
              <a:t>не доказано </a:t>
            </a:r>
            <a:r>
              <a:rPr lang="ru-RU" sz="1600" b="1" i="0" u="none" strike="noStrike" cap="none">
                <a:ln>
                  <a:noFill/>
                </a:ln>
                <a:solidFill>
                  <a:srgbClr val="C00000"/>
                </a:solidFill>
                <a:latin typeface="Times New Roman"/>
                <a:ea typeface="Calibri"/>
                <a:cs typeface="Times New Roman"/>
              </a:rPr>
              <a:t>отсутствие реальной финансово-хозяйственной деятельности со стороны </a:t>
            </a:r>
            <a:r>
              <a:rPr lang="ru-RU" sz="1600" b="1">
                <a:solidFill>
                  <a:srgbClr val="C00000"/>
                </a:solidFill>
                <a:latin typeface="Times New Roman"/>
                <a:ea typeface="Calibri"/>
                <a:cs typeface="Times New Roman"/>
              </a:rPr>
              <a:t>к</a:t>
            </a:r>
            <a:r>
              <a:rPr lang="ru-RU" sz="1600" b="1" i="0" u="none" strike="noStrike" cap="none">
                <a:ln>
                  <a:noFill/>
                </a:ln>
                <a:solidFill>
                  <a:srgbClr val="C00000"/>
                </a:solidFill>
                <a:latin typeface="Times New Roman"/>
                <a:ea typeface="Calibri"/>
                <a:cs typeface="Times New Roman"/>
              </a:rPr>
              <a:t>онтрагента</a:t>
            </a:r>
            <a:r>
              <a:rPr lang="ru-RU" sz="1600" b="1">
                <a:solidFill>
                  <a:srgbClr val="C00000"/>
                </a:solidFill>
                <a:latin typeface="Times New Roman"/>
                <a:ea typeface="Calibri"/>
                <a:cs typeface="Times New Roman"/>
              </a:rPr>
              <a:t>!</a:t>
            </a:r>
            <a:endParaRPr lang="ru-RU" sz="1600" b="1" i="0" u="none" strike="noStrike" cap="none">
              <a:ln>
                <a:noFill/>
              </a:ln>
              <a:solidFill>
                <a:srgbClr val="C00000"/>
              </a:solidFill>
              <a:latin typeface="Times New Roman"/>
              <a:cs typeface="Times New Roman"/>
            </a:endParaRPr>
          </a:p>
          <a:p>
            <a:pPr marL="0" marR="0" lvl="0" indent="0" algn="l" defTabSz="914400">
              <a:lnSpc>
                <a:spcPct val="100000"/>
              </a:lnSpc>
              <a:spcBef>
                <a:spcPts val="0"/>
              </a:spcBef>
              <a:spcAft>
                <a:spcPts val="0"/>
              </a:spcAft>
              <a:buClrTx/>
              <a:buSzTx/>
              <a:buFontTx/>
              <a:buNone/>
              <a:defRPr/>
            </a:pPr>
            <a:endParaRPr lang="ru-RU" sz="1800" b="0" i="0" u="none" strike="noStrike" cap="none">
              <a:ln>
                <a:noFill/>
              </a:ln>
              <a:solidFill>
                <a:schemeClr val="tx1"/>
              </a:solidFill>
              <a:latin typeface="Arial"/>
              <a:cs typeface="Arial"/>
            </a:endParaRPr>
          </a:p>
        </p:txBody>
      </p:sp>
      <p:sp>
        <p:nvSpPr>
          <p:cNvPr id="11" name="Прямоугольник 8"/>
          <p:cNvSpPr/>
          <p:nvPr/>
        </p:nvSpPr>
        <p:spPr bwMode="auto">
          <a:xfrm>
            <a:off x="684372" y="648094"/>
            <a:ext cx="8118168" cy="369332"/>
          </a:xfrm>
          <a:prstGeom prst="rect">
            <a:avLst/>
          </a:prstGeom>
        </p:spPr>
        <p:txBody>
          <a:bodyPr wrap="square">
            <a:spAutoFit/>
          </a:bodyPr>
          <a:lstStyle/>
          <a:p>
            <a:pPr>
              <a:defRPr/>
            </a:pPr>
            <a:r>
              <a:rPr lang="ru-RU" b="1">
                <a:latin typeface="Times New Roman"/>
                <a:ea typeface="Times New Roman"/>
                <a:cs typeface="Times New Roman"/>
              </a:rPr>
              <a:t>Постановление АС  СЗО от </a:t>
            </a:r>
            <a:r>
              <a:rPr lang="ru-RU" b="1">
                <a:latin typeface="Times New Roman"/>
                <a:ea typeface="Calibri"/>
                <a:cs typeface="Times New Roman"/>
              </a:rPr>
              <a:t>16.06.2020 по делу № А56-53631/2019</a:t>
            </a:r>
            <a:endParaRPr lang="ru-RU"/>
          </a:p>
        </p:txBody>
      </p:sp>
      <p:sp>
        <p:nvSpPr>
          <p:cNvPr id="12" name="Прямоугольник 9"/>
          <p:cNvSpPr/>
          <p:nvPr/>
        </p:nvSpPr>
        <p:spPr bwMode="auto">
          <a:xfrm>
            <a:off x="218645" y="3242732"/>
            <a:ext cx="4953000" cy="3539430"/>
          </a:xfrm>
          <a:prstGeom prst="rect">
            <a:avLst/>
          </a:prstGeom>
          <a:ln w="28575">
            <a:solidFill>
              <a:srgbClr val="C00000"/>
            </a:solidFill>
          </a:ln>
        </p:spPr>
        <p:txBody>
          <a:bodyPr wrap="square">
            <a:spAutoFit/>
          </a:bodyPr>
          <a:lstStyle/>
          <a:p>
            <a:pPr lvl="0" defTabSz="914400">
              <a:spcBef>
                <a:spcPts val="0"/>
              </a:spcBef>
              <a:spcAft>
                <a:spcPts val="0"/>
              </a:spcAft>
              <a:defRPr/>
            </a:pPr>
            <a:r>
              <a:rPr lang="ru-RU" sz="1600" b="1" u="sng">
                <a:solidFill>
                  <a:srgbClr val="0A0A0A"/>
                </a:solidFill>
                <a:latin typeface="Times New Roman"/>
                <a:ea typeface="Times New Roman"/>
                <a:cs typeface="Times New Roman"/>
              </a:rPr>
              <a:t>ВНП</a:t>
            </a:r>
            <a:r>
              <a:rPr lang="ru-RU" sz="1600" b="1">
                <a:solidFill>
                  <a:srgbClr val="0A0A0A"/>
                </a:solidFill>
                <a:latin typeface="Times New Roman"/>
                <a:ea typeface="Times New Roman"/>
                <a:cs typeface="Times New Roman"/>
              </a:rPr>
              <a:t>: </a:t>
            </a:r>
            <a:r>
              <a:rPr lang="ru-RU" sz="1600">
                <a:solidFill>
                  <a:srgbClr val="0A0A0A"/>
                </a:solidFill>
                <a:latin typeface="Times New Roman"/>
                <a:ea typeface="Times New Roman"/>
                <a:cs typeface="Times New Roman"/>
              </a:rPr>
              <a:t>57,4 млн. руб. (НДС, налог на прибыль, пени и штраф). </a:t>
            </a:r>
            <a:endParaRPr lang="ru-RU" sz="1600">
              <a:latin typeface="Times New Roman"/>
              <a:cs typeface="Times New Roman"/>
            </a:endParaRPr>
          </a:p>
          <a:p>
            <a:pPr lvl="0" defTabSz="914400">
              <a:spcBef>
                <a:spcPts val="0"/>
              </a:spcBef>
              <a:spcAft>
                <a:spcPts val="0"/>
              </a:spcAft>
              <a:defRPr/>
            </a:pPr>
            <a:r>
              <a:rPr lang="ru-RU" sz="1600" b="1" u="sng">
                <a:solidFill>
                  <a:srgbClr val="0A0A0A"/>
                </a:solidFill>
                <a:latin typeface="Times New Roman"/>
                <a:ea typeface="Times New Roman"/>
                <a:cs typeface="Times New Roman"/>
              </a:rPr>
              <a:t>Основание</a:t>
            </a:r>
            <a:r>
              <a:rPr lang="ru-RU" sz="1600" b="1">
                <a:solidFill>
                  <a:srgbClr val="0A0A0A"/>
                </a:solidFill>
                <a:latin typeface="Times New Roman"/>
                <a:ea typeface="Times New Roman"/>
                <a:cs typeface="Times New Roman"/>
              </a:rPr>
              <a:t>:</a:t>
            </a:r>
            <a:r>
              <a:rPr lang="ru-RU" sz="1600">
                <a:solidFill>
                  <a:srgbClr val="0A0A0A"/>
                </a:solidFill>
                <a:latin typeface="Times New Roman"/>
                <a:ea typeface="Times New Roman"/>
                <a:cs typeface="Times New Roman"/>
              </a:rPr>
              <a:t> </a:t>
            </a:r>
            <a:r>
              <a:rPr lang="ru-RU" sz="1600" b="1" u="sng">
                <a:latin typeface="Times New Roman"/>
                <a:ea typeface="Calibri"/>
                <a:cs typeface="Times New Roman"/>
              </a:rPr>
              <a:t>нереальность финансово-хозяйственных операций общества с контрагентом </a:t>
            </a:r>
            <a:endParaRPr lang="ru-RU" sz="1600" b="1" u="sng">
              <a:latin typeface="Times New Roman"/>
              <a:cs typeface="Times New Roman"/>
            </a:endParaRPr>
          </a:p>
          <a:p>
            <a:pPr lvl="0" defTabSz="914400">
              <a:spcBef>
                <a:spcPts val="0"/>
              </a:spcBef>
              <a:spcAft>
                <a:spcPts val="0"/>
              </a:spcAft>
              <a:defRPr/>
            </a:pPr>
            <a:r>
              <a:rPr lang="ru-RU" sz="1600">
                <a:solidFill>
                  <a:srgbClr val="0A0A0A"/>
                </a:solidFill>
                <a:latin typeface="Times New Roman"/>
                <a:ea typeface="Times New Roman"/>
                <a:cs typeface="Times New Roman"/>
              </a:rPr>
              <a:t>■ </a:t>
            </a:r>
            <a:r>
              <a:rPr lang="ru-RU" sz="1600">
                <a:solidFill>
                  <a:srgbClr val="000000"/>
                </a:solidFill>
                <a:latin typeface="Times New Roman"/>
                <a:ea typeface="Times New Roman"/>
                <a:cs typeface="Times New Roman"/>
              </a:rPr>
              <a:t>работники налогоплательщика не подтвердили участие субподрядчика в выполнении работ;</a:t>
            </a:r>
            <a:endParaRPr lang="ru-RU" sz="1600">
              <a:latin typeface="Times New Roman"/>
              <a:cs typeface="Times New Roman"/>
            </a:endParaRPr>
          </a:p>
          <a:p>
            <a:pPr lvl="0" defTabSz="914400">
              <a:spcBef>
                <a:spcPts val="0"/>
              </a:spcBef>
              <a:spcAft>
                <a:spcPts val="0"/>
              </a:spcAft>
              <a:defRPr/>
            </a:pPr>
            <a:r>
              <a:rPr lang="ru-RU" sz="1600">
                <a:solidFill>
                  <a:srgbClr val="0A0A0A"/>
                </a:solidFill>
                <a:latin typeface="Times New Roman"/>
                <a:ea typeface="Times New Roman"/>
                <a:cs typeface="Times New Roman"/>
              </a:rPr>
              <a:t>■ </a:t>
            </a:r>
            <a:r>
              <a:rPr lang="ru-RU" sz="1600">
                <a:solidFill>
                  <a:srgbClr val="000000"/>
                </a:solidFill>
                <a:latin typeface="Times New Roman"/>
                <a:ea typeface="Times New Roman"/>
                <a:cs typeface="Times New Roman"/>
              </a:rPr>
              <a:t>отсутствуют выписки банка, подтверждающие факт приобретения субподрядчиком ТМЦ для выполнения работ;</a:t>
            </a:r>
            <a:endParaRPr lang="ru-RU" sz="1600">
              <a:latin typeface="Times New Roman"/>
              <a:cs typeface="Times New Roman"/>
            </a:endParaRPr>
          </a:p>
          <a:p>
            <a:pPr lvl="0" defTabSz="914400">
              <a:spcBef>
                <a:spcPts val="0"/>
              </a:spcBef>
              <a:spcAft>
                <a:spcPts val="0"/>
              </a:spcAft>
              <a:defRPr/>
            </a:pPr>
            <a:r>
              <a:rPr lang="ru-RU" sz="1600">
                <a:solidFill>
                  <a:srgbClr val="0A0A0A"/>
                </a:solidFill>
                <a:latin typeface="Times New Roman"/>
                <a:ea typeface="Times New Roman"/>
                <a:cs typeface="Times New Roman"/>
              </a:rPr>
              <a:t>■ </a:t>
            </a:r>
            <a:r>
              <a:rPr lang="ru-RU" sz="1600">
                <a:solidFill>
                  <a:srgbClr val="000000"/>
                </a:solidFill>
                <a:latin typeface="Times New Roman"/>
                <a:ea typeface="Times New Roman"/>
                <a:cs typeface="Times New Roman"/>
              </a:rPr>
              <a:t>нет материальной, трудовой и технической базы, не находится по адресу госрегистрации, нет офисных и складских помещений, в штате нет работников с необходимой квалификацией и опытом работы по соответствующему профилю;</a:t>
            </a:r>
            <a:endParaRPr lang="ru-RU" sz="1600"/>
          </a:p>
        </p:txBody>
      </p:sp>
      <p:sp>
        <p:nvSpPr>
          <p:cNvPr id="13" name="Скругленный прямоугольник 11"/>
          <p:cNvSpPr/>
          <p:nvPr/>
        </p:nvSpPr>
        <p:spPr bwMode="auto">
          <a:xfrm>
            <a:off x="218645" y="1608089"/>
            <a:ext cx="1737155" cy="1126644"/>
          </a:xfrm>
          <a:prstGeom prst="roundRect">
            <a:avLst>
              <a:gd name="adj" fmla="val 16667"/>
            </a:avLst>
          </a:prstGeom>
          <a:solidFill>
            <a:schemeClr val="accent3">
              <a:lumMod val="40000"/>
              <a:lumOff val="60000"/>
            </a:schemeClr>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a:solidFill>
                  <a:schemeClr val="tx1"/>
                </a:solidFill>
              </a:rPr>
              <a:t>Контрагент</a:t>
            </a:r>
            <a:endParaRPr/>
          </a:p>
          <a:p>
            <a:pPr algn="ctr">
              <a:defRPr/>
            </a:pPr>
            <a:r>
              <a:rPr lang="ru-RU">
                <a:solidFill>
                  <a:schemeClr val="tx1"/>
                </a:solidFill>
              </a:rPr>
              <a:t>субподрядчик</a:t>
            </a:r>
            <a:endParaRPr/>
          </a:p>
        </p:txBody>
      </p:sp>
      <p:sp>
        <p:nvSpPr>
          <p:cNvPr id="14" name="Скругленный прямоугольник 12"/>
          <p:cNvSpPr/>
          <p:nvPr/>
        </p:nvSpPr>
        <p:spPr bwMode="auto">
          <a:xfrm>
            <a:off x="3255433" y="1608089"/>
            <a:ext cx="1916212" cy="1126644"/>
          </a:xfrm>
          <a:prstGeom prst="roundRect">
            <a:avLst>
              <a:gd name="adj" fmla="val 16667"/>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a:solidFill>
                  <a:schemeClr val="tx1"/>
                </a:solidFill>
              </a:rPr>
              <a:t>Проверяемая</a:t>
            </a:r>
            <a:endParaRPr/>
          </a:p>
          <a:p>
            <a:pPr algn="ctr">
              <a:defRPr/>
            </a:pPr>
            <a:r>
              <a:rPr lang="ru-RU">
                <a:solidFill>
                  <a:schemeClr val="tx1"/>
                </a:solidFill>
              </a:rPr>
              <a:t>компания</a:t>
            </a:r>
            <a:endParaRPr/>
          </a:p>
        </p:txBody>
      </p:sp>
      <p:sp>
        <p:nvSpPr>
          <p:cNvPr id="15" name="Двойная стрелка влево/вправо 13"/>
          <p:cNvSpPr/>
          <p:nvPr/>
        </p:nvSpPr>
        <p:spPr bwMode="auto">
          <a:xfrm>
            <a:off x="1955800" y="1608089"/>
            <a:ext cx="1299633" cy="1126644"/>
          </a:xfrm>
          <a:prstGeom prst="leftRightArrow">
            <a:avLst>
              <a:gd name="adj1" fmla="val 48497"/>
              <a:gd name="adj2" fmla="val 2971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6" name="AutoShape 8" descr="https://vignette.wikia.nocookie.net/fiksikifanon/images/5/58/Question-mark-1460071938EHF.jpg/revision/latest?cb=20190522223855&amp;path-prefix=ru"/>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defRPr/>
            </a:pPr>
            <a:endParaRPr lang="ru-RU"/>
          </a:p>
        </p:txBody>
      </p:sp>
      <p:sp>
        <p:nvSpPr>
          <p:cNvPr id="17" name="TextBox 22"/>
          <p:cNvSpPr/>
          <p:nvPr/>
        </p:nvSpPr>
        <p:spPr bwMode="auto">
          <a:xfrm>
            <a:off x="2345267" y="1857514"/>
            <a:ext cx="499533" cy="707886"/>
          </a:xfrm>
          <a:prstGeom prst="rect">
            <a:avLst/>
          </a:prstGeom>
          <a:noFill/>
        </p:spPr>
        <p:txBody>
          <a:bodyPr wrap="square" rtlCol="0">
            <a:spAutoFit/>
          </a:bodyPr>
          <a:lstStyle/>
          <a:p>
            <a:pPr algn="ctr">
              <a:defRPr/>
            </a:pPr>
            <a:r>
              <a:rPr lang="en-US" sz="4000" b="1">
                <a:solidFill>
                  <a:srgbClr val="C00000"/>
                </a:solidFill>
              </a:rPr>
              <a:t>?</a:t>
            </a:r>
            <a:endParaRPr lang="ru-RU" sz="4000" b="1">
              <a:solidFill>
                <a:srgbClr val="C00000"/>
              </a:solidFill>
            </a:endParaRPr>
          </a:p>
        </p:txBody>
      </p:sp>
      <p:sp>
        <p:nvSpPr>
          <p:cNvPr id="18" name="TextBox 16"/>
          <p:cNvSpPr/>
          <p:nvPr/>
        </p:nvSpPr>
        <p:spPr bwMode="auto">
          <a:xfrm>
            <a:off x="368300" y="182367"/>
            <a:ext cx="130701" cy="400110"/>
          </a:xfrm>
          <a:prstGeom prst="rect">
            <a:avLst/>
          </a:prstGeom>
          <a:noFill/>
        </p:spPr>
        <p:txBody>
          <a:bodyPr wrap="square" rtlCol="0">
            <a:spAutoFit/>
          </a:bodyPr>
          <a:lstStyle/>
          <a:p>
            <a:pPr>
              <a:defRPr/>
            </a:pPr>
            <a:r>
              <a:rPr lang="ru-RU" sz="2000">
                <a:solidFill>
                  <a:srgbClr val="9E0E11"/>
                </a:solidFill>
              </a:rPr>
              <a:t>+</a:t>
            </a:r>
            <a:endParaRPr/>
          </a:p>
        </p:txBody>
      </p:sp>
      <p:pic>
        <p:nvPicPr>
          <p:cNvPr id="19"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500533" y="0"/>
            <a:ext cx="1344824" cy="358252"/>
          </a:xfrm>
          <a:prstGeom prst="rect">
            <a:avLst/>
          </a:prstGeom>
          <a:ln w="12700" cap="flat">
            <a:noFill/>
            <a:miter lim="400000"/>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Прямоугольник 11"/>
          <p:cNvSpPr/>
          <p:nvPr/>
        </p:nvSpPr>
        <p:spPr bwMode="auto">
          <a:xfrm>
            <a:off x="801121" y="182367"/>
            <a:ext cx="8698477" cy="707886"/>
          </a:xfrm>
          <a:prstGeom prst="rect">
            <a:avLst/>
          </a:prstGeom>
        </p:spPr>
        <p:txBody>
          <a:bodyPr wrap="square">
            <a:spAutoFit/>
          </a:bodyPr>
          <a:lstStyle/>
          <a:p>
            <a:pPr algn="ctr" defTabSz="914400">
              <a:spcBef>
                <a:spcPts val="0"/>
              </a:spcBef>
              <a:spcAft>
                <a:spcPts val="0"/>
              </a:spcAft>
              <a:defRPr/>
            </a:pPr>
            <a:r>
              <a:rPr lang="ru-RU" sz="2000" b="1">
                <a:solidFill>
                  <a:srgbClr val="9C0E11"/>
                </a:solidFill>
                <a:latin typeface="Times New Roman"/>
                <a:ea typeface="Times New Roman"/>
                <a:cs typeface="Times New Roman"/>
              </a:rPr>
              <a:t>Компания успешно оспорила налоговые претензии по агентским услугам</a:t>
            </a:r>
            <a:endParaRPr lang="ru-RU" sz="2000">
              <a:solidFill>
                <a:srgbClr val="9C0E11"/>
              </a:solidFill>
              <a:latin typeface="Times New Roman"/>
              <a:cs typeface="Times New Roman"/>
            </a:endParaRPr>
          </a:p>
          <a:p>
            <a:pPr lvl="0" algn="ctr" defTabSz="914400">
              <a:spcBef>
                <a:spcPts val="0"/>
              </a:spcBef>
              <a:spcAft>
                <a:spcPts val="0"/>
              </a:spcAft>
              <a:defRPr/>
            </a:pPr>
            <a:endParaRPr lang="ru-RU" sz="2000">
              <a:solidFill>
                <a:srgbClr val="9C0E11"/>
              </a:solidFill>
              <a:latin typeface="Times New Roman"/>
              <a:cs typeface="Times New Roman"/>
            </a:endParaRPr>
          </a:p>
        </p:txBody>
      </p:sp>
      <p:sp>
        <p:nvSpPr>
          <p:cNvPr id="11" name="Rectangle 1"/>
          <p:cNvSpPr>
            <a:spLocks noChangeArrowheads="1"/>
          </p:cNvSpPr>
          <p:nvPr/>
        </p:nvSpPr>
        <p:spPr bwMode="auto">
          <a:xfrm>
            <a:off x="4592960" y="1047199"/>
            <a:ext cx="5291040" cy="5940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tabLst>
                <a:tab pos="457200" algn="l"/>
              </a:tabLst>
              <a:defRPr/>
            </a:pPr>
            <a:r>
              <a:rPr lang="ru-RU" sz="1400" b="1" i="0" u="none" strike="noStrike" cap="none">
                <a:ln>
                  <a:noFill/>
                </a:ln>
                <a:solidFill>
                  <a:srgbClr val="9C0E11"/>
                </a:solidFill>
                <a:latin typeface="Times New Roman"/>
                <a:ea typeface="Times New Roman"/>
                <a:cs typeface="Times New Roman"/>
              </a:rPr>
              <a:t>Суть спора:</a:t>
            </a:r>
            <a:r>
              <a:rPr lang="ru-RU" sz="1400" b="0" i="0" u="none" strike="noStrike" cap="none">
                <a:ln>
                  <a:noFill/>
                </a:ln>
                <a:solidFill>
                  <a:srgbClr val="9C0E11"/>
                </a:solidFill>
                <a:latin typeface="Times New Roman"/>
                <a:ea typeface="Times New Roman"/>
                <a:cs typeface="Times New Roman"/>
              </a:rPr>
              <a:t> </a:t>
            </a:r>
            <a:r>
              <a:rPr lang="ru-RU" sz="1400" b="0" i="0" u="none" strike="noStrike" cap="none">
                <a:ln>
                  <a:noFill/>
                </a:ln>
                <a:solidFill>
                  <a:srgbClr val="222222"/>
                </a:solidFill>
                <a:latin typeface="Times New Roman"/>
                <a:ea typeface="Times New Roman"/>
                <a:cs typeface="Times New Roman"/>
              </a:rPr>
              <a:t>Компания занималась оказанием услуг по перевалке (выгрузке и погрузке на суда) экспортируемой сельхозпродукции.</a:t>
            </a:r>
            <a:endParaRPr lang="ru-RU" sz="14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tabLst>
                <a:tab pos="457200" algn="l"/>
              </a:tabLst>
              <a:defRPr/>
            </a:pPr>
            <a:r>
              <a:rPr lang="ru-RU" sz="1400" b="1" i="0" u="none" strike="noStrike" cap="none">
                <a:ln>
                  <a:noFill/>
                </a:ln>
                <a:solidFill>
                  <a:srgbClr val="222222"/>
                </a:solidFill>
                <a:latin typeface="Times New Roman"/>
                <a:ea typeface="Times New Roman"/>
                <a:cs typeface="Times New Roman"/>
              </a:rPr>
              <a:t>По результатам ВНП доначислен налог на прибыль - вывод о нереальности хозяйственных операций с 2 ИП.</a:t>
            </a:r>
            <a:r>
              <a:rPr lang="ru-RU" sz="1400" b="0" i="0" u="none" strike="noStrike" cap="none">
                <a:ln>
                  <a:noFill/>
                </a:ln>
                <a:solidFill>
                  <a:srgbClr val="222222"/>
                </a:solidFill>
                <a:latin typeface="Times New Roman"/>
                <a:ea typeface="Times New Roman"/>
                <a:cs typeface="Times New Roman"/>
              </a:rPr>
              <a:t> </a:t>
            </a:r>
            <a:endParaRPr lang="ru-RU" sz="14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tabLst>
                <a:tab pos="457200" algn="l"/>
              </a:tabLst>
              <a:defRPr/>
            </a:pPr>
            <a:r>
              <a:rPr lang="ru-RU" sz="1400" b="0" i="0" u="none" strike="noStrike" cap="none">
                <a:ln>
                  <a:noFill/>
                </a:ln>
                <a:solidFill>
                  <a:srgbClr val="222222"/>
                </a:solidFill>
                <a:latin typeface="Times New Roman"/>
                <a:ea typeface="Times New Roman"/>
                <a:cs typeface="Times New Roman"/>
              </a:rPr>
              <a:t>ИП оказывали Обществу агентские услуги по поиску клиентов на перевалку грузов и суммы их агентского вознаграждения налоговый орган посчитал «лишними» в составе налоговых расходов.</a:t>
            </a:r>
            <a:endParaRPr lang="ru-RU" sz="14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Char char="•"/>
              <a:tabLst>
                <a:tab pos="457200" algn="l"/>
              </a:tabLst>
              <a:defRPr/>
            </a:pPr>
            <a:r>
              <a:rPr lang="ru-RU" sz="1400" b="0" i="0" u="none" strike="noStrike" cap="none">
                <a:ln>
                  <a:noFill/>
                </a:ln>
                <a:solidFill>
                  <a:srgbClr val="222222"/>
                </a:solidFill>
                <a:latin typeface="Times New Roman"/>
                <a:ea typeface="Times New Roman"/>
                <a:cs typeface="Times New Roman"/>
              </a:rPr>
              <a:t>дублирование функций по поиску клиентов, переговоры с со штатными сотрудниками компании;</a:t>
            </a:r>
            <a:endParaRPr lang="ru-RU" sz="14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Char char="•"/>
              <a:tabLst>
                <a:tab pos="457200" algn="l"/>
              </a:tabLst>
              <a:defRPr/>
            </a:pPr>
            <a:r>
              <a:rPr lang="ru-RU" sz="1400" b="0" i="0" u="none" strike="noStrike" cap="none">
                <a:ln>
                  <a:noFill/>
                </a:ln>
                <a:solidFill>
                  <a:srgbClr val="222222"/>
                </a:solidFill>
                <a:latin typeface="Times New Roman"/>
                <a:ea typeface="Times New Roman"/>
                <a:cs typeface="Times New Roman"/>
              </a:rPr>
              <a:t>клиенты компании в рамках «встречки» не подтвердили взаимоотношений с ИП;</a:t>
            </a:r>
            <a:endParaRPr lang="ru-RU" sz="14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Char char="•"/>
              <a:tabLst>
                <a:tab pos="457200" algn="l"/>
              </a:tabLst>
              <a:defRPr/>
            </a:pPr>
            <a:r>
              <a:rPr lang="ru-RU" sz="1400" b="0" i="0" u="none" strike="noStrike" cap="none">
                <a:ln>
                  <a:noFill/>
                </a:ln>
                <a:solidFill>
                  <a:srgbClr val="222222"/>
                </a:solidFill>
                <a:latin typeface="Times New Roman"/>
                <a:ea typeface="Times New Roman"/>
                <a:cs typeface="Times New Roman"/>
              </a:rPr>
              <a:t>ранее имелись прямые договорные отношения с частью клиентов до момента заключения сделок с ИП;</a:t>
            </a:r>
            <a:endParaRPr lang="ru-RU" sz="14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Char char="•"/>
              <a:tabLst>
                <a:tab pos="457200" algn="l"/>
              </a:tabLst>
              <a:defRPr/>
            </a:pPr>
            <a:r>
              <a:rPr lang="ru-RU" sz="1400" b="0" i="0" u="none" strike="noStrike" cap="none">
                <a:ln>
                  <a:noFill/>
                </a:ln>
                <a:solidFill>
                  <a:srgbClr val="222222"/>
                </a:solidFill>
                <a:latin typeface="Times New Roman"/>
                <a:ea typeface="Times New Roman"/>
                <a:cs typeface="Times New Roman"/>
              </a:rPr>
              <a:t>отчеты агентов носят формальный характер - нет сведений, какие именно действия были выполнены ИП </a:t>
            </a:r>
            <a:endParaRPr lang="ru-RU" sz="14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tabLst>
                <a:tab pos="457200" algn="l"/>
              </a:tabLst>
              <a:defRPr/>
            </a:pPr>
            <a:r>
              <a:rPr lang="ru-RU" sz="1400" b="1" i="0" u="none" strike="noStrike" cap="none">
                <a:ln>
                  <a:noFill/>
                </a:ln>
                <a:solidFill>
                  <a:srgbClr val="9C0E11"/>
                </a:solidFill>
                <a:latin typeface="Times New Roman"/>
                <a:ea typeface="Times New Roman"/>
                <a:cs typeface="Times New Roman"/>
              </a:rPr>
              <a:t>Суды  признали незаконным доначисления:</a:t>
            </a:r>
            <a:endParaRPr lang="ru-RU" sz="1400" b="0" i="0" u="none" strike="noStrike" cap="none">
              <a:ln>
                <a:noFill/>
              </a:ln>
              <a:solidFill>
                <a:srgbClr val="9C0E11"/>
              </a:solidFill>
              <a:latin typeface="Times New Roman"/>
              <a:cs typeface="Times New Roman"/>
            </a:endParaRPr>
          </a:p>
          <a:p>
            <a:pPr marL="0" marR="0" lvl="0" indent="0" defTabSz="914400">
              <a:lnSpc>
                <a:spcPct val="100000"/>
              </a:lnSpc>
              <a:spcBef>
                <a:spcPts val="0"/>
              </a:spcBef>
              <a:spcAft>
                <a:spcPts val="0"/>
              </a:spcAft>
              <a:buClrTx/>
              <a:buSzTx/>
              <a:buFontTx/>
              <a:buChar char="•"/>
              <a:tabLst>
                <a:tab pos="457200" algn="l"/>
              </a:tabLst>
              <a:defRPr/>
            </a:pPr>
            <a:r>
              <a:rPr lang="ru-RU" sz="1400" b="1" i="0" u="none" strike="noStrike" cap="none">
                <a:ln>
                  <a:noFill/>
                </a:ln>
                <a:solidFill>
                  <a:srgbClr val="222222"/>
                </a:solidFill>
                <a:latin typeface="Times New Roman"/>
                <a:ea typeface="Times New Roman"/>
                <a:cs typeface="Times New Roman"/>
              </a:rPr>
              <a:t>в штатном расписании нет должности по поиску клиентов;</a:t>
            </a:r>
            <a:endParaRPr lang="ru-RU" sz="1400" b="1" i="0" u="none" strike="noStrike" cap="none">
              <a:ln>
                <a:noFill/>
              </a:ln>
              <a:solidFill>
                <a:schemeClr val="tx1"/>
              </a:solidFill>
              <a:latin typeface="Times New Roman"/>
              <a:cs typeface="Times New Roman"/>
            </a:endParaRPr>
          </a:p>
          <a:p>
            <a:pPr marL="0" marR="0" lvl="0" indent="0" defTabSz="914400">
              <a:lnSpc>
                <a:spcPct val="100000"/>
              </a:lnSpc>
              <a:spcBef>
                <a:spcPts val="0"/>
              </a:spcBef>
              <a:spcAft>
                <a:spcPts val="0"/>
              </a:spcAft>
              <a:buClrTx/>
              <a:buSzTx/>
              <a:buFontTx/>
              <a:buChar char="•"/>
              <a:tabLst>
                <a:tab pos="457200" algn="l"/>
              </a:tabLst>
              <a:defRPr/>
            </a:pPr>
            <a:r>
              <a:rPr lang="ru-RU" sz="1400" b="1" i="0" u="none" strike="noStrike" cap="none">
                <a:ln>
                  <a:noFill/>
                </a:ln>
                <a:solidFill>
                  <a:srgbClr val="222222"/>
                </a:solidFill>
                <a:latin typeface="Times New Roman"/>
                <a:ea typeface="Times New Roman"/>
                <a:cs typeface="Times New Roman"/>
              </a:rPr>
              <a:t>налоговый орган не допросил тех лиц контрагентов, которые в силу своих должностных обязанностей могли и фактически вели поиск поставщиков услуг и проводить переговоры с ИП;</a:t>
            </a:r>
            <a:endParaRPr lang="ru-RU" sz="1400" b="1" i="0" u="none" strike="noStrike" cap="none">
              <a:ln>
                <a:noFill/>
              </a:ln>
              <a:solidFill>
                <a:schemeClr val="tx1"/>
              </a:solidFill>
              <a:latin typeface="Times New Roman"/>
              <a:cs typeface="Times New Roman"/>
            </a:endParaRPr>
          </a:p>
          <a:p>
            <a:pPr marL="0" marR="0" lvl="0" indent="0" defTabSz="914400">
              <a:lnSpc>
                <a:spcPct val="100000"/>
              </a:lnSpc>
              <a:spcBef>
                <a:spcPts val="0"/>
              </a:spcBef>
              <a:spcAft>
                <a:spcPts val="0"/>
              </a:spcAft>
              <a:buClrTx/>
              <a:buSzTx/>
              <a:buFontTx/>
              <a:buChar char="•"/>
              <a:tabLst>
                <a:tab pos="457200" algn="l"/>
              </a:tabLst>
              <a:defRPr/>
            </a:pPr>
            <a:r>
              <a:rPr lang="ru-RU" sz="1400" b="1" i="0" u="none" strike="noStrike" cap="none">
                <a:ln>
                  <a:noFill/>
                </a:ln>
                <a:solidFill>
                  <a:srgbClr val="222222"/>
                </a:solidFill>
                <a:latin typeface="Times New Roman"/>
                <a:ea typeface="Times New Roman"/>
                <a:cs typeface="Times New Roman"/>
              </a:rPr>
              <a:t>свидетельские показания в большинстве случаев основаны на предположениях, налоговый орган не проверил достоверность сообщенных сведений.</a:t>
            </a:r>
            <a:endParaRPr lang="ru-RU" sz="1400" b="1" i="0" u="none" strike="noStrike" cap="none">
              <a:ln>
                <a:noFill/>
              </a:ln>
              <a:solidFill>
                <a:schemeClr val="tx1"/>
              </a:solidFill>
              <a:latin typeface="Times New Roman"/>
              <a:cs typeface="Times New Roman"/>
            </a:endParaRPr>
          </a:p>
          <a:p>
            <a:pPr marL="0" marR="0" lvl="0" indent="0" defTabSz="914400">
              <a:lnSpc>
                <a:spcPct val="100000"/>
              </a:lnSpc>
              <a:spcBef>
                <a:spcPts val="0"/>
              </a:spcBef>
              <a:spcAft>
                <a:spcPts val="0"/>
              </a:spcAft>
              <a:buClrTx/>
              <a:buSzTx/>
              <a:buFontTx/>
              <a:buNone/>
              <a:tabLst>
                <a:tab pos="457200" algn="l"/>
              </a:tabLst>
              <a:defRPr/>
            </a:pPr>
            <a:r>
              <a:rPr lang="ru-RU" sz="1200" b="1" i="0" u="none" strike="noStrike" cap="none">
                <a:ln>
                  <a:noFill/>
                </a:ln>
                <a:solidFill>
                  <a:srgbClr val="FFFFFF"/>
                </a:solidFill>
                <a:latin typeface="Times New Roman"/>
                <a:ea typeface="Times New Roman"/>
                <a:cs typeface="Times New Roman"/>
              </a:rPr>
              <a:t>Подробнее </a:t>
            </a:r>
            <a:endParaRPr lang="ru-RU" sz="1200" b="1"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tabLst>
                <a:tab pos="457200" algn="l"/>
              </a:tabLst>
              <a:defRPr/>
            </a:pPr>
            <a:endParaRPr lang="ru-RU" sz="1800" b="0" i="0" u="none" strike="noStrike" cap="none">
              <a:ln>
                <a:noFill/>
              </a:ln>
              <a:solidFill>
                <a:schemeClr val="tx1"/>
              </a:solidFill>
              <a:latin typeface="Arial"/>
              <a:cs typeface="Arial"/>
            </a:endParaRPr>
          </a:p>
        </p:txBody>
      </p:sp>
      <p:sp>
        <p:nvSpPr>
          <p:cNvPr id="12" name="Прямоугольник 10"/>
          <p:cNvSpPr/>
          <p:nvPr/>
        </p:nvSpPr>
        <p:spPr bwMode="auto">
          <a:xfrm>
            <a:off x="218645" y="2996951"/>
            <a:ext cx="4374315" cy="3539430"/>
          </a:xfrm>
          <a:prstGeom prst="rect">
            <a:avLst/>
          </a:prstGeom>
          <a:ln w="28575">
            <a:solidFill>
              <a:srgbClr val="9C0E11"/>
            </a:solidFill>
          </a:ln>
        </p:spPr>
        <p:txBody>
          <a:bodyPr wrap="square">
            <a:spAutoFit/>
          </a:bodyPr>
          <a:lstStyle/>
          <a:p>
            <a:pPr lvl="0" defTabSz="914400">
              <a:spcBef>
                <a:spcPts val="0"/>
              </a:spcBef>
              <a:spcAft>
                <a:spcPts val="0"/>
              </a:spcAft>
              <a:tabLst>
                <a:tab pos="457200" algn="l"/>
              </a:tabLst>
              <a:defRPr/>
            </a:pPr>
            <a:r>
              <a:rPr lang="ru-RU" sz="1400" b="1">
                <a:solidFill>
                  <a:srgbClr val="9C0E11"/>
                </a:solidFill>
                <a:latin typeface="Calibri"/>
                <a:ea typeface="Times New Roman"/>
                <a:cs typeface="Times New Roman"/>
              </a:rPr>
              <a:t>Важные факторы:</a:t>
            </a:r>
            <a:endParaRPr lang="ru-RU" sz="1400">
              <a:solidFill>
                <a:srgbClr val="9C0E11"/>
              </a:solidFill>
              <a:latin typeface="Arial"/>
              <a:cs typeface="Arial"/>
            </a:endParaRPr>
          </a:p>
          <a:p>
            <a:pPr lvl="0" defTabSz="914400">
              <a:spcBef>
                <a:spcPts val="0"/>
              </a:spcBef>
              <a:spcAft>
                <a:spcPts val="0"/>
              </a:spcAft>
              <a:tabLst>
                <a:tab pos="457200" algn="l"/>
              </a:tabLst>
              <a:defRPr/>
            </a:pPr>
            <a:r>
              <a:rPr lang="ru-RU" sz="1400">
                <a:solidFill>
                  <a:srgbClr val="222222"/>
                </a:solidFill>
                <a:latin typeface="Calibri"/>
                <a:ea typeface="Times New Roman"/>
                <a:cs typeface="Times New Roman"/>
              </a:rPr>
              <a:t>1. </a:t>
            </a:r>
            <a:r>
              <a:rPr lang="ru-RU" sz="1400" b="1">
                <a:solidFill>
                  <a:srgbClr val="222222"/>
                </a:solidFill>
                <a:latin typeface="Calibri"/>
                <a:ea typeface="Times New Roman"/>
                <a:cs typeface="Times New Roman"/>
              </a:rPr>
              <a:t>обусловленность привлечения агента на поиск клиентов целями делового характера</a:t>
            </a:r>
            <a:r>
              <a:rPr lang="ru-RU" sz="1400">
                <a:solidFill>
                  <a:srgbClr val="222222"/>
                </a:solidFill>
                <a:latin typeface="Calibri"/>
                <a:ea typeface="Times New Roman"/>
                <a:cs typeface="Times New Roman"/>
              </a:rPr>
              <a:t>, а не заведомой целью уклонения от уплаты налогов и минимизации налогообложения.</a:t>
            </a:r>
            <a:endParaRPr lang="ru-RU" sz="1400">
              <a:latin typeface="Arial"/>
              <a:cs typeface="Arial"/>
            </a:endParaRPr>
          </a:p>
          <a:p>
            <a:pPr lvl="0" defTabSz="914400">
              <a:spcBef>
                <a:spcPts val="0"/>
              </a:spcBef>
              <a:spcAft>
                <a:spcPts val="0"/>
              </a:spcAft>
              <a:tabLst>
                <a:tab pos="457200" algn="l"/>
              </a:tabLst>
              <a:defRPr/>
            </a:pPr>
            <a:r>
              <a:rPr lang="ru-RU" sz="1400">
                <a:solidFill>
                  <a:srgbClr val="222222"/>
                </a:solidFill>
                <a:latin typeface="Calibri"/>
                <a:ea typeface="Times New Roman"/>
                <a:cs typeface="Times New Roman"/>
              </a:rPr>
              <a:t>2.</a:t>
            </a:r>
            <a:r>
              <a:rPr lang="ru-RU" sz="1400" b="1">
                <a:solidFill>
                  <a:srgbClr val="222222"/>
                </a:solidFill>
                <a:latin typeface="Calibri"/>
                <a:ea typeface="Times New Roman"/>
                <a:cs typeface="Times New Roman"/>
              </a:rPr>
              <a:t> надлежащее документальное оформление агентских услуг</a:t>
            </a:r>
            <a:r>
              <a:rPr lang="ru-RU" sz="1400">
                <a:solidFill>
                  <a:srgbClr val="222222"/>
                </a:solidFill>
                <a:latin typeface="Calibri"/>
                <a:ea typeface="Times New Roman"/>
                <a:cs typeface="Times New Roman"/>
              </a:rPr>
              <a:t> (фактические действия агента, приведшие к заключению договоров с новыми клиентами, описание и количество заключенных новых договоров и др.).</a:t>
            </a:r>
            <a:endParaRPr lang="ru-RU" sz="1400">
              <a:latin typeface="Arial"/>
              <a:cs typeface="Arial"/>
            </a:endParaRPr>
          </a:p>
          <a:p>
            <a:pPr lvl="0" defTabSz="914400">
              <a:spcBef>
                <a:spcPts val="0"/>
              </a:spcBef>
              <a:spcAft>
                <a:spcPts val="0"/>
              </a:spcAft>
              <a:tabLst>
                <a:tab pos="457200" algn="l"/>
              </a:tabLst>
              <a:defRPr/>
            </a:pPr>
            <a:r>
              <a:rPr lang="ru-RU" sz="1400">
                <a:solidFill>
                  <a:srgbClr val="222222"/>
                </a:solidFill>
                <a:latin typeface="Calibri"/>
                <a:ea typeface="Times New Roman"/>
                <a:cs typeface="Times New Roman"/>
              </a:rPr>
              <a:t>3. </a:t>
            </a:r>
            <a:r>
              <a:rPr lang="ru-RU" sz="1400" b="1">
                <a:solidFill>
                  <a:srgbClr val="222222"/>
                </a:solidFill>
                <a:latin typeface="Calibri"/>
                <a:ea typeface="Times New Roman"/>
                <a:cs typeface="Times New Roman"/>
              </a:rPr>
              <a:t>отсутствие взаимозависимости</a:t>
            </a:r>
            <a:r>
              <a:rPr lang="ru-RU" sz="1400">
                <a:solidFill>
                  <a:srgbClr val="222222"/>
                </a:solidFill>
                <a:latin typeface="Calibri"/>
                <a:ea typeface="Times New Roman"/>
                <a:cs typeface="Times New Roman"/>
              </a:rPr>
              <a:t> налогоплательщика и агента, а также самостоятельный характер предпринимательской деятельности агента.</a:t>
            </a:r>
            <a:endParaRPr lang="ru-RU" sz="1400">
              <a:latin typeface="Arial"/>
              <a:cs typeface="Arial"/>
            </a:endParaRPr>
          </a:p>
          <a:p>
            <a:pPr lvl="0" defTabSz="914400">
              <a:spcBef>
                <a:spcPts val="0"/>
              </a:spcBef>
              <a:spcAft>
                <a:spcPts val="0"/>
              </a:spcAft>
              <a:tabLst>
                <a:tab pos="457200" algn="l"/>
              </a:tabLst>
              <a:defRPr/>
            </a:pPr>
            <a:r>
              <a:rPr lang="ru-RU" sz="1400" b="1">
                <a:solidFill>
                  <a:srgbClr val="222222"/>
                </a:solidFill>
                <a:latin typeface="Calibri"/>
                <a:ea typeface="Times New Roman"/>
                <a:cs typeface="Times New Roman"/>
              </a:rPr>
              <a:t>Иначе решение будет в пользу налоговых органов </a:t>
            </a:r>
            <a:r>
              <a:rPr lang="ru-RU" sz="1400">
                <a:solidFill>
                  <a:srgbClr val="222222"/>
                </a:solidFill>
                <a:latin typeface="Calibri"/>
                <a:ea typeface="Times New Roman"/>
                <a:cs typeface="Times New Roman"/>
              </a:rPr>
              <a:t>(например, Постановления АС Северо-Кавказского округа от 19.10.2019 по делу №А32-12887/2018).</a:t>
            </a:r>
            <a:endParaRPr lang="ru-RU" sz="1400">
              <a:latin typeface="Arial"/>
              <a:cs typeface="Arial"/>
            </a:endParaRPr>
          </a:p>
        </p:txBody>
      </p:sp>
      <p:sp>
        <p:nvSpPr>
          <p:cNvPr id="13" name="Прямоугольник 12"/>
          <p:cNvSpPr/>
          <p:nvPr/>
        </p:nvSpPr>
        <p:spPr bwMode="auto">
          <a:xfrm>
            <a:off x="992560" y="650790"/>
            <a:ext cx="8280919" cy="338554"/>
          </a:xfrm>
          <a:prstGeom prst="rect">
            <a:avLst/>
          </a:prstGeom>
        </p:spPr>
        <p:txBody>
          <a:bodyPr wrap="square">
            <a:spAutoFit/>
          </a:bodyPr>
          <a:lstStyle/>
          <a:p>
            <a:pPr lvl="0" defTabSz="914400">
              <a:spcBef>
                <a:spcPts val="0"/>
              </a:spcBef>
              <a:spcAft>
                <a:spcPts val="0"/>
              </a:spcAft>
              <a:tabLst>
                <a:tab pos="457200" algn="l"/>
              </a:tabLst>
              <a:defRPr/>
            </a:pPr>
            <a:r>
              <a:rPr lang="ru-RU" sz="1600" b="1">
                <a:solidFill>
                  <a:srgbClr val="222222"/>
                </a:solidFill>
                <a:latin typeface="Times New Roman"/>
                <a:ea typeface="Times New Roman"/>
                <a:cs typeface="Times New Roman"/>
              </a:rPr>
              <a:t>Постановление АС Северо-Кавказского округа от 14.06.2020 года №А32-26020/2019</a:t>
            </a:r>
            <a:endParaRPr lang="ru-RU" sz="1600">
              <a:latin typeface="Times New Roman"/>
              <a:cs typeface="Times New Roman"/>
            </a:endParaRPr>
          </a:p>
        </p:txBody>
      </p:sp>
      <p:sp>
        <p:nvSpPr>
          <p:cNvPr id="14" name="Скругленный прямоугольник 15"/>
          <p:cNvSpPr/>
          <p:nvPr/>
        </p:nvSpPr>
        <p:spPr bwMode="auto">
          <a:xfrm>
            <a:off x="218645" y="1786372"/>
            <a:ext cx="1277971" cy="740791"/>
          </a:xfrm>
          <a:prstGeom prst="roundRect">
            <a:avLst>
              <a:gd name="adj"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ru-RU" sz="1400" b="1"/>
              <a:t>Компания</a:t>
            </a:r>
            <a:endParaRPr/>
          </a:p>
          <a:p>
            <a:pPr algn="ctr">
              <a:defRPr/>
            </a:pPr>
            <a:r>
              <a:rPr lang="ru-RU" sz="1400" b="1"/>
              <a:t>принципал</a:t>
            </a:r>
            <a:endParaRPr/>
          </a:p>
        </p:txBody>
      </p:sp>
      <p:sp>
        <p:nvSpPr>
          <p:cNvPr id="15" name="Скругленный прямоугольник 16"/>
          <p:cNvSpPr/>
          <p:nvPr/>
        </p:nvSpPr>
        <p:spPr bwMode="auto">
          <a:xfrm>
            <a:off x="3152800" y="2156768"/>
            <a:ext cx="1277971" cy="740791"/>
          </a:xfrm>
          <a:prstGeom prst="roundRect">
            <a:avLst>
              <a:gd name="adj"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ru-RU" sz="1400" b="1">
                <a:solidFill>
                  <a:schemeClr val="bg1"/>
                </a:solidFill>
              </a:rPr>
              <a:t>ИП</a:t>
            </a:r>
            <a:endParaRPr/>
          </a:p>
          <a:p>
            <a:pPr algn="ctr">
              <a:defRPr/>
            </a:pPr>
            <a:r>
              <a:rPr lang="ru-RU" sz="1400" b="1">
                <a:solidFill>
                  <a:schemeClr val="bg1"/>
                </a:solidFill>
              </a:rPr>
              <a:t>агент</a:t>
            </a:r>
            <a:endParaRPr/>
          </a:p>
        </p:txBody>
      </p:sp>
      <p:sp>
        <p:nvSpPr>
          <p:cNvPr id="16" name="Скругленный прямоугольник 17"/>
          <p:cNvSpPr/>
          <p:nvPr/>
        </p:nvSpPr>
        <p:spPr bwMode="auto">
          <a:xfrm>
            <a:off x="3152800" y="1223050"/>
            <a:ext cx="1277971" cy="740791"/>
          </a:xfrm>
          <a:prstGeom prst="roundRect">
            <a:avLst>
              <a:gd name="adj"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ru-RU" sz="1400" b="1">
                <a:solidFill>
                  <a:schemeClr val="bg1"/>
                </a:solidFill>
              </a:rPr>
              <a:t>ИП</a:t>
            </a:r>
            <a:endParaRPr/>
          </a:p>
          <a:p>
            <a:pPr algn="ctr">
              <a:defRPr/>
            </a:pPr>
            <a:r>
              <a:rPr lang="ru-RU" sz="1400" b="1">
                <a:solidFill>
                  <a:schemeClr val="bg1"/>
                </a:solidFill>
              </a:rPr>
              <a:t>агент</a:t>
            </a:r>
            <a:endParaRPr/>
          </a:p>
        </p:txBody>
      </p:sp>
      <p:sp>
        <p:nvSpPr>
          <p:cNvPr id="17" name="TextBox 18"/>
          <p:cNvSpPr/>
          <p:nvPr/>
        </p:nvSpPr>
        <p:spPr bwMode="auto">
          <a:xfrm>
            <a:off x="2095500" y="1786372"/>
            <a:ext cx="499533" cy="707886"/>
          </a:xfrm>
          <a:prstGeom prst="rect">
            <a:avLst/>
          </a:prstGeom>
          <a:noFill/>
        </p:spPr>
        <p:txBody>
          <a:bodyPr wrap="square" rtlCol="0">
            <a:spAutoFit/>
          </a:bodyPr>
          <a:lstStyle/>
          <a:p>
            <a:pPr algn="ctr">
              <a:defRPr/>
            </a:pPr>
            <a:r>
              <a:rPr lang="en-US" sz="4000" b="1">
                <a:solidFill>
                  <a:srgbClr val="C00000"/>
                </a:solidFill>
              </a:rPr>
              <a:t>?</a:t>
            </a:r>
            <a:endParaRPr lang="ru-RU" sz="4000" b="1">
              <a:solidFill>
                <a:srgbClr val="C00000"/>
              </a:solidFill>
            </a:endParaRPr>
          </a:p>
        </p:txBody>
      </p:sp>
      <p:sp>
        <p:nvSpPr>
          <p:cNvPr id="18" name="Двойная стрелка влево/вправо 19"/>
          <p:cNvSpPr/>
          <p:nvPr/>
        </p:nvSpPr>
        <p:spPr bwMode="auto">
          <a:xfrm>
            <a:off x="1709151" y="1593446"/>
            <a:ext cx="1299633" cy="1126644"/>
          </a:xfrm>
          <a:prstGeom prst="leftRightArrow">
            <a:avLst>
              <a:gd name="adj1" fmla="val 48497"/>
              <a:gd name="adj2" fmla="val 2971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9"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802539" y="0"/>
            <a:ext cx="1042817" cy="277799"/>
          </a:xfrm>
          <a:prstGeom prst="rect">
            <a:avLst/>
          </a:prstGeom>
          <a:ln w="12700" cap="flat">
            <a:noFill/>
            <a:miter lim="400000"/>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TextBox 9"/>
          <p:cNvSpPr/>
          <p:nvPr/>
        </p:nvSpPr>
        <p:spPr bwMode="auto">
          <a:xfrm>
            <a:off x="344488" y="1844824"/>
            <a:ext cx="9217023" cy="2862322"/>
          </a:xfrm>
          <a:prstGeom prst="rect">
            <a:avLst/>
          </a:prstGeom>
          <a:noFill/>
          <a:ln w="38100">
            <a:solidFill>
              <a:srgbClr val="9C0E11"/>
            </a:solidFill>
          </a:ln>
        </p:spPr>
        <p:txBody>
          <a:bodyPr wrap="square" rtlCol="0">
            <a:spAutoFit/>
          </a:bodyPr>
          <a:lstStyle/>
          <a:p>
            <a:pPr algn="ctr">
              <a:defRPr/>
            </a:pPr>
            <a:r>
              <a:rPr lang="ru-RU" sz="3600" b="1">
                <a:solidFill>
                  <a:srgbClr val="9E0E11"/>
                </a:solidFill>
              </a:rPr>
              <a:t>Тест на «сторону договора»:</a:t>
            </a:r>
            <a:endParaRPr/>
          </a:p>
          <a:p>
            <a:pPr algn="ctr">
              <a:defRPr/>
            </a:pPr>
            <a:r>
              <a:rPr lang="ru-RU" sz="3600" b="1">
                <a:solidFill>
                  <a:srgbClr val="9E0E11"/>
                </a:solidFill>
              </a:rPr>
              <a:t>  </a:t>
            </a:r>
            <a:endParaRPr/>
          </a:p>
          <a:p>
            <a:pPr algn="ctr">
              <a:defRPr/>
            </a:pPr>
            <a:r>
              <a:rPr lang="ru-RU" sz="3600" b="1"/>
              <a:t>«надлежащее лицо» </a:t>
            </a:r>
            <a:endParaRPr/>
          </a:p>
          <a:p>
            <a:pPr algn="ctr">
              <a:defRPr/>
            </a:pPr>
            <a:r>
              <a:rPr lang="ru-RU" sz="3600" b="1" i="1">
                <a:solidFill>
                  <a:srgbClr val="A80000"/>
                </a:solidFill>
              </a:rPr>
              <a:t>или </a:t>
            </a:r>
            <a:endParaRPr/>
          </a:p>
          <a:p>
            <a:pPr algn="ctr">
              <a:defRPr/>
            </a:pPr>
            <a:r>
              <a:rPr lang="ru-RU" sz="3600" b="1"/>
              <a:t>«техническая компания»</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Rectangle 1"/>
          <p:cNvSpPr>
            <a:spLocks noChangeArrowheads="1"/>
          </p:cNvSpPr>
          <p:nvPr/>
        </p:nvSpPr>
        <p:spPr bwMode="auto">
          <a:xfrm>
            <a:off x="182917" y="948177"/>
            <a:ext cx="9540166" cy="2585323"/>
          </a:xfrm>
          <a:prstGeom prst="rect">
            <a:avLst/>
          </a:prstGeom>
          <a:solidFill>
            <a:srgbClr val="FFF6E7"/>
          </a:solidFill>
          <a:ln w="38100">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endParaRPr lang="ru-RU" sz="1600" b="1" i="0" u="none" strike="noStrike" cap="none">
              <a:ln>
                <a:noFill/>
              </a:ln>
              <a:solidFill>
                <a:schemeClr val="tx1"/>
              </a:solidFill>
              <a:latin typeface="Times New Roman"/>
              <a:ea typeface="Times New Roman"/>
              <a:cs typeface="Times New Roman"/>
            </a:endParaRPr>
          </a:p>
          <a:p>
            <a:pPr marL="0" marR="0" lvl="0" indent="0" algn="ctr" defTabSz="914400">
              <a:lnSpc>
                <a:spcPct val="100000"/>
              </a:lnSpc>
              <a:spcBef>
                <a:spcPts val="0"/>
              </a:spcBef>
              <a:spcAft>
                <a:spcPts val="0"/>
              </a:spcAft>
              <a:buClrTx/>
              <a:buSzTx/>
              <a:buFontTx/>
              <a:buNone/>
              <a:defRPr/>
            </a:pPr>
            <a:r>
              <a:rPr lang="ru-RU" b="1" i="0" u="none" strike="noStrike" cap="none">
                <a:ln>
                  <a:noFill/>
                </a:ln>
                <a:solidFill>
                  <a:schemeClr val="tx1"/>
                </a:solidFill>
                <a:latin typeface="Times New Roman"/>
                <a:ea typeface="Times New Roman"/>
                <a:cs typeface="Times New Roman"/>
              </a:rPr>
              <a:t>Раздел </a:t>
            </a:r>
            <a:r>
              <a:rPr lang="en-US" b="1" i="0" u="none" strike="noStrike" cap="none">
                <a:ln>
                  <a:noFill/>
                </a:ln>
                <a:solidFill>
                  <a:schemeClr val="tx1"/>
                </a:solidFill>
                <a:latin typeface="Times New Roman"/>
                <a:ea typeface="Times New Roman"/>
                <a:cs typeface="Times New Roman"/>
              </a:rPr>
              <a:t>II</a:t>
            </a:r>
            <a:r>
              <a:rPr lang="ru-RU" b="1" i="0" u="none" strike="noStrike" cap="none">
                <a:ln>
                  <a:noFill/>
                </a:ln>
                <a:solidFill>
                  <a:schemeClr val="tx1"/>
                </a:solidFill>
                <a:latin typeface="Times New Roman"/>
                <a:ea typeface="Times New Roman"/>
                <a:cs typeface="Times New Roman"/>
              </a:rPr>
              <a:t> Письма ФНС России от 10.03.2021 №БВ-4-7/3060@</a:t>
            </a:r>
            <a:endParaRPr/>
          </a:p>
          <a:p>
            <a:pPr marL="0" marR="0" lvl="0" indent="0" algn="ctr" defTabSz="914400">
              <a:lnSpc>
                <a:spcPct val="100000"/>
              </a:lnSpc>
              <a:spcBef>
                <a:spcPts val="0"/>
              </a:spcBef>
              <a:spcAft>
                <a:spcPts val="0"/>
              </a:spcAft>
              <a:buClrTx/>
              <a:buSzTx/>
              <a:buFontTx/>
              <a:buNone/>
              <a:defRPr/>
            </a:pPr>
            <a:endParaRPr lang="ru-RU" sz="1600" b="1"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9E0E11"/>
                </a:solidFill>
                <a:latin typeface="Times New Roman"/>
                <a:ea typeface="Times New Roman"/>
                <a:cs typeface="Times New Roman"/>
              </a:rPr>
              <a:t>НАДЛЕЖАЩЕЕ ЛИЦО</a:t>
            </a:r>
            <a:r>
              <a:rPr lang="ru-RU" sz="1600" b="0" i="0" u="none" strike="noStrike" cap="none">
                <a:ln>
                  <a:noFill/>
                </a:ln>
                <a:solidFill>
                  <a:schemeClr val="tx1"/>
                </a:solidFill>
                <a:latin typeface="Times New Roman"/>
                <a:ea typeface="Times New Roman"/>
                <a:cs typeface="Times New Roman"/>
              </a:rPr>
              <a:t> - лицо, заключившее договор с налогоплательщиком, либо лицо, на которое обязанность исполнения обязательства переведена (возложена) в силу договора или закона.</a:t>
            </a:r>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9E0E11"/>
                </a:solidFill>
                <a:latin typeface="Times New Roman"/>
                <a:ea typeface="Times New Roman"/>
                <a:cs typeface="Times New Roman"/>
              </a:rPr>
              <a:t>ТЕХНИЧЕСКАЯ КОМПАНИЯ</a:t>
            </a:r>
            <a:r>
              <a:rPr lang="ru-RU" sz="1600" b="0" i="0" u="none" strike="noStrike" cap="none">
                <a:ln>
                  <a:noFill/>
                </a:ln>
                <a:solidFill>
                  <a:schemeClr val="tx1"/>
                </a:solidFill>
                <a:latin typeface="Times New Roman"/>
                <a:ea typeface="Times New Roman"/>
                <a:cs typeface="Times New Roman"/>
              </a:rPr>
              <a:t> - не ведущая реальной экономической деятельности и не исполняющая налоговые обязательства в связи со сделками, оформляемыми от ее имени, в ситуации, когда лицом, осуществляющим исполнение, является иной субъект.</a:t>
            </a:r>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ea typeface="Times New Roman"/>
              <a:cs typeface="Times New Roman"/>
            </a:endParaRPr>
          </a:p>
        </p:txBody>
      </p:sp>
      <p:sp>
        <p:nvSpPr>
          <p:cNvPr id="11" name="Прямоугольник 8"/>
          <p:cNvSpPr/>
          <p:nvPr/>
        </p:nvSpPr>
        <p:spPr bwMode="auto">
          <a:xfrm>
            <a:off x="846666" y="128388"/>
            <a:ext cx="8627533" cy="400110"/>
          </a:xfrm>
          <a:prstGeom prst="rect">
            <a:avLst/>
          </a:prstGeom>
        </p:spPr>
        <p:txBody>
          <a:bodyPr wrap="square">
            <a:spAutoFit/>
          </a:bodyPr>
          <a:lstStyle/>
          <a:p>
            <a:pPr lvl="0" algn="ctr" defTabSz="914400">
              <a:spcBef>
                <a:spcPts val="0"/>
              </a:spcBef>
              <a:spcAft>
                <a:spcPts val="0"/>
              </a:spcAft>
              <a:defRPr/>
            </a:pPr>
            <a:r>
              <a:rPr lang="ru-RU" sz="2000" b="1">
                <a:solidFill>
                  <a:srgbClr val="9E0E11"/>
                </a:solidFill>
                <a:latin typeface="Times New Roman"/>
                <a:ea typeface="Times New Roman"/>
                <a:cs typeface="Times New Roman"/>
              </a:rPr>
              <a:t>ИСПОЛНЕНИЕ ОБЯЗАТЕЛЬСТВА НАДЛЕЖАЩИМ ЛИЦОМ</a:t>
            </a:r>
            <a:endParaRPr lang="ru-RU" sz="2000">
              <a:solidFill>
                <a:srgbClr val="9E0E11"/>
              </a:solidFill>
              <a:latin typeface="Times New Roman"/>
              <a:cs typeface="Times New Roman"/>
            </a:endParaRPr>
          </a:p>
        </p:txBody>
      </p:sp>
      <p:sp>
        <p:nvSpPr>
          <p:cNvPr id="12" name="Прямоугольник 9"/>
          <p:cNvSpPr/>
          <p:nvPr/>
        </p:nvSpPr>
        <p:spPr bwMode="auto">
          <a:xfrm>
            <a:off x="182917" y="3894667"/>
            <a:ext cx="9540166" cy="1477328"/>
          </a:xfrm>
          <a:prstGeom prst="rect">
            <a:avLst/>
          </a:prstGeom>
          <a:solidFill>
            <a:srgbClr val="FCE8DB"/>
          </a:solidFill>
          <a:ln w="57150">
            <a:solidFill>
              <a:srgbClr val="9E0E11"/>
            </a:solidFill>
          </a:ln>
        </p:spPr>
        <p:txBody>
          <a:bodyPr wrap="square">
            <a:spAutoFit/>
          </a:bodyPr>
          <a:lstStyle/>
          <a:p>
            <a:pPr lvl="0" algn="just" defTabSz="914400">
              <a:spcBef>
                <a:spcPts val="0"/>
              </a:spcBef>
              <a:spcAft>
                <a:spcPts val="0"/>
              </a:spcAft>
              <a:defRPr/>
            </a:pPr>
            <a:r>
              <a:rPr lang="ru-RU">
                <a:solidFill>
                  <a:srgbClr val="000000"/>
                </a:solidFill>
                <a:latin typeface="Times New Roman"/>
                <a:ea typeface="Times New Roman"/>
                <a:cs typeface="Times New Roman"/>
              </a:rPr>
              <a:t>Исполнение обязательства иным (а не Надлежащим) лицом влечет разрешение вопроса о наличии оснований для уменьшения налоговой обязанности с учетом </a:t>
            </a:r>
            <a:r>
              <a:rPr lang="ru-RU" b="1">
                <a:solidFill>
                  <a:srgbClr val="9E0E11"/>
                </a:solidFill>
                <a:latin typeface="Times New Roman"/>
                <a:ea typeface="Times New Roman"/>
                <a:cs typeface="Times New Roman"/>
              </a:rPr>
              <a:t>ФОРМЫ ВИНЫ</a:t>
            </a:r>
            <a:r>
              <a:rPr lang="ru-RU">
                <a:solidFill>
                  <a:srgbClr val="000000"/>
                </a:solidFill>
                <a:latin typeface="Times New Roman"/>
                <a:ea typeface="Times New Roman"/>
                <a:cs typeface="Times New Roman"/>
              </a:rPr>
              <a:t>, в зависимости от которой определяются предъявляемые к налогоплательщику требования о подтверждении им данных о действительном исполнителе и параметрах совершенных с ним операций.</a:t>
            </a:r>
            <a:endParaRPr lang="ru-RU">
              <a:latin typeface="Times New Roman"/>
              <a:cs typeface="Times New Roman"/>
            </a:endParaRPr>
          </a:p>
        </p:txBody>
      </p:sp>
      <p:pic>
        <p:nvPicPr>
          <p:cNvPr id="13"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802540" y="0"/>
            <a:ext cx="1042817" cy="277799"/>
          </a:xfrm>
          <a:prstGeom prst="rect">
            <a:avLst/>
          </a:prstGeom>
          <a:ln w="12700" cap="flat">
            <a:noFill/>
            <a:miter lim="400000"/>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graphicFrame>
        <p:nvGraphicFramePr>
          <p:cNvPr id="9" name="Таблица 7"/>
          <p:cNvGraphicFramePr>
            <a:graphicFrameLocks noGrp="1"/>
          </p:cNvGraphicFramePr>
          <p:nvPr/>
        </p:nvGraphicFramePr>
        <p:xfrm>
          <a:off x="218644" y="2971800"/>
          <a:ext cx="9540167" cy="3564507"/>
        </p:xfrm>
        <a:graphic>
          <a:graphicData uri="http://schemas.openxmlformats.org/drawingml/2006/table">
            <a:tbl>
              <a:tblPr/>
              <a:tblGrid>
                <a:gridCol w="2385042">
                  <a:extLst>
                    <a:ext uri="{9D8B030D-6E8A-4147-A177-3AD203B41FA5}">
                      <a16:colId xmlns:a16="http://schemas.microsoft.com/office/drawing/2014/main" val="20000"/>
                    </a:ext>
                  </a:extLst>
                </a:gridCol>
                <a:gridCol w="2385042">
                  <a:extLst>
                    <a:ext uri="{9D8B030D-6E8A-4147-A177-3AD203B41FA5}">
                      <a16:colId xmlns:a16="http://schemas.microsoft.com/office/drawing/2014/main" val="20001"/>
                    </a:ext>
                  </a:extLst>
                </a:gridCol>
                <a:gridCol w="4770083">
                  <a:extLst>
                    <a:ext uri="{9D8B030D-6E8A-4147-A177-3AD203B41FA5}">
                      <a16:colId xmlns:a16="http://schemas.microsoft.com/office/drawing/2014/main" val="20002"/>
                    </a:ext>
                  </a:extLst>
                </a:gridCol>
              </a:tblGrid>
              <a:tr h="413867">
                <a:tc gridSpan="3">
                  <a:txBody>
                    <a:bodyPr/>
                    <a:lstStyle/>
                    <a:p>
                      <a:pPr algn="ctr">
                        <a:spcAft>
                          <a:spcPts val="0"/>
                        </a:spcAft>
                        <a:defRPr/>
                      </a:pPr>
                      <a:endParaRPr lang="ru-RU" sz="1600" dirty="0">
                        <a:latin typeface="Times New Roman"/>
                        <a:ea typeface="Times New Roman"/>
                        <a:cs typeface="Times New Roman"/>
                      </a:endParaRPr>
                    </a:p>
                    <a:p>
                      <a:pPr algn="ctr">
                        <a:spcAft>
                          <a:spcPts val="0"/>
                        </a:spcAft>
                        <a:defRPr/>
                      </a:pPr>
                      <a:r>
                        <a:rPr lang="ru-RU" sz="1600" b="1" dirty="0">
                          <a:latin typeface="Times New Roman"/>
                          <a:ea typeface="Times New Roman"/>
                          <a:cs typeface="Times New Roman"/>
                        </a:rPr>
                        <a:t>Надлежащим лицом допущены нарушения при исчислении НДС?</a:t>
                      </a:r>
                      <a:endParaRPr lang="ru-RU" sz="1600" dirty="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413867">
                <a:tc gridSpan="2">
                  <a:txBody>
                    <a:bodyPr/>
                    <a:lstStyle/>
                    <a:p>
                      <a:pPr algn="ctr">
                        <a:spcAft>
                          <a:spcPts val="0"/>
                        </a:spcAft>
                        <a:defRPr/>
                      </a:pPr>
                      <a:endParaRPr lang="ru-RU" sz="1600">
                        <a:latin typeface="Times New Roman"/>
                        <a:ea typeface="Times New Roman"/>
                        <a:cs typeface="Times New Roman"/>
                      </a:endParaRPr>
                    </a:p>
                    <a:p>
                      <a:pPr algn="ctr">
                        <a:spcAft>
                          <a:spcPts val="0"/>
                        </a:spcAft>
                        <a:defRPr/>
                      </a:pPr>
                      <a:r>
                        <a:rPr lang="ru-RU" sz="1600" b="1">
                          <a:latin typeface="Times New Roman"/>
                          <a:ea typeface="Times New Roman"/>
                          <a:cs typeface="Times New Roman"/>
                        </a:rPr>
                        <a:t>Да</a:t>
                      </a:r>
                      <a:endParaRPr lang="ru-RU" sz="16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hMerge="1">
                  <a:txBody>
                    <a:bodyPr/>
                    <a:lstStyle/>
                    <a:p>
                      <a:endParaRPr/>
                    </a:p>
                  </a:txBody>
                  <a:tcPr/>
                </a:tc>
                <a:tc rowSpan="3">
                  <a:txBody>
                    <a:bodyPr/>
                    <a:lstStyle/>
                    <a:p>
                      <a:pPr algn="ctr">
                        <a:spcAft>
                          <a:spcPts val="0"/>
                        </a:spcAft>
                        <a:defRPr/>
                      </a:pPr>
                      <a:r>
                        <a:rPr lang="ru-RU" sz="1600" b="1">
                          <a:latin typeface="Times New Roman"/>
                          <a:ea typeface="Times New Roman"/>
                          <a:cs typeface="Times New Roman"/>
                        </a:rPr>
                        <a:t>Нет</a:t>
                      </a:r>
                      <a:endParaRPr lang="ru-RU" sz="1600">
                        <a:latin typeface="Times New Roman"/>
                        <a:ea typeface="Times New Roman"/>
                        <a:cs typeface="Times New Roman"/>
                      </a:endParaRPr>
                    </a:p>
                  </a:txBody>
                  <a:tcPr marL="48986" marR="48986"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extLst>
                  <a:ext uri="{0D108BD9-81ED-4DB2-BD59-A6C34878D82A}">
                    <a16:rowId xmlns:a16="http://schemas.microsoft.com/office/drawing/2014/main" val="10001"/>
                  </a:ext>
                </a:extLst>
              </a:tr>
              <a:tr h="827734">
                <a:tc gridSpan="2">
                  <a:txBody>
                    <a:bodyPr/>
                    <a:lstStyle/>
                    <a:p>
                      <a:pPr algn="ctr">
                        <a:spcAft>
                          <a:spcPts val="0"/>
                        </a:spcAft>
                        <a:defRPr/>
                      </a:pPr>
                      <a:endParaRPr lang="ru-RU" sz="1600" dirty="0">
                        <a:latin typeface="Times New Roman"/>
                        <a:ea typeface="Times New Roman"/>
                        <a:cs typeface="Times New Roman"/>
                      </a:endParaRPr>
                    </a:p>
                    <a:p>
                      <a:pPr algn="ctr">
                        <a:spcAft>
                          <a:spcPts val="0"/>
                        </a:spcAft>
                        <a:defRPr/>
                      </a:pPr>
                      <a:r>
                        <a:rPr lang="ru-RU" sz="1800" b="1" dirty="0">
                          <a:solidFill>
                            <a:srgbClr val="A50021"/>
                          </a:solidFill>
                          <a:latin typeface="Times New Roman"/>
                          <a:ea typeface="Times New Roman"/>
                          <a:cs typeface="Times New Roman"/>
                        </a:rPr>
                        <a:t>Налогоплательщик знал о допущенных Надлежащим лицом нарушениях и извлекал выгоду?</a:t>
                      </a:r>
                      <a:endParaRPr lang="ru-RU" sz="1800" dirty="0">
                        <a:solidFill>
                          <a:srgbClr val="A50021"/>
                        </a:solidFill>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40000"/>
                        <a:lumOff val="60000"/>
                      </a:schemeClr>
                    </a:solidFill>
                  </a:tcPr>
                </a:tc>
                <a:tc hMerge="1">
                  <a:txBody>
                    <a:bodyPr/>
                    <a:lstStyle/>
                    <a:p>
                      <a:endParaRPr/>
                    </a:p>
                  </a:txBody>
                  <a:tcPr/>
                </a:tc>
                <a:tc vMerge="1">
                  <a:txBody>
                    <a:bodyPr/>
                    <a:lstStyle/>
                    <a:p>
                      <a:pPr>
                        <a:defRPr/>
                      </a:pPr>
                      <a:endParaRPr lang="ru-RU"/>
                    </a:p>
                  </a:txBody>
                  <a:tcPr/>
                </a:tc>
                <a:extLst>
                  <a:ext uri="{0D108BD9-81ED-4DB2-BD59-A6C34878D82A}">
                    <a16:rowId xmlns:a16="http://schemas.microsoft.com/office/drawing/2014/main" val="10002"/>
                  </a:ext>
                </a:extLst>
              </a:tr>
              <a:tr h="413867">
                <a:tc>
                  <a:txBody>
                    <a:bodyPr/>
                    <a:lstStyle/>
                    <a:p>
                      <a:pPr algn="ctr">
                        <a:spcAft>
                          <a:spcPts val="0"/>
                        </a:spcAft>
                        <a:defRPr/>
                      </a:pPr>
                      <a:endParaRPr lang="ru-RU" sz="1600">
                        <a:latin typeface="Times New Roman"/>
                        <a:ea typeface="Times New Roman"/>
                        <a:cs typeface="Times New Roman"/>
                      </a:endParaRPr>
                    </a:p>
                    <a:p>
                      <a:pPr algn="ctr">
                        <a:spcAft>
                          <a:spcPts val="0"/>
                        </a:spcAft>
                        <a:defRPr/>
                      </a:pPr>
                      <a:r>
                        <a:rPr lang="ru-RU" sz="1600" b="1">
                          <a:latin typeface="Times New Roman"/>
                          <a:ea typeface="Times New Roman"/>
                          <a:cs typeface="Times New Roman"/>
                        </a:rPr>
                        <a:t>Да</a:t>
                      </a:r>
                      <a:endParaRPr lang="ru-RU" sz="16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40000"/>
                        <a:lumOff val="60000"/>
                      </a:schemeClr>
                    </a:solidFill>
                  </a:tcPr>
                </a:tc>
                <a:tc>
                  <a:txBody>
                    <a:bodyPr/>
                    <a:lstStyle/>
                    <a:p>
                      <a:pPr algn="ctr">
                        <a:spcAft>
                          <a:spcPts val="0"/>
                        </a:spcAft>
                        <a:defRPr/>
                      </a:pPr>
                      <a:endParaRPr lang="ru-RU" sz="1600">
                        <a:latin typeface="Times New Roman"/>
                        <a:ea typeface="Times New Roman"/>
                        <a:cs typeface="Times New Roman"/>
                      </a:endParaRPr>
                    </a:p>
                    <a:p>
                      <a:pPr algn="ctr">
                        <a:spcAft>
                          <a:spcPts val="0"/>
                        </a:spcAft>
                        <a:defRPr/>
                      </a:pPr>
                      <a:r>
                        <a:rPr lang="ru-RU" sz="1600" b="1">
                          <a:latin typeface="Times New Roman"/>
                          <a:ea typeface="Times New Roman"/>
                          <a:cs typeface="Times New Roman"/>
                        </a:rPr>
                        <a:t>Нет</a:t>
                      </a:r>
                      <a:endParaRPr lang="ru-RU" sz="16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40000"/>
                        <a:lumOff val="60000"/>
                      </a:schemeClr>
                    </a:solidFill>
                  </a:tcPr>
                </a:tc>
                <a:tc vMerge="1">
                  <a:txBody>
                    <a:bodyPr/>
                    <a:lstStyle/>
                    <a:p>
                      <a:pPr>
                        <a:defRPr/>
                      </a:pPr>
                      <a:endParaRPr lang="ru-RU"/>
                    </a:p>
                  </a:txBody>
                  <a:tcPr/>
                </a:tc>
                <a:extLst>
                  <a:ext uri="{0D108BD9-81ED-4DB2-BD59-A6C34878D82A}">
                    <a16:rowId xmlns:a16="http://schemas.microsoft.com/office/drawing/2014/main" val="10003"/>
                  </a:ext>
                </a:extLst>
              </a:tr>
              <a:tr h="1034667">
                <a:tc>
                  <a:txBody>
                    <a:bodyPr/>
                    <a:lstStyle/>
                    <a:p>
                      <a:pPr algn="ctr">
                        <a:spcAft>
                          <a:spcPts val="0"/>
                        </a:spcAft>
                        <a:defRPr/>
                      </a:pPr>
                      <a:endParaRPr lang="ru-RU" sz="1600" b="1">
                        <a:latin typeface="Times New Roman"/>
                        <a:ea typeface="Times New Roman"/>
                        <a:cs typeface="Times New Roman"/>
                      </a:endParaRPr>
                    </a:p>
                    <a:p>
                      <a:pPr algn="ctr">
                        <a:spcAft>
                          <a:spcPts val="0"/>
                        </a:spcAft>
                        <a:defRPr/>
                      </a:pPr>
                      <a:r>
                        <a:rPr lang="ru-RU" sz="1600" b="1">
                          <a:solidFill>
                            <a:srgbClr val="9E0E11"/>
                          </a:solidFill>
                          <a:latin typeface="Times New Roman"/>
                          <a:ea typeface="Times New Roman"/>
                          <a:cs typeface="Times New Roman"/>
                        </a:rPr>
                        <a:t>Применение налогового вычета по НДС неправомерно</a:t>
                      </a:r>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6E7"/>
                    </a:solidFill>
                  </a:tcPr>
                </a:tc>
                <a:tc gridSpan="2">
                  <a:txBody>
                    <a:bodyPr/>
                    <a:lstStyle/>
                    <a:p>
                      <a:pPr algn="ctr">
                        <a:spcAft>
                          <a:spcPts val="0"/>
                        </a:spcAft>
                        <a:defRPr/>
                      </a:pPr>
                      <a:r>
                        <a:rPr lang="ru-RU" sz="1600" b="1">
                          <a:latin typeface="Times New Roman"/>
                          <a:ea typeface="Times New Roman"/>
                          <a:cs typeface="Times New Roman"/>
                        </a:rPr>
                        <a:t>Применение налогового вычета по НДС правомерно</a:t>
                      </a:r>
                      <a:endParaRPr/>
                    </a:p>
                  </a:txBody>
                  <a:tcPr marL="48986" marR="48986"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6E7"/>
                    </a:solidFill>
                  </a:tcPr>
                </a:tc>
                <a:tc hMerge="1">
                  <a:txBody>
                    <a:bodyPr/>
                    <a:lstStyle/>
                    <a:p>
                      <a:endParaRPr/>
                    </a:p>
                  </a:txBody>
                  <a:tcPr/>
                </a:tc>
                <a:extLst>
                  <a:ext uri="{0D108BD9-81ED-4DB2-BD59-A6C34878D82A}">
                    <a16:rowId xmlns:a16="http://schemas.microsoft.com/office/drawing/2014/main" val="10004"/>
                  </a:ext>
                </a:extLst>
              </a:tr>
            </a:tbl>
          </a:graphicData>
        </a:graphic>
      </p:graphicFrame>
      <p:sp>
        <p:nvSpPr>
          <p:cNvPr id="10" name="Rectangle 1"/>
          <p:cNvSpPr>
            <a:spLocks noChangeArrowheads="1"/>
          </p:cNvSpPr>
          <p:nvPr/>
        </p:nvSpPr>
        <p:spPr bwMode="auto">
          <a:xfrm>
            <a:off x="218645" y="981941"/>
            <a:ext cx="9540165" cy="1815882"/>
          </a:xfrm>
          <a:prstGeom prst="rect">
            <a:avLst/>
          </a:prstGeom>
          <a:solidFill>
            <a:srgbClr val="FFF6E7"/>
          </a:solidFill>
          <a:ln w="38100">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Times New Roman"/>
                <a:cs typeface="Times New Roman"/>
              </a:rPr>
              <a:t>Определение ВС РФ от 25.01.2021 №309-ЭС20-17277 по делу №</a:t>
            </a:r>
            <a:r>
              <a:rPr lang="ru-RU" sz="1600" b="1" i="0" u="none" strike="noStrike" cap="none">
                <a:ln>
                  <a:noFill/>
                </a:ln>
                <a:solidFill>
                  <a:schemeClr val="tx1"/>
                </a:solidFill>
                <a:latin typeface="Times New Roman"/>
                <a:ea typeface="Calibri"/>
                <a:cs typeface="Times New Roman"/>
              </a:rPr>
              <a:t>А76-2493/2017 (АО «Уралбройлер»):</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 «… налоговая выгода в форме вычета (возмещения) НДС рассматривалась обществом в качестве </a:t>
            </a:r>
            <a:r>
              <a:rPr lang="ru-RU" sz="1600" b="1" i="0" u="none" strike="noStrike" cap="none">
                <a:ln>
                  <a:noFill/>
                </a:ln>
                <a:solidFill>
                  <a:schemeClr val="tx1"/>
                </a:solidFill>
                <a:latin typeface="Times New Roman"/>
                <a:ea typeface="Calibri"/>
                <a:cs typeface="Times New Roman"/>
              </a:rPr>
              <a:t>самостоятельной неправомерной цели при том, что ее достижение было сопряжено с допущенными в предшествующих звеньях обращения товаров (работ, услуг) нарушениями при уплате НДС, организованными </a:t>
            </a:r>
            <a:r>
              <a:rPr lang="ru-RU" sz="1600" b="1" i="0" u="sng" strike="noStrike" cap="none">
                <a:ln>
                  <a:noFill/>
                </a:ln>
                <a:solidFill>
                  <a:srgbClr val="9E0E11"/>
                </a:solidFill>
                <a:latin typeface="Times New Roman"/>
                <a:ea typeface="Calibri"/>
                <a:cs typeface="Times New Roman"/>
              </a:rPr>
              <a:t>с участием самого налогоплательщика</a:t>
            </a:r>
            <a:r>
              <a:rPr lang="ru-RU" sz="1600" b="0" i="0" u="none" strike="noStrike" cap="none">
                <a:ln>
                  <a:noFill/>
                </a:ln>
                <a:solidFill>
                  <a:schemeClr val="tx1"/>
                </a:solidFill>
                <a:latin typeface="Times New Roman"/>
                <a:ea typeface="Calibri"/>
                <a:cs typeface="Times New Roman"/>
              </a:rPr>
              <a:t>. В соответствии с п.п. 4 и 9 Постановления Пленума №53 это </a:t>
            </a:r>
            <a:r>
              <a:rPr lang="ru-RU" sz="1600" b="1" i="0" u="none" strike="noStrike" cap="none">
                <a:ln>
                  <a:noFill/>
                </a:ln>
                <a:solidFill>
                  <a:schemeClr val="tx1"/>
                </a:solidFill>
                <a:latin typeface="Times New Roman"/>
                <a:ea typeface="Calibri"/>
                <a:cs typeface="Times New Roman"/>
              </a:rPr>
              <a:t>свидетельствует о необоснованности налоговой выгоды</a:t>
            </a:r>
            <a:r>
              <a:rPr lang="ru-RU" sz="1600" b="0" i="0" u="none" strike="noStrike" cap="none">
                <a:ln>
                  <a:noFill/>
                </a:ln>
                <a:solidFill>
                  <a:schemeClr val="tx1"/>
                </a:solidFill>
                <a:latin typeface="Times New Roman"/>
                <a:ea typeface="Calibri"/>
                <a:cs typeface="Times New Roman"/>
              </a:rPr>
              <a:t>, полученной обществом при применении налоговых вычетов в соответствующей части»</a:t>
            </a:r>
            <a:endParaRPr lang="ru-RU" sz="1600" b="0" i="0" u="none" strike="noStrike" cap="none">
              <a:ln>
                <a:noFill/>
              </a:ln>
              <a:solidFill>
                <a:schemeClr val="tx1"/>
              </a:solidFill>
              <a:latin typeface="Times New Roman"/>
              <a:cs typeface="Times New Roman"/>
            </a:endParaRPr>
          </a:p>
        </p:txBody>
      </p:sp>
      <p:sp>
        <p:nvSpPr>
          <p:cNvPr id="11" name="Прямоугольник 10"/>
          <p:cNvSpPr/>
          <p:nvPr/>
        </p:nvSpPr>
        <p:spPr bwMode="auto">
          <a:xfrm>
            <a:off x="876299" y="182367"/>
            <a:ext cx="8882511" cy="646331"/>
          </a:xfrm>
          <a:prstGeom prst="rect">
            <a:avLst/>
          </a:prstGeom>
        </p:spPr>
        <p:txBody>
          <a:bodyPr wrap="square">
            <a:spAutoFit/>
          </a:bodyPr>
          <a:lstStyle/>
          <a:p>
            <a:pPr lvl="0" algn="ctr" defTabSz="914400">
              <a:spcBef>
                <a:spcPts val="0"/>
              </a:spcBef>
              <a:spcAft>
                <a:spcPts val="0"/>
              </a:spcAft>
              <a:defRPr/>
            </a:pPr>
            <a:r>
              <a:rPr lang="ru-RU" b="1">
                <a:latin typeface="Arial"/>
                <a:ea typeface="Times New Roman"/>
                <a:cs typeface="Calibri"/>
              </a:rPr>
              <a:t>ПРАВО НА ПРИМЕНЕНИЕ НАЛОГОВЫХ ВЫЧЕТОВ ПО НДС</a:t>
            </a:r>
            <a:endParaRPr lang="ru-RU" sz="800">
              <a:latin typeface="Arial"/>
              <a:cs typeface="Arial"/>
            </a:endParaRPr>
          </a:p>
          <a:p>
            <a:pPr lvl="0" algn="ctr" defTabSz="914400">
              <a:spcBef>
                <a:spcPts val="0"/>
              </a:spcBef>
              <a:spcAft>
                <a:spcPts val="0"/>
              </a:spcAft>
              <a:defRPr/>
            </a:pPr>
            <a:r>
              <a:rPr lang="ru-RU" b="1">
                <a:latin typeface="Arial"/>
                <a:ea typeface="Times New Roman"/>
                <a:cs typeface="Calibri"/>
              </a:rPr>
              <a:t>из обязательства, исполненного </a:t>
            </a:r>
            <a:r>
              <a:rPr lang="ru-RU" b="1">
                <a:solidFill>
                  <a:srgbClr val="A80000"/>
                </a:solidFill>
                <a:latin typeface="Arial"/>
                <a:ea typeface="Times New Roman"/>
                <a:cs typeface="Calibri"/>
              </a:rPr>
              <a:t>Надлежащим лицом</a:t>
            </a:r>
            <a:endParaRPr lang="ru-RU" sz="800">
              <a:solidFill>
                <a:srgbClr val="A80000"/>
              </a:solidFill>
              <a:latin typeface="Arial"/>
              <a:cs typeface="Arial"/>
            </a:endParaRPr>
          </a:p>
        </p:txBody>
      </p:sp>
      <p:pic>
        <p:nvPicPr>
          <p:cNvPr id="12"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449733" y="0"/>
            <a:ext cx="1395624" cy="371785"/>
          </a:xfrm>
          <a:prstGeom prst="rect">
            <a:avLst/>
          </a:prstGeom>
          <a:ln w="12700" cap="flat">
            <a:noFill/>
            <a:miter lim="400000"/>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5"/>
          <p:cNvPicPr>
            <a:picLocks noChangeAspect="1"/>
          </p:cNvPicPr>
          <p:nvPr/>
        </p:nvPicPr>
        <p:blipFill>
          <a:blip r:embed="rId5"/>
          <a:stretch/>
        </p:blipFill>
        <p:spPr bwMode="auto">
          <a:xfrm flipH="1">
            <a:off x="9861140" y="0"/>
            <a:ext cx="45719" cy="6897845"/>
          </a:xfrm>
          <a:prstGeom prst="rect">
            <a:avLst/>
          </a:prstGeom>
          <a:solidFill>
            <a:srgbClr val="9C0E11"/>
          </a:solidFill>
          <a:ln>
            <a:solidFill>
              <a:srgbClr val="800000"/>
            </a:solidFill>
          </a:ln>
        </p:spPr>
      </p:pic>
      <p:pic>
        <p:nvPicPr>
          <p:cNvPr id="9"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10" name="Рисунок 14"/>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1" name="Прямоугольник 7"/>
          <p:cNvSpPr/>
          <p:nvPr/>
        </p:nvSpPr>
        <p:spPr bwMode="auto">
          <a:xfrm>
            <a:off x="4804561" y="3136613"/>
            <a:ext cx="296876" cy="584775"/>
          </a:xfrm>
          <a:prstGeom prst="rect">
            <a:avLst/>
          </a:prstGeom>
        </p:spPr>
        <p:txBody>
          <a:bodyPr wrap="none">
            <a:spAutoFit/>
          </a:bodyPr>
          <a:lstStyle/>
          <a:p>
            <a:pPr marL="9525" lvl="0" algn="ctr" defTabSz="914400">
              <a:defRPr/>
            </a:pPr>
            <a:r>
              <a:rPr lang="ru-RU" sz="3200" b="1">
                <a:solidFill>
                  <a:srgbClr val="C00000"/>
                </a:solidFill>
                <a:latin typeface="Times New Roman"/>
                <a:cs typeface="Times New Roman"/>
              </a:rPr>
              <a:t> </a:t>
            </a:r>
            <a:endParaRPr lang="ru-RU" sz="2100" b="1">
              <a:solidFill>
                <a:prstClr val="black"/>
              </a:solidFill>
              <a:latin typeface="Arial"/>
            </a:endParaRPr>
          </a:p>
        </p:txBody>
      </p:sp>
      <p:sp>
        <p:nvSpPr>
          <p:cNvPr id="12" name="Прямоугольник 11"/>
          <p:cNvSpPr/>
          <p:nvPr/>
        </p:nvSpPr>
        <p:spPr bwMode="auto">
          <a:xfrm>
            <a:off x="422294" y="951399"/>
            <a:ext cx="8943534" cy="4370427"/>
          </a:xfrm>
          <a:prstGeom prst="rect">
            <a:avLst/>
          </a:prstGeom>
          <a:ln w="28575">
            <a:solidFill>
              <a:srgbClr val="9E0E11"/>
            </a:solidFill>
          </a:ln>
        </p:spPr>
        <p:txBody>
          <a:bodyPr wrap="square">
            <a:spAutoFit/>
          </a:bodyPr>
          <a:lstStyle/>
          <a:p>
            <a:pPr lvl="0" algn="ctr" defTabSz="914400">
              <a:defRPr/>
            </a:pPr>
            <a:r>
              <a:rPr lang="ru-RU" b="1">
                <a:solidFill>
                  <a:srgbClr val="C00000"/>
                </a:solidFill>
                <a:latin typeface="Times New Roman"/>
                <a:cs typeface="Times New Roman"/>
              </a:rPr>
              <a:t>Дело «Красцветмета»</a:t>
            </a:r>
            <a:endParaRPr lang="ru-RU">
              <a:solidFill>
                <a:srgbClr val="C00000"/>
              </a:solidFill>
              <a:latin typeface="Times New Roman"/>
              <a:cs typeface="Times New Roman"/>
            </a:endParaRPr>
          </a:p>
          <a:p>
            <a:pPr lvl="0" algn="ctr" defTabSz="914400">
              <a:defRPr/>
            </a:pPr>
            <a:r>
              <a:rPr lang="ru-RU" b="1">
                <a:solidFill>
                  <a:srgbClr val="000000"/>
                </a:solidFill>
                <a:latin typeface="Times New Roman"/>
                <a:cs typeface="Times New Roman"/>
              </a:rPr>
              <a:t>Определение ВС РФ от 28.05.2020 года № 305- ЭС19-16064 </a:t>
            </a:r>
            <a:endParaRPr/>
          </a:p>
          <a:p>
            <a:pPr lvl="0" algn="ctr" defTabSz="914400">
              <a:defRPr/>
            </a:pPr>
            <a:r>
              <a:rPr lang="ru-RU">
                <a:solidFill>
                  <a:srgbClr val="000000"/>
                </a:solidFill>
                <a:latin typeface="Times New Roman"/>
                <a:cs typeface="Times New Roman"/>
              </a:rPr>
              <a:t>(новый круг, 1 инстанция рассмотрение 16.04.2021 года)</a:t>
            </a:r>
            <a:endParaRPr/>
          </a:p>
          <a:p>
            <a:pPr lvl="0" defTabSz="914400">
              <a:defRPr/>
            </a:pPr>
            <a:endParaRPr lang="ru-RU" sz="1600" b="1">
              <a:solidFill>
                <a:srgbClr val="000000"/>
              </a:solidFill>
              <a:latin typeface="Times New Roman"/>
              <a:cs typeface="Times New Roman"/>
            </a:endParaRPr>
          </a:p>
          <a:p>
            <a:pPr lvl="0" algn="just" defTabSz="914400">
              <a:defRPr/>
            </a:pPr>
            <a:r>
              <a:rPr lang="ru-RU" sz="1600" b="1">
                <a:solidFill>
                  <a:srgbClr val="000000"/>
                </a:solidFill>
                <a:latin typeface="Times New Roman"/>
                <a:cs typeface="Times New Roman"/>
              </a:rPr>
              <a:t>2 млрд. руб. </a:t>
            </a:r>
            <a:r>
              <a:rPr lang="ru-RU" sz="1600">
                <a:solidFill>
                  <a:srgbClr val="000000"/>
                </a:solidFill>
                <a:latin typeface="Times New Roman"/>
                <a:cs typeface="Times New Roman"/>
              </a:rPr>
              <a:t>(НДС, не уплаченный участниками цепочки поставщиков)</a:t>
            </a:r>
            <a:endParaRPr/>
          </a:p>
          <a:p>
            <a:pPr lvl="0" defTabSz="914400">
              <a:defRPr/>
            </a:pPr>
            <a:endParaRPr lang="ru-RU" sz="1600" b="1">
              <a:solidFill>
                <a:srgbClr val="000000"/>
              </a:solidFill>
              <a:latin typeface="Times New Roman"/>
              <a:cs typeface="Times New Roman"/>
            </a:endParaRPr>
          </a:p>
          <a:p>
            <a:pPr lvl="0" defTabSz="914400">
              <a:defRPr/>
            </a:pPr>
            <a:endParaRPr lang="ru-RU" sz="1600" b="1">
              <a:solidFill>
                <a:srgbClr val="000000"/>
              </a:solidFill>
              <a:latin typeface="Times New Roman"/>
              <a:cs typeface="Times New Roman"/>
            </a:endParaRPr>
          </a:p>
          <a:p>
            <a:pPr lvl="0" defTabSz="914400">
              <a:defRPr/>
            </a:pPr>
            <a:endParaRPr lang="ru-RU" sz="1600" b="1">
              <a:solidFill>
                <a:srgbClr val="000000"/>
              </a:solidFill>
              <a:latin typeface="Times New Roman"/>
              <a:cs typeface="Times New Roman"/>
            </a:endParaRPr>
          </a:p>
          <a:p>
            <a:pPr lvl="0" defTabSz="914400">
              <a:defRPr/>
            </a:pPr>
            <a:endParaRPr lang="ru-RU" sz="1600" b="1">
              <a:solidFill>
                <a:srgbClr val="000000"/>
              </a:solidFill>
              <a:latin typeface="Times New Roman"/>
              <a:cs typeface="Times New Roman"/>
            </a:endParaRPr>
          </a:p>
          <a:p>
            <a:pPr lvl="0" algn="just" defTabSz="914400">
              <a:defRPr/>
            </a:pPr>
            <a:r>
              <a:rPr lang="ru-RU" sz="1600" b="1">
                <a:solidFill>
                  <a:srgbClr val="000000"/>
                </a:solidFill>
                <a:latin typeface="Times New Roman"/>
                <a:cs typeface="Times New Roman"/>
              </a:rPr>
              <a:t>Позиция НО: </a:t>
            </a:r>
            <a:r>
              <a:rPr lang="ru-RU" sz="1600">
                <a:solidFill>
                  <a:srgbClr val="000000"/>
                </a:solidFill>
                <a:latin typeface="Times New Roman"/>
                <a:cs typeface="Times New Roman"/>
              </a:rPr>
              <a:t>неуплаченный налог взыскать с компании-налогоплательщика</a:t>
            </a:r>
            <a:endParaRPr/>
          </a:p>
          <a:p>
            <a:pPr lvl="0" defTabSz="914400">
              <a:defRPr/>
            </a:pPr>
            <a:endParaRPr lang="ru-RU" sz="1600" b="1">
              <a:solidFill>
                <a:srgbClr val="000000"/>
              </a:solidFill>
              <a:latin typeface="Times New Roman"/>
              <a:cs typeface="Times New Roman"/>
            </a:endParaRPr>
          </a:p>
          <a:p>
            <a:pPr lvl="0" algn="just" defTabSz="914400">
              <a:defRPr/>
            </a:pPr>
            <a:r>
              <a:rPr lang="ru-RU" sz="1600" b="1">
                <a:solidFill>
                  <a:srgbClr val="000000"/>
                </a:solidFill>
                <a:latin typeface="Times New Roman"/>
                <a:cs typeface="Times New Roman"/>
              </a:rPr>
              <a:t>Позиция ВС: </a:t>
            </a:r>
            <a:r>
              <a:rPr lang="ru-RU" sz="1600">
                <a:solidFill>
                  <a:srgbClr val="000000"/>
                </a:solidFill>
                <a:latin typeface="Times New Roman"/>
                <a:cs typeface="Times New Roman"/>
              </a:rPr>
              <a:t>В споре правомерности вычета по НДС надо доказать </a:t>
            </a:r>
            <a:r>
              <a:rPr lang="ru-RU" sz="1600" b="1" u="sng">
                <a:solidFill>
                  <a:srgbClr val="9E0E11"/>
                </a:solidFill>
                <a:latin typeface="Times New Roman"/>
                <a:cs typeface="Times New Roman"/>
              </a:rPr>
              <a:t>ЗНАЛ ЛИ НАЛОГОПЛАТЕЛЬЩИК </a:t>
            </a:r>
            <a:r>
              <a:rPr lang="ru-RU" sz="1600">
                <a:solidFill>
                  <a:srgbClr val="000000"/>
                </a:solidFill>
                <a:latin typeface="Times New Roman"/>
                <a:cs typeface="Times New Roman"/>
              </a:rPr>
              <a:t>о «налоговых» нарушениях контрагента.</a:t>
            </a:r>
            <a:endParaRPr/>
          </a:p>
          <a:p>
            <a:pPr lvl="0" algn="just" defTabSz="914400">
              <a:defRPr/>
            </a:pPr>
            <a:r>
              <a:rPr lang="ru-RU" sz="1600">
                <a:solidFill>
                  <a:srgbClr val="000000"/>
                </a:solidFill>
                <a:latin typeface="Times New Roman"/>
                <a:cs typeface="Times New Roman"/>
              </a:rPr>
              <a:t>Участие завода и налогоплательщика в «схемах» не доказано</a:t>
            </a:r>
            <a:endParaRPr/>
          </a:p>
          <a:p>
            <a:pPr lvl="0" algn="just" defTabSz="914400">
              <a:defRPr/>
            </a:pPr>
            <a:endParaRPr lang="ru-RU" sz="1600">
              <a:solidFill>
                <a:srgbClr val="000000"/>
              </a:solidFill>
              <a:latin typeface="Times New Roman"/>
              <a:cs typeface="Times New Roman"/>
            </a:endParaRPr>
          </a:p>
          <a:p>
            <a:pPr lvl="0" algn="just" defTabSz="914400">
              <a:defRPr/>
            </a:pPr>
            <a:r>
              <a:rPr lang="ru-RU" sz="1600" b="1">
                <a:latin typeface="Times New Roman"/>
                <a:cs typeface="Times New Roman"/>
              </a:rPr>
              <a:t>Инспекция не доказала, что налогоплательщику было или могло быть </a:t>
            </a:r>
            <a:r>
              <a:rPr lang="ru-RU" sz="1600" b="1" u="sng">
                <a:solidFill>
                  <a:srgbClr val="C00000"/>
                </a:solidFill>
                <a:latin typeface="Times New Roman"/>
                <a:cs typeface="Times New Roman"/>
              </a:rPr>
              <a:t>известно о «налоговой порочности» контрагента </a:t>
            </a:r>
            <a:r>
              <a:rPr lang="ru-RU" sz="1600" b="1">
                <a:solidFill>
                  <a:srgbClr val="C00000"/>
                </a:solidFill>
                <a:latin typeface="Times New Roman"/>
                <a:cs typeface="Times New Roman"/>
              </a:rPr>
              <a:t>и </a:t>
            </a:r>
            <a:r>
              <a:rPr lang="ru-RU" sz="1600" b="1" u="sng">
                <a:solidFill>
                  <a:srgbClr val="C00000"/>
                </a:solidFill>
                <a:latin typeface="Times New Roman"/>
                <a:cs typeface="Times New Roman"/>
              </a:rPr>
              <a:t>не опровергнута деловая цель сделок</a:t>
            </a:r>
            <a:r>
              <a:rPr lang="ru-RU" sz="1600" b="1">
                <a:solidFill>
                  <a:srgbClr val="C00000"/>
                </a:solidFill>
                <a:latin typeface="Times New Roman"/>
                <a:cs typeface="Times New Roman"/>
              </a:rPr>
              <a:t>!</a:t>
            </a:r>
            <a:endParaRPr/>
          </a:p>
        </p:txBody>
      </p:sp>
      <p:pic>
        <p:nvPicPr>
          <p:cNvPr id="13" name="Рисунок 15"/>
          <p:cNvPicPr>
            <a:picLocks noChangeAspect="1"/>
          </p:cNvPicPr>
          <p:nvPr/>
        </p:nvPicPr>
        <p:blipFill>
          <a:blip r:embed="rId7"/>
          <a:stretch/>
        </p:blipFill>
        <p:spPr bwMode="auto">
          <a:xfrm>
            <a:off x="2799516" y="2292534"/>
            <a:ext cx="4317151" cy="859080"/>
          </a:xfrm>
          <a:prstGeom prst="rect">
            <a:avLst/>
          </a:prstGeom>
        </p:spPr>
      </p:pic>
      <p:pic>
        <p:nvPicPr>
          <p:cNvPr id="14" name="Рисунок 19"/>
          <p:cNvPicPr>
            <a:picLocks noChangeAspect="1"/>
          </p:cNvPicPr>
          <p:nvPr/>
        </p:nvPicPr>
        <p:blipFill>
          <a:blip r:embed="rId8"/>
          <a:stretch/>
        </p:blipFill>
        <p:spPr bwMode="auto">
          <a:xfrm>
            <a:off x="2232539" y="2413001"/>
            <a:ext cx="566977" cy="618146"/>
          </a:xfrm>
          <a:prstGeom prst="rect">
            <a:avLst/>
          </a:prstGeom>
        </p:spPr>
      </p:pic>
      <p:sp>
        <p:nvSpPr>
          <p:cNvPr id="15" name="TextBox 12"/>
          <p:cNvSpPr/>
          <p:nvPr/>
        </p:nvSpPr>
        <p:spPr bwMode="auto">
          <a:xfrm>
            <a:off x="821266" y="143777"/>
            <a:ext cx="8544562" cy="707886"/>
          </a:xfrm>
          <a:prstGeom prst="rect">
            <a:avLst/>
          </a:prstGeom>
          <a:noFill/>
        </p:spPr>
        <p:txBody>
          <a:bodyPr wrap="square" rtlCol="0">
            <a:spAutoFit/>
          </a:bodyPr>
          <a:lstStyle/>
          <a:p>
            <a:pPr algn="ctr">
              <a:defRPr/>
            </a:pPr>
            <a:r>
              <a:rPr lang="ru-RU" sz="2000" b="1">
                <a:latin typeface="Times New Roman"/>
                <a:cs typeface="Times New Roman"/>
              </a:rPr>
              <a:t>Знание о налоговых нарушениях контрагента</a:t>
            </a:r>
            <a:endParaRPr/>
          </a:p>
          <a:p>
            <a:pPr algn="ctr">
              <a:defRPr/>
            </a:pPr>
            <a:r>
              <a:rPr lang="ru-RU" sz="2000" b="1">
                <a:solidFill>
                  <a:srgbClr val="9E0E11"/>
                </a:solidFill>
                <a:latin typeface="Times New Roman"/>
                <a:cs typeface="Times New Roman"/>
              </a:rPr>
              <a:t>ЗНАНИЕ-Контроль за сделкой!</a:t>
            </a:r>
            <a:r>
              <a:rPr lang="en-US" sz="2000" b="1">
                <a:solidFill>
                  <a:srgbClr val="9E0E11"/>
                </a:solidFill>
                <a:latin typeface="Times New Roman"/>
                <a:cs typeface="Times New Roman"/>
              </a:rPr>
              <a:t>?</a:t>
            </a:r>
            <a:r>
              <a:rPr lang="ru-RU" sz="2000" b="1">
                <a:solidFill>
                  <a:srgbClr val="9E0E11"/>
                </a:solidFill>
                <a:latin typeface="Times New Roman"/>
                <a:cs typeface="Times New Roman"/>
              </a:rPr>
              <a:t> </a:t>
            </a:r>
            <a:endParaRPr/>
          </a:p>
        </p:txBody>
      </p:sp>
      <p:sp>
        <p:nvSpPr>
          <p:cNvPr id="16" name="TextBox 13"/>
          <p:cNvSpPr/>
          <p:nvPr/>
        </p:nvSpPr>
        <p:spPr bwMode="auto">
          <a:xfrm>
            <a:off x="422294" y="5497967"/>
            <a:ext cx="8943534" cy="923330"/>
          </a:xfrm>
          <a:prstGeom prst="rect">
            <a:avLst/>
          </a:prstGeom>
          <a:noFill/>
          <a:ln w="76200">
            <a:solidFill>
              <a:srgbClr val="9E0E11"/>
            </a:solidFill>
          </a:ln>
        </p:spPr>
        <p:txBody>
          <a:bodyPr wrap="square" rtlCol="0">
            <a:spAutoFit/>
          </a:bodyPr>
          <a:lstStyle/>
          <a:p>
            <a:pPr>
              <a:defRPr/>
            </a:pPr>
            <a:r>
              <a:rPr lang="ru-RU"/>
              <a:t>При доказывании права на вычет (отсутствие источника для возмещения НДС):</a:t>
            </a:r>
            <a:endParaRPr/>
          </a:p>
          <a:p>
            <a:pPr>
              <a:defRPr/>
            </a:pPr>
            <a:r>
              <a:rPr lang="ru-RU">
                <a:solidFill>
                  <a:srgbClr val="9E0E11"/>
                </a:solidFill>
                <a:latin typeface="Franklin Gothic Heavy"/>
              </a:rPr>
              <a:t>■ </a:t>
            </a:r>
            <a:r>
              <a:rPr lang="ru-RU" b="1"/>
              <a:t>была ли цель уклонения от налогообложения </a:t>
            </a:r>
            <a:r>
              <a:rPr lang="ru-RU"/>
              <a:t>(согласованность действий) </a:t>
            </a:r>
            <a:endParaRPr/>
          </a:p>
          <a:p>
            <a:pPr>
              <a:defRPr/>
            </a:pPr>
            <a:r>
              <a:rPr lang="ru-RU">
                <a:solidFill>
                  <a:srgbClr val="9E0E11"/>
                </a:solidFill>
                <a:latin typeface="Franklin Gothic Heavy"/>
              </a:rPr>
              <a:t>■ </a:t>
            </a:r>
            <a:r>
              <a:rPr lang="ru-RU"/>
              <a:t>при отсутствии такой цели - </a:t>
            </a:r>
            <a:r>
              <a:rPr lang="ru-RU" b="1"/>
              <a:t>ЗНАЛ (должен был знать) о нарушениях контрагента </a:t>
            </a:r>
            <a:endParaRPr/>
          </a:p>
        </p:txBody>
      </p:sp>
      <p:pic>
        <p:nvPicPr>
          <p:cNvPr id="17" name="image1.png"/>
          <p:cNvPicPr>
            <a:picLocks noChangeAspect="1"/>
          </p:cNvPicPr>
          <p:nvPr/>
        </p:nvPicPr>
        <p:blipFill>
          <a:blip r:embed="rId9" cstate="screen">
            <a:extLst>
              <a:ext uri="{28A0092B-C50C-407E-A947-70E740481C1C}">
                <a14:useLocalDpi xmlns:a14="http://schemas.microsoft.com/office/drawing/2010/main"/>
              </a:ext>
            </a:extLst>
          </a:blip>
          <a:stretch/>
        </p:blipFill>
        <p:spPr bwMode="auto">
          <a:xfrm>
            <a:off x="8122138" y="0"/>
            <a:ext cx="1723219" cy="459054"/>
          </a:xfrm>
          <a:prstGeom prst="rect">
            <a:avLst/>
          </a:prstGeom>
          <a:ln w="12700" cap="flat">
            <a:noFill/>
            <a:miter lim="400000"/>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TextBox 9"/>
          <p:cNvSpPr/>
          <p:nvPr/>
        </p:nvSpPr>
        <p:spPr bwMode="auto">
          <a:xfrm>
            <a:off x="1203663" y="2353733"/>
            <a:ext cx="7498673" cy="646331"/>
          </a:xfrm>
          <a:prstGeom prst="rect">
            <a:avLst/>
          </a:prstGeom>
          <a:noFill/>
          <a:ln w="38100">
            <a:solidFill>
              <a:srgbClr val="9C0E11"/>
            </a:solidFill>
          </a:ln>
        </p:spPr>
        <p:txBody>
          <a:bodyPr wrap="square" rtlCol="0">
            <a:spAutoFit/>
          </a:bodyPr>
          <a:lstStyle/>
          <a:p>
            <a:pPr algn="ctr">
              <a:defRPr/>
            </a:pPr>
            <a:r>
              <a:rPr lang="ru-RU" sz="3600" b="1">
                <a:solidFill>
                  <a:srgbClr val="9E0E11"/>
                </a:solidFill>
              </a:rPr>
              <a:t>Умысел</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1"/>
          <p:cNvPicPr>
            <a:picLocks noChangeAspect="1"/>
          </p:cNvPicPr>
          <p:nvPr/>
        </p:nvPicPr>
        <p:blipFill>
          <a:blip r:embed="rId2"/>
          <a:stretch/>
        </p:blipFill>
        <p:spPr bwMode="auto">
          <a:xfrm>
            <a:off x="2445" y="0"/>
            <a:ext cx="9901109" cy="6858000"/>
          </a:xfrm>
          <a:prstGeom prst="rect">
            <a:avLst/>
          </a:prstGeom>
          <a:blipFill>
            <a:blip r:embed="rId2"/>
            <a:stretch/>
          </a:blipFill>
          <a:effectLst>
            <a:softEdge rad="635000"/>
          </a:effectLst>
        </p:spPr>
      </p:pic>
      <p:sp>
        <p:nvSpPr>
          <p:cNvPr id="5" name="Rectangle 18"/>
          <p:cNvSpPr/>
          <p:nvPr/>
        </p:nvSpPr>
        <p:spPr bwMode="auto">
          <a:xfrm>
            <a:off x="2445" y="8486"/>
            <a:ext cx="9906000" cy="6858000"/>
          </a:xfrm>
          <a:prstGeom prst="rect">
            <a:avLst/>
          </a:prstGeom>
          <a:solidFill>
            <a:srgbClr val="FFF6E7"/>
          </a:solidFill>
          <a:ln>
            <a:noFill/>
          </a:ln>
          <a:effectLst>
            <a:innerShdw blurRad="977900" dist="698500" dir="13500000">
              <a:prstClr val="black">
                <a:alpha val="1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
        <p:nvSpPr>
          <p:cNvPr id="6" name="Rectangle 18"/>
          <p:cNvSpPr/>
          <p:nvPr/>
        </p:nvSpPr>
        <p:spPr bwMode="auto">
          <a:xfrm>
            <a:off x="769786" y="1"/>
            <a:ext cx="9133769" cy="805496"/>
          </a:xfrm>
          <a:prstGeom prst="rect">
            <a:avLst/>
          </a:prstGeom>
          <a:solidFill>
            <a:srgbClr val="9E0E1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chemeClr val="bg1"/>
              </a:solidFill>
            </a:endParaRPr>
          </a:p>
        </p:txBody>
      </p:sp>
      <p:sp>
        <p:nvSpPr>
          <p:cNvPr id="7" name="Rectangle 18"/>
          <p:cNvSpPr/>
          <p:nvPr/>
        </p:nvSpPr>
        <p:spPr bwMode="auto">
          <a:xfrm>
            <a:off x="2" y="0"/>
            <a:ext cx="931332" cy="787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chemeClr val="bg1"/>
              </a:solidFill>
            </a:endParaRPr>
          </a:p>
        </p:txBody>
      </p:sp>
      <p:sp>
        <p:nvSpPr>
          <p:cNvPr id="8" name="TextBox 23"/>
          <p:cNvSpPr/>
          <p:nvPr/>
        </p:nvSpPr>
        <p:spPr bwMode="auto">
          <a:xfrm>
            <a:off x="1365933" y="32541"/>
            <a:ext cx="7920861" cy="615553"/>
          </a:xfrm>
          <a:prstGeom prst="rect">
            <a:avLst/>
          </a:prstGeom>
          <a:noFill/>
        </p:spPr>
        <p:txBody>
          <a:bodyPr wrap="square" lIns="0" tIns="0" rIns="0" bIns="0" rtlCol="0" anchor="ctr" anchorCtr="0">
            <a:spAutoFit/>
          </a:bodyPr>
          <a:lstStyle/>
          <a:p>
            <a:pPr algn="ctr">
              <a:defRPr/>
            </a:pPr>
            <a:r>
              <a:rPr lang="ru-RU" sz="2000" b="1">
                <a:solidFill>
                  <a:schemeClr val="bg1"/>
                </a:solidFill>
                <a:latin typeface="Times New Roman"/>
                <a:cs typeface="Times New Roman"/>
              </a:rPr>
              <a:t>ПУБЛИЧНАЯ ДЕКЛАРАЦИЯ </a:t>
            </a:r>
            <a:br>
              <a:rPr lang="en-US" sz="2000" b="1">
                <a:solidFill>
                  <a:schemeClr val="bg1"/>
                </a:solidFill>
                <a:latin typeface="Times New Roman"/>
                <a:cs typeface="Times New Roman"/>
              </a:rPr>
            </a:br>
            <a:r>
              <a:rPr lang="ru-RU" sz="2000" b="1">
                <a:solidFill>
                  <a:schemeClr val="bg1"/>
                </a:solidFill>
                <a:latin typeface="Times New Roman"/>
                <a:cs typeface="Times New Roman"/>
              </a:rPr>
              <a:t>ЦЕЛЕЙ И ЗАДАЧ  ФНС НА 2021 год</a:t>
            </a:r>
            <a:endParaRPr/>
          </a:p>
        </p:txBody>
      </p:sp>
      <p:cxnSp>
        <p:nvCxnSpPr>
          <p:cNvPr id="9" name="Прямая соединительная линия 2"/>
          <p:cNvCxnSpPr>
            <a:cxnSpLocks/>
            <a:endCxn id="5" idx="2"/>
          </p:cNvCxnSpPr>
          <p:nvPr/>
        </p:nvCxnSpPr>
        <p:spPr bwMode="auto">
          <a:xfrm>
            <a:off x="4955445" y="1485814"/>
            <a:ext cx="0" cy="53806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29"/>
          <p:cNvSpPr/>
          <p:nvPr/>
        </p:nvSpPr>
        <p:spPr bwMode="auto">
          <a:xfrm>
            <a:off x="762185" y="1328848"/>
            <a:ext cx="3493077" cy="313932"/>
          </a:xfrm>
          <a:prstGeom prst="rect">
            <a:avLst/>
          </a:prstGeom>
        </p:spPr>
        <p:txBody>
          <a:bodyPr wrap="square" anchor="ctr">
            <a:spAutoFit/>
          </a:bodyPr>
          <a:lstStyle/>
          <a:p>
            <a:pPr>
              <a:lnSpc>
                <a:spcPct val="90000"/>
              </a:lnSpc>
              <a:defRPr/>
            </a:pPr>
            <a:r>
              <a:rPr lang="ru-RU" sz="1600" b="1">
                <a:solidFill>
                  <a:schemeClr val="tx1">
                    <a:lumMod val="75000"/>
                  </a:schemeClr>
                </a:solidFill>
                <a:latin typeface="Times New Roman"/>
                <a:ea typeface="Roboto Condensed"/>
                <a:cs typeface="Times New Roman"/>
              </a:rPr>
              <a:t>ЗАДАЧИ ФНС :</a:t>
            </a:r>
            <a:endParaRPr/>
          </a:p>
        </p:txBody>
      </p:sp>
      <p:sp>
        <p:nvSpPr>
          <p:cNvPr id="11" name="Rectangle 29"/>
          <p:cNvSpPr/>
          <p:nvPr/>
        </p:nvSpPr>
        <p:spPr bwMode="auto">
          <a:xfrm>
            <a:off x="4806723" y="1014916"/>
            <a:ext cx="3776126" cy="313932"/>
          </a:xfrm>
          <a:prstGeom prst="rect">
            <a:avLst/>
          </a:prstGeom>
        </p:spPr>
        <p:txBody>
          <a:bodyPr wrap="square" anchor="ctr">
            <a:spAutoFit/>
          </a:bodyPr>
          <a:lstStyle/>
          <a:p>
            <a:pPr>
              <a:lnSpc>
                <a:spcPct val="90000"/>
              </a:lnSpc>
              <a:defRPr/>
            </a:pPr>
            <a:r>
              <a:rPr lang="ru-RU" sz="1600" b="1">
                <a:solidFill>
                  <a:schemeClr val="tx1">
                    <a:lumMod val="75000"/>
                  </a:schemeClr>
                </a:solidFill>
                <a:latin typeface="Times New Roman"/>
                <a:ea typeface="Roboto Condensed"/>
                <a:cs typeface="Times New Roman"/>
              </a:rPr>
              <a:t>ОЖИДАЕМЫЙ РЕЗУЛЬТАТ:</a:t>
            </a:r>
            <a:endParaRPr/>
          </a:p>
        </p:txBody>
      </p:sp>
      <p:sp>
        <p:nvSpPr>
          <p:cNvPr id="12" name="Pentagon 16"/>
          <p:cNvSpPr/>
          <p:nvPr/>
        </p:nvSpPr>
        <p:spPr bwMode="auto">
          <a:xfrm>
            <a:off x="2444" y="1955801"/>
            <a:ext cx="4804278" cy="1409672"/>
          </a:xfrm>
          <a:prstGeom prst="homePlate">
            <a:avLst>
              <a:gd name="adj" fmla="val 50000"/>
            </a:avLst>
          </a:prstGeom>
          <a:solidFill>
            <a:schemeClr val="bg1"/>
          </a:solidFill>
          <a:ln w="38100">
            <a:solidFill>
              <a:srgbClr val="9E0E1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3200"/>
          </a:p>
        </p:txBody>
      </p:sp>
      <p:sp>
        <p:nvSpPr>
          <p:cNvPr id="13" name="Rectangle 29"/>
          <p:cNvSpPr/>
          <p:nvPr/>
        </p:nvSpPr>
        <p:spPr bwMode="auto">
          <a:xfrm>
            <a:off x="769786" y="2123448"/>
            <a:ext cx="3589493" cy="1089529"/>
          </a:xfrm>
          <a:prstGeom prst="rect">
            <a:avLst/>
          </a:prstGeom>
        </p:spPr>
        <p:txBody>
          <a:bodyPr wrap="square" anchor="ctr">
            <a:spAutoFit/>
          </a:bodyPr>
          <a:lstStyle/>
          <a:p>
            <a:pPr>
              <a:lnSpc>
                <a:spcPct val="90000"/>
              </a:lnSpc>
              <a:defRPr/>
            </a:pPr>
            <a:r>
              <a:rPr lang="ru-RU" sz="1200" b="1">
                <a:solidFill>
                  <a:srgbClr val="9E0E11"/>
                </a:solidFill>
                <a:latin typeface="Roboto Condensed"/>
                <a:ea typeface="Roboto Condensed"/>
              </a:rPr>
              <a:t>ИСПОЛЬЗОВАНИЕ КРИТЕРИЕВ ОЦЕНКИ НАЛОГОВЫХ РИСКОВ </a:t>
            </a:r>
            <a:r>
              <a:rPr lang="ru-RU" sz="1200">
                <a:latin typeface="Roboto Condensed"/>
                <a:ea typeface="Roboto Condensed"/>
              </a:rPr>
              <a:t>ДЛЯ ЭФФЕКТИВНОГО ВЫЯВЛЕНИЯ НАЛОГОПЛАТЕЛЬЩИКОВ </a:t>
            </a:r>
            <a:br>
              <a:rPr lang="ru-RU" sz="1200">
                <a:solidFill>
                  <a:schemeClr val="tx1">
                    <a:lumMod val="75000"/>
                  </a:schemeClr>
                </a:solidFill>
                <a:latin typeface="Roboto Condensed"/>
                <a:ea typeface="Roboto Condensed"/>
              </a:rPr>
            </a:br>
            <a:r>
              <a:rPr lang="ru-RU" sz="1200">
                <a:solidFill>
                  <a:schemeClr val="tx1">
                    <a:lumMod val="75000"/>
                  </a:schemeClr>
                </a:solidFill>
                <a:latin typeface="Roboto Condensed"/>
                <a:ea typeface="Roboto Condensed"/>
              </a:rPr>
              <a:t>И КОНТРОЛИРУЕМЫХ СДЕЛОК, ПОПАДАЮЩИХ В ЗОНУ РИСКА НАРУШЕНИЯ НАЛОГОВОГО ЗАКОНОДАТЕЛЬСТВА</a:t>
            </a:r>
            <a:endParaRPr/>
          </a:p>
        </p:txBody>
      </p:sp>
      <p:sp>
        <p:nvSpPr>
          <p:cNvPr id="14" name="TextBox 51"/>
          <p:cNvSpPr/>
          <p:nvPr/>
        </p:nvSpPr>
        <p:spPr bwMode="auto">
          <a:xfrm>
            <a:off x="-2444" y="2195637"/>
            <a:ext cx="772230" cy="1107996"/>
          </a:xfrm>
          <a:prstGeom prst="rect">
            <a:avLst/>
          </a:prstGeom>
          <a:noFill/>
        </p:spPr>
        <p:txBody>
          <a:bodyPr wrap="square" lIns="0" tIns="0" rIns="0" bIns="0" rtlCol="0" anchor="ctr" anchorCtr="0">
            <a:spAutoFit/>
          </a:bodyPr>
          <a:lstStyle/>
          <a:p>
            <a:pPr algn="ctr">
              <a:defRPr/>
            </a:pPr>
            <a:r>
              <a:rPr lang="ru-RU" sz="7200" b="1" dirty="0">
                <a:latin typeface="Roboto Condensed"/>
              </a:rPr>
              <a:t>1</a:t>
            </a:r>
            <a:endParaRPr dirty="0"/>
          </a:p>
        </p:txBody>
      </p:sp>
      <p:sp>
        <p:nvSpPr>
          <p:cNvPr id="15" name="Pentagon 16"/>
          <p:cNvSpPr/>
          <p:nvPr/>
        </p:nvSpPr>
        <p:spPr bwMode="auto">
          <a:xfrm>
            <a:off x="2444" y="3425706"/>
            <a:ext cx="4804278" cy="1231670"/>
          </a:xfrm>
          <a:prstGeom prst="homePlate">
            <a:avLst>
              <a:gd name="adj" fmla="val 50000"/>
            </a:avLst>
          </a:prstGeom>
          <a:solidFill>
            <a:schemeClr val="bg1"/>
          </a:solidFill>
          <a:ln w="38100">
            <a:solidFill>
              <a:srgbClr val="9E0E1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3200"/>
          </a:p>
        </p:txBody>
      </p:sp>
      <p:sp>
        <p:nvSpPr>
          <p:cNvPr id="16" name="TextBox 53"/>
          <p:cNvSpPr/>
          <p:nvPr/>
        </p:nvSpPr>
        <p:spPr bwMode="auto">
          <a:xfrm>
            <a:off x="-2444" y="3487542"/>
            <a:ext cx="772230" cy="1107996"/>
          </a:xfrm>
          <a:prstGeom prst="rect">
            <a:avLst/>
          </a:prstGeom>
          <a:noFill/>
        </p:spPr>
        <p:txBody>
          <a:bodyPr wrap="square" lIns="0" tIns="0" rIns="0" bIns="0" rtlCol="0" anchor="ctr" anchorCtr="0">
            <a:spAutoFit/>
          </a:bodyPr>
          <a:lstStyle/>
          <a:p>
            <a:pPr algn="ctr">
              <a:defRPr/>
            </a:pPr>
            <a:r>
              <a:rPr lang="ru-RU" sz="7200" b="1" dirty="0">
                <a:latin typeface="Roboto Condensed"/>
              </a:rPr>
              <a:t>2</a:t>
            </a:r>
            <a:endParaRPr dirty="0"/>
          </a:p>
        </p:txBody>
      </p:sp>
      <p:sp>
        <p:nvSpPr>
          <p:cNvPr id="17" name="Pentagon 16"/>
          <p:cNvSpPr/>
          <p:nvPr/>
        </p:nvSpPr>
        <p:spPr bwMode="auto">
          <a:xfrm>
            <a:off x="2444" y="4717610"/>
            <a:ext cx="4804278" cy="1437364"/>
          </a:xfrm>
          <a:prstGeom prst="homePlate">
            <a:avLst>
              <a:gd name="adj" fmla="val 50000"/>
            </a:avLst>
          </a:prstGeom>
          <a:solidFill>
            <a:schemeClr val="bg1"/>
          </a:solidFill>
          <a:ln w="38100">
            <a:solidFill>
              <a:srgbClr val="9E0E1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3200"/>
          </a:p>
        </p:txBody>
      </p:sp>
      <p:sp>
        <p:nvSpPr>
          <p:cNvPr id="18" name="TextBox 55"/>
          <p:cNvSpPr/>
          <p:nvPr/>
        </p:nvSpPr>
        <p:spPr bwMode="auto">
          <a:xfrm>
            <a:off x="-2444" y="4779446"/>
            <a:ext cx="772230" cy="1107996"/>
          </a:xfrm>
          <a:prstGeom prst="rect">
            <a:avLst/>
          </a:prstGeom>
          <a:noFill/>
        </p:spPr>
        <p:txBody>
          <a:bodyPr wrap="square" lIns="0" tIns="0" rIns="0" bIns="0" rtlCol="0" anchor="ctr" anchorCtr="0">
            <a:spAutoFit/>
          </a:bodyPr>
          <a:lstStyle/>
          <a:p>
            <a:pPr algn="ctr">
              <a:defRPr/>
            </a:pPr>
            <a:r>
              <a:rPr lang="ru-RU" sz="7200" b="1">
                <a:latin typeface="Roboto Condensed"/>
              </a:rPr>
              <a:t>3</a:t>
            </a:r>
            <a:endParaRPr/>
          </a:p>
        </p:txBody>
      </p:sp>
      <p:sp>
        <p:nvSpPr>
          <p:cNvPr id="19" name="Rectangle 29"/>
          <p:cNvSpPr/>
          <p:nvPr/>
        </p:nvSpPr>
        <p:spPr bwMode="auto">
          <a:xfrm>
            <a:off x="762185" y="3603685"/>
            <a:ext cx="3589493" cy="923330"/>
          </a:xfrm>
          <a:prstGeom prst="rect">
            <a:avLst/>
          </a:prstGeom>
        </p:spPr>
        <p:txBody>
          <a:bodyPr wrap="square" anchor="ctr">
            <a:spAutoFit/>
          </a:bodyPr>
          <a:lstStyle/>
          <a:p>
            <a:pPr>
              <a:lnSpc>
                <a:spcPct val="90000"/>
              </a:lnSpc>
              <a:defRPr/>
            </a:pPr>
            <a:r>
              <a:rPr lang="ru-RU" sz="1200">
                <a:solidFill>
                  <a:schemeClr val="tx1">
                    <a:lumMod val="75000"/>
                  </a:schemeClr>
                </a:solidFill>
                <a:latin typeface="Roboto Condensed"/>
                <a:ea typeface="Roboto Condensed"/>
              </a:rPr>
              <a:t>РАЗВИТИЕ И </a:t>
            </a:r>
            <a:r>
              <a:rPr lang="ru-RU" sz="1200" b="1">
                <a:solidFill>
                  <a:srgbClr val="C00000"/>
                </a:solidFill>
                <a:latin typeface="Roboto Condensed"/>
                <a:ea typeface="Roboto Condensed"/>
              </a:rPr>
              <a:t>СОВЕРШЕНСТВОВАНИЕ МЕТОДОВ ПОБУЖДЕНИЯ НАЛОГОПЛАТЕЛЬЩИКОВ К ДОБРОВОЛЬНОМУ ИСПОЛНЕНИЮ НАЛОГОВЫХ ОБЯЗАТЕЛЬСТВ</a:t>
            </a:r>
            <a:endParaRPr lang="ru-RU" sz="1200" b="1">
              <a:solidFill>
                <a:schemeClr val="tx1">
                  <a:lumMod val="75000"/>
                </a:schemeClr>
              </a:solidFill>
              <a:latin typeface="Roboto Condensed"/>
              <a:ea typeface="Roboto Condensed"/>
            </a:endParaRPr>
          </a:p>
        </p:txBody>
      </p:sp>
      <p:sp>
        <p:nvSpPr>
          <p:cNvPr id="20" name="Rectangle 29"/>
          <p:cNvSpPr/>
          <p:nvPr/>
        </p:nvSpPr>
        <p:spPr bwMode="auto">
          <a:xfrm>
            <a:off x="762185" y="4778583"/>
            <a:ext cx="3589493" cy="1255728"/>
          </a:xfrm>
          <a:prstGeom prst="rect">
            <a:avLst/>
          </a:prstGeom>
        </p:spPr>
        <p:txBody>
          <a:bodyPr wrap="square" anchor="ctr">
            <a:spAutoFit/>
          </a:bodyPr>
          <a:lstStyle/>
          <a:p>
            <a:pPr>
              <a:lnSpc>
                <a:spcPct val="90000"/>
              </a:lnSpc>
              <a:defRPr/>
            </a:pPr>
            <a:r>
              <a:rPr lang="ru-RU" sz="1200">
                <a:solidFill>
                  <a:schemeClr val="tx1">
                    <a:lumMod val="75000"/>
                  </a:schemeClr>
                </a:solidFill>
                <a:latin typeface="Roboto Condensed"/>
                <a:ea typeface="Roboto Condensed"/>
              </a:rPr>
              <a:t>РАЗВИТИЕ МЕХАНИЗМОВ РАСШИРЕННОГО ВЗАИМОДЕЙСТВИЯ </a:t>
            </a:r>
            <a:br>
              <a:rPr lang="ru-RU" sz="1200">
                <a:solidFill>
                  <a:schemeClr val="tx1">
                    <a:lumMod val="75000"/>
                  </a:schemeClr>
                </a:solidFill>
                <a:latin typeface="Roboto Condensed"/>
                <a:ea typeface="Roboto Condensed"/>
              </a:rPr>
            </a:br>
            <a:r>
              <a:rPr lang="ru-RU" sz="1200">
                <a:solidFill>
                  <a:schemeClr val="tx1">
                    <a:lumMod val="75000"/>
                  </a:schemeClr>
                </a:solidFill>
                <a:latin typeface="Roboto Condensed"/>
                <a:ea typeface="Roboto Condensed"/>
              </a:rPr>
              <a:t>С КРУПНЕЙШИМИ НАЛОГОПЛАТЕЛЬЩИКАМИ (</a:t>
            </a:r>
            <a:r>
              <a:rPr lang="ru-RU" sz="1200">
                <a:latin typeface="Roboto Condensed"/>
                <a:ea typeface="Roboto Condensed"/>
              </a:rPr>
              <a:t>ПЕРЕХОД НА НАЛОГОВЫЙ МОНИТОРИНГ</a:t>
            </a:r>
            <a:r>
              <a:rPr lang="ru-RU" sz="1200">
                <a:solidFill>
                  <a:schemeClr val="tx1">
                    <a:lumMod val="75000"/>
                  </a:schemeClr>
                </a:solidFill>
                <a:latin typeface="Roboto Condensed"/>
                <a:ea typeface="Roboto Condensed"/>
              </a:rPr>
              <a:t>, ЗАКЛЮЧЕНИЕ СОГЛАШЕНИЙ О ЦЕНООБРАЗОВАНИИ)</a:t>
            </a:r>
            <a:endParaRPr/>
          </a:p>
        </p:txBody>
      </p:sp>
      <p:sp>
        <p:nvSpPr>
          <p:cNvPr id="21" name="Rectangle 29"/>
          <p:cNvSpPr/>
          <p:nvPr/>
        </p:nvSpPr>
        <p:spPr bwMode="auto">
          <a:xfrm>
            <a:off x="4806723" y="1328848"/>
            <a:ext cx="4897977" cy="1255728"/>
          </a:xfrm>
          <a:prstGeom prst="rect">
            <a:avLst/>
          </a:prstGeom>
        </p:spPr>
        <p:txBody>
          <a:bodyPr wrap="square" anchor="t">
            <a:spAutoFit/>
          </a:bodyPr>
          <a:lstStyle/>
          <a:p>
            <a:pPr>
              <a:lnSpc>
                <a:spcPct val="90000"/>
              </a:lnSpc>
              <a:defRPr/>
            </a:pPr>
            <a:r>
              <a:rPr lang="ru-RU" sz="1400" b="1">
                <a:solidFill>
                  <a:srgbClr val="9E0E11"/>
                </a:solidFill>
                <a:latin typeface="Franklin Gothic Heavy"/>
                <a:ea typeface="Roboto Condensed"/>
                <a:cs typeface="Times New Roman"/>
              </a:rPr>
              <a:t>■ </a:t>
            </a:r>
            <a:r>
              <a:rPr lang="ru-RU" sz="1400" b="1">
                <a:latin typeface="Times New Roman"/>
                <a:ea typeface="Roboto Condensed"/>
                <a:cs typeface="Times New Roman"/>
              </a:rPr>
              <a:t>РАЗВИТИЕ ИНСТРУМЕНТОВ РИСК-АНАЛИЗА </a:t>
            </a:r>
            <a:r>
              <a:rPr lang="ru-RU" sz="1400" b="1">
                <a:solidFill>
                  <a:schemeClr val="tx1">
                    <a:lumMod val="50000"/>
                    <a:lumOff val="50000"/>
                  </a:schemeClr>
                </a:solidFill>
                <a:latin typeface="Times New Roman"/>
                <a:ea typeface="Roboto Condensed"/>
                <a:cs typeface="Times New Roman"/>
              </a:rPr>
              <a:t>И </a:t>
            </a:r>
            <a:r>
              <a:rPr lang="ru-RU" sz="1400" b="1">
                <a:latin typeface="Times New Roman"/>
                <a:ea typeface="Roboto Condensed"/>
                <a:cs typeface="Times New Roman"/>
              </a:rPr>
              <a:t>ДИСТАНЦИОННОГО АВТОМАТИЗИРОВАННОГО КОНТРОЛЯ</a:t>
            </a:r>
            <a:r>
              <a:rPr lang="ru-RU" sz="1400" b="1">
                <a:solidFill>
                  <a:schemeClr val="tx1">
                    <a:lumMod val="50000"/>
                    <a:lumOff val="50000"/>
                  </a:schemeClr>
                </a:solidFill>
                <a:latin typeface="Times New Roman"/>
                <a:ea typeface="Roboto Condensed"/>
                <a:cs typeface="Times New Roman"/>
              </a:rPr>
              <a:t>,  </a:t>
            </a:r>
            <a:endParaRPr/>
          </a:p>
          <a:p>
            <a:pPr>
              <a:lnSpc>
                <a:spcPct val="90000"/>
              </a:lnSpc>
              <a:defRPr/>
            </a:pPr>
            <a:r>
              <a:rPr lang="ru-RU" sz="1400" b="1">
                <a:solidFill>
                  <a:srgbClr val="9E0E11"/>
                </a:solidFill>
                <a:latin typeface="Franklin Gothic Heavy"/>
                <a:ea typeface="Roboto Condensed"/>
                <a:cs typeface="Times New Roman"/>
              </a:rPr>
              <a:t>■ </a:t>
            </a:r>
            <a:r>
              <a:rPr lang="ru-RU" sz="1400" b="1">
                <a:solidFill>
                  <a:srgbClr val="9E0E11"/>
                </a:solidFill>
                <a:latin typeface="Times New Roman"/>
                <a:ea typeface="Roboto Condensed"/>
                <a:cs typeface="Times New Roman"/>
              </a:rPr>
              <a:t>ДОБРОВОЛЬНОЕ ИСПОЛНЕНИЕ НАЛОГОПЛАТЕЛЬЩИКОМ СВОИХ ОБЯЗАТЕЛЬСТВ В ПОЛНОМ ОБЪЕМЕ</a:t>
            </a:r>
            <a:endParaRPr/>
          </a:p>
        </p:txBody>
      </p:sp>
      <p:sp>
        <p:nvSpPr>
          <p:cNvPr id="22" name="Прямоугольник 115"/>
          <p:cNvSpPr/>
          <p:nvPr/>
        </p:nvSpPr>
        <p:spPr bwMode="auto">
          <a:xfrm>
            <a:off x="8823939" y="2864153"/>
            <a:ext cx="1084505" cy="3462771"/>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solidFill>
                <a:schemeClr val="bg1"/>
              </a:solidFill>
            </a:endParaRPr>
          </a:p>
        </p:txBody>
      </p:sp>
      <p:cxnSp>
        <p:nvCxnSpPr>
          <p:cNvPr id="23" name="Прямая соединительная линия 78"/>
          <p:cNvCxnSpPr>
            <a:cxnSpLocks/>
          </p:cNvCxnSpPr>
          <p:nvPr/>
        </p:nvCxnSpPr>
        <p:spPr bwMode="auto">
          <a:xfrm flipV="1">
            <a:off x="8475095" y="5332088"/>
            <a:ext cx="713153" cy="74359"/>
          </a:xfrm>
          <a:prstGeom prst="line">
            <a:avLst/>
          </a:prstGeom>
          <a:ln w="28575">
            <a:solidFill>
              <a:schemeClr val="accent5">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79"/>
          <p:cNvCxnSpPr>
            <a:cxnSpLocks/>
          </p:cNvCxnSpPr>
          <p:nvPr/>
        </p:nvCxnSpPr>
        <p:spPr bwMode="auto">
          <a:xfrm flipV="1">
            <a:off x="8403964" y="3365471"/>
            <a:ext cx="693663" cy="238214"/>
          </a:xfrm>
          <a:prstGeom prst="line">
            <a:avLst/>
          </a:prstGeom>
          <a:ln w="28575">
            <a:solidFill>
              <a:schemeClr val="accent5">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Прямоугольник 81"/>
          <p:cNvSpPr/>
          <p:nvPr/>
        </p:nvSpPr>
        <p:spPr bwMode="auto">
          <a:xfrm>
            <a:off x="5128520" y="5690744"/>
            <a:ext cx="616581" cy="464230"/>
          </a:xfrm>
          <a:prstGeom prst="rect">
            <a:avLst/>
          </a:prstGeom>
        </p:spPr>
        <p:txBody>
          <a:bodyPr wrap="square" anchor="ctr">
            <a:spAutoFit/>
          </a:bodyPr>
          <a:lstStyle/>
          <a:p>
            <a:pPr algn="ctr" defTabSz="1043056">
              <a:lnSpc>
                <a:spcPts val="2900"/>
              </a:lnSpc>
              <a:spcBef>
                <a:spcPts val="0"/>
              </a:spcBef>
              <a:defRPr/>
            </a:pPr>
            <a:r>
              <a:rPr lang="ru-RU" sz="1200" b="1">
                <a:latin typeface="Arial Narrow"/>
                <a:ea typeface="+mj-ea"/>
                <a:cs typeface="+mj-cs"/>
              </a:rPr>
              <a:t>2017</a:t>
            </a:r>
            <a:endParaRPr lang="ru-RU" sz="1200" b="1">
              <a:latin typeface="Arial Narrow"/>
            </a:endParaRPr>
          </a:p>
        </p:txBody>
      </p:sp>
      <p:sp>
        <p:nvSpPr>
          <p:cNvPr id="26" name="Прямоугольник 82"/>
          <p:cNvSpPr/>
          <p:nvPr/>
        </p:nvSpPr>
        <p:spPr bwMode="auto">
          <a:xfrm>
            <a:off x="6115423" y="5690745"/>
            <a:ext cx="616586" cy="464230"/>
          </a:xfrm>
          <a:prstGeom prst="rect">
            <a:avLst/>
          </a:prstGeom>
        </p:spPr>
        <p:txBody>
          <a:bodyPr wrap="square" anchor="ctr">
            <a:spAutoFit/>
          </a:bodyPr>
          <a:lstStyle/>
          <a:p>
            <a:pPr algn="ctr" defTabSz="1043056">
              <a:lnSpc>
                <a:spcPts val="2900"/>
              </a:lnSpc>
              <a:spcBef>
                <a:spcPts val="0"/>
              </a:spcBef>
              <a:defRPr/>
            </a:pPr>
            <a:r>
              <a:rPr lang="ru-RU" sz="1200" b="1">
                <a:latin typeface="Arial Narrow"/>
                <a:ea typeface="+mj-ea"/>
                <a:cs typeface="+mj-cs"/>
              </a:rPr>
              <a:t>2018</a:t>
            </a:r>
            <a:endParaRPr lang="ru-RU" sz="1200" b="1">
              <a:latin typeface="Arial Narrow"/>
            </a:endParaRPr>
          </a:p>
        </p:txBody>
      </p:sp>
      <p:sp>
        <p:nvSpPr>
          <p:cNvPr id="27" name="Прямоугольник 83"/>
          <p:cNvSpPr/>
          <p:nvPr/>
        </p:nvSpPr>
        <p:spPr bwMode="auto">
          <a:xfrm>
            <a:off x="5348564" y="6181395"/>
            <a:ext cx="4497676" cy="630941"/>
          </a:xfrm>
          <a:prstGeom prst="rect">
            <a:avLst/>
          </a:prstGeom>
        </p:spPr>
        <p:txBody>
          <a:bodyPr wrap="square">
            <a:spAutoFit/>
          </a:bodyPr>
          <a:lstStyle/>
          <a:p>
            <a:pPr>
              <a:defRPr/>
            </a:pPr>
            <a:r>
              <a:rPr lang="ru-RU" sz="1100" b="1">
                <a:solidFill>
                  <a:schemeClr val="tx2">
                    <a:lumMod val="50000"/>
                  </a:schemeClr>
                </a:solidFill>
                <a:latin typeface="Times New Roman"/>
                <a:ea typeface="Roboto Condensed"/>
                <a:cs typeface="Times New Roman"/>
              </a:rPr>
              <a:t>Количество выездных налоговых проверок (тысяч)</a:t>
            </a:r>
            <a:endParaRPr/>
          </a:p>
          <a:p>
            <a:pPr>
              <a:defRPr/>
            </a:pPr>
            <a:endParaRPr lang="ru-RU" sz="200" b="1">
              <a:solidFill>
                <a:schemeClr val="tx2">
                  <a:lumMod val="50000"/>
                </a:schemeClr>
              </a:solidFill>
              <a:latin typeface="Times New Roman"/>
              <a:ea typeface="Roboto Condensed"/>
              <a:cs typeface="Times New Roman"/>
            </a:endParaRPr>
          </a:p>
          <a:p>
            <a:pPr>
              <a:defRPr/>
            </a:pPr>
            <a:r>
              <a:rPr lang="ru-RU" sz="1100" b="1">
                <a:solidFill>
                  <a:schemeClr val="tx2">
                    <a:lumMod val="50000"/>
                  </a:schemeClr>
                </a:solidFill>
                <a:latin typeface="Times New Roman"/>
                <a:ea typeface="Roboto Condensed"/>
                <a:cs typeface="Times New Roman"/>
              </a:rPr>
              <a:t>Эффективность налоговых проверок (доначислено на 1 выездную проверку, млн рублей)</a:t>
            </a:r>
            <a:endParaRPr/>
          </a:p>
        </p:txBody>
      </p:sp>
      <p:grpSp>
        <p:nvGrpSpPr>
          <p:cNvPr id="28" name="Группа 7"/>
          <p:cNvGrpSpPr/>
          <p:nvPr/>
        </p:nvGrpSpPr>
        <p:grpSpPr bwMode="auto">
          <a:xfrm>
            <a:off x="5128520" y="6438164"/>
            <a:ext cx="182393" cy="204781"/>
            <a:chOff x="6215268" y="6438163"/>
            <a:chExt cx="367579" cy="204781"/>
          </a:xfrm>
        </p:grpSpPr>
        <p:cxnSp>
          <p:nvCxnSpPr>
            <p:cNvPr id="29" name="Прямая соединительная линия 84"/>
            <p:cNvCxnSpPr>
              <a:cxnSpLocks/>
            </p:cNvCxnSpPr>
            <p:nvPr/>
          </p:nvCxnSpPr>
          <p:spPr bwMode="auto">
            <a:xfrm>
              <a:off x="6215268" y="6438163"/>
              <a:ext cx="367579"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85"/>
            <p:cNvCxnSpPr>
              <a:cxnSpLocks/>
            </p:cNvCxnSpPr>
            <p:nvPr/>
          </p:nvCxnSpPr>
          <p:spPr bwMode="auto">
            <a:xfrm>
              <a:off x="6215268" y="6642944"/>
              <a:ext cx="367579"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31" name="Прямая соединительная линия 86"/>
          <p:cNvCxnSpPr>
            <a:cxnSpLocks/>
          </p:cNvCxnSpPr>
          <p:nvPr/>
        </p:nvCxnSpPr>
        <p:spPr bwMode="auto">
          <a:xfrm flipH="1">
            <a:off x="9034315" y="5334535"/>
            <a:ext cx="1342" cy="1058"/>
          </a:xfrm>
          <a:prstGeom prst="line">
            <a:avLst/>
          </a:prstGeom>
          <a:ln w="254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Прямоугольник 87"/>
          <p:cNvSpPr/>
          <p:nvPr/>
        </p:nvSpPr>
        <p:spPr bwMode="auto">
          <a:xfrm>
            <a:off x="7077639" y="5690744"/>
            <a:ext cx="616586" cy="464230"/>
          </a:xfrm>
          <a:prstGeom prst="rect">
            <a:avLst/>
          </a:prstGeom>
          <a:ln>
            <a:noFill/>
          </a:ln>
        </p:spPr>
        <p:txBody>
          <a:bodyPr wrap="square" anchor="ctr">
            <a:spAutoFit/>
          </a:bodyPr>
          <a:lstStyle/>
          <a:p>
            <a:pPr algn="ctr" defTabSz="1043056">
              <a:lnSpc>
                <a:spcPts val="2900"/>
              </a:lnSpc>
              <a:spcBef>
                <a:spcPts val="0"/>
              </a:spcBef>
              <a:defRPr/>
            </a:pPr>
            <a:r>
              <a:rPr lang="ru-RU" sz="1200" b="1">
                <a:latin typeface="Arial Narrow"/>
                <a:ea typeface="+mj-ea"/>
                <a:cs typeface="+mj-cs"/>
              </a:rPr>
              <a:t>2019</a:t>
            </a:r>
            <a:endParaRPr lang="ru-RU" sz="1200" b="1">
              <a:latin typeface="Arial Narrow"/>
            </a:endParaRPr>
          </a:p>
        </p:txBody>
      </p:sp>
      <p:sp>
        <p:nvSpPr>
          <p:cNvPr id="33" name="Прямоугольник 88"/>
          <p:cNvSpPr/>
          <p:nvPr/>
        </p:nvSpPr>
        <p:spPr bwMode="auto">
          <a:xfrm>
            <a:off x="8065684" y="5690745"/>
            <a:ext cx="645084" cy="464230"/>
          </a:xfrm>
          <a:prstGeom prst="rect">
            <a:avLst/>
          </a:prstGeom>
        </p:spPr>
        <p:txBody>
          <a:bodyPr wrap="square" anchor="ctr">
            <a:spAutoFit/>
          </a:bodyPr>
          <a:lstStyle/>
          <a:p>
            <a:pPr algn="ctr" defTabSz="1043056">
              <a:lnSpc>
                <a:spcPts val="2900"/>
              </a:lnSpc>
              <a:spcBef>
                <a:spcPts val="0"/>
              </a:spcBef>
              <a:defRPr/>
            </a:pPr>
            <a:r>
              <a:rPr lang="ru-RU" sz="1200" b="1">
                <a:latin typeface="Arial Narrow"/>
                <a:ea typeface="+mj-ea"/>
                <a:cs typeface="+mj-cs"/>
              </a:rPr>
              <a:t>2020</a:t>
            </a:r>
            <a:endParaRPr lang="ru-RU" sz="1200" b="1">
              <a:latin typeface="Arial Narrow"/>
            </a:endParaRPr>
          </a:p>
        </p:txBody>
      </p:sp>
      <p:sp>
        <p:nvSpPr>
          <p:cNvPr id="34" name="TextBox 92"/>
          <p:cNvSpPr/>
          <p:nvPr/>
        </p:nvSpPr>
        <p:spPr bwMode="auto">
          <a:xfrm>
            <a:off x="8687153" y="2940328"/>
            <a:ext cx="1017547" cy="220071"/>
          </a:xfrm>
          <a:prstGeom prst="rect">
            <a:avLst/>
          </a:prstGeom>
        </p:spPr>
        <p:txBody>
          <a:bodyPr vert="horz" wrap="square" lIns="104306" tIns="52153" rIns="104306" bIns="52153" rtlCol="0" anchor="ctr">
            <a:noAutofit/>
          </a:bodyPr>
          <a:lstStyle/>
          <a:p>
            <a:pPr marL="0" marR="0" indent="0" algn="ctr" defTabSz="1043056">
              <a:lnSpc>
                <a:spcPct val="100000"/>
              </a:lnSpc>
              <a:spcBef>
                <a:spcPts val="0"/>
              </a:spcBef>
              <a:spcAft>
                <a:spcPts val="0"/>
              </a:spcAft>
              <a:buClrTx/>
              <a:buSzTx/>
              <a:buFontTx/>
              <a:buNone/>
              <a:defRPr/>
            </a:pPr>
            <a:r>
              <a:rPr lang="ru-RU" sz="1800" b="1">
                <a:solidFill>
                  <a:srgbClr val="9E0E11"/>
                </a:solidFill>
                <a:latin typeface="Roboto Condensed"/>
                <a:ea typeface="Roboto Condensed"/>
              </a:rPr>
              <a:t>35,0</a:t>
            </a:r>
            <a:endParaRPr/>
          </a:p>
        </p:txBody>
      </p:sp>
      <p:sp>
        <p:nvSpPr>
          <p:cNvPr id="35" name="TextBox 93"/>
          <p:cNvSpPr/>
          <p:nvPr/>
        </p:nvSpPr>
        <p:spPr bwMode="auto">
          <a:xfrm>
            <a:off x="8931442" y="4910587"/>
            <a:ext cx="693663" cy="228550"/>
          </a:xfrm>
          <a:prstGeom prst="rect">
            <a:avLst/>
          </a:prstGeom>
        </p:spPr>
        <p:txBody>
          <a:bodyPr vert="horz" wrap="square" lIns="104306" tIns="52153" rIns="104306" bIns="52153" rtlCol="0" anchor="ctr">
            <a:noAutofit/>
          </a:bodyPr>
          <a:lstStyle/>
          <a:p>
            <a:pPr marL="0" marR="0" indent="0" algn="ctr" defTabSz="1043056">
              <a:lnSpc>
                <a:spcPct val="100000"/>
              </a:lnSpc>
              <a:spcBef>
                <a:spcPts val="0"/>
              </a:spcBef>
              <a:spcAft>
                <a:spcPts val="0"/>
              </a:spcAft>
              <a:buClrTx/>
              <a:buSzTx/>
              <a:buFontTx/>
              <a:buNone/>
              <a:defRPr/>
            </a:pPr>
            <a:r>
              <a:rPr lang="ru-RU" sz="1800" b="1">
                <a:solidFill>
                  <a:srgbClr val="9E0E11"/>
                </a:solidFill>
                <a:latin typeface="Roboto Condensed"/>
                <a:ea typeface="Roboto Condensed"/>
              </a:rPr>
              <a:t>8,3</a:t>
            </a:r>
            <a:endParaRPr/>
          </a:p>
        </p:txBody>
      </p:sp>
      <p:sp>
        <p:nvSpPr>
          <p:cNvPr id="36" name="Прямоугольник 94"/>
          <p:cNvSpPr/>
          <p:nvPr/>
        </p:nvSpPr>
        <p:spPr bwMode="auto">
          <a:xfrm>
            <a:off x="8865705" y="5717165"/>
            <a:ext cx="645084" cy="464230"/>
          </a:xfrm>
          <a:prstGeom prst="rect">
            <a:avLst/>
          </a:prstGeom>
        </p:spPr>
        <p:txBody>
          <a:bodyPr wrap="square" anchor="ctr">
            <a:spAutoFit/>
          </a:bodyPr>
          <a:lstStyle/>
          <a:p>
            <a:pPr algn="ctr" defTabSz="1043056">
              <a:lnSpc>
                <a:spcPts val="2900"/>
              </a:lnSpc>
              <a:spcBef>
                <a:spcPts val="0"/>
              </a:spcBef>
              <a:defRPr/>
            </a:pPr>
            <a:r>
              <a:rPr lang="ru-RU" sz="1200" b="1">
                <a:latin typeface="Arial Narrow"/>
                <a:ea typeface="+mj-ea"/>
                <a:cs typeface="+mj-cs"/>
              </a:rPr>
              <a:t>2021</a:t>
            </a:r>
            <a:endParaRPr lang="ru-RU" sz="1200" b="1">
              <a:latin typeface="Arial Narrow"/>
            </a:endParaRPr>
          </a:p>
        </p:txBody>
      </p:sp>
      <p:sp>
        <p:nvSpPr>
          <p:cNvPr id="37" name="Овал 109"/>
          <p:cNvSpPr/>
          <p:nvPr/>
        </p:nvSpPr>
        <p:spPr bwMode="auto">
          <a:xfrm>
            <a:off x="9165469" y="5187888"/>
            <a:ext cx="209086" cy="257337"/>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p>
        </p:txBody>
      </p:sp>
      <p:sp>
        <p:nvSpPr>
          <p:cNvPr id="38" name="Овал 112"/>
          <p:cNvSpPr/>
          <p:nvPr/>
        </p:nvSpPr>
        <p:spPr bwMode="auto">
          <a:xfrm>
            <a:off x="9077709" y="3212977"/>
            <a:ext cx="209086" cy="257337"/>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p>
        </p:txBody>
      </p:sp>
      <p:graphicFrame>
        <p:nvGraphicFramePr>
          <p:cNvPr id="39" name="Диаграмма 118"/>
          <p:cNvGraphicFramePr>
            <a:graphicFrameLocks/>
          </p:cNvGraphicFramePr>
          <p:nvPr/>
        </p:nvGraphicFramePr>
        <p:xfrm>
          <a:off x="4912997" y="3168173"/>
          <a:ext cx="3935943" cy="2834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Диаграмма 119"/>
          <p:cNvGraphicFramePr>
            <a:graphicFrameLocks/>
          </p:cNvGraphicFramePr>
          <p:nvPr/>
        </p:nvGraphicFramePr>
        <p:xfrm>
          <a:off x="4806722" y="2973653"/>
          <a:ext cx="4164610" cy="3106724"/>
        </p:xfrm>
        <a:graphic>
          <a:graphicData uri="http://schemas.openxmlformats.org/drawingml/2006/chart">
            <c:chart xmlns:c="http://schemas.openxmlformats.org/drawingml/2006/chart" xmlns:r="http://schemas.openxmlformats.org/officeDocument/2006/relationships" r:id="rId4"/>
          </a:graphicData>
        </a:graphic>
      </p:graphicFrame>
      <p:pic>
        <p:nvPicPr>
          <p:cNvPr id="41" name="Рисунок 4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pic>
        <p:nvPicPr>
          <p:cNvPr id="42" name="Рисунок 45"/>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graphicFrame>
        <p:nvGraphicFramePr>
          <p:cNvPr id="9" name="Таблица 11"/>
          <p:cNvGraphicFramePr>
            <a:graphicFrameLocks noGrp="1"/>
          </p:cNvGraphicFramePr>
          <p:nvPr/>
        </p:nvGraphicFramePr>
        <p:xfrm>
          <a:off x="355597" y="841488"/>
          <a:ext cx="9245602" cy="2587512"/>
        </p:xfrm>
        <a:graphic>
          <a:graphicData uri="http://schemas.openxmlformats.org/drawingml/2006/table">
            <a:tbl>
              <a:tblPr/>
              <a:tblGrid>
                <a:gridCol w="4622801">
                  <a:extLst>
                    <a:ext uri="{9D8B030D-6E8A-4147-A177-3AD203B41FA5}">
                      <a16:colId xmlns:a16="http://schemas.microsoft.com/office/drawing/2014/main" val="20000"/>
                    </a:ext>
                  </a:extLst>
                </a:gridCol>
                <a:gridCol w="4622801">
                  <a:extLst>
                    <a:ext uri="{9D8B030D-6E8A-4147-A177-3AD203B41FA5}">
                      <a16:colId xmlns:a16="http://schemas.microsoft.com/office/drawing/2014/main" val="20001"/>
                    </a:ext>
                  </a:extLst>
                </a:gridCol>
              </a:tblGrid>
              <a:tr h="359229">
                <a:tc gridSpan="2">
                  <a:txBody>
                    <a:bodyPr/>
                    <a:lstStyle/>
                    <a:p>
                      <a:pPr algn="ctr">
                        <a:spcAft>
                          <a:spcPts val="0"/>
                        </a:spcAft>
                        <a:defRPr/>
                      </a:pPr>
                      <a:endParaRPr lang="ru-RU" sz="1400">
                        <a:latin typeface="Times New Roman"/>
                        <a:ea typeface="Times New Roman"/>
                        <a:cs typeface="Times New Roman"/>
                      </a:endParaRPr>
                    </a:p>
                    <a:p>
                      <a:pPr algn="ctr">
                        <a:spcAft>
                          <a:spcPts val="0"/>
                        </a:spcAft>
                        <a:defRPr/>
                      </a:pPr>
                      <a:r>
                        <a:rPr lang="ru-RU" sz="1400" b="1">
                          <a:latin typeface="Times New Roman"/>
                          <a:ea typeface="Times New Roman"/>
                          <a:cs typeface="Times New Roman"/>
                        </a:rPr>
                        <a:t>Налогоплательщик представил сведения и подтверждающие их документы о лице, осуществившем фактическое исполнение, и о действительных параметрах спорной операции?</a:t>
                      </a:r>
                      <a:endParaRPr lang="ru-RU" sz="14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hMerge="1">
                  <a:txBody>
                    <a:bodyPr/>
                    <a:lstStyle/>
                    <a:p>
                      <a:endParaRPr/>
                    </a:p>
                  </a:txBody>
                  <a:tcPr/>
                </a:tc>
                <a:extLst>
                  <a:ext uri="{0D108BD9-81ED-4DB2-BD59-A6C34878D82A}">
                    <a16:rowId xmlns:a16="http://schemas.microsoft.com/office/drawing/2014/main" val="10000"/>
                  </a:ext>
                </a:extLst>
              </a:tr>
              <a:tr h="453912">
                <a:tc>
                  <a:txBody>
                    <a:bodyPr/>
                    <a:lstStyle/>
                    <a:p>
                      <a:pPr algn="ctr">
                        <a:spcAft>
                          <a:spcPts val="0"/>
                        </a:spcAft>
                        <a:defRPr/>
                      </a:pPr>
                      <a:endParaRPr lang="ru-RU" sz="1400">
                        <a:latin typeface="Times New Roman"/>
                        <a:ea typeface="Times New Roman"/>
                        <a:cs typeface="Times New Roman"/>
                      </a:endParaRPr>
                    </a:p>
                    <a:p>
                      <a:pPr algn="ctr">
                        <a:spcAft>
                          <a:spcPts val="0"/>
                        </a:spcAft>
                        <a:defRPr/>
                      </a:pPr>
                      <a:r>
                        <a:rPr lang="ru-RU" sz="1400" b="1">
                          <a:latin typeface="Times New Roman"/>
                          <a:ea typeface="Times New Roman"/>
                          <a:cs typeface="Times New Roman"/>
                        </a:rPr>
                        <a:t>Да</a:t>
                      </a:r>
                      <a:endParaRPr lang="ru-RU" sz="14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a:txBody>
                    <a:bodyPr/>
                    <a:lstStyle/>
                    <a:p>
                      <a:pPr algn="ctr">
                        <a:spcAft>
                          <a:spcPts val="0"/>
                        </a:spcAft>
                        <a:defRPr/>
                      </a:pPr>
                      <a:endParaRPr lang="ru-RU" sz="1400">
                        <a:latin typeface="Times New Roman"/>
                        <a:ea typeface="Times New Roman"/>
                        <a:cs typeface="Times New Roman"/>
                      </a:endParaRPr>
                    </a:p>
                    <a:p>
                      <a:pPr algn="ctr">
                        <a:spcAft>
                          <a:spcPts val="0"/>
                        </a:spcAft>
                        <a:defRPr/>
                      </a:pPr>
                      <a:r>
                        <a:rPr lang="ru-RU" sz="1400" b="1">
                          <a:latin typeface="Times New Roman"/>
                          <a:ea typeface="Times New Roman"/>
                          <a:cs typeface="Times New Roman"/>
                        </a:rPr>
                        <a:t>Нет</a:t>
                      </a:r>
                      <a:endParaRPr lang="ru-RU" sz="14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extLst>
                  <a:ext uri="{0D108BD9-81ED-4DB2-BD59-A6C34878D82A}">
                    <a16:rowId xmlns:a16="http://schemas.microsoft.com/office/drawing/2014/main" val="10001"/>
                  </a:ext>
                </a:extLst>
              </a:tr>
              <a:tr h="620486">
                <a:tc>
                  <a:txBody>
                    <a:bodyPr/>
                    <a:lstStyle/>
                    <a:p>
                      <a:pPr algn="ctr">
                        <a:spcAft>
                          <a:spcPts val="0"/>
                        </a:spcAft>
                        <a:defRPr/>
                      </a:pPr>
                      <a:endParaRPr lang="ru-RU" sz="1400">
                        <a:latin typeface="Times New Roman"/>
                        <a:ea typeface="Times New Roman"/>
                        <a:cs typeface="Times New Roman"/>
                      </a:endParaRPr>
                    </a:p>
                    <a:p>
                      <a:pPr algn="ctr">
                        <a:spcAft>
                          <a:spcPts val="0"/>
                        </a:spcAft>
                        <a:defRPr/>
                      </a:pPr>
                      <a:r>
                        <a:rPr lang="ru-RU" sz="1400">
                          <a:latin typeface="Times New Roman"/>
                          <a:ea typeface="Times New Roman"/>
                          <a:cs typeface="Times New Roman"/>
                        </a:rPr>
                        <a:t>Подлежащие учету суммы расходов и налоговых вычетов определяются исходя </a:t>
                      </a:r>
                      <a:r>
                        <a:rPr lang="ru-RU" sz="1400" b="1">
                          <a:latin typeface="Times New Roman"/>
                          <a:ea typeface="Times New Roman"/>
                          <a:cs typeface="Times New Roman"/>
                        </a:rPr>
                        <a:t>из параметров реального исполнения, отраженных в финансово-хозяйственных документах фактического исполнителя </a:t>
                      </a:r>
                      <a:r>
                        <a:rPr lang="ru-RU" sz="1400">
                          <a:latin typeface="Times New Roman"/>
                          <a:ea typeface="Times New Roman"/>
                          <a:cs typeface="Times New Roman"/>
                        </a:rPr>
                        <a:t>(договорах, первичных документах, счетах-фактурах, платежных поручениях и т.п.).</a:t>
                      </a:r>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spcAft>
                          <a:spcPts val="0"/>
                        </a:spcAft>
                        <a:defRPr/>
                      </a:pPr>
                      <a:r>
                        <a:rPr lang="ru-RU" sz="1400" b="1">
                          <a:latin typeface="Times New Roman"/>
                          <a:ea typeface="Times New Roman"/>
                          <a:cs typeface="Times New Roman"/>
                        </a:rPr>
                        <a:t>Учет расходов и применение налоговых вычетов неправомерны</a:t>
                      </a:r>
                      <a:endParaRPr/>
                    </a:p>
                  </a:txBody>
                  <a:tcPr marL="48986" marR="48986"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val="10002"/>
                  </a:ext>
                </a:extLst>
              </a:tr>
            </a:tbl>
          </a:graphicData>
        </a:graphic>
      </p:graphicFrame>
      <p:sp>
        <p:nvSpPr>
          <p:cNvPr id="10" name="Rectangle 2"/>
          <p:cNvSpPr>
            <a:spLocks noChangeArrowheads="1"/>
          </p:cNvSpPr>
          <p:nvPr/>
        </p:nvSpPr>
        <p:spPr bwMode="auto">
          <a:xfrm>
            <a:off x="874063" y="217207"/>
            <a:ext cx="8157874" cy="861774"/>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sz="1600" b="1" i="0" u="none" strike="noStrike" cap="none">
                <a:ln>
                  <a:noFill/>
                </a:ln>
                <a:solidFill>
                  <a:srgbClr val="9E0E11"/>
                </a:solidFill>
                <a:latin typeface="Arial"/>
                <a:ea typeface="Times New Roman"/>
                <a:cs typeface="Calibri"/>
              </a:rPr>
              <a:t>ПРАВО НА УЧЕТ РАСХОДОВ И ПРИМЕНЕНИЕ НАЛОГОВЫХ ВЫЧЕТОВ ПО НДС</a:t>
            </a:r>
            <a:endParaRPr lang="ru-RU" sz="1600" b="0" i="0" u="none" strike="noStrike" cap="none">
              <a:ln>
                <a:noFill/>
              </a:ln>
              <a:solidFill>
                <a:srgbClr val="9E0E11"/>
              </a:solidFill>
              <a:latin typeface="Arial"/>
              <a:cs typeface="Arial"/>
            </a:endParaRPr>
          </a:p>
          <a:p>
            <a:pPr marL="0" marR="0" lvl="0" indent="0" algn="ctr" defTabSz="914400">
              <a:lnSpc>
                <a:spcPct val="100000"/>
              </a:lnSpc>
              <a:spcBef>
                <a:spcPts val="0"/>
              </a:spcBef>
              <a:spcAft>
                <a:spcPts val="0"/>
              </a:spcAft>
              <a:buClrTx/>
              <a:buSzTx/>
              <a:buFontTx/>
              <a:buNone/>
              <a:defRPr/>
            </a:pPr>
            <a:r>
              <a:rPr lang="ru-RU" sz="1600" b="1" i="0" u="none" strike="noStrike" cap="none">
                <a:ln>
                  <a:noFill/>
                </a:ln>
                <a:solidFill>
                  <a:srgbClr val="9E0E11"/>
                </a:solidFill>
                <a:latin typeface="Arial"/>
                <a:ea typeface="Times New Roman"/>
                <a:cs typeface="Calibri"/>
              </a:rPr>
              <a:t>при УМЫШЛЕННОМ заключении сделки с Технической компанией</a:t>
            </a:r>
            <a:endParaRPr lang="ru-RU" sz="1600" b="0" i="0" u="none" strike="noStrike" cap="none">
              <a:ln>
                <a:noFill/>
              </a:ln>
              <a:solidFill>
                <a:srgbClr val="9E0E11"/>
              </a:solidFill>
              <a:latin typeface="Arial"/>
              <a:cs typeface="Arial"/>
            </a:endParaRPr>
          </a:p>
          <a:p>
            <a:pPr marL="0" marR="0" lvl="0" indent="0" algn="ctr" defTabSz="914400">
              <a:lnSpc>
                <a:spcPct val="100000"/>
              </a:lnSpc>
              <a:spcBef>
                <a:spcPts val="0"/>
              </a:spcBef>
              <a:spcAft>
                <a:spcPts val="0"/>
              </a:spcAft>
              <a:buClrTx/>
              <a:buSzTx/>
              <a:buFontTx/>
              <a:buNone/>
              <a:defRPr/>
            </a:pPr>
            <a:endParaRPr lang="ru-RU" sz="1800" b="0" i="0" u="none" strike="noStrike" cap="none">
              <a:ln>
                <a:noFill/>
              </a:ln>
              <a:solidFill>
                <a:schemeClr val="tx1"/>
              </a:solidFill>
              <a:latin typeface="Arial"/>
              <a:cs typeface="Arial"/>
            </a:endParaRPr>
          </a:p>
        </p:txBody>
      </p:sp>
      <p:sp>
        <p:nvSpPr>
          <p:cNvPr id="11" name="Rectangle 1"/>
          <p:cNvSpPr>
            <a:spLocks noChangeArrowheads="1"/>
          </p:cNvSpPr>
          <p:nvPr/>
        </p:nvSpPr>
        <p:spPr bwMode="auto">
          <a:xfrm>
            <a:off x="218645" y="3658562"/>
            <a:ext cx="9382554" cy="830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sz="1600" b="1" i="0" u="none" strike="noStrike" cap="none">
                <a:ln>
                  <a:noFill/>
                </a:ln>
                <a:solidFill>
                  <a:srgbClr val="9E0E11"/>
                </a:solidFill>
                <a:latin typeface="Arial"/>
                <a:ea typeface="Times New Roman"/>
                <a:cs typeface="Calibri"/>
              </a:rPr>
              <a:t>ОТВЕТСТВЕННОСТЬ НАЛОГОПЛАТЕЛЬЩИКА</a:t>
            </a:r>
            <a:r>
              <a:rPr lang="ru-RU" sz="1600">
                <a:solidFill>
                  <a:srgbClr val="9E0E11"/>
                </a:solidFill>
                <a:latin typeface="Arial"/>
                <a:cs typeface="Arial"/>
              </a:rPr>
              <a:t> </a:t>
            </a:r>
            <a:endParaRPr/>
          </a:p>
          <a:p>
            <a:pPr marL="0" marR="0" lvl="0" indent="0" algn="ctr" defTabSz="914400">
              <a:lnSpc>
                <a:spcPct val="100000"/>
              </a:lnSpc>
              <a:spcBef>
                <a:spcPts val="0"/>
              </a:spcBef>
              <a:spcAft>
                <a:spcPts val="0"/>
              </a:spcAft>
              <a:buClrTx/>
              <a:buSzTx/>
              <a:buFontTx/>
              <a:buNone/>
              <a:defRPr/>
            </a:pPr>
            <a:r>
              <a:rPr lang="ru-RU" sz="1600" b="1" i="0" u="none" strike="noStrike" cap="none">
                <a:ln>
                  <a:noFill/>
                </a:ln>
                <a:solidFill>
                  <a:srgbClr val="9E0E11"/>
                </a:solidFill>
                <a:latin typeface="Arial"/>
                <a:ea typeface="Times New Roman"/>
                <a:cs typeface="Calibri"/>
              </a:rPr>
              <a:t>при УМЫШЛЕННОМ заключении сделки с Технической компанией</a:t>
            </a:r>
            <a:endParaRPr lang="ru-RU" sz="1600" b="0" i="0" u="none" strike="noStrike" cap="none">
              <a:ln>
                <a:noFill/>
              </a:ln>
              <a:solidFill>
                <a:srgbClr val="9E0E11"/>
              </a:solidFill>
              <a:latin typeface="Arial"/>
              <a:cs typeface="Arial"/>
            </a:endParaRPr>
          </a:p>
          <a:p>
            <a:pPr marL="0" marR="0" lvl="0" indent="0" algn="l"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Arial"/>
              <a:cs typeface="Arial"/>
            </a:endParaRPr>
          </a:p>
        </p:txBody>
      </p:sp>
      <p:graphicFrame>
        <p:nvGraphicFramePr>
          <p:cNvPr id="12" name="Таблица 16"/>
          <p:cNvGraphicFramePr>
            <a:graphicFrameLocks noGrp="1"/>
          </p:cNvGraphicFramePr>
          <p:nvPr/>
        </p:nvGraphicFramePr>
        <p:xfrm>
          <a:off x="355597" y="4489559"/>
          <a:ext cx="9245602" cy="1920240"/>
        </p:xfrm>
        <a:graphic>
          <a:graphicData uri="http://schemas.openxmlformats.org/drawingml/2006/table">
            <a:tbl>
              <a:tblPr/>
              <a:tblGrid>
                <a:gridCol w="4622801">
                  <a:extLst>
                    <a:ext uri="{9D8B030D-6E8A-4147-A177-3AD203B41FA5}">
                      <a16:colId xmlns:a16="http://schemas.microsoft.com/office/drawing/2014/main" val="20000"/>
                    </a:ext>
                  </a:extLst>
                </a:gridCol>
                <a:gridCol w="4622801">
                  <a:extLst>
                    <a:ext uri="{9D8B030D-6E8A-4147-A177-3AD203B41FA5}">
                      <a16:colId xmlns:a16="http://schemas.microsoft.com/office/drawing/2014/main" val="20001"/>
                    </a:ext>
                  </a:extLst>
                </a:gridCol>
              </a:tblGrid>
              <a:tr h="261257">
                <a:tc>
                  <a:txBody>
                    <a:bodyPr/>
                    <a:lstStyle/>
                    <a:p>
                      <a:pPr algn="ctr">
                        <a:spcAft>
                          <a:spcPts val="0"/>
                        </a:spcAft>
                        <a:defRPr/>
                      </a:pPr>
                      <a:endParaRPr lang="ru-RU" sz="1400">
                        <a:latin typeface="Times New Roman"/>
                        <a:ea typeface="Times New Roman"/>
                        <a:cs typeface="Times New Roman"/>
                      </a:endParaRPr>
                    </a:p>
                    <a:p>
                      <a:pPr algn="ctr">
                        <a:spcAft>
                          <a:spcPts val="0"/>
                        </a:spcAft>
                        <a:defRPr/>
                      </a:pPr>
                      <a:r>
                        <a:rPr lang="ru-RU" sz="1400" b="1">
                          <a:latin typeface="Times New Roman"/>
                          <a:ea typeface="Times New Roman"/>
                          <a:cs typeface="Times New Roman"/>
                        </a:rPr>
                        <a:t>Штраф</a:t>
                      </a:r>
                      <a:endParaRPr lang="ru-RU" sz="14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a:txBody>
                    <a:bodyPr/>
                    <a:lstStyle/>
                    <a:p>
                      <a:pPr algn="ctr">
                        <a:spcAft>
                          <a:spcPts val="0"/>
                        </a:spcAft>
                        <a:defRPr/>
                      </a:pPr>
                      <a:endParaRPr lang="ru-RU" sz="1400">
                        <a:latin typeface="Times New Roman"/>
                        <a:ea typeface="Times New Roman"/>
                        <a:cs typeface="Times New Roman"/>
                      </a:endParaRPr>
                    </a:p>
                    <a:p>
                      <a:pPr algn="ctr">
                        <a:spcAft>
                          <a:spcPts val="0"/>
                        </a:spcAft>
                        <a:defRPr/>
                      </a:pPr>
                      <a:r>
                        <a:rPr lang="ru-RU" sz="1400" b="1">
                          <a:latin typeface="Times New Roman"/>
                          <a:ea typeface="Times New Roman"/>
                          <a:cs typeface="Times New Roman"/>
                        </a:rPr>
                        <a:t>Смягчающие ответственность обстоятельства</a:t>
                      </a:r>
                      <a:endParaRPr lang="ru-RU" sz="14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extLst>
                  <a:ext uri="{0D108BD9-81ED-4DB2-BD59-A6C34878D82A}">
                    <a16:rowId xmlns:a16="http://schemas.microsoft.com/office/drawing/2014/main" val="10000"/>
                  </a:ext>
                </a:extLst>
              </a:tr>
              <a:tr h="576943">
                <a:tc>
                  <a:txBody>
                    <a:bodyPr/>
                    <a:lstStyle/>
                    <a:p>
                      <a:pPr algn="ctr">
                        <a:spcAft>
                          <a:spcPts val="0"/>
                        </a:spcAft>
                        <a:defRPr/>
                      </a:pPr>
                      <a:r>
                        <a:rPr lang="ru-RU" sz="1400" b="1">
                          <a:solidFill>
                            <a:srgbClr val="9E0E11"/>
                          </a:solidFill>
                          <a:latin typeface="Times New Roman"/>
                          <a:ea typeface="Calibri"/>
                          <a:cs typeface="Times New Roman"/>
                        </a:rPr>
                        <a:t>40 %</a:t>
                      </a:r>
                      <a:r>
                        <a:rPr lang="ru-RU" sz="1400" b="1">
                          <a:latin typeface="Times New Roman"/>
                          <a:ea typeface="Calibri"/>
                          <a:cs typeface="Times New Roman"/>
                        </a:rPr>
                        <a:t> от неуплаченной суммы налога </a:t>
                      </a:r>
                      <a:endParaRPr/>
                    </a:p>
                    <a:p>
                      <a:pPr algn="ctr">
                        <a:spcAft>
                          <a:spcPts val="0"/>
                        </a:spcAft>
                        <a:defRPr/>
                      </a:pPr>
                      <a:r>
                        <a:rPr lang="ru-RU" sz="1400" b="1">
                          <a:latin typeface="Times New Roman"/>
                          <a:ea typeface="Calibri"/>
                          <a:cs typeface="Times New Roman"/>
                        </a:rPr>
                        <a:t>(сбора, страховых взносов)</a:t>
                      </a:r>
                      <a:endParaRPr/>
                    </a:p>
                    <a:p>
                      <a:pPr algn="ctr">
                        <a:spcAft>
                          <a:spcPts val="0"/>
                        </a:spcAft>
                        <a:defRPr/>
                      </a:pPr>
                      <a:endParaRPr lang="ru-RU" sz="1400" b="1">
                        <a:latin typeface="Times New Roman"/>
                        <a:ea typeface="Calibri"/>
                        <a:cs typeface="Times New Roman"/>
                      </a:endParaRPr>
                    </a:p>
                    <a:p>
                      <a:pPr algn="ctr">
                        <a:spcAft>
                          <a:spcPts val="0"/>
                        </a:spcAft>
                        <a:defRPr/>
                      </a:pPr>
                      <a:r>
                        <a:rPr lang="ru-RU" sz="1400">
                          <a:latin typeface="Times New Roman"/>
                          <a:ea typeface="Calibri"/>
                          <a:cs typeface="Times New Roman"/>
                        </a:rPr>
                        <a:t>Пункт 3 статьи 122 НК РФ</a:t>
                      </a:r>
                      <a:endParaRPr lang="ru-RU" sz="1400">
                        <a:latin typeface="Times New Roman"/>
                        <a:ea typeface="Times New Roman"/>
                        <a:cs typeface="Times New Roman"/>
                      </a:endParaRPr>
                    </a:p>
                  </a:txBody>
                  <a:tcPr marL="48986" marR="48986"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spcAft>
                          <a:spcPts val="0"/>
                        </a:spcAft>
                        <a:defRPr/>
                      </a:pPr>
                      <a:endParaRPr lang="ru-RU" sz="1400">
                        <a:latin typeface="Times New Roman"/>
                        <a:ea typeface="Times New Roman"/>
                        <a:cs typeface="Times New Roman"/>
                      </a:endParaRPr>
                    </a:p>
                    <a:p>
                      <a:pPr algn="ctr">
                        <a:spcAft>
                          <a:spcPts val="0"/>
                        </a:spcAft>
                        <a:defRPr/>
                      </a:pPr>
                      <a:r>
                        <a:rPr lang="ru-RU" sz="1400" b="1">
                          <a:solidFill>
                            <a:srgbClr val="4D4D4D"/>
                          </a:solidFill>
                          <a:latin typeface="Times New Roman"/>
                          <a:ea typeface="Times New Roman"/>
                          <a:cs typeface="Times New Roman"/>
                        </a:rPr>
                        <a:t>с</a:t>
                      </a:r>
                      <a:r>
                        <a:rPr lang="ru-RU" sz="1400" b="1">
                          <a:latin typeface="Times New Roman"/>
                          <a:ea typeface="Calibri"/>
                          <a:cs typeface="Times New Roman"/>
                        </a:rPr>
                        <a:t>амостоятельная уплата налогоплательщиком недоимки, пеней и штрафов, начисленных по результатам проведенной проверки</a:t>
                      </a:r>
                      <a:endParaRPr/>
                    </a:p>
                    <a:p>
                      <a:pPr algn="ctr">
                        <a:spcAft>
                          <a:spcPts val="0"/>
                        </a:spcAft>
                        <a:defRPr/>
                      </a:pPr>
                      <a:endParaRPr lang="ru-RU" sz="1400">
                        <a:latin typeface="Times New Roman"/>
                        <a:ea typeface="Calibri"/>
                        <a:cs typeface="Times New Roman"/>
                      </a:endParaRPr>
                    </a:p>
                    <a:p>
                      <a:pPr algn="ctr">
                        <a:spcAft>
                          <a:spcPts val="0"/>
                        </a:spcAft>
                        <a:defRPr/>
                      </a:pPr>
                      <a:r>
                        <a:rPr lang="ru-RU" sz="1400">
                          <a:solidFill>
                            <a:schemeClr val="tx1"/>
                          </a:solidFill>
                          <a:latin typeface="Times New Roman"/>
                          <a:ea typeface="Times New Roman"/>
                          <a:cs typeface="Times New Roman"/>
                        </a:rPr>
                        <a:t>Подпункт 3 пункта 1 статьи 112 НК РФ, </a:t>
                      </a:r>
                      <a:endParaRPr/>
                    </a:p>
                    <a:p>
                      <a:pPr algn="ctr">
                        <a:spcAft>
                          <a:spcPts val="0"/>
                        </a:spcAft>
                        <a:defRPr/>
                      </a:pPr>
                      <a:r>
                        <a:rPr lang="ru-RU" sz="1400">
                          <a:solidFill>
                            <a:schemeClr val="tx1"/>
                          </a:solidFill>
                          <a:latin typeface="Times New Roman"/>
                          <a:ea typeface="Times New Roman"/>
                          <a:cs typeface="Times New Roman"/>
                        </a:rPr>
                        <a:t>Письмо ФНС России от 12.05.2020 № БВ-4-7/7751@:</a:t>
                      </a:r>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val="10001"/>
                  </a:ext>
                </a:extLst>
              </a:tr>
            </a:tbl>
          </a:graphicData>
        </a:graphic>
      </p:graphicFrame>
      <p:pic>
        <p:nvPicPr>
          <p:cNvPr id="13"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9029995" y="0"/>
            <a:ext cx="815362" cy="217207"/>
          </a:xfrm>
          <a:prstGeom prst="rect">
            <a:avLst/>
          </a:prstGeom>
          <a:ln w="12700" cap="flat">
            <a:noFill/>
            <a:miter lim="400000"/>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859" y="-1280"/>
            <a:ext cx="9906859" cy="6858594"/>
          </a:xfrm>
          <a:prstGeom prst="rect">
            <a:avLst/>
          </a:prstGeom>
        </p:spPr>
      </p:pic>
      <p:sp>
        <p:nvSpPr>
          <p:cNvPr id="6"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8" name="Рисунок 4"/>
          <p:cNvPicPr>
            <a:picLocks noChangeAspect="1"/>
          </p:cNvPicPr>
          <p:nvPr/>
        </p:nvPicPr>
        <p:blipFill>
          <a:blip r:embed="rId4"/>
          <a:stretch/>
        </p:blipFill>
        <p:spPr bwMode="auto">
          <a:xfrm>
            <a:off x="8802540" y="5788824"/>
            <a:ext cx="563288" cy="563288"/>
          </a:xfrm>
          <a:prstGeom prst="rect">
            <a:avLst/>
          </a:prstGeom>
        </p:spPr>
      </p:pic>
      <p:pic>
        <p:nvPicPr>
          <p:cNvPr id="9"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10"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1" name="Rectangle 1"/>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endParaRPr/>
          </a:p>
        </p:txBody>
      </p:sp>
      <p:sp>
        <p:nvSpPr>
          <p:cNvPr id="12" name="Rectangle 1"/>
          <p:cNvSpPr>
            <a:spLocks noChangeArrowheads="1"/>
          </p:cNvSpPr>
          <p:nvPr/>
        </p:nvSpPr>
        <p:spPr bwMode="auto">
          <a:xfrm>
            <a:off x="684372" y="182367"/>
            <a:ext cx="9074439" cy="1015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tabLst>
                <a:tab pos="457200" algn="l"/>
              </a:tabLst>
              <a:defRPr/>
            </a:pPr>
            <a:r>
              <a:rPr lang="ru-RU" sz="2000" b="1" i="0" u="none" strike="noStrike" cap="none">
                <a:ln>
                  <a:noFill/>
                </a:ln>
                <a:solidFill>
                  <a:srgbClr val="9C0E11"/>
                </a:solidFill>
                <a:latin typeface="Times New Roman"/>
                <a:ea typeface="Times New Roman"/>
                <a:cs typeface="Times New Roman"/>
              </a:rPr>
              <a:t> «Технические компании» и выгодоприобретатель</a:t>
            </a:r>
            <a:endParaRPr lang="ru-RU" sz="2000" b="0" i="0" u="none" strike="noStrike" cap="none">
              <a:ln>
                <a:noFill/>
              </a:ln>
              <a:solidFill>
                <a:srgbClr val="9C0E11"/>
              </a:solidFill>
              <a:latin typeface="Times New Roman"/>
              <a:cs typeface="Times New Roman"/>
            </a:endParaRPr>
          </a:p>
          <a:p>
            <a:pPr marL="0" marR="0" lvl="0" indent="0" algn="ctr" defTabSz="914400">
              <a:lnSpc>
                <a:spcPct val="100000"/>
              </a:lnSpc>
              <a:spcBef>
                <a:spcPts val="0"/>
              </a:spcBef>
              <a:spcAft>
                <a:spcPts val="0"/>
              </a:spcAft>
              <a:buClrTx/>
              <a:buSzTx/>
              <a:buFontTx/>
              <a:buNone/>
              <a:tabLst>
                <a:tab pos="457200" algn="l"/>
              </a:tabLst>
              <a:defRPr/>
            </a:pPr>
            <a:endParaRPr lang="ru-RU" sz="2000" b="0" i="0" u="none" strike="noStrike" cap="none">
              <a:ln>
                <a:noFill/>
              </a:ln>
              <a:solidFill>
                <a:srgbClr val="9C0E11"/>
              </a:solidFill>
              <a:latin typeface="Times New Roman"/>
              <a:ea typeface="Times New Roman"/>
              <a:cs typeface="Times New Roman"/>
            </a:endParaRPr>
          </a:p>
          <a:p>
            <a:pPr marL="0" marR="0" lvl="0" indent="0" algn="ctr" defTabSz="914400">
              <a:lnSpc>
                <a:spcPct val="100000"/>
              </a:lnSpc>
              <a:spcBef>
                <a:spcPts val="0"/>
              </a:spcBef>
              <a:spcAft>
                <a:spcPts val="0"/>
              </a:spcAft>
              <a:buClrTx/>
              <a:buSzTx/>
              <a:buFontTx/>
              <a:buNone/>
              <a:tabLst>
                <a:tab pos="457200" algn="l"/>
              </a:tabLst>
              <a:defRPr/>
            </a:pPr>
            <a:endParaRPr lang="ru-RU" sz="2000">
              <a:solidFill>
                <a:srgbClr val="9C0E11"/>
              </a:solidFill>
              <a:latin typeface="Times New Roman"/>
              <a:ea typeface="Times New Roman"/>
              <a:cs typeface="Times New Roman"/>
            </a:endParaRPr>
          </a:p>
        </p:txBody>
      </p:sp>
      <p:sp>
        <p:nvSpPr>
          <p:cNvPr id="13" name="Прямоугольник 11"/>
          <p:cNvSpPr/>
          <p:nvPr/>
        </p:nvSpPr>
        <p:spPr bwMode="auto">
          <a:xfrm>
            <a:off x="800099" y="797276"/>
            <a:ext cx="8428567" cy="369332"/>
          </a:xfrm>
          <a:prstGeom prst="rect">
            <a:avLst/>
          </a:prstGeom>
        </p:spPr>
        <p:txBody>
          <a:bodyPr wrap="square">
            <a:spAutoFit/>
          </a:bodyPr>
          <a:lstStyle/>
          <a:p>
            <a:pPr algn="ctr">
              <a:defRPr/>
            </a:pPr>
            <a:r>
              <a:rPr lang="ru-RU" b="1">
                <a:latin typeface="Times New Roman"/>
                <a:cs typeface="Times New Roman"/>
              </a:rPr>
              <a:t>Определение Верховного суда от 13.08.2020 года  № 305-ЭС20-10538</a:t>
            </a:r>
            <a:endParaRPr/>
          </a:p>
        </p:txBody>
      </p:sp>
      <p:sp>
        <p:nvSpPr>
          <p:cNvPr id="14" name="Rectangle 1"/>
          <p:cNvSpPr>
            <a:spLocks noChangeArrowheads="1"/>
          </p:cNvSpPr>
          <p:nvPr/>
        </p:nvSpPr>
        <p:spPr bwMode="auto">
          <a:xfrm>
            <a:off x="4953000" y="1253577"/>
            <a:ext cx="4682067" cy="5478423"/>
          </a:xfrm>
          <a:prstGeom prst="rect">
            <a:avLst/>
          </a:prstGeom>
          <a:noFill/>
          <a:ln w="28575">
            <a:solidFill>
              <a:srgbClr val="C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tabLst>
                <a:tab pos="457200" algn="l"/>
              </a:tabLst>
              <a:defRPr/>
            </a:pPr>
            <a:r>
              <a:rPr lang="ru-RU" sz="1400" b="1" i="0" u="none" strike="noStrike" cap="none">
                <a:ln>
                  <a:noFill/>
                </a:ln>
                <a:solidFill>
                  <a:srgbClr val="222222"/>
                </a:solidFill>
                <a:latin typeface="Times New Roman"/>
                <a:ea typeface="Times New Roman"/>
                <a:cs typeface="Times New Roman"/>
              </a:rPr>
              <a:t>ВНП</a:t>
            </a:r>
            <a:r>
              <a:rPr lang="en-US" sz="1400" b="1" i="0" u="none" strike="noStrike" cap="none">
                <a:ln>
                  <a:noFill/>
                </a:ln>
                <a:solidFill>
                  <a:srgbClr val="222222"/>
                </a:solidFill>
                <a:latin typeface="Times New Roman"/>
                <a:ea typeface="Times New Roman"/>
                <a:cs typeface="Times New Roman"/>
              </a:rPr>
              <a:t>+</a:t>
            </a:r>
            <a:r>
              <a:rPr lang="ru-RU" sz="1400" b="1" i="0" u="none" strike="noStrike" cap="none">
                <a:ln>
                  <a:noFill/>
                </a:ln>
                <a:solidFill>
                  <a:srgbClr val="222222"/>
                </a:solidFill>
                <a:latin typeface="Times New Roman"/>
                <a:ea typeface="Times New Roman"/>
                <a:cs typeface="Times New Roman"/>
              </a:rPr>
              <a:t>КНП: </a:t>
            </a:r>
            <a:r>
              <a:rPr lang="ru-RU" sz="1400" i="0" u="none" strike="noStrike" cap="none">
                <a:ln>
                  <a:noFill/>
                </a:ln>
                <a:solidFill>
                  <a:srgbClr val="222222"/>
                </a:solidFill>
                <a:latin typeface="Times New Roman"/>
                <a:ea typeface="Times New Roman"/>
                <a:cs typeface="Times New Roman"/>
              </a:rPr>
              <a:t>доначисления НП и НДС, пени, штраф, </a:t>
            </a:r>
            <a:r>
              <a:rPr lang="ru-RU" sz="1400" b="0" i="0" u="none" strike="noStrike" cap="none">
                <a:ln>
                  <a:noFill/>
                </a:ln>
                <a:solidFill>
                  <a:srgbClr val="222222"/>
                </a:solidFill>
                <a:latin typeface="Times New Roman"/>
                <a:ea typeface="Times New Roman"/>
                <a:cs typeface="Times New Roman"/>
              </a:rPr>
              <a:t>отказ  в признании вычетов и возмещении налога. </a:t>
            </a:r>
            <a:endParaRPr/>
          </a:p>
          <a:p>
            <a:pPr marL="0" marR="0" lvl="0" indent="0" algn="just" defTabSz="914400">
              <a:lnSpc>
                <a:spcPct val="100000"/>
              </a:lnSpc>
              <a:spcBef>
                <a:spcPts val="0"/>
              </a:spcBef>
              <a:spcAft>
                <a:spcPts val="0"/>
              </a:spcAft>
              <a:buClrTx/>
              <a:buSzTx/>
              <a:buFontTx/>
              <a:buNone/>
              <a:tabLst>
                <a:tab pos="457200" algn="l"/>
              </a:tabLst>
              <a:defRPr/>
            </a:pPr>
            <a:endParaRPr lang="ru-RU" sz="1400" b="0" i="0" u="none" strike="noStrike" cap="none">
              <a:ln>
                <a:noFill/>
              </a:ln>
              <a:solidFill>
                <a:srgbClr val="222222"/>
              </a:solidFill>
              <a:latin typeface="Times New Roman"/>
              <a:ea typeface="Times New Roman"/>
              <a:cs typeface="Times New Roman"/>
            </a:endParaRPr>
          </a:p>
          <a:p>
            <a:pPr marL="0" marR="0" lvl="0" indent="0" algn="just" defTabSz="914400">
              <a:lnSpc>
                <a:spcPct val="100000"/>
              </a:lnSpc>
              <a:spcBef>
                <a:spcPts val="0"/>
              </a:spcBef>
              <a:spcAft>
                <a:spcPts val="0"/>
              </a:spcAft>
              <a:buClrTx/>
              <a:buSzTx/>
              <a:buFontTx/>
              <a:buNone/>
              <a:tabLst>
                <a:tab pos="457200" algn="l"/>
              </a:tabLst>
              <a:defRPr/>
            </a:pPr>
            <a:r>
              <a:rPr lang="ru-RU" sz="1400" b="1">
                <a:solidFill>
                  <a:srgbClr val="222222"/>
                </a:solidFill>
                <a:latin typeface="Times New Roman"/>
                <a:ea typeface="Times New Roman"/>
                <a:cs typeface="Times New Roman"/>
              </a:rPr>
              <a:t>Основание:</a:t>
            </a:r>
            <a:r>
              <a:rPr lang="ru-RU" sz="1400">
                <a:solidFill>
                  <a:srgbClr val="222222"/>
                </a:solidFill>
                <a:latin typeface="Times New Roman"/>
                <a:ea typeface="Times New Roman"/>
                <a:cs typeface="Times New Roman"/>
              </a:rPr>
              <a:t> </a:t>
            </a:r>
            <a:r>
              <a:rPr lang="ru-RU" sz="1400" b="0" i="0" u="none" strike="noStrike" cap="none">
                <a:ln>
                  <a:noFill/>
                </a:ln>
                <a:solidFill>
                  <a:srgbClr val="222222"/>
                </a:solidFill>
                <a:latin typeface="Times New Roman"/>
                <a:ea typeface="Times New Roman"/>
                <a:cs typeface="Times New Roman"/>
              </a:rPr>
              <a:t>контрагенты</a:t>
            </a:r>
            <a:r>
              <a:rPr lang="ru-RU" sz="1400">
                <a:solidFill>
                  <a:srgbClr val="222222"/>
                </a:solidFill>
                <a:latin typeface="Times New Roman"/>
                <a:ea typeface="Times New Roman"/>
                <a:cs typeface="Times New Roman"/>
              </a:rPr>
              <a:t> - </a:t>
            </a:r>
            <a:r>
              <a:rPr lang="ru-RU" sz="1400" b="0" i="0" u="none" strike="noStrike" cap="none">
                <a:ln>
                  <a:noFill/>
                </a:ln>
                <a:solidFill>
                  <a:srgbClr val="222222"/>
                </a:solidFill>
                <a:latin typeface="Times New Roman"/>
                <a:ea typeface="Times New Roman"/>
                <a:cs typeface="Times New Roman"/>
              </a:rPr>
              <a:t> «технические компании»:</a:t>
            </a:r>
            <a:endParaRPr lang="ru-RU" sz="1400" b="0" i="0" u="none" strike="noStrike" cap="none">
              <a:ln>
                <a:noFill/>
              </a:ln>
              <a:solidFill>
                <a:schemeClr val="tx1"/>
              </a:solidFill>
              <a:latin typeface="Times New Roman"/>
              <a:cs typeface="Times New Roman"/>
            </a:endParaRPr>
          </a:p>
          <a:p>
            <a:pPr lvl="0" algn="just" defTabSz="914400">
              <a:spcBef>
                <a:spcPts val="0"/>
              </a:spcBef>
              <a:spcAft>
                <a:spcPts val="0"/>
              </a:spcAft>
              <a:tabLst>
                <a:tab pos="457200" algn="l"/>
              </a:tabLst>
              <a:defRPr/>
            </a:pPr>
            <a:r>
              <a:rPr lang="ru-RU" sz="1400">
                <a:solidFill>
                  <a:srgbClr val="C00000"/>
                </a:solidFill>
                <a:latin typeface="Times New Roman"/>
                <a:cs typeface="Times New Roman"/>
              </a:rPr>
              <a:t>■ </a:t>
            </a:r>
            <a:r>
              <a:rPr lang="ru-RU" sz="1400" b="0" i="0" u="none" strike="noStrike" cap="none">
                <a:ln>
                  <a:noFill/>
                </a:ln>
                <a:solidFill>
                  <a:srgbClr val="222222"/>
                </a:solidFill>
                <a:latin typeface="Times New Roman"/>
                <a:ea typeface="Times New Roman"/>
                <a:cs typeface="Times New Roman"/>
              </a:rPr>
              <a:t>организации возглавляют номинальные руководители</a:t>
            </a:r>
            <a:endParaRPr lang="ru-RU" sz="1400" b="0" i="0" u="none" strike="noStrike" cap="none">
              <a:ln>
                <a:noFill/>
              </a:ln>
              <a:solidFill>
                <a:schemeClr val="tx1"/>
              </a:solidFill>
              <a:latin typeface="Times New Roman"/>
              <a:cs typeface="Times New Roman"/>
            </a:endParaRPr>
          </a:p>
          <a:p>
            <a:pPr lvl="0" algn="just" defTabSz="914400">
              <a:spcBef>
                <a:spcPts val="0"/>
              </a:spcBef>
              <a:spcAft>
                <a:spcPts val="0"/>
              </a:spcAft>
              <a:tabLst>
                <a:tab pos="457200" algn="l"/>
              </a:tabLst>
              <a:defRPr/>
            </a:pPr>
            <a:r>
              <a:rPr lang="ru-RU" sz="1400">
                <a:solidFill>
                  <a:srgbClr val="C00000"/>
                </a:solidFill>
                <a:latin typeface="Times New Roman"/>
                <a:cs typeface="Times New Roman"/>
              </a:rPr>
              <a:t>■ </a:t>
            </a:r>
            <a:r>
              <a:rPr lang="ru-RU" sz="1400" b="0" i="0" u="none" strike="noStrike" cap="none">
                <a:ln>
                  <a:noFill/>
                </a:ln>
                <a:solidFill>
                  <a:srgbClr val="222222"/>
                </a:solidFill>
                <a:latin typeface="Times New Roman"/>
                <a:ea typeface="Times New Roman"/>
                <a:cs typeface="Times New Roman"/>
              </a:rPr>
              <a:t>нет необходимых условий для достижения результатов соответствующей экономической и предпринимательской деятельности</a:t>
            </a:r>
            <a:endParaRPr lang="ru-RU" sz="1400" b="0" i="0" u="none" strike="noStrike" cap="none">
              <a:ln>
                <a:noFill/>
              </a:ln>
              <a:solidFill>
                <a:schemeClr val="tx1"/>
              </a:solidFill>
              <a:latin typeface="Times New Roman"/>
              <a:cs typeface="Times New Roman"/>
            </a:endParaRPr>
          </a:p>
          <a:p>
            <a:pPr lvl="0" algn="just" defTabSz="914400">
              <a:spcBef>
                <a:spcPts val="0"/>
              </a:spcBef>
              <a:spcAft>
                <a:spcPts val="0"/>
              </a:spcAft>
              <a:tabLst>
                <a:tab pos="457200" algn="l"/>
              </a:tabLst>
              <a:defRPr/>
            </a:pPr>
            <a:r>
              <a:rPr lang="ru-RU" sz="1400">
                <a:solidFill>
                  <a:srgbClr val="C00000"/>
                </a:solidFill>
                <a:latin typeface="Times New Roman"/>
                <a:cs typeface="Times New Roman"/>
              </a:rPr>
              <a:t>■ </a:t>
            </a:r>
            <a:r>
              <a:rPr lang="ru-RU" sz="1400" b="0" i="0" u="none" strike="noStrike" cap="none">
                <a:ln>
                  <a:noFill/>
                </a:ln>
                <a:solidFill>
                  <a:srgbClr val="222222"/>
                </a:solidFill>
                <a:latin typeface="Times New Roman"/>
                <a:ea typeface="Times New Roman"/>
                <a:cs typeface="Times New Roman"/>
              </a:rPr>
              <a:t>документы от их имени подписаны не директорами</a:t>
            </a:r>
            <a:endParaRPr lang="ru-RU" sz="1400" b="0" i="0" u="none" strike="noStrike" cap="none">
              <a:ln>
                <a:noFill/>
              </a:ln>
              <a:solidFill>
                <a:schemeClr val="tx1"/>
              </a:solidFill>
              <a:latin typeface="Times New Roman"/>
              <a:cs typeface="Times New Roman"/>
            </a:endParaRPr>
          </a:p>
          <a:p>
            <a:pPr lvl="0" algn="just" defTabSz="914400">
              <a:spcBef>
                <a:spcPts val="0"/>
              </a:spcBef>
              <a:spcAft>
                <a:spcPts val="0"/>
              </a:spcAft>
              <a:tabLst>
                <a:tab pos="457200" algn="l"/>
              </a:tabLst>
              <a:defRPr/>
            </a:pPr>
            <a:r>
              <a:rPr lang="ru-RU" sz="1400">
                <a:solidFill>
                  <a:srgbClr val="C00000"/>
                </a:solidFill>
                <a:latin typeface="Times New Roman"/>
                <a:cs typeface="Times New Roman"/>
              </a:rPr>
              <a:t>■ </a:t>
            </a:r>
            <a:r>
              <a:rPr lang="ru-RU" sz="1400" b="0" i="0" u="none" strike="noStrike" cap="none">
                <a:ln>
                  <a:noFill/>
                </a:ln>
                <a:solidFill>
                  <a:srgbClr val="222222"/>
                </a:solidFill>
                <a:latin typeface="Times New Roman"/>
                <a:ea typeface="Times New Roman"/>
                <a:cs typeface="Times New Roman"/>
              </a:rPr>
              <a:t>деятельность контрагентов фактически носит подконтрольный проверяемому плательщику характер</a:t>
            </a:r>
            <a:endParaRPr/>
          </a:p>
          <a:p>
            <a:pPr lvl="0" algn="just" defTabSz="914400">
              <a:spcBef>
                <a:spcPts val="0"/>
              </a:spcBef>
              <a:spcAft>
                <a:spcPts val="0"/>
              </a:spcAft>
              <a:tabLst>
                <a:tab pos="457200" algn="l"/>
              </a:tabLst>
              <a:defRPr/>
            </a:pPr>
            <a:r>
              <a:rPr lang="ru-RU" sz="1400">
                <a:solidFill>
                  <a:srgbClr val="C00000"/>
                </a:solidFill>
                <a:latin typeface="Times New Roman"/>
                <a:cs typeface="Times New Roman"/>
              </a:rPr>
              <a:t>■ </a:t>
            </a:r>
            <a:r>
              <a:rPr lang="ru-RU" sz="1400">
                <a:latin typeface="Times New Roman"/>
                <a:cs typeface="Times New Roman"/>
              </a:rPr>
              <a:t>«транзитный" характер движения денежных средств от общества через спорных контрагентов с последующим "распылением" денежных средств на организации-«однодневки»</a:t>
            </a:r>
            <a:endParaRPr/>
          </a:p>
          <a:p>
            <a:pPr lvl="0" algn="just" defTabSz="914400">
              <a:spcBef>
                <a:spcPts val="0"/>
              </a:spcBef>
              <a:spcAft>
                <a:spcPts val="0"/>
              </a:spcAft>
              <a:tabLst>
                <a:tab pos="457200" algn="l"/>
              </a:tabLst>
              <a:defRPr/>
            </a:pPr>
            <a:r>
              <a:rPr lang="ru-RU" sz="1400">
                <a:solidFill>
                  <a:srgbClr val="C00000"/>
                </a:solidFill>
                <a:latin typeface="Times New Roman"/>
                <a:cs typeface="Times New Roman"/>
              </a:rPr>
              <a:t>■ </a:t>
            </a:r>
            <a:r>
              <a:rPr lang="ru-RU" sz="1400">
                <a:latin typeface="Times New Roman"/>
                <a:cs typeface="Times New Roman"/>
              </a:rPr>
              <a:t>фактически налогоплательщик осуществлял  контроль движения денежных средств от спорных контрагентов в адрес .</a:t>
            </a:r>
            <a:endParaRPr/>
          </a:p>
          <a:p>
            <a:pPr lvl="0" algn="just" defTabSz="914400">
              <a:spcBef>
                <a:spcPts val="0"/>
              </a:spcBef>
              <a:spcAft>
                <a:spcPts val="0"/>
              </a:spcAft>
              <a:tabLst>
                <a:tab pos="457200" algn="l"/>
              </a:tabLst>
              <a:defRPr/>
            </a:pPr>
            <a:endParaRPr lang="ru-RU" sz="1400">
              <a:latin typeface="Times New Roman"/>
              <a:cs typeface="Times New Roman"/>
            </a:endParaRPr>
          </a:p>
          <a:p>
            <a:pPr algn="just" defTabSz="914400">
              <a:spcBef>
                <a:spcPts val="0"/>
              </a:spcBef>
              <a:spcAft>
                <a:spcPts val="0"/>
              </a:spcAft>
              <a:tabLst>
                <a:tab pos="457200" algn="l"/>
              </a:tabLst>
              <a:defRPr/>
            </a:pPr>
            <a:r>
              <a:rPr lang="ru-RU" sz="1400" b="1">
                <a:solidFill>
                  <a:srgbClr val="222222"/>
                </a:solidFill>
                <a:latin typeface="Times New Roman"/>
                <a:ea typeface="Times New Roman"/>
                <a:cs typeface="Times New Roman"/>
              </a:rPr>
              <a:t>Вывод НО и суда: </a:t>
            </a:r>
            <a:r>
              <a:rPr lang="ru-RU" sz="1400" b="1">
                <a:solidFill>
                  <a:srgbClr val="C00000"/>
                </a:solidFill>
                <a:latin typeface="Times New Roman"/>
                <a:ea typeface="Times New Roman"/>
                <a:cs typeface="Times New Roman"/>
              </a:rPr>
              <a:t>Налогоплательщик конечный выгодоприобретатель по сделкам со спорными контрагентами. </a:t>
            </a:r>
            <a:endParaRPr lang="ru-RU" sz="1400" b="1">
              <a:solidFill>
                <a:srgbClr val="C00000"/>
              </a:solidFill>
              <a:latin typeface="Times New Roman"/>
              <a:cs typeface="Times New Roman"/>
            </a:endParaRPr>
          </a:p>
          <a:p>
            <a:pPr lvl="0" algn="just" defTabSz="914400">
              <a:spcBef>
                <a:spcPts val="0"/>
              </a:spcBef>
              <a:spcAft>
                <a:spcPts val="0"/>
              </a:spcAft>
              <a:tabLst>
                <a:tab pos="457200" algn="l"/>
              </a:tabLst>
              <a:defRPr/>
            </a:pPr>
            <a:endParaRPr lang="ru-RU" sz="1400" b="0" i="0" u="none" strike="noStrike" cap="none">
              <a:ln>
                <a:noFill/>
              </a:ln>
              <a:solidFill>
                <a:srgbClr val="222222"/>
              </a:solidFill>
              <a:latin typeface="Times New Roman"/>
              <a:ea typeface="Times New Roman"/>
              <a:cs typeface="Times New Roman"/>
            </a:endParaRPr>
          </a:p>
          <a:p>
            <a:pPr lvl="0" algn="just" defTabSz="914400">
              <a:spcBef>
                <a:spcPts val="0"/>
              </a:spcBef>
              <a:spcAft>
                <a:spcPts val="0"/>
              </a:spcAft>
              <a:tabLst>
                <a:tab pos="457200" algn="l"/>
              </a:tabLst>
              <a:defRPr/>
            </a:pPr>
            <a:endParaRPr lang="ru-RU" sz="1400" b="0" i="0" u="none" strike="noStrike" cap="none">
              <a:ln>
                <a:noFill/>
              </a:ln>
              <a:solidFill>
                <a:srgbClr val="222222"/>
              </a:solidFill>
              <a:latin typeface="Times New Roman"/>
              <a:ea typeface="Times New Roman"/>
              <a:cs typeface="Times New Roman"/>
            </a:endParaRPr>
          </a:p>
          <a:p>
            <a:pPr lvl="0" algn="just" defTabSz="914400">
              <a:spcBef>
                <a:spcPts val="0"/>
              </a:spcBef>
              <a:spcAft>
                <a:spcPts val="0"/>
              </a:spcAft>
              <a:tabLst>
                <a:tab pos="457200" algn="l"/>
              </a:tabLst>
              <a:defRPr/>
            </a:pPr>
            <a:endParaRPr lang="ru-RU" sz="1400" b="0" i="0" u="none" strike="noStrike" cap="none">
              <a:ln>
                <a:noFill/>
              </a:ln>
              <a:solidFill>
                <a:schemeClr val="tx1"/>
              </a:solidFill>
              <a:latin typeface="Times New Roman"/>
              <a:cs typeface="Times New Roman"/>
            </a:endParaRPr>
          </a:p>
        </p:txBody>
      </p:sp>
      <p:sp>
        <p:nvSpPr>
          <p:cNvPr id="15" name="Скругленный прямоугольник 15"/>
          <p:cNvSpPr/>
          <p:nvPr/>
        </p:nvSpPr>
        <p:spPr bwMode="auto">
          <a:xfrm>
            <a:off x="3166533" y="1469020"/>
            <a:ext cx="1439333" cy="825447"/>
          </a:xfrm>
          <a:prstGeom prst="roundRect">
            <a:avLst>
              <a:gd name="adj" fmla="val 16667"/>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050" b="1">
                <a:solidFill>
                  <a:schemeClr val="tx1"/>
                </a:solidFill>
              </a:rPr>
              <a:t>Проверяемый налогоплательщик</a:t>
            </a:r>
            <a:endParaRPr/>
          </a:p>
        </p:txBody>
      </p:sp>
      <p:sp>
        <p:nvSpPr>
          <p:cNvPr id="16" name="Скругленный прямоугольник 16"/>
          <p:cNvSpPr/>
          <p:nvPr/>
        </p:nvSpPr>
        <p:spPr bwMode="auto">
          <a:xfrm>
            <a:off x="430372" y="1469020"/>
            <a:ext cx="1508495" cy="825447"/>
          </a:xfrm>
          <a:prstGeom prst="roundRect">
            <a:avLst>
              <a:gd name="adj"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a:solidFill>
                  <a:schemeClr val="tx1"/>
                </a:solidFill>
              </a:rPr>
              <a:t>Контрагент</a:t>
            </a:r>
            <a:endParaRPr/>
          </a:p>
          <a:p>
            <a:pPr algn="ctr">
              <a:defRPr/>
            </a:pPr>
            <a:r>
              <a:rPr lang="ru-RU" sz="1200">
                <a:solidFill>
                  <a:schemeClr val="tx1"/>
                </a:solidFill>
              </a:rPr>
              <a:t>«карманная техничка»</a:t>
            </a:r>
            <a:endParaRPr/>
          </a:p>
        </p:txBody>
      </p:sp>
      <p:sp>
        <p:nvSpPr>
          <p:cNvPr id="17" name="Скругленный прямоугольник 17"/>
          <p:cNvSpPr/>
          <p:nvPr/>
        </p:nvSpPr>
        <p:spPr bwMode="auto">
          <a:xfrm>
            <a:off x="1776571" y="2603553"/>
            <a:ext cx="1508495" cy="825447"/>
          </a:xfrm>
          <a:prstGeom prst="roundRect">
            <a:avLst>
              <a:gd name="adj"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a:solidFill>
                  <a:schemeClr val="tx1"/>
                </a:solidFill>
              </a:rPr>
              <a:t>Компания </a:t>
            </a:r>
            <a:endParaRPr/>
          </a:p>
          <a:p>
            <a:pPr algn="ctr">
              <a:defRPr/>
            </a:pPr>
            <a:r>
              <a:rPr lang="ru-RU" sz="1200">
                <a:solidFill>
                  <a:schemeClr val="tx1"/>
                </a:solidFill>
              </a:rPr>
              <a:t>подконтрольная «однодневка»</a:t>
            </a:r>
            <a:endParaRPr/>
          </a:p>
        </p:txBody>
      </p:sp>
      <p:sp>
        <p:nvSpPr>
          <p:cNvPr id="18" name="Стрелка влево 18"/>
          <p:cNvSpPr/>
          <p:nvPr/>
        </p:nvSpPr>
        <p:spPr bwMode="auto">
          <a:xfrm>
            <a:off x="1938867" y="1845733"/>
            <a:ext cx="1227666" cy="448734"/>
          </a:xfrm>
          <a:prstGeom prst="leftArrow">
            <a:avLst>
              <a:gd name="adj1" fmla="val 50000"/>
              <a:gd name="adj2" fmla="val 50000"/>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a:solidFill>
                  <a:schemeClr val="tx1"/>
                </a:solidFill>
              </a:rPr>
              <a:t>деньги</a:t>
            </a:r>
            <a:endParaRPr/>
          </a:p>
        </p:txBody>
      </p:sp>
      <p:sp>
        <p:nvSpPr>
          <p:cNvPr id="19" name="Стрелка вправо 20"/>
          <p:cNvSpPr/>
          <p:nvPr/>
        </p:nvSpPr>
        <p:spPr bwMode="auto">
          <a:xfrm>
            <a:off x="1938867" y="1469020"/>
            <a:ext cx="1227666" cy="478313"/>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a:solidFill>
                  <a:schemeClr val="tx1"/>
                </a:solidFill>
              </a:rPr>
              <a:t>«работы»</a:t>
            </a:r>
            <a:endParaRPr/>
          </a:p>
        </p:txBody>
      </p:sp>
      <p:sp>
        <p:nvSpPr>
          <p:cNvPr id="20" name="Прямоугольник 23"/>
          <p:cNvSpPr/>
          <p:nvPr/>
        </p:nvSpPr>
        <p:spPr bwMode="auto">
          <a:xfrm>
            <a:off x="1045051" y="2855667"/>
            <a:ext cx="648254" cy="276999"/>
          </a:xfrm>
          <a:prstGeom prst="rect">
            <a:avLst/>
          </a:prstGeom>
        </p:spPr>
        <p:txBody>
          <a:bodyPr wrap="none">
            <a:spAutoFit/>
          </a:bodyPr>
          <a:lstStyle/>
          <a:p>
            <a:pPr algn="ctr">
              <a:defRPr/>
            </a:pPr>
            <a:r>
              <a:rPr lang="ru-RU" sz="1200" b="1"/>
              <a:t>деньги</a:t>
            </a:r>
            <a:endParaRPr/>
          </a:p>
        </p:txBody>
      </p:sp>
      <p:sp>
        <p:nvSpPr>
          <p:cNvPr id="21" name="Стрелка углом вверх 25"/>
          <p:cNvSpPr/>
          <p:nvPr/>
        </p:nvSpPr>
        <p:spPr bwMode="auto">
          <a:xfrm>
            <a:off x="3285066" y="2294467"/>
            <a:ext cx="838201" cy="838198"/>
          </a:xfrm>
          <a:prstGeom prst="bentUpArrow">
            <a:avLst>
              <a:gd name="adj1" fmla="val 25000"/>
              <a:gd name="adj2" fmla="val 25000"/>
              <a:gd name="adj3" fmla="val 25000"/>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22" name="Прямоугольник 26"/>
          <p:cNvSpPr/>
          <p:nvPr/>
        </p:nvSpPr>
        <p:spPr bwMode="auto">
          <a:xfrm>
            <a:off x="3285066" y="2855667"/>
            <a:ext cx="648254" cy="276999"/>
          </a:xfrm>
          <a:prstGeom prst="rect">
            <a:avLst/>
          </a:prstGeom>
        </p:spPr>
        <p:txBody>
          <a:bodyPr wrap="none">
            <a:spAutoFit/>
          </a:bodyPr>
          <a:lstStyle/>
          <a:p>
            <a:pPr algn="ctr">
              <a:defRPr/>
            </a:pPr>
            <a:r>
              <a:rPr lang="ru-RU" sz="1200" b="1"/>
              <a:t>деньги</a:t>
            </a:r>
            <a:endParaRPr/>
          </a:p>
        </p:txBody>
      </p:sp>
      <p:sp>
        <p:nvSpPr>
          <p:cNvPr id="23" name="Стрелка углом вверх 28"/>
          <p:cNvSpPr/>
          <p:nvPr/>
        </p:nvSpPr>
        <p:spPr bwMode="auto">
          <a:xfrm rot="5400000">
            <a:off x="932444" y="2407073"/>
            <a:ext cx="956733" cy="731520"/>
          </a:xfrm>
          <a:prstGeom prst="bentUpArrow">
            <a:avLst>
              <a:gd name="adj1" fmla="val 28473"/>
              <a:gd name="adj2" fmla="val 25000"/>
              <a:gd name="adj3" fmla="val 25000"/>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24" name="TextBox 30"/>
          <p:cNvSpPr/>
          <p:nvPr/>
        </p:nvSpPr>
        <p:spPr bwMode="auto">
          <a:xfrm>
            <a:off x="218645" y="3429000"/>
            <a:ext cx="4624289" cy="3385542"/>
          </a:xfrm>
          <a:prstGeom prst="rect">
            <a:avLst/>
          </a:prstGeom>
          <a:noFill/>
          <a:ln w="28575">
            <a:solidFill>
              <a:srgbClr val="C00000"/>
            </a:solidFill>
          </a:ln>
        </p:spPr>
        <p:txBody>
          <a:bodyPr wrap="square" rtlCol="0">
            <a:spAutoFit/>
          </a:bodyPr>
          <a:lstStyle/>
          <a:p>
            <a:pPr algn="just">
              <a:defRPr/>
            </a:pPr>
            <a:r>
              <a:rPr lang="ru-RU" sz="1400" b="1">
                <a:latin typeface="Times New Roman"/>
                <a:cs typeface="Times New Roman"/>
              </a:rPr>
              <a:t>Применена ст. 31 НК РФ в части расходов «техничек» </a:t>
            </a:r>
            <a:r>
              <a:rPr lang="ru-RU" sz="1400">
                <a:latin typeface="Times New Roman"/>
                <a:cs typeface="Times New Roman"/>
              </a:rPr>
              <a:t>расходы, понесенные спорными контрагентами в интересах Общества, </a:t>
            </a:r>
            <a:r>
              <a:rPr lang="ru-RU" sz="1400" b="1">
                <a:latin typeface="Times New Roman"/>
                <a:cs typeface="Times New Roman"/>
              </a:rPr>
              <a:t>квалифицированы как расходы, понесенные непосредственно Обществом</a:t>
            </a:r>
            <a:r>
              <a:rPr lang="ru-RU" sz="1400">
                <a:latin typeface="Times New Roman"/>
                <a:cs typeface="Times New Roman"/>
              </a:rPr>
              <a:t>, которые могут быть приняты в уменьшение налоговой базы по налогу прибыль организаций</a:t>
            </a:r>
            <a:r>
              <a:rPr lang="ru-RU" sz="1400"/>
              <a:t>.</a:t>
            </a:r>
            <a:endParaRPr/>
          </a:p>
          <a:p>
            <a:pPr algn="just">
              <a:defRPr/>
            </a:pPr>
            <a:r>
              <a:rPr lang="ru-RU" sz="1400" b="1">
                <a:latin typeface="Times New Roman"/>
                <a:cs typeface="Times New Roman"/>
              </a:rPr>
              <a:t>Дано понятие «</a:t>
            </a:r>
            <a:r>
              <a:rPr lang="ru-RU" b="1" u="sng">
                <a:solidFill>
                  <a:srgbClr val="9E0E11"/>
                </a:solidFill>
                <a:latin typeface="Times New Roman"/>
                <a:cs typeface="Times New Roman"/>
              </a:rPr>
              <a:t>техническая компания </a:t>
            </a:r>
            <a:r>
              <a:rPr lang="ru-RU" sz="1400" b="1">
                <a:latin typeface="Times New Roman"/>
                <a:cs typeface="Times New Roman"/>
              </a:rPr>
              <a:t>и ее отличие от «однодневки»</a:t>
            </a:r>
            <a:r>
              <a:rPr lang="ru-RU" sz="1400">
                <a:latin typeface="Times New Roman"/>
                <a:cs typeface="Times New Roman"/>
              </a:rPr>
              <a:t> - </a:t>
            </a:r>
            <a:r>
              <a:rPr lang="ru-RU" sz="1400" i="1">
                <a:latin typeface="Times New Roman"/>
                <a:cs typeface="Times New Roman"/>
              </a:rPr>
              <a:t>«</a:t>
            </a:r>
            <a:r>
              <a:rPr lang="ru-RU" sz="1400" i="1"/>
              <a:t>«Техническую» организацию от фирмы-«однодневки» отличает то, что </a:t>
            </a:r>
            <a:r>
              <a:rPr lang="ru-RU" sz="1400" b="1">
                <a:solidFill>
                  <a:srgbClr val="9E0E11"/>
                </a:solidFill>
              </a:rPr>
              <a:t>создается видимость работы организации, наличия у нее штата работников, несения расходов, непосредственно связанных с осуществлением предпринимательской деятельности, а также отсутствие очевидной подконтрольности организации конечному выгодоприобретателю и т.п</a:t>
            </a:r>
            <a:r>
              <a:rPr lang="ru-RU" sz="1400" i="1"/>
              <a:t>.»</a:t>
            </a:r>
            <a:endParaRPr lang="ru-RU" sz="1400" i="1">
              <a:latin typeface="Times New Roman"/>
              <a:cs typeface="Times New Roman"/>
            </a:endParaRPr>
          </a:p>
        </p:txBody>
      </p:sp>
      <p:pic>
        <p:nvPicPr>
          <p:cNvPr id="25"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574053" y="0"/>
            <a:ext cx="1271304" cy="338667"/>
          </a:xfrm>
          <a:prstGeom prst="rect">
            <a:avLst/>
          </a:prstGeom>
          <a:ln w="12700" cap="flat">
            <a:noFill/>
            <a:miter lim="400000"/>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TextBox 9"/>
          <p:cNvSpPr/>
          <p:nvPr/>
        </p:nvSpPr>
        <p:spPr bwMode="auto">
          <a:xfrm>
            <a:off x="1203663" y="2353733"/>
            <a:ext cx="7498673" cy="646331"/>
          </a:xfrm>
          <a:prstGeom prst="rect">
            <a:avLst/>
          </a:prstGeom>
          <a:noFill/>
          <a:ln w="38100">
            <a:solidFill>
              <a:srgbClr val="9C0E11"/>
            </a:solidFill>
          </a:ln>
        </p:spPr>
        <p:txBody>
          <a:bodyPr wrap="square" rtlCol="0">
            <a:spAutoFit/>
          </a:bodyPr>
          <a:lstStyle/>
          <a:p>
            <a:pPr algn="ctr">
              <a:defRPr/>
            </a:pPr>
            <a:r>
              <a:rPr lang="ru-RU" sz="3600" b="1">
                <a:solidFill>
                  <a:srgbClr val="9E0E11"/>
                </a:solidFill>
              </a:rPr>
              <a:t>НАЛОГОВАЯ РЕКОНСТРУКЦИЯ</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1280"/>
            <a:ext cx="9906859" cy="6858594"/>
          </a:xfrm>
          <a:prstGeom prst="rect">
            <a:avLst/>
          </a:prstGeom>
        </p:spPr>
      </p:pic>
      <p:sp>
        <p:nvSpPr>
          <p:cNvPr id="5" name="Заголовок 1"/>
          <p:cNvSpPr>
            <a:spLocks/>
          </p:cNvSpPr>
          <p:nvPr/>
        </p:nvSpPr>
        <p:spPr bwMode="auto">
          <a:xfrm>
            <a:off x="499001" y="725126"/>
            <a:ext cx="8866827"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r>
              <a:rPr lang="ru-RU" sz="1800" b="1">
                <a:latin typeface="Times New Roman"/>
                <a:cs typeface="Times New Roman"/>
              </a:rPr>
              <a:t>Письмо ФНС от 10.03.2021 года</a:t>
            </a:r>
            <a:r>
              <a:rPr lang="ru-RU" sz="1800" b="1">
                <a:solidFill>
                  <a:srgbClr val="9E0E11"/>
                </a:solidFill>
                <a:latin typeface="Times New Roman"/>
                <a:cs typeface="Times New Roman"/>
              </a:rPr>
              <a:t> </a:t>
            </a:r>
            <a:r>
              <a:rPr lang="ru-RU" sz="1800" b="1">
                <a:latin typeface="Times New Roman"/>
                <a:cs typeface="Times New Roman"/>
              </a:rPr>
              <a:t>№ БВ-4-7/3060</a:t>
            </a:r>
            <a:endParaRPr lang="ru-RU" sz="1800" b="1">
              <a:solidFill>
                <a:srgbClr val="9E0E11"/>
              </a:solidFill>
              <a:latin typeface="Times New Roman"/>
              <a:cs typeface="Times New Roman"/>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TextBox 7"/>
          <p:cNvSpPr>
            <a:spLocks/>
          </p:cNvSpPr>
          <p:nvPr/>
        </p:nvSpPr>
        <p:spPr bwMode="auto">
          <a:xfrm>
            <a:off x="1134533" y="182367"/>
            <a:ext cx="8231295" cy="400110"/>
          </a:xfrm>
          <a:prstGeom prst="rect">
            <a:avLst/>
          </a:prstGeom>
          <a:noFill/>
        </p:spPr>
        <p:txBody>
          <a:bodyPr wrap="square" rtlCol="0">
            <a:spAutoFit/>
          </a:bodyPr>
          <a:lstStyle/>
          <a:p>
            <a:pPr algn="ctr">
              <a:defRPr/>
            </a:pPr>
            <a:r>
              <a:rPr lang="ru-RU" sz="2000" b="1">
                <a:solidFill>
                  <a:srgbClr val="9E0E11"/>
                </a:solidFill>
                <a:latin typeface="Times New Roman"/>
                <a:cs typeface="Times New Roman"/>
              </a:rPr>
              <a:t>ПИСЬМО ФНС по ст. 54.1 НК РФ – налоговая реконструкция</a:t>
            </a:r>
          </a:p>
        </p:txBody>
      </p:sp>
      <p:sp>
        <p:nvSpPr>
          <p:cNvPr id="11" name="Rectangle 1"/>
          <p:cNvSpPr>
            <a:spLocks noChangeArrowheads="1"/>
          </p:cNvSpPr>
          <p:nvPr/>
        </p:nvSpPr>
        <p:spPr bwMode="auto">
          <a:xfrm>
            <a:off x="837485" y="1397675"/>
            <a:ext cx="8451161" cy="2031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ru-RU" b="1">
                <a:solidFill>
                  <a:srgbClr val="9E0E11"/>
                </a:solidFill>
                <a:latin typeface="Times New Roman"/>
                <a:ea typeface="Times New Roman"/>
                <a:cs typeface="Times New Roman"/>
              </a:rPr>
              <a:t>Н</a:t>
            </a:r>
            <a:r>
              <a:rPr lang="ru-RU" b="1" i="0" u="none" strike="noStrike" cap="none">
                <a:ln>
                  <a:noFill/>
                </a:ln>
                <a:solidFill>
                  <a:srgbClr val="9E0E11"/>
                </a:solidFill>
                <a:latin typeface="Times New Roman"/>
                <a:ea typeface="Times New Roman"/>
                <a:cs typeface="Times New Roman"/>
              </a:rPr>
              <a:t>алогоплательщик должен </a:t>
            </a:r>
            <a:r>
              <a:rPr lang="ru-RU" b="1" i="0" u="none" strike="noStrike" cap="none">
                <a:ln>
                  <a:noFill/>
                </a:ln>
                <a:latin typeface="Times New Roman"/>
                <a:ea typeface="Times New Roman"/>
                <a:cs typeface="Times New Roman"/>
              </a:rPr>
              <a:t>раскрыть информацию о реальных исполнителях по сделке с документальным подтверждением. </a:t>
            </a:r>
            <a:endParaRPr/>
          </a:p>
          <a:p>
            <a:pPr marL="0" marR="0" lvl="0" indent="0" algn="just" defTabSz="914400">
              <a:lnSpc>
                <a:spcPct val="100000"/>
              </a:lnSpc>
              <a:spcBef>
                <a:spcPts val="0"/>
              </a:spcBef>
              <a:spcAft>
                <a:spcPts val="0"/>
              </a:spcAft>
              <a:buClrTx/>
              <a:buSzTx/>
              <a:buFontTx/>
              <a:buNone/>
              <a:defRPr/>
            </a:pPr>
            <a:r>
              <a:rPr lang="ru-RU" b="0" i="0" u="none" strike="noStrike" cap="none">
                <a:ln>
                  <a:noFill/>
                </a:ln>
                <a:solidFill>
                  <a:srgbClr val="0A0A0A"/>
                </a:solidFill>
                <a:latin typeface="Times New Roman"/>
                <a:ea typeface="Times New Roman"/>
                <a:cs typeface="Times New Roman"/>
              </a:rPr>
              <a:t>Если осмотрительность не проявлена, но реальные затраты по сделке понесены - расходы и вычеты </a:t>
            </a:r>
            <a:r>
              <a:rPr lang="ru-RU" b="1" i="0" u="none" strike="noStrike" cap="none">
                <a:ln>
                  <a:noFill/>
                </a:ln>
                <a:solidFill>
                  <a:srgbClr val="0A0A0A"/>
                </a:solidFill>
                <a:latin typeface="Times New Roman"/>
                <a:ea typeface="Times New Roman"/>
                <a:cs typeface="Times New Roman"/>
              </a:rPr>
              <a:t>могут быть рассчитаны </a:t>
            </a:r>
            <a:r>
              <a:rPr lang="ru-RU" b="1" i="0" u="sng" strike="noStrike" cap="none">
                <a:ln>
                  <a:noFill/>
                </a:ln>
                <a:solidFill>
                  <a:srgbClr val="0A0A0A"/>
                </a:solidFill>
                <a:latin typeface="Times New Roman"/>
                <a:ea typeface="Times New Roman"/>
                <a:cs typeface="Times New Roman"/>
              </a:rPr>
              <a:t>по документам реального исполнителя по сделке</a:t>
            </a:r>
            <a:r>
              <a:rPr lang="ru-RU" b="0" i="0" u="none" strike="noStrike" cap="none">
                <a:ln>
                  <a:noFill/>
                </a:ln>
                <a:solidFill>
                  <a:srgbClr val="0A0A0A"/>
                </a:solidFill>
                <a:latin typeface="Times New Roman"/>
                <a:ea typeface="Times New Roman"/>
                <a:cs typeface="Times New Roman"/>
              </a:rPr>
              <a:t>.</a:t>
            </a:r>
            <a:endParaRPr/>
          </a:p>
          <a:p>
            <a:pPr marL="0" marR="0" lvl="0" indent="0" algn="just" defTabSz="914400">
              <a:lnSpc>
                <a:spcPct val="100000"/>
              </a:lnSpc>
              <a:spcBef>
                <a:spcPts val="0"/>
              </a:spcBef>
              <a:spcAft>
                <a:spcPts val="0"/>
              </a:spcAft>
              <a:buClrTx/>
              <a:buSzTx/>
              <a:buFontTx/>
              <a:buNone/>
              <a:defRPr/>
            </a:pPr>
            <a:endParaRPr lang="ru-RU">
              <a:solidFill>
                <a:srgbClr val="0A0A0A"/>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endParaRPr lang="ru-RU" b="0" i="0" u="none" strike="noStrike" cap="none">
              <a:ln>
                <a:noFill/>
              </a:ln>
              <a:solidFill>
                <a:schemeClr val="tx1"/>
              </a:solidFill>
              <a:latin typeface="Times New Roman"/>
              <a:cs typeface="Times New Roman"/>
            </a:endParaRPr>
          </a:p>
        </p:txBody>
      </p:sp>
      <p:sp>
        <p:nvSpPr>
          <p:cNvPr id="12" name="Прямоугольник 9"/>
          <p:cNvSpPr/>
          <p:nvPr/>
        </p:nvSpPr>
        <p:spPr bwMode="auto">
          <a:xfrm>
            <a:off x="837485" y="3674533"/>
            <a:ext cx="4953000" cy="1477328"/>
          </a:xfrm>
          <a:prstGeom prst="rect">
            <a:avLst/>
          </a:prstGeom>
          <a:ln w="28575">
            <a:solidFill>
              <a:srgbClr val="9E0E11"/>
            </a:solidFill>
          </a:ln>
        </p:spPr>
        <p:txBody>
          <a:bodyPr>
            <a:spAutoFit/>
          </a:bodyPr>
          <a:lstStyle/>
          <a:p>
            <a:pPr algn="just">
              <a:defRPr/>
            </a:pPr>
            <a:r>
              <a:rPr lang="ru-RU">
                <a:latin typeface="Times New Roman"/>
                <a:cs typeface="Times New Roman"/>
              </a:rPr>
              <a:t>Если фиктивный контрагент отказывается раскрывать свои внутренние документы и реального исполнителя по сделке, добиться налоговой реконструкции будет весьма проблематично…</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9" name="TextBox 8"/>
          <p:cNvSpPr/>
          <p:nvPr/>
        </p:nvSpPr>
        <p:spPr bwMode="auto">
          <a:xfrm>
            <a:off x="812800" y="182367"/>
            <a:ext cx="8415867" cy="400110"/>
          </a:xfrm>
          <a:prstGeom prst="rect">
            <a:avLst/>
          </a:prstGeom>
          <a:noFill/>
        </p:spPr>
        <p:txBody>
          <a:bodyPr wrap="square" rtlCol="0">
            <a:spAutoFit/>
          </a:bodyPr>
          <a:lstStyle/>
          <a:p>
            <a:pPr algn="ctr">
              <a:defRPr/>
            </a:pPr>
            <a:r>
              <a:rPr lang="ru-RU" sz="2000" b="1">
                <a:solidFill>
                  <a:srgbClr val="9E0E11"/>
                </a:solidFill>
                <a:latin typeface="Times New Roman"/>
                <a:cs typeface="Times New Roman"/>
              </a:rPr>
              <a:t>Судебная практика: отказ в «налоговой реконструкции»</a:t>
            </a:r>
            <a:endParaRPr/>
          </a:p>
        </p:txBody>
      </p:sp>
      <p:sp>
        <p:nvSpPr>
          <p:cNvPr id="10" name="TextBox 10"/>
          <p:cNvSpPr/>
          <p:nvPr/>
        </p:nvSpPr>
        <p:spPr bwMode="auto">
          <a:xfrm>
            <a:off x="4808984" y="620688"/>
            <a:ext cx="4896544" cy="7294305"/>
          </a:xfrm>
          <a:prstGeom prst="rect">
            <a:avLst/>
          </a:prstGeom>
          <a:noFill/>
          <a:ln w="38100">
            <a:noFill/>
          </a:ln>
        </p:spPr>
        <p:txBody>
          <a:bodyPr wrap="square" rtlCol="0">
            <a:spAutoFit/>
          </a:bodyPr>
          <a:lstStyle/>
          <a:p>
            <a:pPr algn="ctr">
              <a:defRPr/>
            </a:pPr>
            <a:r>
              <a:rPr lang="ru-RU" sz="1600" b="1">
                <a:latin typeface="Times New Roman"/>
                <a:cs typeface="Times New Roman"/>
              </a:rPr>
              <a:t>Постановление  АС Московского округа от 17.06.2021 года № А40-319507/19</a:t>
            </a:r>
            <a:endParaRPr/>
          </a:p>
          <a:p>
            <a:pPr algn="ctr">
              <a:defRPr/>
            </a:pPr>
            <a:endParaRPr/>
          </a:p>
          <a:p>
            <a:pPr algn="just">
              <a:defRPr/>
            </a:pPr>
            <a:r>
              <a:rPr lang="ru-RU" sz="1600">
                <a:latin typeface="Times New Roman"/>
                <a:cs typeface="Times New Roman"/>
              </a:rPr>
              <a:t>Налогоплательщик осуществлял деятельность по поставке компьютеров и комплектующих в различные, в том числе госорганизации, для чего закупал их в т.ч. у нескольких поставщиков.</a:t>
            </a:r>
            <a:br>
              <a:rPr lang="ru-RU" sz="1600"/>
            </a:br>
            <a:r>
              <a:rPr lang="ru-RU" sz="1600" b="1">
                <a:latin typeface="Times New Roman"/>
                <a:cs typeface="Times New Roman"/>
              </a:rPr>
              <a:t>Итог выездной проверки: </a:t>
            </a:r>
            <a:r>
              <a:rPr lang="ru-RU" sz="1600" b="1">
                <a:solidFill>
                  <a:srgbClr val="9E0E11"/>
                </a:solidFill>
                <a:latin typeface="Times New Roman"/>
                <a:cs typeface="Times New Roman"/>
              </a:rPr>
              <a:t>4.4 млрд. руб. </a:t>
            </a:r>
            <a:endParaRPr/>
          </a:p>
          <a:p>
            <a:pPr algn="just">
              <a:defRPr/>
            </a:pPr>
            <a:r>
              <a:rPr lang="ru-RU" sz="1600">
                <a:latin typeface="Times New Roman"/>
                <a:cs typeface="Times New Roman"/>
              </a:rPr>
              <a:t>(НП, НДС, пени, штрафы)</a:t>
            </a:r>
            <a:endParaRPr/>
          </a:p>
          <a:p>
            <a:pPr algn="just">
              <a:defRPr/>
            </a:pPr>
            <a:endParaRPr lang="ru-RU" sz="1600">
              <a:latin typeface="Times New Roman"/>
              <a:cs typeface="Times New Roman"/>
            </a:endParaRPr>
          </a:p>
          <a:p>
            <a:pPr algn="just">
              <a:defRPr/>
            </a:pPr>
            <a:r>
              <a:rPr lang="ru-RU" sz="1600" b="1">
                <a:solidFill>
                  <a:srgbClr val="9E0E11"/>
                </a:solidFill>
                <a:latin typeface="Times New Roman"/>
                <a:cs typeface="Times New Roman"/>
              </a:rPr>
              <a:t>Вердикт суда:</a:t>
            </a:r>
            <a:r>
              <a:rPr lang="ru-RU" sz="1600" b="1">
                <a:latin typeface="Times New Roman"/>
                <a:cs typeface="Times New Roman"/>
              </a:rPr>
              <a:t> </a:t>
            </a:r>
            <a:endParaRPr/>
          </a:p>
          <a:p>
            <a:pPr algn="just">
              <a:defRPr/>
            </a:pPr>
            <a:r>
              <a:rPr lang="ru-RU" sz="1600" b="1">
                <a:latin typeface="Times New Roman"/>
                <a:cs typeface="Times New Roman"/>
              </a:rPr>
              <a:t>при </a:t>
            </a:r>
            <a:r>
              <a:rPr lang="ru-RU" sz="1600" b="1" u="sng">
                <a:latin typeface="Times New Roman"/>
                <a:cs typeface="Times New Roman"/>
              </a:rPr>
              <a:t>УМЫСЛЕ</a:t>
            </a:r>
            <a:r>
              <a:rPr lang="ru-RU" sz="1600" b="1">
                <a:latin typeface="Times New Roman"/>
                <a:cs typeface="Times New Roman"/>
              </a:rPr>
              <a:t> налогоплательщика по созданию налоговой схемы и нарушении п. 1 ст. 54.1 НК РФ </a:t>
            </a:r>
            <a:r>
              <a:rPr lang="ru-RU" sz="1600" b="1">
                <a:solidFill>
                  <a:srgbClr val="9E0E11"/>
                </a:solidFill>
                <a:latin typeface="Times New Roman"/>
                <a:cs typeface="Times New Roman"/>
              </a:rPr>
              <a:t>налоговый орган правомерно скорректировал его налоговые обязательства </a:t>
            </a:r>
            <a:r>
              <a:rPr lang="ru-RU" sz="1600" b="1" u="sng">
                <a:solidFill>
                  <a:srgbClr val="9E0E11"/>
                </a:solidFill>
                <a:latin typeface="Times New Roman"/>
                <a:cs typeface="Times New Roman"/>
              </a:rPr>
              <a:t>в полном объеме!</a:t>
            </a:r>
            <a:r>
              <a:rPr lang="ru-RU" sz="1600"/>
              <a:t> </a:t>
            </a:r>
            <a:r>
              <a:rPr lang="ru-RU" sz="1600">
                <a:latin typeface="Times New Roman"/>
                <a:cs typeface="Times New Roman"/>
              </a:rPr>
              <a:t>Фактические обстоятельства свидетельствуют </a:t>
            </a:r>
            <a:r>
              <a:rPr lang="ru-RU" sz="1600" b="1">
                <a:latin typeface="Times New Roman"/>
                <a:cs typeface="Times New Roman"/>
              </a:rPr>
              <a:t>О НЕРЕАЛЬНОСТИ ОПЕРАЦИЙ со спорными поставщиками</a:t>
            </a:r>
            <a:r>
              <a:rPr lang="ru-RU" sz="1600">
                <a:latin typeface="Times New Roman"/>
                <a:cs typeface="Times New Roman"/>
              </a:rPr>
              <a:t>, осуществление операций с ними «формально», при отсутствии поставки от них или с их «формальным» участием, товара, в связи с чем, </a:t>
            </a:r>
            <a:r>
              <a:rPr lang="ru-RU" sz="1600" b="1">
                <a:solidFill>
                  <a:srgbClr val="A80000"/>
                </a:solidFill>
                <a:latin typeface="Times New Roman"/>
                <a:cs typeface="Times New Roman"/>
              </a:rPr>
              <a:t>основания для проведения какой-либо реконструкции и определения реальных налоговых обязательств в данном случае отсутствуют.</a:t>
            </a:r>
            <a:endParaRPr lang="ru-RU" sz="1600" b="1" u="sng">
              <a:solidFill>
                <a:srgbClr val="A80000"/>
              </a:solidFill>
              <a:latin typeface="Times New Roman"/>
              <a:cs typeface="Times New Roman"/>
            </a:endParaRPr>
          </a:p>
          <a:p>
            <a:pPr algn="just">
              <a:defRPr/>
            </a:pPr>
            <a:endParaRPr>
              <a:latin typeface="Times New Roman"/>
              <a:cs typeface="Times New Roman"/>
            </a:endParaRPr>
          </a:p>
          <a:p>
            <a:pPr>
              <a:defRPr/>
            </a:pPr>
            <a:br>
              <a:rPr lang="ru-RU" sz="1600" u="sng">
                <a:latin typeface="Times New Roman"/>
                <a:cs typeface="Times New Roman"/>
              </a:rPr>
            </a:br>
            <a:endParaRPr lang="ru-RU" sz="1600" b="1" u="sng">
              <a:latin typeface="Times New Roman"/>
              <a:cs typeface="Times New Roman"/>
            </a:endParaRPr>
          </a:p>
          <a:p>
            <a:pPr>
              <a:defRPr/>
            </a:pPr>
            <a:endParaRPr lang="ru-RU" sz="1600" b="1">
              <a:latin typeface="Times New Roman"/>
              <a:cs typeface="Times New Roman"/>
            </a:endParaRPr>
          </a:p>
          <a:p>
            <a:pPr>
              <a:defRPr/>
            </a:pPr>
            <a:endParaRPr lang="ru-RU" sz="1600" b="1">
              <a:latin typeface="Times New Roman"/>
              <a:cs typeface="Times New Roman"/>
            </a:endParaRPr>
          </a:p>
        </p:txBody>
      </p:sp>
      <p:sp>
        <p:nvSpPr>
          <p:cNvPr id="11" name="Скругленный прямоугольник 11"/>
          <p:cNvSpPr/>
          <p:nvPr/>
        </p:nvSpPr>
        <p:spPr bwMode="auto">
          <a:xfrm>
            <a:off x="218645" y="1007533"/>
            <a:ext cx="975155" cy="3826934"/>
          </a:xfrm>
          <a:prstGeom prst="roundRect">
            <a:avLst>
              <a:gd name="adj" fmla="val 16667"/>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2" name="TextBox 12"/>
          <p:cNvSpPr/>
          <p:nvPr/>
        </p:nvSpPr>
        <p:spPr bwMode="auto">
          <a:xfrm>
            <a:off x="499001" y="1166608"/>
            <a:ext cx="461665" cy="3602005"/>
          </a:xfrm>
          <a:prstGeom prst="rect">
            <a:avLst/>
          </a:prstGeom>
          <a:noFill/>
        </p:spPr>
        <p:txBody>
          <a:bodyPr vert="vert270" wrap="square" rtlCol="0">
            <a:spAutoFit/>
          </a:bodyPr>
          <a:lstStyle/>
          <a:p>
            <a:pPr>
              <a:defRPr/>
            </a:pPr>
            <a:r>
              <a:rPr lang="ru-RU" b="1">
                <a:solidFill>
                  <a:schemeClr val="bg1"/>
                </a:solidFill>
              </a:rPr>
              <a:t>         РЕАЛЬНЫЙ     ПОСТАВЩИК</a:t>
            </a:r>
            <a:endParaRPr/>
          </a:p>
        </p:txBody>
      </p:sp>
      <p:sp>
        <p:nvSpPr>
          <p:cNvPr id="13" name="Скругленный прямоугольник 13"/>
          <p:cNvSpPr/>
          <p:nvPr/>
        </p:nvSpPr>
        <p:spPr bwMode="auto">
          <a:xfrm>
            <a:off x="3723845" y="941679"/>
            <a:ext cx="975155" cy="3826934"/>
          </a:xfrm>
          <a:prstGeom prst="roundRect">
            <a:avLst>
              <a:gd name="adj"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4" name="Скругленный прямоугольник 15"/>
          <p:cNvSpPr/>
          <p:nvPr/>
        </p:nvSpPr>
        <p:spPr bwMode="auto">
          <a:xfrm>
            <a:off x="1718733" y="941678"/>
            <a:ext cx="804334" cy="1141121"/>
          </a:xfrm>
          <a:prstGeom prst="roundRect">
            <a:avLst>
              <a:gd name="adj" fmla="val 1666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5" name="Скругленный прямоугольник 16"/>
          <p:cNvSpPr/>
          <p:nvPr/>
        </p:nvSpPr>
        <p:spPr bwMode="auto">
          <a:xfrm>
            <a:off x="1718733" y="2345267"/>
            <a:ext cx="804334" cy="1083733"/>
          </a:xfrm>
          <a:prstGeom prst="roundRect">
            <a:avLst>
              <a:gd name="adj" fmla="val 1666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6" name="Скругленный прямоугольник 17"/>
          <p:cNvSpPr/>
          <p:nvPr/>
        </p:nvSpPr>
        <p:spPr bwMode="auto">
          <a:xfrm>
            <a:off x="1718733" y="3718746"/>
            <a:ext cx="804334" cy="1049867"/>
          </a:xfrm>
          <a:prstGeom prst="roundRect">
            <a:avLst>
              <a:gd name="adj" fmla="val 1666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7" name="TextBox 18"/>
          <p:cNvSpPr/>
          <p:nvPr/>
        </p:nvSpPr>
        <p:spPr bwMode="auto">
          <a:xfrm>
            <a:off x="3962400" y="1422399"/>
            <a:ext cx="461665" cy="3191933"/>
          </a:xfrm>
          <a:prstGeom prst="rect">
            <a:avLst/>
          </a:prstGeom>
          <a:noFill/>
        </p:spPr>
        <p:txBody>
          <a:bodyPr vert="vert270" wrap="square" rtlCol="0">
            <a:spAutoFit/>
          </a:bodyPr>
          <a:lstStyle/>
          <a:p>
            <a:pPr algn="ctr">
              <a:defRPr/>
            </a:pPr>
            <a:r>
              <a:rPr lang="ru-RU" b="1">
                <a:solidFill>
                  <a:schemeClr val="bg1"/>
                </a:solidFill>
              </a:rPr>
              <a:t>НАЛОГОПЛАТЕЛЬЩИК</a:t>
            </a:r>
            <a:endParaRPr/>
          </a:p>
        </p:txBody>
      </p:sp>
      <p:sp>
        <p:nvSpPr>
          <p:cNvPr id="18" name="Стрелка вправо 19"/>
          <p:cNvSpPr/>
          <p:nvPr/>
        </p:nvSpPr>
        <p:spPr bwMode="auto">
          <a:xfrm>
            <a:off x="1193800" y="3429000"/>
            <a:ext cx="2530045" cy="177800"/>
          </a:xfrm>
          <a:prstGeom prst="rightArrow">
            <a:avLst>
              <a:gd name="adj1" fmla="val 50000"/>
              <a:gd name="adj2" fmla="val 50000"/>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9" name="Стрелка вправо 20"/>
          <p:cNvSpPr/>
          <p:nvPr/>
        </p:nvSpPr>
        <p:spPr bwMode="auto">
          <a:xfrm>
            <a:off x="1193800" y="2167467"/>
            <a:ext cx="2530045" cy="177800"/>
          </a:xfrm>
          <a:prstGeom prst="rightArrow">
            <a:avLst>
              <a:gd name="adj1" fmla="val 50000"/>
              <a:gd name="adj2" fmla="val 50000"/>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20" name="Стрелка вправо 21"/>
          <p:cNvSpPr/>
          <p:nvPr/>
        </p:nvSpPr>
        <p:spPr bwMode="auto">
          <a:xfrm>
            <a:off x="2641601" y="1007533"/>
            <a:ext cx="939800" cy="916191"/>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21" name="Стрелка вправо 23"/>
          <p:cNvSpPr/>
          <p:nvPr/>
        </p:nvSpPr>
        <p:spPr bwMode="auto">
          <a:xfrm>
            <a:off x="2641601" y="2345267"/>
            <a:ext cx="939800" cy="916191"/>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22" name="Стрелка вправо 24"/>
          <p:cNvSpPr/>
          <p:nvPr/>
        </p:nvSpPr>
        <p:spPr bwMode="auto">
          <a:xfrm>
            <a:off x="2641601" y="3718746"/>
            <a:ext cx="939800" cy="916191"/>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23" name="TextBox 25"/>
          <p:cNvSpPr/>
          <p:nvPr/>
        </p:nvSpPr>
        <p:spPr bwMode="auto">
          <a:xfrm>
            <a:off x="2641601" y="1331090"/>
            <a:ext cx="939800" cy="276999"/>
          </a:xfrm>
          <a:prstGeom prst="rect">
            <a:avLst/>
          </a:prstGeom>
          <a:noFill/>
        </p:spPr>
        <p:txBody>
          <a:bodyPr wrap="square" rtlCol="0">
            <a:spAutoFit/>
          </a:bodyPr>
          <a:lstStyle/>
          <a:p>
            <a:pPr>
              <a:defRPr/>
            </a:pPr>
            <a:r>
              <a:rPr lang="ru-RU" sz="1200" b="1"/>
              <a:t>ПОСТАВКА</a:t>
            </a:r>
            <a:endParaRPr/>
          </a:p>
        </p:txBody>
      </p:sp>
      <p:sp>
        <p:nvSpPr>
          <p:cNvPr id="24" name="TextBox 26"/>
          <p:cNvSpPr/>
          <p:nvPr/>
        </p:nvSpPr>
        <p:spPr bwMode="auto">
          <a:xfrm>
            <a:off x="2641601" y="2683933"/>
            <a:ext cx="939800" cy="276999"/>
          </a:xfrm>
          <a:prstGeom prst="rect">
            <a:avLst/>
          </a:prstGeom>
          <a:noFill/>
        </p:spPr>
        <p:txBody>
          <a:bodyPr wrap="square" rtlCol="0">
            <a:spAutoFit/>
          </a:bodyPr>
          <a:lstStyle/>
          <a:p>
            <a:pPr>
              <a:defRPr/>
            </a:pPr>
            <a:r>
              <a:rPr lang="ru-RU" sz="1200" b="1"/>
              <a:t>ПОСТАВКА</a:t>
            </a:r>
            <a:endParaRPr/>
          </a:p>
        </p:txBody>
      </p:sp>
      <p:sp>
        <p:nvSpPr>
          <p:cNvPr id="25" name="TextBox 27"/>
          <p:cNvSpPr/>
          <p:nvPr/>
        </p:nvSpPr>
        <p:spPr bwMode="auto">
          <a:xfrm>
            <a:off x="2641601" y="4030133"/>
            <a:ext cx="939800" cy="276999"/>
          </a:xfrm>
          <a:prstGeom prst="rect">
            <a:avLst/>
          </a:prstGeom>
          <a:noFill/>
        </p:spPr>
        <p:txBody>
          <a:bodyPr wrap="square" rtlCol="0">
            <a:spAutoFit/>
          </a:bodyPr>
          <a:lstStyle/>
          <a:p>
            <a:pPr>
              <a:defRPr/>
            </a:pPr>
            <a:r>
              <a:rPr lang="ru-RU" sz="1200" b="1"/>
              <a:t>ПОСТАВКА</a:t>
            </a:r>
            <a:endParaRPr/>
          </a:p>
        </p:txBody>
      </p:sp>
      <p:sp>
        <p:nvSpPr>
          <p:cNvPr id="26" name="Правая фигурная скобка 28"/>
          <p:cNvSpPr/>
          <p:nvPr/>
        </p:nvSpPr>
        <p:spPr bwMode="auto">
          <a:xfrm rot="5400000">
            <a:off x="2068670" y="3810420"/>
            <a:ext cx="754961" cy="3523561"/>
          </a:xfrm>
          <a:prstGeom prst="rightBrace">
            <a:avLst>
              <a:gd name="adj1" fmla="val 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ru-RU"/>
          </a:p>
        </p:txBody>
      </p:sp>
      <p:sp>
        <p:nvSpPr>
          <p:cNvPr id="27" name="TextBox 29"/>
          <p:cNvSpPr/>
          <p:nvPr/>
        </p:nvSpPr>
        <p:spPr bwMode="auto">
          <a:xfrm>
            <a:off x="684372" y="6112933"/>
            <a:ext cx="3739693" cy="307777"/>
          </a:xfrm>
          <a:prstGeom prst="rect">
            <a:avLst/>
          </a:prstGeom>
          <a:noFill/>
        </p:spPr>
        <p:txBody>
          <a:bodyPr wrap="square" rtlCol="0">
            <a:spAutoFit/>
          </a:bodyPr>
          <a:lstStyle/>
          <a:p>
            <a:pPr algn="ctr">
              <a:defRPr/>
            </a:pPr>
            <a:r>
              <a:rPr lang="ru-RU" sz="1400" b="1"/>
              <a:t>НАЛОГОВАЯ РЕКОНСТРУКЦИЯ ?</a:t>
            </a:r>
            <a:endParaRPr/>
          </a:p>
        </p:txBody>
      </p:sp>
      <p:sp>
        <p:nvSpPr>
          <p:cNvPr id="28" name="TextBox 30"/>
          <p:cNvSpPr/>
          <p:nvPr/>
        </p:nvSpPr>
        <p:spPr bwMode="auto">
          <a:xfrm>
            <a:off x="1845733" y="873941"/>
            <a:ext cx="461665" cy="982046"/>
          </a:xfrm>
          <a:prstGeom prst="rect">
            <a:avLst/>
          </a:prstGeom>
          <a:noFill/>
        </p:spPr>
        <p:txBody>
          <a:bodyPr vert="vert270" wrap="square" rtlCol="0">
            <a:spAutoFit/>
          </a:bodyPr>
          <a:lstStyle/>
          <a:p>
            <a:pPr>
              <a:defRPr/>
            </a:pPr>
            <a:r>
              <a:rPr lang="ru-RU" sz="900" b="1"/>
              <a:t>«Бумажный поставщик</a:t>
            </a:r>
            <a:endParaRPr/>
          </a:p>
        </p:txBody>
      </p:sp>
      <p:sp>
        <p:nvSpPr>
          <p:cNvPr id="29" name="TextBox 31"/>
          <p:cNvSpPr/>
          <p:nvPr/>
        </p:nvSpPr>
        <p:spPr bwMode="auto">
          <a:xfrm>
            <a:off x="1845733" y="2345267"/>
            <a:ext cx="461665" cy="982046"/>
          </a:xfrm>
          <a:prstGeom prst="rect">
            <a:avLst/>
          </a:prstGeom>
          <a:noFill/>
        </p:spPr>
        <p:txBody>
          <a:bodyPr vert="vert270" wrap="square" rtlCol="0">
            <a:spAutoFit/>
          </a:bodyPr>
          <a:lstStyle/>
          <a:p>
            <a:pPr>
              <a:defRPr/>
            </a:pPr>
            <a:r>
              <a:rPr lang="ru-RU" sz="900" b="1"/>
              <a:t>«Бумажный поставщик</a:t>
            </a:r>
            <a:endParaRPr/>
          </a:p>
        </p:txBody>
      </p:sp>
      <p:sp>
        <p:nvSpPr>
          <p:cNvPr id="30" name="TextBox 32"/>
          <p:cNvSpPr/>
          <p:nvPr/>
        </p:nvSpPr>
        <p:spPr bwMode="auto">
          <a:xfrm>
            <a:off x="1845733" y="3718746"/>
            <a:ext cx="461665" cy="982046"/>
          </a:xfrm>
          <a:prstGeom prst="rect">
            <a:avLst/>
          </a:prstGeom>
          <a:noFill/>
        </p:spPr>
        <p:txBody>
          <a:bodyPr vert="vert270" wrap="square" rtlCol="0">
            <a:spAutoFit/>
          </a:bodyPr>
          <a:lstStyle/>
          <a:p>
            <a:pPr>
              <a:defRPr/>
            </a:pPr>
            <a:r>
              <a:rPr lang="ru-RU" sz="900" b="1"/>
              <a:t>«Бумажный поставщик</a:t>
            </a:r>
            <a:endParaRPr/>
          </a:p>
        </p:txBody>
      </p:sp>
      <p:pic>
        <p:nvPicPr>
          <p:cNvPr id="31"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574053" y="0"/>
            <a:ext cx="1271304" cy="338667"/>
          </a:xfrm>
          <a:prstGeom prst="rect">
            <a:avLst/>
          </a:prstGeom>
          <a:ln w="12700" cap="flat">
            <a:noFill/>
            <a:miter lim="400000"/>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83776" y="0"/>
            <a:ext cx="10089776"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Rectangle 1"/>
          <p:cNvSpPr>
            <a:spLocks noChangeArrowheads="1"/>
          </p:cNvSpPr>
          <p:nvPr/>
        </p:nvSpPr>
        <p:spPr bwMode="auto">
          <a:xfrm>
            <a:off x="1" y="842912"/>
            <a:ext cx="9758810" cy="5509200"/>
          </a:xfrm>
          <a:prstGeom prst="rect">
            <a:avLst/>
          </a:prstGeom>
          <a:noFill/>
          <a:ln w="19050">
            <a:solidFill>
              <a:srgbClr val="8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Определение ВС РФ от 19.05.2021 № 309-ЭС20-23981 по делу № А76-46624/2019 </a:t>
            </a:r>
            <a:endParaRPr lang="ru-RU" sz="1600" b="0" i="0" u="none" strike="noStrike" cap="none">
              <a:ln>
                <a:noFill/>
              </a:ln>
              <a:solidFill>
                <a:schemeClr val="tx1"/>
              </a:solidFill>
              <a:latin typeface="Times New Roman"/>
              <a:cs typeface="Times New Roman"/>
            </a:endParaRPr>
          </a:p>
          <a:p>
            <a:pPr marL="0" marR="0" lvl="0" indent="0" algn="ctr"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(дело </a:t>
            </a:r>
            <a:r>
              <a:rPr lang="ru-RU" sz="1600" b="0" i="0" u="none" strike="noStrike" cap="none">
                <a:ln>
                  <a:noFill/>
                </a:ln>
                <a:solidFill>
                  <a:srgbClr val="0A0A0A"/>
                </a:solidFill>
                <a:latin typeface="Times New Roman"/>
                <a:ea typeface="Times New Roman"/>
                <a:cs typeface="Times New Roman"/>
              </a:rPr>
              <a:t>«Фирмы Мэри»)</a:t>
            </a:r>
            <a:endParaRPr lang="ru-RU" sz="16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r>
              <a:rPr lang="ru-RU" sz="1600" b="1" i="0" u="none" strike="noStrike" cap="none">
                <a:ln>
                  <a:noFill/>
                </a:ln>
                <a:solidFill>
                  <a:srgbClr val="0A0A0A"/>
                </a:solidFill>
                <a:latin typeface="Times New Roman"/>
                <a:ea typeface="Times New Roman"/>
                <a:cs typeface="Times New Roman"/>
              </a:rPr>
              <a:t>Результаты ВНП:</a:t>
            </a:r>
            <a:r>
              <a:rPr lang="ru-RU" sz="1600" b="0" i="0" u="none" strike="noStrike" cap="none">
                <a:ln>
                  <a:noFill/>
                </a:ln>
                <a:solidFill>
                  <a:srgbClr val="0A0A0A"/>
                </a:solidFill>
                <a:latin typeface="Times New Roman"/>
                <a:ea typeface="Times New Roman"/>
                <a:cs typeface="Times New Roman"/>
              </a:rPr>
              <a:t> доначисления более 136 млн руб. (НДС,НП, штрафы, пени). Основание - создание налогоплательщиком схемы, направленной на получение ННВ (3 технических контрагента, оказывающих транспортные услуги). </a:t>
            </a:r>
            <a:endParaRPr lang="ru-RU" sz="16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r>
              <a:rPr lang="ru-RU" sz="1600" b="1" i="0" u="sng" strike="noStrike" cap="none">
                <a:ln>
                  <a:noFill/>
                </a:ln>
                <a:solidFill>
                  <a:srgbClr val="0A0A0A"/>
                </a:solidFill>
                <a:latin typeface="Times New Roman"/>
                <a:ea typeface="Times New Roman"/>
                <a:cs typeface="Times New Roman"/>
              </a:rPr>
              <a:t>Позиция инспекции</a:t>
            </a:r>
            <a:r>
              <a:rPr lang="ru-RU" sz="1600" b="1" i="0" u="none" strike="noStrike" cap="none">
                <a:ln>
                  <a:noFill/>
                </a:ln>
                <a:solidFill>
                  <a:srgbClr val="0A0A0A"/>
                </a:solidFill>
                <a:latin typeface="Times New Roman"/>
                <a:ea typeface="Times New Roman"/>
                <a:cs typeface="Times New Roman"/>
              </a:rPr>
              <a:t>:</a:t>
            </a:r>
            <a:endParaRPr lang="ru-RU" sz="16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r>
              <a:rPr lang="ru-RU" sz="1600" b="0" i="0" u="none" strike="noStrike" cap="none">
                <a:ln>
                  <a:noFill/>
                </a:ln>
                <a:solidFill>
                  <a:srgbClr val="0A0A0A"/>
                </a:solidFill>
                <a:latin typeface="Times New Roman"/>
                <a:ea typeface="Times New Roman"/>
                <a:cs typeface="Times New Roman"/>
              </a:rPr>
              <a:t>-у спорных контрагентов нет  ОС, транспорта, людей  и пр.;</a:t>
            </a:r>
            <a:endParaRPr lang="ru-RU" sz="16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r>
              <a:rPr lang="ru-RU" sz="1600" b="0" i="0" u="none" strike="noStrike" cap="none">
                <a:ln>
                  <a:noFill/>
                </a:ln>
                <a:solidFill>
                  <a:srgbClr val="0A0A0A"/>
                </a:solidFill>
                <a:latin typeface="Times New Roman"/>
                <a:ea typeface="Times New Roman"/>
                <a:cs typeface="Times New Roman"/>
              </a:rPr>
              <a:t>-</a:t>
            </a:r>
            <a:r>
              <a:rPr lang="ru-RU" sz="1600" b="1" i="0" u="none" strike="noStrike" cap="none">
                <a:ln>
                  <a:noFill/>
                </a:ln>
                <a:solidFill>
                  <a:srgbClr val="0A0A0A"/>
                </a:solidFill>
                <a:latin typeface="Times New Roman"/>
                <a:ea typeface="Times New Roman"/>
                <a:cs typeface="Times New Roman"/>
              </a:rPr>
              <a:t>налогоплательщик обладал всем необходимым </a:t>
            </a:r>
            <a:r>
              <a:rPr lang="ru-RU" sz="1600" b="0" i="0" u="none" strike="noStrike" cap="none">
                <a:ln>
                  <a:noFill/>
                </a:ln>
                <a:solidFill>
                  <a:srgbClr val="0A0A0A"/>
                </a:solidFill>
                <a:latin typeface="Times New Roman"/>
                <a:ea typeface="Times New Roman"/>
                <a:cs typeface="Times New Roman"/>
              </a:rPr>
              <a:t>(персонал, ТС, и пр., и заказчики подтвердили это). </a:t>
            </a:r>
            <a:r>
              <a:rPr lang="ru-RU" sz="1600" b="1" i="0" u="none" strike="noStrike" cap="none">
                <a:ln>
                  <a:noFill/>
                </a:ln>
                <a:solidFill>
                  <a:srgbClr val="0A0A0A"/>
                </a:solidFill>
                <a:latin typeface="Times New Roman"/>
                <a:ea typeface="Times New Roman"/>
                <a:cs typeface="Times New Roman"/>
              </a:rPr>
              <a:t>Перевозка осуществлялась своими силами и с помощью привлеченных ИП (УСН).</a:t>
            </a:r>
            <a:endParaRPr lang="ru-RU" sz="1600" b="1"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r>
              <a:rPr lang="ru-RU" sz="1600" b="0" i="0" u="none" strike="noStrike" cap="none">
                <a:ln>
                  <a:noFill/>
                </a:ln>
                <a:solidFill>
                  <a:srgbClr val="0A0A0A"/>
                </a:solidFill>
                <a:latin typeface="Times New Roman"/>
                <a:ea typeface="Times New Roman"/>
                <a:cs typeface="Times New Roman"/>
              </a:rPr>
              <a:t>-взаимозависимость налогоплательщика и спорных контрагентов: через бывших участников и учредителей, родственные связи, бывшие работники и пр.</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0A0A0A"/>
                </a:solidFill>
                <a:latin typeface="Times New Roman"/>
                <a:ea typeface="Times New Roman"/>
                <a:cs typeface="Times New Roman"/>
              </a:rPr>
              <a:t>-</a:t>
            </a:r>
            <a:r>
              <a:rPr lang="ru-RU" sz="1600" b="1" i="0" u="none" strike="noStrike" cap="none">
                <a:ln>
                  <a:noFill/>
                </a:ln>
                <a:solidFill>
                  <a:srgbClr val="C00000"/>
                </a:solidFill>
                <a:latin typeface="Times New Roman"/>
                <a:ea typeface="Times New Roman"/>
                <a:cs typeface="Times New Roman"/>
              </a:rPr>
              <a:t>налогоплательщик является выгодоприобретателем данной схемы, «обнал», возврат денег учредителю</a:t>
            </a:r>
            <a:endParaRPr lang="ru-RU" sz="16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r>
              <a:rPr lang="ru-RU" sz="1600" b="1" i="0" u="sng" strike="noStrike" cap="none">
                <a:ln>
                  <a:noFill/>
                </a:ln>
                <a:solidFill>
                  <a:srgbClr val="0A0A0A"/>
                </a:solidFill>
                <a:latin typeface="Times New Roman"/>
                <a:ea typeface="Times New Roman"/>
                <a:cs typeface="Times New Roman"/>
              </a:rPr>
              <a:t>Позиция судов</a:t>
            </a:r>
            <a:r>
              <a:rPr lang="ru-RU" sz="1600" b="1" i="0" u="none" strike="noStrike" cap="none">
                <a:ln>
                  <a:noFill/>
                </a:ln>
                <a:solidFill>
                  <a:srgbClr val="0A0A0A"/>
                </a:solidFill>
                <a:latin typeface="Times New Roman"/>
                <a:ea typeface="Times New Roman"/>
                <a:cs typeface="Times New Roman"/>
              </a:rPr>
              <a:t>:</a:t>
            </a:r>
            <a:endParaRPr lang="ru-RU" sz="16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r>
              <a:rPr lang="ru-RU" sz="1600" b="0" i="0" u="none" strike="noStrike" cap="none">
                <a:ln>
                  <a:noFill/>
                </a:ln>
                <a:solidFill>
                  <a:srgbClr val="0A0A0A"/>
                </a:solidFill>
                <a:latin typeface="Times New Roman"/>
                <a:ea typeface="Times New Roman"/>
                <a:cs typeface="Times New Roman"/>
              </a:rPr>
              <a:t>-первая и апелляционная инстанция - </a:t>
            </a:r>
            <a:r>
              <a:rPr lang="ru-RU" sz="1600" b="1" i="0" u="none" strike="noStrike" cap="none">
                <a:ln>
                  <a:noFill/>
                </a:ln>
                <a:solidFill>
                  <a:srgbClr val="0A0A0A"/>
                </a:solidFill>
                <a:latin typeface="Times New Roman"/>
                <a:ea typeface="Times New Roman"/>
                <a:cs typeface="Times New Roman"/>
              </a:rPr>
              <a:t>поддержали инспекцию</a:t>
            </a:r>
            <a:r>
              <a:rPr lang="ru-RU" sz="1600" b="0" i="0" u="none" strike="noStrike" cap="none">
                <a:ln>
                  <a:noFill/>
                </a:ln>
                <a:solidFill>
                  <a:srgbClr val="0A0A0A"/>
                </a:solidFill>
                <a:latin typeface="Times New Roman"/>
                <a:ea typeface="Times New Roman"/>
                <a:cs typeface="Times New Roman"/>
              </a:rPr>
              <a:t>;</a:t>
            </a:r>
            <a:endParaRPr lang="ru-RU" sz="1600" b="0" i="0" u="none" strike="noStrike" cap="none">
              <a:ln>
                <a:noFill/>
              </a:ln>
              <a:solidFill>
                <a:schemeClr val="tx1"/>
              </a:solidFill>
              <a:latin typeface="Times New Roman"/>
              <a:cs typeface="Times New Roman"/>
            </a:endParaRPr>
          </a:p>
          <a:p>
            <a:pPr lvl="0" algn="just" defTabSz="914400">
              <a:spcBef>
                <a:spcPts val="0"/>
              </a:spcBef>
              <a:spcAft>
                <a:spcPts val="0"/>
              </a:spcAft>
              <a:defRPr/>
            </a:pPr>
            <a:r>
              <a:rPr lang="ru-RU" sz="1600" b="0" i="0" u="none" strike="noStrike" cap="none">
                <a:ln>
                  <a:noFill/>
                </a:ln>
                <a:solidFill>
                  <a:srgbClr val="0A0A0A"/>
                </a:solidFill>
                <a:latin typeface="Times New Roman"/>
                <a:ea typeface="Times New Roman"/>
                <a:cs typeface="Times New Roman"/>
              </a:rPr>
              <a:t>-кассация - </a:t>
            </a:r>
            <a:r>
              <a:rPr lang="ru-RU" sz="1600" b="1" i="0" u="none" strike="noStrike" cap="none">
                <a:ln>
                  <a:noFill/>
                </a:ln>
                <a:solidFill>
                  <a:srgbClr val="0A0A0A"/>
                </a:solidFill>
                <a:latin typeface="Times New Roman"/>
                <a:ea typeface="Times New Roman"/>
                <a:cs typeface="Times New Roman"/>
              </a:rPr>
              <a:t>удовлетворила требования компании </a:t>
            </a:r>
            <a:r>
              <a:rPr lang="ru-RU" sz="1600" b="1" i="0" u="sng" strike="noStrike" cap="none">
                <a:ln>
                  <a:noFill/>
                </a:ln>
                <a:solidFill>
                  <a:srgbClr val="0A0A0A"/>
                </a:solidFill>
                <a:latin typeface="Times New Roman"/>
                <a:ea typeface="Times New Roman"/>
                <a:cs typeface="Times New Roman"/>
              </a:rPr>
              <a:t>в части налога на прибыль, признав право на реконструкцию, т.к. </a:t>
            </a:r>
            <a:r>
              <a:rPr lang="ru-RU" sz="1600" b="1">
                <a:latin typeface="Times New Roman"/>
                <a:cs typeface="Times New Roman"/>
              </a:rPr>
              <a:t>реальность самих операций по доставке грузов сомнению не подвергается, поэтому налогоплательщик вправе учесть расходы для целей налогообложения прибыли путем применения расчетного метода определения налоговых обязательств (подпункт 7 пункта 1 статьи 31 НК РФ).</a:t>
            </a:r>
            <a:endParaRPr lang="ru-RU" sz="1600"/>
          </a:p>
          <a:p>
            <a:pPr lvl="0" algn="just" defTabSz="914400">
              <a:spcBef>
                <a:spcPts val="0"/>
              </a:spcBef>
              <a:spcAft>
                <a:spcPts val="0"/>
              </a:spcAft>
              <a:defRPr/>
            </a:pPr>
            <a:r>
              <a:rPr lang="ru-RU" sz="1600" b="0" i="0" u="none" strike="noStrike" cap="none">
                <a:ln>
                  <a:noFill/>
                </a:ln>
                <a:solidFill>
                  <a:srgbClr val="000000"/>
                </a:solidFill>
                <a:latin typeface="Times New Roman"/>
                <a:ea typeface="Times New Roman"/>
                <a:cs typeface="Times New Roman"/>
              </a:rPr>
              <a:t>-</a:t>
            </a:r>
            <a:r>
              <a:rPr lang="ru-RU" sz="1600" b="1" i="0" u="none" strike="noStrike" cap="none">
                <a:ln>
                  <a:noFill/>
                </a:ln>
                <a:solidFill>
                  <a:srgbClr val="9E0E11"/>
                </a:solidFill>
                <a:latin typeface="Times New Roman"/>
                <a:ea typeface="Times New Roman"/>
                <a:cs typeface="Times New Roman"/>
              </a:rPr>
              <a:t>Верховный суд – отказ в реконструкции – компания выгодоприобретатель налоговой схемы.</a:t>
            </a:r>
            <a:endParaRPr lang="ru-RU" sz="1600" b="1" i="0" u="none" strike="noStrike" cap="none">
              <a:ln>
                <a:noFill/>
              </a:ln>
              <a:solidFill>
                <a:srgbClr val="9E0E1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p:txBody>
      </p:sp>
      <p:sp>
        <p:nvSpPr>
          <p:cNvPr id="11" name="Прямоугольник 8"/>
          <p:cNvSpPr/>
          <p:nvPr/>
        </p:nvSpPr>
        <p:spPr bwMode="auto">
          <a:xfrm>
            <a:off x="850899" y="174554"/>
            <a:ext cx="7810501" cy="400110"/>
          </a:xfrm>
          <a:prstGeom prst="rect">
            <a:avLst/>
          </a:prstGeom>
        </p:spPr>
        <p:txBody>
          <a:bodyPr wrap="square">
            <a:spAutoFit/>
          </a:bodyPr>
          <a:lstStyle/>
          <a:p>
            <a:pPr lvl="0" algn="ctr" defTabSz="914400">
              <a:spcBef>
                <a:spcPts val="0"/>
              </a:spcBef>
              <a:spcAft>
                <a:spcPts val="0"/>
              </a:spcAft>
              <a:defRPr/>
            </a:pPr>
            <a:r>
              <a:rPr lang="ru-RU" sz="2000">
                <a:solidFill>
                  <a:srgbClr val="9E0E11"/>
                </a:solidFill>
                <a:latin typeface="Times New Roman"/>
                <a:ea typeface="Times New Roman"/>
                <a:cs typeface="Times New Roman"/>
              </a:rPr>
              <a:t>«</a:t>
            </a:r>
            <a:r>
              <a:rPr lang="ru-RU" sz="2000" b="1">
                <a:solidFill>
                  <a:srgbClr val="9E0E11"/>
                </a:solidFill>
                <a:latin typeface="Times New Roman"/>
                <a:ea typeface="Times New Roman"/>
                <a:cs typeface="Times New Roman"/>
              </a:rPr>
              <a:t>Налоговая реконструкция» - мнение ВС РФ </a:t>
            </a:r>
            <a:endParaRPr lang="ru-RU" sz="2000">
              <a:solidFill>
                <a:srgbClr val="9E0E11"/>
              </a:solidFill>
              <a:latin typeface="Times New Roman"/>
              <a:cs typeface="Times New Roman"/>
            </a:endParaRPr>
          </a:p>
        </p:txBody>
      </p:sp>
      <p:pic>
        <p:nvPicPr>
          <p:cNvPr id="12"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715994" y="-1280"/>
            <a:ext cx="1042817" cy="277799"/>
          </a:xfrm>
          <a:prstGeom prst="rect">
            <a:avLst/>
          </a:prstGeom>
          <a:ln w="12700" cap="flat">
            <a:noFill/>
            <a:miter lim="400000"/>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22859" y="-128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TextBox 9"/>
          <p:cNvSpPr/>
          <p:nvPr/>
        </p:nvSpPr>
        <p:spPr bwMode="auto">
          <a:xfrm>
            <a:off x="499001" y="2676898"/>
            <a:ext cx="8866827" cy="1200329"/>
          </a:xfrm>
          <a:prstGeom prst="rect">
            <a:avLst/>
          </a:prstGeom>
          <a:noFill/>
          <a:ln w="38100">
            <a:solidFill>
              <a:srgbClr val="9C0E11"/>
            </a:solidFill>
          </a:ln>
        </p:spPr>
        <p:txBody>
          <a:bodyPr wrap="square" rtlCol="0">
            <a:spAutoFit/>
          </a:bodyPr>
          <a:lstStyle/>
          <a:p>
            <a:pPr algn="ctr">
              <a:defRPr/>
            </a:pPr>
            <a:r>
              <a:rPr lang="ru-RU" sz="3600" b="1"/>
              <a:t>Форма вины – Неосторожность</a:t>
            </a:r>
            <a:endParaRPr/>
          </a:p>
          <a:p>
            <a:pPr algn="ctr">
              <a:defRPr/>
            </a:pPr>
            <a:r>
              <a:rPr lang="ru-RU" sz="3600" b="1">
                <a:solidFill>
                  <a:srgbClr val="9E0E11"/>
                </a:solidFill>
              </a:rPr>
              <a:t>Проявление осмотрительности</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Rectangle 2"/>
          <p:cNvSpPr>
            <a:spLocks noChangeArrowheads="1"/>
          </p:cNvSpPr>
          <p:nvPr/>
        </p:nvSpPr>
        <p:spPr bwMode="auto">
          <a:xfrm>
            <a:off x="257490" y="935244"/>
            <a:ext cx="9391020" cy="50475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endParaRPr lang="ru-RU" sz="600" b="0" i="0" u="none" strike="noStrike" cap="none">
              <a:ln>
                <a:noFill/>
              </a:ln>
              <a:solidFill>
                <a:schemeClr val="tx1"/>
              </a:solidFill>
              <a:latin typeface="Arial"/>
              <a:cs typeface="Arial"/>
            </a:endParaRPr>
          </a:p>
          <a:p>
            <a:pPr marL="0" marR="0" lvl="0" indent="0" algn="ctr" defTabSz="914400">
              <a:lnSpc>
                <a:spcPct val="100000"/>
              </a:lnSpc>
              <a:spcBef>
                <a:spcPts val="0"/>
              </a:spcBef>
              <a:spcAft>
                <a:spcPts val="0"/>
              </a:spcAft>
              <a:buClrTx/>
              <a:buSzTx/>
              <a:buFontTx/>
              <a:buNone/>
              <a:defRPr/>
            </a:pPr>
            <a:r>
              <a:rPr lang="ru-RU" sz="1400" b="1" i="0" u="none" strike="noStrike" cap="none">
                <a:ln>
                  <a:noFill/>
                </a:ln>
                <a:solidFill>
                  <a:schemeClr val="tx1"/>
                </a:solidFill>
                <a:latin typeface="Arial"/>
                <a:ea typeface="Times New Roman"/>
                <a:cs typeface="Calibri"/>
              </a:rPr>
              <a:t>Раздел </a:t>
            </a:r>
            <a:r>
              <a:rPr lang="en-US" sz="1400" b="1" i="0" u="none" strike="noStrike" cap="none">
                <a:ln>
                  <a:noFill/>
                </a:ln>
                <a:solidFill>
                  <a:schemeClr val="tx1"/>
                </a:solidFill>
                <a:latin typeface="Arial"/>
                <a:ea typeface="Times New Roman"/>
                <a:cs typeface="Calibri"/>
              </a:rPr>
              <a:t>IV </a:t>
            </a:r>
            <a:r>
              <a:rPr lang="ru-RU" sz="1400" b="1" i="0" u="none" strike="noStrike" cap="none">
                <a:ln>
                  <a:noFill/>
                </a:ln>
                <a:solidFill>
                  <a:schemeClr val="tx1"/>
                </a:solidFill>
                <a:latin typeface="Arial"/>
                <a:ea typeface="Times New Roman"/>
                <a:cs typeface="Calibri"/>
              </a:rPr>
              <a:t>Письма ФНС России от 10.03.2021 №БВ-4-7/3060@</a:t>
            </a:r>
            <a:endParaRPr/>
          </a:p>
          <a:p>
            <a:pPr marL="0" marR="0" lvl="0" indent="0" algn="ctr" defTabSz="914400">
              <a:lnSpc>
                <a:spcPct val="100000"/>
              </a:lnSpc>
              <a:spcBef>
                <a:spcPts val="0"/>
              </a:spcBef>
              <a:spcAft>
                <a:spcPts val="0"/>
              </a:spcAft>
              <a:buClrTx/>
              <a:buSzTx/>
              <a:buFontTx/>
              <a:buNone/>
              <a:defRPr/>
            </a:pPr>
            <a:endParaRPr lang="ru-RU" sz="1400" b="1"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ru-RU" sz="1600" b="1" i="0" u="none" strike="noStrike" cap="none">
                <a:ln>
                  <a:noFill/>
                </a:ln>
                <a:solidFill>
                  <a:srgbClr val="9E0E11"/>
                </a:solidFill>
                <a:latin typeface="Times New Roman"/>
                <a:ea typeface="Times New Roman"/>
                <a:cs typeface="Times New Roman"/>
              </a:rPr>
              <a:t>КОММЕРЧЕСКАЯ ОСМОТРИТЕЛЬНОСТЬ</a:t>
            </a:r>
            <a:r>
              <a:rPr lang="ru-RU" sz="1600" b="0" i="0" u="none" strike="noStrike" cap="none">
                <a:ln>
                  <a:noFill/>
                </a:ln>
                <a:solidFill>
                  <a:schemeClr val="tx1"/>
                </a:solidFill>
                <a:latin typeface="Times New Roman"/>
                <a:ea typeface="Times New Roman"/>
                <a:cs typeface="Times New Roman"/>
              </a:rPr>
              <a:t> - применяемый в гражданском (хозяйственном) обороте стандарт обоснованного выбора контрагента, предполагающий проверку деловой репутации, возможности исполнения, платежеспособности контрагента, направленную на предотвращение возможных убытков, которые могут быть причинены участнику оборота его контрагентом вследствие неисполнения или ненадлежащего исполнения обязательств.</a:t>
            </a:r>
            <a:endParaRPr/>
          </a:p>
          <a:p>
            <a:pPr marL="0" marR="0" lvl="0" indent="0" algn="l"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Times New Roman"/>
                <a:cs typeface="Times New Roman"/>
              </a:rPr>
              <a:t>Факты, в совокупности свидетельствующие о том, что, исходя из условий заключения и исполнения договора, </a:t>
            </a:r>
            <a:r>
              <a:rPr lang="ru-RU" sz="1600" b="1" i="0" u="none" strike="noStrike" cap="none">
                <a:ln>
                  <a:noFill/>
                </a:ln>
                <a:solidFill>
                  <a:schemeClr val="tx1"/>
                </a:solidFill>
                <a:latin typeface="Times New Roman"/>
                <a:ea typeface="Times New Roman"/>
                <a:cs typeface="Times New Roman"/>
              </a:rPr>
              <a:t>налогоплательщик МОГ ЗНАТЬ о заключении сделки с Технической компанией </a:t>
            </a:r>
            <a:r>
              <a:rPr lang="ru-RU" sz="1600" b="0" i="0" u="none" strike="noStrike" cap="none">
                <a:ln>
                  <a:noFill/>
                </a:ln>
                <a:solidFill>
                  <a:schemeClr val="tx1"/>
                </a:solidFill>
                <a:latin typeface="Times New Roman"/>
                <a:ea typeface="Times New Roman"/>
                <a:cs typeface="Times New Roman"/>
              </a:rPr>
              <a:t>(пункт 15 Письма ФНС России), например:</a:t>
            </a:r>
            <a:endParaRPr lang="ru-RU" sz="16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r>
              <a:rPr lang="ru-RU" sz="1600" b="1">
                <a:latin typeface="Times New Roman"/>
                <a:ea typeface="Times New Roman"/>
                <a:cs typeface="Times New Roman"/>
              </a:rPr>
              <a:t>-</a:t>
            </a:r>
            <a:r>
              <a:rPr lang="ru-RU" sz="1600" b="1" i="0" u="none" strike="noStrike" cap="none">
                <a:ln>
                  <a:noFill/>
                </a:ln>
                <a:solidFill>
                  <a:schemeClr val="tx1"/>
                </a:solidFill>
                <a:latin typeface="Times New Roman"/>
                <a:ea typeface="Times New Roman"/>
                <a:cs typeface="Times New Roman"/>
              </a:rPr>
              <a:t>неизвестность информации о фактическом местонахождении контрагента</a:t>
            </a:r>
            <a:r>
              <a:rPr lang="ru-RU" sz="1600" b="0" i="0" u="none" strike="noStrike" cap="none">
                <a:ln>
                  <a:noFill/>
                </a:ln>
                <a:solidFill>
                  <a:schemeClr val="tx1"/>
                </a:solidFill>
                <a:latin typeface="Times New Roman"/>
                <a:ea typeface="Times New Roman"/>
                <a:cs typeface="Times New Roman"/>
              </a:rPr>
              <a:t>, а также о местонахождении производственных, складских, торговых или иных площадей, необходимых для ведения предпринимательской деятельности;</a:t>
            </a:r>
            <a:endParaRPr lang="ru-RU" sz="16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r>
              <a:rPr lang="ru-RU" sz="1600">
                <a:latin typeface="Times New Roman"/>
                <a:ea typeface="Times New Roman"/>
                <a:cs typeface="Times New Roman"/>
              </a:rPr>
              <a:t>-</a:t>
            </a:r>
            <a:r>
              <a:rPr lang="ru-RU" sz="1600" b="1" i="0" u="none" strike="noStrike" cap="none">
                <a:ln>
                  <a:noFill/>
                </a:ln>
                <a:solidFill>
                  <a:schemeClr val="tx1"/>
                </a:solidFill>
                <a:latin typeface="Times New Roman"/>
                <a:ea typeface="Times New Roman"/>
                <a:cs typeface="Times New Roman"/>
              </a:rPr>
              <a:t>отсутствие свидетельств </a:t>
            </a:r>
            <a:r>
              <a:rPr lang="ru-RU" sz="1600" b="0" i="0" u="none" strike="noStrike" cap="none">
                <a:ln>
                  <a:noFill/>
                </a:ln>
                <a:solidFill>
                  <a:schemeClr val="tx1"/>
                </a:solidFill>
                <a:latin typeface="Times New Roman"/>
                <a:ea typeface="Times New Roman"/>
                <a:cs typeface="Times New Roman"/>
              </a:rPr>
              <a:t>(например, копий документов, подтверждающих наличие у контрагента производственных мощностей, квалифицированных кадров, имущества, необходимых лицензий, разрешений, свидетельств о членстве в саморегулируемой организации и т.п);</a:t>
            </a:r>
            <a:endParaRPr lang="ru-RU" sz="16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r>
              <a:rPr lang="ru-RU" sz="1600">
                <a:latin typeface="Times New Roman"/>
                <a:ea typeface="Times New Roman"/>
                <a:cs typeface="Times New Roman"/>
              </a:rPr>
              <a:t>-</a:t>
            </a:r>
            <a:r>
              <a:rPr lang="ru-RU" sz="1600" b="1" i="0" u="none" strike="noStrike" cap="none">
                <a:ln>
                  <a:noFill/>
                </a:ln>
                <a:solidFill>
                  <a:schemeClr val="tx1"/>
                </a:solidFill>
                <a:latin typeface="Times New Roman"/>
                <a:ea typeface="Times New Roman"/>
                <a:cs typeface="Times New Roman"/>
              </a:rPr>
              <a:t>отсутствие у соответствующих должностных и ответственных лиц налогоплательщика информации об обстоятельствах выбора контрагента, заключения сделки и ее исполнения</a:t>
            </a:r>
            <a:r>
              <a:rPr lang="ru-RU" sz="1600" b="0" i="0" u="none" strike="noStrike" cap="none">
                <a:ln>
                  <a:noFill/>
                </a:ln>
                <a:solidFill>
                  <a:schemeClr val="tx1"/>
                </a:solidFill>
                <a:latin typeface="Times New Roman"/>
                <a:ea typeface="Times New Roman"/>
                <a:cs typeface="Times New Roman"/>
              </a:rPr>
              <a:t>;</a:t>
            </a:r>
            <a:endParaRPr lang="ru-RU" sz="16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r>
              <a:rPr lang="ru-RU" sz="1600">
                <a:latin typeface="Times New Roman"/>
                <a:ea typeface="Times New Roman"/>
                <a:cs typeface="Times New Roman"/>
              </a:rPr>
              <a:t> -и пр.</a:t>
            </a:r>
            <a:r>
              <a:rPr lang="ru-RU" sz="1600" b="0" i="0" u="none" strike="noStrike" cap="none">
                <a:ln>
                  <a:noFill/>
                </a:ln>
                <a:solidFill>
                  <a:schemeClr val="tx1"/>
                </a:solidFill>
                <a:latin typeface="Times New Roman"/>
                <a:ea typeface="Times New Roman"/>
                <a:cs typeface="Times New Roman"/>
              </a:rPr>
              <a:t>	</a:t>
            </a:r>
            <a:endParaRPr lang="ru-RU" sz="1600" b="0" i="0" u="none" strike="noStrike" cap="none">
              <a:ln>
                <a:noFill/>
              </a:ln>
              <a:solidFill>
                <a:schemeClr val="tx1"/>
              </a:solidFill>
              <a:latin typeface="Times New Roman"/>
              <a:cs typeface="Times New Roman"/>
            </a:endParaRPr>
          </a:p>
        </p:txBody>
      </p:sp>
      <p:sp>
        <p:nvSpPr>
          <p:cNvPr id="11" name="Прямоугольник 12"/>
          <p:cNvSpPr/>
          <p:nvPr/>
        </p:nvSpPr>
        <p:spPr bwMode="auto">
          <a:xfrm>
            <a:off x="833965" y="174554"/>
            <a:ext cx="8775701" cy="369332"/>
          </a:xfrm>
          <a:prstGeom prst="rect">
            <a:avLst/>
          </a:prstGeom>
        </p:spPr>
        <p:txBody>
          <a:bodyPr wrap="square">
            <a:spAutoFit/>
          </a:bodyPr>
          <a:lstStyle/>
          <a:p>
            <a:pPr lvl="0" algn="ctr" defTabSz="914400">
              <a:spcBef>
                <a:spcPts val="0"/>
              </a:spcBef>
              <a:spcAft>
                <a:spcPts val="0"/>
              </a:spcAft>
              <a:defRPr/>
            </a:pPr>
            <a:r>
              <a:rPr lang="ru-RU" b="1">
                <a:solidFill>
                  <a:srgbClr val="9E0E11"/>
                </a:solidFill>
                <a:latin typeface="Arial"/>
                <a:ea typeface="Times New Roman"/>
                <a:cs typeface="Calibri"/>
              </a:rPr>
              <a:t>НЕОСТОРОЖНОСТЬ НАЛОГОПЛАТЕЛЬЩИКА</a:t>
            </a:r>
            <a:endParaRPr lang="ru-RU" sz="800">
              <a:solidFill>
                <a:srgbClr val="9E0E11"/>
              </a:solidFill>
              <a:latin typeface="Arial"/>
              <a:cs typeface="Arial"/>
            </a:endParaRPr>
          </a:p>
        </p:txBody>
      </p:sp>
      <p:pic>
        <p:nvPicPr>
          <p:cNvPr id="12"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122138" y="0"/>
            <a:ext cx="1723219" cy="459054"/>
          </a:xfrm>
          <a:prstGeom prst="rect">
            <a:avLst/>
          </a:prstGeom>
          <a:ln w="12700" cap="flat">
            <a:noFill/>
            <a:miter lim="400000"/>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Rectangle 1"/>
          <p:cNvSpPr>
            <a:spLocks noChangeArrowheads="1"/>
          </p:cNvSpPr>
          <p:nvPr/>
        </p:nvSpPr>
        <p:spPr bwMode="auto">
          <a:xfrm>
            <a:off x="351367" y="674400"/>
            <a:ext cx="9203266" cy="5509200"/>
          </a:xfrm>
          <a:prstGeom prst="rect">
            <a:avLst/>
          </a:prstGeom>
          <a:noFill/>
          <a:ln w="38100">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Times New Roman"/>
                <a:cs typeface="Times New Roman"/>
              </a:rPr>
              <a:t>Определение ВС РФ от 14.05.2020 №307-ЭС19-27597 </a:t>
            </a:r>
            <a:r>
              <a:rPr lang="ru-RU" sz="1600" b="1" i="0" u="none" strike="noStrike" cap="none">
                <a:ln>
                  <a:noFill/>
                </a:ln>
                <a:solidFill>
                  <a:schemeClr val="tx1"/>
                </a:solidFill>
                <a:latin typeface="Times New Roman"/>
                <a:ea typeface="Calibri"/>
                <a:cs typeface="Times New Roman"/>
              </a:rPr>
              <a:t>по делу N А42-7695/2017 </a:t>
            </a:r>
            <a:endParaRPr/>
          </a:p>
          <a:p>
            <a:pPr marL="0" marR="0" lvl="0" indent="0" algn="ctr"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(АО «СПЕЦИАЛИЗИРОВАННАЯ ПРОИЗВОДСТВЕННО-ТЕХНИЧЕСКАЯ БАЗА «ЗВЕЗДОЧКА»)</a:t>
            </a:r>
            <a:endParaRPr/>
          </a:p>
          <a:p>
            <a:pPr marL="0" marR="0" lvl="0" indent="0" algn="ctr"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Times New Roman"/>
                <a:cs typeface="Times New Roman"/>
              </a:rPr>
              <a:t>«Степень предъявляемых требований к выбору контрагента </a:t>
            </a:r>
            <a:r>
              <a:rPr lang="ru-RU" sz="1600" b="1" i="0" u="none" strike="noStrike" cap="none">
                <a:ln>
                  <a:noFill/>
                </a:ln>
                <a:solidFill>
                  <a:srgbClr val="9E0E11"/>
                </a:solidFill>
                <a:latin typeface="Times New Roman"/>
                <a:ea typeface="Times New Roman"/>
                <a:cs typeface="Times New Roman"/>
              </a:rPr>
              <a:t>не может быть одинаковой </a:t>
            </a:r>
            <a:r>
              <a:rPr lang="ru-RU" sz="1600" b="0" i="0" u="none" strike="noStrike" cap="none">
                <a:ln>
                  <a:noFill/>
                </a:ln>
                <a:solidFill>
                  <a:schemeClr val="tx1"/>
                </a:solidFill>
                <a:latin typeface="Times New Roman"/>
                <a:ea typeface="Times New Roman"/>
                <a:cs typeface="Times New Roman"/>
              </a:rPr>
              <a:t>для случаев ординарного пополнения материально-производственных запасов по разовым сделкам на несущественную сумму и в ситуациях, когда налогоплательщиком приобретается дорогостоящий актив, совершаются сделки на значительную сумму либо привлекается подрядчик для выполнения существенного объема работ, либо сделка несет в себе несоразмерные риски ввиду возможного причинения убытков при ее неисполнении или ненадлежащим исполнении»</a:t>
            </a:r>
            <a:endParaRPr/>
          </a:p>
          <a:p>
            <a:pPr marL="0" marR="0" lvl="0" indent="0" algn="l"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Times New Roman"/>
                <a:cs typeface="Times New Roman"/>
              </a:rPr>
              <a:t>В пунктах 13 и 16 Письма ФНС России учтена правовая позиция ВС РФ, изложенная в Определении от 14.05.2020. Например: </a:t>
            </a:r>
            <a:r>
              <a:rPr lang="ru-RU" sz="1600" b="0" i="0" u="none" strike="noStrike" cap="none">
                <a:ln>
                  <a:noFill/>
                </a:ln>
                <a:solidFill>
                  <a:schemeClr val="tx1"/>
                </a:solidFill>
                <a:latin typeface="Times New Roman"/>
                <a:ea typeface="Times New Roman"/>
                <a:cs typeface="Times New Roman"/>
              </a:rPr>
              <a:t>правовое значение имеют не только доказанные налоговым органом обстоятельства, характеризующие деятельность контрагента и свидетельствующие о невозможности исполнения им обязательств, но и то, </a:t>
            </a:r>
            <a:r>
              <a:rPr lang="ru-RU" sz="1600" b="1" i="0" u="none" strike="noStrike" cap="none">
                <a:ln>
                  <a:noFill/>
                </a:ln>
                <a:solidFill>
                  <a:schemeClr val="tx1"/>
                </a:solidFill>
                <a:latin typeface="Times New Roman"/>
                <a:ea typeface="Times New Roman"/>
                <a:cs typeface="Times New Roman"/>
              </a:rPr>
              <a:t>должны ли данные обстоятельства были быть ясны налогоплательщику при совершении конкретной сделки с учетом характера и объемов деятельности налогоплательщика </a:t>
            </a:r>
            <a:r>
              <a:rPr lang="ru-RU" sz="1600" b="0" i="0" u="none" strike="noStrike" cap="none">
                <a:ln>
                  <a:noFill/>
                </a:ln>
                <a:solidFill>
                  <a:schemeClr val="tx1"/>
                </a:solidFill>
                <a:latin typeface="Times New Roman"/>
                <a:ea typeface="Times New Roman"/>
                <a:cs typeface="Times New Roman"/>
              </a:rPr>
              <a:t>(</a:t>
            </a:r>
            <a:r>
              <a:rPr lang="ru-RU" sz="1600" b="1" i="0" u="none" strike="noStrike" cap="none">
                <a:ln>
                  <a:noFill/>
                </a:ln>
                <a:solidFill>
                  <a:srgbClr val="9E0E11"/>
                </a:solidFill>
                <a:latin typeface="Times New Roman"/>
                <a:ea typeface="Times New Roman"/>
                <a:cs typeface="Times New Roman"/>
              </a:rPr>
              <a:t>крупность сделки и регулярность совершения аналогичных сделок), специфики приобретаемых товаров, работ и услуг (наличие специальных требований к исполнителю, в том числе лицензий и допусков к выполнению определенных операций), особенностей коммерческих условий сделки (наличие существенного отклонения цены от рыночного уровня, наличие у поставщика (подрядчика, исполнителя) предшествующего опыта исполнения аналогичных сделок) и т.п</a:t>
            </a:r>
            <a:r>
              <a:rPr lang="ru-RU" sz="1600" b="0" i="0" u="none" strike="noStrike" cap="none">
                <a:ln>
                  <a:noFill/>
                </a:ln>
                <a:solidFill>
                  <a:schemeClr val="tx1"/>
                </a:solidFill>
                <a:latin typeface="Times New Roman"/>
                <a:ea typeface="Times New Roman"/>
                <a:cs typeface="Times New Roman"/>
              </a:rPr>
              <a:t>;</a:t>
            </a:r>
            <a:endParaRPr lang="ru-RU" sz="1600" b="0" i="0" u="none" strike="noStrike" cap="none">
              <a:ln>
                <a:noFill/>
              </a:ln>
              <a:solidFill>
                <a:schemeClr val="tx1"/>
              </a:solidFill>
              <a:latin typeface="Times New Roman"/>
              <a:cs typeface="Times New Roman"/>
            </a:endParaRPr>
          </a:p>
        </p:txBody>
      </p:sp>
      <p:sp>
        <p:nvSpPr>
          <p:cNvPr id="11" name="TextBox 8"/>
          <p:cNvSpPr/>
          <p:nvPr/>
        </p:nvSpPr>
        <p:spPr bwMode="auto">
          <a:xfrm>
            <a:off x="829733" y="182367"/>
            <a:ext cx="8724900" cy="400110"/>
          </a:xfrm>
          <a:prstGeom prst="rect">
            <a:avLst/>
          </a:prstGeom>
          <a:noFill/>
        </p:spPr>
        <p:txBody>
          <a:bodyPr wrap="square" rtlCol="0">
            <a:spAutoFit/>
          </a:bodyPr>
          <a:lstStyle/>
          <a:p>
            <a:pPr algn="ctr">
              <a:defRPr/>
            </a:pPr>
            <a:r>
              <a:rPr lang="ru-RU" sz="2000" b="1">
                <a:solidFill>
                  <a:srgbClr val="9E0E11"/>
                </a:solidFill>
                <a:latin typeface="Times New Roman"/>
                <a:cs typeface="Times New Roman"/>
              </a:rPr>
              <a:t>Судебная практика</a:t>
            </a:r>
            <a:endParaRPr/>
          </a:p>
        </p:txBody>
      </p:sp>
      <p:pic>
        <p:nvPicPr>
          <p:cNvPr id="12"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764748" y="0"/>
            <a:ext cx="1080609" cy="287867"/>
          </a:xfrm>
          <a:prstGeom prst="rect">
            <a:avLst/>
          </a:prstGeom>
          <a:ln w="12700" cap="flat">
            <a:noFill/>
            <a:miter lim="400000"/>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859" y="0"/>
            <a:ext cx="9906859" cy="6858594"/>
          </a:xfrm>
          <a:prstGeom prst="rect">
            <a:avLst/>
          </a:prstGeom>
        </p:spPr>
      </p:pic>
      <p:pic>
        <p:nvPicPr>
          <p:cNvPr id="5" name="Рисунок 4"/>
          <p:cNvPicPr>
            <a:picLocks noChangeAspect="1"/>
          </p:cNvPicPr>
          <p:nvPr/>
        </p:nvPicPr>
        <p:blipFill>
          <a:blip r:embed="rId3"/>
          <a:stretch/>
        </p:blipFill>
        <p:spPr bwMode="auto">
          <a:xfrm>
            <a:off x="8802540" y="5788824"/>
            <a:ext cx="563288" cy="563288"/>
          </a:xfrm>
          <a:prstGeom prst="rect">
            <a:avLst/>
          </a:prstGeom>
        </p:spPr>
      </p:pic>
      <p:pic>
        <p:nvPicPr>
          <p:cNvPr id="6" name="Рисунок 6"/>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7"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8" name="TextBox 10"/>
          <p:cNvSpPr/>
          <p:nvPr/>
        </p:nvSpPr>
        <p:spPr bwMode="auto">
          <a:xfrm>
            <a:off x="795866" y="97610"/>
            <a:ext cx="8962944" cy="400110"/>
          </a:xfrm>
          <a:prstGeom prst="rect">
            <a:avLst/>
          </a:prstGeom>
          <a:noFill/>
        </p:spPr>
        <p:txBody>
          <a:bodyPr wrap="square" rtlCol="0">
            <a:spAutoFit/>
          </a:bodyPr>
          <a:lstStyle/>
          <a:p>
            <a:pPr algn="ctr">
              <a:defRPr/>
            </a:pPr>
            <a:r>
              <a:rPr lang="ru-RU" sz="2000" b="1">
                <a:solidFill>
                  <a:srgbClr val="800000"/>
                </a:solidFill>
                <a:latin typeface="Times New Roman"/>
                <a:cs typeface="Times New Roman"/>
              </a:rPr>
              <a:t>Коммерческая осмотрительность по «обычной» сделке</a:t>
            </a:r>
            <a:endParaRPr/>
          </a:p>
        </p:txBody>
      </p:sp>
      <p:sp>
        <p:nvSpPr>
          <p:cNvPr id="9" name="Прямоугольник 11"/>
          <p:cNvSpPr/>
          <p:nvPr/>
        </p:nvSpPr>
        <p:spPr bwMode="auto">
          <a:xfrm>
            <a:off x="218645" y="842912"/>
            <a:ext cx="4158291" cy="5755422"/>
          </a:xfrm>
          <a:prstGeom prst="rect">
            <a:avLst/>
          </a:prstGeom>
          <a:ln w="19050">
            <a:solidFill>
              <a:srgbClr val="9C0E11"/>
            </a:solidFill>
          </a:ln>
        </p:spPr>
        <p:txBody>
          <a:bodyPr wrap="square">
            <a:spAutoFit/>
          </a:bodyPr>
          <a:lstStyle/>
          <a:p>
            <a:pPr algn="just">
              <a:defRPr/>
            </a:pPr>
            <a:r>
              <a:rPr lang="ru-RU" sz="1600">
                <a:latin typeface="Times New Roman"/>
                <a:cs typeface="Times New Roman"/>
              </a:rPr>
              <a:t>Повторно рассмотрев дело, суд первой инстанции признал незаконным решение инспекции </a:t>
            </a:r>
            <a:r>
              <a:rPr lang="ru-RU" sz="1600" b="1">
                <a:solidFill>
                  <a:srgbClr val="9E0E11"/>
                </a:solidFill>
                <a:latin typeface="Times New Roman"/>
                <a:cs typeface="Times New Roman"/>
              </a:rPr>
              <a:t>в части доначислений НДС</a:t>
            </a:r>
            <a:r>
              <a:rPr lang="ru-RU" sz="1600">
                <a:latin typeface="Times New Roman"/>
                <a:cs typeface="Times New Roman"/>
              </a:rPr>
              <a:t>, отметив следующее:</a:t>
            </a:r>
            <a:endParaRPr/>
          </a:p>
          <a:p>
            <a:pPr algn="just">
              <a:defRPr/>
            </a:pPr>
            <a:r>
              <a:rPr lang="ru-RU" sz="1600">
                <a:solidFill>
                  <a:srgbClr val="9C0E11"/>
                </a:solidFill>
                <a:latin typeface="Franklin Gothic Heavy"/>
                <a:cs typeface="Times New Roman"/>
              </a:rPr>
              <a:t>■</a:t>
            </a:r>
            <a:r>
              <a:rPr lang="ru-RU" sz="1600" b="1">
                <a:latin typeface="Times New Roman"/>
                <a:cs typeface="Times New Roman"/>
              </a:rPr>
              <a:t>реальность приобретение товара не оспаривается, выводы о приобретении товара у иных лиц основаны только на отрицательных характеристиках контрагентов</a:t>
            </a:r>
            <a:r>
              <a:rPr lang="ru-RU" sz="1600">
                <a:latin typeface="Times New Roman"/>
                <a:cs typeface="Times New Roman"/>
              </a:rPr>
              <a:t>;</a:t>
            </a:r>
            <a:endParaRPr/>
          </a:p>
          <a:p>
            <a:pPr algn="just">
              <a:defRPr/>
            </a:pPr>
            <a:r>
              <a:rPr lang="ru-RU" sz="1600">
                <a:solidFill>
                  <a:srgbClr val="9C0E11"/>
                </a:solidFill>
                <a:latin typeface="Franklin Gothic Heavy"/>
                <a:cs typeface="Times New Roman"/>
              </a:rPr>
              <a:t>■</a:t>
            </a:r>
            <a:r>
              <a:rPr lang="ru-RU" sz="1600" b="1">
                <a:latin typeface="Times New Roman"/>
                <a:cs typeface="Times New Roman"/>
              </a:rPr>
              <a:t>налогоплательщик не мог знать о номинальности, «налоговых пороках» контрагентов, т.к. нет возможности и прав устанавливать обстоятельства, которые могут быть выявлены налоговыми органами </a:t>
            </a:r>
            <a:r>
              <a:rPr lang="ru-RU" sz="1600">
                <a:latin typeface="Times New Roman"/>
                <a:cs typeface="Times New Roman"/>
              </a:rPr>
              <a:t>(</a:t>
            </a:r>
            <a:r>
              <a:rPr lang="ru-RU" sz="1600" i="1">
                <a:latin typeface="Times New Roman"/>
                <a:cs typeface="Times New Roman"/>
              </a:rPr>
              <a:t>провести экспертизу подлинности подписи, получить информацию об уплате налогов, их размере и пр.</a:t>
            </a:r>
            <a:r>
              <a:rPr lang="ru-RU" sz="1600">
                <a:latin typeface="Times New Roman"/>
                <a:cs typeface="Times New Roman"/>
              </a:rPr>
              <a:t>);</a:t>
            </a:r>
            <a:endParaRPr/>
          </a:p>
          <a:p>
            <a:pPr algn="just">
              <a:defRPr/>
            </a:pPr>
            <a:r>
              <a:rPr lang="ru-RU" sz="1600">
                <a:solidFill>
                  <a:srgbClr val="9C0E11"/>
                </a:solidFill>
                <a:latin typeface="Franklin Gothic Heavy"/>
                <a:cs typeface="Times New Roman"/>
              </a:rPr>
              <a:t>■ </a:t>
            </a:r>
            <a:r>
              <a:rPr lang="ru-RU" sz="1600" b="1">
                <a:latin typeface="Times New Roman"/>
                <a:cs typeface="Times New Roman"/>
              </a:rPr>
              <a:t>заключенные сделки обычны, не являются крупными, поэтому проявлена достаточная степень осмотрительности </a:t>
            </a:r>
            <a:r>
              <a:rPr lang="ru-RU" sz="1600">
                <a:latin typeface="Times New Roman"/>
                <a:cs typeface="Times New Roman"/>
              </a:rPr>
              <a:t>(</a:t>
            </a:r>
            <a:r>
              <a:rPr lang="ru-RU" sz="1600" i="1">
                <a:latin typeface="Times New Roman"/>
                <a:cs typeface="Times New Roman"/>
              </a:rPr>
              <a:t>проверка госрегистрации контрагентов, полномочия лиц, подписавших документы</a:t>
            </a:r>
            <a:r>
              <a:rPr lang="ru-RU" sz="1600">
                <a:latin typeface="Times New Roman"/>
                <a:cs typeface="Times New Roman"/>
              </a:rPr>
              <a:t>).</a:t>
            </a:r>
            <a:endParaRPr/>
          </a:p>
        </p:txBody>
      </p:sp>
      <p:sp>
        <p:nvSpPr>
          <p:cNvPr id="10" name="Прямоугольник 12"/>
          <p:cNvSpPr/>
          <p:nvPr/>
        </p:nvSpPr>
        <p:spPr bwMode="auto">
          <a:xfrm>
            <a:off x="4520952" y="842912"/>
            <a:ext cx="5112567" cy="5693866"/>
          </a:xfrm>
          <a:prstGeom prst="rect">
            <a:avLst/>
          </a:prstGeom>
          <a:ln w="38100">
            <a:solidFill>
              <a:srgbClr val="9C0E11"/>
            </a:solidFill>
          </a:ln>
        </p:spPr>
        <p:txBody>
          <a:bodyPr wrap="square">
            <a:spAutoFit/>
          </a:bodyPr>
          <a:lstStyle/>
          <a:p>
            <a:pPr algn="just">
              <a:defRPr/>
            </a:pPr>
            <a:r>
              <a:rPr lang="ru-RU" sz="1400" b="1">
                <a:solidFill>
                  <a:srgbClr val="9E0E11"/>
                </a:solidFill>
              </a:rPr>
              <a:t>Степень проявления осмотрительности зависит от конкретных обстоятельств сделки</a:t>
            </a:r>
            <a:r>
              <a:rPr lang="ru-RU" sz="1400"/>
              <a:t>, а именно:</a:t>
            </a:r>
            <a:endParaRPr/>
          </a:p>
          <a:p>
            <a:pPr algn="just">
              <a:defRPr/>
            </a:pPr>
            <a:r>
              <a:rPr lang="ru-RU" sz="1400">
                <a:solidFill>
                  <a:srgbClr val="9C0E11"/>
                </a:solidFill>
                <a:latin typeface="Franklin Gothic Heavy"/>
                <a:cs typeface="Times New Roman"/>
              </a:rPr>
              <a:t>■</a:t>
            </a:r>
            <a:r>
              <a:rPr lang="ru-RU" sz="1400" b="1">
                <a:latin typeface="Times New Roman"/>
                <a:cs typeface="Times New Roman"/>
              </a:rPr>
              <a:t>вида</a:t>
            </a:r>
            <a:r>
              <a:rPr lang="ru-RU" sz="1400" b="1">
                <a:solidFill>
                  <a:srgbClr val="9C0E11"/>
                </a:solidFill>
                <a:latin typeface="Times New Roman"/>
                <a:cs typeface="Times New Roman"/>
              </a:rPr>
              <a:t> </a:t>
            </a:r>
            <a:r>
              <a:rPr lang="ru-RU" sz="1400" b="1">
                <a:latin typeface="Times New Roman"/>
                <a:cs typeface="Times New Roman"/>
              </a:rPr>
              <a:t>договора </a:t>
            </a:r>
            <a:r>
              <a:rPr lang="ru-RU" sz="1400"/>
              <a:t>(</a:t>
            </a:r>
            <a:r>
              <a:rPr lang="ru-RU" sz="1400" i="1"/>
              <a:t>разовая купля-продажа, поставка, подряд</a:t>
            </a:r>
            <a:r>
              <a:rPr lang="ru-RU" sz="1400"/>
              <a:t>),</a:t>
            </a:r>
            <a:endParaRPr/>
          </a:p>
          <a:p>
            <a:pPr algn="just">
              <a:defRPr/>
            </a:pPr>
            <a:r>
              <a:rPr lang="ru-RU" sz="1400">
                <a:solidFill>
                  <a:srgbClr val="9C0E11"/>
                </a:solidFill>
                <a:latin typeface="Franklin Gothic Heavy"/>
                <a:cs typeface="Times New Roman"/>
              </a:rPr>
              <a:t>■</a:t>
            </a:r>
            <a:r>
              <a:rPr lang="ru-RU" sz="1400" b="1"/>
              <a:t>предмета договора</a:t>
            </a:r>
            <a:r>
              <a:rPr lang="ru-RU" sz="1400"/>
              <a:t> (</a:t>
            </a:r>
            <a:r>
              <a:rPr lang="ru-RU" sz="1400" i="1"/>
              <a:t>недвижимость, обычные хозяйственные товары, специфические товары, сложное оборудование, требования к качеству и прочее</a:t>
            </a:r>
            <a:r>
              <a:rPr lang="ru-RU" sz="1400"/>
              <a:t>),</a:t>
            </a:r>
            <a:endParaRPr/>
          </a:p>
          <a:p>
            <a:pPr algn="just">
              <a:defRPr/>
            </a:pPr>
            <a:r>
              <a:rPr lang="ru-RU" sz="1400">
                <a:solidFill>
                  <a:srgbClr val="9C0E11"/>
                </a:solidFill>
                <a:latin typeface="Franklin Gothic Heavy"/>
                <a:cs typeface="Times New Roman"/>
              </a:rPr>
              <a:t>■</a:t>
            </a:r>
            <a:r>
              <a:rPr lang="ru-RU" sz="1400" b="1"/>
              <a:t>условий договора </a:t>
            </a:r>
            <a:r>
              <a:rPr lang="ru-RU" sz="1400"/>
              <a:t>о поставке, оплате, ответственности за неисполнение договора, стоимости сделки (</a:t>
            </a:r>
            <a:r>
              <a:rPr lang="ru-RU" sz="1400" i="1"/>
              <a:t>обычная хозяйственная деятельность, крупный размер</a:t>
            </a:r>
            <a:r>
              <a:rPr lang="ru-RU" sz="1400"/>
              <a:t>).</a:t>
            </a:r>
            <a:endParaRPr/>
          </a:p>
          <a:p>
            <a:pPr algn="just">
              <a:defRPr/>
            </a:pPr>
            <a:endParaRPr lang="ru-RU" sz="1400"/>
          </a:p>
          <a:p>
            <a:pPr algn="just">
              <a:defRPr/>
            </a:pPr>
            <a:r>
              <a:rPr lang="ru-RU" sz="1400" b="1"/>
              <a:t>Относительно рассматриваемого случая было отмечено, что:</a:t>
            </a:r>
            <a:endParaRPr lang="ru-RU" sz="1400"/>
          </a:p>
          <a:p>
            <a:pPr algn="just">
              <a:defRPr/>
            </a:pPr>
            <a:r>
              <a:rPr lang="ru-RU" sz="1400">
                <a:solidFill>
                  <a:srgbClr val="9C0E11"/>
                </a:solidFill>
                <a:latin typeface="Franklin Gothic Heavy"/>
                <a:cs typeface="Times New Roman"/>
              </a:rPr>
              <a:t>■</a:t>
            </a:r>
            <a:r>
              <a:rPr lang="ru-RU" sz="1400" b="1"/>
              <a:t>сделки не были крупными</a:t>
            </a:r>
            <a:r>
              <a:rPr lang="ru-RU" sz="1400"/>
              <a:t>, заключены рамочные договоры поставки, при которых наличие у контрагента опыта работы в соответствующей сфере, персонала, недвижимого имущества и транспортных средств не является определяющим при выборе контрагента;</a:t>
            </a:r>
            <a:endParaRPr/>
          </a:p>
          <a:p>
            <a:pPr algn="just">
              <a:defRPr/>
            </a:pPr>
            <a:r>
              <a:rPr lang="ru-RU" sz="1400">
                <a:solidFill>
                  <a:srgbClr val="9C0E11"/>
                </a:solidFill>
                <a:latin typeface="Franklin Gothic Heavy"/>
                <a:cs typeface="Times New Roman"/>
              </a:rPr>
              <a:t>■</a:t>
            </a:r>
            <a:r>
              <a:rPr lang="ru-RU" sz="1400" b="1"/>
              <a:t>условия договоров поставки не свидетельствуют о необходимости проявления повышенной степени осмотрительности </a:t>
            </a:r>
            <a:r>
              <a:rPr lang="ru-RU" sz="1400"/>
              <a:t>(</a:t>
            </a:r>
            <a:r>
              <a:rPr lang="ru-RU" sz="1400" i="1"/>
              <a:t>оплата осуществлялось после поставки товара с отсрочкой платежа на 180 дней — исключает риски непоставки или поставки некачественного товара</a:t>
            </a:r>
            <a:r>
              <a:rPr lang="ru-RU" sz="1400"/>
              <a:t>);</a:t>
            </a:r>
            <a:endParaRPr/>
          </a:p>
          <a:p>
            <a:pPr algn="just">
              <a:defRPr/>
            </a:pPr>
            <a:r>
              <a:rPr lang="ru-RU" sz="1400">
                <a:solidFill>
                  <a:srgbClr val="9C0E11"/>
                </a:solidFill>
                <a:latin typeface="Franklin Gothic Heavy"/>
                <a:cs typeface="Times New Roman"/>
              </a:rPr>
              <a:t>■</a:t>
            </a:r>
            <a:r>
              <a:rPr lang="ru-RU" sz="1400" b="1"/>
              <a:t>оплата товара произведена путем перечисления денежных средств в полном объеме на расчетные счета контрагентов, счета-фактуры отражены в книге покупок, товар оприходован, сделки отражены в бухучете, а товар в дальнейшем реализован реальным покупателям.</a:t>
            </a:r>
            <a:endParaRPr/>
          </a:p>
        </p:txBody>
      </p:sp>
      <p:sp>
        <p:nvSpPr>
          <p:cNvPr id="11" name="Прямоугольник 13"/>
          <p:cNvSpPr/>
          <p:nvPr/>
        </p:nvSpPr>
        <p:spPr bwMode="auto">
          <a:xfrm>
            <a:off x="200473" y="463428"/>
            <a:ext cx="9558338" cy="369332"/>
          </a:xfrm>
          <a:prstGeom prst="rect">
            <a:avLst/>
          </a:prstGeom>
        </p:spPr>
        <p:txBody>
          <a:bodyPr wrap="square">
            <a:spAutoFit/>
          </a:bodyPr>
          <a:lstStyle/>
          <a:p>
            <a:pPr algn="ctr">
              <a:defRPr/>
            </a:pPr>
            <a:r>
              <a:rPr lang="ru-RU" b="1"/>
              <a:t>Постановление 18 ААС от 09.04.2021 года по делу № А76-25957/2018 </a:t>
            </a:r>
            <a:r>
              <a:rPr lang="ru-RU"/>
              <a:t>(кассация 04.08.2021) </a:t>
            </a:r>
          </a:p>
        </p:txBody>
      </p:sp>
      <p:pic>
        <p:nvPicPr>
          <p:cNvPr id="12"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764748" y="0"/>
            <a:ext cx="1080609" cy="287867"/>
          </a:xfrm>
          <a:prstGeom prst="rect">
            <a:avLst/>
          </a:prstGeom>
          <a:ln w="12700" cap="flat">
            <a:noFill/>
            <a:miter lim="400000"/>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1" y="0"/>
            <a:ext cx="9906859" cy="6858594"/>
          </a:xfrm>
          <a:prstGeom prst="rect">
            <a:avLst/>
          </a:prstGeom>
        </p:spPr>
      </p:pic>
      <p:sp>
        <p:nvSpPr>
          <p:cNvPr id="6"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p:spPr>
      </p:pic>
      <p:pic>
        <p:nvPicPr>
          <p:cNvPr id="8" name="Рисунок 6"/>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Rectangle 1"/>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endParaRPr/>
          </a:p>
        </p:txBody>
      </p:sp>
      <p:sp>
        <p:nvSpPr>
          <p:cNvPr id="11" name="TextBox 13"/>
          <p:cNvSpPr>
            <a:spLocks/>
          </p:cNvSpPr>
          <p:nvPr/>
        </p:nvSpPr>
        <p:spPr bwMode="auto">
          <a:xfrm>
            <a:off x="776536" y="2564904"/>
            <a:ext cx="8352928" cy="584775"/>
          </a:xfrm>
          <a:prstGeom prst="rect">
            <a:avLst/>
          </a:prstGeom>
          <a:noFill/>
          <a:ln w="28575">
            <a:solidFill>
              <a:srgbClr val="A80000"/>
            </a:solidFill>
          </a:ln>
        </p:spPr>
        <p:txBody>
          <a:bodyPr wrap="square" rtlCol="0">
            <a:spAutoFit/>
          </a:bodyPr>
          <a:lstStyle/>
          <a:p>
            <a:pPr algn="ctr">
              <a:defRPr/>
            </a:pPr>
            <a:r>
              <a:rPr lang="ru-RU" sz="3200" b="1" dirty="0">
                <a:latin typeface="Times New Roman"/>
                <a:cs typeface="Times New Roman"/>
              </a:rPr>
              <a:t>Истребование документов</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graphicFrame>
        <p:nvGraphicFramePr>
          <p:cNvPr id="10" name="Таблица 8"/>
          <p:cNvGraphicFramePr>
            <a:graphicFrameLocks noGrp="1"/>
          </p:cNvGraphicFramePr>
          <p:nvPr/>
        </p:nvGraphicFramePr>
        <p:xfrm>
          <a:off x="240555" y="956733"/>
          <a:ext cx="9424889" cy="4663440"/>
        </p:xfrm>
        <a:graphic>
          <a:graphicData uri="http://schemas.openxmlformats.org/drawingml/2006/table">
            <a:tbl>
              <a:tblPr/>
              <a:tblGrid>
                <a:gridCol w="4712445">
                  <a:extLst>
                    <a:ext uri="{9D8B030D-6E8A-4147-A177-3AD203B41FA5}">
                      <a16:colId xmlns:a16="http://schemas.microsoft.com/office/drawing/2014/main" val="20000"/>
                    </a:ext>
                  </a:extLst>
                </a:gridCol>
                <a:gridCol w="2356222">
                  <a:extLst>
                    <a:ext uri="{9D8B030D-6E8A-4147-A177-3AD203B41FA5}">
                      <a16:colId xmlns:a16="http://schemas.microsoft.com/office/drawing/2014/main" val="20001"/>
                    </a:ext>
                  </a:extLst>
                </a:gridCol>
                <a:gridCol w="2356222">
                  <a:extLst>
                    <a:ext uri="{9D8B030D-6E8A-4147-A177-3AD203B41FA5}">
                      <a16:colId xmlns:a16="http://schemas.microsoft.com/office/drawing/2014/main" val="20002"/>
                    </a:ext>
                  </a:extLst>
                </a:gridCol>
              </a:tblGrid>
              <a:tr h="718457">
                <a:tc gridSpan="3">
                  <a:txBody>
                    <a:bodyPr/>
                    <a:lstStyle/>
                    <a:p>
                      <a:pPr algn="ctr">
                        <a:spcAft>
                          <a:spcPts val="0"/>
                        </a:spcAft>
                        <a:defRPr/>
                      </a:pPr>
                      <a:endParaRPr lang="ru-RU" sz="1200" dirty="0">
                        <a:latin typeface="Times New Roman"/>
                        <a:ea typeface="Times New Roman"/>
                        <a:cs typeface="Times New Roman"/>
                      </a:endParaRPr>
                    </a:p>
                    <a:p>
                      <a:pPr algn="ctr">
                        <a:spcAft>
                          <a:spcPts val="0"/>
                        </a:spcAft>
                        <a:defRPr/>
                      </a:pPr>
                      <a:r>
                        <a:rPr lang="ru-RU" sz="1800" b="1" dirty="0">
                          <a:latin typeface="Times New Roman"/>
                          <a:ea typeface="Times New Roman"/>
                          <a:cs typeface="Times New Roman"/>
                        </a:rPr>
                        <a:t>Налогоплательщик проявил коммерческую осмотрительность </a:t>
                      </a:r>
                      <a:r>
                        <a:rPr lang="ru-RU" sz="1200" b="1" dirty="0">
                          <a:latin typeface="Times New Roman"/>
                          <a:ea typeface="Times New Roman"/>
                          <a:cs typeface="Times New Roman"/>
                        </a:rPr>
                        <a:t>при совершении сделки с учетом характера и объемов деятельности налогоплательщика (крупность сделки и регулярность совершения аналогичных сделок), специфики приобретаемых товаров, работ и услуг (наличие специальных требований к исполнителю, в том числе лицензий и допусков к выполнению определенных операций), особенностей коммерческих условий сделки (наличие существенного отклонения цены от рыночного уровня, наличие у поставщика (подрядчика, исполнителя) предшествующего опыта исполнения аналогичных сделок) и т.п.?</a:t>
                      </a:r>
                      <a:endParaRPr lang="ru-RU" sz="1200" dirty="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261257">
                <a:tc rowSpan="3">
                  <a:txBody>
                    <a:bodyPr/>
                    <a:lstStyle/>
                    <a:p>
                      <a:pPr algn="ctr">
                        <a:spcAft>
                          <a:spcPts val="0"/>
                        </a:spcAft>
                        <a:defRPr/>
                      </a:pPr>
                      <a:r>
                        <a:rPr lang="ru-RU" sz="1600" b="1" dirty="0">
                          <a:solidFill>
                            <a:srgbClr val="A50021"/>
                          </a:solidFill>
                          <a:latin typeface="Times New Roman"/>
                          <a:ea typeface="Times New Roman"/>
                          <a:cs typeface="Times New Roman"/>
                        </a:rPr>
                        <a:t>Да</a:t>
                      </a:r>
                      <a:endParaRPr lang="ru-RU" sz="1600" dirty="0">
                        <a:solidFill>
                          <a:srgbClr val="A50021"/>
                        </a:solidFill>
                        <a:latin typeface="Times New Roman"/>
                        <a:ea typeface="Times New Roman"/>
                        <a:cs typeface="Times New Roman"/>
                      </a:endParaRPr>
                    </a:p>
                  </a:txBody>
                  <a:tcPr marL="48986" marR="48986"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gridSpan="2">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200" b="1">
                          <a:latin typeface="Times New Roman"/>
                          <a:ea typeface="Times New Roman"/>
                          <a:cs typeface="Times New Roman"/>
                        </a:rPr>
                        <a:t>Нет</a:t>
                      </a:r>
                      <a:endParaRPr lang="ru-RU" sz="12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hMerge="1">
                  <a:txBody>
                    <a:bodyPr/>
                    <a:lstStyle/>
                    <a:p>
                      <a:endParaRPr/>
                    </a:p>
                  </a:txBody>
                  <a:tcPr/>
                </a:tc>
                <a:extLst>
                  <a:ext uri="{0D108BD9-81ED-4DB2-BD59-A6C34878D82A}">
                    <a16:rowId xmlns:a16="http://schemas.microsoft.com/office/drawing/2014/main" val="10001"/>
                  </a:ext>
                </a:extLst>
              </a:tr>
              <a:tr h="261257">
                <a:tc vMerge="1">
                  <a:txBody>
                    <a:bodyPr/>
                    <a:lstStyle/>
                    <a:p>
                      <a:pPr>
                        <a:defRPr/>
                      </a:pPr>
                      <a:endParaRPr lang="ru-RU"/>
                    </a:p>
                  </a:txBody>
                  <a:tcPr/>
                </a:tc>
                <a:tc gridSpan="2">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200" b="1">
                          <a:latin typeface="Times New Roman"/>
                          <a:ea typeface="Times New Roman"/>
                          <a:cs typeface="Times New Roman"/>
                        </a:rPr>
                        <a:t>Фактический исполнитель установлен?</a:t>
                      </a:r>
                      <a:endParaRPr lang="ru-RU" sz="12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20000"/>
                        <a:lumOff val="80000"/>
                      </a:schemeClr>
                    </a:solidFill>
                  </a:tcPr>
                </a:tc>
                <a:tc hMerge="1">
                  <a:txBody>
                    <a:bodyPr/>
                    <a:lstStyle/>
                    <a:p>
                      <a:endParaRPr/>
                    </a:p>
                  </a:txBody>
                  <a:tcPr/>
                </a:tc>
                <a:extLst>
                  <a:ext uri="{0D108BD9-81ED-4DB2-BD59-A6C34878D82A}">
                    <a16:rowId xmlns:a16="http://schemas.microsoft.com/office/drawing/2014/main" val="10002"/>
                  </a:ext>
                </a:extLst>
              </a:tr>
              <a:tr h="261257">
                <a:tc vMerge="1">
                  <a:txBody>
                    <a:bodyPr/>
                    <a:lstStyle/>
                    <a:p>
                      <a:pPr>
                        <a:defRPr/>
                      </a:pPr>
                      <a:endParaRPr lang="ru-RU"/>
                    </a:p>
                  </a:txBody>
                  <a:tcPr/>
                </a:tc>
                <a:tc>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200" b="1">
                          <a:latin typeface="Times New Roman"/>
                          <a:ea typeface="Times New Roman"/>
                          <a:cs typeface="Times New Roman"/>
                        </a:rPr>
                        <a:t>Да</a:t>
                      </a:r>
                      <a:endParaRPr lang="ru-RU" sz="12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20000"/>
                        <a:lumOff val="80000"/>
                      </a:schemeClr>
                    </a:solidFill>
                  </a:tcPr>
                </a:tc>
                <a:tc>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200" b="1">
                          <a:latin typeface="Times New Roman"/>
                          <a:ea typeface="Times New Roman"/>
                          <a:cs typeface="Times New Roman"/>
                        </a:rPr>
                        <a:t>Нет</a:t>
                      </a:r>
                      <a:endParaRPr lang="ru-RU" sz="12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20000"/>
                        <a:lumOff val="80000"/>
                      </a:schemeClr>
                    </a:solidFill>
                  </a:tcPr>
                </a:tc>
                <a:extLst>
                  <a:ext uri="{0D108BD9-81ED-4DB2-BD59-A6C34878D82A}">
                    <a16:rowId xmlns:a16="http://schemas.microsoft.com/office/drawing/2014/main" val="10003"/>
                  </a:ext>
                </a:extLst>
              </a:tr>
              <a:tr h="1197429">
                <a:tc>
                  <a:txBody>
                    <a:bodyPr/>
                    <a:lstStyle/>
                    <a:p>
                      <a:pPr algn="ctr">
                        <a:spcAft>
                          <a:spcPts val="0"/>
                        </a:spcAft>
                        <a:defRPr/>
                      </a:pPr>
                      <a:r>
                        <a:rPr lang="ru-RU" sz="2000" b="1" dirty="0">
                          <a:solidFill>
                            <a:srgbClr val="A50021"/>
                          </a:solidFill>
                          <a:latin typeface="Times New Roman"/>
                          <a:ea typeface="Times New Roman"/>
                          <a:cs typeface="Times New Roman"/>
                        </a:rPr>
                        <a:t>Учет расходов и применение налоговых вычетов правомерны</a:t>
                      </a:r>
                      <a:endParaRPr sz="2000" dirty="0">
                        <a:solidFill>
                          <a:srgbClr val="A50021"/>
                        </a:solidFill>
                      </a:endParaRPr>
                    </a:p>
                  </a:txBody>
                  <a:tcPr marL="48986" marR="48986"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6E7"/>
                    </a:solidFill>
                  </a:tcPr>
                </a:tc>
                <a:tc>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200">
                          <a:latin typeface="Times New Roman"/>
                          <a:ea typeface="Times New Roman"/>
                          <a:cs typeface="Times New Roman"/>
                        </a:rPr>
                        <a:t>Подлежащие учету суммы расходов и налоговых вычетов определяются </a:t>
                      </a:r>
                      <a:r>
                        <a:rPr lang="ru-RU" sz="1200" b="1">
                          <a:latin typeface="Times New Roman"/>
                          <a:ea typeface="Times New Roman"/>
                          <a:cs typeface="Times New Roman"/>
                        </a:rPr>
                        <a:t>исходя из параметров реального исполнения, отраженных в финансово-хозяйственных документах фактического исполнителя </a:t>
                      </a:r>
                      <a:r>
                        <a:rPr lang="ru-RU" sz="1200">
                          <a:latin typeface="Times New Roman"/>
                          <a:ea typeface="Times New Roman"/>
                          <a:cs typeface="Times New Roman"/>
                        </a:rPr>
                        <a:t>(договорах, первичных документах, счетах-фактурах, платежных поручениях и т.п.).</a:t>
                      </a:r>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6E7"/>
                    </a:solidFill>
                  </a:tcPr>
                </a:tc>
                <a:tc>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200">
                          <a:latin typeface="Times New Roman"/>
                          <a:ea typeface="Times New Roman"/>
                          <a:cs typeface="Times New Roman"/>
                        </a:rPr>
                        <a:t>Применение </a:t>
                      </a:r>
                      <a:r>
                        <a:rPr lang="ru-RU" sz="1200" b="1">
                          <a:latin typeface="Times New Roman"/>
                          <a:ea typeface="Times New Roman"/>
                          <a:cs typeface="Times New Roman"/>
                        </a:rPr>
                        <a:t>налоговых вычетов неправомерно</a:t>
                      </a:r>
                      <a:endParaRPr/>
                    </a:p>
                    <a:p>
                      <a:pPr algn="ctr">
                        <a:spcAft>
                          <a:spcPts val="0"/>
                        </a:spcAft>
                        <a:defRPr/>
                      </a:pPr>
                      <a:endParaRPr lang="ru-RU" sz="1200" b="1">
                        <a:latin typeface="Times New Roman"/>
                        <a:ea typeface="Times New Roman"/>
                        <a:cs typeface="Times New Roman"/>
                      </a:endParaRPr>
                    </a:p>
                    <a:p>
                      <a:pPr algn="ctr">
                        <a:spcAft>
                          <a:spcPts val="0"/>
                        </a:spcAft>
                        <a:defRPr/>
                      </a:pPr>
                      <a:r>
                        <a:rPr lang="ru-RU" sz="1200">
                          <a:latin typeface="Times New Roman"/>
                          <a:ea typeface="Times New Roman"/>
                          <a:cs typeface="Times New Roman"/>
                        </a:rPr>
                        <a:t>Подлежащие учету </a:t>
                      </a:r>
                      <a:r>
                        <a:rPr lang="ru-RU" sz="1200" b="1">
                          <a:latin typeface="Times New Roman"/>
                          <a:ea typeface="Times New Roman"/>
                          <a:cs typeface="Times New Roman"/>
                        </a:rPr>
                        <a:t>суммы расходов определяются расчетным способом</a:t>
                      </a:r>
                      <a:r>
                        <a:rPr lang="ru-RU" sz="1200">
                          <a:latin typeface="Times New Roman"/>
                          <a:ea typeface="Times New Roman"/>
                          <a:cs typeface="Times New Roman"/>
                        </a:rPr>
                        <a:t>*</a:t>
                      </a:r>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6E7"/>
                    </a:solidFill>
                  </a:tcPr>
                </a:tc>
                <a:extLst>
                  <a:ext uri="{0D108BD9-81ED-4DB2-BD59-A6C34878D82A}">
                    <a16:rowId xmlns:a16="http://schemas.microsoft.com/office/drawing/2014/main" val="10004"/>
                  </a:ext>
                </a:extLst>
              </a:tr>
            </a:tbl>
          </a:graphicData>
        </a:graphic>
      </p:graphicFrame>
      <p:sp>
        <p:nvSpPr>
          <p:cNvPr id="11" name="Rectangle 1"/>
          <p:cNvSpPr>
            <a:spLocks noChangeArrowheads="1"/>
          </p:cNvSpPr>
          <p:nvPr/>
        </p:nvSpPr>
        <p:spPr bwMode="auto">
          <a:xfrm>
            <a:off x="812801" y="182367"/>
            <a:ext cx="8830732"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ru-RU" b="1" i="0" u="none" strike="noStrike" cap="none">
                <a:ln>
                  <a:noFill/>
                </a:ln>
                <a:solidFill>
                  <a:srgbClr val="9E0E11"/>
                </a:solidFill>
                <a:latin typeface="Times New Roman"/>
                <a:ea typeface="Times New Roman"/>
                <a:cs typeface="Times New Roman"/>
              </a:rPr>
              <a:t>ПРАВО НА УЧЕТ РАСХОДОВ И ПРИМЕНЕНИЕ НАЛОГОВЫХ ВЫЧЕТОВ ПО НДС</a:t>
            </a:r>
            <a:r>
              <a:rPr lang="ru-RU">
                <a:solidFill>
                  <a:srgbClr val="9E0E11"/>
                </a:solidFill>
                <a:latin typeface="Times New Roman"/>
                <a:cs typeface="Times New Roman"/>
              </a:rPr>
              <a:t> </a:t>
            </a:r>
            <a:r>
              <a:rPr lang="ru-RU" b="1" i="0" u="none" strike="noStrike" cap="none">
                <a:ln>
                  <a:noFill/>
                </a:ln>
                <a:solidFill>
                  <a:srgbClr val="9E0E11"/>
                </a:solidFill>
                <a:latin typeface="Times New Roman"/>
                <a:ea typeface="Times New Roman"/>
                <a:cs typeface="Times New Roman"/>
              </a:rPr>
              <a:t>при НЕОСТРОЖНОМ заключении сделки с Технической компанией</a:t>
            </a:r>
            <a:endParaRPr lang="ru-RU" b="0" i="0" u="none" strike="noStrike" cap="none">
              <a:ln>
                <a:noFill/>
              </a:ln>
              <a:solidFill>
                <a:srgbClr val="9E0E11"/>
              </a:solidFill>
              <a:latin typeface="Times New Roman"/>
              <a:cs typeface="Times New Roman"/>
            </a:endParaRPr>
          </a:p>
        </p:txBody>
      </p:sp>
      <p:sp>
        <p:nvSpPr>
          <p:cNvPr id="12" name="Прямоугольник 10"/>
          <p:cNvSpPr/>
          <p:nvPr/>
        </p:nvSpPr>
        <p:spPr bwMode="auto">
          <a:xfrm>
            <a:off x="390627" y="5518977"/>
            <a:ext cx="7043105" cy="1046440"/>
          </a:xfrm>
          <a:prstGeom prst="rect">
            <a:avLst/>
          </a:prstGeom>
        </p:spPr>
        <p:txBody>
          <a:bodyPr wrap="square">
            <a:spAutoFit/>
          </a:bodyPr>
          <a:lstStyle/>
          <a:p>
            <a:pPr lvl="0" algn="just" defTabSz="914400">
              <a:spcBef>
                <a:spcPts val="0"/>
              </a:spcBef>
              <a:spcAft>
                <a:spcPts val="0"/>
              </a:spcAft>
              <a:defRPr/>
            </a:pPr>
            <a:r>
              <a:rPr lang="ru-RU">
                <a:latin typeface="Arial"/>
                <a:ea typeface="Times New Roman"/>
                <a:cs typeface="Calibri"/>
              </a:rPr>
              <a:t>* </a:t>
            </a:r>
            <a:r>
              <a:rPr lang="ru-RU" sz="1100" i="1">
                <a:latin typeface="Arial"/>
                <a:ea typeface="Times New Roman"/>
                <a:cs typeface="Calibri"/>
              </a:rPr>
              <a:t>Бремя доказывания действительности размера понесенных расходов лежит на налогоплательщике, который вправе их обосновывать, в том числе с учетом данных об иных аналогичных документально подтвержденных операциях самого налогоплательщика, проведения экспертизы, предоставления документов, подтверждающих рыночную стоимость соответствующих товаров (работ, услуг)</a:t>
            </a:r>
            <a:endParaRPr lang="ru-RU" sz="1100" i="1">
              <a:latin typeface="Arial"/>
              <a:cs typeface="Arial"/>
            </a:endParaRPr>
          </a:p>
        </p:txBody>
      </p:sp>
      <p:pic>
        <p:nvPicPr>
          <p:cNvPr id="13"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764748" y="0"/>
            <a:ext cx="1080609" cy="287867"/>
          </a:xfrm>
          <a:prstGeom prst="rect">
            <a:avLst/>
          </a:prstGeom>
          <a:ln w="12700" cap="flat">
            <a:noFill/>
            <a:miter lim="400000"/>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graphicFrame>
        <p:nvGraphicFramePr>
          <p:cNvPr id="9" name="Таблица 7"/>
          <p:cNvGraphicFramePr>
            <a:graphicFrameLocks noGrp="1"/>
          </p:cNvGraphicFramePr>
          <p:nvPr/>
        </p:nvGraphicFramePr>
        <p:xfrm>
          <a:off x="3" y="3"/>
          <a:ext cx="9883998" cy="6899530"/>
        </p:xfrm>
        <a:graphic>
          <a:graphicData uri="http://schemas.openxmlformats.org/drawingml/2006/table">
            <a:tbl>
              <a:tblPr/>
              <a:tblGrid>
                <a:gridCol w="1377485">
                  <a:extLst>
                    <a:ext uri="{9D8B030D-6E8A-4147-A177-3AD203B41FA5}">
                      <a16:colId xmlns:a16="http://schemas.microsoft.com/office/drawing/2014/main" val="20000"/>
                    </a:ext>
                  </a:extLst>
                </a:gridCol>
                <a:gridCol w="1395767">
                  <a:extLst>
                    <a:ext uri="{9D8B030D-6E8A-4147-A177-3AD203B41FA5}">
                      <a16:colId xmlns:a16="http://schemas.microsoft.com/office/drawing/2014/main" val="20001"/>
                    </a:ext>
                  </a:extLst>
                </a:gridCol>
                <a:gridCol w="191469">
                  <a:extLst>
                    <a:ext uri="{9D8B030D-6E8A-4147-A177-3AD203B41FA5}">
                      <a16:colId xmlns:a16="http://schemas.microsoft.com/office/drawing/2014/main" val="20002"/>
                    </a:ext>
                  </a:extLst>
                </a:gridCol>
                <a:gridCol w="1793754">
                  <a:extLst>
                    <a:ext uri="{9D8B030D-6E8A-4147-A177-3AD203B41FA5}">
                      <a16:colId xmlns:a16="http://schemas.microsoft.com/office/drawing/2014/main" val="20003"/>
                    </a:ext>
                  </a:extLst>
                </a:gridCol>
                <a:gridCol w="1793754">
                  <a:extLst>
                    <a:ext uri="{9D8B030D-6E8A-4147-A177-3AD203B41FA5}">
                      <a16:colId xmlns:a16="http://schemas.microsoft.com/office/drawing/2014/main" val="20004"/>
                    </a:ext>
                  </a:extLst>
                </a:gridCol>
                <a:gridCol w="997078">
                  <a:extLst>
                    <a:ext uri="{9D8B030D-6E8A-4147-A177-3AD203B41FA5}">
                      <a16:colId xmlns:a16="http://schemas.microsoft.com/office/drawing/2014/main" val="20005"/>
                    </a:ext>
                  </a:extLst>
                </a:gridCol>
                <a:gridCol w="191469">
                  <a:extLst>
                    <a:ext uri="{9D8B030D-6E8A-4147-A177-3AD203B41FA5}">
                      <a16:colId xmlns:a16="http://schemas.microsoft.com/office/drawing/2014/main" val="20006"/>
                    </a:ext>
                  </a:extLst>
                </a:gridCol>
                <a:gridCol w="1071611">
                  <a:extLst>
                    <a:ext uri="{9D8B030D-6E8A-4147-A177-3AD203B41FA5}">
                      <a16:colId xmlns:a16="http://schemas.microsoft.com/office/drawing/2014/main" val="20007"/>
                    </a:ext>
                  </a:extLst>
                </a:gridCol>
                <a:gridCol w="1071611">
                  <a:extLst>
                    <a:ext uri="{9D8B030D-6E8A-4147-A177-3AD203B41FA5}">
                      <a16:colId xmlns:a16="http://schemas.microsoft.com/office/drawing/2014/main" val="20008"/>
                    </a:ext>
                  </a:extLst>
                </a:gridCol>
              </a:tblGrid>
              <a:tr h="381000">
                <a:tc gridSpan="9">
                  <a:txBody>
                    <a:bodyPr/>
                    <a:lstStyle/>
                    <a:p>
                      <a:pPr algn="ctr">
                        <a:lnSpc>
                          <a:spcPct val="107000"/>
                        </a:lnSpc>
                        <a:spcAft>
                          <a:spcPts val="0"/>
                        </a:spcAft>
                        <a:defRPr/>
                      </a:pPr>
                      <a:endParaRPr lang="ru-RU" sz="1000">
                        <a:latin typeface="Calibri"/>
                        <a:ea typeface="Calibri"/>
                        <a:cs typeface="Times New Roman"/>
                      </a:endParaRPr>
                    </a:p>
                    <a:p>
                      <a:pPr algn="ctr">
                        <a:lnSpc>
                          <a:spcPct val="107000"/>
                        </a:lnSpc>
                        <a:spcAft>
                          <a:spcPts val="0"/>
                        </a:spcAft>
                        <a:defRPr/>
                      </a:pPr>
                      <a:r>
                        <a:rPr lang="ru-RU" sz="1400" b="1">
                          <a:solidFill>
                            <a:srgbClr val="000000"/>
                          </a:solidFill>
                          <a:latin typeface="Calibri"/>
                          <a:ea typeface="Calibri"/>
                          <a:cs typeface="Calibri"/>
                        </a:rPr>
                        <a:t>Операция реальна</a:t>
                      </a:r>
                      <a:r>
                        <a:rPr lang="ru-RU" sz="1000" b="1">
                          <a:solidFill>
                            <a:srgbClr val="000000"/>
                          </a:solidFill>
                          <a:latin typeface="Calibri"/>
                          <a:ea typeface="Calibri"/>
                          <a:cs typeface="Calibri"/>
                        </a:rPr>
                        <a:t> (имела место в действительности и исполнение по сделке получено налогоплательщиком)?</a:t>
                      </a:r>
                      <a:endParaRPr lang="ru-RU" sz="10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81000">
                <a:tc rowSpan="9">
                  <a:txBody>
                    <a:bodyPr/>
                    <a:lstStyle/>
                    <a:p>
                      <a:pPr algn="ctr">
                        <a:lnSpc>
                          <a:spcPct val="107000"/>
                        </a:lnSpc>
                        <a:spcAft>
                          <a:spcPts val="0"/>
                        </a:spcAft>
                        <a:defRPr/>
                      </a:pPr>
                      <a:r>
                        <a:rPr lang="ru-RU" sz="1400" b="1">
                          <a:solidFill>
                            <a:srgbClr val="000000"/>
                          </a:solidFill>
                          <a:latin typeface="Calibri"/>
                          <a:ea typeface="Calibri"/>
                          <a:cs typeface="Calibri"/>
                        </a:rPr>
                        <a:t>НЕТ</a:t>
                      </a:r>
                      <a:endParaRPr lang="ru-RU" sz="14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gridSpan="8">
                  <a:txBody>
                    <a:bodyPr/>
                    <a:lstStyle/>
                    <a:p>
                      <a:pPr algn="ctr">
                        <a:lnSpc>
                          <a:spcPct val="107000"/>
                        </a:lnSpc>
                        <a:spcAft>
                          <a:spcPts val="0"/>
                        </a:spcAft>
                        <a:defRPr/>
                      </a:pPr>
                      <a:endParaRPr lang="ru-RU" sz="1000">
                        <a:latin typeface="Calibri"/>
                        <a:ea typeface="Calibri"/>
                        <a:cs typeface="Times New Roman"/>
                      </a:endParaRPr>
                    </a:p>
                    <a:p>
                      <a:pPr algn="ctr">
                        <a:lnSpc>
                          <a:spcPct val="107000"/>
                        </a:lnSpc>
                        <a:spcAft>
                          <a:spcPts val="0"/>
                        </a:spcAft>
                        <a:defRPr/>
                      </a:pPr>
                      <a:r>
                        <a:rPr lang="ru-RU" sz="1400" b="1">
                          <a:solidFill>
                            <a:srgbClr val="000000"/>
                          </a:solidFill>
                          <a:latin typeface="Calibri"/>
                          <a:ea typeface="Calibri"/>
                          <a:cs typeface="Calibri"/>
                        </a:rPr>
                        <a:t>ДА</a:t>
                      </a:r>
                      <a:endParaRPr lang="ru-RU" sz="14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1"/>
                  </a:ext>
                </a:extLst>
              </a:tr>
              <a:tr h="381000">
                <a:tc vMerge="1">
                  <a:txBody>
                    <a:bodyPr/>
                    <a:lstStyle/>
                    <a:p>
                      <a:pPr>
                        <a:defRPr/>
                      </a:pPr>
                      <a:endParaRPr lang="ru-RU"/>
                    </a:p>
                  </a:txBody>
                  <a:tcPr/>
                </a:tc>
                <a:tc gridSpan="8">
                  <a:txBody>
                    <a:bodyPr/>
                    <a:lstStyle/>
                    <a:p>
                      <a:pPr algn="ctr">
                        <a:lnSpc>
                          <a:spcPct val="107000"/>
                        </a:lnSpc>
                        <a:spcAft>
                          <a:spcPts val="0"/>
                        </a:spcAft>
                        <a:defRPr/>
                      </a:pPr>
                      <a:endParaRPr lang="ru-RU" sz="1000">
                        <a:latin typeface="Calibri"/>
                        <a:ea typeface="Calibri"/>
                        <a:cs typeface="Times New Roman"/>
                      </a:endParaRPr>
                    </a:p>
                    <a:p>
                      <a:pPr algn="ctr">
                        <a:lnSpc>
                          <a:spcPct val="107000"/>
                        </a:lnSpc>
                        <a:spcAft>
                          <a:spcPts val="0"/>
                        </a:spcAft>
                        <a:defRPr/>
                      </a:pPr>
                      <a:r>
                        <a:rPr lang="ru-RU" sz="1200" b="1">
                          <a:solidFill>
                            <a:srgbClr val="000000"/>
                          </a:solidFill>
                          <a:latin typeface="Calibri"/>
                          <a:ea typeface="Calibri"/>
                          <a:cs typeface="Calibri"/>
                        </a:rPr>
                        <a:t>Обязательство исполнено Надлежащим лицом?</a:t>
                      </a:r>
                      <a:endParaRPr lang="ru-RU" sz="1200" b="1">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40000"/>
                        <a:lumOff val="60000"/>
                      </a:schemeClr>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2"/>
                  </a:ext>
                </a:extLst>
              </a:tr>
              <a:tr h="381000">
                <a:tc vMerge="1">
                  <a:txBody>
                    <a:bodyPr/>
                    <a:lstStyle/>
                    <a:p>
                      <a:pPr>
                        <a:defRPr/>
                      </a:pPr>
                      <a:endParaRPr lang="ru-RU"/>
                    </a:p>
                  </a:txBody>
                  <a:tcPr/>
                </a:tc>
                <a:tc gridSpan="5">
                  <a:txBody>
                    <a:bodyPr/>
                    <a:lstStyle/>
                    <a:p>
                      <a:pPr algn="ctr">
                        <a:lnSpc>
                          <a:spcPct val="107000"/>
                        </a:lnSpc>
                        <a:spcAft>
                          <a:spcPts val="0"/>
                        </a:spcAft>
                        <a:defRPr/>
                      </a:pPr>
                      <a:endParaRPr lang="ru-RU" sz="1200">
                        <a:latin typeface="Calibri"/>
                        <a:ea typeface="Calibri"/>
                        <a:cs typeface="Times New Roman"/>
                      </a:endParaRPr>
                    </a:p>
                    <a:p>
                      <a:pPr algn="ctr">
                        <a:lnSpc>
                          <a:spcPct val="107000"/>
                        </a:lnSpc>
                        <a:spcAft>
                          <a:spcPts val="0"/>
                        </a:spcAft>
                        <a:defRPr/>
                      </a:pPr>
                      <a:r>
                        <a:rPr lang="ru-RU" sz="1200" b="1">
                          <a:solidFill>
                            <a:srgbClr val="000000"/>
                          </a:solidFill>
                          <a:latin typeface="Calibri"/>
                          <a:ea typeface="Calibri"/>
                          <a:cs typeface="Calibri"/>
                        </a:rPr>
                        <a:t>НЕТ</a:t>
                      </a:r>
                      <a:endParaRPr lang="ru-RU" sz="12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40000"/>
                        <a:lumOff val="60000"/>
                      </a:schemeClr>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gridSpan="3">
                  <a:txBody>
                    <a:bodyPr/>
                    <a:lstStyle/>
                    <a:p>
                      <a:pPr algn="ctr">
                        <a:lnSpc>
                          <a:spcPct val="107000"/>
                        </a:lnSpc>
                        <a:spcAft>
                          <a:spcPts val="0"/>
                        </a:spcAft>
                        <a:defRPr/>
                      </a:pPr>
                      <a:r>
                        <a:rPr lang="ru-RU" sz="1200" b="1">
                          <a:solidFill>
                            <a:srgbClr val="000000"/>
                          </a:solidFill>
                          <a:latin typeface="Calibri"/>
                          <a:ea typeface="Calibri"/>
                          <a:cs typeface="Calibri"/>
                        </a:rPr>
                        <a:t>ДА</a:t>
                      </a:r>
                      <a:endParaRPr lang="ru-RU" sz="12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40000"/>
                        <a:lumOff val="60000"/>
                      </a:schemeClr>
                    </a:solidFill>
                  </a:tcPr>
                </a:tc>
                <a:tc hMerge="1">
                  <a:txBody>
                    <a:bodyPr/>
                    <a:lstStyle/>
                    <a:p>
                      <a:endParaRPr/>
                    </a:p>
                  </a:txBody>
                  <a:tcPr/>
                </a:tc>
                <a:tc hMerge="1">
                  <a:txBody>
                    <a:bodyPr/>
                    <a:lstStyle/>
                    <a:p>
                      <a:endParaRPr/>
                    </a:p>
                  </a:txBody>
                  <a:tcPr/>
                </a:tc>
                <a:extLst>
                  <a:ext uri="{0D108BD9-81ED-4DB2-BD59-A6C34878D82A}">
                    <a16:rowId xmlns:a16="http://schemas.microsoft.com/office/drawing/2014/main" val="10003"/>
                  </a:ext>
                </a:extLst>
              </a:tr>
              <a:tr h="571500">
                <a:tc vMerge="1">
                  <a:txBody>
                    <a:bodyPr/>
                    <a:lstStyle/>
                    <a:p>
                      <a:pPr>
                        <a:defRPr/>
                      </a:pPr>
                      <a:endParaRPr lang="ru-RU"/>
                    </a:p>
                  </a:txBody>
                  <a:tcPr/>
                </a:tc>
                <a:tc gridSpan="5">
                  <a:txBody>
                    <a:bodyPr/>
                    <a:lstStyle/>
                    <a:p>
                      <a:pPr algn="ctr">
                        <a:lnSpc>
                          <a:spcPct val="107000"/>
                        </a:lnSpc>
                        <a:spcAft>
                          <a:spcPts val="0"/>
                        </a:spcAft>
                        <a:defRPr/>
                      </a:pPr>
                      <a:r>
                        <a:rPr lang="ru-RU" sz="1000" b="1">
                          <a:solidFill>
                            <a:srgbClr val="000000"/>
                          </a:solidFill>
                          <a:latin typeface="Calibri"/>
                          <a:ea typeface="Calibri"/>
                          <a:cs typeface="Calibri"/>
                        </a:rPr>
                        <a:t>Форма вины налогоплательщика в заключении сделки с Технической компанией</a:t>
                      </a:r>
                      <a:endParaRPr lang="ru-RU" sz="10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6E7"/>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gridSpan="3">
                  <a:txBody>
                    <a:bodyPr/>
                    <a:lstStyle/>
                    <a:p>
                      <a:pPr algn="ctr">
                        <a:lnSpc>
                          <a:spcPct val="107000"/>
                        </a:lnSpc>
                        <a:spcAft>
                          <a:spcPts val="0"/>
                        </a:spcAft>
                        <a:defRPr/>
                      </a:pPr>
                      <a:endParaRPr lang="ru-RU" sz="1000">
                        <a:latin typeface="Calibri"/>
                        <a:ea typeface="Calibri"/>
                        <a:cs typeface="Times New Roman"/>
                      </a:endParaRPr>
                    </a:p>
                    <a:p>
                      <a:pPr algn="ctr">
                        <a:lnSpc>
                          <a:spcPct val="107000"/>
                        </a:lnSpc>
                        <a:spcAft>
                          <a:spcPts val="0"/>
                        </a:spcAft>
                        <a:defRPr/>
                      </a:pPr>
                      <a:r>
                        <a:rPr lang="ru-RU" sz="1000" b="1">
                          <a:solidFill>
                            <a:srgbClr val="000000"/>
                          </a:solidFill>
                          <a:latin typeface="Calibri"/>
                          <a:ea typeface="Calibri"/>
                          <a:cs typeface="Calibri"/>
                        </a:rPr>
                        <a:t>Надлежащим лицом допущены нарушения при исчислении НДС?</a:t>
                      </a:r>
                      <a:endParaRPr lang="ru-RU" sz="10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4">
                        <a:lumMod val="60000"/>
                        <a:lumOff val="40000"/>
                      </a:schemeClr>
                    </a:solidFill>
                  </a:tcPr>
                </a:tc>
                <a:tc hMerge="1">
                  <a:txBody>
                    <a:bodyPr/>
                    <a:lstStyle/>
                    <a:p>
                      <a:endParaRPr/>
                    </a:p>
                  </a:txBody>
                  <a:tcPr/>
                </a:tc>
                <a:tc hMerge="1">
                  <a:txBody>
                    <a:bodyPr/>
                    <a:lstStyle/>
                    <a:p>
                      <a:endParaRPr/>
                    </a:p>
                  </a:txBody>
                  <a:tcPr/>
                </a:tc>
                <a:extLst>
                  <a:ext uri="{0D108BD9-81ED-4DB2-BD59-A6C34878D82A}">
                    <a16:rowId xmlns:a16="http://schemas.microsoft.com/office/drawing/2014/main" val="10004"/>
                  </a:ext>
                </a:extLst>
              </a:tr>
              <a:tr h="381000">
                <a:tc vMerge="1">
                  <a:txBody>
                    <a:bodyPr/>
                    <a:lstStyle/>
                    <a:p>
                      <a:pPr>
                        <a:defRPr/>
                      </a:pPr>
                      <a:endParaRPr lang="ru-RU"/>
                    </a:p>
                  </a:txBody>
                  <a:tcPr/>
                </a:tc>
                <a:tc gridSpan="2">
                  <a:txBody>
                    <a:bodyPr/>
                    <a:lstStyle/>
                    <a:p>
                      <a:pPr algn="ctr">
                        <a:lnSpc>
                          <a:spcPct val="107000"/>
                        </a:lnSpc>
                        <a:spcAft>
                          <a:spcPts val="0"/>
                        </a:spcAft>
                        <a:defRPr/>
                      </a:pPr>
                      <a:endParaRPr lang="ru-RU" sz="1000">
                        <a:latin typeface="Calibri"/>
                        <a:ea typeface="Calibri"/>
                        <a:cs typeface="Times New Roman"/>
                      </a:endParaRPr>
                    </a:p>
                    <a:p>
                      <a:pPr algn="ctr">
                        <a:lnSpc>
                          <a:spcPct val="107000"/>
                        </a:lnSpc>
                        <a:spcAft>
                          <a:spcPts val="0"/>
                        </a:spcAft>
                        <a:defRPr/>
                      </a:pPr>
                      <a:r>
                        <a:rPr lang="ru-RU" sz="1000" b="1">
                          <a:solidFill>
                            <a:srgbClr val="000000"/>
                          </a:solidFill>
                          <a:latin typeface="Calibri"/>
                          <a:ea typeface="Calibri"/>
                          <a:cs typeface="Calibri"/>
                        </a:rPr>
                        <a:t>Умысел</a:t>
                      </a:r>
                      <a:endParaRPr lang="ru-RU" sz="10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6E7"/>
                    </a:solidFill>
                  </a:tcPr>
                </a:tc>
                <a:tc hMerge="1">
                  <a:txBody>
                    <a:bodyPr/>
                    <a:lstStyle/>
                    <a:p>
                      <a:endParaRPr/>
                    </a:p>
                  </a:txBody>
                  <a:tcPr/>
                </a:tc>
                <a:tc gridSpan="3">
                  <a:txBody>
                    <a:bodyPr/>
                    <a:lstStyle/>
                    <a:p>
                      <a:pPr algn="ctr">
                        <a:lnSpc>
                          <a:spcPct val="107000"/>
                        </a:lnSpc>
                        <a:spcAft>
                          <a:spcPts val="0"/>
                        </a:spcAft>
                        <a:defRPr/>
                      </a:pPr>
                      <a:r>
                        <a:rPr lang="ru-RU" sz="1000" b="1">
                          <a:solidFill>
                            <a:srgbClr val="000000"/>
                          </a:solidFill>
                          <a:latin typeface="Calibri"/>
                          <a:ea typeface="Calibri"/>
                          <a:cs typeface="Calibri"/>
                        </a:rPr>
                        <a:t>Неосторожность</a:t>
                      </a:r>
                      <a:endParaRPr lang="ru-RU" sz="10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6E7"/>
                    </a:solidFill>
                  </a:tcPr>
                </a:tc>
                <a:tc hMerge="1">
                  <a:txBody>
                    <a:bodyPr/>
                    <a:lstStyle/>
                    <a:p>
                      <a:endParaRPr/>
                    </a:p>
                  </a:txBody>
                  <a:tcPr/>
                </a:tc>
                <a:tc hMerge="1">
                  <a:txBody>
                    <a:bodyPr/>
                    <a:lstStyle/>
                    <a:p>
                      <a:endParaRPr/>
                    </a:p>
                  </a:txBody>
                  <a:tcPr/>
                </a:tc>
                <a:tc rowSpan="5">
                  <a:txBody>
                    <a:bodyPr/>
                    <a:lstStyle/>
                    <a:p>
                      <a:pPr algn="ctr">
                        <a:lnSpc>
                          <a:spcPct val="107000"/>
                        </a:lnSpc>
                        <a:spcAft>
                          <a:spcPts val="0"/>
                        </a:spcAft>
                        <a:defRPr/>
                      </a:pPr>
                      <a:r>
                        <a:rPr lang="ru-RU" sz="1000" b="1">
                          <a:solidFill>
                            <a:srgbClr val="000000"/>
                          </a:solidFill>
                          <a:latin typeface="Calibri"/>
                          <a:ea typeface="Calibri"/>
                          <a:cs typeface="Calibri"/>
                        </a:rPr>
                        <a:t>НЕТ</a:t>
                      </a:r>
                      <a:endParaRPr lang="ru-RU" sz="10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4">
                        <a:lumMod val="60000"/>
                        <a:lumOff val="40000"/>
                      </a:schemeClr>
                    </a:solidFill>
                  </a:tcPr>
                </a:tc>
                <a:tc gridSpan="2">
                  <a:txBody>
                    <a:bodyPr/>
                    <a:lstStyle/>
                    <a:p>
                      <a:pPr algn="ctr">
                        <a:lnSpc>
                          <a:spcPct val="107000"/>
                        </a:lnSpc>
                        <a:spcAft>
                          <a:spcPts val="0"/>
                        </a:spcAft>
                        <a:defRPr/>
                      </a:pPr>
                      <a:r>
                        <a:rPr lang="ru-RU" sz="1000" b="1">
                          <a:solidFill>
                            <a:srgbClr val="000000"/>
                          </a:solidFill>
                          <a:latin typeface="Calibri"/>
                          <a:ea typeface="Calibri"/>
                          <a:cs typeface="Calibri"/>
                        </a:rPr>
                        <a:t>ДА</a:t>
                      </a:r>
                      <a:endParaRPr lang="ru-RU" sz="10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4">
                        <a:lumMod val="60000"/>
                        <a:lumOff val="40000"/>
                      </a:schemeClr>
                    </a:solidFill>
                  </a:tcPr>
                </a:tc>
                <a:tc hMerge="1">
                  <a:txBody>
                    <a:bodyPr/>
                    <a:lstStyle/>
                    <a:p>
                      <a:endParaRPr/>
                    </a:p>
                  </a:txBody>
                  <a:tcPr/>
                </a:tc>
                <a:extLst>
                  <a:ext uri="{0D108BD9-81ED-4DB2-BD59-A6C34878D82A}">
                    <a16:rowId xmlns:a16="http://schemas.microsoft.com/office/drawing/2014/main" val="10005"/>
                  </a:ext>
                </a:extLst>
              </a:tr>
              <a:tr h="1905000">
                <a:tc vMerge="1">
                  <a:txBody>
                    <a:bodyPr/>
                    <a:lstStyle/>
                    <a:p>
                      <a:pPr>
                        <a:defRPr/>
                      </a:pPr>
                      <a:endParaRPr lang="ru-RU"/>
                    </a:p>
                  </a:txBody>
                  <a:tcPr/>
                </a:tc>
                <a:tc gridSpan="2">
                  <a:txBody>
                    <a:bodyPr/>
                    <a:lstStyle/>
                    <a:p>
                      <a:pPr algn="ctr">
                        <a:lnSpc>
                          <a:spcPct val="107000"/>
                        </a:lnSpc>
                        <a:spcAft>
                          <a:spcPts val="0"/>
                        </a:spcAft>
                        <a:defRPr/>
                      </a:pPr>
                      <a:endParaRPr lang="ru-RU" sz="1000">
                        <a:latin typeface="Calibri"/>
                        <a:ea typeface="Calibri"/>
                        <a:cs typeface="Times New Roman"/>
                      </a:endParaRPr>
                    </a:p>
                    <a:p>
                      <a:pPr algn="ctr">
                        <a:lnSpc>
                          <a:spcPct val="107000"/>
                        </a:lnSpc>
                        <a:spcAft>
                          <a:spcPts val="0"/>
                        </a:spcAft>
                        <a:defRPr/>
                      </a:pPr>
                      <a:r>
                        <a:rPr lang="ru-RU" sz="1000" b="1">
                          <a:solidFill>
                            <a:srgbClr val="000000"/>
                          </a:solidFill>
                          <a:latin typeface="Calibri"/>
                          <a:ea typeface="Calibri"/>
                          <a:cs typeface="Calibri"/>
                        </a:rPr>
                        <a:t>Налогоплательщик представил сведения и подтверждающие их документы о лице, осуществившем фактическое исполнение, и о действительных параметрах спорной операции?</a:t>
                      </a:r>
                      <a:endParaRPr lang="ru-RU" sz="10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4">
                        <a:lumMod val="60000"/>
                        <a:lumOff val="40000"/>
                      </a:schemeClr>
                    </a:solidFill>
                  </a:tcPr>
                </a:tc>
                <a:tc hMerge="1">
                  <a:txBody>
                    <a:bodyPr/>
                    <a:lstStyle/>
                    <a:p>
                      <a:endParaRPr/>
                    </a:p>
                  </a:txBody>
                  <a:tcPr/>
                </a:tc>
                <a:tc gridSpan="3">
                  <a:txBody>
                    <a:bodyPr/>
                    <a:lstStyle/>
                    <a:p>
                      <a:pPr algn="ctr">
                        <a:lnSpc>
                          <a:spcPct val="107000"/>
                        </a:lnSpc>
                        <a:spcAft>
                          <a:spcPts val="0"/>
                        </a:spcAft>
                        <a:defRPr/>
                      </a:pPr>
                      <a:r>
                        <a:rPr lang="ru-RU" sz="1200" b="1">
                          <a:solidFill>
                            <a:srgbClr val="000000"/>
                          </a:solidFill>
                          <a:latin typeface="Calibri"/>
                          <a:ea typeface="Calibri"/>
                          <a:cs typeface="Calibri"/>
                        </a:rPr>
                        <a:t>Налогоплательщик проявил коммерческую осмотрительность?</a:t>
                      </a:r>
                      <a:endParaRPr lang="ru-RU" sz="12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4">
                        <a:lumMod val="40000"/>
                        <a:lumOff val="60000"/>
                      </a:schemeClr>
                    </a:solidFill>
                  </a:tcPr>
                </a:tc>
                <a:tc hMerge="1">
                  <a:txBody>
                    <a:bodyPr/>
                    <a:lstStyle/>
                    <a:p>
                      <a:endParaRPr/>
                    </a:p>
                  </a:txBody>
                  <a:tcPr/>
                </a:tc>
                <a:tc hMerge="1">
                  <a:txBody>
                    <a:bodyPr/>
                    <a:lstStyle/>
                    <a:p>
                      <a:endParaRPr/>
                    </a:p>
                  </a:txBody>
                  <a:tcPr/>
                </a:tc>
                <a:tc vMerge="1">
                  <a:txBody>
                    <a:bodyPr/>
                    <a:lstStyle/>
                    <a:p>
                      <a:pPr>
                        <a:defRPr/>
                      </a:pPr>
                      <a:endParaRPr lang="ru-RU"/>
                    </a:p>
                  </a:txBody>
                  <a:tcPr/>
                </a:tc>
                <a:tc gridSpan="2">
                  <a:txBody>
                    <a:bodyPr/>
                    <a:lstStyle/>
                    <a:p>
                      <a:pPr algn="ctr">
                        <a:lnSpc>
                          <a:spcPct val="107000"/>
                        </a:lnSpc>
                        <a:spcAft>
                          <a:spcPts val="0"/>
                        </a:spcAft>
                        <a:defRPr/>
                      </a:pPr>
                      <a:r>
                        <a:rPr lang="ru-RU" sz="1000" b="1">
                          <a:solidFill>
                            <a:srgbClr val="000000"/>
                          </a:solidFill>
                          <a:latin typeface="Calibri"/>
                          <a:ea typeface="Calibri"/>
                          <a:cs typeface="Calibri"/>
                        </a:rPr>
                        <a:t>Налогоплательщик знал о допущенных Надлежащим лицом нарушениях и извлекал выгоду?</a:t>
                      </a:r>
                      <a:endParaRPr lang="ru-RU" sz="10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20000"/>
                        <a:lumOff val="80000"/>
                      </a:schemeClr>
                    </a:solidFill>
                  </a:tcPr>
                </a:tc>
                <a:tc hMerge="1">
                  <a:txBody>
                    <a:bodyPr/>
                    <a:lstStyle/>
                    <a:p>
                      <a:endParaRPr/>
                    </a:p>
                  </a:txBody>
                  <a:tcPr/>
                </a:tc>
                <a:extLst>
                  <a:ext uri="{0D108BD9-81ED-4DB2-BD59-A6C34878D82A}">
                    <a16:rowId xmlns:a16="http://schemas.microsoft.com/office/drawing/2014/main" val="10006"/>
                  </a:ext>
                </a:extLst>
              </a:tr>
              <a:tr h="381000">
                <a:tc vMerge="1">
                  <a:txBody>
                    <a:bodyPr/>
                    <a:lstStyle/>
                    <a:p>
                      <a:pPr>
                        <a:defRPr/>
                      </a:pPr>
                      <a:endParaRPr lang="ru-RU"/>
                    </a:p>
                  </a:txBody>
                  <a:tcPr/>
                </a:tc>
                <a:tc rowSpan="3">
                  <a:txBody>
                    <a:bodyPr/>
                    <a:lstStyle/>
                    <a:p>
                      <a:pPr algn="ctr">
                        <a:lnSpc>
                          <a:spcPct val="107000"/>
                        </a:lnSpc>
                        <a:spcAft>
                          <a:spcPts val="0"/>
                        </a:spcAft>
                        <a:defRPr/>
                      </a:pPr>
                      <a:r>
                        <a:rPr lang="ru-RU" sz="1000" b="1">
                          <a:solidFill>
                            <a:srgbClr val="000000"/>
                          </a:solidFill>
                          <a:latin typeface="Calibri"/>
                          <a:ea typeface="Calibri"/>
                          <a:cs typeface="Calibri"/>
                        </a:rPr>
                        <a:t>НЕТ</a:t>
                      </a:r>
                      <a:endParaRPr lang="ru-RU" sz="10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4">
                        <a:lumMod val="60000"/>
                        <a:lumOff val="40000"/>
                      </a:schemeClr>
                    </a:solidFill>
                  </a:tcPr>
                </a:tc>
                <a:tc rowSpan="3">
                  <a:txBody>
                    <a:bodyPr/>
                    <a:lstStyle/>
                    <a:p>
                      <a:pPr algn="ctr">
                        <a:lnSpc>
                          <a:spcPct val="107000"/>
                        </a:lnSpc>
                        <a:spcAft>
                          <a:spcPts val="0"/>
                        </a:spcAft>
                        <a:defRPr/>
                      </a:pPr>
                      <a:r>
                        <a:rPr lang="ru-RU" sz="1000" b="1">
                          <a:solidFill>
                            <a:srgbClr val="000000"/>
                          </a:solidFill>
                          <a:latin typeface="Calibri"/>
                          <a:ea typeface="Calibri"/>
                          <a:cs typeface="Calibri"/>
                        </a:rPr>
                        <a:t>ДА</a:t>
                      </a:r>
                      <a:endParaRPr lang="ru-RU" sz="10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4">
                        <a:lumMod val="60000"/>
                        <a:lumOff val="40000"/>
                      </a:schemeClr>
                    </a:solidFill>
                  </a:tcPr>
                </a:tc>
                <a:tc gridSpan="2">
                  <a:txBody>
                    <a:bodyPr/>
                    <a:lstStyle/>
                    <a:p>
                      <a:pPr algn="ctr">
                        <a:lnSpc>
                          <a:spcPct val="107000"/>
                        </a:lnSpc>
                        <a:spcAft>
                          <a:spcPts val="0"/>
                        </a:spcAft>
                        <a:defRPr/>
                      </a:pPr>
                      <a:endParaRPr lang="ru-RU" sz="1200">
                        <a:latin typeface="Calibri"/>
                        <a:ea typeface="Calibri"/>
                        <a:cs typeface="Times New Roman"/>
                      </a:endParaRPr>
                    </a:p>
                    <a:p>
                      <a:pPr algn="ctr">
                        <a:lnSpc>
                          <a:spcPct val="107000"/>
                        </a:lnSpc>
                        <a:spcAft>
                          <a:spcPts val="0"/>
                        </a:spcAft>
                        <a:defRPr/>
                      </a:pPr>
                      <a:r>
                        <a:rPr lang="ru-RU" sz="1200" b="1">
                          <a:solidFill>
                            <a:srgbClr val="000000"/>
                          </a:solidFill>
                          <a:latin typeface="Calibri"/>
                          <a:ea typeface="Calibri"/>
                          <a:cs typeface="Calibri"/>
                        </a:rPr>
                        <a:t>НЕТ</a:t>
                      </a:r>
                      <a:endParaRPr lang="ru-RU" sz="12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4">
                        <a:lumMod val="40000"/>
                        <a:lumOff val="60000"/>
                      </a:schemeClr>
                    </a:solidFill>
                  </a:tcPr>
                </a:tc>
                <a:tc hMerge="1">
                  <a:txBody>
                    <a:bodyPr/>
                    <a:lstStyle/>
                    <a:p>
                      <a:endParaRPr/>
                    </a:p>
                  </a:txBody>
                  <a:tcPr/>
                </a:tc>
                <a:tc rowSpan="3">
                  <a:txBody>
                    <a:bodyPr/>
                    <a:lstStyle/>
                    <a:p>
                      <a:pPr algn="ctr">
                        <a:lnSpc>
                          <a:spcPct val="107000"/>
                        </a:lnSpc>
                        <a:spcAft>
                          <a:spcPts val="0"/>
                        </a:spcAft>
                        <a:defRPr/>
                      </a:pPr>
                      <a:r>
                        <a:rPr lang="ru-RU" sz="1200" b="1">
                          <a:solidFill>
                            <a:srgbClr val="000000"/>
                          </a:solidFill>
                          <a:latin typeface="Calibri"/>
                          <a:ea typeface="Calibri"/>
                          <a:cs typeface="Calibri"/>
                        </a:rPr>
                        <a:t>ДА</a:t>
                      </a:r>
                      <a:endParaRPr lang="ru-RU" sz="12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4">
                        <a:lumMod val="40000"/>
                        <a:lumOff val="60000"/>
                      </a:schemeClr>
                    </a:solidFill>
                  </a:tcPr>
                </a:tc>
                <a:tc vMerge="1">
                  <a:txBody>
                    <a:bodyPr/>
                    <a:lstStyle/>
                    <a:p>
                      <a:pPr>
                        <a:defRPr/>
                      </a:pPr>
                      <a:endParaRPr lang="ru-RU"/>
                    </a:p>
                  </a:txBody>
                  <a:tcPr/>
                </a:tc>
                <a:tc rowSpan="3">
                  <a:txBody>
                    <a:bodyPr/>
                    <a:lstStyle/>
                    <a:p>
                      <a:pPr algn="ctr">
                        <a:lnSpc>
                          <a:spcPct val="107000"/>
                        </a:lnSpc>
                        <a:spcAft>
                          <a:spcPts val="0"/>
                        </a:spcAft>
                        <a:defRPr/>
                      </a:pPr>
                      <a:r>
                        <a:rPr lang="ru-RU" sz="1000" b="1">
                          <a:solidFill>
                            <a:srgbClr val="000000"/>
                          </a:solidFill>
                          <a:latin typeface="Calibri"/>
                          <a:ea typeface="Calibri"/>
                          <a:cs typeface="Calibri"/>
                        </a:rPr>
                        <a:t>НЕТ</a:t>
                      </a:r>
                      <a:endParaRPr lang="ru-RU" sz="10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20000"/>
                        <a:lumOff val="80000"/>
                      </a:schemeClr>
                    </a:solidFill>
                  </a:tcPr>
                </a:tc>
                <a:tc rowSpan="3">
                  <a:txBody>
                    <a:bodyPr/>
                    <a:lstStyle/>
                    <a:p>
                      <a:pPr algn="ctr">
                        <a:lnSpc>
                          <a:spcPct val="107000"/>
                        </a:lnSpc>
                        <a:spcAft>
                          <a:spcPts val="0"/>
                        </a:spcAft>
                        <a:defRPr/>
                      </a:pPr>
                      <a:r>
                        <a:rPr lang="ru-RU" sz="1000" b="1">
                          <a:solidFill>
                            <a:srgbClr val="000000"/>
                          </a:solidFill>
                          <a:latin typeface="Calibri"/>
                          <a:ea typeface="Calibri"/>
                          <a:cs typeface="Calibri"/>
                        </a:rPr>
                        <a:t>ДА</a:t>
                      </a:r>
                      <a:endParaRPr lang="ru-RU" sz="10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20000"/>
                        <a:lumOff val="80000"/>
                      </a:schemeClr>
                    </a:solidFill>
                  </a:tcPr>
                </a:tc>
                <a:extLst>
                  <a:ext uri="{0D108BD9-81ED-4DB2-BD59-A6C34878D82A}">
                    <a16:rowId xmlns:a16="http://schemas.microsoft.com/office/drawing/2014/main" val="10007"/>
                  </a:ext>
                </a:extLst>
              </a:tr>
              <a:tr h="381000">
                <a:tc vMerge="1">
                  <a:txBody>
                    <a:bodyPr/>
                    <a:lstStyle/>
                    <a:p>
                      <a:pPr>
                        <a:defRPr/>
                      </a:pPr>
                      <a:endParaRPr lang="ru-RU"/>
                    </a:p>
                  </a:txBody>
                  <a:tcPr/>
                </a:tc>
                <a:tc vMerge="1">
                  <a:txBody>
                    <a:bodyPr/>
                    <a:lstStyle/>
                    <a:p>
                      <a:pPr>
                        <a:defRPr/>
                      </a:pPr>
                      <a:endParaRPr lang="ru-RU"/>
                    </a:p>
                  </a:txBody>
                  <a:tcPr/>
                </a:tc>
                <a:tc vMerge="1">
                  <a:txBody>
                    <a:bodyPr/>
                    <a:lstStyle/>
                    <a:p>
                      <a:pPr>
                        <a:defRPr/>
                      </a:pPr>
                      <a:endParaRPr lang="ru-RU"/>
                    </a:p>
                  </a:txBody>
                  <a:tcPr/>
                </a:tc>
                <a:tc gridSpan="2">
                  <a:txBody>
                    <a:bodyPr/>
                    <a:lstStyle/>
                    <a:p>
                      <a:pPr algn="ctr">
                        <a:lnSpc>
                          <a:spcPct val="107000"/>
                        </a:lnSpc>
                        <a:spcAft>
                          <a:spcPts val="0"/>
                        </a:spcAft>
                        <a:defRPr/>
                      </a:pPr>
                      <a:endParaRPr lang="ru-RU" sz="1000">
                        <a:latin typeface="Calibri"/>
                        <a:ea typeface="Calibri"/>
                        <a:cs typeface="Times New Roman"/>
                      </a:endParaRPr>
                    </a:p>
                    <a:p>
                      <a:pPr algn="ctr">
                        <a:lnSpc>
                          <a:spcPct val="107000"/>
                        </a:lnSpc>
                        <a:spcAft>
                          <a:spcPts val="0"/>
                        </a:spcAft>
                        <a:defRPr/>
                      </a:pPr>
                      <a:r>
                        <a:rPr lang="ru-RU" sz="1000" b="1">
                          <a:solidFill>
                            <a:srgbClr val="000000"/>
                          </a:solidFill>
                          <a:latin typeface="Calibri"/>
                          <a:ea typeface="Calibri"/>
                          <a:cs typeface="Calibri"/>
                        </a:rPr>
                        <a:t>Фактический исполнитель установлен?</a:t>
                      </a:r>
                      <a:endParaRPr lang="ru-RU" sz="10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C000"/>
                    </a:solidFill>
                  </a:tcPr>
                </a:tc>
                <a:tc hMerge="1">
                  <a:txBody>
                    <a:bodyPr/>
                    <a:lstStyle/>
                    <a:p>
                      <a:endParaRPr/>
                    </a:p>
                  </a:txBody>
                  <a:tcPr/>
                </a:tc>
                <a:tc vMerge="1">
                  <a:txBody>
                    <a:bodyPr/>
                    <a:lstStyle/>
                    <a:p>
                      <a:pPr>
                        <a:defRPr/>
                      </a:pPr>
                      <a:endParaRPr lang="ru-RU"/>
                    </a:p>
                  </a:txBody>
                  <a:tcPr/>
                </a:tc>
                <a:tc vMerge="1">
                  <a:txBody>
                    <a:bodyPr/>
                    <a:lstStyle/>
                    <a:p>
                      <a:pPr>
                        <a:defRPr/>
                      </a:pPr>
                      <a:endParaRPr lang="ru-RU"/>
                    </a:p>
                  </a:txBody>
                  <a:tcPr/>
                </a:tc>
                <a:tc vMerge="1">
                  <a:txBody>
                    <a:bodyPr/>
                    <a:lstStyle/>
                    <a:p>
                      <a:pPr>
                        <a:defRPr/>
                      </a:pPr>
                      <a:endParaRPr lang="ru-RU"/>
                    </a:p>
                  </a:txBody>
                  <a:tcPr/>
                </a:tc>
                <a:tc vMerge="1">
                  <a:txBody>
                    <a:bodyPr/>
                    <a:lstStyle/>
                    <a:p>
                      <a:pPr>
                        <a:defRPr/>
                      </a:pPr>
                      <a:endParaRPr lang="ru-RU"/>
                    </a:p>
                  </a:txBody>
                  <a:tcPr/>
                </a:tc>
                <a:extLst>
                  <a:ext uri="{0D108BD9-81ED-4DB2-BD59-A6C34878D82A}">
                    <a16:rowId xmlns:a16="http://schemas.microsoft.com/office/drawing/2014/main" val="10008"/>
                  </a:ext>
                </a:extLst>
              </a:tr>
              <a:tr h="381000">
                <a:tc vMerge="1">
                  <a:txBody>
                    <a:bodyPr/>
                    <a:lstStyle/>
                    <a:p>
                      <a:pPr>
                        <a:defRPr/>
                      </a:pPr>
                      <a:endParaRPr lang="ru-RU"/>
                    </a:p>
                  </a:txBody>
                  <a:tcPr/>
                </a:tc>
                <a:tc vMerge="1">
                  <a:txBody>
                    <a:bodyPr/>
                    <a:lstStyle/>
                    <a:p>
                      <a:pPr>
                        <a:defRPr/>
                      </a:pPr>
                      <a:endParaRPr lang="ru-RU"/>
                    </a:p>
                  </a:txBody>
                  <a:tcPr/>
                </a:tc>
                <a:tc vMerge="1">
                  <a:txBody>
                    <a:bodyPr/>
                    <a:lstStyle/>
                    <a:p>
                      <a:pPr>
                        <a:defRPr/>
                      </a:pPr>
                      <a:endParaRPr lang="ru-RU"/>
                    </a:p>
                  </a:txBody>
                  <a:tcPr/>
                </a:tc>
                <a:tc>
                  <a:txBody>
                    <a:bodyPr/>
                    <a:lstStyle/>
                    <a:p>
                      <a:pPr algn="ctr">
                        <a:lnSpc>
                          <a:spcPct val="107000"/>
                        </a:lnSpc>
                        <a:spcAft>
                          <a:spcPts val="0"/>
                        </a:spcAft>
                        <a:defRPr/>
                      </a:pPr>
                      <a:endParaRPr lang="ru-RU" sz="1000">
                        <a:latin typeface="Calibri"/>
                        <a:ea typeface="Calibri"/>
                        <a:cs typeface="Times New Roman"/>
                      </a:endParaRPr>
                    </a:p>
                    <a:p>
                      <a:pPr algn="ctr">
                        <a:lnSpc>
                          <a:spcPct val="107000"/>
                        </a:lnSpc>
                        <a:spcAft>
                          <a:spcPts val="0"/>
                        </a:spcAft>
                        <a:defRPr/>
                      </a:pPr>
                      <a:r>
                        <a:rPr lang="ru-RU" sz="1000" b="1">
                          <a:solidFill>
                            <a:srgbClr val="000000"/>
                          </a:solidFill>
                          <a:latin typeface="Calibri"/>
                          <a:ea typeface="Calibri"/>
                          <a:cs typeface="Calibri"/>
                        </a:rPr>
                        <a:t>ДА</a:t>
                      </a:r>
                      <a:endParaRPr lang="ru-RU" sz="10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C000"/>
                    </a:solidFill>
                  </a:tcPr>
                </a:tc>
                <a:tc>
                  <a:txBody>
                    <a:bodyPr/>
                    <a:lstStyle/>
                    <a:p>
                      <a:pPr algn="ctr">
                        <a:lnSpc>
                          <a:spcPct val="107000"/>
                        </a:lnSpc>
                        <a:spcAft>
                          <a:spcPts val="0"/>
                        </a:spcAft>
                        <a:defRPr/>
                      </a:pPr>
                      <a:r>
                        <a:rPr lang="ru-RU" sz="1000" b="1">
                          <a:solidFill>
                            <a:srgbClr val="000000"/>
                          </a:solidFill>
                          <a:latin typeface="Calibri"/>
                          <a:ea typeface="Calibri"/>
                          <a:cs typeface="Calibri"/>
                        </a:rPr>
                        <a:t>НЕТ</a:t>
                      </a:r>
                      <a:endParaRPr lang="ru-RU" sz="1000">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C000"/>
                    </a:solidFill>
                  </a:tcPr>
                </a:tc>
                <a:tc vMerge="1">
                  <a:txBody>
                    <a:bodyPr/>
                    <a:lstStyle/>
                    <a:p>
                      <a:pPr>
                        <a:defRPr/>
                      </a:pPr>
                      <a:endParaRPr lang="ru-RU"/>
                    </a:p>
                  </a:txBody>
                  <a:tcPr/>
                </a:tc>
                <a:tc vMerge="1">
                  <a:txBody>
                    <a:bodyPr/>
                    <a:lstStyle/>
                    <a:p>
                      <a:pPr>
                        <a:defRPr/>
                      </a:pPr>
                      <a:endParaRPr lang="ru-RU"/>
                    </a:p>
                  </a:txBody>
                  <a:tcPr/>
                </a:tc>
                <a:tc vMerge="1">
                  <a:txBody>
                    <a:bodyPr/>
                    <a:lstStyle/>
                    <a:p>
                      <a:pPr>
                        <a:defRPr/>
                      </a:pPr>
                      <a:endParaRPr lang="ru-RU"/>
                    </a:p>
                  </a:txBody>
                  <a:tcPr/>
                </a:tc>
                <a:tc vMerge="1">
                  <a:txBody>
                    <a:bodyPr/>
                    <a:lstStyle/>
                    <a:p>
                      <a:pPr>
                        <a:defRPr/>
                      </a:pPr>
                      <a:endParaRPr lang="ru-RU"/>
                    </a:p>
                  </a:txBody>
                  <a:tcPr/>
                </a:tc>
                <a:extLst>
                  <a:ext uri="{0D108BD9-81ED-4DB2-BD59-A6C34878D82A}">
                    <a16:rowId xmlns:a16="http://schemas.microsoft.com/office/drawing/2014/main" val="10009"/>
                  </a:ext>
                </a:extLst>
              </a:tr>
              <a:tr h="1333500">
                <a:tc gridSpan="2">
                  <a:txBody>
                    <a:bodyPr/>
                    <a:lstStyle/>
                    <a:p>
                      <a:pPr algn="ctr">
                        <a:lnSpc>
                          <a:spcPct val="107000"/>
                        </a:lnSpc>
                        <a:spcAft>
                          <a:spcPts val="0"/>
                        </a:spcAft>
                        <a:defRPr/>
                      </a:pPr>
                      <a:r>
                        <a:rPr lang="ru-RU" sz="1000" b="1">
                          <a:solidFill>
                            <a:srgbClr val="000000"/>
                          </a:solidFill>
                          <a:latin typeface="Calibri"/>
                          <a:ea typeface="Calibri"/>
                          <a:cs typeface="Calibri"/>
                        </a:rPr>
                        <a:t>Учет расходов и применение налоговых вычетов неправомерны</a:t>
                      </a:r>
                      <a:endParaRPr lang="ru-RU" sz="1000" b="1">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6">
                        <a:lumMod val="60000"/>
                        <a:lumOff val="40000"/>
                      </a:schemeClr>
                    </a:solidFill>
                  </a:tcPr>
                </a:tc>
                <a:tc hMerge="1">
                  <a:txBody>
                    <a:bodyPr/>
                    <a:lstStyle/>
                    <a:p>
                      <a:endParaRPr/>
                    </a:p>
                  </a:txBody>
                  <a:tcPr/>
                </a:tc>
                <a:tc gridSpan="2">
                  <a:txBody>
                    <a:bodyPr/>
                    <a:lstStyle/>
                    <a:p>
                      <a:pPr algn="ctr">
                        <a:lnSpc>
                          <a:spcPct val="107000"/>
                        </a:lnSpc>
                        <a:spcAft>
                          <a:spcPts val="0"/>
                        </a:spcAft>
                        <a:defRPr/>
                      </a:pPr>
                      <a:r>
                        <a:rPr lang="ru-RU" sz="1000" b="1">
                          <a:solidFill>
                            <a:srgbClr val="000000"/>
                          </a:solidFill>
                          <a:latin typeface="Calibri"/>
                          <a:ea typeface="Calibri"/>
                          <a:cs typeface="Calibri"/>
                        </a:rPr>
                        <a:t>Расходы и налоговые вычеты определяются исходя из параметров реального исполнения, отраженных в финансово-хозяйственных документах фактического исполнителя</a:t>
                      </a:r>
                      <a:endParaRPr lang="ru-RU" sz="1000" b="1">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6">
                        <a:lumMod val="60000"/>
                        <a:lumOff val="40000"/>
                      </a:schemeClr>
                    </a:solidFill>
                  </a:tcPr>
                </a:tc>
                <a:tc hMerge="1">
                  <a:txBody>
                    <a:bodyPr/>
                    <a:lstStyle/>
                    <a:p>
                      <a:endParaRPr/>
                    </a:p>
                  </a:txBody>
                  <a:tcPr/>
                </a:tc>
                <a:tc>
                  <a:txBody>
                    <a:bodyPr/>
                    <a:lstStyle/>
                    <a:p>
                      <a:pPr algn="ctr">
                        <a:lnSpc>
                          <a:spcPct val="107000"/>
                        </a:lnSpc>
                        <a:spcAft>
                          <a:spcPts val="0"/>
                        </a:spcAft>
                        <a:defRPr/>
                      </a:pPr>
                      <a:r>
                        <a:rPr lang="ru-RU" sz="1000" b="1">
                          <a:solidFill>
                            <a:srgbClr val="000000"/>
                          </a:solidFill>
                          <a:latin typeface="Calibri"/>
                          <a:ea typeface="Calibri"/>
                          <a:cs typeface="Calibri"/>
                        </a:rPr>
                        <a:t>Применение налоговых вычетов неправомерно</a:t>
                      </a:r>
                      <a:endParaRPr lang="ru-RU" sz="1000" b="1">
                        <a:latin typeface="Calibri"/>
                        <a:ea typeface="Calibri"/>
                        <a:cs typeface="Times New Roman"/>
                      </a:endParaRPr>
                    </a:p>
                    <a:p>
                      <a:pPr algn="ctr">
                        <a:lnSpc>
                          <a:spcPct val="107000"/>
                        </a:lnSpc>
                        <a:spcAft>
                          <a:spcPts val="0"/>
                        </a:spcAft>
                        <a:defRPr/>
                      </a:pPr>
                      <a:r>
                        <a:rPr lang="ru-RU" sz="1000" b="1">
                          <a:solidFill>
                            <a:srgbClr val="000000"/>
                          </a:solidFill>
                          <a:latin typeface="Calibri"/>
                          <a:ea typeface="Calibri"/>
                          <a:cs typeface="Calibri"/>
                        </a:rPr>
                        <a:t>Подлежащие учету суммы расходов определяются расчетным способом</a:t>
                      </a:r>
                      <a:endParaRPr lang="ru-RU" sz="1000" b="1">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6">
                        <a:lumMod val="60000"/>
                        <a:lumOff val="40000"/>
                      </a:schemeClr>
                    </a:solidFill>
                  </a:tcPr>
                </a:tc>
                <a:tc>
                  <a:txBody>
                    <a:bodyPr/>
                    <a:lstStyle/>
                    <a:p>
                      <a:pPr algn="ctr">
                        <a:lnSpc>
                          <a:spcPct val="107000"/>
                        </a:lnSpc>
                        <a:spcAft>
                          <a:spcPts val="0"/>
                        </a:spcAft>
                        <a:defRPr/>
                      </a:pPr>
                      <a:r>
                        <a:rPr lang="ru-RU" sz="1000" b="1">
                          <a:solidFill>
                            <a:srgbClr val="000000"/>
                          </a:solidFill>
                          <a:latin typeface="Calibri"/>
                          <a:ea typeface="Calibri"/>
                          <a:cs typeface="Calibri"/>
                        </a:rPr>
                        <a:t>Учет расходов и применение налоговых вычетов правомерны</a:t>
                      </a:r>
                      <a:endParaRPr lang="ru-RU" sz="1000" b="1">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6">
                        <a:lumMod val="60000"/>
                        <a:lumOff val="40000"/>
                      </a:schemeClr>
                    </a:solidFill>
                  </a:tcPr>
                </a:tc>
                <a:tc gridSpan="2">
                  <a:txBody>
                    <a:bodyPr/>
                    <a:lstStyle/>
                    <a:p>
                      <a:pPr algn="ctr">
                        <a:lnSpc>
                          <a:spcPct val="107000"/>
                        </a:lnSpc>
                        <a:spcAft>
                          <a:spcPts val="0"/>
                        </a:spcAft>
                        <a:defRPr/>
                      </a:pPr>
                      <a:r>
                        <a:rPr lang="ru-RU" sz="1000" b="1">
                          <a:solidFill>
                            <a:srgbClr val="000000"/>
                          </a:solidFill>
                          <a:latin typeface="Calibri"/>
                          <a:ea typeface="Calibri"/>
                          <a:cs typeface="Calibri"/>
                        </a:rPr>
                        <a:t>Применение налогового вычета по НДС правомерно</a:t>
                      </a:r>
                      <a:endParaRPr lang="ru-RU" sz="1000" b="1">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6">
                        <a:lumMod val="60000"/>
                        <a:lumOff val="40000"/>
                      </a:schemeClr>
                    </a:solidFill>
                  </a:tcPr>
                </a:tc>
                <a:tc hMerge="1">
                  <a:txBody>
                    <a:bodyPr/>
                    <a:lstStyle/>
                    <a:p>
                      <a:endParaRPr/>
                    </a:p>
                  </a:txBody>
                  <a:tcPr/>
                </a:tc>
                <a:tc>
                  <a:txBody>
                    <a:bodyPr/>
                    <a:lstStyle/>
                    <a:p>
                      <a:pPr algn="ctr">
                        <a:lnSpc>
                          <a:spcPct val="107000"/>
                        </a:lnSpc>
                        <a:spcAft>
                          <a:spcPts val="0"/>
                        </a:spcAft>
                        <a:defRPr/>
                      </a:pPr>
                      <a:r>
                        <a:rPr lang="ru-RU" sz="1000" b="1">
                          <a:solidFill>
                            <a:srgbClr val="000000"/>
                          </a:solidFill>
                          <a:latin typeface="Calibri"/>
                          <a:ea typeface="Calibri"/>
                          <a:cs typeface="Calibri"/>
                        </a:rPr>
                        <a:t>Применение налогового вычета по НДС неправомерно</a:t>
                      </a:r>
                      <a:endParaRPr lang="ru-RU" sz="1000" b="1">
                        <a:latin typeface="Calibri"/>
                        <a:ea typeface="Calibri"/>
                        <a:cs typeface="Times New Roman"/>
                      </a:endParaRPr>
                    </a:p>
                  </a:txBody>
                  <a:tcPr marL="48725" marR="48725"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6">
                        <a:lumMod val="60000"/>
                        <a:lumOff val="40000"/>
                      </a:schemeClr>
                    </a:solidFill>
                  </a:tcPr>
                </a:tc>
                <a:extLst>
                  <a:ext uri="{0D108BD9-81ED-4DB2-BD59-A6C34878D82A}">
                    <a16:rowId xmlns:a16="http://schemas.microsoft.com/office/drawing/2014/main" val="10010"/>
                  </a:ext>
                </a:extLst>
              </a:tr>
            </a:tbl>
          </a:graphicData>
        </a:graphic>
      </p:graphicFrame>
      <p:pic>
        <p:nvPicPr>
          <p:cNvPr id="10"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764748" y="0"/>
            <a:ext cx="1080609" cy="287867"/>
          </a:xfrm>
          <a:prstGeom prst="rect">
            <a:avLst/>
          </a:prstGeom>
          <a:ln w="12700" cap="flat">
            <a:noFill/>
            <a:miter lim="400000"/>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TextBox 9"/>
          <p:cNvSpPr/>
          <p:nvPr/>
        </p:nvSpPr>
        <p:spPr bwMode="auto">
          <a:xfrm>
            <a:off x="1203663" y="2353733"/>
            <a:ext cx="7498673" cy="646331"/>
          </a:xfrm>
          <a:prstGeom prst="rect">
            <a:avLst/>
          </a:prstGeom>
          <a:noFill/>
          <a:ln w="38100">
            <a:solidFill>
              <a:srgbClr val="9C0E11"/>
            </a:solidFill>
          </a:ln>
        </p:spPr>
        <p:txBody>
          <a:bodyPr wrap="square" rtlCol="0">
            <a:spAutoFit/>
          </a:bodyPr>
          <a:lstStyle/>
          <a:p>
            <a:pPr algn="ctr">
              <a:defRPr/>
            </a:pPr>
            <a:r>
              <a:rPr lang="ru-RU" sz="3600" b="1"/>
              <a:t>«Налоговая оговорка»</a:t>
            </a:r>
            <a:endParaRPr lang="ru-RU" sz="3600" b="1">
              <a:solidFill>
                <a:srgbClr val="9E0E1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TextBox 11"/>
          <p:cNvSpPr/>
          <p:nvPr/>
        </p:nvSpPr>
        <p:spPr bwMode="auto">
          <a:xfrm>
            <a:off x="717140" y="182367"/>
            <a:ext cx="8648688" cy="400110"/>
          </a:xfrm>
          <a:prstGeom prst="rect">
            <a:avLst/>
          </a:prstGeom>
          <a:noFill/>
        </p:spPr>
        <p:txBody>
          <a:bodyPr wrap="square" rtlCol="0">
            <a:spAutoFit/>
          </a:bodyPr>
          <a:lstStyle/>
          <a:p>
            <a:pPr algn="ctr">
              <a:defRPr/>
            </a:pPr>
            <a:r>
              <a:rPr lang="ru-RU" sz="2000" b="1">
                <a:solidFill>
                  <a:srgbClr val="9E0E11"/>
                </a:solidFill>
                <a:latin typeface="Times New Roman"/>
                <a:cs typeface="Times New Roman"/>
              </a:rPr>
              <a:t>«Налоговая оговорка»</a:t>
            </a:r>
            <a:endParaRPr/>
          </a:p>
        </p:txBody>
      </p:sp>
      <p:sp>
        <p:nvSpPr>
          <p:cNvPr id="11" name="TextBox 1"/>
          <p:cNvSpPr/>
          <p:nvPr/>
        </p:nvSpPr>
        <p:spPr bwMode="auto">
          <a:xfrm>
            <a:off x="218645" y="1271225"/>
            <a:ext cx="9357156" cy="4294093"/>
          </a:xfrm>
          <a:prstGeom prst="rect">
            <a:avLst/>
          </a:prstGeom>
          <a:ln w="38100">
            <a:solidFill>
              <a:srgbClr val="9E0E11"/>
            </a:solidFill>
            <a:miter lim="400000"/>
          </a:ln>
        </p:spPr>
        <p:txBody>
          <a:bodyPr wrap="square" lIns="53641" tIns="53642" rIns="53641" bIns="53642">
            <a:spAutoFit/>
          </a:bodyPr>
          <a:lstStyle/>
          <a:p>
            <a:pPr>
              <a:defRPr sz="1700" b="1"/>
            </a:pPr>
            <a:r>
              <a:rPr>
                <a:solidFill>
                  <a:srgbClr val="C00000"/>
                </a:solidFill>
                <a:latin typeface="Times New Roman"/>
                <a:cs typeface="Times New Roman"/>
              </a:rPr>
              <a:t>ст. 431.2 ГК РФ </a:t>
            </a:r>
            <a:r>
              <a:rPr>
                <a:latin typeface="Times New Roman"/>
                <a:cs typeface="Times New Roman"/>
              </a:rPr>
              <a:t>- заверения об обстоятельствах</a:t>
            </a:r>
            <a:endParaRPr/>
          </a:p>
          <a:p>
            <a:pPr>
              <a:defRPr sz="1700" b="1"/>
            </a:pPr>
            <a:r>
              <a:rPr>
                <a:solidFill>
                  <a:srgbClr val="C00000"/>
                </a:solidFill>
                <a:latin typeface="Times New Roman"/>
                <a:cs typeface="Times New Roman"/>
              </a:rPr>
              <a:t>ст. 406.1 ГК РФ </a:t>
            </a:r>
            <a:r>
              <a:rPr>
                <a:solidFill>
                  <a:schemeClr val="tx1"/>
                </a:solidFill>
                <a:latin typeface="Times New Roman"/>
                <a:cs typeface="Times New Roman"/>
              </a:rPr>
              <a:t>- возмещение потерь</a:t>
            </a:r>
            <a:endParaRPr/>
          </a:p>
          <a:p>
            <a:pPr>
              <a:defRPr sz="1700" b="1"/>
            </a:pPr>
            <a:endParaRPr>
              <a:latin typeface="Times New Roman"/>
              <a:cs typeface="Times New Roman"/>
            </a:endParaRPr>
          </a:p>
          <a:p>
            <a:pPr>
              <a:defRPr sz="1700" b="1"/>
            </a:pPr>
            <a:r>
              <a:rPr>
                <a:latin typeface="Times New Roman"/>
                <a:cs typeface="Times New Roman"/>
              </a:rPr>
              <a:t>Судебная практика:</a:t>
            </a:r>
            <a:endParaRPr lang="ru-RU">
              <a:latin typeface="Times New Roman"/>
              <a:cs typeface="Times New Roman"/>
            </a:endParaRPr>
          </a:p>
          <a:p>
            <a:pPr>
              <a:defRPr sz="1700" b="1"/>
            </a:pPr>
            <a:endParaRPr>
              <a:latin typeface="Times New Roman"/>
              <a:cs typeface="Times New Roman"/>
            </a:endParaRPr>
          </a:p>
          <a:p>
            <a:pPr marL="402315" indent="-402315" algn="just">
              <a:buSzPct val="100000"/>
              <a:buAutoNum type="arabicPeriod"/>
              <a:defRPr sz="1700"/>
            </a:pPr>
            <a:r>
              <a:rPr b="1">
                <a:latin typeface="Times New Roman"/>
                <a:cs typeface="Times New Roman"/>
              </a:rPr>
              <a:t>ООО «Торговый дом «Риф» взыскал со своего поставщика ООО «Агробизнес» более 12 млн руб. в связи с тем, что тот создал искусственный документооборот со своим поставщиком ООО «Фаворит» при отсутствии фактической возможности осуществить поставки ТМЦ </a:t>
            </a:r>
            <a:endParaRPr lang="ru-RU" b="1">
              <a:latin typeface="Times New Roman"/>
              <a:cs typeface="Times New Roman"/>
            </a:endParaRPr>
          </a:p>
          <a:p>
            <a:pPr marL="402315" indent="-402315" algn="just">
              <a:buSzPct val="100000"/>
              <a:defRPr sz="1700"/>
            </a:pPr>
            <a:r>
              <a:rPr lang="ru-RU">
                <a:latin typeface="Times New Roman"/>
                <a:cs typeface="Times New Roman"/>
              </a:rPr>
              <a:t>      (</a:t>
            </a:r>
            <a:r>
              <a:rPr>
                <a:latin typeface="Times New Roman"/>
                <a:cs typeface="Times New Roman"/>
              </a:rPr>
              <a:t>Дело № А53-22858/2016). </a:t>
            </a:r>
            <a:endParaRPr lang="ru-RU">
              <a:latin typeface="Times New Roman"/>
              <a:cs typeface="Times New Roman"/>
            </a:endParaRPr>
          </a:p>
          <a:p>
            <a:pPr marL="402315" indent="-402315" algn="just">
              <a:buSzPct val="100000"/>
              <a:buAutoNum type="arabicPeriod"/>
              <a:defRPr sz="1700"/>
            </a:pPr>
            <a:endParaRPr>
              <a:latin typeface="Times New Roman"/>
              <a:cs typeface="Times New Roman"/>
            </a:endParaRPr>
          </a:p>
          <a:p>
            <a:pPr algn="just">
              <a:defRPr sz="1700" b="1"/>
            </a:pPr>
            <a:r>
              <a:rPr>
                <a:latin typeface="Times New Roman"/>
                <a:cs typeface="Times New Roman"/>
              </a:rPr>
              <a:t>2. </a:t>
            </a:r>
            <a:r>
              <a:rPr lang="ru-RU">
                <a:latin typeface="Times New Roman"/>
                <a:cs typeface="Times New Roman"/>
              </a:rPr>
              <a:t> </a:t>
            </a:r>
            <a:r>
              <a:rPr>
                <a:latin typeface="Times New Roman"/>
                <a:cs typeface="Times New Roman"/>
              </a:rPr>
              <a:t>ООО «ТД «Югмонтажэлектро» взыскавшее с ООО «Темп» убытки 2 млн. руб., возникшие в результате налоговой проверки. </a:t>
            </a:r>
            <a:endParaRPr/>
          </a:p>
          <a:p>
            <a:pPr algn="just">
              <a:defRPr sz="1700"/>
            </a:pPr>
            <a:r>
              <a:rPr>
                <a:latin typeface="Times New Roman"/>
                <a:cs typeface="Times New Roman"/>
              </a:rPr>
              <a:t>    </a:t>
            </a:r>
            <a:r>
              <a:rPr lang="ru-RU">
                <a:latin typeface="Times New Roman"/>
                <a:cs typeface="Times New Roman"/>
              </a:rPr>
              <a:t>  </a:t>
            </a:r>
            <a:r>
              <a:rPr>
                <a:latin typeface="Times New Roman"/>
                <a:cs typeface="Times New Roman"/>
              </a:rPr>
              <a:t>Расчет сумм убытков производится на основании решений </a:t>
            </a:r>
            <a:r>
              <a:rPr b="1">
                <a:latin typeface="Times New Roman"/>
                <a:cs typeface="Times New Roman"/>
              </a:rPr>
              <a:t>налоговых органов, принятых по результатам камеральной или выездной налоговой проверки</a:t>
            </a:r>
            <a:r>
              <a:rPr>
                <a:latin typeface="Times New Roman"/>
                <a:cs typeface="Times New Roman"/>
              </a:rPr>
              <a:t> </a:t>
            </a:r>
            <a:endParaRPr lang="ru-RU">
              <a:latin typeface="Times New Roman"/>
              <a:cs typeface="Times New Roman"/>
            </a:endParaRPr>
          </a:p>
          <a:p>
            <a:pPr algn="just">
              <a:defRPr sz="1700"/>
            </a:pPr>
            <a:r>
              <a:rPr lang="ru-RU">
                <a:latin typeface="Times New Roman"/>
                <a:cs typeface="Times New Roman"/>
              </a:rPr>
              <a:t>      </a:t>
            </a:r>
            <a:r>
              <a:rPr>
                <a:latin typeface="Times New Roman"/>
                <a:cs typeface="Times New Roman"/>
              </a:rPr>
              <a:t>(Дело № А53-27180/2017).</a:t>
            </a:r>
            <a:endParaRPr/>
          </a:p>
        </p:txBody>
      </p:sp>
      <p:pic>
        <p:nvPicPr>
          <p:cNvPr id="12"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764748" y="0"/>
            <a:ext cx="1080609" cy="287867"/>
          </a:xfrm>
          <a:prstGeom prst="rect">
            <a:avLst/>
          </a:prstGeom>
          <a:ln w="12700" cap="flat">
            <a:noFill/>
            <a:miter lim="400000"/>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Rectangle 1"/>
          <p:cNvSpPr>
            <a:spLocks noChangeArrowheads="1"/>
          </p:cNvSpPr>
          <p:nvPr/>
        </p:nvSpPr>
        <p:spPr bwMode="auto">
          <a:xfrm>
            <a:off x="381000" y="1113710"/>
            <a:ext cx="9144000" cy="1815882"/>
          </a:xfrm>
          <a:prstGeom prst="rect">
            <a:avLst/>
          </a:prstGeom>
          <a:noFill/>
          <a:ln w="38100">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ru-RU" sz="1100" b="1">
                <a:latin typeface="Times New Roman"/>
                <a:ea typeface="Times New Roman"/>
                <a:cs typeface="Times New Roman"/>
              </a:rPr>
              <a:t>П</a:t>
            </a:r>
            <a:r>
              <a:rPr lang="ru-RU" sz="1600" b="1" i="0" u="none" strike="noStrike" cap="none">
                <a:ln>
                  <a:noFill/>
                </a:ln>
                <a:solidFill>
                  <a:schemeClr val="tx1"/>
                </a:solidFill>
                <a:latin typeface="Times New Roman"/>
                <a:ea typeface="Times New Roman"/>
                <a:cs typeface="Times New Roman"/>
              </a:rPr>
              <a:t>ункт 18 Письма ФНС России от 10.03.2021 №БВ-4-7/3060@</a:t>
            </a:r>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Times New Roman"/>
                <a:cs typeface="Times New Roman"/>
              </a:rPr>
              <a:t>ФНС приводит пример  - дело ООО «Торговый дом «Риф» (</a:t>
            </a:r>
            <a:r>
              <a:rPr lang="ru-RU" sz="1600" b="0" i="0" u="none" strike="noStrike" cap="none">
                <a:ln>
                  <a:noFill/>
                </a:ln>
                <a:solidFill>
                  <a:schemeClr val="tx1"/>
                </a:solidFill>
                <a:latin typeface="Times New Roman"/>
                <a:ea typeface="Calibri"/>
                <a:cs typeface="Times New Roman"/>
              </a:rPr>
              <a:t>постановление АС СКО  по делу №А53-22858/2016, </a:t>
            </a:r>
            <a:r>
              <a:rPr lang="ru-RU" sz="1600" b="0" i="0" u="none" strike="noStrike" cap="none">
                <a:ln>
                  <a:noFill/>
                </a:ln>
                <a:solidFill>
                  <a:schemeClr val="tx1"/>
                </a:solidFill>
                <a:latin typeface="Times New Roman"/>
                <a:ea typeface="Times New Roman"/>
                <a:cs typeface="Times New Roman"/>
              </a:rPr>
              <a:t>Определение ВС РФ от 28.09.2017 по делу №</a:t>
            </a:r>
            <a:r>
              <a:rPr lang="ru-RU" sz="1600" b="0" i="0" u="none" strike="noStrike" cap="none">
                <a:ln>
                  <a:noFill/>
                </a:ln>
                <a:solidFill>
                  <a:schemeClr val="tx1"/>
                </a:solidFill>
                <a:latin typeface="Times New Roman"/>
                <a:ea typeface="Calibri"/>
                <a:cs typeface="Times New Roman"/>
              </a:rPr>
              <a:t>А53-22858/2016</a:t>
            </a:r>
            <a:r>
              <a:rPr lang="ru-RU" sz="1600" b="0" i="0" u="none" strike="noStrike" cap="none">
                <a:ln>
                  <a:noFill/>
                </a:ln>
                <a:solidFill>
                  <a:schemeClr val="tx1"/>
                </a:solidFill>
                <a:latin typeface="Times New Roman"/>
                <a:ea typeface="Times New Roman"/>
                <a:cs typeface="Times New Roman"/>
              </a:rPr>
              <a:t>), при рассмотрении которого было </a:t>
            </a:r>
            <a:r>
              <a:rPr lang="ru-RU" sz="1600" b="1" i="0" u="none" strike="noStrike" cap="none">
                <a:ln>
                  <a:noFill/>
                </a:ln>
                <a:solidFill>
                  <a:schemeClr val="tx1"/>
                </a:solidFill>
                <a:latin typeface="Times New Roman"/>
                <a:ea typeface="Times New Roman"/>
                <a:cs typeface="Times New Roman"/>
              </a:rPr>
              <a:t>признано законным взыскание с контрагента убытков, причиненных недостоверностью </a:t>
            </a:r>
            <a:r>
              <a:rPr lang="ru-RU" sz="1600" b="1" i="0" u="none" strike="noStrike" cap="none">
                <a:ln>
                  <a:noFill/>
                </a:ln>
                <a:solidFill>
                  <a:schemeClr val="tx1"/>
                </a:solidFill>
                <a:latin typeface="Times New Roman"/>
                <a:ea typeface="Calibri"/>
                <a:cs typeface="Times New Roman"/>
              </a:rPr>
              <a:t>заверений об обстоятельствах, имеющих значение для заключения и исполнения договора </a:t>
            </a:r>
            <a:r>
              <a:rPr lang="ru-RU" sz="1600" i="1" u="none" strike="noStrike" cap="none">
                <a:ln>
                  <a:noFill/>
                </a:ln>
                <a:solidFill>
                  <a:schemeClr val="tx1"/>
                </a:solidFill>
                <a:latin typeface="Times New Roman"/>
                <a:ea typeface="Calibri"/>
                <a:cs typeface="Times New Roman"/>
              </a:rPr>
              <a:t>(статья 431.2 ГК РФ).</a:t>
            </a:r>
            <a:endParaRPr lang="ru-RU" sz="1600" i="1" u="none" strike="noStrike" cap="none">
              <a:ln>
                <a:noFill/>
              </a:ln>
              <a:solidFill>
                <a:schemeClr val="tx1"/>
              </a:solidFill>
              <a:latin typeface="Times New Roman"/>
              <a:cs typeface="Times New Roman"/>
            </a:endParaRPr>
          </a:p>
        </p:txBody>
      </p:sp>
      <p:sp>
        <p:nvSpPr>
          <p:cNvPr id="11" name="Прямоугольник 8"/>
          <p:cNvSpPr/>
          <p:nvPr/>
        </p:nvSpPr>
        <p:spPr bwMode="auto">
          <a:xfrm>
            <a:off x="808565" y="182367"/>
            <a:ext cx="8950245" cy="646331"/>
          </a:xfrm>
          <a:prstGeom prst="rect">
            <a:avLst/>
          </a:prstGeom>
        </p:spPr>
        <p:txBody>
          <a:bodyPr wrap="square">
            <a:spAutoFit/>
          </a:bodyPr>
          <a:lstStyle/>
          <a:p>
            <a:pPr lvl="0" algn="ctr" defTabSz="914400">
              <a:spcBef>
                <a:spcPts val="0"/>
              </a:spcBef>
              <a:spcAft>
                <a:spcPts val="0"/>
              </a:spcAft>
              <a:defRPr/>
            </a:pPr>
            <a:r>
              <a:rPr lang="ru-RU" b="1">
                <a:solidFill>
                  <a:srgbClr val="9E0E11"/>
                </a:solidFill>
                <a:latin typeface="Times New Roman"/>
                <a:ea typeface="Times New Roman"/>
                <a:cs typeface="Times New Roman"/>
              </a:rPr>
              <a:t>ВЗЫСКАНИЕ НАЛОГОВЫХ УБЫТКОВ С КОНТРАГЕНТА И ИНЫХ ЛИЦ (НАЛОГОВЫЕ ОГОВОРКИ)</a:t>
            </a:r>
            <a:endParaRPr lang="ru-RU" sz="800">
              <a:solidFill>
                <a:srgbClr val="9E0E11"/>
              </a:solidFill>
              <a:latin typeface="Times New Roman"/>
              <a:cs typeface="Times New Roman"/>
            </a:endParaRPr>
          </a:p>
        </p:txBody>
      </p:sp>
      <p:sp>
        <p:nvSpPr>
          <p:cNvPr id="12" name="Rectangle 2"/>
          <p:cNvSpPr>
            <a:spLocks noChangeArrowheads="1"/>
          </p:cNvSpPr>
          <p:nvPr/>
        </p:nvSpPr>
        <p:spPr bwMode="auto">
          <a:xfrm>
            <a:off x="381000" y="3041918"/>
            <a:ext cx="9144000" cy="3293209"/>
          </a:xfrm>
          <a:prstGeom prst="rect">
            <a:avLst/>
          </a:prstGeom>
          <a:noFill/>
          <a:ln w="38100">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sz="1600" b="1" i="0" u="none" strike="noStrike" cap="none">
                <a:ln>
                  <a:noFill/>
                </a:ln>
                <a:solidFill>
                  <a:srgbClr val="9E0E11"/>
                </a:solidFill>
                <a:latin typeface="Times New Roman"/>
                <a:ea typeface="Calibri"/>
                <a:cs typeface="Times New Roman"/>
              </a:rPr>
              <a:t>Отрицательная судебная практика по «налоговой оговорке»</a:t>
            </a:r>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Постановление АС Северо-Кавказского округа от 03.07.2019 по делу №А53-17092/2018 (</a:t>
            </a:r>
            <a:r>
              <a:rPr lang="ru-RU" sz="1600" b="1" i="0" u="none" strike="noStrike" cap="none">
                <a:ln>
                  <a:noFill/>
                </a:ln>
                <a:solidFill>
                  <a:schemeClr val="tx1"/>
                </a:solidFill>
                <a:latin typeface="Times New Roman"/>
                <a:ea typeface="Calibri"/>
                <a:cs typeface="Times New Roman"/>
              </a:rPr>
              <a:t>дело ООО «Золотая семечка»</a:t>
            </a:r>
            <a:r>
              <a:rPr lang="ru-RU" sz="1600" b="0" i="0" u="none" strike="noStrike" cap="none">
                <a:ln>
                  <a:noFill/>
                </a:ln>
                <a:solidFill>
                  <a:schemeClr val="tx1"/>
                </a:solidFill>
                <a:latin typeface="Times New Roman"/>
                <a:ea typeface="Calibri"/>
                <a:cs typeface="Times New Roman"/>
              </a:rPr>
              <a:t>):</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Определение Верховного Суда РФ от 15.10.2019 №308-ЭС19-17205 по делу №А53-20058/2018 (</a:t>
            </a:r>
            <a:r>
              <a:rPr lang="ru-RU" sz="1600" b="1" i="0" u="none" strike="noStrike" cap="none">
                <a:ln>
                  <a:noFill/>
                </a:ln>
                <a:solidFill>
                  <a:schemeClr val="tx1"/>
                </a:solidFill>
                <a:latin typeface="Times New Roman"/>
                <a:ea typeface="Calibri"/>
                <a:cs typeface="Times New Roman"/>
              </a:rPr>
              <a:t>дело ЗАО «Юг Руси»</a:t>
            </a:r>
            <a:r>
              <a:rPr lang="ru-RU" sz="1600" b="0" i="0" u="none" strike="noStrike" cap="none">
                <a:ln>
                  <a:noFill/>
                </a:ln>
                <a:solidFill>
                  <a:schemeClr val="tx1"/>
                </a:solidFill>
                <a:latin typeface="Times New Roman"/>
                <a:ea typeface="Calibri"/>
                <a:cs typeface="Times New Roman"/>
              </a:rPr>
              <a:t>):</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 </a:t>
            </a:r>
            <a:r>
              <a:rPr lang="ru-RU" sz="1600" b="0" i="0" u="none" strike="noStrike" cap="none">
                <a:ln>
                  <a:noFill/>
                </a:ln>
                <a:solidFill>
                  <a:schemeClr val="tx1"/>
                </a:solidFill>
                <a:latin typeface="Times New Roman"/>
                <a:ea typeface="Times New Roman"/>
                <a:cs typeface="Times New Roman"/>
              </a:rPr>
              <a:t>отношения ответчика с истцом носили формальный характер, в связи с чем положения договоров относительно заверений и гарантий, являются недействительными (ничтожными);</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Times New Roman"/>
                <a:cs typeface="Times New Roman"/>
              </a:rPr>
              <a:t>- </a:t>
            </a:r>
            <a:r>
              <a:rPr lang="ru-RU" sz="1600" b="0" i="0" u="none" strike="noStrike" cap="none">
                <a:ln>
                  <a:noFill/>
                </a:ln>
                <a:solidFill>
                  <a:schemeClr val="tx1"/>
                </a:solidFill>
                <a:latin typeface="Times New Roman"/>
                <a:ea typeface="Calibri"/>
                <a:cs typeface="Times New Roman"/>
              </a:rPr>
              <a:t>истцом не было доказано н</a:t>
            </a:r>
            <a:r>
              <a:rPr lang="ru-RU" sz="1600" b="0" i="0" u="none" strike="noStrike" cap="none">
                <a:ln>
                  <a:noFill/>
                </a:ln>
                <a:solidFill>
                  <a:schemeClr val="tx1"/>
                </a:solidFill>
                <a:latin typeface="Times New Roman"/>
                <a:ea typeface="Times New Roman"/>
                <a:cs typeface="Times New Roman"/>
              </a:rPr>
              <a:t>есение им расходов по вине ответчика, а также наличие причинной связи между действиями общества и наступившими последствиями для истца ввиду отсутствия у истца права на налоговый вычет, заявленный к взысканию в виде убытков.</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Аналогичные выводы:</a:t>
            </a:r>
            <a:r>
              <a:rPr lang="ru-RU" sz="1600" b="0" i="0" u="none" strike="noStrike" cap="none">
                <a:ln>
                  <a:noFill/>
                </a:ln>
                <a:solidFill>
                  <a:schemeClr val="tx1"/>
                </a:solidFill>
                <a:latin typeface="Times New Roman"/>
                <a:ea typeface="Calibri"/>
                <a:cs typeface="Times New Roman"/>
              </a:rPr>
              <a:t> </a:t>
            </a:r>
            <a:endParaRPr/>
          </a:p>
          <a:p>
            <a:pPr marL="0" marR="0" lvl="0" indent="0" algn="just" defTabSz="914400">
              <a:lnSpc>
                <a:spcPct val="100000"/>
              </a:lnSpc>
              <a:spcBef>
                <a:spcPts val="0"/>
              </a:spcBef>
              <a:spcAft>
                <a:spcPts val="0"/>
              </a:spcAft>
              <a:buClrTx/>
              <a:buSzTx/>
              <a:buFontTx/>
              <a:buNone/>
              <a:defRPr/>
            </a:pPr>
            <a:r>
              <a:rPr lang="ru-RU" sz="1600" b="0" i="1" u="none" strike="noStrike" cap="none">
                <a:ln>
                  <a:noFill/>
                </a:ln>
                <a:solidFill>
                  <a:schemeClr val="tx1"/>
                </a:solidFill>
                <a:latin typeface="Times New Roman"/>
                <a:ea typeface="Calibri"/>
                <a:cs typeface="Times New Roman"/>
              </a:rPr>
              <a:t>Определение ВС РФ 03.10.2019 №308-ЭС19-16594, Постановление АС ЗСО от 17.09.2019 </a:t>
            </a:r>
            <a:endParaRPr/>
          </a:p>
          <a:p>
            <a:pPr marL="0" marR="0" lvl="0" indent="0" algn="just" defTabSz="914400">
              <a:lnSpc>
                <a:spcPct val="100000"/>
              </a:lnSpc>
              <a:spcBef>
                <a:spcPts val="0"/>
              </a:spcBef>
              <a:spcAft>
                <a:spcPts val="0"/>
              </a:spcAft>
              <a:buClrTx/>
              <a:buSzTx/>
              <a:buFontTx/>
              <a:buNone/>
              <a:defRPr/>
            </a:pPr>
            <a:r>
              <a:rPr lang="ru-RU" sz="1600" b="0" i="1" u="none" strike="noStrike" cap="none">
                <a:ln>
                  <a:noFill/>
                </a:ln>
                <a:solidFill>
                  <a:schemeClr val="tx1"/>
                </a:solidFill>
                <a:latin typeface="Times New Roman"/>
                <a:ea typeface="Calibri"/>
                <a:cs typeface="Times New Roman"/>
              </a:rPr>
              <a:t>по делу №А45-45852/2018 (дело ООО «Сибирские продукты») и др.</a:t>
            </a:r>
            <a:endParaRPr lang="ru-RU" sz="1600" b="0" i="1" u="none" strike="noStrike" cap="none">
              <a:ln>
                <a:noFill/>
              </a:ln>
              <a:solidFill>
                <a:schemeClr val="tx1"/>
              </a:solidFill>
              <a:latin typeface="Times New Roman"/>
              <a:cs typeface="Times New Roman"/>
            </a:endParaRPr>
          </a:p>
        </p:txBody>
      </p:sp>
      <p:pic>
        <p:nvPicPr>
          <p:cNvPr id="13"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764748" y="0"/>
            <a:ext cx="1080609" cy="287867"/>
          </a:xfrm>
          <a:prstGeom prst="rect">
            <a:avLst/>
          </a:prstGeom>
          <a:ln w="12700" cap="flat">
            <a:noFill/>
            <a:miter lim="400000"/>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TextBox 10"/>
          <p:cNvSpPr/>
          <p:nvPr/>
        </p:nvSpPr>
        <p:spPr bwMode="auto">
          <a:xfrm>
            <a:off x="218646" y="778933"/>
            <a:ext cx="9407954" cy="5078312"/>
          </a:xfrm>
          <a:prstGeom prst="rect">
            <a:avLst/>
          </a:prstGeom>
          <a:noFill/>
          <a:ln w="38100">
            <a:solidFill>
              <a:srgbClr val="9E0E11"/>
            </a:solidFill>
          </a:ln>
        </p:spPr>
        <p:txBody>
          <a:bodyPr wrap="square" rtlCol="0">
            <a:spAutoFit/>
          </a:bodyPr>
          <a:lstStyle/>
          <a:p>
            <a:pPr algn="ctr">
              <a:defRPr/>
            </a:pPr>
            <a:r>
              <a:rPr lang="ru-RU" sz="2000" b="1">
                <a:latin typeface="Times New Roman"/>
                <a:cs typeface="Times New Roman"/>
              </a:rPr>
              <a:t>Применение налоговый схем - риски компании   и  руководителя:</a:t>
            </a:r>
            <a:endParaRPr/>
          </a:p>
          <a:p>
            <a:pPr>
              <a:defRPr/>
            </a:pPr>
            <a:endParaRPr lang="ru-RU"/>
          </a:p>
          <a:p>
            <a:pPr marL="342900" indent="-342900" algn="just">
              <a:buAutoNum type="arabicPeriod"/>
              <a:defRPr/>
            </a:pPr>
            <a:r>
              <a:rPr lang="ru-RU" b="1">
                <a:solidFill>
                  <a:srgbClr val="9E0E11"/>
                </a:solidFill>
              </a:rPr>
              <a:t>Компания</a:t>
            </a:r>
            <a:r>
              <a:rPr lang="ru-RU"/>
              <a:t> - многомиллионные доначисления налогов + пени+штрафы (при наличии умысла в неуплате налога - 40% от неуплаченной суммы</a:t>
            </a:r>
            <a:endParaRPr/>
          </a:p>
          <a:p>
            <a:pPr marL="342900" indent="-342900" algn="just">
              <a:buAutoNum type="arabicPeriod"/>
              <a:defRPr/>
            </a:pPr>
            <a:r>
              <a:rPr lang="ru-RU" b="1" u="sng">
                <a:solidFill>
                  <a:srgbClr val="9E0E11"/>
                </a:solidFill>
              </a:rPr>
              <a:t>Руководитель</a:t>
            </a:r>
            <a:r>
              <a:rPr lang="ru-RU"/>
              <a:t> - риск стать </a:t>
            </a:r>
            <a:r>
              <a:rPr lang="ru-RU" b="1" u="sng">
                <a:solidFill>
                  <a:srgbClr val="9E0E11"/>
                </a:solidFill>
              </a:rPr>
              <a:t>фигурантом уголовного дела </a:t>
            </a:r>
            <a:r>
              <a:rPr lang="ru-RU"/>
              <a:t>за неуплату налога (ст.199 УК РФ), при незаконном возмещении НДС – ст.159 УК РФ (мошенничество)</a:t>
            </a:r>
            <a:endParaRPr/>
          </a:p>
          <a:p>
            <a:pPr marL="342900" indent="-342900" algn="just">
              <a:buAutoNum type="arabicPeriod"/>
              <a:defRPr/>
            </a:pPr>
            <a:r>
              <a:rPr lang="ru-RU" b="1" u="sng">
                <a:solidFill>
                  <a:srgbClr val="9E0E11"/>
                </a:solidFill>
              </a:rPr>
              <a:t>Руководитель</a:t>
            </a:r>
            <a:r>
              <a:rPr lang="ru-RU" u="sng"/>
              <a:t> </a:t>
            </a:r>
            <a:r>
              <a:rPr lang="ru-RU"/>
              <a:t>- риск взыскания налогового долга в рамках </a:t>
            </a:r>
            <a:r>
              <a:rPr lang="ru-RU" b="1" u="sng">
                <a:solidFill>
                  <a:srgbClr val="9E0E11"/>
                </a:solidFill>
              </a:rPr>
              <a:t>субсидиарной ответственности </a:t>
            </a:r>
            <a:r>
              <a:rPr lang="ru-RU"/>
              <a:t>(если компания не может погасить долг перед бюджетом) </a:t>
            </a:r>
            <a:endParaRPr/>
          </a:p>
          <a:p>
            <a:pPr marL="342900" indent="-342900" algn="just">
              <a:defRPr/>
            </a:pPr>
            <a:r>
              <a:rPr lang="ru-RU" b="1"/>
              <a:t>       «Субсидиарка» по долгам контролируемой компании пожизненна, от нее нельзя избавиться путем банкротства физлица</a:t>
            </a:r>
            <a:r>
              <a:rPr lang="ru-RU"/>
              <a:t> </a:t>
            </a:r>
            <a:r>
              <a:rPr lang="ru-RU" i="1" u="sng"/>
              <a:t>(</a:t>
            </a:r>
            <a:r>
              <a:rPr lang="ru-RU" i="1"/>
              <a:t>ст. 123.28 Федерального закона от 26.10.2002 №127-ФЗ, Постановления АС Северо-Кавказского округа от 18.01. 2019  по делу № А32-37686/2015). </a:t>
            </a:r>
            <a:r>
              <a:rPr lang="ru-RU"/>
              <a:t>А еще - и она</a:t>
            </a:r>
            <a:r>
              <a:rPr lang="ru-RU" b="1"/>
              <a:t> передается по наследству</a:t>
            </a:r>
            <a:r>
              <a:rPr lang="ru-RU"/>
              <a:t> (</a:t>
            </a:r>
            <a:r>
              <a:rPr lang="ru-RU" i="1"/>
              <a:t>Определение Верховного суда от 16.12.2019 года  по делу № А04-7886/2016).</a:t>
            </a:r>
            <a:endParaRPr lang="ru-RU"/>
          </a:p>
          <a:p>
            <a:pPr marL="342900" indent="-342900" algn="just">
              <a:defRPr/>
            </a:pPr>
            <a:r>
              <a:rPr lang="ru-RU" b="1">
                <a:solidFill>
                  <a:srgbClr val="9E0E11"/>
                </a:solidFill>
              </a:rPr>
              <a:t>4. </a:t>
            </a:r>
            <a:r>
              <a:rPr lang="ru-RU" b="1" u="sng">
                <a:solidFill>
                  <a:srgbClr val="9E0E11"/>
                </a:solidFill>
              </a:rPr>
              <a:t>Руководитель</a:t>
            </a:r>
            <a:r>
              <a:rPr lang="ru-RU"/>
              <a:t> - </a:t>
            </a:r>
            <a:r>
              <a:rPr lang="ru-RU" b="1"/>
              <a:t>собственники компании вправе  в судебном порядке </a:t>
            </a:r>
            <a:r>
              <a:rPr lang="ru-RU" b="1" u="sng">
                <a:solidFill>
                  <a:srgbClr val="9E0E11"/>
                </a:solidFill>
              </a:rPr>
              <a:t>взыскать с руководителя убытки в виде доначисленных инспекцией сумм </a:t>
            </a:r>
            <a:endParaRPr/>
          </a:p>
          <a:p>
            <a:pPr marL="342900" indent="-342900" algn="just">
              <a:defRPr/>
            </a:pPr>
            <a:r>
              <a:rPr lang="ru-RU" b="1" i="1">
                <a:solidFill>
                  <a:srgbClr val="9E0E11"/>
                </a:solidFill>
              </a:rPr>
              <a:t>      </a:t>
            </a:r>
            <a:r>
              <a:rPr lang="ru-RU" i="1"/>
              <a:t>(ст. 65.2-65.3 ГК РФ, Постановление КС РФ от 08.12.2017 № 39-П, Определение ВС РФ от 11.05.2018 по делу №А43-15211/2014, Постановление АС Волго-Вятского округа от 28.05.2020 по делу № А29-7590/2019).</a:t>
            </a:r>
            <a:endParaRPr lang="ru-RU"/>
          </a:p>
        </p:txBody>
      </p:sp>
      <p:sp>
        <p:nvSpPr>
          <p:cNvPr id="11" name="Прямоугольник 11"/>
          <p:cNvSpPr/>
          <p:nvPr/>
        </p:nvSpPr>
        <p:spPr bwMode="auto">
          <a:xfrm>
            <a:off x="867834" y="174554"/>
            <a:ext cx="8758766" cy="400110"/>
          </a:xfrm>
          <a:prstGeom prst="rect">
            <a:avLst/>
          </a:prstGeom>
        </p:spPr>
        <p:txBody>
          <a:bodyPr wrap="square">
            <a:spAutoFit/>
          </a:bodyPr>
          <a:lstStyle/>
          <a:p>
            <a:pPr algn="ctr">
              <a:defRPr/>
            </a:pPr>
            <a:r>
              <a:rPr lang="ru-RU" sz="2000" b="1">
                <a:solidFill>
                  <a:srgbClr val="9E0E11"/>
                </a:solidFill>
                <a:latin typeface="Times New Roman"/>
                <a:cs typeface="Times New Roman"/>
              </a:rPr>
              <a:t>ФНС серьезный соперник в борьбе с налоговым «схематозом»</a:t>
            </a:r>
            <a:endParaRPr/>
          </a:p>
        </p:txBody>
      </p:sp>
      <p:pic>
        <p:nvPicPr>
          <p:cNvPr id="12"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764748" y="0"/>
            <a:ext cx="1080609" cy="287867"/>
          </a:xfrm>
          <a:prstGeom prst="rect">
            <a:avLst/>
          </a:prstGeom>
          <a:ln w="12700" cap="flat">
            <a:noFill/>
            <a:miter lim="400000"/>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Rectangle 1"/>
          <p:cNvSpPr>
            <a:spLocks noChangeArrowheads="1"/>
          </p:cNvSpPr>
          <p:nvPr/>
        </p:nvSpPr>
        <p:spPr bwMode="auto">
          <a:xfrm>
            <a:off x="272480" y="1228397"/>
            <a:ext cx="9001000" cy="4401205"/>
          </a:xfrm>
          <a:prstGeom prst="rect">
            <a:avLst/>
          </a:prstGeom>
          <a:solidFill>
            <a:srgbClr val="FFF6E7"/>
          </a:solidFill>
          <a:ln w="38100">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342900" lvl="0" indent="-342900" algn="just" defTabSz="914400">
              <a:spcBef>
                <a:spcPts val="0"/>
              </a:spcBef>
              <a:spcAft>
                <a:spcPts val="0"/>
              </a:spcAft>
              <a:defRPr/>
            </a:pPr>
            <a:r>
              <a:rPr lang="ru-RU" sz="1600" b="1" dirty="0">
                <a:solidFill>
                  <a:srgbClr val="9E0E11"/>
                </a:solidFill>
                <a:latin typeface="Times New Roman"/>
                <a:cs typeface="Times New Roman"/>
              </a:rPr>
              <a:t>1.</a:t>
            </a:r>
            <a:r>
              <a:rPr lang="ru-RU" sz="1600" b="1" dirty="0">
                <a:latin typeface="Times New Roman"/>
                <a:cs typeface="Times New Roman"/>
              </a:rPr>
              <a:t>   Мониторинг налогового законодательства, разъяснений ФНС,   </a:t>
            </a:r>
            <a:r>
              <a:rPr lang="ru-RU" sz="1600" b="1" dirty="0">
                <a:solidFill>
                  <a:srgbClr val="9E0E11"/>
                </a:solidFill>
                <a:latin typeface="Times New Roman"/>
                <a:cs typeface="Times New Roman"/>
              </a:rPr>
              <a:t>консультации у налоговых консультантов, аудиторов и юристов.</a:t>
            </a:r>
            <a:endParaRPr lang="ru-RU" sz="1600" b="1" dirty="0">
              <a:latin typeface="Times New Roman"/>
              <a:cs typeface="Times New Roman"/>
            </a:endParaRPr>
          </a:p>
          <a:p>
            <a:pPr marL="342900" indent="-342900" algn="just" defTabSz="914400">
              <a:defRPr/>
            </a:pPr>
            <a:r>
              <a:rPr lang="ru-RU" sz="1600" b="1" dirty="0">
                <a:solidFill>
                  <a:srgbClr val="9E0E11"/>
                </a:solidFill>
                <a:latin typeface="Times New Roman"/>
                <a:cs typeface="Times New Roman"/>
              </a:rPr>
              <a:t>2.</a:t>
            </a:r>
            <a:r>
              <a:rPr lang="ru-RU" sz="1600" b="1" dirty="0">
                <a:latin typeface="Times New Roman"/>
                <a:cs typeface="Times New Roman"/>
              </a:rPr>
              <a:t>  Пересмотреть </a:t>
            </a:r>
            <a:r>
              <a:rPr lang="ru-RU" sz="1600" dirty="0">
                <a:latin typeface="Times New Roman"/>
                <a:cs typeface="Times New Roman"/>
              </a:rPr>
              <a:t>политику компании в  части работы с  контрагентами, имеющими «негативную налоговую характеристику»; </a:t>
            </a:r>
          </a:p>
          <a:p>
            <a:pPr marL="342900" indent="-342900" algn="just" defTabSz="914400">
              <a:defRPr/>
            </a:pPr>
            <a:r>
              <a:rPr lang="ru-RU" sz="1600" dirty="0">
                <a:latin typeface="Times New Roman"/>
                <a:cs typeface="Times New Roman"/>
              </a:rPr>
              <a:t>      </a:t>
            </a:r>
            <a:r>
              <a:rPr lang="ru-RU" sz="1600" b="1" dirty="0">
                <a:latin typeface="Times New Roman"/>
                <a:cs typeface="Times New Roman"/>
              </a:rPr>
              <a:t>Строже и  скрупулезнее отбирать контрагентов</a:t>
            </a:r>
            <a:r>
              <a:rPr lang="ru-RU" sz="1600" dirty="0">
                <a:latin typeface="Times New Roman"/>
                <a:cs typeface="Times New Roman"/>
              </a:rPr>
              <a:t>, закрепив важные положения в локальных актах с подробным описанием критерия (объемов) их проверки контрагентов, в  зависимости от  характера сделок (например, исходя из предмета, цены сделки и других ее параметров); </a:t>
            </a:r>
          </a:p>
          <a:p>
            <a:pPr marL="342900" indent="-342900" algn="just" defTabSz="914400">
              <a:defRPr/>
            </a:pPr>
            <a:r>
              <a:rPr lang="ru-RU" sz="1600" dirty="0">
                <a:latin typeface="Times New Roman"/>
                <a:cs typeface="Times New Roman"/>
              </a:rPr>
              <a:t>      </a:t>
            </a:r>
            <a:r>
              <a:rPr lang="ru-RU" sz="1600" b="1" dirty="0">
                <a:latin typeface="Times New Roman"/>
                <a:cs typeface="Times New Roman"/>
              </a:rPr>
              <a:t>Собирать и  хранить достаточное досье на  контрагентов</a:t>
            </a:r>
            <a:r>
              <a:rPr lang="ru-RU" sz="1600" dirty="0">
                <a:latin typeface="Times New Roman"/>
                <a:cs typeface="Times New Roman"/>
              </a:rPr>
              <a:t>, иметь подтверждение наличия деловой репутации и опыта у контрагента в соответствующей области, сохранять электронную переписку с представителями контрагента и т.д.; </a:t>
            </a:r>
          </a:p>
          <a:p>
            <a:pPr marL="342900" indent="-342900" algn="just" defTabSz="914400">
              <a:defRPr/>
            </a:pPr>
            <a:r>
              <a:rPr lang="ru-RU" sz="1600" dirty="0">
                <a:latin typeface="Times New Roman"/>
                <a:cs typeface="Times New Roman"/>
              </a:rPr>
              <a:t>      </a:t>
            </a:r>
            <a:r>
              <a:rPr lang="ru-RU" sz="1600" b="1" dirty="0">
                <a:latin typeface="Times New Roman"/>
                <a:cs typeface="Times New Roman"/>
              </a:rPr>
              <a:t>Учитывать позицию ФНС и  судов </a:t>
            </a:r>
            <a:r>
              <a:rPr lang="ru-RU" sz="1600" dirty="0">
                <a:latin typeface="Times New Roman"/>
                <a:cs typeface="Times New Roman"/>
              </a:rPr>
              <a:t>по  требованиям к  налогоплательщикам при доказывании достаточной степени осмотрительности в  выборе контрагентов, непричастности к  налоговым схемам с  участием «технических компаний»; </a:t>
            </a:r>
            <a:endParaRPr dirty="0"/>
          </a:p>
          <a:p>
            <a:pPr marL="342900" lvl="0" indent="-342900" algn="just" defTabSz="914400">
              <a:spcBef>
                <a:spcPts val="0"/>
              </a:spcBef>
              <a:spcAft>
                <a:spcPts val="0"/>
              </a:spcAft>
              <a:defRPr/>
            </a:pPr>
            <a:r>
              <a:rPr lang="ru-RU" sz="1600" b="1" dirty="0">
                <a:latin typeface="Times New Roman"/>
                <a:cs typeface="Times New Roman"/>
              </a:rPr>
              <a:t>       Система внутреннего контроля: </a:t>
            </a:r>
            <a:r>
              <a:rPr lang="ru-RU" sz="1600" dirty="0">
                <a:latin typeface="Times New Roman"/>
                <a:cs typeface="Times New Roman"/>
              </a:rPr>
              <a:t>ответственные сотрудники, положение о   договорной работе (проверке контрагентов), своевременное выявление  налоговых рисков и пр.</a:t>
            </a:r>
          </a:p>
          <a:p>
            <a:pPr marL="342900" lvl="0" indent="-342900" algn="just" defTabSz="914400">
              <a:spcBef>
                <a:spcPts val="0"/>
              </a:spcBef>
              <a:spcAft>
                <a:spcPts val="0"/>
              </a:spcAft>
              <a:defRPr/>
            </a:pPr>
            <a:r>
              <a:rPr lang="ru-RU" sz="1600" b="1" u="none" strike="noStrike" cap="none" dirty="0">
                <a:ln>
                  <a:noFill/>
                </a:ln>
                <a:solidFill>
                  <a:srgbClr val="9E0E11"/>
                </a:solidFill>
                <a:latin typeface="Times New Roman"/>
                <a:ea typeface="Times New Roman"/>
                <a:cs typeface="Times New Roman"/>
              </a:rPr>
              <a:t>3.   </a:t>
            </a:r>
            <a:r>
              <a:rPr lang="ru-RU" sz="2000" b="1" u="none" strike="noStrike" cap="none" dirty="0">
                <a:ln>
                  <a:noFill/>
                </a:ln>
                <a:solidFill>
                  <a:srgbClr val="9E0E11"/>
                </a:solidFill>
                <a:latin typeface="Times New Roman"/>
                <a:ea typeface="Times New Roman"/>
                <a:cs typeface="Times New Roman"/>
              </a:rPr>
              <a:t>Независимый налоговый аудит с гарантией и страховкой!</a:t>
            </a:r>
            <a:endParaRPr sz="2000" dirty="0">
              <a:latin typeface="Times New Roman"/>
              <a:cs typeface="Times New Roman"/>
            </a:endParaRPr>
          </a:p>
          <a:p>
            <a:pPr marL="342900" lvl="0" indent="-342900" algn="just" defTabSz="914400">
              <a:spcBef>
                <a:spcPts val="0"/>
              </a:spcBef>
              <a:spcAft>
                <a:spcPts val="0"/>
              </a:spcAft>
              <a:defRPr/>
            </a:pPr>
            <a:endParaRPr lang="ru-RU" sz="2000" b="1" dirty="0">
              <a:solidFill>
                <a:srgbClr val="9E0E11"/>
              </a:solidFill>
              <a:latin typeface="Times New Roman"/>
              <a:ea typeface="Times New Roman"/>
              <a:cs typeface="Times New Roman"/>
            </a:endParaRPr>
          </a:p>
        </p:txBody>
      </p:sp>
      <p:sp>
        <p:nvSpPr>
          <p:cNvPr id="11" name="Прямоугольник 9"/>
          <p:cNvSpPr/>
          <p:nvPr/>
        </p:nvSpPr>
        <p:spPr bwMode="auto">
          <a:xfrm>
            <a:off x="776536" y="116632"/>
            <a:ext cx="8563383" cy="400110"/>
          </a:xfrm>
          <a:prstGeom prst="rect">
            <a:avLst/>
          </a:prstGeom>
        </p:spPr>
        <p:txBody>
          <a:bodyPr wrap="square">
            <a:spAutoFit/>
          </a:bodyPr>
          <a:lstStyle/>
          <a:p>
            <a:pPr lvl="0" algn="just" defTabSz="914400">
              <a:spcBef>
                <a:spcPts val="0"/>
              </a:spcBef>
              <a:spcAft>
                <a:spcPts val="0"/>
              </a:spcAft>
              <a:defRPr/>
            </a:pPr>
            <a:r>
              <a:rPr lang="ru-RU" sz="2000" b="1">
                <a:solidFill>
                  <a:srgbClr val="9E0E11"/>
                </a:solidFill>
                <a:latin typeface="Times New Roman"/>
                <a:cs typeface="Times New Roman"/>
              </a:rPr>
              <a:t>Мероприятия по снижению налоговых рисков</a:t>
            </a:r>
            <a:endParaRPr/>
          </a:p>
        </p:txBody>
      </p:sp>
      <p:pic>
        <p:nvPicPr>
          <p:cNvPr id="12"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500533" y="0"/>
            <a:ext cx="1344824" cy="358252"/>
          </a:xfrm>
          <a:prstGeom prst="rect">
            <a:avLst/>
          </a:prstGeom>
          <a:ln w="12700" cap="flat">
            <a:noFill/>
            <a:miter lim="400000"/>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8"/>
          <p:cNvPicPr>
            <a:picLocks noChangeAspect="1"/>
          </p:cNvPicPr>
          <p:nvPr/>
        </p:nvPicPr>
        <p:blipFill>
          <a:blip r:embed="rId2" cstate="screen">
            <a:extLst>
              <a:ext uri="{28A0092B-C50C-407E-A947-70E740481C1C}">
                <a14:useLocalDpi xmlns:a14="http://schemas.microsoft.com/office/drawing/2010/main"/>
              </a:ext>
            </a:extLst>
          </a:blip>
          <a:stretch/>
        </p:blipFill>
        <p:spPr bwMode="auto">
          <a:xfrm>
            <a:off x="98268" y="-178567"/>
            <a:ext cx="9906001" cy="6858000"/>
          </a:xfrm>
          <a:prstGeom prst="rect">
            <a:avLst/>
          </a:prstGeom>
        </p:spPr>
      </p:pic>
      <p:sp>
        <p:nvSpPr>
          <p:cNvPr id="5" name="Заголовок 1"/>
          <p:cNvSpPr/>
          <p:nvPr/>
        </p:nvSpPr>
        <p:spPr bwMode="auto">
          <a:xfrm>
            <a:off x="-569106" y="-899525"/>
            <a:ext cx="4021882" cy="5219925"/>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ru-RU" sz="28700" b="1">
                <a:solidFill>
                  <a:srgbClr val="A62421"/>
                </a:solidFill>
                <a:latin typeface="Franklin Gothic Demi"/>
              </a:rPr>
              <a:t>?</a:t>
            </a:r>
            <a:endParaRPr/>
          </a:p>
        </p:txBody>
      </p:sp>
      <p:sp>
        <p:nvSpPr>
          <p:cNvPr id="6" name="Заголовок 1"/>
          <p:cNvSpPr/>
          <p:nvPr/>
        </p:nvSpPr>
        <p:spPr bwMode="auto">
          <a:xfrm>
            <a:off x="1160503" y="508542"/>
            <a:ext cx="6253973" cy="1216254"/>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ru-RU" sz="3600" b="1">
                <a:solidFill>
                  <a:srgbClr val="26021D"/>
                </a:solidFill>
                <a:latin typeface="Franklin Gothic Demi"/>
              </a:rPr>
              <a:t>Сколько стоит уверенность, защита и страховка от рисков?</a:t>
            </a:r>
            <a:endParaRPr lang="ru-RU" sz="3600" b="1">
              <a:solidFill>
                <a:srgbClr val="9E0E11"/>
              </a:solidFill>
              <a:latin typeface="Franklin Gothic Demi"/>
            </a:endParaRPr>
          </a:p>
        </p:txBody>
      </p:sp>
      <p:sp>
        <p:nvSpPr>
          <p:cNvPr id="7" name="Прямоугольник: скругленные верхние углы 20"/>
          <p:cNvSpPr/>
          <p:nvPr/>
        </p:nvSpPr>
        <p:spPr bwMode="auto">
          <a:xfrm flipV="1">
            <a:off x="7999436" y="-2"/>
            <a:ext cx="1901572" cy="6048214"/>
          </a:xfrm>
          <a:prstGeom prst="round2SameRect">
            <a:avLst>
              <a:gd name="adj1" fmla="val 50000"/>
              <a:gd name="adj2" fmla="val 0"/>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8" name="Рисунок 25"/>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176542" y="517736"/>
            <a:ext cx="1431535" cy="313319"/>
          </a:xfrm>
          <a:prstGeom prst="rect">
            <a:avLst/>
          </a:prstGeom>
        </p:spPr>
      </p:pic>
      <p:sp>
        <p:nvSpPr>
          <p:cNvPr id="9" name="Прямоугольник 26"/>
          <p:cNvSpPr/>
          <p:nvPr/>
        </p:nvSpPr>
        <p:spPr bwMode="auto">
          <a:xfrm>
            <a:off x="7999436" y="2335165"/>
            <a:ext cx="1785746" cy="507831"/>
          </a:xfrm>
          <a:prstGeom prst="rect">
            <a:avLst/>
          </a:prstGeom>
        </p:spPr>
        <p:txBody>
          <a:bodyPr wrap="square">
            <a:spAutoFit/>
          </a:bodyPr>
          <a:lstStyle/>
          <a:p>
            <a:pPr algn="ctr">
              <a:spcAft>
                <a:spcPts val="0"/>
              </a:spcAft>
              <a:defRPr/>
            </a:pPr>
            <a:r>
              <a:rPr lang="ru-RU" sz="1200">
                <a:solidFill>
                  <a:srgbClr val="26021D"/>
                </a:solidFill>
                <a:latin typeface="Franklin Gothic Book"/>
                <a:ea typeface="Times New Roman"/>
              </a:rPr>
              <a:t>АКГ  «Правовест Аудит»</a:t>
            </a:r>
            <a:br>
              <a:rPr lang="ru-RU" sz="1200">
                <a:solidFill>
                  <a:srgbClr val="26021D"/>
                </a:solidFill>
                <a:latin typeface="Franklin Gothic Book"/>
                <a:ea typeface="Times New Roman"/>
              </a:rPr>
            </a:br>
            <a:r>
              <a:rPr lang="ru-RU" sz="1500" b="1">
                <a:latin typeface="Franklin Gothic Book"/>
                <a:ea typeface="Times New Roman"/>
              </a:rPr>
              <a:t>17 место </a:t>
            </a:r>
            <a:r>
              <a:rPr lang="en-US" sz="1500" b="1">
                <a:latin typeface="Franklin Gothic Book"/>
                <a:ea typeface="Times New Roman"/>
              </a:rPr>
              <a:t>RAEX</a:t>
            </a:r>
            <a:endParaRPr lang="ru-RU" sz="1500" b="1">
              <a:latin typeface="Franklin Gothic Book"/>
            </a:endParaRPr>
          </a:p>
        </p:txBody>
      </p:sp>
      <p:sp>
        <p:nvSpPr>
          <p:cNvPr id="10" name="Прямоугольник 27"/>
          <p:cNvSpPr/>
          <p:nvPr/>
        </p:nvSpPr>
        <p:spPr bwMode="auto">
          <a:xfrm>
            <a:off x="8132381" y="4879591"/>
            <a:ext cx="1590627" cy="609398"/>
          </a:xfrm>
          <a:prstGeom prst="rect">
            <a:avLst/>
          </a:prstGeom>
        </p:spPr>
        <p:txBody>
          <a:bodyPr wrap="square">
            <a:spAutoFit/>
          </a:bodyPr>
          <a:lstStyle/>
          <a:p>
            <a:pPr>
              <a:lnSpc>
                <a:spcPct val="80000"/>
              </a:lnSpc>
              <a:spcAft>
                <a:spcPts val="0"/>
              </a:spcAft>
              <a:defRPr/>
            </a:pPr>
            <a:r>
              <a:rPr lang="ru-RU" sz="1500" b="1">
                <a:latin typeface="Franklin Gothic Book"/>
                <a:ea typeface="Times New Roman"/>
              </a:rPr>
              <a:t>+7</a:t>
            </a:r>
            <a:r>
              <a:rPr lang="en-US" sz="1500" b="1">
                <a:latin typeface="Franklin Gothic Book"/>
                <a:ea typeface="Times New Roman"/>
              </a:rPr>
              <a:t> (495) 134-32-23</a:t>
            </a:r>
            <a:endParaRPr/>
          </a:p>
          <a:p>
            <a:pPr algn="ctr">
              <a:lnSpc>
                <a:spcPct val="80000"/>
              </a:lnSpc>
              <a:spcAft>
                <a:spcPts val="0"/>
              </a:spcAft>
              <a:defRPr/>
            </a:pPr>
            <a:r>
              <a:rPr lang="en-US" sz="1200">
                <a:latin typeface="Franklin Gothic Book"/>
                <a:ea typeface="Times New Roman"/>
              </a:rPr>
              <a:t>pravovest-audit.ru</a:t>
            </a:r>
            <a:endParaRPr/>
          </a:p>
        </p:txBody>
      </p:sp>
      <p:sp>
        <p:nvSpPr>
          <p:cNvPr id="11" name="Rectangle 19"/>
          <p:cNvSpPr/>
          <p:nvPr/>
        </p:nvSpPr>
        <p:spPr bwMode="auto">
          <a:xfrm>
            <a:off x="645569" y="2028369"/>
            <a:ext cx="2228715" cy="414656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2" name="Rectangle 51"/>
          <p:cNvSpPr/>
          <p:nvPr/>
        </p:nvSpPr>
        <p:spPr bwMode="auto">
          <a:xfrm>
            <a:off x="3083703" y="2023514"/>
            <a:ext cx="2228715" cy="414656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3" name="TextBox 39"/>
          <p:cNvSpPr/>
          <p:nvPr/>
        </p:nvSpPr>
        <p:spPr bwMode="auto">
          <a:xfrm>
            <a:off x="3107948" y="2350851"/>
            <a:ext cx="2228715" cy="1092607"/>
          </a:xfrm>
          <a:prstGeom prst="rect">
            <a:avLst/>
          </a:prstGeom>
          <a:noFill/>
        </p:spPr>
        <p:txBody>
          <a:bodyPr wrap="square" rtlCol="0">
            <a:spAutoFit/>
          </a:bodyPr>
          <a:lstStyle/>
          <a:p>
            <a:pPr algn="ctr">
              <a:spcAft>
                <a:spcPts val="600"/>
              </a:spcAft>
              <a:defRPr/>
            </a:pPr>
            <a:r>
              <a:rPr lang="ru-RU" sz="1600" b="1">
                <a:solidFill>
                  <a:schemeClr val="tx1">
                    <a:lumMod val="85000"/>
                    <a:lumOff val="15000"/>
                  </a:schemeClr>
                </a:solidFill>
                <a:latin typeface="Franklin Gothic Demi"/>
              </a:rPr>
              <a:t>ЮРИДИЧЕСКИЕ И ФИНАНСОВЫЕ ГАРАНТИИ</a:t>
            </a:r>
            <a:endParaRPr/>
          </a:p>
          <a:p>
            <a:pPr algn="ctr">
              <a:defRPr/>
            </a:pPr>
            <a:r>
              <a:rPr lang="ru-RU" sz="1200">
                <a:solidFill>
                  <a:schemeClr val="tx1">
                    <a:lumMod val="75000"/>
                    <a:lumOff val="25000"/>
                  </a:schemeClr>
                </a:solidFill>
                <a:latin typeface="Franklin Gothic Book"/>
              </a:rPr>
              <a:t>защита и страховка на 3 года</a:t>
            </a:r>
            <a:endParaRPr/>
          </a:p>
        </p:txBody>
      </p:sp>
      <p:sp>
        <p:nvSpPr>
          <p:cNvPr id="14" name="Rectangle 58"/>
          <p:cNvSpPr/>
          <p:nvPr/>
        </p:nvSpPr>
        <p:spPr bwMode="auto">
          <a:xfrm>
            <a:off x="5500506" y="2023514"/>
            <a:ext cx="2173057" cy="414656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5" name="TextBox 41"/>
          <p:cNvSpPr/>
          <p:nvPr/>
        </p:nvSpPr>
        <p:spPr bwMode="auto">
          <a:xfrm>
            <a:off x="5500507" y="2350851"/>
            <a:ext cx="2173057" cy="1031051"/>
          </a:xfrm>
          <a:prstGeom prst="rect">
            <a:avLst/>
          </a:prstGeom>
          <a:noFill/>
        </p:spPr>
        <p:txBody>
          <a:bodyPr wrap="square" rtlCol="0">
            <a:spAutoFit/>
          </a:bodyPr>
          <a:lstStyle/>
          <a:p>
            <a:pPr algn="ctr">
              <a:spcAft>
                <a:spcPts val="600"/>
              </a:spcAft>
              <a:defRPr/>
            </a:pPr>
            <a:r>
              <a:rPr lang="ru-RU" sz="1600" b="1">
                <a:solidFill>
                  <a:schemeClr val="tx1">
                    <a:lumMod val="85000"/>
                    <a:lumOff val="15000"/>
                  </a:schemeClr>
                </a:solidFill>
                <a:latin typeface="Franklin Gothic Demi"/>
              </a:rPr>
              <a:t>ПЕРСОНАЛЬНЫЙ СЕРТИФИКАТ</a:t>
            </a:r>
            <a:endParaRPr/>
          </a:p>
          <a:p>
            <a:pPr algn="ctr">
              <a:defRPr/>
            </a:pPr>
            <a:r>
              <a:rPr lang="ru-RU" sz="1200">
                <a:solidFill>
                  <a:schemeClr val="tx1">
                    <a:lumMod val="75000"/>
                    <a:lumOff val="25000"/>
                  </a:schemeClr>
                </a:solidFill>
                <a:latin typeface="Franklin Gothic Book"/>
              </a:rPr>
              <a:t>подтверждает профессионализм</a:t>
            </a:r>
            <a:endParaRPr/>
          </a:p>
        </p:txBody>
      </p:sp>
      <p:pic>
        <p:nvPicPr>
          <p:cNvPr id="16" name="Рисунок 42"/>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a:off x="5769686" y="3927152"/>
            <a:ext cx="1697982" cy="1478363"/>
          </a:xfrm>
          <a:prstGeom prst="rect">
            <a:avLst/>
          </a:prstGeom>
        </p:spPr>
      </p:pic>
      <p:sp>
        <p:nvSpPr>
          <p:cNvPr id="17" name="TextBox 43"/>
          <p:cNvSpPr/>
          <p:nvPr/>
        </p:nvSpPr>
        <p:spPr bwMode="auto">
          <a:xfrm>
            <a:off x="645568" y="2348295"/>
            <a:ext cx="2228715" cy="846385"/>
          </a:xfrm>
          <a:prstGeom prst="rect">
            <a:avLst/>
          </a:prstGeom>
          <a:noFill/>
        </p:spPr>
        <p:txBody>
          <a:bodyPr wrap="square" rtlCol="0">
            <a:spAutoFit/>
          </a:bodyPr>
          <a:lstStyle/>
          <a:p>
            <a:pPr algn="ctr">
              <a:spcAft>
                <a:spcPts val="600"/>
              </a:spcAft>
              <a:defRPr/>
            </a:pPr>
            <a:r>
              <a:rPr lang="ru-RU" sz="1600" b="1">
                <a:solidFill>
                  <a:schemeClr val="tx1">
                    <a:lumMod val="85000"/>
                    <a:lumOff val="15000"/>
                  </a:schemeClr>
                </a:solidFill>
                <a:latin typeface="Franklin Gothic Demi"/>
              </a:rPr>
              <a:t>АУДИТОРСКОЕ ЗАКЛЮЧЕНИЕ</a:t>
            </a:r>
            <a:endParaRPr/>
          </a:p>
          <a:p>
            <a:pPr algn="ctr">
              <a:defRPr/>
            </a:pPr>
            <a:r>
              <a:rPr lang="ru-RU" sz="1200">
                <a:solidFill>
                  <a:schemeClr val="tx1">
                    <a:lumMod val="75000"/>
                    <a:lumOff val="25000"/>
                  </a:schemeClr>
                </a:solidFill>
                <a:latin typeface="Franklin Gothic Book"/>
              </a:rPr>
              <a:t>достоверный учет и отчетность</a:t>
            </a:r>
            <a:endParaRPr/>
          </a:p>
        </p:txBody>
      </p:sp>
      <p:pic>
        <p:nvPicPr>
          <p:cNvPr id="18" name="Рисунок 4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3369203" y="3429001"/>
            <a:ext cx="1705659" cy="2338190"/>
          </a:xfrm>
          <a:prstGeom prst="rect">
            <a:avLst/>
          </a:prstGeom>
        </p:spPr>
      </p:pic>
      <p:sp>
        <p:nvSpPr>
          <p:cNvPr id="19" name="TextBox 18"/>
          <p:cNvSpPr/>
          <p:nvPr/>
        </p:nvSpPr>
        <p:spPr bwMode="auto">
          <a:xfrm>
            <a:off x="7999436" y="1164053"/>
            <a:ext cx="1901572" cy="1009507"/>
          </a:xfrm>
          <a:prstGeom prst="rect">
            <a:avLst/>
          </a:prstGeom>
          <a:noFill/>
        </p:spPr>
        <p:txBody>
          <a:bodyPr wrap="square" rtlCol="0">
            <a:spAutoFit/>
          </a:bodyPr>
          <a:lstStyle/>
          <a:p>
            <a:pPr algn="ctr">
              <a:lnSpc>
                <a:spcPct val="70000"/>
              </a:lnSpc>
              <a:defRPr/>
            </a:pPr>
            <a:r>
              <a:rPr lang="ru-RU" sz="1400">
                <a:latin typeface="Franklin Gothic Book"/>
              </a:rPr>
              <a:t>Узнайте за 1 минуту</a:t>
            </a:r>
            <a:endParaRPr/>
          </a:p>
          <a:p>
            <a:pPr algn="ctr">
              <a:lnSpc>
                <a:spcPct val="80000"/>
              </a:lnSpc>
              <a:spcBef>
                <a:spcPts val="600"/>
              </a:spcBef>
              <a:defRPr/>
            </a:pPr>
            <a:r>
              <a:rPr lang="ru-RU" sz="2800" b="1" spc="100">
                <a:solidFill>
                  <a:srgbClr val="E51A4B"/>
                </a:solidFill>
                <a:latin typeface="Franklin Gothic Demi"/>
              </a:rPr>
              <a:t>ЦЕНУ</a:t>
            </a:r>
            <a:br>
              <a:rPr lang="ru-RU" sz="2800" b="1" spc="100">
                <a:solidFill>
                  <a:srgbClr val="E51A4B"/>
                </a:solidFill>
                <a:latin typeface="Franklin Gothic Demi"/>
              </a:rPr>
            </a:br>
            <a:r>
              <a:rPr lang="ru-RU" sz="2800" b="1" spc="100">
                <a:solidFill>
                  <a:srgbClr val="E51A4B"/>
                </a:solidFill>
                <a:latin typeface="Franklin Gothic Demi"/>
              </a:rPr>
              <a:t>ЗАЩИТЫ</a:t>
            </a:r>
            <a:endParaRPr lang="ru-RU" sz="1400" b="1" spc="100">
              <a:solidFill>
                <a:srgbClr val="E51A4B"/>
              </a:solidFill>
              <a:latin typeface="Franklin Gothic Demi"/>
            </a:endParaRPr>
          </a:p>
        </p:txBody>
      </p:sp>
      <p:pic>
        <p:nvPicPr>
          <p:cNvPr id="20" name="Рисунок 2"/>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1093163" y="3513987"/>
            <a:ext cx="1332838" cy="2319952"/>
          </a:xfrm>
          <a:prstGeom prst="rect">
            <a:avLst/>
          </a:prstGeom>
        </p:spPr>
      </p:pic>
      <p:sp>
        <p:nvSpPr>
          <p:cNvPr id="21" name="TextBox 21"/>
          <p:cNvSpPr/>
          <p:nvPr/>
        </p:nvSpPr>
        <p:spPr bwMode="auto">
          <a:xfrm>
            <a:off x="1168062" y="4311638"/>
            <a:ext cx="1182820" cy="461665"/>
          </a:xfrm>
          <a:prstGeom prst="rect">
            <a:avLst/>
          </a:prstGeom>
          <a:noFill/>
        </p:spPr>
        <p:txBody>
          <a:bodyPr wrap="square" rtlCol="0">
            <a:spAutoFit/>
          </a:bodyPr>
          <a:lstStyle/>
          <a:p>
            <a:pPr algn="ctr">
              <a:spcAft>
                <a:spcPts val="600"/>
              </a:spcAft>
              <a:defRPr/>
            </a:pPr>
            <a:r>
              <a:rPr lang="ru-RU" sz="1200">
                <a:solidFill>
                  <a:schemeClr val="tx1">
                    <a:lumMod val="65000"/>
                    <a:lumOff val="35000"/>
                  </a:schemeClr>
                </a:solidFill>
                <a:latin typeface="Franklin Gothic Demi"/>
              </a:rPr>
              <a:t>АУДИТОРСКОЕ ЗАКЛЮЧЕНИЕ</a:t>
            </a:r>
            <a:endParaRPr lang="ru-RU" sz="1050">
              <a:solidFill>
                <a:schemeClr val="tx1">
                  <a:lumMod val="65000"/>
                  <a:lumOff val="35000"/>
                </a:schemeClr>
              </a:solidFill>
              <a:latin typeface="Franklin Gothic Book"/>
            </a:endParaRPr>
          </a:p>
        </p:txBody>
      </p:sp>
      <p:pic>
        <p:nvPicPr>
          <p:cNvPr id="22" name="Рисунок 3"/>
          <p:cNvPicPr>
            <a:picLocks noChangeAspect="1"/>
          </p:cNvPicPr>
          <p:nvPr/>
        </p:nvPicPr>
        <p:blipFill>
          <a:blip r:embed="rId7"/>
          <a:stretch/>
        </p:blipFill>
        <p:spPr bwMode="auto">
          <a:xfrm>
            <a:off x="8167422" y="2826307"/>
            <a:ext cx="1603879" cy="197430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30" y="-297"/>
            <a:ext cx="9906859" cy="6858594"/>
          </a:xfrm>
          <a:prstGeom prst="rect">
            <a:avLst/>
          </a:prstGeom>
        </p:spPr>
      </p:pic>
      <p:pic>
        <p:nvPicPr>
          <p:cNvPr id="5" name="Рисунок 23"/>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6697132" y="-1280"/>
            <a:ext cx="3208867" cy="6859280"/>
          </a:xfrm>
          <a:prstGeom prst="rect">
            <a:avLst/>
          </a:prstGeom>
        </p:spPr>
      </p:pic>
      <p:pic>
        <p:nvPicPr>
          <p:cNvPr id="6" name="Рисунок 6"/>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sp>
        <p:nvSpPr>
          <p:cNvPr id="7" name="Прямоугольник 7"/>
          <p:cNvSpPr/>
          <p:nvPr/>
        </p:nvSpPr>
        <p:spPr bwMode="auto">
          <a:xfrm>
            <a:off x="143355" y="2360262"/>
            <a:ext cx="9421744" cy="1467068"/>
          </a:xfrm>
          <a:prstGeom prst="rect">
            <a:avLst/>
          </a:prstGeom>
        </p:spPr>
        <p:txBody>
          <a:bodyPr wrap="square">
            <a:spAutoFit/>
          </a:bodyPr>
          <a:lstStyle/>
          <a:p>
            <a:pPr lvl="0" algn="just" defTabSz="914400">
              <a:spcBef>
                <a:spcPts val="0"/>
              </a:spcBef>
              <a:spcAft>
                <a:spcPts val="0"/>
              </a:spcAft>
              <a:defRPr/>
            </a:pPr>
            <a:endParaRPr lang="ru-RU">
              <a:solidFill>
                <a:prstClr val="black"/>
              </a:solidFill>
              <a:latin typeface="Times New Roman"/>
              <a:cs typeface="Times New Roman"/>
            </a:endParaRPr>
          </a:p>
          <a:p>
            <a:pPr lvl="0" algn="just" defTabSz="914400">
              <a:spcBef>
                <a:spcPts val="0"/>
              </a:spcBef>
              <a:spcAft>
                <a:spcPts val="0"/>
              </a:spcAft>
              <a:defRPr/>
            </a:pPr>
            <a:endParaRPr lang="ru-RU" b="1">
              <a:solidFill>
                <a:prstClr val="black"/>
              </a:solidFill>
              <a:latin typeface="Times New Roman"/>
              <a:cs typeface="Times New Roman"/>
            </a:endParaRPr>
          </a:p>
          <a:p>
            <a:pPr lvl="0" algn="just" defTabSz="914400">
              <a:lnSpc>
                <a:spcPct val="90000"/>
              </a:lnSpc>
              <a:spcBef>
                <a:spcPts val="1000"/>
              </a:spcBef>
              <a:defRPr/>
            </a:pPr>
            <a:endParaRPr lang="ru-RU" b="1">
              <a:solidFill>
                <a:prstClr val="black"/>
              </a:solidFill>
              <a:latin typeface="Times New Roman"/>
              <a:cs typeface="Times New Roman"/>
            </a:endParaRPr>
          </a:p>
          <a:p>
            <a:pPr lvl="0" defTabSz="914400">
              <a:spcBef>
                <a:spcPts val="0"/>
              </a:spcBef>
              <a:spcAft>
                <a:spcPts val="0"/>
              </a:spcAft>
              <a:defRPr/>
            </a:pPr>
            <a:endParaRPr lang="ru-RU" sz="2100">
              <a:solidFill>
                <a:prstClr val="black"/>
              </a:solidFill>
              <a:latin typeface="Times New Roman"/>
              <a:cs typeface="Times New Roman"/>
            </a:endParaRPr>
          </a:p>
        </p:txBody>
      </p:sp>
      <p:pic>
        <p:nvPicPr>
          <p:cNvPr id="8"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pic>
        <p:nvPicPr>
          <p:cNvPr id="9" name="Рисунок 4"/>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9452367" y="6434325"/>
            <a:ext cx="401073" cy="425435"/>
          </a:xfrm>
          <a:prstGeom prst="rect">
            <a:avLst/>
          </a:prstGeom>
        </p:spPr>
      </p:pic>
      <p:pic>
        <p:nvPicPr>
          <p:cNvPr id="10" name="Рисунок 18"/>
          <p:cNvPicPr>
            <a:picLocks noChangeAspect="1"/>
          </p:cNvPicPr>
          <p:nvPr/>
        </p:nvPicPr>
        <p:blipFill>
          <a:blip r:embed="rId7"/>
          <a:stretch/>
        </p:blipFill>
        <p:spPr bwMode="auto">
          <a:xfrm>
            <a:off x="611930" y="415229"/>
            <a:ext cx="3394014" cy="907022"/>
          </a:xfrm>
          <a:prstGeom prst="rect">
            <a:avLst/>
          </a:prstGeom>
        </p:spPr>
      </p:pic>
      <p:sp>
        <p:nvSpPr>
          <p:cNvPr id="11" name="Прямоугольник 21"/>
          <p:cNvSpPr/>
          <p:nvPr/>
        </p:nvSpPr>
        <p:spPr bwMode="auto">
          <a:xfrm>
            <a:off x="754838" y="1662669"/>
            <a:ext cx="4471805" cy="4799584"/>
          </a:xfrm>
          <a:prstGeom prst="rect">
            <a:avLst/>
          </a:prstGeom>
        </p:spPr>
        <p:txBody>
          <a:bodyPr wrap="square">
            <a:spAutoFit/>
          </a:bodyPr>
          <a:lstStyle/>
          <a:p>
            <a:pPr>
              <a:lnSpc>
                <a:spcPct val="107000"/>
              </a:lnSpc>
              <a:spcAft>
                <a:spcPts val="800"/>
              </a:spcAft>
              <a:defRPr/>
            </a:pPr>
            <a:r>
              <a:rPr lang="ru-RU" sz="1700" b="1">
                <a:solidFill>
                  <a:srgbClr val="800000"/>
                </a:solidFill>
                <a:latin typeface="Franklin Gothic Medium"/>
                <a:ea typeface="Calibri"/>
                <a:cs typeface="Times New Roman"/>
              </a:rPr>
              <a:t>КОНТАКТНЫЕ ТЕЛЕФОНЫ:</a:t>
            </a:r>
            <a:endParaRPr/>
          </a:p>
          <a:p>
            <a:pPr>
              <a:lnSpc>
                <a:spcPct val="107000"/>
              </a:lnSpc>
              <a:spcAft>
                <a:spcPts val="800"/>
              </a:spcAft>
              <a:defRPr/>
            </a:pPr>
            <a:r>
              <a:rPr lang="en-US" sz="1700" b="1">
                <a:solidFill>
                  <a:srgbClr val="800000"/>
                </a:solidFill>
                <a:latin typeface="Franklin Gothic Medium"/>
                <a:ea typeface="Calibri"/>
                <a:cs typeface="Times New Roman"/>
              </a:rPr>
              <a:t>       </a:t>
            </a:r>
            <a:r>
              <a:rPr lang="ru-RU" sz="1600" b="1">
                <a:solidFill>
                  <a:srgbClr val="800000"/>
                </a:solidFill>
                <a:latin typeface="Franklin Gothic Medium"/>
                <a:ea typeface="Calibri"/>
                <a:cs typeface="Times New Roman"/>
              </a:rPr>
              <a:t>+7 </a:t>
            </a:r>
            <a:r>
              <a:rPr lang="en-US" sz="1600" b="1">
                <a:solidFill>
                  <a:srgbClr val="800000"/>
                </a:solidFill>
                <a:latin typeface="Franklin Gothic Medium"/>
                <a:ea typeface="Calibri"/>
                <a:cs typeface="Times New Roman"/>
              </a:rPr>
              <a:t>(</a:t>
            </a:r>
            <a:r>
              <a:rPr lang="ru-RU" sz="1600" b="1">
                <a:solidFill>
                  <a:srgbClr val="800000"/>
                </a:solidFill>
                <a:latin typeface="Franklin Gothic Medium"/>
                <a:ea typeface="Calibri"/>
                <a:cs typeface="Times New Roman"/>
              </a:rPr>
              <a:t>495</a:t>
            </a:r>
            <a:r>
              <a:rPr lang="en-US" sz="1600" b="1">
                <a:solidFill>
                  <a:srgbClr val="800000"/>
                </a:solidFill>
                <a:latin typeface="Franklin Gothic Medium"/>
                <a:ea typeface="Calibri"/>
                <a:cs typeface="Times New Roman"/>
              </a:rPr>
              <a:t>)</a:t>
            </a:r>
            <a:r>
              <a:rPr lang="ru-RU" sz="1600" b="1">
                <a:solidFill>
                  <a:srgbClr val="800000"/>
                </a:solidFill>
                <a:latin typeface="Franklin Gothic Medium"/>
                <a:ea typeface="Calibri"/>
                <a:cs typeface="Times New Roman"/>
              </a:rPr>
              <a:t>134–32-23</a:t>
            </a:r>
            <a:r>
              <a:rPr lang="en-US" sz="1600" b="1">
                <a:solidFill>
                  <a:srgbClr val="800000"/>
                </a:solidFill>
                <a:latin typeface="Franklin Gothic Medium"/>
                <a:ea typeface="Calibri"/>
                <a:cs typeface="Times New Roman"/>
              </a:rPr>
              <a:t> </a:t>
            </a:r>
            <a:endParaRPr lang="ru-RU" sz="1600" b="1">
              <a:solidFill>
                <a:srgbClr val="800000"/>
              </a:solidFill>
              <a:latin typeface="Franklin Gothic Medium"/>
              <a:ea typeface="Calibri"/>
              <a:cs typeface="Times New Roman"/>
            </a:endParaRPr>
          </a:p>
          <a:p>
            <a:pPr>
              <a:lnSpc>
                <a:spcPct val="107000"/>
              </a:lnSpc>
              <a:spcAft>
                <a:spcPts val="800"/>
              </a:spcAft>
              <a:defRPr/>
            </a:pPr>
            <a:r>
              <a:rPr lang="ru-RU" sz="1700" b="1">
                <a:solidFill>
                  <a:srgbClr val="800000"/>
                </a:solidFill>
                <a:latin typeface="Franklin Gothic Medium"/>
                <a:ea typeface="Calibri"/>
                <a:cs typeface="Times New Roman"/>
              </a:rPr>
              <a:t>Менеджеры департамента развития:</a:t>
            </a:r>
            <a:endParaRPr lang="en-US" sz="1700" b="1">
              <a:solidFill>
                <a:srgbClr val="800000"/>
              </a:solidFill>
              <a:latin typeface="Franklin Gothic Medium"/>
              <a:ea typeface="Calibri"/>
              <a:cs typeface="Times New Roman"/>
            </a:endParaRPr>
          </a:p>
          <a:p>
            <a:pPr>
              <a:lnSpc>
                <a:spcPct val="107000"/>
              </a:lnSpc>
              <a:spcAft>
                <a:spcPts val="800"/>
              </a:spcAft>
              <a:defRPr/>
            </a:pPr>
            <a:r>
              <a:rPr lang="ru-RU" sz="1700">
                <a:solidFill>
                  <a:srgbClr val="800000"/>
                </a:solidFill>
                <a:latin typeface="Franklin Gothic Medium"/>
                <a:cs typeface="Times New Roman"/>
              </a:rPr>
              <a:t>Артемова Ольга;</a:t>
            </a:r>
            <a:r>
              <a:rPr lang="en-US" sz="1700">
                <a:solidFill>
                  <a:srgbClr val="800000"/>
                </a:solidFill>
                <a:latin typeface="Franklin Gothic Medium"/>
                <a:cs typeface="Times New Roman"/>
              </a:rPr>
              <a:t> </a:t>
            </a:r>
            <a:r>
              <a:rPr lang="ru-RU" sz="1700">
                <a:solidFill>
                  <a:srgbClr val="800000"/>
                </a:solidFill>
                <a:latin typeface="Franklin Gothic Medium"/>
                <a:cs typeface="Times New Roman"/>
              </a:rPr>
              <a:t>Лутицкая Алиса</a:t>
            </a:r>
            <a:endParaRPr/>
          </a:p>
          <a:p>
            <a:pPr>
              <a:lnSpc>
                <a:spcPct val="107000"/>
              </a:lnSpc>
              <a:spcAft>
                <a:spcPts val="800"/>
              </a:spcAft>
              <a:defRPr/>
            </a:pPr>
            <a:r>
              <a:rPr lang="en-US" sz="1700">
                <a:solidFill>
                  <a:srgbClr val="800000"/>
                </a:solidFill>
                <a:latin typeface="Franklin Gothic Medium"/>
              </a:rPr>
              <a:t>        </a:t>
            </a:r>
            <a:r>
              <a:rPr lang="en-US" sz="1700" b="1">
                <a:solidFill>
                  <a:srgbClr val="800000"/>
                </a:solidFill>
                <a:latin typeface="Franklin Gothic Medium"/>
              </a:rPr>
              <a:t>admin@pravovest-audit.ru</a:t>
            </a:r>
            <a:endParaRPr/>
          </a:p>
          <a:p>
            <a:pPr>
              <a:lnSpc>
                <a:spcPct val="107000"/>
              </a:lnSpc>
              <a:spcAft>
                <a:spcPts val="800"/>
              </a:spcAft>
              <a:defRPr/>
            </a:pPr>
            <a:r>
              <a:rPr lang="en-US" sz="1700" b="1">
                <a:ln w="0"/>
                <a:solidFill>
                  <a:srgbClr val="800000"/>
                </a:solidFill>
                <a:latin typeface="Franklin Gothic Medium"/>
              </a:rPr>
              <a:t>        </a:t>
            </a:r>
            <a:r>
              <a:rPr lang="ru-RU" sz="1600" b="1">
                <a:ln w="0"/>
                <a:solidFill>
                  <a:srgbClr val="800000"/>
                </a:solidFill>
                <a:latin typeface="Franklin Gothic Medium"/>
              </a:rPr>
              <a:t>+ 7 (903) 669-51-90</a:t>
            </a:r>
            <a:endParaRPr lang="en-US" sz="1700" b="1">
              <a:solidFill>
                <a:srgbClr val="800000"/>
              </a:solidFill>
              <a:latin typeface="Franklin Gothic Medium"/>
            </a:endParaRPr>
          </a:p>
          <a:p>
            <a:pPr>
              <a:lnSpc>
                <a:spcPct val="107000"/>
              </a:lnSpc>
              <a:spcAft>
                <a:spcPts val="800"/>
              </a:spcAft>
              <a:defRPr/>
            </a:pPr>
            <a:r>
              <a:rPr lang="en-US" sz="1700" b="1">
                <a:solidFill>
                  <a:srgbClr val="800000"/>
                </a:solidFill>
                <a:latin typeface="Franklin Gothic Medium"/>
              </a:rPr>
              <a:t>        cons@wiseadvice.ru</a:t>
            </a:r>
            <a:endParaRPr lang="ru-RU" sz="1700" b="1">
              <a:solidFill>
                <a:srgbClr val="800000"/>
              </a:solidFill>
              <a:latin typeface="Franklin Gothic Medium"/>
            </a:endParaRPr>
          </a:p>
          <a:p>
            <a:pPr>
              <a:lnSpc>
                <a:spcPct val="107000"/>
              </a:lnSpc>
              <a:spcAft>
                <a:spcPts val="800"/>
              </a:spcAft>
              <a:defRPr/>
            </a:pPr>
            <a:r>
              <a:rPr lang="ru-RU" sz="1700">
                <a:solidFill>
                  <a:srgbClr val="800000"/>
                </a:solidFill>
                <a:latin typeface="Franklin Gothic Medium"/>
                <a:ea typeface="Calibri"/>
                <a:cs typeface="Times New Roman"/>
              </a:rPr>
              <a:t> </a:t>
            </a:r>
            <a:r>
              <a:rPr lang="en-US" sz="1700">
                <a:solidFill>
                  <a:srgbClr val="800000"/>
                </a:solidFill>
                <a:latin typeface="Franklin Gothic Medium"/>
                <a:ea typeface="Calibri"/>
                <a:cs typeface="Times New Roman"/>
              </a:rPr>
              <a:t>        </a:t>
            </a:r>
            <a:r>
              <a:rPr lang="ru-RU" sz="1600" b="1">
                <a:solidFill>
                  <a:srgbClr val="800000"/>
                </a:solidFill>
                <a:latin typeface="Franklin Gothic Medium"/>
                <a:ea typeface="Calibri"/>
                <a:cs typeface="Times New Roman"/>
              </a:rPr>
              <a:t>+7 (996)966–32-63</a:t>
            </a:r>
            <a:endParaRPr/>
          </a:p>
          <a:p>
            <a:pPr>
              <a:lnSpc>
                <a:spcPct val="107000"/>
              </a:lnSpc>
              <a:spcAft>
                <a:spcPts val="100"/>
              </a:spcAft>
              <a:defRPr/>
            </a:pPr>
            <a:r>
              <a:rPr lang="ru-RU" sz="1700">
                <a:solidFill>
                  <a:srgbClr val="800000"/>
                </a:solidFill>
                <a:latin typeface="Franklin Gothic Medium"/>
                <a:ea typeface="Calibri"/>
                <a:cs typeface="Times New Roman"/>
              </a:rPr>
              <a:t>       </a:t>
            </a:r>
            <a:r>
              <a:rPr lang="ru-RU" sz="1600">
                <a:solidFill>
                  <a:srgbClr val="800000"/>
                </a:solidFill>
                <a:latin typeface="Franklin Gothic Medium"/>
                <a:ea typeface="Calibri"/>
                <a:cs typeface="Times New Roman"/>
              </a:rPr>
              <a:t>115 093, г. МОСКВА, 1-й ЩИПКОВСКИЙ</a:t>
            </a:r>
            <a:endParaRPr/>
          </a:p>
          <a:p>
            <a:pPr>
              <a:lnSpc>
                <a:spcPct val="107000"/>
              </a:lnSpc>
              <a:spcAft>
                <a:spcPts val="100"/>
              </a:spcAft>
              <a:defRPr/>
            </a:pPr>
            <a:r>
              <a:rPr lang="ru-RU" sz="1600">
                <a:solidFill>
                  <a:srgbClr val="800000"/>
                </a:solidFill>
                <a:latin typeface="Franklin Gothic Medium"/>
                <a:ea typeface="Calibri"/>
                <a:cs typeface="Times New Roman"/>
              </a:rPr>
              <a:t>       ПЕР., Д. 20, ЭТАЖ 2, ОФИС 211</a:t>
            </a:r>
            <a:endParaRPr/>
          </a:p>
          <a:p>
            <a:pPr>
              <a:lnSpc>
                <a:spcPct val="107000"/>
              </a:lnSpc>
              <a:spcAft>
                <a:spcPts val="800"/>
              </a:spcAft>
              <a:defRPr/>
            </a:pPr>
            <a:endParaRPr lang="ru-RU" sz="1700" b="1">
              <a:solidFill>
                <a:srgbClr val="800000"/>
              </a:solidFill>
              <a:latin typeface="Franklin Gothic Medium"/>
              <a:ea typeface="Calibri"/>
              <a:cs typeface="Times New Roman"/>
            </a:endParaRPr>
          </a:p>
          <a:p>
            <a:pPr>
              <a:lnSpc>
                <a:spcPct val="107000"/>
              </a:lnSpc>
              <a:spcAft>
                <a:spcPts val="800"/>
              </a:spcAft>
              <a:defRPr/>
            </a:pPr>
            <a:r>
              <a:rPr lang="ru-RU" sz="1700" b="1">
                <a:solidFill>
                  <a:srgbClr val="800000"/>
                </a:solidFill>
                <a:latin typeface="Franklin Gothic Medium"/>
                <a:ea typeface="Calibri"/>
                <a:cs typeface="Times New Roman"/>
              </a:rPr>
              <a:t>       </a:t>
            </a:r>
            <a:r>
              <a:rPr lang="en-US" b="1">
                <a:solidFill>
                  <a:srgbClr val="800000"/>
                </a:solidFill>
                <a:latin typeface="Franklin Gothic Medium"/>
                <a:ea typeface="Calibri"/>
                <a:cs typeface="Times New Roman"/>
              </a:rPr>
              <a:t>pravovest-audit.ru</a:t>
            </a:r>
            <a:endParaRPr/>
          </a:p>
          <a:p>
            <a:pPr>
              <a:lnSpc>
                <a:spcPct val="107000"/>
              </a:lnSpc>
              <a:spcAft>
                <a:spcPts val="800"/>
              </a:spcAft>
              <a:defRPr/>
            </a:pPr>
            <a:endParaRPr lang="ru-RU">
              <a:solidFill>
                <a:srgbClr val="800000"/>
              </a:solidFill>
              <a:latin typeface="FUTURE"/>
              <a:ea typeface="Calibri"/>
              <a:cs typeface="Times New Roman"/>
            </a:endParaRPr>
          </a:p>
        </p:txBody>
      </p:sp>
      <p:pic>
        <p:nvPicPr>
          <p:cNvPr id="12" name="Рисунок 2" descr="Free photo At Mail E Mail Characters Envelope Post Email ..."/>
          <p:cNvPicPr>
            <a:picLocks noChangeAspect="1"/>
          </p:cNvPicPr>
          <p:nvPr/>
        </p:nvPicPr>
        <p:blipFill>
          <a:blip r:embed="rId8" cstate="screen">
            <a:extLst>
              <a:ext uri="{28A0092B-C50C-407E-A947-70E740481C1C}">
                <a14:useLocalDpi xmlns:a14="http://schemas.microsoft.com/office/drawing/2010/main"/>
              </a:ext>
            </a:extLst>
          </a:blip>
          <a:stretch/>
        </p:blipFill>
        <p:spPr bwMode="auto">
          <a:xfrm>
            <a:off x="787819" y="3034420"/>
            <a:ext cx="448451" cy="477641"/>
          </a:xfrm>
          <a:prstGeom prst="rect">
            <a:avLst/>
          </a:prstGeom>
        </p:spPr>
      </p:pic>
      <p:pic>
        <p:nvPicPr>
          <p:cNvPr id="13" name="Рисунок 3"/>
          <p:cNvPicPr>
            <a:picLocks noChangeAspect="1"/>
          </p:cNvPicPr>
          <p:nvPr/>
        </p:nvPicPr>
        <p:blipFill>
          <a:blip r:embed="rId9" cstate="screen">
            <a:extLst>
              <a:ext uri="{28A0092B-C50C-407E-A947-70E740481C1C}">
                <a14:useLocalDpi xmlns:a14="http://schemas.microsoft.com/office/drawing/2010/main"/>
              </a:ext>
            </a:extLst>
          </a:blip>
          <a:stretch/>
        </p:blipFill>
        <p:spPr bwMode="auto">
          <a:xfrm>
            <a:off x="787819" y="3852478"/>
            <a:ext cx="448451" cy="475145"/>
          </a:xfrm>
          <a:prstGeom prst="rect">
            <a:avLst/>
          </a:prstGeom>
        </p:spPr>
      </p:pic>
      <p:pic>
        <p:nvPicPr>
          <p:cNvPr id="14" name="Рисунок 5"/>
          <p:cNvPicPr>
            <a:picLocks noChangeAspect="1"/>
          </p:cNvPicPr>
          <p:nvPr/>
        </p:nvPicPr>
        <p:blipFill>
          <a:blip r:embed="rId10"/>
          <a:stretch/>
        </p:blipFill>
        <p:spPr bwMode="auto">
          <a:xfrm>
            <a:off x="853534" y="3564217"/>
            <a:ext cx="317019" cy="317019"/>
          </a:xfrm>
          <a:prstGeom prst="rect">
            <a:avLst/>
          </a:prstGeom>
        </p:spPr>
      </p:pic>
      <p:pic>
        <p:nvPicPr>
          <p:cNvPr id="15" name="Рисунок 8"/>
          <p:cNvPicPr>
            <a:picLocks noChangeAspect="1"/>
          </p:cNvPicPr>
          <p:nvPr/>
        </p:nvPicPr>
        <p:blipFill>
          <a:blip r:embed="rId10"/>
          <a:stretch/>
        </p:blipFill>
        <p:spPr bwMode="auto">
          <a:xfrm>
            <a:off x="853533" y="4379779"/>
            <a:ext cx="317019" cy="317019"/>
          </a:xfrm>
          <a:prstGeom prst="rect">
            <a:avLst/>
          </a:prstGeom>
        </p:spPr>
      </p:pic>
      <p:pic>
        <p:nvPicPr>
          <p:cNvPr id="16" name="Рисунок 9"/>
          <p:cNvPicPr>
            <a:picLocks noChangeAspect="1"/>
          </p:cNvPicPr>
          <p:nvPr/>
        </p:nvPicPr>
        <p:blipFill>
          <a:blip r:embed="rId10"/>
          <a:stretch/>
        </p:blipFill>
        <p:spPr bwMode="auto">
          <a:xfrm>
            <a:off x="853534" y="2090653"/>
            <a:ext cx="317019" cy="317019"/>
          </a:xfrm>
          <a:prstGeom prst="rect">
            <a:avLst/>
          </a:prstGeom>
        </p:spPr>
      </p:pic>
      <p:pic>
        <p:nvPicPr>
          <p:cNvPr id="17" name="Рисунок 11" descr="GPS icon PNG"/>
          <p:cNvPicPr>
            <a:picLocks noChangeAspect="1"/>
          </p:cNvPicPr>
          <p:nvPr/>
        </p:nvPicPr>
        <p:blipFill>
          <a:blip r:embed="rId11" cstate="screen">
            <a:extLst>
              <a:ext uri="{28A0092B-C50C-407E-A947-70E740481C1C}">
                <a14:useLocalDpi xmlns:a14="http://schemas.microsoft.com/office/drawing/2010/main"/>
              </a:ext>
            </a:extLst>
          </a:blip>
          <a:stretch/>
        </p:blipFill>
        <p:spPr bwMode="auto">
          <a:xfrm>
            <a:off x="796870" y="4800042"/>
            <a:ext cx="373682" cy="373682"/>
          </a:xfrm>
          <a:prstGeom prst="rect">
            <a:avLst/>
          </a:prstGeom>
        </p:spPr>
      </p:pic>
      <p:pic>
        <p:nvPicPr>
          <p:cNvPr id="18" name="Рисунок 12" descr="Earth Planet Icon · Free image on Pixabay"/>
          <p:cNvPicPr>
            <a:picLocks noChangeAspect="1"/>
          </p:cNvPicPr>
          <p:nvPr/>
        </p:nvPicPr>
        <p:blipFill>
          <a:blip r:embed="rId12" cstate="screen">
            <a:extLst>
              <a:ext uri="{28A0092B-C50C-407E-A947-70E740481C1C}">
                <a14:useLocalDpi xmlns:a14="http://schemas.microsoft.com/office/drawing/2010/main"/>
              </a:ext>
            </a:extLst>
          </a:blip>
          <a:stretch/>
        </p:blipFill>
        <p:spPr bwMode="auto">
          <a:xfrm>
            <a:off x="855382" y="5645062"/>
            <a:ext cx="345852" cy="345852"/>
          </a:xfrm>
          <a:prstGeom prst="rect">
            <a:avLst/>
          </a:prstGeom>
        </p:spPr>
      </p:pic>
      <p:pic>
        <p:nvPicPr>
          <p:cNvPr id="19" name="Рисунок 20"/>
          <p:cNvPicPr>
            <a:picLocks noChangeAspect="1"/>
          </p:cNvPicPr>
          <p:nvPr/>
        </p:nvPicPr>
        <p:blipFill>
          <a:blip r:embed="rId13"/>
          <a:stretch/>
        </p:blipFill>
        <p:spPr bwMode="auto">
          <a:xfrm>
            <a:off x="6215594" y="1297577"/>
            <a:ext cx="3690406" cy="55356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1" y="0"/>
            <a:ext cx="9906859" cy="6858594"/>
          </a:xfrm>
          <a:prstGeom prst="rect">
            <a:avLst/>
          </a:prstGeom>
        </p:spPr>
      </p:pic>
      <p:sp>
        <p:nvSpPr>
          <p:cNvPr id="6"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p:spPr>
      </p:pic>
      <p:pic>
        <p:nvPicPr>
          <p:cNvPr id="8" name="Рисунок 6"/>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Rectangle 1"/>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endParaRPr/>
          </a:p>
        </p:txBody>
      </p:sp>
      <p:sp>
        <p:nvSpPr>
          <p:cNvPr id="11" name="Rectangle 1"/>
          <p:cNvSpPr>
            <a:spLocks noChangeArrowheads="1"/>
          </p:cNvSpPr>
          <p:nvPr/>
        </p:nvSpPr>
        <p:spPr bwMode="auto">
          <a:xfrm>
            <a:off x="319561" y="1264509"/>
            <a:ext cx="9346454" cy="4524315"/>
          </a:xfrm>
          <a:prstGeom prst="rect">
            <a:avLst/>
          </a:prstGeom>
          <a:noFill/>
          <a:ln w="12700">
            <a:solidFill>
              <a:srgbClr val="9C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sz="1600" b="1" i="0" u="none" strike="noStrike" cap="none">
                <a:ln>
                  <a:noFill/>
                </a:ln>
                <a:latin typeface="Times New Roman"/>
                <a:ea typeface="Calibri"/>
                <a:cs typeface="Times New Roman"/>
              </a:rPr>
              <a:t>Решение АС Москвы от 05.10.2020 года по делу № А40-211149/18-115-4949 </a:t>
            </a:r>
            <a:endParaRPr/>
          </a:p>
          <a:p>
            <a:pPr marL="0" marR="0" lvl="0" indent="0" algn="ctr" defTabSz="914400">
              <a:lnSpc>
                <a:spcPct val="100000"/>
              </a:lnSpc>
              <a:spcBef>
                <a:spcPts val="0"/>
              </a:spcBef>
              <a:spcAft>
                <a:spcPts val="0"/>
              </a:spcAft>
              <a:buClrTx/>
              <a:buSzTx/>
              <a:buFontTx/>
              <a:buNone/>
              <a:defRPr/>
            </a:pPr>
            <a:r>
              <a:rPr lang="ru-RU" sz="1600" i="0" u="none" strike="noStrike" cap="none">
                <a:ln>
                  <a:noFill/>
                </a:ln>
                <a:latin typeface="Times New Roman"/>
                <a:ea typeface="Calibri"/>
                <a:cs typeface="Times New Roman"/>
              </a:rPr>
              <a:t>(2-ой круг рассмотрения спора)</a:t>
            </a:r>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Вне налоговой проверки требование предоставить пояснения и документы, касающиеся деятельности компании на протяжении 3 лет.</a:t>
            </a:r>
            <a:endParaRPr/>
          </a:p>
          <a:p>
            <a:pPr marL="0" marR="0" lvl="0" indent="0" algn="just" defTabSz="914400">
              <a:lnSpc>
                <a:spcPct val="100000"/>
              </a:lnSpc>
              <a:spcBef>
                <a:spcPts val="0"/>
              </a:spcBef>
              <a:spcAft>
                <a:spcPts val="0"/>
              </a:spcAft>
              <a:buClrTx/>
              <a:buSzTx/>
              <a:buFontTx/>
              <a:buNone/>
              <a:defRPr/>
            </a:pPr>
            <a:endParaRPr lang="ru-RU" sz="1600" b="1"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cs typeface="Times New Roman"/>
              </a:rPr>
              <a:t>Суд:</a:t>
            </a:r>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C00000"/>
                </a:solidFill>
                <a:latin typeface="Franklin Gothic Heavy"/>
                <a:ea typeface="Calibri"/>
                <a:cs typeface="Times New Roman"/>
              </a:rPr>
              <a:t>■</a:t>
            </a:r>
            <a:r>
              <a:rPr lang="ru-RU" sz="1600" b="0" i="0" u="none" strike="noStrike" cap="none">
                <a:ln>
                  <a:noFill/>
                </a:ln>
                <a:solidFill>
                  <a:schemeClr val="tx1"/>
                </a:solidFill>
                <a:latin typeface="Times New Roman"/>
                <a:ea typeface="Calibri"/>
                <a:cs typeface="Times New Roman"/>
              </a:rPr>
              <a:t> Согласно </a:t>
            </a:r>
            <a:r>
              <a:rPr lang="ru-RU" sz="1600" b="1" i="0" u="none" strike="noStrike" cap="none">
                <a:ln>
                  <a:noFill/>
                </a:ln>
                <a:solidFill>
                  <a:schemeClr val="tx1"/>
                </a:solidFill>
                <a:latin typeface="Times New Roman"/>
                <a:ea typeface="Calibri"/>
                <a:cs typeface="Times New Roman"/>
              </a:rPr>
              <a:t>п. 2 ст. 93.1 НК РФ</a:t>
            </a:r>
            <a:r>
              <a:rPr lang="ru-RU" sz="1600" b="0" i="0" u="none" strike="noStrike" cap="none">
                <a:ln>
                  <a:noFill/>
                </a:ln>
                <a:solidFill>
                  <a:schemeClr val="tx1"/>
                </a:solidFill>
                <a:latin typeface="Times New Roman"/>
                <a:ea typeface="Calibri"/>
                <a:cs typeface="Times New Roman"/>
              </a:rPr>
              <a:t> </a:t>
            </a:r>
            <a:r>
              <a:rPr lang="ru-RU" sz="1600" b="1" i="0" u="sng" strike="noStrike" cap="none">
                <a:ln>
                  <a:noFill/>
                </a:ln>
                <a:solidFill>
                  <a:srgbClr val="C00000"/>
                </a:solidFill>
                <a:latin typeface="Times New Roman"/>
                <a:ea typeface="Calibri"/>
                <a:cs typeface="Times New Roman"/>
              </a:rPr>
              <a:t>полномочия налоговых органов</a:t>
            </a:r>
            <a:r>
              <a:rPr lang="ru-RU" sz="1600" b="1" i="0" u="none" strike="noStrike" cap="none">
                <a:ln>
                  <a:noFill/>
                </a:ln>
                <a:solidFill>
                  <a:schemeClr val="tx1"/>
                </a:solidFill>
                <a:latin typeface="Times New Roman"/>
                <a:ea typeface="Calibri"/>
                <a:cs typeface="Times New Roman"/>
              </a:rPr>
              <a:t> об истребовании у налогоплательщика документов (информации) </a:t>
            </a:r>
            <a:r>
              <a:rPr lang="ru-RU" sz="1600" b="1" i="0" u="sng" strike="noStrike" cap="none">
                <a:ln>
                  <a:noFill/>
                </a:ln>
                <a:solidFill>
                  <a:srgbClr val="C00000"/>
                </a:solidFill>
                <a:latin typeface="Times New Roman"/>
                <a:ea typeface="Calibri"/>
                <a:cs typeface="Times New Roman"/>
              </a:rPr>
              <a:t>вне рамок налоговой проверки не абсолютны.</a:t>
            </a:r>
            <a:r>
              <a:rPr lang="ru-RU" sz="1600" b="0" i="0" u="none" strike="noStrike" cap="none">
                <a:ln>
                  <a:noFill/>
                </a:ln>
                <a:solidFill>
                  <a:schemeClr val="tx1"/>
                </a:solidFill>
                <a:latin typeface="Times New Roman"/>
                <a:ea typeface="Calibri"/>
                <a:cs typeface="Times New Roman"/>
              </a:rPr>
              <a:t> </a:t>
            </a:r>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lvl="0" algn="just" defTabSz="914400">
              <a:spcBef>
                <a:spcPts val="0"/>
              </a:spcBef>
              <a:spcAft>
                <a:spcPts val="0"/>
              </a:spcAft>
              <a:defRPr/>
            </a:pPr>
            <a:r>
              <a:rPr lang="ru-RU" sz="1600">
                <a:solidFill>
                  <a:srgbClr val="C00000"/>
                </a:solidFill>
                <a:latin typeface="Franklin Gothic Heavy"/>
                <a:ea typeface="Calibri"/>
                <a:cs typeface="Times New Roman"/>
              </a:rPr>
              <a:t>■</a:t>
            </a:r>
            <a:r>
              <a:rPr lang="ru-RU" sz="1600" b="0" i="0" u="none" strike="noStrike" cap="none">
                <a:ln>
                  <a:noFill/>
                </a:ln>
                <a:solidFill>
                  <a:schemeClr val="tx1"/>
                </a:solidFill>
                <a:latin typeface="Times New Roman"/>
                <a:ea typeface="Calibri"/>
                <a:cs typeface="Times New Roman"/>
              </a:rPr>
              <a:t> </a:t>
            </a:r>
            <a:r>
              <a:rPr lang="ru-RU" sz="1600">
                <a:latin typeface="Times New Roman"/>
                <a:ea typeface="Calibri"/>
                <a:cs typeface="Times New Roman"/>
              </a:rPr>
              <a:t> </a:t>
            </a:r>
            <a:r>
              <a:rPr lang="ru-RU" sz="1600" b="0" i="0" u="none" strike="noStrike" cap="none">
                <a:ln>
                  <a:noFill/>
                </a:ln>
                <a:solidFill>
                  <a:schemeClr val="tx1"/>
                </a:solidFill>
                <a:latin typeface="Times New Roman"/>
                <a:ea typeface="Calibri"/>
                <a:cs typeface="Times New Roman"/>
              </a:rPr>
              <a:t>Требование вне рамок проверки, </a:t>
            </a:r>
            <a:r>
              <a:rPr lang="ru-RU" sz="1600" b="1" i="0" u="none" strike="noStrike" cap="none">
                <a:ln>
                  <a:noFill/>
                </a:ln>
                <a:solidFill>
                  <a:schemeClr val="tx1"/>
                </a:solidFill>
                <a:latin typeface="Times New Roman"/>
                <a:ea typeface="Calibri"/>
                <a:cs typeface="Times New Roman"/>
              </a:rPr>
              <a:t>должно быть обоснованным, т.е. содержать сведения о том, по какой конкретно сделке и в рамках проведения каких именно мероприятий истребуются документы (информация).</a:t>
            </a:r>
            <a:endParaRPr/>
          </a:p>
          <a:p>
            <a:pPr lvl="0" algn="just" defTabSz="914400">
              <a:spcBef>
                <a:spcPts val="0"/>
              </a:spcBef>
              <a:spcAft>
                <a:spcPts val="0"/>
              </a:spcAft>
              <a:defRPr/>
            </a:pPr>
            <a:endParaRPr lang="ru-RU" sz="1600" b="0" i="0" u="none" strike="noStrike" cap="none">
              <a:ln>
                <a:noFill/>
              </a:ln>
              <a:solidFill>
                <a:schemeClr val="tx1"/>
              </a:solidFill>
              <a:latin typeface="Times New Roman"/>
              <a:cs typeface="Times New Roman"/>
            </a:endParaRPr>
          </a:p>
          <a:p>
            <a:pPr lvl="0" algn="just" defTabSz="914400">
              <a:spcBef>
                <a:spcPts val="0"/>
              </a:spcBef>
              <a:spcAft>
                <a:spcPts val="0"/>
              </a:spcAft>
              <a:defRPr/>
            </a:pPr>
            <a:r>
              <a:rPr lang="ru-RU" sz="1600">
                <a:solidFill>
                  <a:srgbClr val="C00000"/>
                </a:solidFill>
                <a:latin typeface="Franklin Gothic Heavy"/>
                <a:ea typeface="Calibri"/>
                <a:cs typeface="Times New Roman"/>
              </a:rPr>
              <a:t>■ </a:t>
            </a:r>
            <a:r>
              <a:rPr lang="ru-RU" sz="1600" b="0" i="0" u="none" strike="noStrike" cap="none">
                <a:ln>
                  <a:noFill/>
                </a:ln>
                <a:solidFill>
                  <a:schemeClr val="tx1"/>
                </a:solidFill>
                <a:latin typeface="Times New Roman"/>
                <a:ea typeface="Calibri"/>
                <a:cs typeface="Times New Roman"/>
              </a:rPr>
              <a:t>Новый вид проверки:  </a:t>
            </a:r>
            <a:r>
              <a:rPr lang="ru-RU" sz="1600" b="1" i="0" u="sng" strike="noStrike" cap="none">
                <a:ln>
                  <a:noFill/>
                </a:ln>
                <a:solidFill>
                  <a:srgbClr val="C00000"/>
                </a:solidFill>
                <a:latin typeface="Times New Roman"/>
                <a:ea typeface="Calibri"/>
                <a:cs typeface="Times New Roman"/>
              </a:rPr>
              <a:t>«предпроверочный анализ» в качестве самостоятельного основания для истребования пояснений (документов)</a:t>
            </a:r>
            <a:r>
              <a:rPr lang="ru-RU" sz="1600">
                <a:latin typeface="Times New Roman"/>
                <a:ea typeface="Calibri"/>
                <a:cs typeface="Times New Roman"/>
              </a:rPr>
              <a:t>. Основание - </a:t>
            </a:r>
            <a:r>
              <a:rPr lang="ru-RU" sz="1600" b="0" i="0" u="none" strike="noStrike" cap="none">
                <a:ln>
                  <a:noFill/>
                </a:ln>
                <a:solidFill>
                  <a:schemeClr val="tx1"/>
                </a:solidFill>
                <a:latin typeface="Times New Roman"/>
                <a:ea typeface="Calibri"/>
                <a:cs typeface="Times New Roman"/>
              </a:rPr>
              <a:t> </a:t>
            </a:r>
            <a:r>
              <a:rPr lang="ru-RU" sz="1600" b="1" i="0" u="none" strike="noStrike" cap="none">
                <a:ln>
                  <a:noFill/>
                </a:ln>
                <a:solidFill>
                  <a:schemeClr val="tx1"/>
                </a:solidFill>
                <a:latin typeface="Times New Roman"/>
                <a:ea typeface="Calibri"/>
                <a:cs typeface="Times New Roman"/>
              </a:rPr>
              <a:t>письмо ФНС России от 10.11.2011, приказ Управления ФНС по г. Москве от 16.07.2009. </a:t>
            </a:r>
            <a:endParaRPr lang="ru-RU" sz="1600" b="1"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p:txBody>
      </p:sp>
      <p:sp>
        <p:nvSpPr>
          <p:cNvPr id="12" name="TextBox 20"/>
          <p:cNvSpPr/>
          <p:nvPr/>
        </p:nvSpPr>
        <p:spPr bwMode="auto">
          <a:xfrm>
            <a:off x="684372" y="182367"/>
            <a:ext cx="8981644" cy="707886"/>
          </a:xfrm>
          <a:prstGeom prst="rect">
            <a:avLst/>
          </a:prstGeom>
          <a:noFill/>
        </p:spPr>
        <p:txBody>
          <a:bodyPr wrap="square" rtlCol="0">
            <a:spAutoFit/>
          </a:bodyPr>
          <a:lstStyle/>
          <a:p>
            <a:pPr algn="ctr">
              <a:defRPr/>
            </a:pPr>
            <a:r>
              <a:rPr lang="ru-RU" sz="2000" b="1">
                <a:solidFill>
                  <a:srgbClr val="9C0E11"/>
                </a:solidFill>
                <a:latin typeface="Times New Roman"/>
                <a:cs typeface="Times New Roman"/>
              </a:rPr>
              <a:t>Истребование документов вне рамок проверок </a:t>
            </a:r>
            <a:endParaRPr/>
          </a:p>
          <a:p>
            <a:pPr algn="ctr">
              <a:defRPr/>
            </a:pPr>
            <a:r>
              <a:rPr lang="ru-RU" sz="2000" b="1">
                <a:solidFill>
                  <a:srgbClr val="9C0E11"/>
                </a:solidFill>
                <a:latin typeface="Times New Roman"/>
                <a:cs typeface="Times New Roman"/>
              </a:rPr>
              <a:t>«Предпроверочный анализ»</a:t>
            </a:r>
            <a:endParaRPr/>
          </a:p>
        </p:txBody>
      </p:sp>
      <p:pic>
        <p:nvPicPr>
          <p:cNvPr id="13"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500533" y="0"/>
            <a:ext cx="1344824" cy="358252"/>
          </a:xfrm>
          <a:prstGeom prst="rect">
            <a:avLst/>
          </a:prstGeom>
          <a:ln w="12700" cap="flat">
            <a:noFill/>
            <a:miter lim="400000"/>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pic>
        <p:nvPicPr>
          <p:cNvPr id="12"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500533" y="0"/>
            <a:ext cx="1344824" cy="358252"/>
          </a:xfrm>
          <a:prstGeom prst="rect">
            <a:avLst/>
          </a:prstGeom>
          <a:ln w="12700" cap="flat">
            <a:noFill/>
            <a:miter lim="400000"/>
          </a:ln>
        </p:spPr>
      </p:pic>
      <p:sp>
        <p:nvSpPr>
          <p:cNvPr id="2" name="Rectangle 1"/>
          <p:cNvSpPr>
            <a:spLocks noChangeArrowheads="1"/>
          </p:cNvSpPr>
          <p:nvPr/>
        </p:nvSpPr>
        <p:spPr bwMode="auto">
          <a:xfrm>
            <a:off x="416496" y="1268760"/>
            <a:ext cx="9217024" cy="5201424"/>
          </a:xfrm>
          <a:prstGeom prst="rect">
            <a:avLst/>
          </a:prstGeom>
          <a:noFill/>
          <a:ln w="38100">
            <a:solidFill>
              <a:srgbClr val="A5002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ru-RU" sz="12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br>
            <a:r>
              <a:rPr kumimoji="0" lang="ru-RU" sz="16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Решение Арбитражного суда Москвы от 03.06.2021 года по делу № А40-20258/2021</a:t>
            </a:r>
            <a:br>
              <a:rPr kumimoji="0" lang="ru-RU" sz="16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br>
            <a:br>
              <a:rPr kumimoji="0" lang="ru-RU" sz="16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br>
            <a:r>
              <a:rPr kumimoji="0" lang="ru-RU"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Требование о представлении документов и информации, основание -п. 2 ст. 93.1 НК РФ Налогоплательщик: </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-невозможность предоставления всех документов в связи с большим объемом;</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истребуются</a:t>
            </a:r>
            <a:r>
              <a:rPr kumimoji="0" lang="ru-RU"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документы не в отношении конкретной сделки, а по нескольким тысячам сделок;</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-нет обязанности предоставлять документы, не связанные с конкретной сделкой, вне рамок налоговой проверки.</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Штраф 5 </a:t>
            </a:r>
            <a:r>
              <a:rPr kumimoji="0" lang="ru-RU" sz="1600" b="1"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тыс</a:t>
            </a:r>
            <a:r>
              <a:rPr kumimoji="0" lang="ru-RU" sz="16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руб., но дело принципа!</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Суд признал штраф незаконным:</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-в требовании не идентифицированы конкретные сделки, относительно которых </a:t>
            </a:r>
            <a:r>
              <a:rPr kumimoji="0" lang="ru-RU" sz="1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истребуются</a:t>
            </a:r>
            <a:r>
              <a:rPr kumimoji="0" lang="ru-RU"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запрашиваемые документы; </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-не указано, в рамках какого мероприятия налогового контроля </a:t>
            </a:r>
            <a:r>
              <a:rPr kumimoji="0" lang="ru-RU" sz="1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истребуются</a:t>
            </a:r>
            <a:r>
              <a:rPr kumimoji="0" lang="ru-RU"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документы, а перечислены одновременно все предусмотренные НК РФ основания для истребования документов.</a:t>
            </a:r>
            <a:br>
              <a:rPr kumimoji="0" lang="ru-RU"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br>
            <a:r>
              <a:rPr kumimoji="0" lang="ru-RU"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-запрос документов и информации по всем договорам за продолжительный период времени не может расцениваться как запрос о конкретной сделке. </a:t>
            </a:r>
            <a:r>
              <a:rPr kumimoji="0" lang="ru-RU" sz="16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Фактически проводится проверка деятельности налогоплательщика</a:t>
            </a:r>
            <a:r>
              <a:rPr kumimoji="0" lang="ru-RU"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br>
              <a:rPr kumimoji="0" lang="ru-RU"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br>
            <a:br>
              <a:rPr kumimoji="0" lang="ru-RU"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b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3" name="Прямоугольник 12"/>
          <p:cNvSpPr/>
          <p:nvPr/>
        </p:nvSpPr>
        <p:spPr>
          <a:xfrm>
            <a:off x="776536" y="188640"/>
            <a:ext cx="7704856" cy="1015663"/>
          </a:xfrm>
          <a:prstGeom prst="rect">
            <a:avLst/>
          </a:prstGeom>
        </p:spPr>
        <p:txBody>
          <a:bodyPr wrap="square">
            <a:spAutoFit/>
          </a:bodyPr>
          <a:lstStyle/>
          <a:p>
            <a:pPr lvl="0" algn="just" defTabSz="914400" rtl="0" fontAlgn="base">
              <a:spcBef>
                <a:spcPct val="0"/>
              </a:spcBef>
              <a:spcAft>
                <a:spcPct val="0"/>
              </a:spcAft>
            </a:pPr>
            <a:r>
              <a:rPr lang="ru-RU" sz="2000" b="1" dirty="0">
                <a:solidFill>
                  <a:srgbClr val="A50021"/>
                </a:solidFill>
                <a:latin typeface="Times New Roman" pitchFamily="18" charset="0"/>
                <a:ea typeface="Times New Roman" pitchFamily="18" charset="0"/>
                <a:cs typeface="Times New Roman" pitchFamily="18" charset="0"/>
              </a:rPr>
              <a:t>Запрос документов и информации по всем договорам за продолжительный период -это не  запрос о конкретной сделке. </a:t>
            </a:r>
          </a:p>
          <a:p>
            <a:pPr lvl="0" algn="just" defTabSz="914400" rtl="0" fontAlgn="base">
              <a:spcBef>
                <a:spcPct val="0"/>
              </a:spcBef>
              <a:spcAft>
                <a:spcPct val="0"/>
              </a:spcAft>
            </a:pPr>
            <a:r>
              <a:rPr lang="ru-RU" sz="2000" b="1" dirty="0">
                <a:solidFill>
                  <a:srgbClr val="A50021"/>
                </a:solidFill>
                <a:latin typeface="Times New Roman" pitchFamily="18" charset="0"/>
                <a:ea typeface="Times New Roman" pitchFamily="18" charset="0"/>
                <a:cs typeface="Times New Roman" pitchFamily="18" charset="0"/>
              </a:rPr>
              <a:t>Скрытая проверка налогоплательщика</a:t>
            </a:r>
            <a:endParaRPr lang="ru-RU" sz="2000" dirty="0">
              <a:solidFill>
                <a:srgbClr val="A5002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1" y="0"/>
            <a:ext cx="9906859" cy="6858594"/>
          </a:xfrm>
          <a:prstGeom prst="rect">
            <a:avLst/>
          </a:prstGeom>
        </p:spPr>
      </p:pic>
      <p:sp>
        <p:nvSpPr>
          <p:cNvPr id="6"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p:spPr>
      </p:pic>
      <p:pic>
        <p:nvPicPr>
          <p:cNvPr id="8" name="Рисунок 6"/>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Rectangle 1"/>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endParaRPr/>
          </a:p>
        </p:txBody>
      </p:sp>
      <p:sp>
        <p:nvSpPr>
          <p:cNvPr id="12" name="Прямоугольник 11"/>
          <p:cNvSpPr/>
          <p:nvPr/>
        </p:nvSpPr>
        <p:spPr>
          <a:xfrm>
            <a:off x="776536" y="188640"/>
            <a:ext cx="7776864" cy="400110"/>
          </a:xfrm>
          <a:prstGeom prst="rect">
            <a:avLst/>
          </a:prstGeom>
        </p:spPr>
        <p:txBody>
          <a:bodyPr wrap="square">
            <a:spAutoFit/>
          </a:bodyPr>
          <a:lstStyle/>
          <a:p>
            <a:r>
              <a:rPr lang="ru-RU" sz="2000" b="1" dirty="0">
                <a:solidFill>
                  <a:srgbClr val="A50021"/>
                </a:solidFill>
                <a:latin typeface="Times New Roman" pitchFamily="18" charset="0"/>
                <a:cs typeface="Times New Roman" pitchFamily="18" charset="0"/>
              </a:rPr>
              <a:t>В ходе выездной инспекция может истребовать «аналитику»</a:t>
            </a:r>
          </a:p>
        </p:txBody>
      </p:sp>
      <p:pic>
        <p:nvPicPr>
          <p:cNvPr id="13"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500533" y="0"/>
            <a:ext cx="1344824" cy="358252"/>
          </a:xfrm>
          <a:prstGeom prst="rect">
            <a:avLst/>
          </a:prstGeom>
          <a:ln w="12700" cap="flat">
            <a:noFill/>
            <a:miter lim="400000"/>
          </a:ln>
        </p:spPr>
      </p:pic>
      <p:sp>
        <p:nvSpPr>
          <p:cNvPr id="14" name="Прямоугольник 13"/>
          <p:cNvSpPr/>
          <p:nvPr/>
        </p:nvSpPr>
        <p:spPr>
          <a:xfrm>
            <a:off x="272480" y="920621"/>
            <a:ext cx="9289032" cy="5262979"/>
          </a:xfrm>
          <a:prstGeom prst="rect">
            <a:avLst/>
          </a:prstGeom>
          <a:ln w="28575">
            <a:solidFill>
              <a:srgbClr val="A50021"/>
            </a:solidFill>
          </a:ln>
        </p:spPr>
        <p:txBody>
          <a:bodyPr wrap="square">
            <a:spAutoFit/>
          </a:bodyPr>
          <a:lstStyle/>
          <a:p>
            <a:pPr algn="ctr"/>
            <a:r>
              <a:rPr lang="ru-RU" b="1" dirty="0">
                <a:latin typeface="Times New Roman" pitchFamily="18" charset="0"/>
                <a:cs typeface="Times New Roman" pitchFamily="18" charset="0"/>
              </a:rPr>
              <a:t>Постановление АС Московского округа от 24.05.2021 года по делу № А40-49633/2020</a:t>
            </a:r>
          </a:p>
          <a:p>
            <a:pPr algn="just"/>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В рамках выездной проверки компании было вручено требование о предоставлении инспекции пояснительной записки, отражающей принципы определения налогооблагаемой базы по налогу на прибыль (включения и/или исключения в составе налогооблагаемой базы по налогу доходов/расходов) и по финансово-хозяйственным операциям с контрагентами.</a:t>
            </a:r>
          </a:p>
          <a:p>
            <a:pPr algn="just"/>
            <a:r>
              <a:rPr lang="ru-RU" sz="1600" dirty="0">
                <a:latin typeface="Times New Roman" pitchFamily="18" charset="0"/>
                <a:cs typeface="Times New Roman" pitchFamily="18" charset="0"/>
              </a:rPr>
              <a:t>Налогоплательщик отказался представить такое пояснение, сославшись на то, что налоговые органы не вправе требовать документы, не являющиеся первичными, в том числе отчеты или аналитические справки (обобщения).</a:t>
            </a:r>
          </a:p>
          <a:p>
            <a:pPr algn="just"/>
            <a:r>
              <a:rPr lang="ru-RU" sz="1600" dirty="0">
                <a:latin typeface="Times New Roman" pitchFamily="18" charset="0"/>
                <a:cs typeface="Times New Roman" pitchFamily="18" charset="0"/>
              </a:rPr>
              <a:t>Однако </a:t>
            </a:r>
            <a:r>
              <a:rPr lang="ru-RU" sz="1600" b="1" dirty="0">
                <a:latin typeface="Times New Roman" pitchFamily="18" charset="0"/>
                <a:cs typeface="Times New Roman" pitchFamily="18" charset="0"/>
              </a:rPr>
              <a:t>суды не поддержали позицию компании</a:t>
            </a:r>
            <a:r>
              <a:rPr lang="ru-RU" sz="1600" dirty="0">
                <a:latin typeface="Times New Roman" pitchFamily="18" charset="0"/>
                <a:cs typeface="Times New Roman" pitchFamily="18" charset="0"/>
              </a:rPr>
              <a:t>, указав следующее аргументы:</a:t>
            </a:r>
          </a:p>
          <a:p>
            <a:pPr algn="just"/>
            <a:r>
              <a:rPr lang="ru-RU" sz="1600" dirty="0">
                <a:latin typeface="Times New Roman" pitchFamily="18" charset="0"/>
                <a:cs typeface="Times New Roman" pitchFamily="18" charset="0"/>
              </a:rPr>
              <a:t>- ст. 93 НК РФ не конкретизирован перечень документов, которые налоговый орган вправе истребовать у налогоплательщика (налогового агента);</a:t>
            </a:r>
          </a:p>
          <a:p>
            <a:pPr algn="just"/>
            <a:r>
              <a:rPr lang="ru-RU" sz="1600" dirty="0">
                <a:latin typeface="Times New Roman" pitchFamily="18" charset="0"/>
                <a:cs typeface="Times New Roman" pitchFamily="18" charset="0"/>
              </a:rPr>
              <a:t>-налоговый орган наделен правом на истребование документов (информации), касающихся деятельности проверяемого налогоплательщика, что не исключает их получение, в том числе и от самого проверяемого лица (п. 1 ст. 93.1 НК РФ);</a:t>
            </a:r>
          </a:p>
          <a:p>
            <a:pPr algn="just"/>
            <a:r>
              <a:rPr lang="ru-RU" sz="1600" dirty="0">
                <a:latin typeface="Times New Roman" pitchFamily="18" charset="0"/>
                <a:cs typeface="Times New Roman" pitchFamily="18" charset="0"/>
              </a:rPr>
              <a:t>-</a:t>
            </a:r>
            <a:r>
              <a:rPr lang="ru-RU" sz="1600" b="1" dirty="0">
                <a:latin typeface="Times New Roman" pitchFamily="18" charset="0"/>
                <a:cs typeface="Times New Roman" pitchFamily="18" charset="0"/>
              </a:rPr>
              <a:t>выездная проверка является углубленной формой налогового контроля, которой предшествует </a:t>
            </a:r>
            <a:r>
              <a:rPr lang="ru-RU" sz="1600" b="1" dirty="0" err="1">
                <a:latin typeface="Times New Roman" pitchFamily="18" charset="0"/>
                <a:cs typeface="Times New Roman" pitchFamily="18" charset="0"/>
              </a:rPr>
              <a:t>предпроверочный</a:t>
            </a:r>
            <a:r>
              <a:rPr lang="ru-RU" sz="1600" b="1" dirty="0">
                <a:latin typeface="Times New Roman" pitchFamily="18" charset="0"/>
                <a:cs typeface="Times New Roman" pitchFamily="18" charset="0"/>
              </a:rPr>
              <a:t> анализ деятельности проверяемого лица, поэтому возможность истребования пояснений в ходе выездной проверки следует из совокупности положений п. 3 ст. 88 и ст. 89 НК РФ и направлена на сопоставление и проверку данных о налогоплательщике, имеющихся в распоряжении инспекции </a:t>
            </a:r>
            <a:r>
              <a:rPr lang="ru-RU" sz="1600" dirty="0">
                <a:latin typeface="Times New Roman" pitchFamily="18" charset="0"/>
                <a:cs typeface="Times New Roman" pitchFamily="18" charset="0"/>
              </a:rPr>
              <a:t>(содержащихся в отчетности, полученных по результатам </a:t>
            </a:r>
            <a:r>
              <a:rPr lang="ru-RU" sz="1600" dirty="0" err="1">
                <a:latin typeface="Times New Roman" pitchFamily="18" charset="0"/>
                <a:cs typeface="Times New Roman" pitchFamily="18" charset="0"/>
              </a:rPr>
              <a:t>предпроверочного</a:t>
            </a:r>
            <a:r>
              <a:rPr lang="ru-RU" sz="1600" dirty="0">
                <a:latin typeface="Times New Roman" pitchFamily="18" charset="0"/>
                <a:cs typeface="Times New Roman" pitchFamily="18" charset="0"/>
              </a:rPr>
              <a:t> анализа и их иных источников).</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25" name="Rectangle 1"/>
          <p:cNvSpPr>
            <a:spLocks noChangeArrowheads="1"/>
          </p:cNvSpPr>
          <p:nvPr/>
        </p:nvSpPr>
        <p:spPr bwMode="auto">
          <a:xfrm>
            <a:off x="272480" y="1237983"/>
            <a:ext cx="9289032" cy="4124206"/>
          </a:xfrm>
          <a:prstGeom prst="rect">
            <a:avLst/>
          </a:prstGeom>
          <a:noFill/>
          <a:ln w="38100">
            <a:solidFill>
              <a:srgbClr val="A5002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Постановление 17 ААС от 30.06.2021 года по делу № А60-2675/2021</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В рамках выездной проверки инспекция изъяла в ходе выемки 14 мешков с документами, обмотанных скотчем, скрепленных печатью/подписью налогоплательщика. При этом в описи, прилагаемой к протоколу выемки,  не было указано наименование изъятых документов, а только количество мешков.</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Не согласившись с действиями инспекторов, налогоплательщик попытался их обжаловать в вышестоящем органе, но тщетно. Поддержку компания нашла только в суде.</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Суды первой и апелляционной инстанций признали незаконными действия налогового органа по изъятию документов</a:t>
            </a:r>
            <a:r>
              <a:rPr kumimoji="0" lang="ru-RU" sz="16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указав следующее:</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из представленных фотоматериалов следует, что документы находились в папках, каждая папка была подписана, указан год, месяц, за который хранились документы; </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из составленной описи невозможно достоверно установить, какие именно документы были изъяты и  имеют ли они отношение к самой проверке, к проверяемому периоду; </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инспекцией допущены нарушения положений ст. 94,99 НК РФ, приведшие к нарушению прав налогоплательщика.</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1" name="Прямоугольник 10"/>
          <p:cNvSpPr/>
          <p:nvPr/>
        </p:nvSpPr>
        <p:spPr>
          <a:xfrm>
            <a:off x="632520" y="260648"/>
            <a:ext cx="8280920" cy="400110"/>
          </a:xfrm>
          <a:prstGeom prst="rect">
            <a:avLst/>
          </a:prstGeom>
        </p:spPr>
        <p:txBody>
          <a:bodyPr wrap="square">
            <a:spAutoFit/>
          </a:bodyPr>
          <a:lstStyle/>
          <a:p>
            <a:r>
              <a:rPr lang="ru-RU" sz="2000" b="1" dirty="0">
                <a:solidFill>
                  <a:srgbClr val="A50021"/>
                </a:solidFill>
                <a:latin typeface="Times New Roman" pitchFamily="18" charset="0"/>
                <a:ea typeface="Calibri" pitchFamily="34" charset="0"/>
                <a:cs typeface="Times New Roman" pitchFamily="18" charset="0"/>
              </a:rPr>
              <a:t>Изъятые документы «измеряются» не мешками, а хотя бы папками!</a:t>
            </a:r>
            <a:endParaRPr lang="ru-RU" sz="2000" dirty="0">
              <a:solidFill>
                <a:srgbClr val="A50021"/>
              </a:solidFill>
              <a:latin typeface="Times New Roman" pitchFamily="18" charset="0"/>
              <a:cs typeface="Times New Roman" pitchFamily="18" charset="0"/>
            </a:endParaRPr>
          </a:p>
        </p:txBody>
      </p:sp>
      <p:pic>
        <p:nvPicPr>
          <p:cNvPr id="12"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500533" y="0"/>
            <a:ext cx="1344824" cy="358252"/>
          </a:xfrm>
          <a:prstGeom prst="rect">
            <a:avLst/>
          </a:prstGeom>
          <a:ln w="12700" cap="flat">
            <a:noFill/>
            <a:miter lim="400000"/>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10" name="Rectangle 1"/>
          <p:cNvSpPr>
            <a:spLocks noChangeArrowheads="1"/>
          </p:cNvSpPr>
          <p:nvPr/>
        </p:nvSpPr>
        <p:spPr bwMode="auto">
          <a:xfrm>
            <a:off x="344488" y="874864"/>
            <a:ext cx="9217024" cy="477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b="0" i="0" u="none" strike="noStrike" cap="none">
                <a:ln>
                  <a:noFill/>
                </a:ln>
                <a:solidFill>
                  <a:srgbClr val="222222"/>
                </a:solidFill>
                <a:latin typeface="Times New Roman"/>
                <a:ea typeface="Times New Roman"/>
                <a:cs typeface="Times New Roman"/>
              </a:rPr>
              <a:t> </a:t>
            </a:r>
            <a:r>
              <a:rPr lang="ru-RU" b="1">
                <a:solidFill>
                  <a:srgbClr val="222222"/>
                </a:solidFill>
                <a:latin typeface="Times New Roman"/>
                <a:ea typeface="Times New Roman"/>
                <a:cs typeface="Times New Roman"/>
              </a:rPr>
              <a:t>Определение Верховного суда от 03.11.2020  года № 305-ЭС20-16834</a:t>
            </a:r>
            <a:endParaRPr/>
          </a:p>
          <a:p>
            <a:pPr lvl="0" algn="just" defTabSz="914400">
              <a:spcBef>
                <a:spcPts val="0"/>
              </a:spcBef>
              <a:spcAft>
                <a:spcPts val="0"/>
              </a:spcAft>
              <a:defRPr/>
            </a:pPr>
            <a:endParaRPr lang="ru-RU" sz="1400" b="1" i="0" u="none" strike="noStrike" cap="none">
              <a:ln>
                <a:noFill/>
              </a:ln>
              <a:solidFill>
                <a:srgbClr val="222222"/>
              </a:solidFill>
              <a:latin typeface="Times New Roman"/>
              <a:ea typeface="Times New Roman"/>
              <a:cs typeface="Times New Roman"/>
            </a:endParaRPr>
          </a:p>
          <a:p>
            <a:pPr lvl="0" algn="just" defTabSz="914400">
              <a:spcBef>
                <a:spcPts val="0"/>
              </a:spcBef>
              <a:spcAft>
                <a:spcPts val="0"/>
              </a:spcAft>
              <a:defRPr/>
            </a:pPr>
            <a:r>
              <a:rPr lang="ru-RU" sz="1600" b="1" i="0" u="none" strike="noStrike" cap="none">
                <a:ln>
                  <a:noFill/>
                </a:ln>
                <a:solidFill>
                  <a:srgbClr val="222222"/>
                </a:solidFill>
                <a:latin typeface="Times New Roman"/>
                <a:ea typeface="Times New Roman"/>
                <a:cs typeface="Times New Roman"/>
              </a:rPr>
              <a:t>В рамках </a:t>
            </a:r>
            <a:r>
              <a:rPr lang="ru-RU" sz="1600" b="1">
                <a:solidFill>
                  <a:srgbClr val="222222"/>
                </a:solidFill>
                <a:latin typeface="Times New Roman"/>
                <a:ea typeface="Times New Roman"/>
                <a:cs typeface="Times New Roman"/>
              </a:rPr>
              <a:t>ВНП </a:t>
            </a:r>
            <a:r>
              <a:rPr lang="ru-RU" sz="1600" b="1" i="0" u="none" strike="noStrike" cap="none">
                <a:ln>
                  <a:noFill/>
                </a:ln>
                <a:solidFill>
                  <a:srgbClr val="222222"/>
                </a:solidFill>
                <a:latin typeface="Times New Roman"/>
                <a:ea typeface="Times New Roman"/>
                <a:cs typeface="Times New Roman"/>
              </a:rPr>
              <a:t>инспекторы могут провести выемку у подконтрольного контрагента</a:t>
            </a:r>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222222"/>
                </a:solidFill>
                <a:latin typeface="Times New Roman"/>
                <a:ea typeface="Times New Roman"/>
                <a:cs typeface="Times New Roman"/>
              </a:rPr>
              <a:t>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u="none" strike="noStrike" cap="none">
                <a:ln>
                  <a:noFill/>
                </a:ln>
                <a:solidFill>
                  <a:srgbClr val="222222"/>
                </a:solidFill>
                <a:latin typeface="Times New Roman"/>
                <a:ea typeface="Times New Roman"/>
                <a:cs typeface="Times New Roman"/>
              </a:rPr>
              <a:t>Ситуация</a:t>
            </a:r>
            <a:r>
              <a:rPr lang="ru-RU" sz="1600" b="0" u="none" strike="noStrike" cap="none">
                <a:ln>
                  <a:noFill/>
                </a:ln>
                <a:solidFill>
                  <a:srgbClr val="222222"/>
                </a:solidFill>
                <a:latin typeface="Times New Roman"/>
                <a:ea typeface="Times New Roman"/>
                <a:cs typeface="Times New Roman"/>
              </a:rPr>
              <a:t> :</a:t>
            </a:r>
            <a:r>
              <a:rPr lang="ru-RU" sz="1600" b="0" i="0" u="none" strike="noStrike" cap="none">
                <a:ln>
                  <a:noFill/>
                </a:ln>
                <a:solidFill>
                  <a:srgbClr val="222222"/>
                </a:solidFill>
                <a:latin typeface="Times New Roman"/>
                <a:ea typeface="Times New Roman"/>
                <a:cs typeface="Times New Roman"/>
              </a:rPr>
              <a:t> Инспекция проверяла компанию, выяснилось, что она контролирует производственную компанию. Инспекция выставила требование подконтрольной компании-заводу чтобы выяснить реальные объемы производимой продукции.</a:t>
            </a:r>
            <a:endParaRPr/>
          </a:p>
          <a:p>
            <a:pPr marL="0" marR="0" lvl="0" indent="0" algn="just" defTabSz="914400">
              <a:lnSpc>
                <a:spcPct val="100000"/>
              </a:lnSpc>
              <a:spcBef>
                <a:spcPts val="0"/>
              </a:spcBef>
              <a:spcAft>
                <a:spcPts val="0"/>
              </a:spcAft>
              <a:buClrTx/>
              <a:buSzTx/>
              <a:buFontTx/>
              <a:buNone/>
              <a:defRPr/>
            </a:pPr>
            <a:r>
              <a:rPr lang="ru-RU" sz="1600" b="1">
                <a:solidFill>
                  <a:srgbClr val="222222"/>
                </a:solidFill>
                <a:latin typeface="Times New Roman"/>
                <a:cs typeface="Times New Roman"/>
              </a:rPr>
              <a:t>Подозрения инспекции </a:t>
            </a:r>
            <a:r>
              <a:rPr lang="ru-RU" sz="1600">
                <a:solidFill>
                  <a:srgbClr val="222222"/>
                </a:solidFill>
                <a:latin typeface="Times New Roman"/>
                <a:cs typeface="Times New Roman"/>
              </a:rPr>
              <a:t>- завод выпускает больше продукции, чем легально продает проверяемой компании. </a:t>
            </a:r>
            <a:r>
              <a:rPr lang="ru-RU" sz="1600" b="1">
                <a:solidFill>
                  <a:srgbClr val="222222"/>
                </a:solidFill>
                <a:latin typeface="Times New Roman"/>
                <a:cs typeface="Times New Roman"/>
              </a:rPr>
              <a:t>Налогоплательщик якобы покупает товар у других контрагентов</a:t>
            </a:r>
            <a:r>
              <a:rPr lang="ru-RU" sz="1600">
                <a:latin typeface="Times New Roman"/>
                <a:cs typeface="Times New Roman"/>
              </a:rPr>
              <a:t>, </a:t>
            </a:r>
            <a:r>
              <a:rPr lang="ru-RU" sz="1600" b="0" i="0" u="sng" strike="noStrike" cap="none">
                <a:ln>
                  <a:noFill/>
                </a:ln>
                <a:solidFill>
                  <a:srgbClr val="9C0E11"/>
                </a:solidFill>
                <a:latin typeface="Times New Roman"/>
                <a:ea typeface="Times New Roman"/>
                <a:cs typeface="Times New Roman"/>
              </a:rPr>
              <a:t>использует прокладки, создает фиктивный документооборот с ними и занижает объемы реально произведенной продукции подконтрольного завода. </a:t>
            </a:r>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222222"/>
                </a:solidFill>
                <a:latin typeface="Times New Roman"/>
                <a:ea typeface="Times New Roman"/>
                <a:cs typeface="Times New Roman"/>
              </a:rPr>
              <a:t>Завод документы не представил </a:t>
            </a:r>
            <a:r>
              <a:rPr lang="ru-RU" sz="1600" b="0" i="0" u="none" strike="noStrike" cap="none">
                <a:ln>
                  <a:noFill/>
                </a:ln>
                <a:solidFill>
                  <a:srgbClr val="222222"/>
                </a:solidFill>
                <a:latin typeface="Times New Roman"/>
                <a:ea typeface="Times New Roman"/>
                <a:cs typeface="Times New Roman"/>
              </a:rPr>
              <a:t>– было вынесено постановление о производстве выемки в рамках ВНП контрагента, изъяли журналы изготовления продукции, журнал учета расхода электроэнергии, газа, паспорта производственных установок  и пр. </a:t>
            </a:r>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222222"/>
                </a:solidFill>
                <a:latin typeface="Times New Roman"/>
                <a:ea typeface="Times New Roman"/>
                <a:cs typeface="Times New Roman"/>
              </a:rPr>
              <a:t>Завод оштрафовали на 65 тыс. руб. (п. 1 ст. 126 НК), он обратиться в суд.</a:t>
            </a:r>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1" u="none" strike="noStrike" cap="none">
                <a:ln>
                  <a:noFill/>
                </a:ln>
                <a:solidFill>
                  <a:srgbClr val="222222"/>
                </a:solidFill>
                <a:latin typeface="Times New Roman"/>
                <a:ea typeface="Times New Roman"/>
                <a:cs typeface="Times New Roman"/>
              </a:rPr>
              <a:t>Позиция суда:</a:t>
            </a:r>
            <a:r>
              <a:rPr lang="ru-RU" sz="1600" b="0" i="0" u="none" strike="noStrike" cap="none">
                <a:ln>
                  <a:noFill/>
                </a:ln>
                <a:solidFill>
                  <a:srgbClr val="222222"/>
                </a:solidFill>
                <a:latin typeface="Times New Roman"/>
                <a:ea typeface="Times New Roman"/>
                <a:cs typeface="Times New Roman"/>
              </a:rPr>
              <a:t> </a:t>
            </a:r>
            <a:r>
              <a:rPr lang="ru-RU" sz="1600" b="1" i="0" u="none" strike="noStrike" cap="none">
                <a:ln>
                  <a:noFill/>
                </a:ln>
                <a:solidFill>
                  <a:srgbClr val="9C0E11"/>
                </a:solidFill>
                <a:latin typeface="Times New Roman"/>
                <a:ea typeface="Times New Roman"/>
                <a:cs typeface="Times New Roman"/>
              </a:rPr>
              <a:t>Штраф за непредставление документов обоснован! </a:t>
            </a:r>
            <a:endParaRPr/>
          </a:p>
          <a:p>
            <a:pPr marL="0" marR="0" lvl="0" indent="0" algn="just" defTabSz="914400">
              <a:lnSpc>
                <a:spcPct val="100000"/>
              </a:lnSpc>
              <a:spcBef>
                <a:spcPts val="0"/>
              </a:spcBef>
              <a:spcAft>
                <a:spcPts val="0"/>
              </a:spcAft>
              <a:buClrTx/>
              <a:buSzTx/>
              <a:buFontTx/>
              <a:buNone/>
              <a:defRPr/>
            </a:pPr>
            <a:r>
              <a:rPr lang="ru-RU" sz="1600" b="1" i="0" u="sng" strike="noStrike" cap="none">
                <a:ln>
                  <a:noFill/>
                </a:ln>
                <a:solidFill>
                  <a:srgbClr val="222222"/>
                </a:solidFill>
                <a:latin typeface="Times New Roman"/>
                <a:ea typeface="Times New Roman"/>
                <a:cs typeface="Times New Roman"/>
              </a:rPr>
              <a:t>Завод – аффилирован с проверяемым плательщиком </a:t>
            </a:r>
            <a:r>
              <a:rPr lang="ru-RU" sz="1600" b="0" i="0" u="none" strike="noStrike" cap="none">
                <a:ln>
                  <a:noFill/>
                </a:ln>
                <a:solidFill>
                  <a:srgbClr val="222222"/>
                </a:solidFill>
                <a:latin typeface="Times New Roman"/>
                <a:ea typeface="Times New Roman"/>
                <a:cs typeface="Times New Roman"/>
              </a:rPr>
              <a:t>через руководящий фирмами состав, в котором одни родственники. </a:t>
            </a:r>
            <a:r>
              <a:rPr lang="ru-RU" sz="1600" b="0" i="0" u="sng" strike="noStrike" cap="none">
                <a:ln>
                  <a:noFill/>
                </a:ln>
                <a:solidFill>
                  <a:srgbClr val="222222"/>
                </a:solidFill>
                <a:latin typeface="Times New Roman"/>
                <a:ea typeface="Times New Roman"/>
                <a:cs typeface="Times New Roman"/>
              </a:rPr>
              <a:t>Производство выемки завод не оспаривал</a:t>
            </a:r>
            <a:r>
              <a:rPr lang="ru-RU" sz="1600" b="0" i="0" u="none" strike="noStrike" cap="none">
                <a:ln>
                  <a:noFill/>
                </a:ln>
                <a:solidFill>
                  <a:srgbClr val="222222"/>
                </a:solidFill>
                <a:latin typeface="Times New Roman"/>
                <a:ea typeface="Times New Roman"/>
                <a:cs typeface="Times New Roman"/>
              </a:rPr>
              <a:t>. </a:t>
            </a:r>
            <a:endParaRPr lang="ru-RU" sz="1600" b="0" i="0" u="none" strike="noStrike" cap="none">
              <a:ln>
                <a:noFill/>
              </a:ln>
              <a:solidFill>
                <a:schemeClr val="tx1"/>
              </a:solidFill>
              <a:latin typeface="Times New Roman"/>
              <a:cs typeface="Times New Roman"/>
            </a:endParaRPr>
          </a:p>
        </p:txBody>
      </p:sp>
      <p:sp>
        <p:nvSpPr>
          <p:cNvPr id="11" name="TextBox 8"/>
          <p:cNvSpPr/>
          <p:nvPr/>
        </p:nvSpPr>
        <p:spPr bwMode="auto">
          <a:xfrm>
            <a:off x="776535" y="182367"/>
            <a:ext cx="8982275" cy="707886"/>
          </a:xfrm>
          <a:prstGeom prst="rect">
            <a:avLst/>
          </a:prstGeom>
          <a:noFill/>
        </p:spPr>
        <p:txBody>
          <a:bodyPr wrap="square" rtlCol="0">
            <a:spAutoFit/>
          </a:bodyPr>
          <a:lstStyle/>
          <a:p>
            <a:pPr lvl="0" algn="ctr" defTabSz="914400">
              <a:spcBef>
                <a:spcPts val="0"/>
              </a:spcBef>
              <a:spcAft>
                <a:spcPts val="0"/>
              </a:spcAft>
              <a:defRPr/>
            </a:pPr>
            <a:r>
              <a:rPr lang="ru-RU" sz="2000" b="1">
                <a:solidFill>
                  <a:srgbClr val="9C0E11"/>
                </a:solidFill>
                <a:latin typeface="Times New Roman"/>
                <a:ea typeface="Times New Roman"/>
                <a:cs typeface="Times New Roman"/>
              </a:rPr>
              <a:t>Выездная проверка у одной фирмы, </a:t>
            </a:r>
            <a:endParaRPr/>
          </a:p>
          <a:p>
            <a:pPr lvl="0" algn="ctr" defTabSz="914400">
              <a:spcBef>
                <a:spcPts val="0"/>
              </a:spcBef>
              <a:spcAft>
                <a:spcPts val="0"/>
              </a:spcAft>
              <a:defRPr/>
            </a:pPr>
            <a:r>
              <a:rPr lang="ru-RU" sz="2000" b="1" u="sng">
                <a:solidFill>
                  <a:srgbClr val="9C0E11"/>
                </a:solidFill>
                <a:latin typeface="Times New Roman"/>
                <a:ea typeface="Times New Roman"/>
                <a:cs typeface="Times New Roman"/>
              </a:rPr>
              <a:t>истребование документов и  выемка - в другой</a:t>
            </a:r>
            <a:r>
              <a:rPr lang="en-US" sz="2000" b="1">
                <a:solidFill>
                  <a:srgbClr val="9C0E11"/>
                </a:solidFill>
                <a:latin typeface="Times New Roman"/>
                <a:ea typeface="Times New Roman"/>
                <a:cs typeface="Times New Roman"/>
              </a:rPr>
              <a:t>? </a:t>
            </a:r>
            <a:r>
              <a:rPr lang="ru-RU" sz="2000" b="1">
                <a:solidFill>
                  <a:srgbClr val="9C0E11"/>
                </a:solidFill>
                <a:latin typeface="Times New Roman"/>
                <a:ea typeface="Times New Roman"/>
                <a:cs typeface="Times New Roman"/>
              </a:rPr>
              <a:t>Возможно!</a:t>
            </a:r>
            <a:endParaRPr lang="ru-RU" sz="2000">
              <a:solidFill>
                <a:srgbClr val="9C0E11"/>
              </a:solidFill>
              <a:latin typeface="Times New Roman"/>
              <a:cs typeface="Times New Roman"/>
            </a:endParaRPr>
          </a:p>
        </p:txBody>
      </p:sp>
      <p:pic>
        <p:nvPicPr>
          <p:cNvPr id="12"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500533" y="0"/>
            <a:ext cx="1344824" cy="358252"/>
          </a:xfrm>
          <a:prstGeom prst="rect">
            <a:avLst/>
          </a:prstGeom>
          <a:ln w="12700" cap="flat">
            <a:noFill/>
            <a:miter lim="400000"/>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a:solidFill>
                  <a:srgbClr val="9C0E11"/>
                </a:solidFill>
                <a:latin typeface="Times New Roman"/>
                <a:ea typeface="Times New Roman"/>
                <a:cs typeface="Times New Roman"/>
              </a:rPr>
              <a:t>Осмотр территории, помещений, документов КОНТРАГЕНТА</a:t>
            </a:r>
            <a:endParaRPr lang="ru-RU" sz="2000">
              <a:solidFill>
                <a:srgbClr val="9C0E11"/>
              </a:solidFill>
              <a:latin typeface="Times New Roman"/>
              <a:cs typeface="Times New Roman"/>
            </a:endParaRPr>
          </a:p>
        </p:txBody>
      </p:sp>
      <p:pic>
        <p:nvPicPr>
          <p:cNvPr id="10" name="image1.png"/>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8500533" y="0"/>
            <a:ext cx="1344824" cy="358252"/>
          </a:xfrm>
          <a:prstGeom prst="rect">
            <a:avLst/>
          </a:prstGeom>
          <a:ln w="12700" cap="flat">
            <a:noFill/>
            <a:miter lim="400000"/>
          </a:ln>
        </p:spPr>
      </p:pic>
      <p:sp>
        <p:nvSpPr>
          <p:cNvPr id="11" name="Rectangle 1"/>
          <p:cNvSpPr>
            <a:spLocks noChangeArrowheads="1"/>
          </p:cNvSpPr>
          <p:nvPr/>
        </p:nvSpPr>
        <p:spPr bwMode="auto">
          <a:xfrm>
            <a:off x="128464" y="620688"/>
            <a:ext cx="9649072" cy="6001643"/>
          </a:xfrm>
          <a:prstGeom prst="rect">
            <a:avLst/>
          </a:prstGeom>
          <a:noFill/>
          <a:ln w="28575">
            <a:solidFill>
              <a:srgbClr val="A8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Постановление АС Центрального округа от 10.02.2021 года по делу № А36-540/2020</a:t>
            </a:r>
            <a:endParaRPr lang="ru-RU" sz="1600" b="0" i="0" u="none" strike="noStrike" cap="none">
              <a:ln>
                <a:noFill/>
              </a:ln>
              <a:solidFill>
                <a:schemeClr val="tx1"/>
              </a:solidFill>
              <a:latin typeface="Times New Roman"/>
              <a:cs typeface="Times New Roman"/>
            </a:endParaRPr>
          </a:p>
          <a:p>
            <a:pPr marL="0" marR="0" lvl="0" indent="0" algn="ctr"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(отказное Определение ВС РФ от 11.06.2021 года № 310-ЭС21-8061)</a:t>
            </a:r>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Calibri"/>
                <a:cs typeface="Times New Roman"/>
              </a:rPr>
              <a:t>Суть спора:</a:t>
            </a:r>
            <a:r>
              <a:rPr lang="ru-RU" sz="1600" b="0" i="0" u="none" strike="noStrike" cap="none">
                <a:ln>
                  <a:noFill/>
                </a:ln>
                <a:solidFill>
                  <a:schemeClr val="tx1"/>
                </a:solidFill>
                <a:latin typeface="Times New Roman"/>
                <a:ea typeface="Calibri"/>
                <a:cs typeface="Times New Roman"/>
              </a:rPr>
              <a:t> В отношении компании проводилась выездная проверка, в ходе которой инспекция провела осмотр территорий, помещений, документов, предметов </a:t>
            </a:r>
            <a:r>
              <a:rPr lang="ru-RU" sz="1600" b="1" i="0" u="sng" strike="noStrike" cap="none">
                <a:ln>
                  <a:noFill/>
                </a:ln>
                <a:solidFill>
                  <a:schemeClr val="tx1"/>
                </a:solidFill>
                <a:latin typeface="Times New Roman"/>
                <a:ea typeface="Calibri"/>
                <a:cs typeface="Times New Roman"/>
              </a:rPr>
              <a:t>у 2 контрагентов налогоплательщика.</a:t>
            </a:r>
            <a:r>
              <a:rPr lang="ru-RU" sz="1600" b="0" i="0" u="none" strike="noStrike" cap="none">
                <a:ln>
                  <a:noFill/>
                </a:ln>
                <a:solidFill>
                  <a:schemeClr val="tx1"/>
                </a:solidFill>
                <a:latin typeface="Times New Roman"/>
                <a:ea typeface="Calibri"/>
                <a:cs typeface="Times New Roman"/>
              </a:rPr>
              <a:t> </a:t>
            </a:r>
            <a:r>
              <a:rPr lang="ru-RU" sz="1600" b="1" i="0" u="none" strike="noStrike" cap="none">
                <a:ln>
                  <a:noFill/>
                </a:ln>
                <a:solidFill>
                  <a:schemeClr val="tx1"/>
                </a:solidFill>
                <a:latin typeface="Times New Roman"/>
                <a:ea typeface="Calibri"/>
                <a:cs typeface="Times New Roman"/>
              </a:rPr>
              <a:t>Налогоплательщик пытался признать незаконными протоколы осмотра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Calibri"/>
                <a:cs typeface="Times New Roman"/>
              </a:rPr>
              <a:t>Суд первой инстанции</a:t>
            </a:r>
            <a:r>
              <a:rPr lang="ru-RU" sz="1600" b="0" i="0" u="none" strike="noStrike" cap="none">
                <a:ln>
                  <a:noFill/>
                </a:ln>
                <a:solidFill>
                  <a:schemeClr val="tx1"/>
                </a:solidFill>
                <a:latin typeface="Times New Roman"/>
                <a:ea typeface="Calibri"/>
                <a:cs typeface="Times New Roman"/>
              </a:rPr>
              <a:t> поддержал налогоплательщика – </a:t>
            </a:r>
            <a:r>
              <a:rPr lang="ru-RU" sz="1600" b="1" i="0" u="none" strike="noStrike" cap="none">
                <a:ln>
                  <a:noFill/>
                </a:ln>
                <a:solidFill>
                  <a:schemeClr val="tx1"/>
                </a:solidFill>
                <a:latin typeface="Times New Roman"/>
                <a:ea typeface="Calibri"/>
                <a:cs typeface="Times New Roman"/>
              </a:rPr>
              <a:t>«оспариваемые действия инспекции не соответствуют действующему законодательству и нарушают законные права и интересы заявителя в сфере предпринимательской и иной экономической деятельности».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Calibri"/>
                <a:cs typeface="Times New Roman"/>
              </a:rPr>
              <a:t>Апелляция и кассация -  в пользу инспекции:</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-есть несоответствие действий налогового органа по осмотру помещений, территорий, документов, предметов в отношении контрагентов положениям п. 1 ст. 92 НК РФ.</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a:t>
            </a:r>
            <a:r>
              <a:rPr lang="ru-RU" sz="1600" b="1" i="0" u="none" strike="noStrike" cap="none">
                <a:ln>
                  <a:noFill/>
                </a:ln>
                <a:solidFill>
                  <a:schemeClr val="tx1"/>
                </a:solidFill>
                <a:latin typeface="Times New Roman"/>
                <a:ea typeface="Calibri"/>
                <a:cs typeface="Times New Roman"/>
              </a:rPr>
              <a:t>НО отсутствуют  доказательств того, что действия инспекции по проведению осмотра территорий и имущества контрагентов привели к нарушению прав и законных интересов заявителя в сфере предпринимательской или иной экономической деятельности.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Calibri"/>
                <a:cs typeface="Times New Roman"/>
              </a:rPr>
              <a:t>Основание:</a:t>
            </a:r>
            <a:r>
              <a:rPr lang="ru-RU" sz="1600" b="0" i="0" u="none" strike="noStrike" cap="none">
                <a:ln>
                  <a:noFill/>
                </a:ln>
                <a:solidFill>
                  <a:schemeClr val="tx1"/>
                </a:solidFill>
                <a:latin typeface="Times New Roman"/>
                <a:ea typeface="Calibri"/>
                <a:cs typeface="Times New Roman"/>
              </a:rPr>
              <a:t> В силу ч. 1 ст. 198, ч. 4 ст. 200, ч. 2, 3 ст. 201 АПК РФ для признания арбитражным судом незаконными действий органов, осуществляющих публичные полномочия, </a:t>
            </a:r>
            <a:r>
              <a:rPr lang="ru-RU" sz="1600" b="1" i="0" u="sng" strike="noStrike" cap="none">
                <a:ln>
                  <a:noFill/>
                </a:ln>
                <a:solidFill>
                  <a:schemeClr val="tx1"/>
                </a:solidFill>
                <a:latin typeface="Times New Roman"/>
                <a:ea typeface="Calibri"/>
                <a:cs typeface="Times New Roman"/>
              </a:rPr>
              <a:t>необходимо наличие одновременно 2 юридически значимых обстоятельств</a:t>
            </a:r>
            <a:r>
              <a:rPr lang="ru-RU" sz="1600" b="0" i="0" u="none" strike="noStrike" cap="none">
                <a:ln>
                  <a:noFill/>
                </a:ln>
                <a:solidFill>
                  <a:schemeClr val="tx1"/>
                </a:solidFill>
                <a:latin typeface="Times New Roman"/>
                <a:ea typeface="Calibri"/>
                <a:cs typeface="Times New Roman"/>
              </a:rPr>
              <a:t>: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-несоответствие обжалуемых действий закону или иным нормативным правовым актам</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a:t>
            </a:r>
            <a:r>
              <a:rPr lang="ru-RU" sz="1600" b="1" i="0" u="none" strike="noStrike" cap="none">
                <a:ln>
                  <a:noFill/>
                </a:ln>
                <a:solidFill>
                  <a:schemeClr val="tx1"/>
                </a:solidFill>
                <a:latin typeface="Times New Roman"/>
                <a:ea typeface="Calibri"/>
                <a:cs typeface="Times New Roman"/>
              </a:rPr>
              <a:t>нарушение ими прав и законных интересов заявителя в сфере предпринимательской и иной экономической деятельности</a:t>
            </a:r>
            <a:r>
              <a:rPr lang="ru-RU" sz="1600" b="0" i="0" u="none" strike="noStrike" cap="none">
                <a:ln>
                  <a:noFill/>
                </a:ln>
                <a:solidFill>
                  <a:schemeClr val="tx1"/>
                </a:solidFill>
                <a:latin typeface="Times New Roman"/>
                <a:ea typeface="Calibri"/>
                <a:cs typeface="Times New Roman"/>
              </a:rPr>
              <a:t>.</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Calibri"/>
                <a:cs typeface="Times New Roman"/>
              </a:rPr>
              <a:t>«Доказательств того, что в связи с проведенными осмотрами на общество инспекцией были возложены какие-либо дополнительные обязанности, либо общество было лишено каких-то прав, или в отношении него были применены ограничения, материалы дела не содержат»</a:t>
            </a:r>
            <a:endParaRPr lang="ru-RU" sz="1600" b="0" i="0" u="none" strike="noStrike" cap="none">
              <a:ln>
                <a:noFill/>
              </a:ln>
              <a:solidFill>
                <a:schemeClr val="tx1"/>
              </a:solidFill>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Arial"/>
        <a:cs typeface="Arial"/>
      </a:majorFont>
      <a:minorFont>
        <a:latin typeface="Calibri"/>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317</TotalTime>
  <Words>5346</Words>
  <Application>Microsoft Office PowerPoint</Application>
  <DocSecurity>0</DocSecurity>
  <PresentationFormat>Лист A4 (210x297 мм)</PresentationFormat>
  <Paragraphs>504</Paragraphs>
  <Slides>38</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38</vt:i4>
      </vt:variant>
    </vt:vector>
  </HeadingPairs>
  <TitlesOfParts>
    <vt:vector size="50" baseType="lpstr">
      <vt:lpstr>Arial</vt:lpstr>
      <vt:lpstr>Arial Narrow</vt:lpstr>
      <vt:lpstr>Calibri</vt:lpstr>
      <vt:lpstr>Calibri Light</vt:lpstr>
      <vt:lpstr>Franklin Gothic Book</vt:lpstr>
      <vt:lpstr>Franklin Gothic Demi</vt:lpstr>
      <vt:lpstr>Franklin Gothic Heavy</vt:lpstr>
      <vt:lpstr>Franklin Gothic Medium</vt:lpstr>
      <vt:lpstr>FUTURE</vt:lpstr>
      <vt:lpstr>Roboto Condensed</vt:lpstr>
      <vt:lpstr>Times New Roman</vt:lpstr>
      <vt:lpstr>Office Theme</vt:lpstr>
      <vt:lpstr>Тема: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компании</dc:title>
  <dc:creator>Microsoft Office User</dc:creator>
  <cp:lastModifiedBy>Андрей</cp:lastModifiedBy>
  <cp:revision>1514</cp:revision>
  <dcterms:created xsi:type="dcterms:W3CDTF">2020-05-25T09:15:04Z</dcterms:created>
  <dcterms:modified xsi:type="dcterms:W3CDTF">2021-07-09T13:29:52Z</dcterms:modified>
  <dc:identifier/>
  <dc:language/>
  <cp:version/>
</cp:coreProperties>
</file>