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23" r:id="rId17"/>
    <p:sldId id="324" r:id="rId18"/>
    <p:sldId id="271" r:id="rId19"/>
    <p:sldId id="272" r:id="rId20"/>
    <p:sldId id="275" r:id="rId21"/>
    <p:sldId id="276" r:id="rId22"/>
    <p:sldId id="277" r:id="rId23"/>
    <p:sldId id="278"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25" r:id="rId46"/>
    <p:sldId id="326" r:id="rId47"/>
    <p:sldId id="327" r:id="rId48"/>
    <p:sldId id="328" r:id="rId49"/>
    <p:sldId id="329" r:id="rId50"/>
    <p:sldId id="330" r:id="rId51"/>
    <p:sldId id="331" r:id="rId52"/>
    <p:sldId id="332" r:id="rId53"/>
    <p:sldId id="333" r:id="rId54"/>
    <p:sldId id="334" r:id="rId55"/>
    <p:sldId id="335" r:id="rId56"/>
    <p:sldId id="342" r:id="rId57"/>
    <p:sldId id="343" r:id="rId58"/>
    <p:sldId id="344" r:id="rId59"/>
    <p:sldId id="345" r:id="rId60"/>
    <p:sldId id="346" r:id="rId61"/>
    <p:sldId id="363" r:id="rId62"/>
    <p:sldId id="364" r:id="rId63"/>
    <p:sldId id="309" r:id="rId64"/>
    <p:sldId id="310" r:id="rId65"/>
    <p:sldId id="311" r:id="rId66"/>
    <p:sldId id="312" r:id="rId67"/>
    <p:sldId id="313" r:id="rId68"/>
    <p:sldId id="314" r:id="rId69"/>
    <p:sldId id="387" r:id="rId70"/>
    <p:sldId id="388" r:id="rId71"/>
    <p:sldId id="315" r:id="rId72"/>
    <p:sldId id="316" r:id="rId73"/>
    <p:sldId id="318" r:id="rId74"/>
    <p:sldId id="386" r:id="rId75"/>
    <p:sldId id="322" r:id="rId76"/>
  </p:sldIdLst>
  <p:sldSz cx="9906000" cy="6858000" type="A4"/>
  <p:notesSz cx="6858000" cy="9144000"/>
  <p:embeddedFontLst>
    <p:embeddedFont>
      <p:font typeface="Franklin Gothic" panose="020B0604020202020204" charset="0"/>
      <p:bold r:id="rId78"/>
    </p:embeddedFont>
    <p:embeddedFont>
      <p:font typeface="Franklin Gothic Demi" panose="020B0703020102020204" pitchFamily="34" charset="0"/>
      <p:regular r:id="rId79"/>
      <p:italic r:id="rId80"/>
    </p:embeddedFont>
    <p:embeddedFont>
      <p:font typeface="Calibri" panose="020F0502020204030204" pitchFamily="34" charset="0"/>
      <p:regular r:id="rId81"/>
      <p:bold r:id="rId82"/>
      <p:italic r:id="rId83"/>
      <p:boldItalic r:id="rId84"/>
    </p:embeddedFont>
    <p:embeddedFont>
      <p:font typeface="Libre Franklin Thin" panose="020B0604020202020204" charset="0"/>
      <p:regular r:id="rId85"/>
      <p:bold r:id="rId86"/>
      <p:italic r:id="rId87"/>
      <p:boldItalic r:id="rId88"/>
    </p:embeddedFont>
    <p:embeddedFont>
      <p:font typeface="Franklin Gothic Medium" panose="020B0603020102020204" pitchFamily="34" charset="0"/>
      <p:regular r:id="rId89"/>
      <p:italic r:id="rId90"/>
    </p:embeddedFont>
    <p:embeddedFont>
      <p:font typeface="Arial Black" panose="020B0A04020102020204" pitchFamily="34" charset="0"/>
      <p:bold r:id="rId91"/>
    </p:embeddedFont>
    <p:embeddedFont>
      <p:font typeface="Franklin Gothic Book" panose="020B0503020102020204" pitchFamily="34" charset="0"/>
      <p:regular r:id="rId92"/>
      <p: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882" y="24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font" Target="fonts/font12.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42312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1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1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2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p2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2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3: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p3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6: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2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6: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2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7: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p27:notes"/>
          <p:cNvSpPr>
            <a:spLocks noGrp="1" noRot="1" noChangeAspect="1"/>
          </p:cNvSpPr>
          <p:nvPr>
            <p:ph type="sldImg" idx="2"/>
          </p:nvPr>
        </p:nvSpPr>
        <p:spPr>
          <a:xfrm>
            <a:off x="952500" y="685800"/>
            <a:ext cx="4954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8: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28:notes"/>
          <p:cNvSpPr>
            <a:spLocks noGrp="1" noRot="1" noChangeAspect="1"/>
          </p:cNvSpPr>
          <p:nvPr>
            <p:ph type="sldImg" idx="2"/>
          </p:nvPr>
        </p:nvSpPr>
        <p:spPr>
          <a:xfrm>
            <a:off x="952500" y="685800"/>
            <a:ext cx="4954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6: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2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0: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4" name="Google Shape;734;p30:notes"/>
          <p:cNvSpPr>
            <a:spLocks noGrp="1" noRot="1" noChangeAspect="1"/>
          </p:cNvSpPr>
          <p:nvPr>
            <p:ph type="sldImg" idx="2"/>
          </p:nvPr>
        </p:nvSpPr>
        <p:spPr>
          <a:xfrm>
            <a:off x="952500" y="685800"/>
            <a:ext cx="4954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1: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p31:notes"/>
          <p:cNvSpPr>
            <a:spLocks noGrp="1" noRot="1" noChangeAspect="1"/>
          </p:cNvSpPr>
          <p:nvPr>
            <p:ph type="sldImg" idx="2"/>
          </p:nvPr>
        </p:nvSpPr>
        <p:spPr>
          <a:xfrm>
            <a:off x="952500" y="685800"/>
            <a:ext cx="4954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p29:notes"/>
          <p:cNvSpPr>
            <a:spLocks noGrp="1" noRot="1" noChangeAspect="1"/>
          </p:cNvSpPr>
          <p:nvPr>
            <p:ph type="sldImg" idx="2"/>
          </p:nvPr>
        </p:nvSpPr>
        <p:spPr>
          <a:xfrm>
            <a:off x="952500" y="685800"/>
            <a:ext cx="4954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6" name="Google Shape;1286;p5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5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1" name="Google Shape;1331;p5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3" name="Google Shape;1353;p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5" name="Google Shape;1375;p5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7" name="Google Shape;1397;p5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3" name="Google Shape;1463;p6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3" name="Google Shape;1463;p6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9" name="Google Shape;1419;p6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6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5" name="Google Shape;1485;p6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6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А_черный 6 спикеров">
    <p:spTree>
      <p:nvGrpSpPr>
        <p:cNvPr id="1" name=""/>
        <p:cNvGrpSpPr/>
        <p:nvPr/>
      </p:nvGrpSpPr>
      <p:grpSpPr>
        <a:xfrm>
          <a:off x="0" y="0"/>
          <a:ext cx="0" cy="0"/>
          <a:chOff x="0" y="0"/>
          <a:chExt cx="0" cy="0"/>
        </a:xfrm>
      </p:grpSpPr>
      <p:pic>
        <p:nvPicPr>
          <p:cNvPr id="32" name="Рисунок 31">
            <a:extLst>
              <a:ext uri="{FF2B5EF4-FFF2-40B4-BE49-F238E27FC236}">
                <a16:creationId xmlns="" xmlns:a16="http://schemas.microsoft.com/office/drawing/2014/main" id="{68F6947F-9525-4D72-9135-6B635E502D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
            <a:ext cx="9905999" cy="6858000"/>
          </a:xfrm>
          <a:prstGeom prst="rect">
            <a:avLst/>
          </a:prstGeom>
        </p:spPr>
      </p:pic>
    </p:spTree>
    <p:extLst>
      <p:ext uri="{BB962C8B-B14F-4D97-AF65-F5344CB8AC3E}">
        <p14:creationId xmlns:p14="http://schemas.microsoft.com/office/powerpoint/2010/main" val="413137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 xmlns:p15="http://schemas.microsoft.com/office/powerpoint/2012/main">
        <p15:guide id="1" orient="horz" pos="2041">
          <p15:clr>
            <a:srgbClr val="FBAE40"/>
          </p15:clr>
        </p15:guide>
        <p15:guide id="2" pos="2722">
          <p15:clr>
            <a:srgbClr val="FBAE40"/>
          </p15:clr>
        </p15:guide>
        <p15:guide id="4" orient="horz" pos="1129">
          <p15:clr>
            <a:srgbClr val="FBAE40"/>
          </p15:clr>
        </p15:guide>
        <p15:guide id="5" orient="horz" pos="3792">
          <p15:clr>
            <a:srgbClr val="FBAE40"/>
          </p15:clr>
        </p15:guide>
        <p15:guide id="6" orient="horz" pos="3600">
          <p15:clr>
            <a:srgbClr val="FBAE40"/>
          </p15:clr>
        </p15:guide>
        <p15:guide id="7" pos="5156">
          <p15:clr>
            <a:srgbClr val="FBAE40"/>
          </p15:clr>
        </p15:guide>
        <p15:guide id="8" orient="horz" pos="349">
          <p15:clr>
            <a:srgbClr val="FBAE40"/>
          </p15:clr>
        </p15:guide>
        <p15:guide id="9" pos="355">
          <p15:clr>
            <a:srgbClr val="FBAE40"/>
          </p15:clr>
        </p15:guide>
        <p15:guide id="10" orient="horz" pos="18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4211340" y="987427"/>
            <a:ext cx="5014913"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6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6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4.png"/><Relationship Id="rId3" Type="http://schemas.openxmlformats.org/officeDocument/2006/relationships/hyperlink" Target="pravovest-audit.ru" TargetMode="External"/><Relationship Id="rId7" Type="http://schemas.openxmlformats.org/officeDocument/2006/relationships/image" Target="../media/image31.png"/><Relationship Id="rId12" Type="http://schemas.microsoft.com/office/2007/relationships/hdphoto" Target="../media/hdphoto4.wdp"/><Relationship Id="rId17" Type="http://schemas.openxmlformats.org/officeDocument/2006/relationships/image" Target="../media/image36.gif"/><Relationship Id="rId2" Type="http://schemas.openxmlformats.org/officeDocument/2006/relationships/image" Target="../media/image28.jpg"/><Relationship Id="rId16" Type="http://schemas.microsoft.com/office/2007/relationships/hdphoto" Target="../media/hdphoto6.wdp"/><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2.png"/><Relationship Id="rId14" Type="http://schemas.microsoft.com/office/2007/relationships/hdphoto" Target="../media/hdphoto5.wdp"/></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2.png"/><Relationship Id="rId5" Type="http://schemas.openxmlformats.org/officeDocument/2006/relationships/image" Target="../media/image10.png"/><Relationship Id="rId10"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27000">
              <a:srgbClr val="A9BEE4"/>
            </a:gs>
            <a:gs pos="83000">
              <a:srgbClr val="A9BEE4"/>
            </a:gs>
            <a:gs pos="100000">
              <a:srgbClr val="C5D3ED"/>
            </a:gs>
          </a:gsLst>
          <a:lin ang="5400000" scaled="0"/>
        </a:gradFill>
        <a:effectLst/>
      </p:bgPr>
    </p:bg>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3">
            <a:alphaModFix/>
          </a:blip>
          <a:srcRect/>
          <a:stretch/>
        </p:blipFill>
        <p:spPr>
          <a:xfrm>
            <a:off x="0" y="-10532"/>
            <a:ext cx="9906000" cy="6858000"/>
          </a:xfrm>
          <a:prstGeom prst="rect">
            <a:avLst/>
          </a:prstGeom>
          <a:solidFill>
            <a:schemeClr val="lt1"/>
          </a:solidFill>
          <a:ln>
            <a:noFill/>
          </a:ln>
        </p:spPr>
      </p:pic>
      <p:pic>
        <p:nvPicPr>
          <p:cNvPr id="86" name="Google Shape;86;p14"/>
          <p:cNvPicPr preferRelativeResize="0"/>
          <p:nvPr/>
        </p:nvPicPr>
        <p:blipFill rotWithShape="1">
          <a:blip r:embed="rId4">
            <a:alphaModFix/>
          </a:blip>
          <a:srcRect/>
          <a:stretch/>
        </p:blipFill>
        <p:spPr>
          <a:xfrm>
            <a:off x="-34771" y="-10532"/>
            <a:ext cx="5808617" cy="6858002"/>
          </a:xfrm>
          <a:prstGeom prst="rect">
            <a:avLst/>
          </a:prstGeom>
          <a:noFill/>
          <a:ln>
            <a:noFill/>
          </a:ln>
        </p:spPr>
      </p:pic>
      <p:sp>
        <p:nvSpPr>
          <p:cNvPr id="87" name="Google Shape;87;p14"/>
          <p:cNvSpPr txBox="1">
            <a:spLocks noGrp="1"/>
          </p:cNvSpPr>
          <p:nvPr>
            <p:ph type="ctrTitle"/>
          </p:nvPr>
        </p:nvSpPr>
        <p:spPr>
          <a:xfrm>
            <a:off x="261256" y="1828491"/>
            <a:ext cx="1026897" cy="5921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300"/>
              <a:buFont typeface="Franklin Gothic"/>
              <a:buNone/>
            </a:pPr>
            <a:r>
              <a:rPr lang="ru-RU" sz="2300" b="1">
                <a:solidFill>
                  <a:srgbClr val="3F3F3F"/>
                </a:solidFill>
                <a:latin typeface="Franklin Gothic"/>
                <a:ea typeface="Franklin Gothic"/>
                <a:cs typeface="Franklin Gothic"/>
                <a:sym typeface="Franklin Gothic"/>
              </a:rPr>
              <a:t>Тема</a:t>
            </a:r>
            <a:r>
              <a:rPr lang="ru-RU" sz="2400" b="1">
                <a:solidFill>
                  <a:srgbClr val="3F3F3F"/>
                </a:solidFill>
                <a:latin typeface="Franklin Gothic"/>
                <a:ea typeface="Franklin Gothic"/>
                <a:cs typeface="Franklin Gothic"/>
                <a:sym typeface="Franklin Gothic"/>
              </a:rPr>
              <a:t>: </a:t>
            </a:r>
            <a:endParaRPr sz="2400" b="1">
              <a:solidFill>
                <a:srgbClr val="3F3F3F"/>
              </a:solidFill>
              <a:latin typeface="Franklin Gothic"/>
              <a:ea typeface="Franklin Gothic"/>
              <a:cs typeface="Franklin Gothic"/>
              <a:sym typeface="Franklin Gothic"/>
            </a:endParaRPr>
          </a:p>
        </p:txBody>
      </p:sp>
      <p:sp>
        <p:nvSpPr>
          <p:cNvPr id="88" name="Google Shape;88;p14"/>
          <p:cNvSpPr txBox="1"/>
          <p:nvPr/>
        </p:nvSpPr>
        <p:spPr>
          <a:xfrm>
            <a:off x="213016" y="6133809"/>
            <a:ext cx="22179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i="0" u="none" strike="noStrike" cap="none">
                <a:solidFill>
                  <a:srgbClr val="9C0E11"/>
                </a:solidFill>
                <a:latin typeface="Franklin Gothic"/>
                <a:ea typeface="Franklin Gothic"/>
                <a:cs typeface="Franklin Gothic"/>
                <a:sym typeface="Franklin Gothic"/>
              </a:rPr>
              <a:t>pravovest-audit.ru</a:t>
            </a:r>
            <a:endParaRPr sz="1800" b="1">
              <a:solidFill>
                <a:srgbClr val="9C0E11"/>
              </a:solidFill>
              <a:latin typeface="Franklin Gothic"/>
              <a:ea typeface="Franklin Gothic"/>
              <a:cs typeface="Franklin Gothic"/>
              <a:sym typeface="Franklin Gothic"/>
            </a:endParaRPr>
          </a:p>
        </p:txBody>
      </p:sp>
      <p:pic>
        <p:nvPicPr>
          <p:cNvPr id="89" name="Google Shape;89;p14"/>
          <p:cNvPicPr preferRelativeResize="0"/>
          <p:nvPr/>
        </p:nvPicPr>
        <p:blipFill rotWithShape="1">
          <a:blip r:embed="rId5">
            <a:alphaModFix/>
          </a:blip>
          <a:srcRect/>
          <a:stretch/>
        </p:blipFill>
        <p:spPr>
          <a:xfrm>
            <a:off x="6515126" y="182880"/>
            <a:ext cx="3090427" cy="518460"/>
          </a:xfrm>
          <a:prstGeom prst="rect">
            <a:avLst/>
          </a:prstGeom>
          <a:noFill/>
          <a:ln>
            <a:noFill/>
          </a:ln>
        </p:spPr>
      </p:pic>
      <p:sp>
        <p:nvSpPr>
          <p:cNvPr id="90" name="Google Shape;90;p14"/>
          <p:cNvSpPr txBox="1"/>
          <p:nvPr/>
        </p:nvSpPr>
        <p:spPr>
          <a:xfrm>
            <a:off x="231580" y="6482032"/>
            <a:ext cx="212133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a:solidFill>
                  <a:srgbClr val="9C0E11"/>
                </a:solidFill>
                <a:latin typeface="Franklin Gothic"/>
                <a:ea typeface="Franklin Gothic"/>
                <a:cs typeface="Franklin Gothic"/>
                <a:sym typeface="Franklin Gothic"/>
              </a:rPr>
              <a:t>+7 495 134-32-23</a:t>
            </a:r>
            <a:endParaRPr sz="1600" b="1">
              <a:solidFill>
                <a:srgbClr val="9C0E11"/>
              </a:solidFill>
              <a:latin typeface="Franklin Gothic"/>
              <a:ea typeface="Franklin Gothic"/>
              <a:cs typeface="Franklin Gothic"/>
              <a:sym typeface="Franklin Gothic"/>
            </a:endParaRPr>
          </a:p>
        </p:txBody>
      </p:sp>
      <p:sp>
        <p:nvSpPr>
          <p:cNvPr id="91" name="Google Shape;91;p14"/>
          <p:cNvSpPr/>
          <p:nvPr/>
        </p:nvSpPr>
        <p:spPr>
          <a:xfrm>
            <a:off x="212737" y="3784030"/>
            <a:ext cx="157146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300" b="0" cap="none">
                <a:solidFill>
                  <a:srgbClr val="3F3F3F"/>
                </a:solidFill>
                <a:latin typeface="Libre Franklin Thin"/>
                <a:ea typeface="Libre Franklin Thin"/>
                <a:cs typeface="Libre Franklin Thin"/>
                <a:sym typeface="Libre Franklin Thin"/>
              </a:rPr>
              <a:t>Спикер</a:t>
            </a:r>
            <a:r>
              <a:rPr lang="ru-RU" sz="2400" b="0" cap="none">
                <a:solidFill>
                  <a:srgbClr val="3F3F3F"/>
                </a:solidFill>
                <a:latin typeface="Calibri"/>
                <a:ea typeface="Calibri"/>
                <a:cs typeface="Calibri"/>
                <a:sym typeface="Calibri"/>
              </a:rPr>
              <a:t>: </a:t>
            </a:r>
            <a:endParaRPr sz="2400" b="0" cap="none">
              <a:solidFill>
                <a:srgbClr val="3F3F3F"/>
              </a:solidFill>
              <a:latin typeface="Calibri"/>
              <a:ea typeface="Calibri"/>
              <a:cs typeface="Calibri"/>
              <a:sym typeface="Calibri"/>
            </a:endParaRPr>
          </a:p>
        </p:txBody>
      </p:sp>
      <p:sp>
        <p:nvSpPr>
          <p:cNvPr id="92" name="Google Shape;92;p14"/>
          <p:cNvSpPr/>
          <p:nvPr/>
        </p:nvSpPr>
        <p:spPr>
          <a:xfrm>
            <a:off x="276496" y="349596"/>
            <a:ext cx="95695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300" cap="none">
                <a:solidFill>
                  <a:srgbClr val="3F3F3F"/>
                </a:solidFill>
                <a:latin typeface="Libre Franklin Thin"/>
                <a:ea typeface="Libre Franklin Thin"/>
                <a:cs typeface="Libre Franklin Thin"/>
                <a:sym typeface="Libre Franklin Thin"/>
              </a:rPr>
              <a:t>Дата</a:t>
            </a:r>
            <a:r>
              <a:rPr lang="ru-RU" sz="2400" cap="none">
                <a:solidFill>
                  <a:srgbClr val="3F3F3F"/>
                </a:solidFill>
                <a:latin typeface="Libre Franklin Thin"/>
                <a:ea typeface="Libre Franklin Thin"/>
                <a:cs typeface="Libre Franklin Thin"/>
                <a:sym typeface="Libre Franklin Thin"/>
              </a:rPr>
              <a:t>:</a:t>
            </a:r>
            <a:endParaRPr sz="2400" cap="none">
              <a:solidFill>
                <a:srgbClr val="3F3F3F"/>
              </a:solidFill>
              <a:latin typeface="Libre Franklin Thin"/>
              <a:ea typeface="Libre Franklin Thin"/>
              <a:cs typeface="Libre Franklin Thin"/>
              <a:sym typeface="Libre Franklin Thin"/>
            </a:endParaRPr>
          </a:p>
        </p:txBody>
      </p:sp>
      <p:sp>
        <p:nvSpPr>
          <p:cNvPr id="93" name="Google Shape;93;p14"/>
          <p:cNvSpPr/>
          <p:nvPr/>
        </p:nvSpPr>
        <p:spPr>
          <a:xfrm>
            <a:off x="231580" y="2457849"/>
            <a:ext cx="542899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1" dirty="0">
                <a:solidFill>
                  <a:srgbClr val="C00000"/>
                </a:solidFill>
                <a:latin typeface="Calibri"/>
                <a:ea typeface="Calibri"/>
                <a:cs typeface="Calibri"/>
                <a:sym typeface="Calibri"/>
              </a:rPr>
              <a:t>Отчетность за </a:t>
            </a:r>
            <a:r>
              <a:rPr lang="ru-RU" sz="2400" b="1" dirty="0" smtClean="0">
                <a:solidFill>
                  <a:srgbClr val="C00000"/>
                </a:solidFill>
                <a:latin typeface="Calibri"/>
                <a:ea typeface="Calibri"/>
                <a:cs typeface="Calibri"/>
                <a:sym typeface="Calibri"/>
              </a:rPr>
              <a:t>полугодие 2021 </a:t>
            </a:r>
            <a:r>
              <a:rPr lang="ru-RU" sz="2400" b="1" dirty="0">
                <a:solidFill>
                  <a:srgbClr val="C00000"/>
                </a:solidFill>
                <a:latin typeface="Calibri"/>
                <a:ea typeface="Calibri"/>
                <a:cs typeface="Calibri"/>
                <a:sym typeface="Calibri"/>
              </a:rPr>
              <a:t>года по  НДФЛ и страховым взносам.</a:t>
            </a:r>
            <a:endParaRPr sz="2200" b="1" dirty="0">
              <a:solidFill>
                <a:srgbClr val="9C0E11"/>
              </a:solidFill>
              <a:latin typeface="Libre Franklin Thin"/>
              <a:ea typeface="Libre Franklin Thin"/>
              <a:cs typeface="Libre Franklin Thin"/>
              <a:sym typeface="Libre Franklin Thin"/>
            </a:endParaRPr>
          </a:p>
        </p:txBody>
      </p:sp>
      <p:sp>
        <p:nvSpPr>
          <p:cNvPr id="94" name="Google Shape;94;p14"/>
          <p:cNvSpPr/>
          <p:nvPr/>
        </p:nvSpPr>
        <p:spPr>
          <a:xfrm>
            <a:off x="135888" y="769356"/>
            <a:ext cx="2888611"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300" dirty="0" smtClean="0">
                <a:solidFill>
                  <a:srgbClr val="9C0E11"/>
                </a:solidFill>
                <a:latin typeface="Libre Franklin Thin"/>
                <a:ea typeface="Libre Franklin Thin"/>
                <a:cs typeface="Libre Franklin Thin"/>
                <a:sym typeface="Libre Franklin Thin"/>
              </a:rPr>
              <a:t>20 июля </a:t>
            </a:r>
            <a:r>
              <a:rPr lang="ru-RU" sz="2300" b="0" cap="none" dirty="0">
                <a:solidFill>
                  <a:srgbClr val="9C0E11"/>
                </a:solidFill>
                <a:latin typeface="Libre Franklin Thin"/>
                <a:ea typeface="Libre Franklin Thin"/>
                <a:cs typeface="Libre Franklin Thin"/>
                <a:sym typeface="Libre Franklin Thin"/>
              </a:rPr>
              <a:t>2021 год. </a:t>
            </a:r>
            <a:endParaRPr sz="2300" b="0" cap="none" dirty="0">
              <a:solidFill>
                <a:srgbClr val="9C0E11"/>
              </a:solidFill>
              <a:latin typeface="Libre Franklin Thin"/>
              <a:ea typeface="Libre Franklin Thin"/>
              <a:cs typeface="Libre Franklin Thin"/>
              <a:sym typeface="Libre Franklin Thin"/>
            </a:endParaRPr>
          </a:p>
        </p:txBody>
      </p:sp>
      <p:sp>
        <p:nvSpPr>
          <p:cNvPr id="95" name="Google Shape;95;p14"/>
          <p:cNvSpPr/>
          <p:nvPr/>
        </p:nvSpPr>
        <p:spPr>
          <a:xfrm>
            <a:off x="199461" y="3906913"/>
            <a:ext cx="49530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smtClean="0">
                <a:solidFill>
                  <a:srgbClr val="800000"/>
                </a:solidFill>
                <a:latin typeface="Libre Franklin Thin"/>
                <a:ea typeface="Libre Franklin Thin"/>
                <a:cs typeface="Libre Franklin Thin"/>
                <a:sym typeface="Libre Franklin Thin"/>
              </a:rPr>
              <a:t>                      </a:t>
            </a:r>
            <a:r>
              <a:rPr lang="ru-RU" sz="2400" b="1" dirty="0" smtClean="0">
                <a:solidFill>
                  <a:srgbClr val="800000"/>
                </a:solidFill>
                <a:latin typeface="Libre Franklin Thin"/>
                <a:ea typeface="Libre Franklin Thin"/>
                <a:cs typeface="Libre Franklin Thin"/>
                <a:sym typeface="Libre Franklin Thin"/>
              </a:rPr>
              <a:t>Татьяна Тарасова</a:t>
            </a:r>
            <a:endParaRPr sz="2400" b="1" dirty="0">
              <a:solidFill>
                <a:srgbClr val="800000"/>
              </a:solidFill>
              <a:latin typeface="Libre Franklin Thin"/>
              <a:ea typeface="Libre Franklin Thin"/>
              <a:cs typeface="Libre Franklin Thin"/>
              <a:sym typeface="Libre Franklin Thin"/>
            </a:endParaRPr>
          </a:p>
          <a:p>
            <a:pPr marL="0" marR="0" lvl="0" indent="0" algn="l" rtl="0">
              <a:spcBef>
                <a:spcPts val="0"/>
              </a:spcBef>
              <a:spcAft>
                <a:spcPts val="0"/>
              </a:spcAft>
              <a:buNone/>
            </a:pPr>
            <a:r>
              <a:rPr lang="ru-RU" sz="1800" dirty="0">
                <a:solidFill>
                  <a:srgbClr val="800000"/>
                </a:solidFill>
                <a:latin typeface="Libre Franklin Thin"/>
                <a:ea typeface="Libre Franklin Thin"/>
                <a:cs typeface="Libre Franklin Thin"/>
                <a:sym typeface="Libre Franklin Thin"/>
              </a:rPr>
              <a:t>Аттестованный аудитор, главный эксперт по налогам, бухучету, труду и заработной плате компании «</a:t>
            </a:r>
            <a:r>
              <a:rPr lang="ru-RU" sz="1800" dirty="0" err="1">
                <a:solidFill>
                  <a:srgbClr val="800000"/>
                </a:solidFill>
                <a:latin typeface="Libre Franklin Thin"/>
                <a:ea typeface="Libre Franklin Thin"/>
                <a:cs typeface="Libre Franklin Thin"/>
                <a:sym typeface="Libre Franklin Thin"/>
              </a:rPr>
              <a:t>Правовест</a:t>
            </a:r>
            <a:r>
              <a:rPr lang="ru-RU" sz="1800" dirty="0">
                <a:solidFill>
                  <a:srgbClr val="800000"/>
                </a:solidFill>
                <a:latin typeface="Libre Franklin Thin"/>
                <a:ea typeface="Libre Franklin Thin"/>
                <a:cs typeface="Libre Franklin Thin"/>
                <a:sym typeface="Libre Franklin Thin"/>
              </a:rPr>
              <a:t> Аудит»</a:t>
            </a:r>
            <a:endParaRPr dirty="0"/>
          </a:p>
        </p:txBody>
      </p:sp>
      <p:pic>
        <p:nvPicPr>
          <p:cNvPr id="96" name="Google Shape;96;p14"/>
          <p:cNvPicPr preferRelativeResize="0"/>
          <p:nvPr/>
        </p:nvPicPr>
        <p:blipFill rotWithShape="1">
          <a:blip r:embed="rId6">
            <a:alphaModFix/>
          </a:blip>
          <a:srcRect/>
          <a:stretch/>
        </p:blipFill>
        <p:spPr>
          <a:xfrm>
            <a:off x="5494139" y="182880"/>
            <a:ext cx="4425137" cy="66377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3"/>
          <p:cNvPicPr preferRelativeResize="0"/>
          <p:nvPr/>
        </p:nvPicPr>
        <p:blipFill rotWithShape="1">
          <a:blip r:embed="rId3">
            <a:alphaModFix/>
          </a:blip>
          <a:srcRect/>
          <a:stretch/>
        </p:blipFill>
        <p:spPr>
          <a:xfrm>
            <a:off x="-126336" y="-238035"/>
            <a:ext cx="9906859" cy="6858594"/>
          </a:xfrm>
          <a:prstGeom prst="rect">
            <a:avLst/>
          </a:prstGeom>
          <a:noFill/>
          <a:ln>
            <a:noFill/>
          </a:ln>
        </p:spPr>
      </p:pic>
      <p:sp>
        <p:nvSpPr>
          <p:cNvPr id="283" name="Google Shape;283;p23"/>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284" name="Google Shape;284;p23"/>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285" name="Google Shape;285;p23"/>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286" name="Google Shape;286;p23"/>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287" name="Google Shape;287;p23"/>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288" name="Google Shape;288;p23"/>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289" name="Google Shape;289;p23"/>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290" name="Google Shape;290;p23"/>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291" name="Google Shape;291;p23"/>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292" name="Google Shape;292;p23"/>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293" name="Google Shape;293;p23"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294" name="Google Shape;294;p23"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295" name="Google Shape;295;p23"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296" name="Google Shape;296;p23"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297" name="Google Shape;297;p23"/>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298" name="Google Shape;298;p23"/>
          <p:cNvSpPr/>
          <p:nvPr/>
        </p:nvSpPr>
        <p:spPr>
          <a:xfrm>
            <a:off x="249501" y="811370"/>
            <a:ext cx="90240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Уточнение раздела 3.</a:t>
            </a:r>
            <a:endParaRPr sz="2400" b="1">
              <a:solidFill>
                <a:srgbClr val="9C0E11"/>
              </a:solidFill>
              <a:latin typeface="Times New Roman"/>
              <a:ea typeface="Times New Roman"/>
              <a:cs typeface="Times New Roman"/>
              <a:sym typeface="Times New Roman"/>
            </a:endParaRPr>
          </a:p>
        </p:txBody>
      </p:sp>
      <p:sp>
        <p:nvSpPr>
          <p:cNvPr id="299" name="Google Shape;299;p23"/>
          <p:cNvSpPr/>
          <p:nvPr/>
        </p:nvSpPr>
        <p:spPr>
          <a:xfrm>
            <a:off x="526669" y="1608089"/>
            <a:ext cx="8952181"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400" b="1">
                <a:solidFill>
                  <a:schemeClr val="dk1"/>
                </a:solidFill>
                <a:latin typeface="Times New Roman"/>
                <a:ea typeface="Times New Roman"/>
                <a:cs typeface="Times New Roman"/>
                <a:sym typeface="Times New Roman"/>
              </a:rPr>
              <a:t>Письмо ФНС России от 25.08.2020 N АБ-4-11/13649@</a:t>
            </a:r>
            <a:endParaRPr/>
          </a:p>
        </p:txBody>
      </p:sp>
      <p:sp>
        <p:nvSpPr>
          <p:cNvPr id="300" name="Google Shape;300;p23"/>
          <p:cNvSpPr/>
          <p:nvPr/>
        </p:nvSpPr>
        <p:spPr>
          <a:xfrm>
            <a:off x="526670" y="2439086"/>
            <a:ext cx="8952180" cy="304698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400" b="1">
                <a:solidFill>
                  <a:schemeClr val="dk1"/>
                </a:solidFill>
                <a:latin typeface="Times New Roman"/>
                <a:ea typeface="Times New Roman"/>
                <a:cs typeface="Times New Roman"/>
                <a:sym typeface="Times New Roman"/>
              </a:rPr>
              <a:t>ФНС разъяснила, как скорректировать ИНН в расчете по взносам</a:t>
            </a:r>
            <a:endParaRPr/>
          </a:p>
          <a:p>
            <a:pPr marL="0" marR="0" lvl="0" indent="0" algn="just" rtl="0">
              <a:spcBef>
                <a:spcPts val="0"/>
              </a:spcBef>
              <a:spcAft>
                <a:spcPts val="0"/>
              </a:spcAft>
              <a:buNone/>
            </a:pPr>
            <a:r>
              <a:rPr lang="ru-RU" sz="2400">
                <a:solidFill>
                  <a:schemeClr val="dk1"/>
                </a:solidFill>
                <a:latin typeface="Times New Roman"/>
                <a:ea typeface="Times New Roman"/>
                <a:cs typeface="Times New Roman"/>
                <a:sym typeface="Times New Roman"/>
              </a:rPr>
              <a:t>Если страхователю нужно уточнить или скорректировать ИНН застрахованного лица, в составе уточненного расчета по взносам следует подать только раздел 3 с правильным ИНН и заполненными показателями в подразделе 3.2. Не требуется дополнительно представлять раздел 3 с типом аннулирования сведений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4"/>
          <p:cNvPicPr preferRelativeResize="0"/>
          <p:nvPr/>
        </p:nvPicPr>
        <p:blipFill rotWithShape="1">
          <a:blip r:embed="rId3">
            <a:alphaModFix/>
          </a:blip>
          <a:srcRect/>
          <a:stretch/>
        </p:blipFill>
        <p:spPr>
          <a:xfrm>
            <a:off x="-198689" y="415230"/>
            <a:ext cx="9906859" cy="6858594"/>
          </a:xfrm>
          <a:prstGeom prst="rect">
            <a:avLst/>
          </a:prstGeom>
          <a:noFill/>
          <a:ln>
            <a:noFill/>
          </a:ln>
        </p:spPr>
      </p:pic>
      <p:sp>
        <p:nvSpPr>
          <p:cNvPr id="306" name="Google Shape;306;p24"/>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307" name="Google Shape;307;p24"/>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308" name="Google Shape;308;p24"/>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309" name="Google Shape;309;p24"/>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310" name="Google Shape;310;p24"/>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311" name="Google Shape;311;p24"/>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312" name="Google Shape;312;p24"/>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313" name="Google Shape;313;p24"/>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314" name="Google Shape;314;p24"/>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315" name="Google Shape;315;p24"/>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316" name="Google Shape;316;p24"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317" name="Google Shape;317;p24"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318" name="Google Shape;318;p24"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319" name="Google Shape;319;p24"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320" name="Google Shape;320;p24"/>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321" name="Google Shape;321;p24"/>
          <p:cNvSpPr/>
          <p:nvPr/>
        </p:nvSpPr>
        <p:spPr>
          <a:xfrm>
            <a:off x="249501" y="811370"/>
            <a:ext cx="90240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Нулевой расчет по страховым взносам</a:t>
            </a:r>
            <a:endParaRPr sz="2400" b="1">
              <a:solidFill>
                <a:srgbClr val="9C0E11"/>
              </a:solidFill>
              <a:latin typeface="Times New Roman"/>
              <a:ea typeface="Times New Roman"/>
              <a:cs typeface="Times New Roman"/>
              <a:sym typeface="Times New Roman"/>
            </a:endParaRPr>
          </a:p>
        </p:txBody>
      </p:sp>
      <p:sp>
        <p:nvSpPr>
          <p:cNvPr id="322" name="Google Shape;322;p24"/>
          <p:cNvSpPr/>
          <p:nvPr/>
        </p:nvSpPr>
        <p:spPr>
          <a:xfrm>
            <a:off x="526669" y="1608089"/>
            <a:ext cx="8952181"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400" b="1">
              <a:solidFill>
                <a:schemeClr val="dk1"/>
              </a:solidFill>
              <a:latin typeface="Times New Roman"/>
              <a:ea typeface="Times New Roman"/>
              <a:cs typeface="Times New Roman"/>
              <a:sym typeface="Times New Roman"/>
            </a:endParaRPr>
          </a:p>
        </p:txBody>
      </p:sp>
      <p:sp>
        <p:nvSpPr>
          <p:cNvPr id="323" name="Google Shape;323;p24"/>
          <p:cNvSpPr/>
          <p:nvPr/>
        </p:nvSpPr>
        <p:spPr>
          <a:xfrm>
            <a:off x="499001" y="1387348"/>
            <a:ext cx="8979849" cy="45243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400" b="1">
                <a:solidFill>
                  <a:schemeClr val="dk1"/>
                </a:solidFill>
                <a:latin typeface="Times New Roman"/>
                <a:ea typeface="Times New Roman"/>
                <a:cs typeface="Times New Roman"/>
                <a:sym typeface="Times New Roman"/>
              </a:rPr>
              <a:t>Письмо Минфина России от 05.03.2019 N 03-15-05/14369)</a:t>
            </a:r>
            <a:endParaRPr/>
          </a:p>
          <a:p>
            <a:pPr marL="0" marR="0" lvl="0" indent="0" algn="just" rtl="0">
              <a:spcBef>
                <a:spcPts val="0"/>
              </a:spcBef>
              <a:spcAft>
                <a:spcPts val="0"/>
              </a:spcAft>
              <a:buNone/>
            </a:pPr>
            <a:r>
              <a:rPr lang="ru-RU" sz="2400">
                <a:solidFill>
                  <a:schemeClr val="dk1"/>
                </a:solidFill>
                <a:latin typeface="Times New Roman"/>
                <a:ea typeface="Times New Roman"/>
                <a:cs typeface="Times New Roman"/>
                <a:sym typeface="Times New Roman"/>
              </a:rPr>
              <a:t>Пунктом 7 статьи 431 Налогового кодекса предусмотрена обязанность плательщиков страховых взносов, производящих выплаты и иные вознаграждения физическим лицам, представлять в установленном порядке не позднее 30-го числа месяца, следующего за расчетным (отчетным) периодом, в налоговый орган по месту учета расчет по страховым взносам (далее - Расчет).</a:t>
            </a:r>
            <a:endParaRPr/>
          </a:p>
          <a:p>
            <a:pPr marL="0" marR="0" lvl="0" indent="0" algn="just" rtl="0">
              <a:spcBef>
                <a:spcPts val="0"/>
              </a:spcBef>
              <a:spcAft>
                <a:spcPts val="0"/>
              </a:spcAft>
              <a:buNone/>
            </a:pPr>
            <a:r>
              <a:rPr lang="ru-RU" sz="2400">
                <a:solidFill>
                  <a:schemeClr val="dk1"/>
                </a:solidFill>
                <a:latin typeface="Times New Roman"/>
                <a:ea typeface="Times New Roman"/>
                <a:cs typeface="Times New Roman"/>
                <a:sym typeface="Times New Roman"/>
              </a:rPr>
              <a:t>Обращаем внимание, что Налоговым кодексом не предусмотрено освобождение от исполнения обязанности плательщика страховых взносов по представлению Расчетов в случае неосуществления организацией выплат в пользу работников.</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Shape 327"/>
        <p:cNvGrpSpPr/>
        <p:nvPr/>
      </p:nvGrpSpPr>
      <p:grpSpPr>
        <a:xfrm>
          <a:off x="0" y="0"/>
          <a:ext cx="0" cy="0"/>
          <a:chOff x="0" y="0"/>
          <a:chExt cx="0" cy="0"/>
        </a:xfrm>
      </p:grpSpPr>
      <p:pic>
        <p:nvPicPr>
          <p:cNvPr id="328" name="Google Shape;328;p25"/>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329" name="Google Shape;329;p25"/>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330" name="Google Shape;330;p25"/>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331" name="Google Shape;331;p25"/>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332" name="Google Shape;332;p25"/>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333" name="Google Shape;333;p25"/>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334" name="Google Shape;334;p25"/>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335" name="Google Shape;335;p25"/>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336" name="Google Shape;336;p25"/>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337" name="Google Shape;337;p25"/>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338" name="Google Shape;338;p25"/>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339" name="Google Shape;339;p25"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340" name="Google Shape;340;p25"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341" name="Google Shape;341;p25"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342" name="Google Shape;342;p25"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343" name="Google Shape;343;p25"/>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344" name="Google Shape;344;p25"/>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345" name="Google Shape;345;p25"/>
          <p:cNvSpPr/>
          <p:nvPr/>
        </p:nvSpPr>
        <p:spPr>
          <a:xfrm>
            <a:off x="22858" y="1076516"/>
            <a:ext cx="9815424"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Ответственность за не предоставления или </a:t>
            </a:r>
            <a:br>
              <a:rPr lang="ru-RU" sz="2400" b="1">
                <a:solidFill>
                  <a:srgbClr val="9C0E11"/>
                </a:solidFill>
                <a:latin typeface="Times New Roman"/>
                <a:ea typeface="Times New Roman"/>
                <a:cs typeface="Times New Roman"/>
                <a:sym typeface="Times New Roman"/>
              </a:rPr>
            </a:br>
            <a:r>
              <a:rPr lang="ru-RU" sz="2400" b="1">
                <a:solidFill>
                  <a:srgbClr val="9C0E11"/>
                </a:solidFill>
                <a:latin typeface="Times New Roman"/>
                <a:ea typeface="Times New Roman"/>
                <a:cs typeface="Times New Roman"/>
                <a:sym typeface="Times New Roman"/>
              </a:rPr>
              <a:t>представления не в установленные сроки </a:t>
            </a:r>
            <a:br>
              <a:rPr lang="ru-RU" sz="2400" b="1">
                <a:solidFill>
                  <a:srgbClr val="9C0E11"/>
                </a:solidFill>
                <a:latin typeface="Times New Roman"/>
                <a:ea typeface="Times New Roman"/>
                <a:cs typeface="Times New Roman"/>
                <a:sym typeface="Times New Roman"/>
              </a:rPr>
            </a:br>
            <a:r>
              <a:rPr lang="ru-RU" sz="2400" b="1">
                <a:solidFill>
                  <a:srgbClr val="9C0E11"/>
                </a:solidFill>
                <a:latin typeface="Times New Roman"/>
                <a:ea typeface="Times New Roman"/>
                <a:cs typeface="Times New Roman"/>
                <a:sym typeface="Times New Roman"/>
              </a:rPr>
              <a:t>расчета по страховым взносам</a:t>
            </a:r>
            <a:endParaRPr/>
          </a:p>
        </p:txBody>
      </p:sp>
      <p:sp>
        <p:nvSpPr>
          <p:cNvPr id="346" name="Google Shape;346;p25"/>
          <p:cNvSpPr/>
          <p:nvPr/>
        </p:nvSpPr>
        <p:spPr>
          <a:xfrm>
            <a:off x="499000" y="2276845"/>
            <a:ext cx="9297697" cy="528760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a:solidFill>
                  <a:srgbClr val="000000"/>
                </a:solidFill>
                <a:latin typeface="Times New Roman"/>
                <a:ea typeface="Times New Roman"/>
                <a:cs typeface="Times New Roman"/>
                <a:sym typeface="Times New Roman"/>
              </a:rPr>
              <a:t>Федеральным законом от 29.07.2018 N 232-ФЗ внесены изменения в пункт 3.2 статьи 76 НК РФ</a:t>
            </a:r>
            <a:endParaRPr/>
          </a:p>
          <a:p>
            <a:pPr marL="0" marR="0" lvl="0" indent="0" algn="just" rtl="0">
              <a:spcBef>
                <a:spcPts val="400"/>
              </a:spcBef>
              <a:spcAft>
                <a:spcPts val="0"/>
              </a:spcAft>
              <a:buNone/>
            </a:pPr>
            <a:r>
              <a:rPr lang="ru-RU" sz="2000" b="1">
                <a:solidFill>
                  <a:srgbClr val="000000"/>
                </a:solidFill>
                <a:latin typeface="Times New Roman"/>
                <a:ea typeface="Times New Roman"/>
                <a:cs typeface="Times New Roman"/>
                <a:sym typeface="Times New Roman"/>
              </a:rPr>
              <a:t> </a:t>
            </a:r>
            <a:r>
              <a:rPr lang="ru-RU" sz="2000">
                <a:solidFill>
                  <a:srgbClr val="000000"/>
                </a:solidFill>
                <a:latin typeface="Times New Roman"/>
                <a:ea typeface="Times New Roman"/>
                <a:cs typeface="Times New Roman"/>
                <a:sym typeface="Times New Roman"/>
              </a:rPr>
              <a:t>С 30 августа 2018 года в случае непредставления плательщиком страховых взносов расчета по страховым взносам, в налоговый орган в течение 10 дней по истечении установленного срока представления такого расчета налоговым органом может быть вынесено решение о приостановлении операций плательщика страховых взносов по его счетам в банке и переводов его электронных денежных средств. </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В этом случае решение налогового органа о приостановлении операций плательщика страховых взносов по его счетам в банке и переводов его электронных денежных средств отменяется решением этого налогового органа не позднее одного дня, следующего за днем представления указанным плательщиком страховых взносов расчета по страховым взносам).</a:t>
            </a:r>
            <a:endParaRPr/>
          </a:p>
          <a:p>
            <a:pPr marL="0" marR="0" lvl="0" indent="0" algn="just" rtl="0">
              <a:spcBef>
                <a:spcPts val="400"/>
              </a:spcBef>
              <a:spcAft>
                <a:spcPts val="0"/>
              </a:spcAft>
              <a:buNone/>
            </a:pPr>
            <a:endParaRPr sz="2000">
              <a:solidFill>
                <a:srgbClr val="000000"/>
              </a:solidFill>
              <a:latin typeface="Times New Roman"/>
              <a:ea typeface="Times New Roman"/>
              <a:cs typeface="Times New Roman"/>
              <a:sym typeface="Times New Roman"/>
            </a:endParaRPr>
          </a:p>
          <a:p>
            <a:pPr marL="0" marR="0" lvl="0" indent="0" algn="just" rtl="0">
              <a:spcBef>
                <a:spcPts val="440"/>
              </a:spcBef>
              <a:spcAft>
                <a:spcPts val="0"/>
              </a:spcAft>
              <a:buNone/>
            </a:pPr>
            <a:endParaRPr sz="2200">
              <a:solidFill>
                <a:srgbClr val="0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6"/>
          <p:cNvPicPr preferRelativeResize="0"/>
          <p:nvPr/>
        </p:nvPicPr>
        <p:blipFill rotWithShape="1">
          <a:blip r:embed="rId3">
            <a:alphaModFix/>
          </a:blip>
          <a:srcRect/>
          <a:stretch/>
        </p:blipFill>
        <p:spPr>
          <a:xfrm>
            <a:off x="69826" y="-17754"/>
            <a:ext cx="9906859" cy="6858594"/>
          </a:xfrm>
          <a:prstGeom prst="rect">
            <a:avLst/>
          </a:prstGeom>
          <a:noFill/>
          <a:ln>
            <a:noFill/>
          </a:ln>
        </p:spPr>
      </p:pic>
      <p:sp>
        <p:nvSpPr>
          <p:cNvPr id="352" name="Google Shape;352;p26"/>
          <p:cNvSpPr txBox="1"/>
          <p:nvPr/>
        </p:nvSpPr>
        <p:spPr>
          <a:xfrm>
            <a:off x="-22858" y="1179487"/>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353" name="Google Shape;353;p26"/>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354" name="Google Shape;354;p26"/>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355" name="Google Shape;355;p26"/>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356" name="Google Shape;356;p26"/>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357" name="Google Shape;357;p26"/>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358" name="Google Shape;358;p26"/>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359" name="Google Shape;359;p26"/>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360" name="Google Shape;360;p26"/>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361" name="Google Shape;361;p26"/>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362" name="Google Shape;362;p26"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363" name="Google Shape;363;p26"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364" name="Google Shape;364;p26"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365" name="Google Shape;365;p26"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366" name="Google Shape;366;p26"/>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367" name="Google Shape;367;p26"/>
          <p:cNvSpPr/>
          <p:nvPr/>
        </p:nvSpPr>
        <p:spPr>
          <a:xfrm>
            <a:off x="1" y="1214179"/>
            <a:ext cx="983828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Тарифы страховых взносов.</a:t>
            </a:r>
            <a:endParaRPr sz="2400" b="1">
              <a:solidFill>
                <a:srgbClr val="9C0E11"/>
              </a:solidFill>
              <a:latin typeface="Times New Roman"/>
              <a:ea typeface="Times New Roman"/>
              <a:cs typeface="Times New Roman"/>
              <a:sym typeface="Times New Roman"/>
            </a:endParaRPr>
          </a:p>
        </p:txBody>
      </p:sp>
      <p:sp>
        <p:nvSpPr>
          <p:cNvPr id="368" name="Google Shape;368;p26"/>
          <p:cNvSpPr/>
          <p:nvPr/>
        </p:nvSpPr>
        <p:spPr>
          <a:xfrm>
            <a:off x="784732" y="1746624"/>
            <a:ext cx="8477045" cy="481978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800">
                <a:solidFill>
                  <a:srgbClr val="000000"/>
                </a:solidFill>
                <a:latin typeface="Libre Franklin Thin"/>
                <a:ea typeface="Libre Franklin Thin"/>
                <a:cs typeface="Libre Franklin Thin"/>
                <a:sym typeface="Libre Franklin Thin"/>
              </a:rPr>
              <a:t> </a:t>
            </a:r>
            <a:r>
              <a:rPr lang="ru-RU" sz="2400" b="1">
                <a:solidFill>
                  <a:srgbClr val="000000"/>
                </a:solidFill>
                <a:latin typeface="Times New Roman"/>
                <a:ea typeface="Times New Roman"/>
                <a:cs typeface="Times New Roman"/>
                <a:sym typeface="Times New Roman"/>
              </a:rPr>
              <a:t>Статья 425 НК РФ Тарифы страховых взносов</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На ОПС в пределах установленной предельной величины базы для исчисления страховых взносов по данному виду страхования - 22 процента;</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свыше установленной предельной величины базы для исчисления страховых взносов по данному виду страхования - 10 процентов;</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На ФСС в пределах установленной предельной величины базы для исчисления страховых взносов по данному виду страхования - 2,9 процента;</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На ОМС - 5,1 процента.</a:t>
            </a:r>
            <a:endParaRPr/>
          </a:p>
          <a:p>
            <a:pPr marL="0" marR="0" lvl="0" indent="0" algn="just" rtl="0">
              <a:spcBef>
                <a:spcPts val="400"/>
              </a:spcBef>
              <a:spcAft>
                <a:spcPts val="0"/>
              </a:spcAft>
              <a:buNone/>
            </a:pP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7"/>
          <p:cNvPicPr preferRelativeResize="0"/>
          <p:nvPr/>
        </p:nvPicPr>
        <p:blipFill rotWithShape="1">
          <a:blip r:embed="rId3">
            <a:alphaModFix/>
          </a:blip>
          <a:srcRect/>
          <a:stretch/>
        </p:blipFill>
        <p:spPr>
          <a:xfrm>
            <a:off x="69826" y="-17754"/>
            <a:ext cx="9906859" cy="6858594"/>
          </a:xfrm>
          <a:prstGeom prst="rect">
            <a:avLst/>
          </a:prstGeom>
          <a:noFill/>
          <a:ln>
            <a:noFill/>
          </a:ln>
        </p:spPr>
      </p:pic>
      <p:sp>
        <p:nvSpPr>
          <p:cNvPr id="374" name="Google Shape;374;p27"/>
          <p:cNvSpPr txBox="1"/>
          <p:nvPr/>
        </p:nvSpPr>
        <p:spPr>
          <a:xfrm>
            <a:off x="-22858" y="1179487"/>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375" name="Google Shape;375;p27"/>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376" name="Google Shape;376;p27"/>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377" name="Google Shape;377;p27"/>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378" name="Google Shape;378;p27"/>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379" name="Google Shape;379;p27"/>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380" name="Google Shape;380;p27"/>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381" name="Google Shape;381;p27"/>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382" name="Google Shape;382;p27"/>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383" name="Google Shape;383;p27"/>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384" name="Google Shape;384;p27"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385" name="Google Shape;385;p27"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386" name="Google Shape;386;p27"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387" name="Google Shape;387;p27"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388" name="Google Shape;388;p27"/>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389" name="Google Shape;389;p27"/>
          <p:cNvSpPr/>
          <p:nvPr/>
        </p:nvSpPr>
        <p:spPr>
          <a:xfrm>
            <a:off x="1" y="1214179"/>
            <a:ext cx="983828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Льготные тарифы с 2021 г. для IT компаний .</a:t>
            </a:r>
            <a:endParaRPr sz="2400" b="1">
              <a:solidFill>
                <a:srgbClr val="9C0E11"/>
              </a:solidFill>
              <a:latin typeface="Times New Roman"/>
              <a:ea typeface="Times New Roman"/>
              <a:cs typeface="Times New Roman"/>
              <a:sym typeface="Times New Roman"/>
            </a:endParaRPr>
          </a:p>
        </p:txBody>
      </p:sp>
      <p:sp>
        <p:nvSpPr>
          <p:cNvPr id="390" name="Google Shape;390;p27"/>
          <p:cNvSpPr/>
          <p:nvPr/>
        </p:nvSpPr>
        <p:spPr>
          <a:xfrm>
            <a:off x="784732" y="1746624"/>
            <a:ext cx="8477045" cy="40195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800">
                <a:solidFill>
                  <a:srgbClr val="000000"/>
                </a:solidFill>
                <a:latin typeface="Libre Franklin Thin"/>
                <a:ea typeface="Libre Franklin Thin"/>
                <a:cs typeface="Libre Franklin Thin"/>
                <a:sym typeface="Libre Franklin Thin"/>
              </a:rPr>
              <a:t> </a:t>
            </a:r>
            <a:r>
              <a:rPr lang="ru-RU" sz="2200">
                <a:solidFill>
                  <a:srgbClr val="000000"/>
                </a:solidFill>
                <a:latin typeface="Times New Roman"/>
                <a:ea typeface="Times New Roman"/>
                <a:cs typeface="Times New Roman"/>
                <a:sym typeface="Times New Roman"/>
              </a:rPr>
              <a:t>Для компаний, работающих в IT – сфере, c 01.01.2021 года будут действовать еще более низкие тарифы (п. 1.1 п. 2 ст. 427 НК РФ): </a:t>
            </a:r>
            <a:endParaRPr/>
          </a:p>
          <a:p>
            <a:pPr marL="342900" marR="0" lvl="0" indent="-342900" algn="just" rtl="0">
              <a:spcBef>
                <a:spcPts val="440"/>
              </a:spcBef>
              <a:spcAft>
                <a:spcPts val="0"/>
              </a:spcAft>
              <a:buClr>
                <a:srgbClr val="000000"/>
              </a:buClr>
              <a:buSzPts val="2200"/>
              <a:buFont typeface="Times New Roman"/>
              <a:buChar char="-"/>
            </a:pPr>
            <a:r>
              <a:rPr lang="ru-RU" sz="2200">
                <a:solidFill>
                  <a:srgbClr val="000000"/>
                </a:solidFill>
                <a:latin typeface="Times New Roman"/>
                <a:ea typeface="Times New Roman"/>
                <a:cs typeface="Times New Roman"/>
                <a:sym typeface="Times New Roman"/>
              </a:rPr>
              <a:t>на обязательное пенсионное страхование — 6%, </a:t>
            </a:r>
            <a:endParaRPr sz="2200">
              <a:solidFill>
                <a:srgbClr val="000000"/>
              </a:solidFill>
              <a:latin typeface="Times New Roman"/>
              <a:ea typeface="Times New Roman"/>
              <a:cs typeface="Times New Roman"/>
              <a:sym typeface="Times New Roman"/>
            </a:endParaRPr>
          </a:p>
          <a:p>
            <a:pPr marL="342900" marR="0" lvl="0" indent="-342900" algn="just" rtl="0">
              <a:spcBef>
                <a:spcPts val="440"/>
              </a:spcBef>
              <a:spcAft>
                <a:spcPts val="0"/>
              </a:spcAft>
              <a:buClr>
                <a:srgbClr val="000000"/>
              </a:buClr>
              <a:buSzPts val="2200"/>
              <a:buFont typeface="Times New Roman"/>
              <a:buChar char="-"/>
            </a:pPr>
            <a:r>
              <a:rPr lang="ru-RU" sz="2200">
                <a:solidFill>
                  <a:srgbClr val="000000"/>
                </a:solidFill>
                <a:latin typeface="Times New Roman"/>
                <a:ea typeface="Times New Roman"/>
                <a:cs typeface="Times New Roman"/>
                <a:sym typeface="Times New Roman"/>
              </a:rPr>
              <a:t>на обязательное медицинское страхование — 0,1%, </a:t>
            </a:r>
            <a:endParaRPr sz="2200">
              <a:solidFill>
                <a:srgbClr val="000000"/>
              </a:solidFill>
              <a:latin typeface="Times New Roman"/>
              <a:ea typeface="Times New Roman"/>
              <a:cs typeface="Times New Roman"/>
              <a:sym typeface="Times New Roman"/>
            </a:endParaRPr>
          </a:p>
          <a:p>
            <a:pPr marL="342900" marR="0" lvl="0" indent="-342900" algn="just" rtl="0">
              <a:spcBef>
                <a:spcPts val="440"/>
              </a:spcBef>
              <a:spcAft>
                <a:spcPts val="0"/>
              </a:spcAft>
              <a:buClr>
                <a:srgbClr val="000000"/>
              </a:buClr>
              <a:buSzPts val="2200"/>
              <a:buFont typeface="Times New Roman"/>
              <a:buChar char="-"/>
            </a:pPr>
            <a:r>
              <a:rPr lang="ru-RU" sz="2200">
                <a:solidFill>
                  <a:srgbClr val="000000"/>
                </a:solidFill>
                <a:latin typeface="Times New Roman"/>
                <a:ea typeface="Times New Roman"/>
                <a:cs typeface="Times New Roman"/>
                <a:sym typeface="Times New Roman"/>
              </a:rPr>
              <a:t>на обязательное социальное страхование на случай временной нетрудоспособности и в связи с материнством, в т.ч. с выплат в пользу иностранных граждан, временно пребывающих в РФ (за исключением высококвалифицированных специалистов в соответствии с Федеральным закономот 25 июля 2002 года N 115-ФЗ) — 1,5%.Общий тариф – 7,6 %. Для сравнения общий тариф страховых взносов в 2020 году для IT – компаний – 14 %.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8"/>
          <p:cNvPicPr preferRelativeResize="0"/>
          <p:nvPr/>
        </p:nvPicPr>
        <p:blipFill rotWithShape="1">
          <a:blip r:embed="rId3">
            <a:alphaModFix/>
          </a:blip>
          <a:srcRect/>
          <a:stretch/>
        </p:blipFill>
        <p:spPr>
          <a:xfrm>
            <a:off x="69826" y="-17754"/>
            <a:ext cx="9906859" cy="6858594"/>
          </a:xfrm>
          <a:prstGeom prst="rect">
            <a:avLst/>
          </a:prstGeom>
          <a:noFill/>
          <a:ln>
            <a:noFill/>
          </a:ln>
        </p:spPr>
      </p:pic>
      <p:sp>
        <p:nvSpPr>
          <p:cNvPr id="396" name="Google Shape;396;p28"/>
          <p:cNvSpPr txBox="1"/>
          <p:nvPr/>
        </p:nvSpPr>
        <p:spPr>
          <a:xfrm>
            <a:off x="-22858" y="1179487"/>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397" name="Google Shape;397;p28"/>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398" name="Google Shape;398;p28"/>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399" name="Google Shape;399;p28"/>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400" name="Google Shape;400;p28"/>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401" name="Google Shape;401;p28"/>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402" name="Google Shape;402;p28"/>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403" name="Google Shape;403;p28"/>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404" name="Google Shape;404;p28"/>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405" name="Google Shape;405;p28"/>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406" name="Google Shape;406;p28"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407" name="Google Shape;407;p28"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408" name="Google Shape;408;p28"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409" name="Google Shape;409;p28"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410" name="Google Shape;410;p28"/>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411" name="Google Shape;411;p28"/>
          <p:cNvSpPr/>
          <p:nvPr/>
        </p:nvSpPr>
        <p:spPr>
          <a:xfrm>
            <a:off x="69825" y="949235"/>
            <a:ext cx="976845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Пониженные тарифы для субъектом</a:t>
            </a:r>
            <a:br>
              <a:rPr lang="ru-RU" sz="2400" b="1">
                <a:solidFill>
                  <a:srgbClr val="9C0E11"/>
                </a:solidFill>
                <a:latin typeface="Times New Roman"/>
                <a:ea typeface="Times New Roman"/>
                <a:cs typeface="Times New Roman"/>
                <a:sym typeface="Times New Roman"/>
              </a:rPr>
            </a:br>
            <a:r>
              <a:rPr lang="ru-RU" sz="2400" b="1">
                <a:solidFill>
                  <a:srgbClr val="9C0E11"/>
                </a:solidFill>
                <a:latin typeface="Times New Roman"/>
                <a:ea typeface="Times New Roman"/>
                <a:cs typeface="Times New Roman"/>
                <a:sym typeface="Times New Roman"/>
              </a:rPr>
              <a:t> МСП с 1 апреля 2020 года.</a:t>
            </a:r>
            <a:endParaRPr/>
          </a:p>
        </p:txBody>
      </p:sp>
      <p:sp>
        <p:nvSpPr>
          <p:cNvPr id="412" name="Google Shape;412;p28"/>
          <p:cNvSpPr/>
          <p:nvPr/>
        </p:nvSpPr>
        <p:spPr>
          <a:xfrm>
            <a:off x="430372" y="1780232"/>
            <a:ext cx="9285307" cy="483209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800">
                <a:solidFill>
                  <a:srgbClr val="000000"/>
                </a:solidFill>
                <a:latin typeface="Libre Franklin Thin"/>
                <a:ea typeface="Libre Franklin Thin"/>
                <a:cs typeface="Libre Franklin Thin"/>
                <a:sym typeface="Libre Franklin Thin"/>
              </a:rPr>
              <a:t> </a:t>
            </a:r>
            <a:r>
              <a:rPr lang="ru-RU" sz="2000" b="1">
                <a:solidFill>
                  <a:srgbClr val="000000"/>
                </a:solidFill>
                <a:latin typeface="Times New Roman"/>
                <a:ea typeface="Times New Roman"/>
                <a:cs typeface="Times New Roman"/>
                <a:sym typeface="Times New Roman"/>
              </a:rPr>
              <a:t>Федеральный закон от 01.04.2020 № 102-ФЗ</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С 1 апреля 2020 по 31 декабря 2020 года для плательщиков страховых взносов, признаваемых субъектами малого или среднего предпринимательства в отношении части выплат в пользу застрахованного по итогам месяца, превышающей федеральный МРОТ на начало расчетного периода, страховые взносы составят 15%  (10% на ОПС, на ВНиМ - 0%, ОМС - 5%).</a:t>
            </a:r>
            <a:endParaRPr/>
          </a:p>
          <a:p>
            <a:pPr marL="0" marR="0" lvl="0" indent="0" algn="just" rtl="0">
              <a:spcBef>
                <a:spcPts val="400"/>
              </a:spcBef>
              <a:spcAft>
                <a:spcPts val="0"/>
              </a:spcAft>
              <a:buNone/>
            </a:pPr>
            <a:endParaRPr sz="2000" b="1">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r>
              <a:rPr lang="ru-RU" sz="2000" b="1">
                <a:solidFill>
                  <a:srgbClr val="000000"/>
                </a:solidFill>
                <a:latin typeface="Times New Roman"/>
                <a:ea typeface="Times New Roman"/>
                <a:cs typeface="Times New Roman"/>
                <a:sym typeface="Times New Roman"/>
              </a:rPr>
              <a:t>С 1 января 2021 г. тарифы установлены  в ст.427 НК РФ (пп.17 п.1 и п.2.1ст.427 НК РФ).</a:t>
            </a:r>
            <a:endParaRPr sz="2000" b="1">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endParaRPr sz="2000" b="1">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Минимальный размер оплаты труда с 1 января 2021 года в сумме </a:t>
            </a:r>
            <a:r>
              <a:rPr lang="ru-RU" sz="2000" b="1">
                <a:solidFill>
                  <a:srgbClr val="000000"/>
                </a:solidFill>
                <a:latin typeface="Times New Roman"/>
                <a:ea typeface="Times New Roman"/>
                <a:cs typeface="Times New Roman"/>
                <a:sym typeface="Times New Roman"/>
              </a:rPr>
              <a:t>12 792 рубля </a:t>
            </a:r>
            <a:r>
              <a:rPr lang="ru-RU" sz="2000">
                <a:solidFill>
                  <a:srgbClr val="000000"/>
                </a:solidFill>
                <a:latin typeface="Times New Roman"/>
                <a:ea typeface="Times New Roman"/>
                <a:cs typeface="Times New Roman"/>
                <a:sym typeface="Times New Roman"/>
              </a:rPr>
              <a:t>в месяц (Федеральный закон от 29.12.2020 N 473-ФЗ).</a:t>
            </a:r>
            <a:endParaRPr sz="2000">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endParaRPr sz="2000" b="1">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endParaRPr sz="2000" b="1">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6883" y="19625"/>
            <a:ext cx="9906859" cy="6858594"/>
          </a:xfrm>
          <a:prstGeom prst="rect">
            <a:avLst/>
          </a:prstGeom>
        </p:spPr>
      </p:pic>
      <p:sp>
        <p:nvSpPr>
          <p:cNvPr id="4" name="Заголовок 1">
            <a:extLst>
              <a:ext uri="{FF2B5EF4-FFF2-40B4-BE49-F238E27FC236}">
                <a16:creationId xmlns=""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49501" y="298544"/>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8"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8"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2" name="Прямоугольник 11"/>
          <p:cNvSpPr/>
          <p:nvPr/>
        </p:nvSpPr>
        <p:spPr>
          <a:xfrm>
            <a:off x="-46578" y="966685"/>
            <a:ext cx="9952578" cy="1014380"/>
          </a:xfrm>
          <a:prstGeom prst="rect">
            <a:avLst/>
          </a:prstGeom>
        </p:spPr>
        <p:txBody>
          <a:bodyPr wrap="square">
            <a:spAutoFit/>
          </a:bodyPr>
          <a:lstStyle/>
          <a:p>
            <a:pPr lvl="0" algn="ctr" defTabSz="914400" eaLnBrk="0" fontAlgn="base" hangingPunct="0">
              <a:lnSpc>
                <a:spcPct val="107000"/>
              </a:lnSpc>
              <a:spcBef>
                <a:spcPct val="0"/>
              </a:spcBef>
              <a:spcAft>
                <a:spcPts val="800"/>
              </a:spcAft>
            </a:pPr>
            <a:r>
              <a:rPr lang="ru-RU" sz="2800" b="1" dirty="0">
                <a:solidFill>
                  <a:srgbClr val="800000"/>
                </a:solidFill>
                <a:latin typeface="Times New Roman" panose="02020603050405020304" pitchFamily="18" charset="0"/>
                <a:ea typeface="+mj-ea"/>
                <a:cs typeface="Times New Roman" panose="02020603050405020304" pitchFamily="18" charset="0"/>
              </a:rPr>
              <a:t>Справочная таблица тарифов для МСП </a:t>
            </a:r>
            <a:br>
              <a:rPr lang="ru-RU" sz="2800" b="1" dirty="0">
                <a:solidFill>
                  <a:srgbClr val="800000"/>
                </a:solidFill>
                <a:latin typeface="Times New Roman" panose="02020603050405020304" pitchFamily="18" charset="0"/>
                <a:ea typeface="+mj-ea"/>
                <a:cs typeface="Times New Roman" panose="02020603050405020304" pitchFamily="18" charset="0"/>
              </a:rPr>
            </a:br>
            <a:r>
              <a:rPr lang="ru-RU" sz="2800" b="1" dirty="0" smtClean="0">
                <a:solidFill>
                  <a:srgbClr val="800000"/>
                </a:solidFill>
                <a:latin typeface="Times New Roman" panose="02020603050405020304" pitchFamily="18" charset="0"/>
                <a:ea typeface="+mj-ea"/>
                <a:cs typeface="Times New Roman" panose="02020603050405020304" pitchFamily="18" charset="0"/>
              </a:rPr>
              <a:t>с </a:t>
            </a:r>
            <a:r>
              <a:rPr lang="ru-RU" sz="2800" b="1" dirty="0">
                <a:solidFill>
                  <a:srgbClr val="800000"/>
                </a:solidFill>
                <a:latin typeface="Times New Roman" panose="02020603050405020304" pitchFamily="18" charset="0"/>
                <a:ea typeface="+mj-ea"/>
                <a:cs typeface="Times New Roman" panose="02020603050405020304" pitchFamily="18" charset="0"/>
              </a:rPr>
              <a:t>1 января 2021 года</a:t>
            </a:r>
            <a:endParaRPr lang="ru-RU" altLang="ru-RU" sz="2800" b="1" dirty="0">
              <a:solidFill>
                <a:srgbClr val="800000"/>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endParaRPr>
          </a:p>
        </p:txBody>
      </p:sp>
      <p:sp>
        <p:nvSpPr>
          <p:cNvPr id="23" name="Прямоугольник 22"/>
          <p:cNvSpPr/>
          <p:nvPr/>
        </p:nvSpPr>
        <p:spPr>
          <a:xfrm>
            <a:off x="4589688" y="2869412"/>
            <a:ext cx="184731" cy="338554"/>
          </a:xfrm>
          <a:prstGeom prst="rect">
            <a:avLst/>
          </a:prstGeom>
        </p:spPr>
        <p:txBody>
          <a:bodyPr wrap="none">
            <a:spAutoFit/>
          </a:bodyPr>
          <a:lstStyle/>
          <a:p>
            <a:pPr lvl="0" algn="ctr" defTabSz="914400" fontAlgn="base">
              <a:spcBef>
                <a:spcPct val="0"/>
              </a:spcBef>
              <a:spcAft>
                <a:spcPct val="0"/>
              </a:spcAft>
            </a:pPr>
            <a:endParaRPr lang="ru-RU" sz="1600" kern="0" dirty="0">
              <a:solidFill>
                <a:prstClr val="black"/>
              </a:solidFill>
              <a:latin typeface="Times New Roman" pitchFamily="18" charset="0"/>
              <a:ea typeface="Times New Roman" pitchFamily="18" charset="0"/>
              <a:cs typeface="Times New Roman" pitchFamily="18" charset="0"/>
              <a:sym typeface="Aria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20726954"/>
              </p:ext>
            </p:extLst>
          </p:nvPr>
        </p:nvGraphicFramePr>
        <p:xfrm>
          <a:off x="587315" y="2044075"/>
          <a:ext cx="8684792" cy="3947980"/>
        </p:xfrm>
        <a:graphic>
          <a:graphicData uri="http://schemas.openxmlformats.org/drawingml/2006/table">
            <a:tbl>
              <a:tblPr firstRow="1" firstCol="1" bandRow="1"/>
              <a:tblGrid>
                <a:gridCol w="1961793">
                  <a:extLst>
                    <a:ext uri="{9D8B030D-6E8A-4147-A177-3AD203B41FA5}">
                      <a16:colId xmlns="" xmlns:a16="http://schemas.microsoft.com/office/drawing/2014/main" val="785806851"/>
                    </a:ext>
                  </a:extLst>
                </a:gridCol>
                <a:gridCol w="1961793">
                  <a:extLst>
                    <a:ext uri="{9D8B030D-6E8A-4147-A177-3AD203B41FA5}">
                      <a16:colId xmlns="" xmlns:a16="http://schemas.microsoft.com/office/drawing/2014/main" val="2560708940"/>
                    </a:ext>
                  </a:extLst>
                </a:gridCol>
                <a:gridCol w="1636402">
                  <a:extLst>
                    <a:ext uri="{9D8B030D-6E8A-4147-A177-3AD203B41FA5}">
                      <a16:colId xmlns="" xmlns:a16="http://schemas.microsoft.com/office/drawing/2014/main" val="3974973990"/>
                    </a:ext>
                  </a:extLst>
                </a:gridCol>
                <a:gridCol w="1636402">
                  <a:extLst>
                    <a:ext uri="{9D8B030D-6E8A-4147-A177-3AD203B41FA5}">
                      <a16:colId xmlns="" xmlns:a16="http://schemas.microsoft.com/office/drawing/2014/main" val="2278418384"/>
                    </a:ext>
                  </a:extLst>
                </a:gridCol>
                <a:gridCol w="1488402">
                  <a:extLst>
                    <a:ext uri="{9D8B030D-6E8A-4147-A177-3AD203B41FA5}">
                      <a16:colId xmlns="" xmlns:a16="http://schemas.microsoft.com/office/drawing/2014/main" val="4189891659"/>
                    </a:ext>
                  </a:extLst>
                </a:gridCol>
              </a:tblGrid>
              <a:tr h="13522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a:solidFill>
                            <a:srgbClr val="800000"/>
                          </a:solidFill>
                          <a:effectLst/>
                          <a:latin typeface="Times New Roman" panose="02020603050405020304" pitchFamily="18" charset="0"/>
                          <a:cs typeface="Times New Roman" panose="02020603050405020304" pitchFamily="18" charset="0"/>
                        </a:rPr>
                        <a:t>Объект для начисления страховых взносов</a:t>
                      </a:r>
                      <a:endParaRPr lang="ru-RU" sz="180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dirty="0">
                          <a:solidFill>
                            <a:srgbClr val="800000"/>
                          </a:solidFill>
                          <a:effectLst/>
                          <a:latin typeface="Times New Roman" panose="02020603050405020304" pitchFamily="18" charset="0"/>
                          <a:cs typeface="Times New Roman" panose="02020603050405020304" pitchFamily="18" charset="0"/>
                        </a:rPr>
                        <a:t>Объект для начисления ежемесячный</a:t>
                      </a:r>
                      <a:endParaRPr lang="ru-RU" sz="1800" dirty="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a:solidFill>
                            <a:srgbClr val="800000"/>
                          </a:solidFill>
                          <a:effectLst/>
                          <a:latin typeface="Times New Roman" panose="02020603050405020304" pitchFamily="18" charset="0"/>
                          <a:cs typeface="Times New Roman" panose="02020603050405020304" pitchFamily="18" charset="0"/>
                        </a:rPr>
                        <a:t>ОПС</a:t>
                      </a:r>
                      <a:endParaRPr lang="ru-RU" sz="180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a:solidFill>
                            <a:srgbClr val="800000"/>
                          </a:solidFill>
                          <a:effectLst/>
                          <a:latin typeface="Times New Roman" panose="02020603050405020304" pitchFamily="18" charset="0"/>
                          <a:cs typeface="Times New Roman" panose="02020603050405020304" pitchFamily="18" charset="0"/>
                        </a:rPr>
                        <a:t>ОМС</a:t>
                      </a:r>
                      <a:endParaRPr lang="ru-RU" sz="180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dirty="0">
                          <a:solidFill>
                            <a:srgbClr val="800000"/>
                          </a:solidFill>
                          <a:effectLst/>
                          <a:latin typeface="Times New Roman" panose="02020603050405020304" pitchFamily="18" charset="0"/>
                          <a:cs typeface="Times New Roman" panose="02020603050405020304" pitchFamily="18" charset="0"/>
                        </a:rPr>
                        <a:t>ФСС</a:t>
                      </a:r>
                      <a:endParaRPr lang="ru-RU" sz="1800" dirty="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3EC"/>
                    </a:solidFill>
                  </a:tcPr>
                </a:tc>
                <a:extLst>
                  <a:ext uri="{0D108BD9-81ED-4DB2-BD59-A6C34878D82A}">
                    <a16:rowId xmlns="" xmlns:a16="http://schemas.microsoft.com/office/drawing/2014/main" val="2896049967"/>
                  </a:ext>
                </a:extLst>
              </a:tr>
              <a:tr h="664527">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dirty="0">
                          <a:solidFill>
                            <a:srgbClr val="800000"/>
                          </a:solidFill>
                          <a:effectLst/>
                          <a:latin typeface="Times New Roman" panose="02020603050405020304" pitchFamily="18" charset="0"/>
                          <a:cs typeface="Times New Roman" panose="02020603050405020304" pitchFamily="18" charset="0"/>
                        </a:rPr>
                        <a:t>В предельной величине</a:t>
                      </a:r>
                      <a:endParaRPr lang="ru-RU" sz="1800" dirty="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 пределах МРОТ</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22%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5,1%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extLst>
                  <a:ext uri="{0D108BD9-81ED-4DB2-BD59-A6C34878D82A}">
                    <a16:rowId xmlns="" xmlns:a16="http://schemas.microsoft.com/office/drawing/2014/main" val="1897213865"/>
                  </a:ext>
                </a:extLst>
              </a:tr>
              <a:tr h="633360">
                <a:tc vMerge="1">
                  <a:txBody>
                    <a:bodyPr/>
                    <a:lstStyle/>
                    <a:p>
                      <a:endParaRPr lang="ru-RU"/>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Сверх МРОТ</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extLst>
                  <a:ext uri="{0D108BD9-81ED-4DB2-BD59-A6C34878D82A}">
                    <a16:rowId xmlns="" xmlns:a16="http://schemas.microsoft.com/office/drawing/2014/main" val="468252809"/>
                  </a:ext>
                </a:extLst>
              </a:tr>
              <a:tr h="664527">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ru-RU" sz="1800" dirty="0">
                          <a:solidFill>
                            <a:srgbClr val="800000"/>
                          </a:solidFill>
                          <a:effectLst/>
                          <a:latin typeface="Times New Roman" panose="02020603050405020304" pitchFamily="18" charset="0"/>
                          <a:cs typeface="Times New Roman" panose="02020603050405020304" pitchFamily="18" charset="0"/>
                        </a:rPr>
                        <a:t>Сверх предельной величины</a:t>
                      </a:r>
                      <a:endParaRPr lang="ru-RU" sz="1800" dirty="0">
                        <a:solidFill>
                          <a:srgbClr val="8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 пределах МРОТ</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5,1%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extLst>
                  <a:ext uri="{0D108BD9-81ED-4DB2-BD59-A6C34878D82A}">
                    <a16:rowId xmlns="" xmlns:a16="http://schemas.microsoft.com/office/drawing/2014/main" val="2978046301"/>
                  </a:ext>
                </a:extLst>
              </a:tr>
              <a:tr h="633360">
                <a:tc vMerge="1">
                  <a:txBody>
                    <a:bodyPr/>
                    <a:lstStyle/>
                    <a:p>
                      <a:endParaRPr lang="ru-RU"/>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Сверх МРОТ</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3EC"/>
                    </a:solidFill>
                  </a:tcPr>
                </a:tc>
                <a:extLst>
                  <a:ext uri="{0D108BD9-81ED-4DB2-BD59-A6C34878D82A}">
                    <a16:rowId xmlns="" xmlns:a16="http://schemas.microsoft.com/office/drawing/2014/main" val="2067602606"/>
                  </a:ext>
                </a:extLst>
              </a:tr>
            </a:tbl>
          </a:graphicData>
        </a:graphic>
      </p:graphicFrame>
    </p:spTree>
    <p:extLst>
      <p:ext uri="{BB962C8B-B14F-4D97-AF65-F5344CB8AC3E}">
        <p14:creationId xmlns:p14="http://schemas.microsoft.com/office/powerpoint/2010/main" val="344818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1"/>
          <p:cNvPicPr preferRelativeResize="0"/>
          <p:nvPr/>
        </p:nvPicPr>
        <p:blipFill rotWithShape="1">
          <a:blip r:embed="rId3">
            <a:alphaModFix/>
          </a:blip>
          <a:srcRect/>
          <a:stretch/>
        </p:blipFill>
        <p:spPr>
          <a:xfrm>
            <a:off x="69826" y="-17754"/>
            <a:ext cx="9906859" cy="6858594"/>
          </a:xfrm>
          <a:prstGeom prst="rect">
            <a:avLst/>
          </a:prstGeom>
          <a:noFill/>
          <a:ln>
            <a:noFill/>
          </a:ln>
        </p:spPr>
      </p:pic>
      <p:sp>
        <p:nvSpPr>
          <p:cNvPr id="463" name="Google Shape;463;p31"/>
          <p:cNvSpPr txBox="1"/>
          <p:nvPr/>
        </p:nvSpPr>
        <p:spPr>
          <a:xfrm>
            <a:off x="-22858" y="1179487"/>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464" name="Google Shape;464;p31"/>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465" name="Google Shape;465;p31"/>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466" name="Google Shape;466;p31"/>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467" name="Google Shape;467;p31"/>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468" name="Google Shape;468;p31"/>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469" name="Google Shape;469;p31"/>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470" name="Google Shape;470;p31"/>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471" name="Google Shape;471;p31"/>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472" name="Google Shape;472;p31"/>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473" name="Google Shape;473;p31"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474" name="Google Shape;474;p31"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475" name="Google Shape;475;p31"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476" name="Google Shape;476;p31"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477" name="Google Shape;477;p31"/>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478" name="Google Shape;478;p31"/>
          <p:cNvSpPr/>
          <p:nvPr/>
        </p:nvSpPr>
        <p:spPr>
          <a:xfrm>
            <a:off x="1" y="1214179"/>
            <a:ext cx="983828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Предельная величина в 2021 году.</a:t>
            </a:r>
            <a:endParaRPr sz="2400" b="1">
              <a:solidFill>
                <a:srgbClr val="9C0E11"/>
              </a:solidFill>
              <a:latin typeface="Times New Roman"/>
              <a:ea typeface="Times New Roman"/>
              <a:cs typeface="Times New Roman"/>
              <a:sym typeface="Times New Roman"/>
            </a:endParaRPr>
          </a:p>
        </p:txBody>
      </p:sp>
      <p:sp>
        <p:nvSpPr>
          <p:cNvPr id="479" name="Google Shape;479;p31"/>
          <p:cNvSpPr/>
          <p:nvPr/>
        </p:nvSpPr>
        <p:spPr>
          <a:xfrm>
            <a:off x="784732" y="1746624"/>
            <a:ext cx="8477045" cy="36933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800">
                <a:solidFill>
                  <a:srgbClr val="000000"/>
                </a:solidFill>
                <a:latin typeface="Libre Franklin Thin"/>
                <a:ea typeface="Libre Franklin Thin"/>
                <a:cs typeface="Libre Franklin Thin"/>
                <a:sym typeface="Libre Franklin Thin"/>
              </a:rPr>
              <a:t> </a:t>
            </a:r>
            <a:endParaRPr sz="2000">
              <a:solidFill>
                <a:srgbClr val="000000"/>
              </a:solidFill>
              <a:latin typeface="Times New Roman"/>
              <a:ea typeface="Times New Roman"/>
              <a:cs typeface="Times New Roman"/>
              <a:sym typeface="Times New Roman"/>
            </a:endParaRPr>
          </a:p>
        </p:txBody>
      </p:sp>
      <p:sp>
        <p:nvSpPr>
          <p:cNvPr id="480" name="Google Shape;480;p31"/>
          <p:cNvSpPr/>
          <p:nvPr/>
        </p:nvSpPr>
        <p:spPr>
          <a:xfrm>
            <a:off x="499001" y="1675844"/>
            <a:ext cx="9384999" cy="4862870"/>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None/>
            </a:pPr>
            <a:endParaRPr sz="2400" b="1">
              <a:solidFill>
                <a:srgbClr val="000000"/>
              </a:solidFill>
              <a:latin typeface="Arial"/>
              <a:ea typeface="Arial"/>
              <a:cs typeface="Arial"/>
              <a:sym typeface="Arial"/>
            </a:endParaRPr>
          </a:p>
          <a:p>
            <a:pPr marL="0" marR="0" lvl="0" indent="0" algn="l" rtl="0">
              <a:lnSpc>
                <a:spcPct val="75000"/>
              </a:lnSpc>
              <a:spcBef>
                <a:spcPts val="0"/>
              </a:spcBef>
              <a:spcAft>
                <a:spcPts val="0"/>
              </a:spcAft>
              <a:buNone/>
            </a:pPr>
            <a:r>
              <a:rPr lang="ru-RU" sz="2400" b="1">
                <a:solidFill>
                  <a:srgbClr val="000000"/>
                </a:solidFill>
                <a:latin typeface="Times New Roman"/>
                <a:ea typeface="Times New Roman"/>
                <a:cs typeface="Times New Roman"/>
                <a:sym typeface="Times New Roman"/>
              </a:rPr>
              <a:t>Постановление Правительства РФ № 1935 от 26.11.2020 г.</a:t>
            </a: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000">
                <a:solidFill>
                  <a:srgbClr val="000000"/>
                </a:solidFill>
                <a:latin typeface="Times New Roman"/>
                <a:ea typeface="Times New Roman"/>
                <a:cs typeface="Times New Roman"/>
                <a:sym typeface="Times New Roman"/>
              </a:rPr>
              <a:t>Предельная величина для исчисления страховых взносов на 2021 год составит:</a:t>
            </a:r>
            <a:endParaRPr/>
          </a:p>
          <a:p>
            <a:pPr marL="0" marR="0" lvl="0" indent="0" algn="just" rtl="0">
              <a:spcBef>
                <a:spcPts val="0"/>
              </a:spcBef>
              <a:spcAft>
                <a:spcPts val="0"/>
              </a:spcAft>
              <a:buNone/>
            </a:pPr>
            <a:r>
              <a:rPr lang="ru-RU" sz="2000">
                <a:solidFill>
                  <a:srgbClr val="000000"/>
                </a:solidFill>
                <a:latin typeface="Times New Roman"/>
                <a:ea typeface="Times New Roman"/>
                <a:cs typeface="Times New Roman"/>
                <a:sym typeface="Times New Roman"/>
              </a:rPr>
              <a:t>предельная величина базы для исчисления страховых взносов:</a:t>
            </a:r>
            <a:endParaRPr/>
          </a:p>
          <a:p>
            <a:pPr marL="0" marR="0" lvl="0" indent="0" algn="just" rtl="0">
              <a:spcBef>
                <a:spcPts val="0"/>
              </a:spcBef>
              <a:spcAft>
                <a:spcPts val="0"/>
              </a:spcAft>
              <a:buNone/>
            </a:pPr>
            <a:r>
              <a:rPr lang="ru-RU" sz="2000">
                <a:solidFill>
                  <a:srgbClr val="000000"/>
                </a:solidFill>
                <a:latin typeface="Times New Roman"/>
                <a:ea typeface="Times New Roman"/>
                <a:cs typeface="Times New Roman"/>
                <a:sym typeface="Times New Roman"/>
              </a:rPr>
              <a:t>- на </a:t>
            </a:r>
            <a:r>
              <a:rPr lang="ru-RU" sz="2000" b="1">
                <a:solidFill>
                  <a:srgbClr val="000000"/>
                </a:solidFill>
                <a:latin typeface="Times New Roman"/>
                <a:ea typeface="Times New Roman"/>
                <a:cs typeface="Times New Roman"/>
                <a:sym typeface="Times New Roman"/>
              </a:rPr>
              <a:t>обязательное социальное страхование </a:t>
            </a:r>
            <a:r>
              <a:rPr lang="ru-RU" sz="2000">
                <a:solidFill>
                  <a:srgbClr val="000000"/>
                </a:solidFill>
                <a:latin typeface="Times New Roman"/>
                <a:ea typeface="Times New Roman"/>
                <a:cs typeface="Times New Roman"/>
                <a:sym typeface="Times New Roman"/>
              </a:rPr>
              <a:t>на случай временной нетрудоспособности и в связи с материнством подлежит индексации с 1 января 2021 г. в 1,059 раза с учетом роста средней заработной платы в Российской Федерации и составляет в отношении каждого физического лица сумму, не превышающую </a:t>
            </a:r>
            <a:r>
              <a:rPr lang="ru-RU" sz="2000" b="1">
                <a:solidFill>
                  <a:srgbClr val="FF0000"/>
                </a:solidFill>
                <a:latin typeface="Times New Roman"/>
                <a:ea typeface="Times New Roman"/>
                <a:cs typeface="Times New Roman"/>
                <a:sym typeface="Times New Roman"/>
              </a:rPr>
              <a:t>966000 рублей </a:t>
            </a:r>
            <a:r>
              <a:rPr lang="ru-RU" sz="2000">
                <a:solidFill>
                  <a:srgbClr val="000000"/>
                </a:solidFill>
                <a:latin typeface="Times New Roman"/>
                <a:ea typeface="Times New Roman"/>
                <a:cs typeface="Times New Roman"/>
                <a:sym typeface="Times New Roman"/>
              </a:rPr>
              <a:t>нарастающим итогом с 1 января 2021 г.;</a:t>
            </a:r>
            <a:endParaRPr/>
          </a:p>
          <a:p>
            <a:pPr marL="0" marR="0" lvl="0" indent="0" algn="just" rtl="0">
              <a:spcBef>
                <a:spcPts val="0"/>
              </a:spcBef>
              <a:spcAft>
                <a:spcPts val="0"/>
              </a:spcAft>
              <a:buNone/>
            </a:pPr>
            <a:r>
              <a:rPr lang="ru-RU" sz="2000">
                <a:solidFill>
                  <a:srgbClr val="000000"/>
                </a:solidFill>
                <a:latin typeface="Times New Roman"/>
                <a:ea typeface="Times New Roman"/>
                <a:cs typeface="Times New Roman"/>
                <a:sym typeface="Times New Roman"/>
              </a:rPr>
              <a:t>- на </a:t>
            </a:r>
            <a:r>
              <a:rPr lang="ru-RU" sz="2000" b="1">
                <a:solidFill>
                  <a:srgbClr val="000000"/>
                </a:solidFill>
                <a:latin typeface="Times New Roman"/>
                <a:ea typeface="Times New Roman"/>
                <a:cs typeface="Times New Roman"/>
                <a:sym typeface="Times New Roman"/>
              </a:rPr>
              <a:t>обязательное пенсионное страхование </a:t>
            </a:r>
            <a:r>
              <a:rPr lang="ru-RU" sz="2000">
                <a:solidFill>
                  <a:srgbClr val="000000"/>
                </a:solidFill>
                <a:latin typeface="Times New Roman"/>
                <a:ea typeface="Times New Roman"/>
                <a:cs typeface="Times New Roman"/>
                <a:sym typeface="Times New Roman"/>
              </a:rPr>
              <a:t>с учетом размера средней заработной платы в Российской Федерации на 2021 год, увеличенного в 12 раз, и применяемого к нему повышающего коэффициента, установленного пунктом 5 статьи 421 Налогового кодекса Российской Федерации на 2021 год в размере 2,3, составляет в отношении каждого физического лица сумму, не превышающую </a:t>
            </a:r>
            <a:r>
              <a:rPr lang="ru-RU" sz="2000" b="1">
                <a:solidFill>
                  <a:srgbClr val="FF0000"/>
                </a:solidFill>
                <a:latin typeface="Times New Roman"/>
                <a:ea typeface="Times New Roman"/>
                <a:cs typeface="Times New Roman"/>
                <a:sym typeface="Times New Roman"/>
              </a:rPr>
              <a:t>1465000 рублей </a:t>
            </a:r>
            <a:r>
              <a:rPr lang="ru-RU" sz="2000">
                <a:solidFill>
                  <a:srgbClr val="000000"/>
                </a:solidFill>
                <a:latin typeface="Times New Roman"/>
                <a:ea typeface="Times New Roman"/>
                <a:cs typeface="Times New Roman"/>
                <a:sym typeface="Times New Roman"/>
              </a:rPr>
              <a:t>нарастающим итогом с 1 января 2021 г.</a:t>
            </a:r>
            <a:endParaRPr/>
          </a:p>
          <a:p>
            <a:pPr marL="0" marR="0" lvl="0" indent="0" algn="just" rtl="0">
              <a:spcBef>
                <a:spcPts val="0"/>
              </a:spcBef>
              <a:spcAft>
                <a:spcPts val="0"/>
              </a:spcAft>
              <a:buNone/>
            </a:pPr>
            <a:endParaRPr sz="20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3135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29"/>
          <p:cNvPicPr preferRelativeResize="0"/>
          <p:nvPr/>
        </p:nvPicPr>
        <p:blipFill rotWithShape="1">
          <a:blip r:embed="rId3">
            <a:alphaModFix/>
          </a:blip>
          <a:srcRect/>
          <a:stretch/>
        </p:blipFill>
        <p:spPr>
          <a:xfrm>
            <a:off x="-34288" y="10681"/>
            <a:ext cx="9906859" cy="6858594"/>
          </a:xfrm>
          <a:prstGeom prst="rect">
            <a:avLst/>
          </a:prstGeom>
          <a:noFill/>
          <a:ln>
            <a:noFill/>
          </a:ln>
        </p:spPr>
      </p:pic>
      <p:sp>
        <p:nvSpPr>
          <p:cNvPr id="418" name="Google Shape;418;p29"/>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419" name="Google Shape;419;p29"/>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420" name="Google Shape;420;p29"/>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421" name="Google Shape;421;p29"/>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422" name="Google Shape;422;p29"/>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423" name="Google Shape;423;p29"/>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424" name="Google Shape;424;p29"/>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425" name="Google Shape;425;p29"/>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426" name="Google Shape;426;p29"/>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427" name="Google Shape;427;p29"/>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428" name="Google Shape;428;p29"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429" name="Google Shape;429;p29"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430" name="Google Shape;430;p29"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431" name="Google Shape;431;p29"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432" name="Google Shape;432;p29"/>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433" name="Google Shape;433;p29"/>
          <p:cNvSpPr/>
          <p:nvPr/>
        </p:nvSpPr>
        <p:spPr>
          <a:xfrm>
            <a:off x="-34288" y="959461"/>
            <a:ext cx="9883999"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Пониженные тарифы страховых взносов </a:t>
            </a:r>
            <a:br>
              <a:rPr lang="ru-RU" sz="2400" b="1">
                <a:solidFill>
                  <a:srgbClr val="9C0E11"/>
                </a:solidFill>
                <a:latin typeface="Times New Roman"/>
                <a:ea typeface="Times New Roman"/>
                <a:cs typeface="Times New Roman"/>
                <a:sym typeface="Times New Roman"/>
              </a:rPr>
            </a:br>
            <a:r>
              <a:rPr lang="ru-RU" sz="2400" b="1">
                <a:solidFill>
                  <a:srgbClr val="9C0E11"/>
                </a:solidFill>
                <a:latin typeface="Times New Roman"/>
                <a:ea typeface="Times New Roman"/>
                <a:cs typeface="Times New Roman"/>
                <a:sym typeface="Times New Roman"/>
              </a:rPr>
              <a:t>при включении – исключении из субъектов МСП</a:t>
            </a:r>
            <a:endParaRPr/>
          </a:p>
        </p:txBody>
      </p:sp>
      <p:sp>
        <p:nvSpPr>
          <p:cNvPr id="434" name="Google Shape;434;p29"/>
          <p:cNvSpPr txBox="1"/>
          <p:nvPr/>
        </p:nvSpPr>
        <p:spPr>
          <a:xfrm>
            <a:off x="5086808" y="2478384"/>
            <a:ext cx="4360793" cy="315471"/>
          </a:xfrm>
          <a:prstGeom prst="rect">
            <a:avLst/>
          </a:prstGeom>
          <a:noFill/>
          <a:ln>
            <a:noFill/>
          </a:ln>
        </p:spPr>
        <p:txBody>
          <a:bodyPr spcFirstLastPara="1" wrap="square" lIns="34275" tIns="34275" rIns="34275" bIns="34275" anchor="t" anchorCtr="0">
            <a:spAutoFit/>
          </a:bodyPr>
          <a:lstStyle/>
          <a:p>
            <a:pPr marL="0" marR="0" lvl="0" indent="0" algn="l" rtl="0">
              <a:spcBef>
                <a:spcPts val="0"/>
              </a:spcBef>
              <a:spcAft>
                <a:spcPts val="0"/>
              </a:spcAft>
              <a:buNone/>
            </a:pPr>
            <a:endParaRPr sz="1600" b="1">
              <a:solidFill>
                <a:srgbClr val="000000"/>
              </a:solidFill>
              <a:latin typeface="Arial Black"/>
              <a:ea typeface="Arial Black"/>
              <a:cs typeface="Arial Black"/>
              <a:sym typeface="Arial Black"/>
            </a:endParaRPr>
          </a:p>
        </p:txBody>
      </p:sp>
      <p:sp>
        <p:nvSpPr>
          <p:cNvPr id="435" name="Google Shape;435;p29"/>
          <p:cNvSpPr/>
          <p:nvPr/>
        </p:nvSpPr>
        <p:spPr>
          <a:xfrm>
            <a:off x="684373" y="1989195"/>
            <a:ext cx="8399812" cy="3477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chemeClr val="dk1"/>
                </a:solidFill>
                <a:latin typeface="Times New Roman"/>
                <a:ea typeface="Times New Roman"/>
                <a:cs typeface="Times New Roman"/>
                <a:sym typeface="Times New Roman"/>
              </a:rPr>
              <a:t>Письмо ФНС России от 29.04.2020 N БС-4-11/7300@</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Начать перечислять взносы по общему тарифу в 15% с части выплат выше федерального МРОТ можно уже с зарплаты за апрель. Главное - чтобы организация или ИП были включены в реестр субъектов МСП в апреле или ранее.</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Те, кто попадет в реестр позднее, смогут воспользоваться льготным тарифом с начала месяца, в котором их включили в реестр.</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Аналогичное правило действует и для исключенных из реестра страхователей. Пониженные тарифы они не смогут применять уже с 1-го числа месяца их исключения из реестра.</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30"/>
          <p:cNvPicPr preferRelativeResize="0"/>
          <p:nvPr/>
        </p:nvPicPr>
        <p:blipFill rotWithShape="1">
          <a:blip r:embed="rId3">
            <a:alphaModFix/>
          </a:blip>
          <a:srcRect/>
          <a:stretch/>
        </p:blipFill>
        <p:spPr>
          <a:xfrm>
            <a:off x="22858" y="-26854"/>
            <a:ext cx="9906859" cy="6858594"/>
          </a:xfrm>
          <a:prstGeom prst="rect">
            <a:avLst/>
          </a:prstGeom>
          <a:noFill/>
          <a:ln>
            <a:noFill/>
          </a:ln>
        </p:spPr>
      </p:pic>
      <p:sp>
        <p:nvSpPr>
          <p:cNvPr id="441" name="Google Shape;441;p30"/>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442" name="Google Shape;442;p30"/>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443" name="Google Shape;443;p30"/>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444" name="Google Shape;444;p30"/>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445" name="Google Shape;445;p30"/>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446" name="Google Shape;446;p30"/>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447" name="Google Shape;447;p30"/>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448" name="Google Shape;448;p30"/>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449" name="Google Shape;449;p30"/>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450" name="Google Shape;450;p30"/>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451" name="Google Shape;451;p30"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452" name="Google Shape;452;p30"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453" name="Google Shape;453;p30"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454" name="Google Shape;454;p30"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455" name="Google Shape;455;p30"/>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456" name="Google Shape;456;p30"/>
          <p:cNvSpPr/>
          <p:nvPr/>
        </p:nvSpPr>
        <p:spPr>
          <a:xfrm>
            <a:off x="249501" y="811370"/>
            <a:ext cx="90240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Порядок заявления пониженного тарифа.</a:t>
            </a:r>
            <a:endParaRPr sz="2400" b="1">
              <a:solidFill>
                <a:srgbClr val="9C0E11"/>
              </a:solidFill>
              <a:latin typeface="Times New Roman"/>
              <a:ea typeface="Times New Roman"/>
              <a:cs typeface="Times New Roman"/>
              <a:sym typeface="Times New Roman"/>
            </a:endParaRPr>
          </a:p>
        </p:txBody>
      </p:sp>
      <p:sp>
        <p:nvSpPr>
          <p:cNvPr id="457" name="Google Shape;457;p30"/>
          <p:cNvSpPr/>
          <p:nvPr/>
        </p:nvSpPr>
        <p:spPr>
          <a:xfrm>
            <a:off x="526669" y="1608089"/>
            <a:ext cx="8952181" cy="360098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dirty="0">
                <a:solidFill>
                  <a:schemeClr val="dk1"/>
                </a:solidFill>
                <a:latin typeface="Times New Roman"/>
                <a:ea typeface="Times New Roman"/>
                <a:cs typeface="Times New Roman"/>
                <a:sym typeface="Times New Roman"/>
              </a:rPr>
              <a:t>ИНФОРМАЦИЯ  ФНС РОССИИ РАЗЪЯСНИЛА ПОРЯДОК</a:t>
            </a:r>
            <a:endParaRPr dirty="0"/>
          </a:p>
          <a:p>
            <a:pPr marL="0" marR="0" lvl="0" indent="0" algn="just" rtl="0">
              <a:spcBef>
                <a:spcPts val="0"/>
              </a:spcBef>
              <a:spcAft>
                <a:spcPts val="0"/>
              </a:spcAft>
              <a:buNone/>
            </a:pPr>
            <a:r>
              <a:rPr lang="ru-RU" sz="2000" b="1" dirty="0">
                <a:solidFill>
                  <a:schemeClr val="dk1"/>
                </a:solidFill>
                <a:latin typeface="Times New Roman"/>
                <a:ea typeface="Times New Roman"/>
                <a:cs typeface="Times New Roman"/>
                <a:sym typeface="Times New Roman"/>
              </a:rPr>
              <a:t>НАПРАВЛЕНИЯ РАСЧЕТОВ ПО СТРАХОВЫМ ВЗНОСАМ</a:t>
            </a:r>
            <a:endParaRPr dirty="0"/>
          </a:p>
          <a:p>
            <a:pPr marL="0" marR="0" lvl="0" indent="0" algn="just" rtl="0">
              <a:spcBef>
                <a:spcPts val="0"/>
              </a:spcBef>
              <a:spcAft>
                <a:spcPts val="0"/>
              </a:spcAft>
              <a:buNone/>
            </a:pPr>
            <a:endParaRPr sz="2000" b="1"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400" dirty="0">
                <a:solidFill>
                  <a:schemeClr val="dk1"/>
                </a:solidFill>
                <a:latin typeface="Times New Roman"/>
                <a:ea typeface="Times New Roman"/>
                <a:cs typeface="Times New Roman"/>
                <a:sym typeface="Times New Roman"/>
              </a:rPr>
              <a:t>Заявить право на применение пониженного тарифа страхователи включенные в реестр МСП следует при представлении расчета по страховым </a:t>
            </a:r>
            <a:r>
              <a:rPr lang="ru-RU" sz="2400" dirty="0" smtClean="0">
                <a:solidFill>
                  <a:schemeClr val="dk1"/>
                </a:solidFill>
                <a:latin typeface="Times New Roman"/>
                <a:ea typeface="Times New Roman"/>
                <a:cs typeface="Times New Roman"/>
                <a:sym typeface="Times New Roman"/>
              </a:rPr>
              <a:t>взносам с учетом применения пониженного тарифа. </a:t>
            </a:r>
            <a:r>
              <a:rPr lang="ru-RU" sz="2400" dirty="0">
                <a:solidFill>
                  <a:schemeClr val="dk1"/>
                </a:solidFill>
                <a:latin typeface="Times New Roman"/>
                <a:ea typeface="Times New Roman"/>
                <a:cs typeface="Times New Roman"/>
                <a:sym typeface="Times New Roman"/>
              </a:rPr>
              <a:t>Если плательщик соответствует условиям получения этой меры поддержки, но первоначально представил расчет с обычными тарифами, ему </a:t>
            </a:r>
            <a:r>
              <a:rPr lang="ru-RU" sz="2400" b="1" dirty="0">
                <a:solidFill>
                  <a:schemeClr val="dk1"/>
                </a:solidFill>
                <a:latin typeface="Times New Roman"/>
                <a:ea typeface="Times New Roman"/>
                <a:cs typeface="Times New Roman"/>
                <a:sym typeface="Times New Roman"/>
              </a:rPr>
              <a:t>необходимо пересчитать их по пониженным тарифам и направить в налоговый орган уточненный расчет.</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a:stretch/>
        </p:blipFill>
        <p:spPr>
          <a:xfrm>
            <a:off x="69826" y="-17754"/>
            <a:ext cx="9906859" cy="6858594"/>
          </a:xfrm>
          <a:prstGeom prst="rect">
            <a:avLst/>
          </a:prstGeom>
          <a:noFill/>
          <a:ln>
            <a:noFill/>
          </a:ln>
        </p:spPr>
      </p:pic>
      <p:sp>
        <p:nvSpPr>
          <p:cNvPr id="102" name="Google Shape;102;p15"/>
          <p:cNvSpPr txBox="1"/>
          <p:nvPr/>
        </p:nvSpPr>
        <p:spPr>
          <a:xfrm>
            <a:off x="-22858" y="1179487"/>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03" name="Google Shape;103;p15"/>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04" name="Google Shape;104;p15"/>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05" name="Google Shape;105;p15"/>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06" name="Google Shape;106;p15"/>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07" name="Google Shape;107;p15"/>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08" name="Google Shape;108;p15"/>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09" name="Google Shape;109;p15"/>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10" name="Google Shape;110;p15"/>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11" name="Google Shape;111;p15"/>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12" name="Google Shape;112;p15"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13" name="Google Shape;113;p15"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14" name="Google Shape;114;p15"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15" name="Google Shape;115;p15"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16" name="Google Shape;116;p15"/>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17" name="Google Shape;117;p15"/>
          <p:cNvSpPr/>
          <p:nvPr/>
        </p:nvSpPr>
        <p:spPr>
          <a:xfrm>
            <a:off x="684371" y="2017780"/>
            <a:ext cx="8477045" cy="206825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800">
                <a:solidFill>
                  <a:srgbClr val="000000"/>
                </a:solidFill>
                <a:latin typeface="Libre Franklin Thin"/>
                <a:ea typeface="Libre Franklin Thin"/>
                <a:cs typeface="Libre Franklin Thin"/>
                <a:sym typeface="Libre Franklin Thin"/>
              </a:rPr>
              <a:t>                                </a:t>
            </a:r>
            <a:endParaRPr/>
          </a:p>
          <a:p>
            <a:pPr marL="0" marR="0" lvl="0" indent="0" algn="just" rtl="0">
              <a:spcBef>
                <a:spcPts val="720"/>
              </a:spcBef>
              <a:spcAft>
                <a:spcPts val="0"/>
              </a:spcAft>
              <a:buNone/>
            </a:pPr>
            <a:endParaRPr sz="3600" b="1">
              <a:solidFill>
                <a:srgbClr val="000000"/>
              </a:solidFill>
              <a:latin typeface="Libre Franklin Thin"/>
              <a:ea typeface="Libre Franklin Thin"/>
              <a:cs typeface="Libre Franklin Thin"/>
              <a:sym typeface="Libre Franklin Thin"/>
            </a:endParaRPr>
          </a:p>
          <a:p>
            <a:pPr marL="0" marR="0" lvl="0" indent="0" algn="just" rtl="0">
              <a:spcBef>
                <a:spcPts val="720"/>
              </a:spcBef>
              <a:spcAft>
                <a:spcPts val="0"/>
              </a:spcAft>
              <a:buNone/>
            </a:pPr>
            <a:r>
              <a:rPr lang="ru-RU" sz="3600" b="1">
                <a:solidFill>
                  <a:srgbClr val="000000"/>
                </a:solidFill>
                <a:latin typeface="Libre Franklin Thin"/>
                <a:ea typeface="Libre Franklin Thin"/>
                <a:cs typeface="Libre Franklin Thin"/>
                <a:sym typeface="Libre Franklin Thin"/>
              </a:rPr>
              <a:t>                  </a:t>
            </a:r>
            <a:r>
              <a:rPr lang="ru-RU" sz="3600" b="1">
                <a:solidFill>
                  <a:srgbClr val="C00000"/>
                </a:solidFill>
                <a:latin typeface="Times New Roman"/>
                <a:ea typeface="Times New Roman"/>
                <a:cs typeface="Times New Roman"/>
                <a:sym typeface="Times New Roman"/>
              </a:rPr>
              <a:t>Страховые взносы.</a:t>
            </a:r>
            <a:endParaRPr sz="3600">
              <a:solidFill>
                <a:srgbClr val="C00000"/>
              </a:solidFill>
              <a:latin typeface="Times New Roman"/>
              <a:ea typeface="Times New Roman"/>
              <a:cs typeface="Times New Roman"/>
              <a:sym typeface="Times New Roman"/>
            </a:endParaRPr>
          </a:p>
          <a:p>
            <a:pPr marL="0" marR="0" lvl="0" indent="0" algn="just" rtl="0">
              <a:spcBef>
                <a:spcPts val="400"/>
              </a:spcBef>
              <a:spcAft>
                <a:spcPts val="0"/>
              </a:spcAft>
              <a:buNone/>
            </a:pPr>
            <a:endParaRPr sz="2000">
              <a:solidFill>
                <a:srgbClr val="C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33"/>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508" name="Google Shape;508;p33"/>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509" name="Google Shape;509;p33"/>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510" name="Google Shape;510;p33"/>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511" name="Google Shape;511;p33"/>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512" name="Google Shape;512;p33"/>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513" name="Google Shape;513;p33"/>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514" name="Google Shape;514;p33"/>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515" name="Google Shape;515;p33"/>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516" name="Google Shape;516;p33"/>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517" name="Google Shape;517;p33"/>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518" name="Google Shape;518;p33"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519" name="Google Shape;519;p33"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520" name="Google Shape;520;p33"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521" name="Google Shape;521;p33"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522" name="Google Shape;522;p33"/>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523" name="Google Shape;523;p33"/>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524" name="Google Shape;524;p33"/>
          <p:cNvSpPr/>
          <p:nvPr/>
        </p:nvSpPr>
        <p:spPr>
          <a:xfrm>
            <a:off x="22858" y="949234"/>
            <a:ext cx="969282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Расходы по тестированию на COVID -19 </a:t>
            </a:r>
            <a:endParaRPr/>
          </a:p>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в объект по страховым взносам</a:t>
            </a:r>
            <a:endParaRPr sz="2400" b="1">
              <a:solidFill>
                <a:srgbClr val="9C0E11"/>
              </a:solidFill>
              <a:latin typeface="Times New Roman"/>
              <a:ea typeface="Times New Roman"/>
              <a:cs typeface="Times New Roman"/>
              <a:sym typeface="Times New Roman"/>
            </a:endParaRPr>
          </a:p>
        </p:txBody>
      </p:sp>
      <p:sp>
        <p:nvSpPr>
          <p:cNvPr id="525" name="Google Shape;525;p33"/>
          <p:cNvSpPr/>
          <p:nvPr/>
        </p:nvSpPr>
        <p:spPr>
          <a:xfrm>
            <a:off x="317158" y="1907512"/>
            <a:ext cx="9479540" cy="46474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a:solidFill>
                  <a:srgbClr val="000000"/>
                </a:solidFill>
                <a:latin typeface="Times New Roman"/>
                <a:ea typeface="Times New Roman"/>
                <a:cs typeface="Times New Roman"/>
                <a:sym typeface="Times New Roman"/>
              </a:rPr>
              <a:t>Письмо Минфина России от 07.07.2020 N 03-15-06/58517</a:t>
            </a:r>
            <a:endParaRPr sz="2000" b="1">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Если речь идет об исполнении обязанности работодателя, например, по указу Мэра Москвы в связи с введением режима повышенной готовности, то с сумм, которые тот перечисляет медорганизации, платить взносы не нужно. По мнению Минфина, эти деньги не связаны с выплатами в пользу работников и не признаются объектом обложения взносами.</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Другой случай, рассмотренный ведомством, - проведение тестирования в рамках договоров оказания медуслуг. Если они заключены на срок не менее года, на суммы платежей по ним также не нужно начислять взносы.</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А вот когда работодатель компенсирует работникам их расходы на тестирование, взносы заплатить придется. Как указал Минфин, подобная выплата в перечне необлагаемых не указана. Стоит отметить, что это общий подход финансистов: если выплаты нет в перечне, с нее нужно платить взносы. </a:t>
            </a:r>
            <a:endParaRPr/>
          </a:p>
          <a:p>
            <a:pPr marL="0" marR="0" lvl="0" indent="0" algn="l" rtl="0">
              <a:spcBef>
                <a:spcPts val="400"/>
              </a:spcBef>
              <a:spcAft>
                <a:spcPts val="0"/>
              </a:spcAft>
              <a:buNone/>
            </a:pP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34"/>
          <p:cNvPicPr preferRelativeResize="0"/>
          <p:nvPr/>
        </p:nvPicPr>
        <p:blipFill rotWithShape="1">
          <a:blip r:embed="rId3">
            <a:alphaModFix/>
          </a:blip>
          <a:srcRect/>
          <a:stretch/>
        </p:blipFill>
        <p:spPr>
          <a:xfrm>
            <a:off x="22859" y="0"/>
            <a:ext cx="9906859" cy="6858594"/>
          </a:xfrm>
          <a:prstGeom prst="rect">
            <a:avLst/>
          </a:prstGeom>
          <a:noFill/>
          <a:ln>
            <a:noFill/>
          </a:ln>
        </p:spPr>
      </p:pic>
      <p:sp>
        <p:nvSpPr>
          <p:cNvPr id="531" name="Google Shape;531;p34"/>
          <p:cNvSpPr txBox="1"/>
          <p:nvPr/>
        </p:nvSpPr>
        <p:spPr>
          <a:xfrm>
            <a:off x="-22858" y="1166610"/>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532" name="Google Shape;532;p34"/>
          <p:cNvPicPr preferRelativeResize="0"/>
          <p:nvPr/>
        </p:nvPicPr>
        <p:blipFill rotWithShape="1">
          <a:blip r:embed="rId4">
            <a:alphaModFix/>
          </a:blip>
          <a:srcRect/>
          <a:stretch/>
        </p:blipFill>
        <p:spPr>
          <a:xfrm>
            <a:off x="6297548" y="38666"/>
            <a:ext cx="3418133" cy="910568"/>
          </a:xfrm>
          <a:prstGeom prst="rect">
            <a:avLst/>
          </a:prstGeom>
          <a:noFill/>
          <a:ln>
            <a:noFill/>
          </a:ln>
        </p:spPr>
      </p:pic>
      <p:pic>
        <p:nvPicPr>
          <p:cNvPr id="533" name="Google Shape;533;p34"/>
          <p:cNvPicPr preferRelativeResize="0"/>
          <p:nvPr/>
        </p:nvPicPr>
        <p:blipFill rotWithShape="1">
          <a:blip r:embed="rId5">
            <a:alphaModFix/>
          </a:blip>
          <a:srcRect/>
          <a:stretch/>
        </p:blipFill>
        <p:spPr>
          <a:xfrm>
            <a:off x="8983748" y="5959634"/>
            <a:ext cx="775063" cy="775063"/>
          </a:xfrm>
          <a:prstGeom prst="rect">
            <a:avLst/>
          </a:prstGeom>
          <a:noFill/>
          <a:ln>
            <a:noFill/>
          </a:ln>
          <a:effectLst>
            <a:reflection endPos="0" dist="50800" dir="5400000" sy="-100000" algn="bl" rotWithShape="0"/>
          </a:effectLst>
        </p:spPr>
      </p:pic>
      <p:pic>
        <p:nvPicPr>
          <p:cNvPr id="534" name="Google Shape;534;p34"/>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535" name="Google Shape;535;p34"/>
          <p:cNvPicPr preferRelativeResize="0"/>
          <p:nvPr/>
        </p:nvPicPr>
        <p:blipFill rotWithShape="1">
          <a:blip r:embed="rId7">
            <a:alphaModFix/>
          </a:blip>
          <a:srcRect/>
          <a:stretch/>
        </p:blipFill>
        <p:spPr>
          <a:xfrm flipH="1">
            <a:off x="9861140" y="2"/>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536" name="Google Shape;536;p34"/>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537" name="Google Shape;537;p34"/>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538" name="Google Shape;538;p34"/>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539" name="Google Shape;539;p34"/>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540" name="Google Shape;540;p34"/>
          <p:cNvSpPr/>
          <p:nvPr/>
        </p:nvSpPr>
        <p:spPr>
          <a:xfrm>
            <a:off x="4682053"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541" name="Google Shape;541;p34" descr="File:Circle-icons-global.svg - Wikipedia"/>
          <p:cNvPicPr preferRelativeResize="0"/>
          <p:nvPr/>
        </p:nvPicPr>
        <p:blipFill rotWithShape="1">
          <a:blip r:embed="rId9">
            <a:alphaModFix/>
          </a:blip>
          <a:srcRect/>
          <a:stretch/>
        </p:blipFill>
        <p:spPr>
          <a:xfrm>
            <a:off x="203946" y="6537941"/>
            <a:ext cx="226427" cy="226427"/>
          </a:xfrm>
          <a:prstGeom prst="rect">
            <a:avLst/>
          </a:prstGeom>
          <a:noFill/>
          <a:ln>
            <a:noFill/>
          </a:ln>
        </p:spPr>
      </p:pic>
      <p:pic>
        <p:nvPicPr>
          <p:cNvPr id="542" name="Google Shape;542;p34"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543" name="Google Shape;543;p34" descr="WhatsApp - Wikipedia"/>
          <p:cNvPicPr preferRelativeResize="0"/>
          <p:nvPr/>
        </p:nvPicPr>
        <p:blipFill rotWithShape="1">
          <a:blip r:embed="rId11">
            <a:alphaModFix/>
          </a:blip>
          <a:srcRect/>
          <a:stretch/>
        </p:blipFill>
        <p:spPr>
          <a:xfrm>
            <a:off x="4447768" y="6486907"/>
            <a:ext cx="331488" cy="332593"/>
          </a:xfrm>
          <a:prstGeom prst="rect">
            <a:avLst/>
          </a:prstGeom>
          <a:noFill/>
          <a:ln>
            <a:noFill/>
          </a:ln>
        </p:spPr>
      </p:pic>
      <p:pic>
        <p:nvPicPr>
          <p:cNvPr id="544" name="Google Shape;544;p34"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545" name="Google Shape;545;p34"/>
          <p:cNvSpPr/>
          <p:nvPr/>
        </p:nvSpPr>
        <p:spPr>
          <a:xfrm>
            <a:off x="6914792"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546" name="Google Shape;546;p34"/>
          <p:cNvSpPr/>
          <p:nvPr/>
        </p:nvSpPr>
        <p:spPr>
          <a:xfrm>
            <a:off x="785444" y="949236"/>
            <a:ext cx="8017097" cy="646331"/>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547" name="Google Shape;547;p34"/>
          <p:cNvSpPr/>
          <p:nvPr/>
        </p:nvSpPr>
        <p:spPr>
          <a:xfrm>
            <a:off x="22858" y="949236"/>
            <a:ext cx="969282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Минфин настаивает: социальные выплаты работникам облагаются взносами</a:t>
            </a:r>
            <a:endParaRPr/>
          </a:p>
        </p:txBody>
      </p:sp>
      <p:sp>
        <p:nvSpPr>
          <p:cNvPr id="548" name="Google Shape;548;p34"/>
          <p:cNvSpPr/>
          <p:nvPr/>
        </p:nvSpPr>
        <p:spPr>
          <a:xfrm>
            <a:off x="317158" y="1608091"/>
            <a:ext cx="9479539" cy="520142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a:solidFill>
                  <a:srgbClr val="000000"/>
                </a:solidFill>
                <a:latin typeface="Times New Roman"/>
                <a:ea typeface="Times New Roman"/>
                <a:cs typeface="Times New Roman"/>
                <a:sym typeface="Times New Roman"/>
              </a:rPr>
              <a:t>Письмо Минфина России от 15.02.2021 N 03-15-06/10032</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Финансисты разъяснили, что различные выплаты в рамках соцпакета не названы в перечне не облагаемых взносами. Значит, взносы нужно заплатить. Речь идет:</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 о дотациях на питание;</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 компенсациях за проезд к месту работы и обратно;</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 премиях за участие в конкурсах профессионального мастерства;</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 премиях к праздникам и юбилеям.</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Такой подход у Минфина сформировался давно.</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Однако суды считают иначе. Еще по нормам Закона о страховых взносах они решали споры в пользу страхователей, если речь шла о социальных выплатах. Последние не зависят от квалификации сотрудника, сложности работы и т.д. Тенденция не изменилась в связи с переносом норм в НК РФ. Уже есть примеры, когда инспекция проиграла споры по компенсациям оплаты детсадов и путевок, питания работникам, жилья иногородним.</a:t>
            </a:r>
            <a:endParaRPr/>
          </a:p>
          <a:p>
            <a:pPr marL="0" marR="0" lvl="0" indent="0" algn="just" rtl="0">
              <a:spcBef>
                <a:spcPts val="400"/>
              </a:spcBef>
              <a:spcAft>
                <a:spcPts val="0"/>
              </a:spcAft>
              <a:buNone/>
            </a:pP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35"/>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554" name="Google Shape;554;p35"/>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555" name="Google Shape;555;p35"/>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556" name="Google Shape;556;p35"/>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557" name="Google Shape;557;p35"/>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558" name="Google Shape;558;p35"/>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559" name="Google Shape;559;p35"/>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560" name="Google Shape;560;p35"/>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561" name="Google Shape;561;p35"/>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562" name="Google Shape;562;p35"/>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563" name="Google Shape;563;p35"/>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564" name="Google Shape;564;p35"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565" name="Google Shape;565;p35"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566" name="Google Shape;566;p35"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567" name="Google Shape;567;p35"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568" name="Google Shape;568;p35"/>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569" name="Google Shape;569;p35"/>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570" name="Google Shape;570;p35"/>
          <p:cNvSpPr/>
          <p:nvPr/>
        </p:nvSpPr>
        <p:spPr>
          <a:xfrm>
            <a:off x="22858" y="949234"/>
            <a:ext cx="969282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Расходы по ГПХ</a:t>
            </a:r>
            <a:endParaRPr sz="2400" b="1">
              <a:solidFill>
                <a:srgbClr val="9C0E11"/>
              </a:solidFill>
              <a:latin typeface="Times New Roman"/>
              <a:ea typeface="Times New Roman"/>
              <a:cs typeface="Times New Roman"/>
              <a:sym typeface="Times New Roman"/>
            </a:endParaRPr>
          </a:p>
        </p:txBody>
      </p:sp>
      <p:sp>
        <p:nvSpPr>
          <p:cNvPr id="571" name="Google Shape;571;p35"/>
          <p:cNvSpPr/>
          <p:nvPr/>
        </p:nvSpPr>
        <p:spPr>
          <a:xfrm>
            <a:off x="317158" y="1410898"/>
            <a:ext cx="9479540" cy="46474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a:solidFill>
                  <a:srgbClr val="000000"/>
                </a:solidFill>
                <a:latin typeface="Times New Roman"/>
                <a:ea typeface="Times New Roman"/>
                <a:cs typeface="Times New Roman"/>
                <a:sym typeface="Times New Roman"/>
              </a:rPr>
              <a:t>С 2021 года суммы компенсации расходов исполнителя, понесенных в связи с выполнением работ, оказанием услуг по договору гражданско-правового характера, не облагаются страховыми взносами (подп.16 п. 1 ст. 422 НК РФ в редакции Федерального закона от 23.11.2020 No374-ФЗ).</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С 2021 года не нужно облагать страховыми взносами суммы:</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-возмещения фактически произведенных и документально подтвержденных расходов физлица, вязанных с выполнением работ или оказанием услуг по гражданско-правовому договору;</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-оплаты напрямую за физическое лицо расходов для того, чтобы он мог выполнить работу или оказать услугу по гражданско-правовому договору.</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Ранее Минфин России также придерживался позиции, что объектом обложения страховыми взносами является только вознаграждение исполнителю, а компенсация расходов, понесенных в связи с исполнением договора, в частности на оплату проезда и проживания, страховыми взносами не облагается.</a:t>
            </a: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Shape 575"/>
        <p:cNvGrpSpPr/>
        <p:nvPr/>
      </p:nvGrpSpPr>
      <p:grpSpPr>
        <a:xfrm>
          <a:off x="0" y="0"/>
          <a:ext cx="0" cy="0"/>
          <a:chOff x="0" y="0"/>
          <a:chExt cx="0" cy="0"/>
        </a:xfrm>
      </p:grpSpPr>
      <p:pic>
        <p:nvPicPr>
          <p:cNvPr id="576" name="Google Shape;576;p36"/>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577" name="Google Shape;577;p36"/>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578" name="Google Shape;578;p36"/>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579" name="Google Shape;579;p36"/>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580" name="Google Shape;580;p36"/>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581" name="Google Shape;581;p36"/>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582" name="Google Shape;582;p36"/>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583" name="Google Shape;583;p36"/>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584" name="Google Shape;584;p36"/>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585" name="Google Shape;585;p36"/>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586" name="Google Shape;586;p36"/>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587" name="Google Shape;587;p36"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588" name="Google Shape;588;p36"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589" name="Google Shape;589;p36"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590" name="Google Shape;590;p36"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591" name="Google Shape;591;p36"/>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592" name="Google Shape;592;p36"/>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593" name="Google Shape;593;p36"/>
          <p:cNvSpPr/>
          <p:nvPr/>
        </p:nvSpPr>
        <p:spPr>
          <a:xfrm>
            <a:off x="317158" y="1907512"/>
            <a:ext cx="9479540" cy="17420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4000" b="1">
                <a:solidFill>
                  <a:srgbClr val="C00000"/>
                </a:solidFill>
                <a:latin typeface="Times New Roman"/>
                <a:ea typeface="Times New Roman"/>
                <a:cs typeface="Times New Roman"/>
                <a:sym typeface="Times New Roman"/>
              </a:rPr>
              <a:t>                             </a:t>
            </a:r>
            <a:endParaRPr/>
          </a:p>
          <a:p>
            <a:pPr marL="0" marR="0" lvl="0" indent="0" algn="just" rtl="0">
              <a:spcBef>
                <a:spcPts val="800"/>
              </a:spcBef>
              <a:spcAft>
                <a:spcPts val="0"/>
              </a:spcAft>
              <a:buNone/>
            </a:pPr>
            <a:r>
              <a:rPr lang="ru-RU" sz="4000" b="1">
                <a:solidFill>
                  <a:srgbClr val="C00000"/>
                </a:solidFill>
                <a:latin typeface="Times New Roman"/>
                <a:ea typeface="Times New Roman"/>
                <a:cs typeface="Times New Roman"/>
                <a:sym typeface="Times New Roman"/>
              </a:rPr>
              <a:t>                           НДФЛ.</a:t>
            </a:r>
            <a:endParaRPr sz="4000" b="1">
              <a:solidFill>
                <a:srgbClr val="C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Обязанности налоговых агентов</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5"/>
            <a:ext cx="8686907" cy="4672048"/>
          </a:xfrm>
          <a:prstGeom prst="rect">
            <a:avLst/>
          </a:prstGeom>
        </p:spPr>
        <p:txBody>
          <a:bodyPr wrap="square">
            <a:spAutoFit/>
          </a:bodyPr>
          <a:lstStyle/>
          <a:p>
            <a:pPr lvl="0" algn="just" defTabSz="914400" fontAlgn="base">
              <a:spcBef>
                <a:spcPct val="20000"/>
              </a:spcBef>
              <a:spcAft>
                <a:spcPct val="0"/>
              </a:spcAft>
            </a:pPr>
            <a:r>
              <a:rPr lang="ru-RU" sz="2400" b="1" dirty="0">
                <a:solidFill>
                  <a:prstClr val="black"/>
                </a:solidFill>
                <a:latin typeface="Times New Roman" panose="02020603050405020304" pitchFamily="18" charset="0"/>
                <a:cs typeface="Times New Roman" panose="02020603050405020304" pitchFamily="18" charset="0"/>
              </a:rPr>
              <a:t>п.2. ст.230 НК РФ </a:t>
            </a:r>
            <a:r>
              <a:rPr lang="ru-RU" sz="2400" dirty="0">
                <a:solidFill>
                  <a:prstClr val="black"/>
                </a:solidFill>
                <a:latin typeface="Times New Roman" panose="02020603050405020304" pitchFamily="18" charset="0"/>
                <a:cs typeface="Times New Roman" panose="02020603050405020304" pitchFamily="18" charset="0"/>
              </a:rPr>
              <a:t>Налоговые агенты представляют в налоговый орган по месту своего учета:</a:t>
            </a:r>
          </a:p>
          <a:p>
            <a:pPr lvl="0" algn="just" defTabSz="914400" fontAlgn="base">
              <a:spcBef>
                <a:spcPct val="20000"/>
              </a:spcBef>
              <a:spcAft>
                <a:spcPct val="0"/>
              </a:spcAft>
            </a:pPr>
            <a:r>
              <a:rPr lang="ru-RU" sz="2400" dirty="0">
                <a:solidFill>
                  <a:prstClr val="black"/>
                </a:solidFill>
                <a:latin typeface="Times New Roman" panose="02020603050405020304" pitchFamily="18" charset="0"/>
                <a:cs typeface="Times New Roman" panose="02020603050405020304" pitchFamily="18" charset="0"/>
              </a:rPr>
              <a:t> расчет сумм налога на доходы физических лиц, исчисленных и удержанных налоговым агентом, за первый квартал, полугодие, девять месяцев - </a:t>
            </a:r>
            <a:r>
              <a:rPr lang="ru-RU" sz="2400" b="1" dirty="0">
                <a:solidFill>
                  <a:prstClr val="black"/>
                </a:solidFill>
                <a:latin typeface="Times New Roman" panose="02020603050405020304" pitchFamily="18" charset="0"/>
                <a:cs typeface="Times New Roman" panose="02020603050405020304" pitchFamily="18" charset="0"/>
              </a:rPr>
              <a:t>не позднее последнего дня месяца, следующего за соответствующим периодом</a:t>
            </a:r>
            <a:r>
              <a:rPr lang="ru-RU" sz="2400" dirty="0">
                <a:solidFill>
                  <a:prstClr val="black"/>
                </a:solidFill>
                <a:latin typeface="Times New Roman" panose="02020603050405020304" pitchFamily="18" charset="0"/>
                <a:cs typeface="Times New Roman" panose="02020603050405020304" pitchFamily="18" charset="0"/>
              </a:rPr>
              <a:t>, за год - не позднее 1 марта года, следующего за истекшим налоговым периодом, по форме, форматам и в порядке, которые утверждены федеральным органом исполнительной власти, уполномоченным по контролю и надзору в области налогов и сборов</a:t>
            </a:r>
            <a:r>
              <a:rPr lang="ru-RU" sz="2400" dirty="0" smtClean="0">
                <a:solidFill>
                  <a:prstClr val="black"/>
                </a:solidFill>
                <a:latin typeface="Times New Roman" panose="02020603050405020304" pitchFamily="18" charset="0"/>
                <a:cs typeface="Times New Roman" panose="02020603050405020304" pitchFamily="18" charset="0"/>
              </a:rPr>
              <a:t>.</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За </a:t>
            </a:r>
            <a:r>
              <a:rPr lang="ru-RU" sz="2400" dirty="0" smtClean="0">
                <a:solidFill>
                  <a:prstClr val="black"/>
                </a:solidFill>
                <a:latin typeface="Times New Roman" panose="02020603050405020304" pitchFamily="18" charset="0"/>
                <a:cs typeface="Times New Roman" panose="02020603050405020304" pitchFamily="18" charset="0"/>
              </a:rPr>
              <a:t>1 полугодие 2021 года – не позднее 31 июля 2021 года.</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920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4395" y="76904"/>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Объединение с 2021 года 6-НДФЛ и 2-НДФЛ</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4"/>
            <a:ext cx="8686907" cy="4930581"/>
          </a:xfrm>
          <a:prstGeom prst="rect">
            <a:avLst/>
          </a:prstGeom>
        </p:spPr>
        <p:txBody>
          <a:bodyPr wrap="square">
            <a:spAutoFit/>
          </a:bodyPr>
          <a:lstStyle/>
          <a:p>
            <a:pPr lvl="0" algn="just" defTabSz="914400" fontAlgn="base">
              <a:spcBef>
                <a:spcPct val="20000"/>
              </a:spcBef>
              <a:spcAft>
                <a:spcPct val="0"/>
              </a:spcAft>
            </a:pPr>
            <a:r>
              <a:rPr lang="ru-RU" sz="2400" b="1" dirty="0">
                <a:solidFill>
                  <a:prstClr val="black"/>
                </a:solidFill>
                <a:latin typeface="Times New Roman" panose="02020603050405020304" pitchFamily="18" charset="0"/>
                <a:cs typeface="Times New Roman" panose="02020603050405020304" pitchFamily="18" charset="0"/>
              </a:rPr>
              <a:t>Приказ ФНС от 15.10.2020 № ЕД-7-11/753@</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ФНС утвердила новую форму, электронный формат и правила заполнения 6-НДФЛ. Представлять Расчет на новом бланке необходимо, начиная с отчетности за первый квартал 2021 года.</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Изменилась структура формы Расчета. Он состоит из:</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Титульного листа,</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Раздела 1 «Данные об обязательствах налогового агента» — в нем указывают суммы и сроки перечисления НДФЛ в бюджет,</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Раздела 2 «Расчет исчисленных, удержанных и перечисленных сумм НДФЛ» — аналог прежнего Раздела 1 формы 6-НДФЛ,</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Справки о доходах и суммах налога физического лица (бывшая форма 2-НДФЛ). </a:t>
            </a:r>
            <a:r>
              <a:rPr lang="ru-RU" sz="2200" dirty="0">
                <a:solidFill>
                  <a:srgbClr val="FF0000"/>
                </a:solidFill>
                <a:latin typeface="Times New Roman" panose="02020603050405020304" pitchFamily="18" charset="0"/>
                <a:cs typeface="Times New Roman" panose="02020603050405020304" pitchFamily="18" charset="0"/>
              </a:rPr>
              <a:t>При этом Справка о доходах включается в состав Расчета только по итогам года.</a:t>
            </a:r>
            <a:endParaRPr lang="ru-RU" sz="2200" dirty="0">
              <a:solidFill>
                <a:srgbClr val="FF0000"/>
              </a:solidFill>
            </a:endParaRPr>
          </a:p>
        </p:txBody>
      </p:sp>
    </p:spTree>
    <p:extLst>
      <p:ext uri="{BB962C8B-B14F-4D97-AF65-F5344CB8AC3E}">
        <p14:creationId xmlns:p14="http://schemas.microsoft.com/office/powerpoint/2010/main" val="1592282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4395" y="76904"/>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Что изменилось в 6-НДФЛ с 2021 года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4"/>
            <a:ext cx="8686907" cy="5035225"/>
          </a:xfrm>
          <a:prstGeom prst="rect">
            <a:avLst/>
          </a:prstGeom>
        </p:spPr>
        <p:txBody>
          <a:bodyPr wrap="square">
            <a:spAutoFit/>
          </a:bodyPr>
          <a:lstStyle/>
          <a:p>
            <a:pPr lvl="0" algn="just" defTabSz="914400" fontAlgn="base">
              <a:spcBef>
                <a:spcPct val="20000"/>
              </a:spcBef>
              <a:spcAft>
                <a:spcPct val="0"/>
              </a:spcAft>
            </a:pPr>
            <a:r>
              <a:rPr lang="ru-RU" sz="2200" dirty="0" smtClean="0">
                <a:solidFill>
                  <a:prstClr val="black"/>
                </a:solidFill>
                <a:latin typeface="Times New Roman" panose="02020603050405020304" pitchFamily="18" charset="0"/>
                <a:cs typeface="Times New Roman" panose="02020603050405020304" pitchFamily="18" charset="0"/>
              </a:rPr>
              <a:t>В </a:t>
            </a:r>
            <a:r>
              <a:rPr lang="ru-RU" sz="2200" dirty="0">
                <a:solidFill>
                  <a:prstClr val="black"/>
                </a:solidFill>
                <a:latin typeface="Times New Roman" panose="02020603050405020304" pitchFamily="18" charset="0"/>
                <a:cs typeface="Times New Roman" panose="02020603050405020304" pitchFamily="18" charset="0"/>
              </a:rPr>
              <a:t>форму 6-НДФЛ внесены следующие изменения</a:t>
            </a:r>
            <a:r>
              <a:rPr lang="ru-RU" sz="2200" dirty="0" smtClean="0">
                <a:solidFill>
                  <a:prstClr val="black"/>
                </a:solidFill>
                <a:latin typeface="Times New Roman" panose="02020603050405020304" pitchFamily="18" charset="0"/>
                <a:cs typeface="Times New Roman" panose="02020603050405020304" pitchFamily="18" charset="0"/>
              </a:rPr>
              <a:t>:</a:t>
            </a:r>
          </a:p>
          <a:p>
            <a:pPr lvl="0" algn="just" defTabSz="914400" fontAlgn="base">
              <a:spcBef>
                <a:spcPct val="20000"/>
              </a:spcBef>
              <a:spcAft>
                <a:spcPct val="0"/>
              </a:spcAft>
            </a:pPr>
            <a:r>
              <a:rPr lang="ru-RU" sz="2200" dirty="0" smtClean="0">
                <a:solidFill>
                  <a:prstClr val="black"/>
                </a:solidFill>
                <a:latin typeface="Times New Roman" panose="02020603050405020304" pitchFamily="18" charset="0"/>
                <a:cs typeface="Times New Roman" panose="02020603050405020304" pitchFamily="18" charset="0"/>
              </a:rPr>
              <a:t>-данные </a:t>
            </a:r>
            <a:r>
              <a:rPr lang="ru-RU" sz="2200" dirty="0">
                <a:solidFill>
                  <a:prstClr val="black"/>
                </a:solidFill>
                <a:latin typeface="Times New Roman" panose="02020603050405020304" pitchFamily="18" charset="0"/>
                <a:cs typeface="Times New Roman" panose="02020603050405020304" pitchFamily="18" charset="0"/>
              </a:rPr>
              <a:t>о доходах, вычетах и налоге теперь будут отражаться во втором разделе расчета. В </a:t>
            </a:r>
            <a:r>
              <a:rPr lang="ru-RU" sz="2200" dirty="0" smtClean="0">
                <a:solidFill>
                  <a:prstClr val="black"/>
                </a:solidFill>
                <a:latin typeface="Times New Roman" panose="02020603050405020304" pitchFamily="18" charset="0"/>
                <a:cs typeface="Times New Roman" panose="02020603050405020304" pitchFamily="18" charset="0"/>
              </a:rPr>
              <a:t>раздел введены </a:t>
            </a:r>
            <a:r>
              <a:rPr lang="ru-RU" sz="2200" dirty="0">
                <a:solidFill>
                  <a:prstClr val="black"/>
                </a:solidFill>
                <a:latin typeface="Times New Roman" panose="02020603050405020304" pitchFamily="18" charset="0"/>
                <a:cs typeface="Times New Roman" panose="02020603050405020304" pitchFamily="18" charset="0"/>
              </a:rPr>
              <a:t>отдельные сроки для отражения дивидендов, доходов по трудовым договорам, </a:t>
            </a:r>
            <a:r>
              <a:rPr lang="ru-RU" sz="2200" dirty="0" smtClean="0">
                <a:solidFill>
                  <a:prstClr val="black"/>
                </a:solidFill>
                <a:latin typeface="Times New Roman" panose="02020603050405020304" pitchFamily="18" charset="0"/>
                <a:cs typeface="Times New Roman" panose="02020603050405020304" pitchFamily="18" charset="0"/>
              </a:rPr>
              <a:t>доходов по </a:t>
            </a:r>
            <a:r>
              <a:rPr lang="ru-RU" sz="2200" dirty="0">
                <a:solidFill>
                  <a:prstClr val="black"/>
                </a:solidFill>
                <a:latin typeface="Times New Roman" panose="02020603050405020304" pitchFamily="18" charset="0"/>
                <a:cs typeface="Times New Roman" panose="02020603050405020304" pitchFamily="18" charset="0"/>
              </a:rPr>
              <a:t>гражданско-правовым договорам, а также сумм излишне уплаченного налога</a:t>
            </a:r>
            <a:r>
              <a:rPr lang="ru-RU" sz="2200" dirty="0" smtClean="0">
                <a:solidFill>
                  <a:prstClr val="black"/>
                </a:solidFill>
                <a:latin typeface="Times New Roman" panose="02020603050405020304" pitchFamily="18" charset="0"/>
                <a:cs typeface="Times New Roman" panose="02020603050405020304" pitchFamily="18" charset="0"/>
              </a:rPr>
              <a:t>;</a:t>
            </a:r>
          </a:p>
          <a:p>
            <a:pPr lvl="0" algn="just" defTabSz="914400" fontAlgn="base">
              <a:spcBef>
                <a:spcPct val="20000"/>
              </a:spcBef>
              <a:spcAft>
                <a:spcPct val="0"/>
              </a:spcAft>
            </a:pPr>
            <a:r>
              <a:rPr lang="ru-RU" sz="2200" dirty="0" smtClean="0">
                <a:solidFill>
                  <a:prstClr val="black"/>
                </a:solidFill>
                <a:latin typeface="Times New Roman" panose="02020603050405020304" pitchFamily="18" charset="0"/>
                <a:cs typeface="Times New Roman" panose="02020603050405020304" pitchFamily="18" charset="0"/>
              </a:rPr>
              <a:t>-данные </a:t>
            </a:r>
            <a:r>
              <a:rPr lang="ru-RU" sz="2200" dirty="0">
                <a:solidFill>
                  <a:prstClr val="black"/>
                </a:solidFill>
                <a:latin typeface="Times New Roman" panose="02020603050405020304" pitchFamily="18" charset="0"/>
                <a:cs typeface="Times New Roman" panose="02020603050405020304" pitchFamily="18" charset="0"/>
              </a:rPr>
              <a:t>о сроках и суммах перечисления НДФЛ, а также о возврате НДФЛ будут отражаться </a:t>
            </a:r>
            <a:r>
              <a:rPr lang="ru-RU" sz="2200" dirty="0" smtClean="0">
                <a:solidFill>
                  <a:prstClr val="black"/>
                </a:solidFill>
                <a:latin typeface="Times New Roman" panose="02020603050405020304" pitchFamily="18" charset="0"/>
                <a:cs typeface="Times New Roman" panose="02020603050405020304" pitchFamily="18" charset="0"/>
              </a:rPr>
              <a:t>в первом </a:t>
            </a:r>
            <a:r>
              <a:rPr lang="ru-RU" sz="2200" dirty="0">
                <a:solidFill>
                  <a:prstClr val="black"/>
                </a:solidFill>
                <a:latin typeface="Times New Roman" panose="02020603050405020304" pitchFamily="18" charset="0"/>
                <a:cs typeface="Times New Roman" panose="02020603050405020304" pitchFamily="18" charset="0"/>
              </a:rPr>
              <a:t>разделе. При этом в новой форме расчета не нужно будет указывать сведения о </a:t>
            </a:r>
            <a:r>
              <a:rPr lang="ru-RU" sz="2200" dirty="0" smtClean="0">
                <a:solidFill>
                  <a:prstClr val="black"/>
                </a:solidFill>
                <a:latin typeface="Times New Roman" panose="02020603050405020304" pitchFamily="18" charset="0"/>
                <a:cs typeface="Times New Roman" panose="02020603050405020304" pitchFamily="18" charset="0"/>
              </a:rPr>
              <a:t>дате фактического </a:t>
            </a:r>
            <a:r>
              <a:rPr lang="ru-RU" sz="2200" dirty="0">
                <a:solidFill>
                  <a:prstClr val="black"/>
                </a:solidFill>
                <a:latin typeface="Times New Roman" panose="02020603050405020304" pitchFamily="18" charset="0"/>
                <a:cs typeface="Times New Roman" panose="02020603050405020304" pitchFamily="18" charset="0"/>
              </a:rPr>
              <a:t>получения дохода, сумме фактически полученного дохода и дате удержания налога(строки 100, 130 и 110 действующей формы 6-НДФЛ</a:t>
            </a:r>
            <a:r>
              <a:rPr lang="ru-RU" sz="2200" dirty="0" smtClean="0">
                <a:solidFill>
                  <a:prstClr val="black"/>
                </a:solidFill>
                <a:latin typeface="Times New Roman" panose="02020603050405020304" pitchFamily="18" charset="0"/>
                <a:cs typeface="Times New Roman" panose="02020603050405020304" pitchFamily="18" charset="0"/>
              </a:rPr>
              <a:t>);</a:t>
            </a:r>
          </a:p>
          <a:p>
            <a:pPr lvl="0" algn="just" defTabSz="914400" fontAlgn="base">
              <a:spcBef>
                <a:spcPct val="20000"/>
              </a:spcBef>
              <a:spcAft>
                <a:spcPct val="0"/>
              </a:spcAft>
            </a:pPr>
            <a:r>
              <a:rPr lang="ru-RU" sz="2200" dirty="0" smtClean="0">
                <a:solidFill>
                  <a:prstClr val="black"/>
                </a:solidFill>
                <a:latin typeface="Times New Roman" panose="02020603050405020304" pitchFamily="18" charset="0"/>
                <a:cs typeface="Times New Roman" panose="02020603050405020304" pitchFamily="18" charset="0"/>
              </a:rPr>
              <a:t>-в </a:t>
            </a:r>
            <a:r>
              <a:rPr lang="ru-RU" sz="2200" dirty="0">
                <a:solidFill>
                  <a:prstClr val="black"/>
                </a:solidFill>
                <a:latin typeface="Times New Roman" panose="02020603050405020304" pitchFamily="18" charset="0"/>
                <a:cs typeface="Times New Roman" panose="02020603050405020304" pitchFamily="18" charset="0"/>
              </a:rPr>
              <a:t>первом и втором разделах расчета необходимо будет </a:t>
            </a:r>
            <a:r>
              <a:rPr lang="ru-RU" sz="2200" dirty="0" smtClean="0">
                <a:solidFill>
                  <a:prstClr val="black"/>
                </a:solidFill>
                <a:latin typeface="Times New Roman" panose="02020603050405020304" pitchFamily="18" charset="0"/>
                <a:cs typeface="Times New Roman" panose="02020603050405020304" pitchFamily="18" charset="0"/>
              </a:rPr>
              <a:t>указывать КБК.</a:t>
            </a:r>
            <a:endParaRPr lang="ru-RU" sz="2200" dirty="0">
              <a:solidFill>
                <a:srgbClr val="FF0000"/>
              </a:solidFill>
            </a:endParaRPr>
          </a:p>
        </p:txBody>
      </p:sp>
    </p:spTree>
    <p:extLst>
      <p:ext uri="{BB962C8B-B14F-4D97-AF65-F5344CB8AC3E}">
        <p14:creationId xmlns:p14="http://schemas.microsoft.com/office/powerpoint/2010/main" val="4195180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Google Shape;805;p46"/>
          <p:cNvPicPr preferRelativeResize="0"/>
          <p:nvPr/>
        </p:nvPicPr>
        <p:blipFill rotWithShape="1">
          <a:blip r:embed="rId3">
            <a:alphaModFix/>
          </a:blip>
          <a:srcRect/>
          <a:stretch/>
        </p:blipFill>
        <p:spPr>
          <a:xfrm>
            <a:off x="-3371" y="-30378"/>
            <a:ext cx="9906859" cy="6858594"/>
          </a:xfrm>
          <a:prstGeom prst="rect">
            <a:avLst/>
          </a:prstGeom>
          <a:noFill/>
          <a:ln>
            <a:noFill/>
          </a:ln>
        </p:spPr>
      </p:pic>
      <p:sp>
        <p:nvSpPr>
          <p:cNvPr id="806" name="Google Shape;806;p46"/>
          <p:cNvSpPr txBox="1"/>
          <p:nvPr/>
        </p:nvSpPr>
        <p:spPr>
          <a:xfrm>
            <a:off x="-22858" y="1166612"/>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807" name="Google Shape;807;p46"/>
          <p:cNvPicPr preferRelativeResize="0"/>
          <p:nvPr/>
        </p:nvPicPr>
        <p:blipFill rotWithShape="1">
          <a:blip r:embed="rId4">
            <a:alphaModFix/>
          </a:blip>
          <a:srcRect/>
          <a:stretch/>
        </p:blipFill>
        <p:spPr>
          <a:xfrm>
            <a:off x="6297549" y="38666"/>
            <a:ext cx="3418133" cy="910568"/>
          </a:xfrm>
          <a:prstGeom prst="rect">
            <a:avLst/>
          </a:prstGeom>
          <a:noFill/>
          <a:ln>
            <a:noFill/>
          </a:ln>
        </p:spPr>
      </p:pic>
      <p:pic>
        <p:nvPicPr>
          <p:cNvPr id="808" name="Google Shape;808;p46"/>
          <p:cNvPicPr preferRelativeResize="0"/>
          <p:nvPr/>
        </p:nvPicPr>
        <p:blipFill rotWithShape="1">
          <a:blip r:embed="rId5">
            <a:alphaModFix/>
          </a:blip>
          <a:srcRect/>
          <a:stretch/>
        </p:blipFill>
        <p:spPr>
          <a:xfrm>
            <a:off x="8983748" y="5959636"/>
            <a:ext cx="775063" cy="775063"/>
          </a:xfrm>
          <a:prstGeom prst="rect">
            <a:avLst/>
          </a:prstGeom>
          <a:noFill/>
          <a:ln>
            <a:noFill/>
          </a:ln>
          <a:effectLst>
            <a:reflection endPos="0" dist="50800" dir="5400000" sy="-100000" algn="bl" rotWithShape="0"/>
          </a:effectLst>
        </p:spPr>
      </p:pic>
      <p:pic>
        <p:nvPicPr>
          <p:cNvPr id="809" name="Google Shape;809;p46"/>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810" name="Google Shape;810;p46"/>
          <p:cNvPicPr preferRelativeResize="0"/>
          <p:nvPr/>
        </p:nvPicPr>
        <p:blipFill rotWithShape="1">
          <a:blip r:embed="rId7">
            <a:alphaModFix/>
          </a:blip>
          <a:srcRect/>
          <a:stretch/>
        </p:blipFill>
        <p:spPr>
          <a:xfrm flipH="1">
            <a:off x="9861140" y="4"/>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811" name="Google Shape;811;p46"/>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812" name="Google Shape;812;p46"/>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813" name="Google Shape;813;p46"/>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814" name="Google Shape;814;p46"/>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815" name="Google Shape;815;p46"/>
          <p:cNvSpPr/>
          <p:nvPr/>
        </p:nvSpPr>
        <p:spPr>
          <a:xfrm>
            <a:off x="4682054"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816" name="Google Shape;816;p46" descr="File:Circle-icons-global.svg - Wikipedia"/>
          <p:cNvPicPr preferRelativeResize="0"/>
          <p:nvPr/>
        </p:nvPicPr>
        <p:blipFill rotWithShape="1">
          <a:blip r:embed="rId9">
            <a:alphaModFix/>
          </a:blip>
          <a:srcRect/>
          <a:stretch/>
        </p:blipFill>
        <p:spPr>
          <a:xfrm>
            <a:off x="203947" y="6537943"/>
            <a:ext cx="226427" cy="226427"/>
          </a:xfrm>
          <a:prstGeom prst="rect">
            <a:avLst/>
          </a:prstGeom>
          <a:noFill/>
          <a:ln>
            <a:noFill/>
          </a:ln>
        </p:spPr>
      </p:pic>
      <p:pic>
        <p:nvPicPr>
          <p:cNvPr id="817" name="Google Shape;817;p46"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818" name="Google Shape;818;p46" descr="WhatsApp - Wikipedia"/>
          <p:cNvPicPr preferRelativeResize="0"/>
          <p:nvPr/>
        </p:nvPicPr>
        <p:blipFill rotWithShape="1">
          <a:blip r:embed="rId11">
            <a:alphaModFix/>
          </a:blip>
          <a:srcRect/>
          <a:stretch/>
        </p:blipFill>
        <p:spPr>
          <a:xfrm>
            <a:off x="4447768" y="6486909"/>
            <a:ext cx="331488" cy="332593"/>
          </a:xfrm>
          <a:prstGeom prst="rect">
            <a:avLst/>
          </a:prstGeom>
          <a:noFill/>
          <a:ln>
            <a:noFill/>
          </a:ln>
        </p:spPr>
      </p:pic>
      <p:pic>
        <p:nvPicPr>
          <p:cNvPr id="819" name="Google Shape;819;p46"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820" name="Google Shape;820;p46"/>
          <p:cNvSpPr/>
          <p:nvPr/>
        </p:nvSpPr>
        <p:spPr>
          <a:xfrm>
            <a:off x="6914792"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821" name="Google Shape;821;p46"/>
          <p:cNvSpPr/>
          <p:nvPr/>
        </p:nvSpPr>
        <p:spPr>
          <a:xfrm>
            <a:off x="430373" y="1042205"/>
            <a:ext cx="919378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800000"/>
                </a:solidFill>
                <a:latin typeface="Times New Roman"/>
                <a:ea typeface="Times New Roman"/>
                <a:cs typeface="Times New Roman"/>
                <a:sym typeface="Times New Roman"/>
              </a:rPr>
              <a:t>Зарплата за декабрь 2020 года в 6-НДФЛ </a:t>
            </a:r>
            <a:endParaRPr sz="1800" b="1" i="0" u="none" strike="noStrike" cap="none">
              <a:solidFill>
                <a:srgbClr val="800000"/>
              </a:solidFill>
              <a:latin typeface="Calibri"/>
              <a:ea typeface="Calibri"/>
              <a:cs typeface="Calibri"/>
              <a:sym typeface="Calibri"/>
            </a:endParaRPr>
          </a:p>
        </p:txBody>
      </p:sp>
      <p:sp>
        <p:nvSpPr>
          <p:cNvPr id="822" name="Google Shape;822;p46"/>
          <p:cNvSpPr/>
          <p:nvPr/>
        </p:nvSpPr>
        <p:spPr>
          <a:xfrm>
            <a:off x="684372" y="1397440"/>
            <a:ext cx="8422172"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sp>
        <p:nvSpPr>
          <p:cNvPr id="823" name="Google Shape;823;p46"/>
          <p:cNvSpPr/>
          <p:nvPr/>
        </p:nvSpPr>
        <p:spPr>
          <a:xfrm>
            <a:off x="684371" y="1537704"/>
            <a:ext cx="8686907" cy="5115246"/>
          </a:xfrm>
          <a:prstGeom prst="rect">
            <a:avLst/>
          </a:prstGeom>
          <a:noFill/>
          <a:ln>
            <a:noFill/>
          </a:ln>
        </p:spPr>
        <p:txBody>
          <a:bodyPr spcFirstLastPara="1" wrap="square" lIns="91425" tIns="45700" rIns="91425" bIns="45700" anchor="t" anchorCtr="0">
            <a:noAutofit/>
          </a:bodyPr>
          <a:lstStyle/>
          <a:p>
            <a:pPr lvl="0" algn="just">
              <a:spcBef>
                <a:spcPts val="0"/>
              </a:spcBef>
              <a:spcAft>
                <a:spcPts val="0"/>
              </a:spcAft>
            </a:pPr>
            <a:r>
              <a:rPr lang="ru-RU" sz="2400" b="1" dirty="0">
                <a:solidFill>
                  <a:srgbClr val="000000"/>
                </a:solidFill>
                <a:latin typeface="Times New Roman"/>
                <a:ea typeface="Times New Roman"/>
                <a:cs typeface="Times New Roman"/>
                <a:sym typeface="Times New Roman"/>
              </a:rPr>
              <a:t>Письмо ФНС России от 01.04.2021 N БС-4-11/4351@, </a:t>
            </a:r>
            <a:r>
              <a:rPr lang="ru-RU" sz="2400" b="1" dirty="0" smtClean="0">
                <a:solidFill>
                  <a:srgbClr val="000000"/>
                </a:solidFill>
                <a:latin typeface="Times New Roman"/>
                <a:ea typeface="Times New Roman"/>
                <a:cs typeface="Times New Roman"/>
                <a:sym typeface="Times New Roman"/>
              </a:rPr>
              <a:t>Письмо </a:t>
            </a:r>
            <a:r>
              <a:rPr lang="ru-RU" sz="2400" b="1" dirty="0">
                <a:solidFill>
                  <a:srgbClr val="000000"/>
                </a:solidFill>
                <a:latin typeface="Times New Roman"/>
                <a:ea typeface="Times New Roman"/>
                <a:cs typeface="Times New Roman"/>
                <a:sym typeface="Times New Roman"/>
              </a:rPr>
              <a:t>ФНС России от 12.04.2021 N БС-4-11/4935@</a:t>
            </a:r>
          </a:p>
          <a:p>
            <a:pPr marL="0" marR="0" lvl="0" indent="0" algn="just" rtl="0">
              <a:spcBef>
                <a:spcPts val="0"/>
              </a:spcBef>
              <a:spcAft>
                <a:spcPts val="0"/>
              </a:spcAft>
              <a:buNone/>
            </a:pPr>
            <a:endParaRPr dirty="0"/>
          </a:p>
          <a:p>
            <a:pPr marL="0" marR="0" lvl="0" indent="0" algn="just" rtl="0">
              <a:spcBef>
                <a:spcPts val="480"/>
              </a:spcBef>
              <a:spcAft>
                <a:spcPts val="0"/>
              </a:spcAft>
              <a:buNone/>
            </a:pPr>
            <a:r>
              <a:rPr lang="ru-RU" sz="2400" dirty="0">
                <a:solidFill>
                  <a:srgbClr val="000000"/>
                </a:solidFill>
                <a:latin typeface="Times New Roman"/>
                <a:ea typeface="Times New Roman"/>
                <a:cs typeface="Times New Roman"/>
                <a:sym typeface="Times New Roman"/>
              </a:rPr>
              <a:t>В разд. 1 новой формы расчета 6-НДФЛ отражают сроки перечисления налога и удержанный НДФЛ. Служба разъяснила: в отчетности за I квартал указывают налог, который удержали </a:t>
            </a:r>
            <a:r>
              <a:rPr lang="ru-RU" sz="2400" dirty="0" smtClean="0">
                <a:solidFill>
                  <a:srgbClr val="000000"/>
                </a:solidFill>
                <a:latin typeface="Times New Roman"/>
                <a:ea typeface="Times New Roman"/>
                <a:cs typeface="Times New Roman"/>
                <a:sym typeface="Times New Roman"/>
              </a:rPr>
              <a:t>в отчетном периоде</a:t>
            </a:r>
            <a:r>
              <a:rPr lang="ru-RU" sz="2400" b="1" dirty="0" smtClean="0">
                <a:solidFill>
                  <a:srgbClr val="FF000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Срок перечисления доходов и налога не имеет значения.</a:t>
            </a:r>
            <a:endParaRPr dirty="0"/>
          </a:p>
          <a:p>
            <a:pPr marL="0" marR="0" lvl="0" indent="0" algn="just" rtl="0">
              <a:spcBef>
                <a:spcPts val="480"/>
              </a:spcBef>
              <a:spcAft>
                <a:spcPts val="0"/>
              </a:spcAft>
              <a:buNone/>
            </a:pPr>
            <a:endParaRPr sz="2400" b="1"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2033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74396" y="76904"/>
            <a:ext cx="9906859" cy="6858594"/>
          </a:xfrm>
          <a:prstGeom prst="rect">
            <a:avLst/>
          </a:prstGeom>
          <a:noFill/>
          <a:ln>
            <a:noFill/>
          </a:ln>
        </p:spPr>
      </p:pic>
      <p:sp>
        <p:nvSpPr>
          <p:cNvPr id="645" name="Google Shape;645;p39"/>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646" name="Google Shape;646;p39"/>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647" name="Google Shape;647;p39"/>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648" name="Google Shape;648;p39"/>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649" name="Google Shape;649;p39"/>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650" name="Google Shape;650;p39"/>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651" name="Google Shape;651;p39"/>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652" name="Google Shape;652;p39"/>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653" name="Google Shape;653;p39"/>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654" name="Google Shape;654;p39"/>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655" name="Google Shape;655;p39"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656" name="Google Shape;656;p39"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657" name="Google Shape;657;p39"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658" name="Google Shape;658;p39"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659" name="Google Shape;659;p39"/>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660" name="Google Shape;660;p39"/>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smtClean="0">
                <a:solidFill>
                  <a:srgbClr val="800000"/>
                </a:solidFill>
                <a:latin typeface="Times New Roman"/>
                <a:ea typeface="Times New Roman"/>
                <a:cs typeface="Times New Roman"/>
                <a:sym typeface="Times New Roman"/>
              </a:rPr>
              <a:t>Порядок отражения премий в 1 разделе</a:t>
            </a:r>
            <a:endParaRPr sz="1800" b="1" i="0" u="none" strike="noStrike" cap="none" dirty="0">
              <a:solidFill>
                <a:srgbClr val="800000"/>
              </a:solidFill>
              <a:latin typeface="Calibri"/>
              <a:ea typeface="Calibri"/>
              <a:cs typeface="Calibri"/>
              <a:sym typeface="Calibri"/>
            </a:endParaRPr>
          </a:p>
        </p:txBody>
      </p:sp>
      <p:sp>
        <p:nvSpPr>
          <p:cNvPr id="661" name="Google Shape;661;p39"/>
          <p:cNvSpPr/>
          <p:nvPr/>
        </p:nvSpPr>
        <p:spPr>
          <a:xfrm>
            <a:off x="684372" y="1397440"/>
            <a:ext cx="8422172"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sp>
        <p:nvSpPr>
          <p:cNvPr id="662" name="Google Shape;662;p39"/>
          <p:cNvSpPr/>
          <p:nvPr/>
        </p:nvSpPr>
        <p:spPr>
          <a:xfrm>
            <a:off x="249501" y="1273038"/>
            <a:ext cx="9466180" cy="4961509"/>
          </a:xfrm>
          <a:prstGeom prst="rect">
            <a:avLst/>
          </a:prstGeom>
          <a:noFill/>
          <a:ln>
            <a:noFill/>
          </a:ln>
        </p:spPr>
        <p:txBody>
          <a:bodyPr spcFirstLastPara="1" wrap="square" lIns="91425" tIns="45700" rIns="91425" bIns="45700" anchor="t" anchorCtr="0">
            <a:noAutofit/>
          </a:bodyPr>
          <a:lstStyle/>
          <a:p>
            <a:pPr lvl="0" algn="just">
              <a:spcBef>
                <a:spcPts val="0"/>
              </a:spcBef>
              <a:spcAft>
                <a:spcPts val="0"/>
              </a:spcAft>
            </a:pPr>
            <a:r>
              <a:rPr lang="ru-RU" sz="2200" b="1" dirty="0" smtClean="0">
                <a:solidFill>
                  <a:srgbClr val="000000"/>
                </a:solidFill>
                <a:latin typeface="Times New Roman"/>
                <a:ea typeface="Times New Roman"/>
                <a:cs typeface="Times New Roman"/>
                <a:sym typeface="Times New Roman"/>
              </a:rPr>
              <a:t>Ежемесячные премии:</a:t>
            </a:r>
          </a:p>
          <a:p>
            <a:pPr lvl="0" algn="just">
              <a:spcBef>
                <a:spcPts val="0"/>
              </a:spcBef>
              <a:spcAft>
                <a:spcPts val="0"/>
              </a:spcAft>
            </a:pPr>
            <a:endParaRPr lang="ru-RU" sz="2200" dirty="0" smtClean="0">
              <a:solidFill>
                <a:srgbClr val="000000"/>
              </a:solidFill>
              <a:latin typeface="Times New Roman"/>
              <a:ea typeface="Times New Roman"/>
              <a:cs typeface="Times New Roman"/>
              <a:sym typeface="Times New Roman"/>
            </a:endParaRPr>
          </a:p>
          <a:p>
            <a:pPr lvl="0" algn="just">
              <a:spcBef>
                <a:spcPts val="0"/>
              </a:spcBef>
              <a:spcAft>
                <a:spcPts val="0"/>
              </a:spcAft>
            </a:pPr>
            <a:r>
              <a:rPr lang="ru-RU" sz="2200" dirty="0" smtClean="0">
                <a:solidFill>
                  <a:srgbClr val="000000"/>
                </a:solidFill>
                <a:latin typeface="Times New Roman"/>
                <a:ea typeface="Times New Roman"/>
                <a:cs typeface="Times New Roman"/>
                <a:sym typeface="Times New Roman"/>
              </a:rPr>
              <a:t>В разд. 1 нужно отразить следующее (п. п. 3.1, 3.2 Порядка заполнения расчета 6-НДФЛ):</a:t>
            </a:r>
          </a:p>
          <a:p>
            <a:pPr lvl="0" algn="just">
              <a:spcBef>
                <a:spcPts val="0"/>
              </a:spcBef>
              <a:spcAft>
                <a:spcPts val="0"/>
              </a:spcAft>
            </a:pPr>
            <a:r>
              <a:rPr lang="ru-RU" sz="2200" dirty="0" smtClean="0">
                <a:solidFill>
                  <a:srgbClr val="000000"/>
                </a:solidFill>
                <a:latin typeface="Times New Roman"/>
                <a:ea typeface="Times New Roman"/>
                <a:cs typeface="Times New Roman"/>
                <a:sym typeface="Times New Roman"/>
              </a:rPr>
              <a:t>•	в поле 020 - общую сумму удержанного (в том числе с премии) налога, дата удержания которого приходится на последние три месяца отчетного периода. Срок его перечисления значения не имеет;</a:t>
            </a:r>
          </a:p>
          <a:p>
            <a:pPr lvl="0" algn="just">
              <a:spcBef>
                <a:spcPts val="0"/>
              </a:spcBef>
              <a:spcAft>
                <a:spcPts val="0"/>
              </a:spcAft>
            </a:pPr>
            <a:r>
              <a:rPr lang="ru-RU" sz="2200" dirty="0" smtClean="0">
                <a:solidFill>
                  <a:srgbClr val="000000"/>
                </a:solidFill>
                <a:latin typeface="Times New Roman"/>
                <a:ea typeface="Times New Roman"/>
                <a:cs typeface="Times New Roman"/>
                <a:sym typeface="Times New Roman"/>
              </a:rPr>
              <a:t>•	в поле 021 - рабочий день, следующий за днем выплаты премии (п. п. 6, 7 ст. 6.1, п. 6 ст. 226 НК РФ);</a:t>
            </a:r>
          </a:p>
          <a:p>
            <a:pPr lvl="0" algn="just">
              <a:spcBef>
                <a:spcPts val="0"/>
              </a:spcBef>
              <a:spcAft>
                <a:spcPts val="0"/>
              </a:spcAft>
            </a:pPr>
            <a:r>
              <a:rPr lang="ru-RU" sz="2200" dirty="0" smtClean="0">
                <a:solidFill>
                  <a:srgbClr val="000000"/>
                </a:solidFill>
                <a:latin typeface="Times New Roman"/>
                <a:ea typeface="Times New Roman"/>
                <a:cs typeface="Times New Roman"/>
                <a:sym typeface="Times New Roman"/>
              </a:rPr>
              <a:t>•	в поле 022 - общую сумму удержанного налога, срок перечисления которого приходится на дату, приведенную в поле 021, в том числе удержанную с премии.</a:t>
            </a:r>
          </a:p>
          <a:p>
            <a:pPr lvl="0" algn="just">
              <a:spcBef>
                <a:spcPts val="0"/>
              </a:spcBef>
              <a:spcAft>
                <a:spcPts val="0"/>
              </a:spcAft>
            </a:pPr>
            <a:r>
              <a:rPr lang="ru-RU" sz="2200" b="1" dirty="0" smtClean="0">
                <a:solidFill>
                  <a:srgbClr val="000000"/>
                </a:solidFill>
                <a:latin typeface="Times New Roman"/>
                <a:ea typeface="Times New Roman"/>
                <a:cs typeface="Times New Roman"/>
                <a:sym typeface="Times New Roman"/>
              </a:rPr>
              <a:t>Квартальные</a:t>
            </a:r>
            <a:r>
              <a:rPr lang="ru-RU" sz="2200" b="1" dirty="0" smtClean="0">
                <a:solidFill>
                  <a:srgbClr val="000000"/>
                </a:solidFill>
                <a:latin typeface="Times New Roman"/>
                <a:ea typeface="Times New Roman"/>
                <a:cs typeface="Times New Roman"/>
                <a:sym typeface="Times New Roman"/>
              </a:rPr>
              <a:t>, годовые, полугодовые, разовые  </a:t>
            </a:r>
            <a:r>
              <a:rPr lang="ru-RU" sz="2200" dirty="0" smtClean="0">
                <a:solidFill>
                  <a:srgbClr val="000000"/>
                </a:solidFill>
                <a:latin typeface="Times New Roman"/>
                <a:ea typeface="Times New Roman"/>
                <a:cs typeface="Times New Roman"/>
                <a:sym typeface="Times New Roman"/>
              </a:rPr>
              <a:t>- в порядке для ежемесячных премий.</a:t>
            </a:r>
          </a:p>
          <a:p>
            <a:pPr marL="342900" marR="0" lvl="0" indent="-203200" algn="just" rtl="0">
              <a:spcBef>
                <a:spcPts val="440"/>
              </a:spcBef>
              <a:spcAft>
                <a:spcPts val="0"/>
              </a:spcAft>
              <a:buClr>
                <a:schemeClr val="dk1"/>
              </a:buClr>
              <a:buSzPts val="2200"/>
              <a:buFont typeface="Calibri"/>
              <a:buNone/>
            </a:pPr>
            <a:endParaRPr sz="24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6539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74396" y="76904"/>
            <a:ext cx="9906859" cy="6858594"/>
          </a:xfrm>
          <a:prstGeom prst="rect">
            <a:avLst/>
          </a:prstGeom>
          <a:noFill/>
          <a:ln>
            <a:noFill/>
          </a:ln>
        </p:spPr>
      </p:pic>
      <p:sp>
        <p:nvSpPr>
          <p:cNvPr id="645" name="Google Shape;645;p39"/>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646" name="Google Shape;646;p39"/>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647" name="Google Shape;647;p39"/>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648" name="Google Shape;648;p39"/>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649" name="Google Shape;649;p39"/>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650" name="Google Shape;650;p39"/>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651" name="Google Shape;651;p39"/>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652" name="Google Shape;652;p39"/>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653" name="Google Shape;653;p39"/>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654" name="Google Shape;654;p39"/>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655" name="Google Shape;655;p39"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656" name="Google Shape;656;p39"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657" name="Google Shape;657;p39"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658" name="Google Shape;658;p39"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659" name="Google Shape;659;p39"/>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660" name="Google Shape;660;p39"/>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800000"/>
                </a:solidFill>
                <a:latin typeface="Times New Roman"/>
                <a:ea typeface="Times New Roman"/>
                <a:cs typeface="Times New Roman"/>
                <a:sym typeface="Times New Roman"/>
              </a:rPr>
              <a:t>Пример 6-НДФЛ за </a:t>
            </a:r>
            <a:r>
              <a:rPr lang="ru-RU" sz="2400" b="1" dirty="0" smtClean="0">
                <a:solidFill>
                  <a:srgbClr val="800000"/>
                </a:solidFill>
                <a:latin typeface="Times New Roman"/>
                <a:ea typeface="Times New Roman"/>
                <a:cs typeface="Times New Roman"/>
                <a:sym typeface="Times New Roman"/>
              </a:rPr>
              <a:t>полугодие</a:t>
            </a:r>
            <a:endParaRPr sz="1800" b="1" i="0" u="none" strike="noStrike" cap="none" dirty="0">
              <a:solidFill>
                <a:srgbClr val="800000"/>
              </a:solidFill>
              <a:latin typeface="Calibri"/>
              <a:ea typeface="Calibri"/>
              <a:cs typeface="Calibri"/>
              <a:sym typeface="Calibri"/>
            </a:endParaRPr>
          </a:p>
        </p:txBody>
      </p:sp>
      <p:sp>
        <p:nvSpPr>
          <p:cNvPr id="661" name="Google Shape;661;p39"/>
          <p:cNvSpPr/>
          <p:nvPr/>
        </p:nvSpPr>
        <p:spPr>
          <a:xfrm>
            <a:off x="684372" y="1397440"/>
            <a:ext cx="8422172"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sp>
        <p:nvSpPr>
          <p:cNvPr id="662" name="Google Shape;662;p39"/>
          <p:cNvSpPr/>
          <p:nvPr/>
        </p:nvSpPr>
        <p:spPr>
          <a:xfrm>
            <a:off x="249501" y="1273038"/>
            <a:ext cx="9466180" cy="53579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900" b="1" dirty="0">
                <a:solidFill>
                  <a:srgbClr val="000000"/>
                </a:solidFill>
                <a:latin typeface="Times New Roman" panose="02020603050405020304" pitchFamily="18" charset="0"/>
                <a:ea typeface="Times New Roman"/>
                <a:cs typeface="Times New Roman" panose="02020603050405020304" pitchFamily="18" charset="0"/>
                <a:sym typeface="Times New Roman"/>
              </a:rPr>
              <a:t>В </a:t>
            </a:r>
            <a:r>
              <a:rPr lang="ru-RU" sz="1900" b="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полугодие ООО </a:t>
            </a:r>
            <a:r>
              <a:rPr lang="ru-RU" sz="1900" b="1" dirty="0">
                <a:solidFill>
                  <a:srgbClr val="000000"/>
                </a:solidFill>
                <a:latin typeface="Times New Roman" panose="02020603050405020304" pitchFamily="18" charset="0"/>
                <a:ea typeface="Times New Roman"/>
                <a:cs typeface="Times New Roman" panose="02020603050405020304" pitchFamily="18" charset="0"/>
                <a:sym typeface="Times New Roman"/>
              </a:rPr>
              <a:t>Ромашка выплачено в пользу 4 сотрудников:</a:t>
            </a:r>
            <a:endParaRPr sz="1900" dirty="0">
              <a:latin typeface="Times New Roman" panose="02020603050405020304" pitchFamily="18" charset="0"/>
              <a:cs typeface="Times New Roman" panose="02020603050405020304" pitchFamily="18" charset="0"/>
            </a:endParaRPr>
          </a:p>
          <a:p>
            <a:pPr marL="0" marR="0" lvl="0" indent="0" algn="just" rtl="0">
              <a:spcBef>
                <a:spcPts val="400"/>
              </a:spcBef>
              <a:spcAft>
                <a:spcPts val="0"/>
              </a:spcAft>
              <a:buNone/>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В 1 квартале начислено 2 550 000 руб. исчислено НДФЛ 331 500 руб., удержано 334 500 руб. Во 2 квартале выплачено:</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11.04.2021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заработная плата за </a:t>
            </a: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март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348 000 руб. (начислено 400 000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14.04.2021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отпускные 87 000 руб. (начислено 100 000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20.04.2021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больничные из средств работодателя 43 500 руб. (начислено 50 000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11.05.2021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заработная плата за </a:t>
            </a: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апрель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348 000 руб. (начислено 400 000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16.05.2021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отпускные 87 000 руб. (начислено 100 000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26.05.2021 вознаграждение по ГПХ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87 000 руб. (начислено 100 000 руб</a:t>
            </a: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cs typeface="Times New Roman" panose="02020603050405020304" pitchFamily="18" charset="0"/>
                <a:sym typeface="Times New Roman"/>
              </a:rPr>
              <a:t>27.05.2021 больничные из средств ФСС 26 100 руб. (начислено 30 000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11.06.2021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заработная плата за </a:t>
            </a: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май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348 000 руб. (начислено 400 000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22.06.2021 премия за май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87 000 руб. (начислено 100 000 руб.);</a:t>
            </a:r>
            <a:endParaRPr sz="1900" dirty="0">
              <a:latin typeface="Times New Roman" panose="02020603050405020304" pitchFamily="18" charset="0"/>
              <a:cs typeface="Times New Roman" panose="02020603050405020304" pitchFamily="18" charset="0"/>
            </a:endParaRPr>
          </a:p>
          <a:p>
            <a:pPr marL="342900" marR="0" lvl="0" indent="-342900" algn="just" rtl="0">
              <a:spcBef>
                <a:spcPts val="400"/>
              </a:spcBef>
              <a:spcAft>
                <a:spcPts val="0"/>
              </a:spcAft>
              <a:buClr>
                <a:srgbClr val="000000"/>
              </a:buClr>
              <a:buSzPts val="2000"/>
              <a:buFont typeface="Times New Roman"/>
              <a:buChar char="-"/>
            </a:pP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24.06.2021 премия по итогам работы 1 квартала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870 000 руб. (начислено 1 000 000 руб.);</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342900" marR="0" lvl="0" indent="-342900" algn="just" rtl="0">
              <a:spcBef>
                <a:spcPts val="400"/>
              </a:spcBef>
              <a:spcAft>
                <a:spcPts val="0"/>
              </a:spcAft>
              <a:buClr>
                <a:srgbClr val="000000"/>
              </a:buClr>
              <a:buSzPts val="2000"/>
              <a:buFont typeface="Times New Roman"/>
              <a:buChar char="-"/>
            </a:pPr>
            <a:r>
              <a:rPr lang="ru-RU" sz="1900" dirty="0" smtClean="0">
                <a:latin typeface="Times New Roman" panose="02020603050405020304" pitchFamily="18" charset="0"/>
                <a:ea typeface="Times New Roman"/>
                <a:cs typeface="Times New Roman" panose="02020603050405020304" pitchFamily="18" charset="0"/>
                <a:sym typeface="Times New Roman"/>
              </a:rPr>
              <a:t>09</a:t>
            </a: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.07.2021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заработная плата за </a:t>
            </a:r>
            <a:r>
              <a:rPr lang="ru-RU" sz="19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июнь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261000 руб. (начислено 300 000 руб.);</a:t>
            </a:r>
            <a:endParaRPr sz="1900" dirty="0">
              <a:latin typeface="Times New Roman" panose="02020603050405020304" pitchFamily="18" charset="0"/>
              <a:cs typeface="Times New Roman" panose="02020603050405020304" pitchFamily="18" charset="0"/>
            </a:endParaRPr>
          </a:p>
          <a:p>
            <a:pPr marL="342900" marR="0" lvl="0" indent="-203200" algn="just" rtl="0">
              <a:spcBef>
                <a:spcPts val="440"/>
              </a:spcBef>
              <a:spcAft>
                <a:spcPts val="0"/>
              </a:spcAft>
              <a:buClr>
                <a:schemeClr val="dk1"/>
              </a:buClr>
              <a:buSzPts val="2200"/>
              <a:buFont typeface="Calibri"/>
              <a:buNone/>
            </a:pPr>
            <a:endParaRPr sz="1900" dirty="0">
              <a:solidFill>
                <a:srgbClr val="FF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74408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Shape 121"/>
        <p:cNvGrpSpPr/>
        <p:nvPr/>
      </p:nvGrpSpPr>
      <p:grpSpPr>
        <a:xfrm>
          <a:off x="0" y="0"/>
          <a:ext cx="0" cy="0"/>
          <a:chOff x="0" y="0"/>
          <a:chExt cx="0" cy="0"/>
        </a:xfrm>
      </p:grpSpPr>
      <p:pic>
        <p:nvPicPr>
          <p:cNvPr id="122" name="Google Shape;122;p16"/>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123" name="Google Shape;123;p16"/>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24" name="Google Shape;124;p16"/>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25" name="Google Shape;125;p16"/>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26" name="Google Shape;126;p16"/>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27" name="Google Shape;127;p16"/>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28" name="Google Shape;128;p16"/>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29" name="Google Shape;129;p16"/>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30" name="Google Shape;130;p16"/>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31" name="Google Shape;131;p16"/>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32" name="Google Shape;132;p16"/>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33" name="Google Shape;133;p16"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34" name="Google Shape;134;p16"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35" name="Google Shape;135;p16"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36" name="Google Shape;136;p16"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37" name="Google Shape;137;p16"/>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38" name="Google Shape;138;p16"/>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139" name="Google Shape;139;p16"/>
          <p:cNvSpPr/>
          <p:nvPr/>
        </p:nvSpPr>
        <p:spPr>
          <a:xfrm>
            <a:off x="22858" y="1076516"/>
            <a:ext cx="981542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Отчетность по страховым взносам</a:t>
            </a:r>
            <a:endParaRPr sz="2400" b="1">
              <a:solidFill>
                <a:srgbClr val="9C0E11"/>
              </a:solidFill>
              <a:latin typeface="Times New Roman"/>
              <a:ea typeface="Times New Roman"/>
              <a:cs typeface="Times New Roman"/>
              <a:sym typeface="Times New Roman"/>
            </a:endParaRPr>
          </a:p>
        </p:txBody>
      </p:sp>
      <p:sp>
        <p:nvSpPr>
          <p:cNvPr id="140" name="Google Shape;140;p16"/>
          <p:cNvSpPr/>
          <p:nvPr/>
        </p:nvSpPr>
        <p:spPr>
          <a:xfrm>
            <a:off x="430372" y="1712890"/>
            <a:ext cx="9366326" cy="426578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400" dirty="0">
                <a:solidFill>
                  <a:srgbClr val="000000"/>
                </a:solidFill>
                <a:latin typeface="Times New Roman"/>
                <a:ea typeface="Times New Roman"/>
                <a:cs typeface="Times New Roman"/>
                <a:sym typeface="Times New Roman"/>
              </a:rPr>
              <a:t>п.7 ст.431 НК РФ Плательщики, указанные в подпункте 1 пункта 1 статьи 419 настоящего Кодекса (за исключением физических лиц, производящих выплаты, указанные в подпункте 3 пункта 3 статьи 422 настоящего Кодекса), представляют расчет по страховым взносам </a:t>
            </a:r>
            <a:r>
              <a:rPr lang="ru-RU" sz="2400" b="1" dirty="0">
                <a:solidFill>
                  <a:srgbClr val="000000"/>
                </a:solidFill>
                <a:latin typeface="Times New Roman"/>
                <a:ea typeface="Times New Roman"/>
                <a:cs typeface="Times New Roman"/>
                <a:sym typeface="Times New Roman"/>
              </a:rPr>
              <a:t>не позднее 30-го числа месяца, следующего за расчетным (отчетным) периодом</a:t>
            </a:r>
            <a:r>
              <a:rPr lang="ru-RU" sz="2400" dirty="0">
                <a:solidFill>
                  <a:srgbClr val="000000"/>
                </a:solidFill>
                <a:latin typeface="Times New Roman"/>
                <a:ea typeface="Times New Roman"/>
                <a:cs typeface="Times New Roman"/>
                <a:sym typeface="Times New Roman"/>
              </a:rPr>
              <a:t>.</a:t>
            </a:r>
            <a:endParaRPr dirty="0"/>
          </a:p>
          <a:p>
            <a:pPr marL="0" marR="0" lvl="0" indent="0" algn="l" rtl="0">
              <a:spcBef>
                <a:spcPts val="480"/>
              </a:spcBef>
              <a:spcAft>
                <a:spcPts val="0"/>
              </a:spcAft>
              <a:buNone/>
            </a:pPr>
            <a:endParaRPr sz="2400" dirty="0">
              <a:solidFill>
                <a:srgbClr val="000000"/>
              </a:solidFill>
              <a:latin typeface="Times New Roman"/>
              <a:ea typeface="Times New Roman"/>
              <a:cs typeface="Times New Roman"/>
              <a:sym typeface="Times New Roman"/>
            </a:endParaRPr>
          </a:p>
          <a:p>
            <a:pPr marL="0" marR="0" lvl="0" indent="0" algn="just" rtl="0">
              <a:spcBef>
                <a:spcPts val="480"/>
              </a:spcBef>
              <a:spcAft>
                <a:spcPts val="0"/>
              </a:spcAft>
              <a:buNone/>
            </a:pPr>
            <a:r>
              <a:rPr lang="ru-RU" sz="2400" dirty="0">
                <a:solidFill>
                  <a:srgbClr val="000000"/>
                </a:solidFill>
                <a:latin typeface="Times New Roman"/>
                <a:ea typeface="Times New Roman"/>
                <a:cs typeface="Times New Roman"/>
                <a:sym typeface="Times New Roman"/>
              </a:rPr>
              <a:t>За </a:t>
            </a:r>
            <a:r>
              <a:rPr lang="ru-RU" sz="2400" dirty="0" smtClean="0">
                <a:solidFill>
                  <a:srgbClr val="000000"/>
                </a:solidFill>
                <a:latin typeface="Times New Roman"/>
                <a:ea typeface="Times New Roman"/>
                <a:cs typeface="Times New Roman"/>
                <a:sym typeface="Times New Roman"/>
              </a:rPr>
              <a:t>полугодие 2021 </a:t>
            </a:r>
            <a:r>
              <a:rPr lang="ru-RU" sz="2400" dirty="0">
                <a:solidFill>
                  <a:srgbClr val="000000"/>
                </a:solidFill>
                <a:latin typeface="Times New Roman"/>
                <a:ea typeface="Times New Roman"/>
                <a:cs typeface="Times New Roman"/>
                <a:sym typeface="Times New Roman"/>
              </a:rPr>
              <a:t>год расчет нужно представить в установленные сроки – </a:t>
            </a:r>
            <a:r>
              <a:rPr lang="ru-RU" sz="2400" b="1" dirty="0">
                <a:solidFill>
                  <a:srgbClr val="000000"/>
                </a:solidFill>
                <a:latin typeface="Times New Roman"/>
                <a:ea typeface="Times New Roman"/>
                <a:cs typeface="Times New Roman"/>
                <a:sym typeface="Times New Roman"/>
              </a:rPr>
              <a:t>не позднее 30 </a:t>
            </a:r>
            <a:r>
              <a:rPr lang="ru-RU" sz="2400" b="1" dirty="0" smtClean="0">
                <a:solidFill>
                  <a:srgbClr val="000000"/>
                </a:solidFill>
                <a:latin typeface="Times New Roman"/>
                <a:ea typeface="Times New Roman"/>
                <a:cs typeface="Times New Roman"/>
                <a:sym typeface="Times New Roman"/>
              </a:rPr>
              <a:t>июля </a:t>
            </a:r>
            <a:r>
              <a:rPr lang="ru-RU" sz="2400" b="1" dirty="0">
                <a:solidFill>
                  <a:srgbClr val="000000"/>
                </a:solidFill>
                <a:latin typeface="Times New Roman"/>
                <a:ea typeface="Times New Roman"/>
                <a:cs typeface="Times New Roman"/>
                <a:sym typeface="Times New Roman"/>
              </a:rPr>
              <a:t>2021 года.</a:t>
            </a:r>
            <a:endParaRPr sz="2400" dirty="0">
              <a:solidFill>
                <a:srgbClr val="000000"/>
              </a:solidFill>
              <a:latin typeface="Times New Roman"/>
              <a:ea typeface="Times New Roman"/>
              <a:cs typeface="Times New Roman"/>
              <a:sym typeface="Times New Roman"/>
            </a:endParaRPr>
          </a:p>
          <a:p>
            <a:pPr marL="0" marR="0" lvl="0" indent="0" algn="just" rtl="0">
              <a:spcBef>
                <a:spcPts val="440"/>
              </a:spcBef>
              <a:spcAft>
                <a:spcPts val="0"/>
              </a:spcAft>
              <a:buNone/>
            </a:pPr>
            <a:endParaRPr sz="2200" dirty="0">
              <a:solidFill>
                <a:srgbClr val="0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40"/>
          <p:cNvPicPr preferRelativeResize="0"/>
          <p:nvPr/>
        </p:nvPicPr>
        <p:blipFill rotWithShape="1">
          <a:blip r:embed="rId3">
            <a:alphaModFix/>
          </a:blip>
          <a:srcRect/>
          <a:stretch/>
        </p:blipFill>
        <p:spPr>
          <a:xfrm>
            <a:off x="492024" y="182367"/>
            <a:ext cx="9906859" cy="6589860"/>
          </a:xfrm>
          <a:prstGeom prst="rect">
            <a:avLst/>
          </a:prstGeom>
          <a:noFill/>
          <a:ln>
            <a:noFill/>
          </a:ln>
        </p:spPr>
      </p:pic>
      <p:sp>
        <p:nvSpPr>
          <p:cNvPr id="668" name="Google Shape;668;p40"/>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669" name="Google Shape;669;p40"/>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670" name="Google Shape;670;p40"/>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671" name="Google Shape;671;p40"/>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672" name="Google Shape;672;p40"/>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673" name="Google Shape;673;p40"/>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674" name="Google Shape;674;p40"/>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675" name="Google Shape;675;p40"/>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676" name="Google Shape;676;p40"/>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677" name="Google Shape;677;p40"/>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678" name="Google Shape;678;p40"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679" name="Google Shape;679;p40"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680" name="Google Shape;680;p40"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681" name="Google Shape;681;p40"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682" name="Google Shape;682;p40"/>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683" name="Google Shape;683;p40"/>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800000"/>
                </a:solidFill>
                <a:latin typeface="Times New Roman"/>
                <a:ea typeface="Times New Roman"/>
                <a:cs typeface="Times New Roman"/>
                <a:sym typeface="Times New Roman"/>
              </a:rPr>
              <a:t>Титульный лист в 6-НДФЛ за </a:t>
            </a:r>
            <a:r>
              <a:rPr lang="ru-RU" sz="2400" b="1" dirty="0" smtClean="0">
                <a:solidFill>
                  <a:srgbClr val="800000"/>
                </a:solidFill>
                <a:latin typeface="Times New Roman"/>
                <a:ea typeface="Times New Roman"/>
                <a:cs typeface="Times New Roman"/>
                <a:sym typeface="Times New Roman"/>
              </a:rPr>
              <a:t>полугодие</a:t>
            </a:r>
            <a:endParaRPr sz="1800" b="1" i="0" u="none" strike="noStrike" cap="none" dirty="0">
              <a:solidFill>
                <a:srgbClr val="800000"/>
              </a:solidFill>
              <a:latin typeface="Calibri"/>
              <a:ea typeface="Calibri"/>
              <a:cs typeface="Calibri"/>
              <a:sym typeface="Calibri"/>
            </a:endParaRPr>
          </a:p>
        </p:txBody>
      </p:sp>
      <p:sp>
        <p:nvSpPr>
          <p:cNvPr id="684" name="Google Shape;684;p40"/>
          <p:cNvSpPr/>
          <p:nvPr/>
        </p:nvSpPr>
        <p:spPr>
          <a:xfrm rot="10800000" flipH="1">
            <a:off x="684373" y="1273038"/>
            <a:ext cx="8363595"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pic>
        <p:nvPicPr>
          <p:cNvPr id="1026" name="Picture 2" descr="D:\АктуальныеМатериалы к семинарам\Семинары 2021\Воронеж\14 мая\Титульный лист.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4036" y="1278890"/>
            <a:ext cx="7579712" cy="484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95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41"/>
          <p:cNvPicPr preferRelativeResize="0"/>
          <p:nvPr/>
        </p:nvPicPr>
        <p:blipFill rotWithShape="1">
          <a:blip r:embed="rId3">
            <a:alphaModFix/>
          </a:blip>
          <a:srcRect/>
          <a:stretch/>
        </p:blipFill>
        <p:spPr>
          <a:xfrm>
            <a:off x="492024" y="182367"/>
            <a:ext cx="9906859" cy="6589860"/>
          </a:xfrm>
          <a:prstGeom prst="rect">
            <a:avLst/>
          </a:prstGeom>
          <a:noFill/>
          <a:ln>
            <a:noFill/>
          </a:ln>
        </p:spPr>
      </p:pic>
      <p:sp>
        <p:nvSpPr>
          <p:cNvPr id="691" name="Google Shape;691;p41"/>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692" name="Google Shape;692;p41"/>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693" name="Google Shape;693;p41"/>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694" name="Google Shape;694;p41"/>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695" name="Google Shape;695;p41"/>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696" name="Google Shape;696;p41"/>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697" name="Google Shape;697;p41"/>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698" name="Google Shape;698;p41"/>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699" name="Google Shape;699;p41"/>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700" name="Google Shape;700;p41"/>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701" name="Google Shape;701;p41"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702" name="Google Shape;702;p41"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703" name="Google Shape;703;p41"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704" name="Google Shape;704;p41"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705" name="Google Shape;705;p41"/>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706" name="Google Shape;706;p41"/>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800000"/>
                </a:solidFill>
                <a:latin typeface="Times New Roman"/>
                <a:ea typeface="Times New Roman"/>
                <a:cs typeface="Times New Roman"/>
                <a:sym typeface="Times New Roman"/>
              </a:rPr>
              <a:t>1 раздел в 6-НДФЛ за </a:t>
            </a:r>
            <a:r>
              <a:rPr lang="ru-RU" sz="2400" b="1" dirty="0" smtClean="0">
                <a:solidFill>
                  <a:srgbClr val="800000"/>
                </a:solidFill>
                <a:latin typeface="Times New Roman"/>
                <a:ea typeface="Times New Roman"/>
                <a:cs typeface="Times New Roman"/>
                <a:sym typeface="Times New Roman"/>
              </a:rPr>
              <a:t>полугодие</a:t>
            </a:r>
            <a:endParaRPr sz="1800" b="1" i="0" u="none" strike="noStrike" cap="none" dirty="0">
              <a:solidFill>
                <a:srgbClr val="800000"/>
              </a:solidFill>
              <a:latin typeface="Calibri"/>
              <a:ea typeface="Calibri"/>
              <a:cs typeface="Calibri"/>
              <a:sym typeface="Calibri"/>
            </a:endParaRPr>
          </a:p>
        </p:txBody>
      </p:sp>
      <p:sp>
        <p:nvSpPr>
          <p:cNvPr id="707" name="Google Shape;707;p41"/>
          <p:cNvSpPr/>
          <p:nvPr/>
        </p:nvSpPr>
        <p:spPr>
          <a:xfrm rot="10800000" flipH="1">
            <a:off x="684373" y="1273038"/>
            <a:ext cx="8363595"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pic>
        <p:nvPicPr>
          <p:cNvPr id="1026" name="Picture 2" descr="D:\АктуальныеМатериалы к семинарам\Семинары 2021\МФЦ\19 июля\Раздел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373" y="1387354"/>
            <a:ext cx="8510839" cy="495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76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74396" y="76904"/>
            <a:ext cx="9906859" cy="6858594"/>
          </a:xfrm>
          <a:prstGeom prst="rect">
            <a:avLst/>
          </a:prstGeom>
          <a:noFill/>
          <a:ln>
            <a:noFill/>
          </a:ln>
        </p:spPr>
      </p:pic>
      <p:sp>
        <p:nvSpPr>
          <p:cNvPr id="645" name="Google Shape;645;p39"/>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646" name="Google Shape;646;p39"/>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647" name="Google Shape;647;p39"/>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648" name="Google Shape;648;p39"/>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649" name="Google Shape;649;p39"/>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650" name="Google Shape;650;p39"/>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651" name="Google Shape;651;p39"/>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652" name="Google Shape;652;p39"/>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653" name="Google Shape;653;p39"/>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654" name="Google Shape;654;p39"/>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655" name="Google Shape;655;p39"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656" name="Google Shape;656;p39"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657" name="Google Shape;657;p39"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658" name="Google Shape;658;p39"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659" name="Google Shape;659;p39"/>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660" name="Google Shape;660;p39"/>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smtClean="0">
                <a:solidFill>
                  <a:srgbClr val="800000"/>
                </a:solidFill>
                <a:latin typeface="Times New Roman"/>
                <a:ea typeface="Times New Roman"/>
                <a:cs typeface="Times New Roman"/>
                <a:sym typeface="Times New Roman"/>
              </a:rPr>
              <a:t>Порядок отражения премий во 2 разделе</a:t>
            </a:r>
            <a:endParaRPr sz="1800" b="1" i="0" u="none" strike="noStrike" cap="none" dirty="0">
              <a:solidFill>
                <a:srgbClr val="800000"/>
              </a:solidFill>
              <a:latin typeface="Calibri"/>
              <a:ea typeface="Calibri"/>
              <a:cs typeface="Calibri"/>
              <a:sym typeface="Calibri"/>
            </a:endParaRPr>
          </a:p>
        </p:txBody>
      </p:sp>
      <p:sp>
        <p:nvSpPr>
          <p:cNvPr id="661" name="Google Shape;661;p39"/>
          <p:cNvSpPr/>
          <p:nvPr/>
        </p:nvSpPr>
        <p:spPr>
          <a:xfrm>
            <a:off x="684372" y="1397440"/>
            <a:ext cx="8422172"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sp>
        <p:nvSpPr>
          <p:cNvPr id="662" name="Google Shape;662;p39"/>
          <p:cNvSpPr/>
          <p:nvPr/>
        </p:nvSpPr>
        <p:spPr>
          <a:xfrm>
            <a:off x="249501" y="1273038"/>
            <a:ext cx="9466180" cy="4961509"/>
          </a:xfrm>
          <a:prstGeom prst="rect">
            <a:avLst/>
          </a:prstGeom>
          <a:noFill/>
          <a:ln>
            <a:noFill/>
          </a:ln>
        </p:spPr>
        <p:txBody>
          <a:bodyPr spcFirstLastPara="1" wrap="square" lIns="91425" tIns="45700" rIns="91425" bIns="45700" anchor="t" anchorCtr="0">
            <a:noAutofit/>
          </a:bodyPr>
          <a:lstStyle/>
          <a:p>
            <a:pPr lvl="0" algn="just">
              <a:spcBef>
                <a:spcPts val="0"/>
              </a:spcBef>
              <a:spcAft>
                <a:spcPts val="0"/>
              </a:spcAft>
            </a:pPr>
            <a:r>
              <a:rPr lang="ru-RU" sz="1600" b="1" dirty="0" smtClean="0">
                <a:solidFill>
                  <a:srgbClr val="000000"/>
                </a:solidFill>
                <a:latin typeface="Times New Roman"/>
                <a:ea typeface="Times New Roman"/>
                <a:cs typeface="Times New Roman"/>
                <a:sym typeface="Times New Roman"/>
              </a:rPr>
              <a:t>Премии по итогам месяца:</a:t>
            </a:r>
          </a:p>
          <a:p>
            <a:pPr lvl="0" algn="just">
              <a:spcBef>
                <a:spcPts val="0"/>
              </a:spcBef>
              <a:spcAft>
                <a:spcPts val="0"/>
              </a:spcAft>
            </a:pPr>
            <a:r>
              <a:rPr lang="ru-RU" sz="1600" dirty="0" smtClean="0">
                <a:solidFill>
                  <a:srgbClr val="000000"/>
                </a:solidFill>
                <a:latin typeface="Times New Roman"/>
                <a:ea typeface="Times New Roman"/>
                <a:cs typeface="Times New Roman"/>
                <a:sym typeface="Times New Roman"/>
              </a:rPr>
              <a:t>В </a:t>
            </a:r>
            <a:r>
              <a:rPr lang="ru-RU" sz="1600" dirty="0">
                <a:solidFill>
                  <a:srgbClr val="000000"/>
                </a:solidFill>
                <a:latin typeface="Times New Roman"/>
                <a:ea typeface="Times New Roman"/>
                <a:cs typeface="Times New Roman"/>
                <a:sym typeface="Times New Roman"/>
              </a:rPr>
              <a:t>разд. 2 нужно (п. п. 4.1 - 4.3 Порядка заполнения расчета 6-НДФЛ):</a:t>
            </a:r>
          </a:p>
          <a:p>
            <a:pPr lvl="0" algn="just">
              <a:spcBef>
                <a:spcPts val="0"/>
              </a:spcBef>
              <a:spcAft>
                <a:spcPts val="0"/>
              </a:spcAft>
            </a:pPr>
            <a:r>
              <a:rPr lang="ru-RU" sz="1600" dirty="0">
                <a:solidFill>
                  <a:srgbClr val="000000"/>
                </a:solidFill>
                <a:latin typeface="Times New Roman"/>
                <a:ea typeface="Times New Roman"/>
                <a:cs typeface="Times New Roman"/>
                <a:sym typeface="Times New Roman"/>
              </a:rPr>
              <a:t>•	в поле 110 включить премию в общую сумму доходов, начисленных по всем физлицам с начала года;</a:t>
            </a:r>
          </a:p>
          <a:p>
            <a:pPr lvl="0" algn="just">
              <a:spcBef>
                <a:spcPts val="0"/>
              </a:spcBef>
              <a:spcAft>
                <a:spcPts val="0"/>
              </a:spcAft>
            </a:pPr>
            <a:r>
              <a:rPr lang="ru-RU" sz="1600" dirty="0">
                <a:solidFill>
                  <a:srgbClr val="000000"/>
                </a:solidFill>
                <a:latin typeface="Times New Roman"/>
                <a:ea typeface="Times New Roman"/>
                <a:cs typeface="Times New Roman"/>
                <a:sym typeface="Times New Roman"/>
              </a:rPr>
              <a:t>•	в поле 112 включить сумму премии в общую сумму доходов, начисленных по всем физлицам с начала года по трудовым договорам (контрактам) (Письмо ФНС России от 06.04.2021 N БС-4-11/4577@);</a:t>
            </a:r>
          </a:p>
          <a:p>
            <a:pPr lvl="0" algn="just">
              <a:spcBef>
                <a:spcPts val="0"/>
              </a:spcBef>
              <a:spcAft>
                <a:spcPts val="0"/>
              </a:spcAft>
            </a:pPr>
            <a:r>
              <a:rPr lang="ru-RU" sz="1600" dirty="0">
                <a:solidFill>
                  <a:srgbClr val="000000"/>
                </a:solidFill>
                <a:latin typeface="Times New Roman"/>
                <a:ea typeface="Times New Roman"/>
                <a:cs typeface="Times New Roman"/>
                <a:sym typeface="Times New Roman"/>
              </a:rPr>
              <a:t>•	в поле 120 указать общее количество физлиц, которые получили доходы, в том числе в виде премии;</a:t>
            </a:r>
          </a:p>
          <a:p>
            <a:pPr lvl="0" algn="just">
              <a:spcBef>
                <a:spcPts val="0"/>
              </a:spcBef>
              <a:spcAft>
                <a:spcPts val="0"/>
              </a:spcAft>
            </a:pPr>
            <a:r>
              <a:rPr lang="ru-RU" sz="1600" dirty="0">
                <a:solidFill>
                  <a:srgbClr val="000000"/>
                </a:solidFill>
                <a:latin typeface="Times New Roman"/>
                <a:ea typeface="Times New Roman"/>
                <a:cs typeface="Times New Roman"/>
                <a:sym typeface="Times New Roman"/>
              </a:rPr>
              <a:t>•	в поле 140 отразить сумму НДФЛ, исчисленного со всех доходов с начала года, включая премию;</a:t>
            </a:r>
          </a:p>
          <a:p>
            <a:pPr lvl="0" algn="just">
              <a:spcBef>
                <a:spcPts val="0"/>
              </a:spcBef>
              <a:spcAft>
                <a:spcPts val="0"/>
              </a:spcAft>
            </a:pPr>
            <a:r>
              <a:rPr lang="ru-RU" sz="1600" dirty="0">
                <a:solidFill>
                  <a:srgbClr val="000000"/>
                </a:solidFill>
                <a:latin typeface="Times New Roman"/>
                <a:ea typeface="Times New Roman"/>
                <a:cs typeface="Times New Roman"/>
                <a:sym typeface="Times New Roman"/>
              </a:rPr>
              <a:t>•	в поле 160 отразить общую сумму НДФЛ, удержанного с начала года, включая налог, удержанный с премии</a:t>
            </a:r>
            <a:r>
              <a:rPr lang="ru-RU" sz="1600" dirty="0" smtClean="0">
                <a:solidFill>
                  <a:srgbClr val="000000"/>
                </a:solidFill>
                <a:latin typeface="Times New Roman"/>
                <a:ea typeface="Times New Roman"/>
                <a:cs typeface="Times New Roman"/>
                <a:sym typeface="Times New Roman"/>
              </a:rPr>
              <a:t>.</a:t>
            </a:r>
          </a:p>
          <a:p>
            <a:pPr lvl="0" algn="just">
              <a:spcBef>
                <a:spcPts val="0"/>
              </a:spcBef>
              <a:spcAft>
                <a:spcPts val="0"/>
              </a:spcAft>
            </a:pPr>
            <a:endParaRPr lang="ru-RU" sz="1600" dirty="0">
              <a:solidFill>
                <a:srgbClr val="000000"/>
              </a:solidFill>
              <a:latin typeface="Times New Roman"/>
              <a:ea typeface="Times New Roman"/>
              <a:cs typeface="Times New Roman"/>
              <a:sym typeface="Times New Roman"/>
            </a:endParaRPr>
          </a:p>
          <a:p>
            <a:pPr lvl="0" algn="just">
              <a:spcBef>
                <a:spcPts val="0"/>
              </a:spcBef>
              <a:spcAft>
                <a:spcPts val="0"/>
              </a:spcAft>
            </a:pPr>
            <a:r>
              <a:rPr lang="ru-RU" sz="1600" b="1" dirty="0" smtClean="0">
                <a:solidFill>
                  <a:srgbClr val="000000"/>
                </a:solidFill>
                <a:latin typeface="Times New Roman"/>
                <a:ea typeface="Times New Roman"/>
                <a:cs typeface="Times New Roman"/>
                <a:sym typeface="Times New Roman"/>
              </a:rPr>
              <a:t>Годовые </a:t>
            </a:r>
            <a:r>
              <a:rPr lang="ru-RU" sz="1600" b="1" dirty="0">
                <a:solidFill>
                  <a:srgbClr val="000000"/>
                </a:solidFill>
                <a:latin typeface="Times New Roman"/>
                <a:ea typeface="Times New Roman"/>
                <a:cs typeface="Times New Roman"/>
                <a:sym typeface="Times New Roman"/>
              </a:rPr>
              <a:t>(квартальные, полугодовые) </a:t>
            </a:r>
            <a:r>
              <a:rPr lang="ru-RU" sz="1600" dirty="0">
                <a:solidFill>
                  <a:srgbClr val="000000"/>
                </a:solidFill>
                <a:latin typeface="Times New Roman"/>
                <a:ea typeface="Times New Roman"/>
                <a:cs typeface="Times New Roman"/>
                <a:sym typeface="Times New Roman"/>
              </a:rPr>
              <a:t>премии следует отражать в 6-НДФЛ за период, в котором они выплачены, поскольку датой фактического получения дохода является дата их выплаты (Письмо Минфина России от 06.05.2021 N 03-04-06/34840</a:t>
            </a:r>
            <a:r>
              <a:rPr lang="ru-RU" sz="1600" dirty="0" smtClean="0">
                <a:solidFill>
                  <a:srgbClr val="000000"/>
                </a:solidFill>
                <a:latin typeface="Times New Roman"/>
                <a:ea typeface="Times New Roman"/>
                <a:cs typeface="Times New Roman"/>
                <a:sym typeface="Times New Roman"/>
              </a:rPr>
              <a:t>).</a:t>
            </a:r>
          </a:p>
          <a:p>
            <a:pPr lvl="0" algn="just">
              <a:spcBef>
                <a:spcPts val="0"/>
              </a:spcBef>
              <a:spcAft>
                <a:spcPts val="0"/>
              </a:spcAft>
            </a:pPr>
            <a:endParaRPr lang="ru-RU" sz="1600" dirty="0">
              <a:solidFill>
                <a:srgbClr val="000000"/>
              </a:solidFill>
              <a:latin typeface="Times New Roman"/>
              <a:ea typeface="Times New Roman"/>
              <a:cs typeface="Times New Roman"/>
              <a:sym typeface="Times New Roman"/>
            </a:endParaRPr>
          </a:p>
          <a:p>
            <a:pPr lvl="0" algn="just">
              <a:spcBef>
                <a:spcPts val="0"/>
              </a:spcBef>
              <a:spcAft>
                <a:spcPts val="0"/>
              </a:spcAft>
            </a:pPr>
            <a:r>
              <a:rPr lang="ru-RU" sz="1600" dirty="0" smtClean="0">
                <a:solidFill>
                  <a:srgbClr val="000000"/>
                </a:solidFill>
                <a:latin typeface="Times New Roman"/>
                <a:ea typeface="Times New Roman"/>
                <a:cs typeface="Times New Roman"/>
                <a:sym typeface="Times New Roman"/>
              </a:rPr>
              <a:t>Обратите внимание! Раздел </a:t>
            </a:r>
            <a:r>
              <a:rPr lang="ru-RU" sz="1600" dirty="0">
                <a:solidFill>
                  <a:srgbClr val="000000"/>
                </a:solidFill>
                <a:latin typeface="Times New Roman"/>
                <a:ea typeface="Times New Roman"/>
                <a:cs typeface="Times New Roman"/>
                <a:sym typeface="Times New Roman"/>
              </a:rPr>
              <a:t>1 расчета 6-НДФЛ заполняется отдельно для каждого КБК. Если премии физлицам облагаются по разным ставкам НДФЛ, разд. 2 расчета заполняется отдельно по каждой из них (Письмо ФНС России от 06.04.2021 N БС-4-11/4577@).</a:t>
            </a:r>
          </a:p>
          <a:p>
            <a:pPr marL="342900" marR="0" lvl="0" indent="-203200" algn="just" rtl="0">
              <a:spcBef>
                <a:spcPts val="440"/>
              </a:spcBef>
              <a:spcAft>
                <a:spcPts val="0"/>
              </a:spcAft>
              <a:buClr>
                <a:schemeClr val="dk1"/>
              </a:buClr>
              <a:buSzPts val="2200"/>
              <a:buFont typeface="Calibri"/>
              <a:buNone/>
            </a:pPr>
            <a:endParaRPr sz="22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5371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43"/>
          <p:cNvPicPr preferRelativeResize="0"/>
          <p:nvPr/>
        </p:nvPicPr>
        <p:blipFill rotWithShape="1">
          <a:blip r:embed="rId3">
            <a:alphaModFix/>
          </a:blip>
          <a:srcRect/>
          <a:stretch/>
        </p:blipFill>
        <p:spPr>
          <a:xfrm>
            <a:off x="492024" y="182367"/>
            <a:ext cx="9906859" cy="6589860"/>
          </a:xfrm>
          <a:prstGeom prst="rect">
            <a:avLst/>
          </a:prstGeom>
          <a:noFill/>
          <a:ln>
            <a:noFill/>
          </a:ln>
        </p:spPr>
      </p:pic>
      <p:sp>
        <p:nvSpPr>
          <p:cNvPr id="737" name="Google Shape;737;p43"/>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738" name="Google Shape;738;p43"/>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739" name="Google Shape;739;p43"/>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740" name="Google Shape;740;p43"/>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741" name="Google Shape;741;p43"/>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742" name="Google Shape;742;p43"/>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743" name="Google Shape;743;p43"/>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744" name="Google Shape;744;p43"/>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745" name="Google Shape;745;p43"/>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746" name="Google Shape;746;p43"/>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747" name="Google Shape;747;p43"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748" name="Google Shape;748;p43"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749" name="Google Shape;749;p43"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750" name="Google Shape;750;p43"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751" name="Google Shape;751;p43"/>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752" name="Google Shape;752;p43"/>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800000"/>
                </a:solidFill>
                <a:latin typeface="Times New Roman"/>
                <a:ea typeface="Times New Roman"/>
                <a:cs typeface="Times New Roman"/>
                <a:sym typeface="Times New Roman"/>
              </a:rPr>
              <a:t>2 раздел в 6-НДФЛ за </a:t>
            </a:r>
            <a:r>
              <a:rPr lang="ru-RU" sz="2400" b="1" dirty="0" smtClean="0">
                <a:solidFill>
                  <a:srgbClr val="800000"/>
                </a:solidFill>
                <a:latin typeface="Times New Roman"/>
                <a:ea typeface="Times New Roman"/>
                <a:cs typeface="Times New Roman"/>
                <a:sym typeface="Times New Roman"/>
              </a:rPr>
              <a:t>полугодие</a:t>
            </a:r>
            <a:endParaRPr sz="1800" b="1" i="0" u="none" strike="noStrike" cap="none" dirty="0">
              <a:solidFill>
                <a:srgbClr val="800000"/>
              </a:solidFill>
              <a:latin typeface="Calibri"/>
              <a:ea typeface="Calibri"/>
              <a:cs typeface="Calibri"/>
              <a:sym typeface="Calibri"/>
            </a:endParaRPr>
          </a:p>
        </p:txBody>
      </p:sp>
      <p:sp>
        <p:nvSpPr>
          <p:cNvPr id="753" name="Google Shape;753;p43"/>
          <p:cNvSpPr/>
          <p:nvPr/>
        </p:nvSpPr>
        <p:spPr>
          <a:xfrm rot="10800000" flipH="1">
            <a:off x="684373" y="1273038"/>
            <a:ext cx="8363595"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pic>
        <p:nvPicPr>
          <p:cNvPr id="4098" name="Picture 2" descr="D:\АктуальныеМатериалы к семинарам\Семинары 2021\Воронеж\14 мая\раздел 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5386" y="1369359"/>
            <a:ext cx="7758363" cy="449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27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44"/>
          <p:cNvPicPr preferRelativeResize="0"/>
          <p:nvPr/>
        </p:nvPicPr>
        <p:blipFill rotWithShape="1">
          <a:blip r:embed="rId3">
            <a:alphaModFix/>
          </a:blip>
          <a:srcRect/>
          <a:stretch/>
        </p:blipFill>
        <p:spPr>
          <a:xfrm>
            <a:off x="492024" y="182367"/>
            <a:ext cx="9906859" cy="6589860"/>
          </a:xfrm>
          <a:prstGeom prst="rect">
            <a:avLst/>
          </a:prstGeom>
          <a:noFill/>
          <a:ln>
            <a:noFill/>
          </a:ln>
        </p:spPr>
      </p:pic>
      <p:sp>
        <p:nvSpPr>
          <p:cNvPr id="760" name="Google Shape;760;p44"/>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761" name="Google Shape;761;p44"/>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762" name="Google Shape;762;p44"/>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763" name="Google Shape;763;p44"/>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764" name="Google Shape;764;p44"/>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765" name="Google Shape;765;p44"/>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766" name="Google Shape;766;p44"/>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767" name="Google Shape;767;p44"/>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768" name="Google Shape;768;p44"/>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769" name="Google Shape;769;p44"/>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770" name="Google Shape;770;p44"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771" name="Google Shape;771;p44"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772" name="Google Shape;772;p44"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773" name="Google Shape;773;p44"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774" name="Google Shape;774;p44"/>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775" name="Google Shape;775;p44"/>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800000"/>
                </a:solidFill>
                <a:latin typeface="Times New Roman"/>
                <a:ea typeface="Times New Roman"/>
                <a:cs typeface="Times New Roman"/>
                <a:sym typeface="Times New Roman"/>
              </a:rPr>
              <a:t>2 раздел в 6-НДФЛ за </a:t>
            </a:r>
            <a:r>
              <a:rPr lang="ru-RU" sz="2400" b="1" dirty="0" smtClean="0">
                <a:solidFill>
                  <a:srgbClr val="800000"/>
                </a:solidFill>
                <a:latin typeface="Times New Roman"/>
                <a:ea typeface="Times New Roman"/>
                <a:cs typeface="Times New Roman"/>
                <a:sym typeface="Times New Roman"/>
              </a:rPr>
              <a:t>полугодие</a:t>
            </a:r>
            <a:endParaRPr sz="1800" b="1" i="0" u="none" strike="noStrike" cap="none" dirty="0">
              <a:solidFill>
                <a:srgbClr val="800000"/>
              </a:solidFill>
              <a:latin typeface="Calibri"/>
              <a:ea typeface="Calibri"/>
              <a:cs typeface="Calibri"/>
              <a:sym typeface="Calibri"/>
            </a:endParaRPr>
          </a:p>
        </p:txBody>
      </p:sp>
      <p:sp>
        <p:nvSpPr>
          <p:cNvPr id="776" name="Google Shape;776;p44"/>
          <p:cNvSpPr/>
          <p:nvPr/>
        </p:nvSpPr>
        <p:spPr>
          <a:xfrm rot="10800000" flipH="1">
            <a:off x="684373" y="1273038"/>
            <a:ext cx="8363595"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pic>
        <p:nvPicPr>
          <p:cNvPr id="5122" name="Picture 2" descr="D:\АктуальныеМатериалы к семинарам\Семинары 2021\Воронеж\14 мая\раздел 2.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5573" y="1242738"/>
            <a:ext cx="8038175" cy="482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4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569273" y="1166612"/>
            <a:ext cx="9054881" cy="430887"/>
          </a:xfrm>
          <a:prstGeom prst="rect">
            <a:avLst/>
          </a:prstGeom>
        </p:spPr>
        <p:txBody>
          <a:bodyPr wrap="square">
            <a:spAutoFit/>
          </a:bodyPr>
          <a:lstStyle/>
          <a:p>
            <a:r>
              <a:rPr lang="ru-RU" sz="2200" b="1" dirty="0" smtClean="0">
                <a:solidFill>
                  <a:srgbClr val="C00000"/>
                </a:solidFill>
              </a:rPr>
              <a:t>Отражение подарков в 6-НДФЛ в 1 разделе</a:t>
            </a:r>
            <a:endParaRPr lang="ru-RU" sz="2200" b="1" dirty="0">
              <a:solidFill>
                <a:srgbClr val="C00000"/>
              </a:solidFill>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5"/>
            <a:ext cx="8686907" cy="5977021"/>
          </a:xfrm>
          <a:prstGeom prst="rect">
            <a:avLst/>
          </a:prstGeom>
        </p:spPr>
        <p:txBody>
          <a:bodyPr wrap="square">
            <a:spAutoFit/>
          </a:bodyPr>
          <a:lstStyle/>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В разд. 1 </a:t>
            </a:r>
            <a:r>
              <a:rPr lang="ru-RU" sz="2200" dirty="0" smtClean="0">
                <a:solidFill>
                  <a:prstClr val="black"/>
                </a:solidFill>
                <a:latin typeface="Times New Roman" panose="02020603050405020304" pitchFamily="18" charset="0"/>
                <a:cs typeface="Times New Roman" panose="02020603050405020304" pitchFamily="18" charset="0"/>
              </a:rPr>
              <a:t>расчета:</a:t>
            </a:r>
            <a:endParaRPr lang="ru-RU" sz="22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в поле 020 - налог, удержанный за последние три месяца отчетного периода (в том числе со стоимости подарка). </a:t>
            </a:r>
            <a:endParaRPr lang="ru-RU" sz="2200"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a:t>
            </a:r>
            <a:r>
              <a:rPr lang="ru-RU" sz="2200" dirty="0">
                <a:solidFill>
                  <a:prstClr val="black"/>
                </a:solidFill>
                <a:latin typeface="Times New Roman" panose="02020603050405020304" pitchFamily="18" charset="0"/>
                <a:cs typeface="Times New Roman" panose="02020603050405020304" pitchFamily="18" charset="0"/>
              </a:rPr>
              <a:t>	в поле 021 - рабочий день, следующий (п. п. 6, 7 ст. 6.1, п. п. 4, 6 ст. 226 НК РФ):</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	за днем выплаты подарка, если он выплачен в денежной форме;</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	днем выплаты последующего денежного дохода, если подарок вручили в натуральной форме и позднее физлицу выплатили денежный доход;</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в поле 022 - общую сумму удержанного (в том числе со стоимости подарка) налога, срок перечисления которого приходится на дату, указанную в поле 021.</a:t>
            </a:r>
          </a:p>
          <a:p>
            <a:pPr lvl="0" algn="just">
              <a:spcBef>
                <a:spcPct val="20000"/>
              </a:spcBef>
            </a:pPr>
            <a:endParaRPr lang="ru-RU"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972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569273" y="1166612"/>
            <a:ext cx="9054881" cy="430887"/>
          </a:xfrm>
          <a:prstGeom prst="rect">
            <a:avLst/>
          </a:prstGeom>
        </p:spPr>
        <p:txBody>
          <a:bodyPr wrap="square">
            <a:spAutoFit/>
          </a:bodyPr>
          <a:lstStyle/>
          <a:p>
            <a:r>
              <a:rPr lang="ru-RU" sz="2200" b="1" dirty="0" smtClean="0">
                <a:solidFill>
                  <a:srgbClr val="C00000"/>
                </a:solidFill>
              </a:rPr>
              <a:t>Отражение подарков в 6-НДФЛ во 2 разделе</a:t>
            </a:r>
            <a:endParaRPr lang="ru-RU" sz="2200" b="1" dirty="0">
              <a:solidFill>
                <a:srgbClr val="C00000"/>
              </a:solidFill>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30372" y="1551328"/>
            <a:ext cx="9193781" cy="5595378"/>
          </a:xfrm>
          <a:prstGeom prst="rect">
            <a:avLst/>
          </a:prstGeom>
        </p:spPr>
        <p:txBody>
          <a:bodyPr wrap="square">
            <a:spAutoFit/>
          </a:bodyPr>
          <a:lstStyle/>
          <a:p>
            <a:pPr lvl="0" algn="just">
              <a:spcBef>
                <a:spcPct val="20000"/>
              </a:spcBef>
            </a:pPr>
            <a:r>
              <a:rPr lang="ru-RU" sz="2000" b="1" dirty="0">
                <a:solidFill>
                  <a:prstClr val="black"/>
                </a:solidFill>
                <a:latin typeface="Times New Roman" panose="02020603050405020304" pitchFamily="18" charset="0"/>
                <a:cs typeface="Times New Roman" panose="02020603050405020304" pitchFamily="18" charset="0"/>
              </a:rPr>
              <a:t>В поле 110 </a:t>
            </a:r>
            <a:r>
              <a:rPr lang="ru-RU" sz="2000" dirty="0">
                <a:solidFill>
                  <a:prstClr val="black"/>
                </a:solidFill>
                <a:latin typeface="Times New Roman" panose="02020603050405020304" pitchFamily="18" charset="0"/>
                <a:cs typeface="Times New Roman" panose="02020603050405020304" pitchFamily="18" charset="0"/>
              </a:rPr>
              <a:t>включите стоимость подарка в общую сумму доходов, начисленных по всем физлицам с начала года. </a:t>
            </a:r>
          </a:p>
          <a:p>
            <a:pPr lvl="0" algn="just">
              <a:spcBef>
                <a:spcPct val="20000"/>
              </a:spcBef>
            </a:pPr>
            <a:r>
              <a:rPr lang="ru-RU" sz="2000" b="1" dirty="0">
                <a:solidFill>
                  <a:prstClr val="black"/>
                </a:solidFill>
                <a:latin typeface="Times New Roman" panose="02020603050405020304" pitchFamily="18" charset="0"/>
                <a:cs typeface="Times New Roman" panose="02020603050405020304" pitchFamily="18" charset="0"/>
              </a:rPr>
              <a:t>В поле 112 </a:t>
            </a:r>
            <a:r>
              <a:rPr lang="ru-RU" sz="2000" dirty="0">
                <a:solidFill>
                  <a:prstClr val="black"/>
                </a:solidFill>
                <a:latin typeface="Times New Roman" panose="02020603050405020304" pitchFamily="18" charset="0"/>
                <a:cs typeface="Times New Roman" panose="02020603050405020304" pitchFamily="18" charset="0"/>
              </a:rPr>
              <a:t>отразите стоимость подарка, выдача которого предусмотрена </a:t>
            </a:r>
            <a:r>
              <a:rPr lang="ru-RU" sz="2000" dirty="0" smtClean="0">
                <a:solidFill>
                  <a:prstClr val="black"/>
                </a:solidFill>
                <a:latin typeface="Times New Roman" panose="02020603050405020304" pitchFamily="18" charset="0"/>
                <a:cs typeface="Times New Roman" panose="02020603050405020304" pitchFamily="18" charset="0"/>
              </a:rPr>
              <a:t>в рамках трудовых отношений</a:t>
            </a:r>
          </a:p>
          <a:p>
            <a:pPr lvl="0" algn="just">
              <a:spcBef>
                <a:spcPct val="20000"/>
              </a:spcBef>
            </a:pPr>
            <a:r>
              <a:rPr lang="ru-RU" sz="2000" b="1" dirty="0" smtClean="0">
                <a:solidFill>
                  <a:prstClr val="black"/>
                </a:solidFill>
                <a:latin typeface="Times New Roman" panose="02020603050405020304" pitchFamily="18" charset="0"/>
                <a:cs typeface="Times New Roman" panose="02020603050405020304" pitchFamily="18" charset="0"/>
              </a:rPr>
              <a:t>В </a:t>
            </a:r>
            <a:r>
              <a:rPr lang="ru-RU" sz="2000" b="1" dirty="0">
                <a:solidFill>
                  <a:prstClr val="black"/>
                </a:solidFill>
                <a:latin typeface="Times New Roman" panose="02020603050405020304" pitchFamily="18" charset="0"/>
                <a:cs typeface="Times New Roman" panose="02020603050405020304" pitchFamily="18" charset="0"/>
              </a:rPr>
              <a:t>поле 120 </a:t>
            </a:r>
            <a:r>
              <a:rPr lang="ru-RU" sz="2000" dirty="0">
                <a:solidFill>
                  <a:prstClr val="black"/>
                </a:solidFill>
                <a:latin typeface="Times New Roman" panose="02020603050405020304" pitchFamily="18" charset="0"/>
                <a:cs typeface="Times New Roman" panose="02020603050405020304" pitchFamily="18" charset="0"/>
              </a:rPr>
              <a:t>укажите общее количество физлиц, которые получили доходы, в том числе в виде подарков.</a:t>
            </a:r>
          </a:p>
          <a:p>
            <a:pPr lvl="0" algn="just">
              <a:spcBef>
                <a:spcPct val="20000"/>
              </a:spcBef>
            </a:pPr>
            <a:r>
              <a:rPr lang="ru-RU" sz="2000" b="1" dirty="0">
                <a:solidFill>
                  <a:prstClr val="black"/>
                </a:solidFill>
                <a:latin typeface="Times New Roman" panose="02020603050405020304" pitchFamily="18" charset="0"/>
                <a:cs typeface="Times New Roman" panose="02020603050405020304" pitchFamily="18" charset="0"/>
              </a:rPr>
              <a:t>В поле 130 </a:t>
            </a:r>
            <a:r>
              <a:rPr lang="ru-RU" sz="2000" dirty="0">
                <a:solidFill>
                  <a:prstClr val="black"/>
                </a:solidFill>
                <a:latin typeface="Times New Roman" panose="02020603050405020304" pitchFamily="18" charset="0"/>
                <a:cs typeface="Times New Roman" panose="02020603050405020304" pitchFamily="18" charset="0"/>
              </a:rPr>
              <a:t>укажите общую сумму налоговых вычетов по всем доходам, в том числе по подарку.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000" b="1" dirty="0" smtClean="0">
                <a:solidFill>
                  <a:prstClr val="black"/>
                </a:solidFill>
                <a:latin typeface="Times New Roman" panose="02020603050405020304" pitchFamily="18" charset="0"/>
                <a:cs typeface="Times New Roman" panose="02020603050405020304" pitchFamily="18" charset="0"/>
              </a:rPr>
              <a:t>В поле 140 </a:t>
            </a:r>
            <a:r>
              <a:rPr lang="ru-RU" sz="2000" dirty="0" smtClean="0">
                <a:solidFill>
                  <a:prstClr val="black"/>
                </a:solidFill>
                <a:latin typeface="Times New Roman" panose="02020603050405020304" pitchFamily="18" charset="0"/>
                <a:cs typeface="Times New Roman" panose="02020603050405020304" pitchFamily="18" charset="0"/>
              </a:rPr>
              <a:t>отразите НДФЛ, исчисленный со всех доходов с начала года, в том числе с подарка. Если общая сумма подарков в пользу физлица не более 4 000 руб. (в некоторых случаях 10 000 руб.) за отчетный период и подарки не являются вознаграждением за труд, то она не облагается налогом (ст. 216, п. п. 28, 33 ст. 217 НК РФ).</a:t>
            </a:r>
          </a:p>
          <a:p>
            <a:pPr lvl="0" algn="just">
              <a:spcBef>
                <a:spcPct val="20000"/>
              </a:spcBef>
            </a:pPr>
            <a:r>
              <a:rPr lang="ru-RU" sz="2000" b="1" dirty="0" smtClean="0">
                <a:solidFill>
                  <a:prstClr val="black"/>
                </a:solidFill>
                <a:latin typeface="Times New Roman" panose="02020603050405020304" pitchFamily="18" charset="0"/>
                <a:cs typeface="Times New Roman" panose="02020603050405020304" pitchFamily="18" charset="0"/>
              </a:rPr>
              <a:t>В </a:t>
            </a:r>
            <a:r>
              <a:rPr lang="ru-RU" sz="2000" b="1" dirty="0">
                <a:solidFill>
                  <a:prstClr val="black"/>
                </a:solidFill>
                <a:latin typeface="Times New Roman" panose="02020603050405020304" pitchFamily="18" charset="0"/>
                <a:cs typeface="Times New Roman" panose="02020603050405020304" pitchFamily="18" charset="0"/>
              </a:rPr>
              <a:t>поле 160 </a:t>
            </a:r>
            <a:r>
              <a:rPr lang="ru-RU" sz="2000" dirty="0">
                <a:solidFill>
                  <a:prstClr val="black"/>
                </a:solidFill>
                <a:latin typeface="Times New Roman" panose="02020603050405020304" pitchFamily="18" charset="0"/>
                <a:cs typeface="Times New Roman" panose="02020603050405020304" pitchFamily="18" charset="0"/>
              </a:rPr>
              <a:t>отразите НДФЛ, удержанный с начала года, включая налог с подарка.</a:t>
            </a:r>
          </a:p>
          <a:p>
            <a:pPr lvl="0" algn="just">
              <a:spcBef>
                <a:spcPct val="20000"/>
              </a:spcBef>
            </a:pPr>
            <a:endParaRPr lang="ru-RU" sz="16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16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917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569273" y="1166612"/>
            <a:ext cx="9054881" cy="430887"/>
          </a:xfrm>
          <a:prstGeom prst="rect">
            <a:avLst/>
          </a:prstGeom>
        </p:spPr>
        <p:txBody>
          <a:bodyPr wrap="square">
            <a:spAutoFit/>
          </a:bodyPr>
          <a:lstStyle/>
          <a:p>
            <a:r>
              <a:rPr lang="ru-RU" sz="2200" b="1" dirty="0" smtClean="0">
                <a:solidFill>
                  <a:srgbClr val="C00000"/>
                </a:solidFill>
              </a:rPr>
              <a:t>Дивиденды в форме 6-НДФЛ</a:t>
            </a:r>
            <a:r>
              <a:rPr lang="ru-RU" sz="2200" b="1" dirty="0">
                <a:solidFill>
                  <a:srgbClr val="C00000"/>
                </a:solidFill>
              </a:rPr>
              <a:t>.</a:t>
            </a: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51509" y="1551328"/>
            <a:ext cx="9172645" cy="6327886"/>
          </a:xfrm>
          <a:prstGeom prst="rect">
            <a:avLst/>
          </a:prstGeom>
        </p:spPr>
        <p:txBody>
          <a:bodyPr wrap="square">
            <a:spAutoFit/>
          </a:bodyPr>
          <a:lstStyle/>
          <a:p>
            <a:pPr lvl="0" algn="just">
              <a:spcBef>
                <a:spcPct val="20000"/>
              </a:spcBef>
            </a:pPr>
            <a:r>
              <a:rPr lang="ru-RU" sz="2400" b="1" dirty="0" smtClean="0">
                <a:solidFill>
                  <a:prstClr val="black"/>
                </a:solidFill>
                <a:latin typeface="Times New Roman" panose="02020603050405020304" pitchFamily="18" charset="0"/>
                <a:cs typeface="Times New Roman" panose="02020603050405020304" pitchFamily="18" charset="0"/>
              </a:rPr>
              <a:t>1 раздел </a:t>
            </a:r>
            <a:r>
              <a:rPr lang="ru-RU" sz="2400" dirty="0" smtClean="0">
                <a:solidFill>
                  <a:prstClr val="black"/>
                </a:solidFill>
                <a:latin typeface="Times New Roman" panose="02020603050405020304" pitchFamily="18" charset="0"/>
                <a:cs typeface="Times New Roman" panose="02020603050405020304" pitchFamily="18" charset="0"/>
              </a:rPr>
              <a:t>– как обычно дата выплата дивидендов и сумма НДФЛ с них.</a:t>
            </a:r>
            <a:endParaRPr lang="ru-RU" sz="2400" b="1"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400" b="1" dirty="0" smtClean="0">
                <a:solidFill>
                  <a:prstClr val="black"/>
                </a:solidFill>
                <a:latin typeface="Times New Roman" panose="02020603050405020304" pitchFamily="18" charset="0"/>
                <a:cs typeface="Times New Roman" panose="02020603050405020304" pitchFamily="18" charset="0"/>
              </a:rPr>
              <a:t>2 раздел - </a:t>
            </a:r>
            <a:r>
              <a:rPr lang="ru-RU" sz="2400" dirty="0" smtClean="0">
                <a:solidFill>
                  <a:prstClr val="black"/>
                </a:solidFill>
                <a:latin typeface="Times New Roman" panose="02020603050405020304" pitchFamily="18" charset="0"/>
                <a:cs typeface="Times New Roman" panose="02020603050405020304" pitchFamily="18" charset="0"/>
              </a:rPr>
              <a:t>в </a:t>
            </a:r>
            <a:r>
              <a:rPr lang="ru-RU" sz="2400" dirty="0">
                <a:solidFill>
                  <a:prstClr val="black"/>
                </a:solidFill>
                <a:latin typeface="Times New Roman" panose="02020603050405020304" pitchFamily="18" charset="0"/>
                <a:cs typeface="Times New Roman" panose="02020603050405020304" pitchFamily="18" charset="0"/>
              </a:rPr>
              <a:t>поле 111 покажите выплаченные дивиденды нарастающим итогом с начала года, а в поле 141 - исчисленный с них налог</a:t>
            </a:r>
            <a:r>
              <a:rPr lang="ru-RU" sz="2400" dirty="0" smtClean="0">
                <a:solidFill>
                  <a:prstClr val="black"/>
                </a:solidFill>
                <a:latin typeface="Times New Roman" panose="02020603050405020304" pitchFamily="18" charset="0"/>
                <a:cs typeface="Times New Roman" panose="02020603050405020304" pitchFamily="18" charset="0"/>
              </a:rPr>
              <a:t>.</a:t>
            </a:r>
          </a:p>
          <a:p>
            <a:pPr lvl="0" algn="just">
              <a:spcBef>
                <a:spcPct val="20000"/>
              </a:spcBef>
            </a:pPr>
            <a:endParaRPr lang="ru-RU" sz="24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Если вы уменьшали НДФЛ с дивидендов на налог на прибыль </a:t>
            </a:r>
            <a:r>
              <a:rPr lang="ru-RU" sz="2200" dirty="0" smtClean="0">
                <a:solidFill>
                  <a:prstClr val="black"/>
                </a:solidFill>
                <a:latin typeface="Times New Roman" panose="02020603050405020304" pitchFamily="18" charset="0"/>
                <a:cs typeface="Times New Roman" panose="02020603050405020304" pitchFamily="18" charset="0"/>
              </a:rPr>
              <a:t>(если </a:t>
            </a:r>
            <a:r>
              <a:rPr lang="ru-RU" sz="2200" dirty="0">
                <a:solidFill>
                  <a:prstClr val="black"/>
                </a:solidFill>
                <a:latin typeface="Times New Roman" panose="02020603050405020304" pitchFamily="18" charset="0"/>
                <a:cs typeface="Times New Roman" panose="02020603050405020304" pitchFamily="18" charset="0"/>
              </a:rPr>
              <a:t>вы получаете дивиденды от других компаний, уменьшите исчисленный НДФЛ на удержанный с этих дивидендов налог на прибыль (ст. 214 НК РФ</a:t>
            </a:r>
            <a:r>
              <a:rPr lang="ru-RU" sz="2200" dirty="0" smtClean="0">
                <a:solidFill>
                  <a:prstClr val="black"/>
                </a:solidFill>
                <a:latin typeface="Times New Roman" panose="02020603050405020304" pitchFamily="18" charset="0"/>
                <a:cs typeface="Times New Roman" panose="02020603050405020304" pitchFamily="18" charset="0"/>
              </a:rPr>
              <a:t>), </a:t>
            </a:r>
            <a:r>
              <a:rPr lang="ru-RU" sz="2200" dirty="0">
                <a:solidFill>
                  <a:prstClr val="black"/>
                </a:solidFill>
                <a:latin typeface="Times New Roman" panose="02020603050405020304" pitchFamily="18" charset="0"/>
                <a:cs typeface="Times New Roman" panose="02020603050405020304" pitchFamily="18" charset="0"/>
              </a:rPr>
              <a:t>в полях 022 и 160 покажите сумму НДФЛ к уплате, то есть за вычетом налога на прибыль. Саму сумму уменьшения нигде не указывайте (Письмо ФНС от 30.03.2021 N БС-4-11/4206</a:t>
            </a:r>
            <a:r>
              <a:rPr lang="ru-RU" sz="2200" dirty="0" smtClean="0">
                <a:solidFill>
                  <a:prstClr val="black"/>
                </a:solidFill>
                <a:latin typeface="Times New Roman" panose="02020603050405020304" pitchFamily="18" charset="0"/>
                <a:cs typeface="Times New Roman" panose="02020603050405020304" pitchFamily="18" charset="0"/>
              </a:rPr>
              <a:t>@).</a:t>
            </a:r>
          </a:p>
          <a:p>
            <a:pPr lvl="0" algn="just">
              <a:spcBef>
                <a:spcPct val="20000"/>
              </a:spcBef>
            </a:pPr>
            <a:endParaRPr lang="ru-RU" sz="24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090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569273" y="1166612"/>
            <a:ext cx="9054881" cy="430887"/>
          </a:xfrm>
          <a:prstGeom prst="rect">
            <a:avLst/>
          </a:prstGeom>
        </p:spPr>
        <p:txBody>
          <a:bodyPr wrap="square">
            <a:spAutoFit/>
          </a:bodyPr>
          <a:lstStyle/>
          <a:p>
            <a:r>
              <a:rPr lang="ru-RU" sz="2200" b="1" dirty="0" smtClean="0">
                <a:solidFill>
                  <a:srgbClr val="C00000"/>
                </a:solidFill>
              </a:rPr>
              <a:t>Перерасчет отпускных в 6-НДФЛ</a:t>
            </a:r>
            <a:endParaRPr lang="ru-RU" sz="2200" b="1" dirty="0">
              <a:solidFill>
                <a:srgbClr val="C00000"/>
              </a:solidFill>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49501" y="1582107"/>
            <a:ext cx="9509311" cy="5096780"/>
          </a:xfrm>
          <a:prstGeom prst="rect">
            <a:avLst/>
          </a:prstGeom>
        </p:spPr>
        <p:txBody>
          <a:bodyPr wrap="square">
            <a:spAutoFit/>
          </a:bodyPr>
          <a:lstStyle/>
          <a:p>
            <a:pPr lvl="0" algn="just">
              <a:spcBef>
                <a:spcPct val="20000"/>
              </a:spcBef>
            </a:pPr>
            <a:r>
              <a:rPr lang="ru-RU" sz="1800" dirty="0">
                <a:solidFill>
                  <a:prstClr val="black"/>
                </a:solidFill>
                <a:latin typeface="Times New Roman" panose="02020603050405020304" pitchFamily="18" charset="0"/>
                <a:cs typeface="Times New Roman" panose="02020603050405020304" pitchFamily="18" charset="0"/>
              </a:rPr>
              <a:t>Если при перерасчете нужно доплатить отпускные, в разд. 2 отразите итоговые суммы с учетом доплаты отпускных, то есть правила заполнения раздела такие же, как и по обычным отпускным. Делается это в том отчетном периоде, в котором они </a:t>
            </a:r>
            <a:r>
              <a:rPr lang="ru-RU" sz="1800" dirty="0" smtClean="0">
                <a:solidFill>
                  <a:prstClr val="black"/>
                </a:solidFill>
                <a:latin typeface="Times New Roman" panose="02020603050405020304" pitchFamily="18" charset="0"/>
                <a:cs typeface="Times New Roman" panose="02020603050405020304" pitchFamily="18" charset="0"/>
              </a:rPr>
              <a:t>доплачены (Письма </a:t>
            </a:r>
            <a:r>
              <a:rPr lang="ru-RU" sz="1800" dirty="0">
                <a:solidFill>
                  <a:prstClr val="black"/>
                </a:solidFill>
                <a:latin typeface="Times New Roman" panose="02020603050405020304" pitchFamily="18" charset="0"/>
                <a:cs typeface="Times New Roman" panose="02020603050405020304" pitchFamily="18" charset="0"/>
              </a:rPr>
              <a:t>ФНС России от 24.05.2016 N БС-4-11/9248, от 13.10.2016 N БС-4-11/19483@, УФНС России по г. Москве от 12.03.2018 N </a:t>
            </a:r>
            <a:r>
              <a:rPr lang="ru-RU" sz="1800" dirty="0" smtClean="0">
                <a:solidFill>
                  <a:prstClr val="black"/>
                </a:solidFill>
                <a:latin typeface="Times New Roman" panose="02020603050405020304" pitchFamily="18" charset="0"/>
                <a:cs typeface="Times New Roman" panose="02020603050405020304" pitchFamily="18" charset="0"/>
              </a:rPr>
              <a:t>20-15/049940).</a:t>
            </a:r>
            <a:endParaRPr lang="ru-RU" sz="18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1800" dirty="0">
                <a:solidFill>
                  <a:prstClr val="black"/>
                </a:solidFill>
                <a:latin typeface="Times New Roman" panose="02020603050405020304" pitchFamily="18" charset="0"/>
                <a:cs typeface="Times New Roman" panose="02020603050405020304" pitchFamily="18" charset="0"/>
              </a:rPr>
              <a:t>Если при перерасчете нужно уменьшить отпускные и вернуть излишне удержанный </a:t>
            </a:r>
            <a:r>
              <a:rPr lang="ru-RU" sz="1800" dirty="0" smtClean="0">
                <a:solidFill>
                  <a:prstClr val="black"/>
                </a:solidFill>
                <a:latin typeface="Times New Roman" panose="02020603050405020304" pitchFamily="18" charset="0"/>
                <a:cs typeface="Times New Roman" panose="02020603050405020304" pitchFamily="18" charset="0"/>
              </a:rPr>
              <a:t>налог (например, отпускные выплачены в марте (отпуск с 15 по 30 марта), а в апреле принес БЛ </a:t>
            </a:r>
            <a:r>
              <a:rPr lang="ru-RU" sz="1800" dirty="0" smtClean="0">
                <a:solidFill>
                  <a:prstClr val="black"/>
                </a:solidFill>
                <a:latin typeface="Times New Roman" panose="02020603050405020304" pitchFamily="18" charset="0"/>
                <a:cs typeface="Times New Roman" panose="02020603050405020304" pitchFamily="18" charset="0"/>
              </a:rPr>
              <a:t> (с 20 </a:t>
            </a:r>
            <a:r>
              <a:rPr lang="ru-RU" sz="1800" dirty="0" smtClean="0">
                <a:solidFill>
                  <a:prstClr val="black"/>
                </a:solidFill>
                <a:latin typeface="Times New Roman" panose="02020603050405020304" pitchFamily="18" charset="0"/>
                <a:cs typeface="Times New Roman" panose="02020603050405020304" pitchFamily="18" charset="0"/>
              </a:rPr>
              <a:t>по 30 марта), </a:t>
            </a:r>
            <a:r>
              <a:rPr lang="ru-RU" sz="1800" dirty="0">
                <a:solidFill>
                  <a:prstClr val="black"/>
                </a:solidFill>
                <a:latin typeface="Times New Roman" panose="02020603050405020304" pitchFamily="18" charset="0"/>
                <a:cs typeface="Times New Roman" panose="02020603050405020304" pitchFamily="18" charset="0"/>
              </a:rPr>
              <a:t>то расчет 6-НДФЛ надо заполнить следующим образом. Сведения о возврате излишне удержанного налога надо отразить (п. п. 3.2, 4.3 Порядка заполнения расчета 6-НДФЛ, Письмо ФНС России от 13.10.2016 N БС-4-11/19483@):</a:t>
            </a:r>
          </a:p>
          <a:p>
            <a:pPr lvl="0" algn="just">
              <a:spcBef>
                <a:spcPct val="20000"/>
              </a:spcBef>
            </a:pPr>
            <a:r>
              <a:rPr lang="ru-RU" sz="1800" dirty="0">
                <a:solidFill>
                  <a:prstClr val="black"/>
                </a:solidFill>
                <a:latin typeface="Times New Roman" panose="02020603050405020304" pitchFamily="18" charset="0"/>
                <a:cs typeface="Times New Roman" panose="02020603050405020304" pitchFamily="18" charset="0"/>
              </a:rPr>
              <a:t>•	в полях 030 - 032 разд. 1 расчета за отчетный период, на последние три месяца которого приходится дата возврата налога;</a:t>
            </a:r>
          </a:p>
          <a:p>
            <a:pPr lvl="0" algn="just">
              <a:spcBef>
                <a:spcPct val="20000"/>
              </a:spcBef>
            </a:pPr>
            <a:r>
              <a:rPr lang="ru-RU" sz="1800" dirty="0">
                <a:solidFill>
                  <a:prstClr val="black"/>
                </a:solidFill>
                <a:latin typeface="Times New Roman" panose="02020603050405020304" pitchFamily="18" charset="0"/>
                <a:cs typeface="Times New Roman" panose="02020603050405020304" pitchFamily="18" charset="0"/>
              </a:rPr>
              <a:t>•	в поле 190 разд. 2 за отчетный период, в котором был возврат налога.</a:t>
            </a:r>
          </a:p>
          <a:p>
            <a:pPr lvl="0" algn="just">
              <a:spcBef>
                <a:spcPct val="20000"/>
              </a:spcBef>
            </a:pPr>
            <a:r>
              <a:rPr lang="ru-RU" sz="1800" dirty="0">
                <a:solidFill>
                  <a:prstClr val="black"/>
                </a:solidFill>
                <a:latin typeface="Times New Roman" panose="02020603050405020304" pitchFamily="18" charset="0"/>
                <a:cs typeface="Times New Roman" panose="02020603050405020304" pitchFamily="18" charset="0"/>
              </a:rPr>
              <a:t>Если вы еще не вернули излишне удержанный налог и отпускные были перечислены в том же налоговом периоде, в котором произведен их перерасчет, заполните поле 180 разд. 2.</a:t>
            </a:r>
          </a:p>
          <a:p>
            <a:pPr lvl="0" algn="just">
              <a:spcBef>
                <a:spcPct val="20000"/>
              </a:spcBef>
            </a:pPr>
            <a:endParaRPr lang="ru-RU" sz="18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775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42"/>
          <p:cNvPicPr preferRelativeResize="0"/>
          <p:nvPr/>
        </p:nvPicPr>
        <p:blipFill rotWithShape="1">
          <a:blip r:embed="rId3">
            <a:alphaModFix/>
          </a:blip>
          <a:srcRect/>
          <a:stretch/>
        </p:blipFill>
        <p:spPr>
          <a:xfrm>
            <a:off x="492024" y="182367"/>
            <a:ext cx="9906859" cy="6589860"/>
          </a:xfrm>
          <a:prstGeom prst="rect">
            <a:avLst/>
          </a:prstGeom>
          <a:noFill/>
          <a:ln>
            <a:noFill/>
          </a:ln>
        </p:spPr>
      </p:pic>
      <p:sp>
        <p:nvSpPr>
          <p:cNvPr id="714" name="Google Shape;714;p42"/>
          <p:cNvSpPr txBox="1"/>
          <p:nvPr/>
        </p:nvSpPr>
        <p:spPr>
          <a:xfrm>
            <a:off x="-22858" y="1166614"/>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715" name="Google Shape;715;p42"/>
          <p:cNvPicPr preferRelativeResize="0"/>
          <p:nvPr/>
        </p:nvPicPr>
        <p:blipFill rotWithShape="1">
          <a:blip r:embed="rId4">
            <a:alphaModFix/>
          </a:blip>
          <a:srcRect/>
          <a:stretch/>
        </p:blipFill>
        <p:spPr>
          <a:xfrm>
            <a:off x="6297550" y="38666"/>
            <a:ext cx="3418133" cy="910568"/>
          </a:xfrm>
          <a:prstGeom prst="rect">
            <a:avLst/>
          </a:prstGeom>
          <a:noFill/>
          <a:ln>
            <a:noFill/>
          </a:ln>
        </p:spPr>
      </p:pic>
      <p:pic>
        <p:nvPicPr>
          <p:cNvPr id="716" name="Google Shape;716;p42"/>
          <p:cNvPicPr preferRelativeResize="0"/>
          <p:nvPr/>
        </p:nvPicPr>
        <p:blipFill rotWithShape="1">
          <a:blip r:embed="rId5">
            <a:alphaModFix/>
          </a:blip>
          <a:srcRect/>
          <a:stretch/>
        </p:blipFill>
        <p:spPr>
          <a:xfrm>
            <a:off x="8983748" y="5959638"/>
            <a:ext cx="775063" cy="775063"/>
          </a:xfrm>
          <a:prstGeom prst="rect">
            <a:avLst/>
          </a:prstGeom>
          <a:noFill/>
          <a:ln>
            <a:noFill/>
          </a:ln>
          <a:effectLst>
            <a:reflection endPos="0" dist="50800" dir="5400000" sy="-100000" algn="bl" rotWithShape="0"/>
          </a:effectLst>
        </p:spPr>
      </p:pic>
      <p:pic>
        <p:nvPicPr>
          <p:cNvPr id="717" name="Google Shape;717;p42"/>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718" name="Google Shape;718;p42"/>
          <p:cNvPicPr preferRelativeResize="0"/>
          <p:nvPr/>
        </p:nvPicPr>
        <p:blipFill rotWithShape="1">
          <a:blip r:embed="rId7">
            <a:alphaModFix/>
          </a:blip>
          <a:srcRect/>
          <a:stretch/>
        </p:blipFill>
        <p:spPr>
          <a:xfrm flipH="1">
            <a:off x="9861140" y="5"/>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719" name="Google Shape;719;p42"/>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720" name="Google Shape;720;p42"/>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721" name="Google Shape;721;p42"/>
          <p:cNvSpPr/>
          <p:nvPr/>
        </p:nvSpPr>
        <p:spPr>
          <a:xfrm>
            <a:off x="430373"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722" name="Google Shape;722;p42"/>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723" name="Google Shape;723;p42"/>
          <p:cNvSpPr/>
          <p:nvPr/>
        </p:nvSpPr>
        <p:spPr>
          <a:xfrm>
            <a:off x="4682055"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724" name="Google Shape;724;p42" descr="File:Circle-icons-global.svg - Wikipedia"/>
          <p:cNvPicPr preferRelativeResize="0"/>
          <p:nvPr/>
        </p:nvPicPr>
        <p:blipFill rotWithShape="1">
          <a:blip r:embed="rId9">
            <a:alphaModFix/>
          </a:blip>
          <a:srcRect/>
          <a:stretch/>
        </p:blipFill>
        <p:spPr>
          <a:xfrm>
            <a:off x="203948" y="6537945"/>
            <a:ext cx="226427" cy="226427"/>
          </a:xfrm>
          <a:prstGeom prst="rect">
            <a:avLst/>
          </a:prstGeom>
          <a:noFill/>
          <a:ln>
            <a:noFill/>
          </a:ln>
        </p:spPr>
      </p:pic>
      <p:pic>
        <p:nvPicPr>
          <p:cNvPr id="725" name="Google Shape;725;p42"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726" name="Google Shape;726;p42" descr="WhatsApp - Wikipedia"/>
          <p:cNvPicPr preferRelativeResize="0"/>
          <p:nvPr/>
        </p:nvPicPr>
        <p:blipFill rotWithShape="1">
          <a:blip r:embed="rId11">
            <a:alphaModFix/>
          </a:blip>
          <a:srcRect/>
          <a:stretch/>
        </p:blipFill>
        <p:spPr>
          <a:xfrm>
            <a:off x="4447768" y="6486911"/>
            <a:ext cx="331488" cy="332593"/>
          </a:xfrm>
          <a:prstGeom prst="rect">
            <a:avLst/>
          </a:prstGeom>
          <a:noFill/>
          <a:ln>
            <a:noFill/>
          </a:ln>
        </p:spPr>
      </p:pic>
      <p:pic>
        <p:nvPicPr>
          <p:cNvPr id="727" name="Google Shape;727;p42"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728" name="Google Shape;728;p42"/>
          <p:cNvSpPr/>
          <p:nvPr/>
        </p:nvSpPr>
        <p:spPr>
          <a:xfrm>
            <a:off x="6914793"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729" name="Google Shape;729;p42"/>
          <p:cNvSpPr/>
          <p:nvPr/>
        </p:nvSpPr>
        <p:spPr>
          <a:xfrm>
            <a:off x="499001" y="811372"/>
            <a:ext cx="91251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800000"/>
                </a:solidFill>
                <a:latin typeface="Times New Roman"/>
                <a:ea typeface="Times New Roman"/>
                <a:cs typeface="Times New Roman"/>
                <a:sym typeface="Times New Roman"/>
              </a:rPr>
              <a:t>1 раздел в 6-НДФЛ за </a:t>
            </a:r>
            <a:r>
              <a:rPr lang="ru-RU" sz="2400" b="1" dirty="0" smtClean="0">
                <a:solidFill>
                  <a:srgbClr val="800000"/>
                </a:solidFill>
                <a:latin typeface="Times New Roman"/>
                <a:ea typeface="Times New Roman"/>
                <a:cs typeface="Times New Roman"/>
                <a:sym typeface="Times New Roman"/>
              </a:rPr>
              <a:t>полугодие</a:t>
            </a:r>
            <a:endParaRPr sz="1800" b="1" i="0" u="none" strike="noStrike" cap="none" dirty="0">
              <a:solidFill>
                <a:srgbClr val="800000"/>
              </a:solidFill>
              <a:latin typeface="Calibri"/>
              <a:ea typeface="Calibri"/>
              <a:cs typeface="Calibri"/>
              <a:sym typeface="Calibri"/>
            </a:endParaRPr>
          </a:p>
        </p:txBody>
      </p:sp>
      <p:sp>
        <p:nvSpPr>
          <p:cNvPr id="730" name="Google Shape;730;p42"/>
          <p:cNvSpPr/>
          <p:nvPr/>
        </p:nvSpPr>
        <p:spPr>
          <a:xfrm rot="10800000" flipH="1">
            <a:off x="684373" y="1273038"/>
            <a:ext cx="8363595" cy="369332"/>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pic>
        <p:nvPicPr>
          <p:cNvPr id="3074" name="Picture 2" descr="D:\АктуальныеМатериалы к семинарам\Семинары 2021\Воронеж\14 мая\Раздел 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4036" y="1369957"/>
            <a:ext cx="6942091" cy="345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4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Shape 144"/>
        <p:cNvGrpSpPr/>
        <p:nvPr/>
      </p:nvGrpSpPr>
      <p:grpSpPr>
        <a:xfrm>
          <a:off x="0" y="0"/>
          <a:ext cx="0" cy="0"/>
          <a:chOff x="0" y="0"/>
          <a:chExt cx="0" cy="0"/>
        </a:xfrm>
      </p:grpSpPr>
      <p:pic>
        <p:nvPicPr>
          <p:cNvPr id="145" name="Google Shape;145;p17"/>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146" name="Google Shape;146;p17"/>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7" name="Google Shape;147;p17"/>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8" name="Google Shape;148;p17"/>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9" name="Google Shape;149;p17"/>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50" name="Google Shape;150;p17"/>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51" name="Google Shape;151;p17"/>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52" name="Google Shape;152;p17"/>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53" name="Google Shape;153;p17"/>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54" name="Google Shape;154;p17"/>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55" name="Google Shape;155;p17"/>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56" name="Google Shape;156;p17"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57" name="Google Shape;157;p17"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58" name="Google Shape;158;p17"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59" name="Google Shape;159;p17"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60" name="Google Shape;160;p17"/>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61" name="Google Shape;161;p17"/>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162" name="Google Shape;162;p17"/>
          <p:cNvSpPr/>
          <p:nvPr/>
        </p:nvSpPr>
        <p:spPr>
          <a:xfrm>
            <a:off x="22858" y="1076516"/>
            <a:ext cx="981542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Форма расчета  по страховым взносам</a:t>
            </a:r>
            <a:endParaRPr sz="2400" b="1">
              <a:solidFill>
                <a:srgbClr val="9C0E11"/>
              </a:solidFill>
              <a:latin typeface="Times New Roman"/>
              <a:ea typeface="Times New Roman"/>
              <a:cs typeface="Times New Roman"/>
              <a:sym typeface="Times New Roman"/>
            </a:endParaRPr>
          </a:p>
        </p:txBody>
      </p:sp>
      <p:sp>
        <p:nvSpPr>
          <p:cNvPr id="163" name="Google Shape;163;p17"/>
          <p:cNvSpPr/>
          <p:nvPr/>
        </p:nvSpPr>
        <p:spPr>
          <a:xfrm>
            <a:off x="430372" y="1712890"/>
            <a:ext cx="9366326" cy="30839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400" b="1">
                <a:solidFill>
                  <a:srgbClr val="000000"/>
                </a:solidFill>
                <a:latin typeface="Times New Roman"/>
                <a:ea typeface="Times New Roman"/>
                <a:cs typeface="Times New Roman"/>
                <a:sym typeface="Times New Roman"/>
              </a:rPr>
              <a:t>Приказ ФНС России от 18.09.2019 N ММВ-7-11/470@</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"Об утверждении формы расчета по страховым взносам, порядка ее заполнения, а также формата представления расчета по страховым взносам в электронной форме и о признании утратившим силу приказа Федеральной налоговой службы от 10.10.2016 N ММВ-7-11/551@"</a:t>
            </a:r>
            <a:endParaRPr/>
          </a:p>
          <a:p>
            <a:pPr marL="0" marR="0" lvl="0" indent="0" algn="just" rtl="0">
              <a:spcBef>
                <a:spcPts val="440"/>
              </a:spcBef>
              <a:spcAft>
                <a:spcPts val="0"/>
              </a:spcAft>
              <a:buNone/>
            </a:pPr>
            <a:endParaRPr sz="2200">
              <a:solidFill>
                <a:srgbClr val="0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317160" y="1166612"/>
            <a:ext cx="9306994" cy="430887"/>
          </a:xfrm>
          <a:prstGeom prst="rect">
            <a:avLst/>
          </a:prstGeom>
        </p:spPr>
        <p:txBody>
          <a:bodyPr wrap="square">
            <a:spAutoFit/>
          </a:bodyPr>
          <a:lstStyle/>
          <a:p>
            <a:r>
              <a:rPr lang="ru-RU" sz="2200" b="1" dirty="0" smtClean="0">
                <a:solidFill>
                  <a:srgbClr val="C00000"/>
                </a:solidFill>
              </a:rPr>
              <a:t>Имущественный вычет в 6-НДФЛ</a:t>
            </a:r>
            <a:endParaRPr lang="ru-RU" sz="2200" b="1" dirty="0">
              <a:solidFill>
                <a:srgbClr val="C00000"/>
              </a:solidFill>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49501" y="1582106"/>
            <a:ext cx="9509311" cy="4154984"/>
          </a:xfrm>
          <a:prstGeom prst="rect">
            <a:avLst/>
          </a:prstGeom>
        </p:spPr>
        <p:txBody>
          <a:bodyPr wrap="square">
            <a:spAutoFit/>
          </a:bodyPr>
          <a:lstStyle/>
          <a:p>
            <a:pPr lvl="0" algn="just">
              <a:spcBef>
                <a:spcPct val="20000"/>
              </a:spcBef>
            </a:pPr>
            <a:r>
              <a:rPr lang="ru-RU" sz="2000" b="1" dirty="0">
                <a:solidFill>
                  <a:prstClr val="black"/>
                </a:solidFill>
                <a:latin typeface="Times New Roman" panose="02020603050405020304" pitchFamily="18" charset="0"/>
                <a:cs typeface="Times New Roman" panose="02020603050405020304" pitchFamily="18" charset="0"/>
              </a:rPr>
              <a:t>Письмо Минфина РФ от 07.09.2011 N </a:t>
            </a:r>
            <a:r>
              <a:rPr lang="ru-RU" sz="2000" b="1" dirty="0" smtClean="0">
                <a:solidFill>
                  <a:prstClr val="black"/>
                </a:solidFill>
                <a:latin typeface="Times New Roman" panose="02020603050405020304" pitchFamily="18" charset="0"/>
                <a:cs typeface="Times New Roman" panose="02020603050405020304" pitchFamily="18" charset="0"/>
              </a:rPr>
              <a:t>03-04-06/4-209</a:t>
            </a:r>
          </a:p>
          <a:p>
            <a:pPr lvl="0" algn="just">
              <a:spcBef>
                <a:spcPct val="20000"/>
              </a:spcBef>
            </a:pPr>
            <a:r>
              <a:rPr lang="ru-RU" sz="2000" dirty="0" smtClean="0">
                <a:solidFill>
                  <a:prstClr val="black"/>
                </a:solidFill>
                <a:latin typeface="Times New Roman" panose="02020603050405020304" pitchFamily="18" charset="0"/>
                <a:cs typeface="Times New Roman" panose="02020603050405020304" pitchFamily="18" charset="0"/>
              </a:rPr>
              <a:t>Уведомление </a:t>
            </a:r>
            <a:r>
              <a:rPr lang="ru-RU" sz="2000" dirty="0">
                <a:solidFill>
                  <a:prstClr val="black"/>
                </a:solidFill>
                <a:latin typeface="Times New Roman" panose="02020603050405020304" pitchFamily="18" charset="0"/>
                <a:cs typeface="Times New Roman" panose="02020603050405020304" pitchFamily="18" charset="0"/>
              </a:rPr>
              <a:t>о подтверждении права налогоплательщика на имущественный налоговый вычет может быть использовано в течение соответствующего налогового периода независимо от конкретного места трудовой деятельности работника (как в головной организации, так и в любом из ее обособленных подразделений</a:t>
            </a:r>
            <a:r>
              <a:rPr lang="ru-RU" sz="2000" dirty="0" smtClean="0">
                <a:solidFill>
                  <a:prstClr val="black"/>
                </a:solidFill>
                <a:latin typeface="Times New Roman" panose="02020603050405020304" pitchFamily="18" charset="0"/>
                <a:cs typeface="Times New Roman" panose="02020603050405020304" pitchFamily="18" charset="0"/>
              </a:rPr>
              <a:t>).</a:t>
            </a:r>
          </a:p>
          <a:p>
            <a:pPr lvl="0" algn="just">
              <a:spcBef>
                <a:spcPct val="20000"/>
              </a:spcBef>
            </a:pPr>
            <a:endParaRPr lang="ru-RU" sz="20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000" b="1" dirty="0" smtClean="0">
                <a:solidFill>
                  <a:prstClr val="black"/>
                </a:solidFill>
                <a:latin typeface="Times New Roman" panose="02020603050405020304" pitchFamily="18" charset="0"/>
                <a:cs typeface="Times New Roman" panose="02020603050405020304" pitchFamily="18" charset="0"/>
              </a:rPr>
              <a:t>В 6-НДФЛ каждого ОП, где был удержан НДФЛ и делается возврат в связи с имущественным вычетом:</a:t>
            </a:r>
            <a:endParaRPr lang="ru-RU" sz="20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000" dirty="0" smtClean="0">
                <a:solidFill>
                  <a:prstClr val="black"/>
                </a:solidFill>
                <a:latin typeface="Times New Roman" panose="02020603050405020304" pitchFamily="18" charset="0"/>
                <a:cs typeface="Times New Roman" panose="02020603050405020304" pitchFamily="18" charset="0"/>
              </a:rPr>
              <a:t>•</a:t>
            </a:r>
            <a:r>
              <a:rPr lang="ru-RU" sz="2000" dirty="0">
                <a:solidFill>
                  <a:prstClr val="black"/>
                </a:solidFill>
                <a:latin typeface="Times New Roman" panose="02020603050405020304" pitchFamily="18" charset="0"/>
                <a:cs typeface="Times New Roman" panose="02020603050405020304" pitchFamily="18" charset="0"/>
              </a:rPr>
              <a:t>	в полях 030 - 032 разд. 1 расчета за отчетный период, на последние три месяца которого приходится дата возврата налога;</a:t>
            </a:r>
          </a:p>
          <a:p>
            <a:pPr lvl="0" algn="just">
              <a:spcBef>
                <a:spcPct val="20000"/>
              </a:spcBef>
            </a:pPr>
            <a:r>
              <a:rPr lang="ru-RU" sz="2000" dirty="0">
                <a:solidFill>
                  <a:prstClr val="black"/>
                </a:solidFill>
                <a:latin typeface="Times New Roman" panose="02020603050405020304" pitchFamily="18" charset="0"/>
                <a:cs typeface="Times New Roman" panose="02020603050405020304" pitchFamily="18" charset="0"/>
              </a:rPr>
              <a:t>•	в поле 190 разд. 2 за отчетный период, в котором был возврат налога.</a:t>
            </a:r>
          </a:p>
          <a:p>
            <a:pPr lvl="0" algn="just">
              <a:spcBef>
                <a:spcPct val="20000"/>
              </a:spcBef>
            </a:pPr>
            <a:r>
              <a:rPr lang="ru-RU" sz="2000" dirty="0">
                <a:solidFill>
                  <a:prstClr val="black"/>
                </a:solidFill>
                <a:latin typeface="Times New Roman" panose="02020603050405020304" pitchFamily="18" charset="0"/>
                <a:cs typeface="Times New Roman" panose="02020603050405020304" pitchFamily="18" charset="0"/>
              </a:rPr>
              <a:t>Если вы еще не вернули излишне удержанный </a:t>
            </a:r>
            <a:r>
              <a:rPr lang="ru-RU" sz="2000" dirty="0" smtClean="0">
                <a:solidFill>
                  <a:prstClr val="black"/>
                </a:solidFill>
                <a:latin typeface="Times New Roman" panose="02020603050405020304" pitchFamily="18" charset="0"/>
                <a:cs typeface="Times New Roman" panose="02020603050405020304" pitchFamily="18" charset="0"/>
              </a:rPr>
              <a:t>налог.</a:t>
            </a:r>
            <a:endParaRPr 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078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569273" y="1166612"/>
            <a:ext cx="9054881" cy="769441"/>
          </a:xfrm>
          <a:prstGeom prst="rect">
            <a:avLst/>
          </a:prstGeom>
        </p:spPr>
        <p:txBody>
          <a:bodyPr wrap="square">
            <a:spAutoFit/>
          </a:bodyPr>
          <a:lstStyle/>
          <a:p>
            <a:r>
              <a:rPr lang="ru-RU" sz="2200" b="1" dirty="0">
                <a:solidFill>
                  <a:srgbClr val="C00000"/>
                </a:solidFill>
              </a:rPr>
              <a:t>ФНС даны разъяснения по вопросам заполнения расчета (форма 6-НДФЛ</a:t>
            </a:r>
            <a:r>
              <a:rPr lang="ru-RU" sz="2200" b="1" dirty="0" smtClean="0">
                <a:solidFill>
                  <a:srgbClr val="C00000"/>
                </a:solidFill>
              </a:rPr>
              <a:t>)</a:t>
            </a:r>
            <a:endParaRPr lang="ru-RU" sz="2200" b="1" dirty="0">
              <a:solidFill>
                <a:srgbClr val="C00000"/>
              </a:solidFill>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30372" y="1936053"/>
            <a:ext cx="9285309" cy="6204454"/>
          </a:xfrm>
          <a:prstGeom prst="rect">
            <a:avLst/>
          </a:prstGeom>
        </p:spPr>
        <p:txBody>
          <a:bodyPr wrap="square">
            <a:spAutoFit/>
          </a:bodyPr>
          <a:lstStyle/>
          <a:p>
            <a:pPr lvl="0" algn="just">
              <a:spcBef>
                <a:spcPct val="20000"/>
              </a:spcBef>
            </a:pPr>
            <a:r>
              <a:rPr lang="ru-RU" sz="2000" b="1" dirty="0" smtClean="0">
                <a:solidFill>
                  <a:prstClr val="black"/>
                </a:solidFill>
                <a:latin typeface="Times New Roman" panose="02020603050405020304" pitchFamily="18" charset="0"/>
                <a:cs typeface="Times New Roman" panose="02020603050405020304" pitchFamily="18" charset="0"/>
              </a:rPr>
              <a:t>Письмо  </a:t>
            </a:r>
            <a:r>
              <a:rPr lang="ru-RU" sz="2000" b="1" dirty="0">
                <a:solidFill>
                  <a:prstClr val="black"/>
                </a:solidFill>
                <a:latin typeface="Times New Roman" panose="02020603050405020304" pitchFamily="18" charset="0"/>
                <a:cs typeface="Times New Roman" panose="02020603050405020304" pitchFamily="18" charset="0"/>
              </a:rPr>
              <a:t>ФНС России от 06.04.2021 N БС-4-11/4577@</a:t>
            </a:r>
          </a:p>
          <a:p>
            <a:pPr lvl="0" algn="just">
              <a:spcBef>
                <a:spcPct val="20000"/>
              </a:spcBef>
            </a:pPr>
            <a:r>
              <a:rPr lang="ru-RU" sz="2000" dirty="0" smtClean="0">
                <a:solidFill>
                  <a:prstClr val="black"/>
                </a:solidFill>
                <a:latin typeface="Times New Roman" panose="02020603050405020304" pitchFamily="18" charset="0"/>
                <a:cs typeface="Times New Roman" panose="02020603050405020304" pitchFamily="18" charset="0"/>
              </a:rPr>
              <a:t>Сообщается</a:t>
            </a:r>
            <a:r>
              <a:rPr lang="ru-RU" sz="2000" dirty="0">
                <a:solidFill>
                  <a:prstClr val="black"/>
                </a:solidFill>
                <a:latin typeface="Times New Roman" panose="02020603050405020304" pitchFamily="18" charset="0"/>
                <a:cs typeface="Times New Roman" panose="02020603050405020304" pitchFamily="18" charset="0"/>
              </a:rPr>
              <a:t>, что в случае если суммы НДФЛ рассчитываются по одинаковой налоговой ставке в размере 13% независимо от того, каким пунктом статьи 224 НК РФ данная ставка предусмотрена, и перечисляются на один КБК - 182 1 01 02010 01 1000 110, то такие доходы отражаются в одном разделе расчета по форме 6-НДФЛ.</a:t>
            </a:r>
          </a:p>
          <a:p>
            <a:pPr lvl="0" algn="just">
              <a:spcBef>
                <a:spcPct val="20000"/>
              </a:spcBef>
            </a:pPr>
            <a:endParaRPr lang="ru-RU" sz="20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000" dirty="0">
                <a:solidFill>
                  <a:prstClr val="black"/>
                </a:solidFill>
                <a:latin typeface="Times New Roman" panose="02020603050405020304" pitchFamily="18" charset="0"/>
                <a:cs typeface="Times New Roman" panose="02020603050405020304" pitchFamily="18" charset="0"/>
              </a:rPr>
              <a:t>В поле 112 раздела 2 формы 6-НДФЛ указывается обобщенная по всем физлицам сумма начисленного дохода по трудовым договорам (контрактам).</a:t>
            </a:r>
          </a:p>
          <a:p>
            <a:pPr lvl="0" algn="just">
              <a:spcBef>
                <a:spcPct val="20000"/>
              </a:spcBef>
            </a:pPr>
            <a:endParaRPr lang="ru-RU" sz="20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000" dirty="0">
                <a:solidFill>
                  <a:prstClr val="black"/>
                </a:solidFill>
                <a:latin typeface="Times New Roman" panose="02020603050405020304" pitchFamily="18" charset="0"/>
                <a:cs typeface="Times New Roman" panose="02020603050405020304" pitchFamily="18" charset="0"/>
              </a:rPr>
              <a:t>К таким доходам относятся выплаты, производимые работодателем (налоговым агентом) физическим лицам в рамках трудовых отношений (например, премия, компенсация за неиспользованный отпуск, выплаты, имеющие социальный характер и др.).</a:t>
            </a: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158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569273" y="1166612"/>
            <a:ext cx="9054881" cy="430887"/>
          </a:xfrm>
          <a:prstGeom prst="rect">
            <a:avLst/>
          </a:prstGeom>
        </p:spPr>
        <p:txBody>
          <a:bodyPr wrap="square">
            <a:spAutoFit/>
          </a:bodyPr>
          <a:lstStyle/>
          <a:p>
            <a:r>
              <a:rPr lang="ru-RU" sz="2200" b="1" dirty="0" smtClean="0">
                <a:solidFill>
                  <a:srgbClr val="C00000"/>
                </a:solidFill>
              </a:rPr>
              <a:t>6-НДФЛ если налогоплательщик утратил статус резидента</a:t>
            </a:r>
            <a:endParaRPr lang="ru-RU" sz="2200" b="1" dirty="0">
              <a:solidFill>
                <a:srgbClr val="C00000"/>
              </a:solidFill>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3" y="1900053"/>
            <a:ext cx="8686906" cy="3268587"/>
          </a:xfrm>
          <a:prstGeom prst="rect">
            <a:avLst/>
          </a:prstGeom>
        </p:spPr>
        <p:txBody>
          <a:bodyPr wrap="square">
            <a:spAutoFit/>
          </a:bodyPr>
          <a:lstStyle/>
          <a:p>
            <a:pPr lvl="0" algn="just">
              <a:spcBef>
                <a:spcPct val="20000"/>
              </a:spcBef>
            </a:pPr>
            <a:r>
              <a:rPr lang="ru-RU" sz="2400" b="1" dirty="0">
                <a:solidFill>
                  <a:prstClr val="black"/>
                </a:solidFill>
                <a:latin typeface="Times New Roman" panose="02020603050405020304" pitchFamily="18" charset="0"/>
                <a:cs typeface="Times New Roman" panose="02020603050405020304" pitchFamily="18" charset="0"/>
              </a:rPr>
              <a:t>Письмо ФНС России от 30.04.2021 N БС-4-11/6168</a:t>
            </a:r>
            <a:r>
              <a:rPr lang="ru-RU" sz="2400" b="1" dirty="0" smtClean="0">
                <a:solidFill>
                  <a:prstClr val="black"/>
                </a:solidFill>
                <a:latin typeface="Times New Roman" panose="02020603050405020304" pitchFamily="18" charset="0"/>
                <a:cs typeface="Times New Roman" panose="02020603050405020304" pitchFamily="18" charset="0"/>
              </a:rPr>
              <a:t>@</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rPr>
              <a:t>Если работник утратил статус резидента, налоговый агент должен пересчитать НДФЛ с начала года по ставке 30%. При этом в разд. 2 формы 6-НДФЛ за отчетный период нужно отразить итоговые показатели по ставке 30%. Подавать уточненные расчеты с начала года не надо.</a:t>
            </a:r>
          </a:p>
          <a:p>
            <a:pPr lvl="0" algn="just">
              <a:spcBef>
                <a:spcPct val="20000"/>
              </a:spcBef>
            </a:pPr>
            <a:endParaRPr lang="ru-RU" sz="24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146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Доходы не облагаемые НДФЛ в 6-НДФЛ</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4"/>
            <a:ext cx="8686907" cy="4672048"/>
          </a:xfrm>
          <a:prstGeom prst="rect">
            <a:avLst/>
          </a:prstGeom>
        </p:spPr>
        <p:txBody>
          <a:bodyPr wrap="square">
            <a:spAutoFit/>
          </a:bodyPr>
          <a:lstStyle/>
          <a:p>
            <a:pPr lvl="0" algn="just" defTabSz="914400" fontAlgn="base">
              <a:spcBef>
                <a:spcPct val="20000"/>
              </a:spcBef>
              <a:spcAft>
                <a:spcPct val="0"/>
              </a:spcAft>
            </a:pPr>
            <a:r>
              <a:rPr lang="ru-RU" sz="2400" b="1" dirty="0">
                <a:solidFill>
                  <a:prstClr val="black"/>
                </a:solidFill>
                <a:latin typeface="Times New Roman" panose="02020603050405020304" pitchFamily="18" charset="0"/>
                <a:cs typeface="Times New Roman" panose="02020603050405020304" pitchFamily="18" charset="0"/>
              </a:rPr>
              <a:t>Письмо Минфина России от 12.11.2020 N 03-04-05/98636</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Доходы</a:t>
            </a:r>
            <a:r>
              <a:rPr lang="ru-RU" sz="2400" dirty="0">
                <a:solidFill>
                  <a:prstClr val="black"/>
                </a:solidFill>
                <a:latin typeface="Times New Roman" panose="02020603050405020304" pitchFamily="18" charset="0"/>
                <a:cs typeface="Times New Roman" panose="02020603050405020304" pitchFamily="18" charset="0"/>
              </a:rPr>
              <a:t>, не подлежащие налогообложению (освобождаемые от налогообложения), перечисленные в статье 217 Кодекса, не отражаются в расчете по форме </a:t>
            </a:r>
            <a:r>
              <a:rPr lang="ru-RU" sz="2400" dirty="0" smtClean="0">
                <a:solidFill>
                  <a:prstClr val="black"/>
                </a:solidFill>
                <a:latin typeface="Times New Roman" panose="02020603050405020304" pitchFamily="18" charset="0"/>
                <a:cs typeface="Times New Roman" panose="02020603050405020304" pitchFamily="18" charset="0"/>
              </a:rPr>
              <a:t>6-НДФЛ</a:t>
            </a:r>
            <a:r>
              <a:rPr lang="en-US" sz="2400" dirty="0">
                <a:solidFill>
                  <a:prstClr val="black"/>
                </a:solidFill>
                <a:latin typeface="Times New Roman" panose="02020603050405020304" pitchFamily="18" charset="0"/>
                <a:cs typeface="Times New Roman" panose="02020603050405020304" pitchFamily="18" charset="0"/>
              </a:rPr>
              <a:t> </a:t>
            </a:r>
            <a:r>
              <a:rPr lang="ru-RU" sz="2400" dirty="0" smtClean="0">
                <a:solidFill>
                  <a:prstClr val="black"/>
                </a:solidFill>
                <a:latin typeface="Times New Roman" panose="02020603050405020304" pitchFamily="18" charset="0"/>
                <a:cs typeface="Times New Roman" panose="02020603050405020304" pitchFamily="18" charset="0"/>
              </a:rPr>
              <a:t>и 2-НДФЛ.</a:t>
            </a:r>
          </a:p>
          <a:p>
            <a:pPr lvl="0" algn="just" defTabSz="914400" fontAlgn="base">
              <a:spcBef>
                <a:spcPct val="20000"/>
              </a:spcBef>
              <a:spcAft>
                <a:spcPct val="0"/>
              </a:spcAft>
            </a:pPr>
            <a:endParaRPr lang="ru-RU" sz="2400"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Например:</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-пособия связанные с рождением детей;</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-компенсация при увольнении по соглашению сторон в пределах трех(шести) средних заработков;</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-материальная помощь полностью освобождаемая от НДФЛ;</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-т.д.</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823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Контрольные соотношения в  6-НДФЛ</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4"/>
            <a:ext cx="8686907" cy="4893647"/>
          </a:xfrm>
          <a:prstGeom prst="rect">
            <a:avLst/>
          </a:prstGeom>
        </p:spPr>
        <p:txBody>
          <a:bodyPr wrap="square">
            <a:spAutoFit/>
          </a:bodyPr>
          <a:lstStyle/>
          <a:p>
            <a:pPr lvl="0" algn="just">
              <a:spcBef>
                <a:spcPct val="20000"/>
              </a:spcBef>
            </a:pPr>
            <a:r>
              <a:rPr lang="ru-RU" sz="2400" b="1" dirty="0">
                <a:solidFill>
                  <a:prstClr val="black"/>
                </a:solidFill>
                <a:latin typeface="Times New Roman" panose="02020603050405020304" pitchFamily="18" charset="0"/>
                <a:cs typeface="Times New Roman" panose="02020603050405020304" pitchFamily="18" charset="0"/>
              </a:rPr>
              <a:t>Письмо ФНС России от 23.03.2021 N БС-4-11/3759</a:t>
            </a:r>
            <a:r>
              <a:rPr lang="ru-RU" sz="2400" b="1" dirty="0" smtClean="0">
                <a:solidFill>
                  <a:prstClr val="black"/>
                </a:solidFill>
                <a:latin typeface="Times New Roman" panose="02020603050405020304" pitchFamily="18" charset="0"/>
                <a:cs typeface="Times New Roman" panose="02020603050405020304" pitchFamily="18" charset="0"/>
              </a:rPr>
              <a:t>@</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rPr>
              <a:t>ФНС подготовила контрольные соотношения расчета 6-НДФЛ, форму которого изменили ближе к концу прошлого года. Напомним, впервые отчитаться по новой форме нужно не позднее 30 апреля.</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rPr>
              <a:t>Как обычно, налоговики привели показатели:</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внутридокументных</a:t>
            </a:r>
            <a:r>
              <a:rPr lang="ru-RU" sz="2400" dirty="0">
                <a:solidFill>
                  <a:prstClr val="black"/>
                </a:solidFill>
                <a:latin typeface="Times New Roman" panose="02020603050405020304" pitchFamily="18" charset="0"/>
                <a:cs typeface="Times New Roman" panose="02020603050405020304" pitchFamily="18" charset="0"/>
              </a:rPr>
              <a:t> соотношений (например, доход по строке 110 должен быть больше или равен вычетам по строке 130);</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междокументных</a:t>
            </a:r>
            <a:r>
              <a:rPr lang="ru-RU" sz="2400" dirty="0">
                <a:solidFill>
                  <a:prstClr val="black"/>
                </a:solidFill>
                <a:latin typeface="Times New Roman" panose="02020603050405020304" pitchFamily="18" charset="0"/>
                <a:cs typeface="Times New Roman" panose="02020603050405020304" pitchFamily="18" charset="0"/>
              </a:rPr>
              <a:t> соотношений. Сравнить сведения 6-НДФЛ можно с данными карточки расчетов с бюджетом налогового агента, расчета по взносам, банковских счетов и т.д.</a:t>
            </a:r>
          </a:p>
          <a:p>
            <a:pPr lvl="0" algn="just">
              <a:spcBef>
                <a:spcPct val="20000"/>
              </a:spcBef>
            </a:pP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967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altLang="ru-RU" sz="2400" b="1" kern="0" dirty="0" smtClean="0">
                <a:solidFill>
                  <a:srgbClr val="800000"/>
                </a:solidFill>
                <a:latin typeface="Times New Roman" panose="02020603050405020304" pitchFamily="18" charset="0"/>
                <a:ea typeface="+mj-ea"/>
                <a:cs typeface="Times New Roman" panose="02020603050405020304" pitchFamily="18" charset="0"/>
              </a:rPr>
              <a:t>Плательщики НДФЛ и налоговые агенты</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2"/>
            <a:ext cx="8820236" cy="4594078"/>
          </a:xfrm>
          <a:prstGeom prst="rect">
            <a:avLst/>
          </a:prstGeom>
        </p:spPr>
        <p:txBody>
          <a:bodyPr wrap="square">
            <a:spAutoFit/>
          </a:bodyPr>
          <a:lstStyle/>
          <a:p>
            <a:pPr lvl="0" algn="just" defTabSz="914400">
              <a:lnSpc>
                <a:spcPct val="90000"/>
              </a:lnSpc>
              <a:spcBef>
                <a:spcPts val="1000"/>
              </a:spcBef>
            </a:pPr>
            <a:r>
              <a:rPr kumimoji="0" lang="ru-RU" b="1" i="0" u="none" strike="noStrike" kern="0" cap="none" spc="0" normalizeH="0" baseline="0" noProof="0" dirty="0" smtClean="0">
                <a:ln>
                  <a:noFill/>
                </a:ln>
                <a:solidFill>
                  <a:prstClr val="black"/>
                </a:solidFill>
                <a:effectLst/>
                <a:uLnTx/>
                <a:uFillTx/>
              </a:rPr>
              <a:t> </a:t>
            </a:r>
            <a:r>
              <a:rPr lang="ru-RU" sz="2400" b="1" dirty="0">
                <a:solidFill>
                  <a:prstClr val="black"/>
                </a:solidFill>
                <a:latin typeface="Times New Roman" panose="02020603050405020304" pitchFamily="18" charset="0"/>
                <a:cs typeface="Times New Roman" panose="02020603050405020304" pitchFamily="18" charset="0"/>
              </a:rPr>
              <a:t>Статья 207 НК РФ </a:t>
            </a:r>
            <a:endParaRPr lang="ru-RU" sz="2400" b="1" dirty="0" smtClean="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ru-RU" sz="2400" dirty="0" smtClean="0">
                <a:solidFill>
                  <a:prstClr val="black"/>
                </a:solidFill>
                <a:latin typeface="Times New Roman" panose="02020603050405020304" pitchFamily="18" charset="0"/>
                <a:cs typeface="Times New Roman" panose="02020603050405020304" pitchFamily="18" charset="0"/>
              </a:rPr>
              <a:t>Налогоплательщиками </a:t>
            </a:r>
            <a:r>
              <a:rPr lang="ru-RU" sz="2400" dirty="0">
                <a:solidFill>
                  <a:prstClr val="black"/>
                </a:solidFill>
                <a:latin typeface="Times New Roman" panose="02020603050405020304" pitchFamily="18" charset="0"/>
                <a:cs typeface="Times New Roman" panose="02020603050405020304" pitchFamily="18" charset="0"/>
              </a:rPr>
              <a:t>налога на доходы физических лиц признаются физические лица, являющиеся налоговыми резидентами Российской Федерации, а также физические лица, получающие доходы от источников, в Российской Федерации, не являющиеся налоговыми резидентами Российской Федерации.</a:t>
            </a:r>
          </a:p>
          <a:p>
            <a:pPr lvl="0" algn="just" defTabSz="914400">
              <a:lnSpc>
                <a:spcPct val="90000"/>
              </a:lnSpc>
              <a:spcBef>
                <a:spcPts val="1000"/>
              </a:spcBef>
            </a:pPr>
            <a:endParaRPr lang="ru-RU" sz="2400" b="1" dirty="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ru-RU" sz="2400" b="1" dirty="0">
                <a:solidFill>
                  <a:prstClr val="black"/>
                </a:solidFill>
                <a:latin typeface="Times New Roman" panose="02020603050405020304" pitchFamily="18" charset="0"/>
                <a:cs typeface="Times New Roman" panose="02020603050405020304" pitchFamily="18" charset="0"/>
              </a:rPr>
              <a:t>Ст.226 НК РФ </a:t>
            </a:r>
            <a:endParaRPr lang="ru-RU" sz="2400" b="1" dirty="0" smtClean="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ru-RU" sz="2400" dirty="0" smtClean="0">
                <a:solidFill>
                  <a:prstClr val="black"/>
                </a:solidFill>
                <a:latin typeface="Times New Roman" panose="02020603050405020304" pitchFamily="18" charset="0"/>
                <a:cs typeface="Times New Roman" panose="02020603050405020304" pitchFamily="18" charset="0"/>
              </a:rPr>
              <a:t>Российские </a:t>
            </a:r>
            <a:r>
              <a:rPr lang="ru-RU" sz="2400" dirty="0">
                <a:solidFill>
                  <a:prstClr val="black"/>
                </a:solidFill>
                <a:latin typeface="Times New Roman" panose="02020603050405020304" pitchFamily="18" charset="0"/>
                <a:cs typeface="Times New Roman" panose="02020603050405020304" pitchFamily="18" charset="0"/>
              </a:rPr>
              <a:t>организации, индивидуальные предприниматели от которых или в результате отношений с которыми налогоплательщик получил доходы обязаны исчислить, удержать у налогоплательщика и уплатить сумму налога.</a:t>
            </a:r>
          </a:p>
        </p:txBody>
      </p:sp>
    </p:spTree>
    <p:extLst>
      <p:ext uri="{BB962C8B-B14F-4D97-AF65-F5344CB8AC3E}">
        <p14:creationId xmlns:p14="http://schemas.microsoft.com/office/powerpoint/2010/main" val="3575923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altLang="ru-RU" sz="2400" b="1" kern="0" dirty="0" smtClean="0">
                <a:solidFill>
                  <a:srgbClr val="800000"/>
                </a:solidFill>
                <a:latin typeface="Times New Roman" panose="02020603050405020304" pitchFamily="18" charset="0"/>
                <a:ea typeface="+mj-ea"/>
                <a:cs typeface="Times New Roman" panose="02020603050405020304" pitchFamily="18" charset="0"/>
              </a:rPr>
              <a:t>Ставки НДФЛ</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1"/>
            <a:ext cx="8820236" cy="4694619"/>
          </a:xfrm>
          <a:prstGeom prst="rect">
            <a:avLst/>
          </a:prstGeom>
        </p:spPr>
        <p:txBody>
          <a:bodyPr wrap="square">
            <a:spAutoFit/>
          </a:bodyPr>
          <a:lstStyle/>
          <a:p>
            <a:pPr lvl="0" algn="just" defTabSz="914400">
              <a:lnSpc>
                <a:spcPct val="90000"/>
              </a:lnSpc>
              <a:spcBef>
                <a:spcPts val="1000"/>
              </a:spcBef>
            </a:pPr>
            <a:r>
              <a:rPr kumimoji="0" lang="ru-RU" b="1" i="0" u="none" strike="noStrike" kern="0" cap="none" spc="0" normalizeH="0" baseline="0" noProof="0" dirty="0" smtClean="0">
                <a:ln>
                  <a:noFill/>
                </a:ln>
                <a:solidFill>
                  <a:prstClr val="black"/>
                </a:solidFill>
                <a:effectLst/>
                <a:uLnTx/>
                <a:uFillTx/>
              </a:rPr>
              <a:t> </a:t>
            </a:r>
            <a:r>
              <a:rPr lang="ru-RU" sz="2200" b="1" dirty="0">
                <a:solidFill>
                  <a:prstClr val="black"/>
                </a:solidFill>
                <a:latin typeface="Times New Roman" panose="02020603050405020304" pitchFamily="18" charset="0"/>
                <a:cs typeface="Times New Roman" panose="02020603050405020304" pitchFamily="18" charset="0"/>
              </a:rPr>
              <a:t>Статья 224 НК РФ Налоговые ставки</a:t>
            </a:r>
          </a:p>
          <a:p>
            <a:pPr lvl="0" algn="just" defTabSz="914400">
              <a:lnSpc>
                <a:spcPct val="90000"/>
              </a:lnSpc>
              <a:spcBef>
                <a:spcPts val="1000"/>
              </a:spcBef>
            </a:pPr>
            <a:r>
              <a:rPr lang="ru-RU" sz="2200" b="1" dirty="0">
                <a:solidFill>
                  <a:prstClr val="black"/>
                </a:solidFill>
                <a:latin typeface="Times New Roman" panose="02020603050405020304" pitchFamily="18" charset="0"/>
                <a:cs typeface="Times New Roman" panose="02020603050405020304" pitchFamily="18" charset="0"/>
              </a:rPr>
              <a:t>      </a:t>
            </a:r>
            <a:r>
              <a:rPr lang="ru-RU" sz="2200" dirty="0">
                <a:solidFill>
                  <a:prstClr val="black"/>
                </a:solidFill>
                <a:latin typeface="Times New Roman" panose="02020603050405020304" pitchFamily="18" charset="0"/>
                <a:cs typeface="Times New Roman" panose="02020603050405020304" pitchFamily="18" charset="0"/>
              </a:rPr>
              <a:t>Налоговая ставка устанавливается в размере 13 процентов, если иное не предусмотрено настоящей статьей.</a:t>
            </a:r>
          </a:p>
          <a:p>
            <a:pPr lvl="0" algn="just" defTabSz="914400">
              <a:lnSpc>
                <a:spcPct val="90000"/>
              </a:lnSpc>
              <a:spcBef>
                <a:spcPts val="1000"/>
              </a:spcBef>
            </a:pPr>
            <a:r>
              <a:rPr lang="ru-RU" sz="2200" dirty="0">
                <a:solidFill>
                  <a:prstClr val="black"/>
                </a:solidFill>
                <a:latin typeface="Times New Roman" panose="02020603050405020304" pitchFamily="18" charset="0"/>
                <a:cs typeface="Times New Roman" panose="02020603050405020304" pitchFamily="18" charset="0"/>
              </a:rPr>
              <a:t>       Налоговая ставка устанавливается в размере 30 процентов в отношении всех доходов, получаемых физическими лицами, не являющимися налоговыми резидентами Российской Федерации.</a:t>
            </a:r>
          </a:p>
          <a:p>
            <a:pPr lvl="0" algn="just" defTabSz="914400">
              <a:lnSpc>
                <a:spcPct val="90000"/>
              </a:lnSpc>
              <a:spcBef>
                <a:spcPts val="1000"/>
              </a:spcBef>
            </a:pPr>
            <a:endParaRPr lang="ru-RU" sz="2200" b="1" dirty="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ru-RU" sz="2200" b="1" dirty="0" smtClean="0">
                <a:solidFill>
                  <a:prstClr val="black"/>
                </a:solidFill>
                <a:latin typeface="Times New Roman" panose="02020603050405020304" pitchFamily="18" charset="0"/>
                <a:cs typeface="Times New Roman" panose="02020603050405020304" pitchFamily="18" charset="0"/>
              </a:rPr>
              <a:t>Письмо </a:t>
            </a:r>
            <a:r>
              <a:rPr lang="ru-RU" sz="2200" b="1" dirty="0">
                <a:solidFill>
                  <a:prstClr val="black"/>
                </a:solidFill>
                <a:latin typeface="Times New Roman" panose="02020603050405020304" pitchFamily="18" charset="0"/>
                <a:cs typeface="Times New Roman" panose="02020603050405020304" pitchFamily="18" charset="0"/>
              </a:rPr>
              <a:t>Минфина России от 12.08.2013 N 03-04-06/32676</a:t>
            </a:r>
          </a:p>
          <a:p>
            <a:pPr lvl="0" algn="just" defTabSz="914400">
              <a:lnSpc>
                <a:spcPct val="90000"/>
              </a:lnSpc>
              <a:spcBef>
                <a:spcPts val="1000"/>
              </a:spcBef>
            </a:pPr>
            <a:r>
              <a:rPr lang="ru-RU" sz="2200" dirty="0">
                <a:solidFill>
                  <a:prstClr val="black"/>
                </a:solidFill>
                <a:latin typeface="Times New Roman" panose="02020603050405020304" pitchFamily="18" charset="0"/>
                <a:cs typeface="Times New Roman" panose="02020603050405020304" pitchFamily="18" charset="0"/>
              </a:rPr>
              <a:t>Если физическое лицо не представляет запрашиваемые документы, налоговый агент вправе применить к выплачиваемым этому физическому лицу доходам налоговую ставку и порядок расчета налоговой базы, предусмотренные для лиц, не являющихся налоговыми резидентами.</a:t>
            </a:r>
          </a:p>
        </p:txBody>
      </p:sp>
    </p:spTree>
    <p:extLst>
      <p:ext uri="{BB962C8B-B14F-4D97-AF65-F5344CB8AC3E}">
        <p14:creationId xmlns:p14="http://schemas.microsoft.com/office/powerpoint/2010/main" val="1342261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Определение статуса налогоплательщика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3"/>
            <a:ext cx="8820236" cy="3876959"/>
          </a:xfrm>
          <a:prstGeom prst="rect">
            <a:avLst/>
          </a:prstGeom>
        </p:spPr>
        <p:txBody>
          <a:bodyPr wrap="square">
            <a:spAutoFit/>
          </a:bodyPr>
          <a:lstStyle/>
          <a:p>
            <a:pPr lvl="0" algn="just" defTabSz="914400">
              <a:lnSpc>
                <a:spcPct val="90000"/>
              </a:lnSpc>
              <a:spcBef>
                <a:spcPts val="1000"/>
              </a:spcBef>
            </a:pPr>
            <a:r>
              <a:rPr kumimoji="0" lang="ru-RU" b="1" i="0" u="none" strike="noStrike" kern="0" cap="none" spc="0" normalizeH="0" baseline="0" noProof="0" dirty="0" smtClean="0">
                <a:ln>
                  <a:noFill/>
                </a:ln>
                <a:solidFill>
                  <a:prstClr val="black"/>
                </a:solidFill>
                <a:effectLst/>
                <a:uLnTx/>
                <a:uFillTx/>
              </a:rPr>
              <a:t> </a:t>
            </a:r>
            <a:r>
              <a:rPr kumimoji="0" lang="ru-RU"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п.2 </a:t>
            </a:r>
            <a:r>
              <a:rPr lang="ru-RU" sz="2400" b="1" dirty="0" smtClean="0">
                <a:solidFill>
                  <a:prstClr val="black"/>
                </a:solidFill>
                <a:latin typeface="Times New Roman" panose="02020603050405020304" pitchFamily="18" charset="0"/>
                <a:cs typeface="Times New Roman" panose="02020603050405020304" pitchFamily="18" charset="0"/>
              </a:rPr>
              <a:t>Статья 207 НК РФ</a:t>
            </a:r>
            <a:endParaRPr lang="ru-RU" sz="2400" b="1" dirty="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ru-RU" sz="2400" b="1" dirty="0">
                <a:solidFill>
                  <a:prstClr val="black"/>
                </a:solidFill>
                <a:latin typeface="Times New Roman" panose="02020603050405020304" pitchFamily="18" charset="0"/>
                <a:cs typeface="Times New Roman" panose="02020603050405020304" pitchFamily="18" charset="0"/>
              </a:rPr>
              <a:t>Н</a:t>
            </a:r>
            <a:r>
              <a:rPr lang="ru-RU" sz="2400" dirty="0" smtClean="0">
                <a:solidFill>
                  <a:prstClr val="black"/>
                </a:solidFill>
                <a:latin typeface="Times New Roman" panose="02020603050405020304" pitchFamily="18" charset="0"/>
                <a:cs typeface="Times New Roman" panose="02020603050405020304" pitchFamily="18" charset="0"/>
              </a:rPr>
              <a:t>алоговыми </a:t>
            </a:r>
            <a:r>
              <a:rPr lang="ru-RU" sz="2400" dirty="0">
                <a:solidFill>
                  <a:prstClr val="black"/>
                </a:solidFill>
                <a:latin typeface="Times New Roman" panose="02020603050405020304" pitchFamily="18" charset="0"/>
                <a:cs typeface="Times New Roman" panose="02020603050405020304" pitchFamily="18" charset="0"/>
              </a:rPr>
              <a:t>резидентами признаются физические лица, фактически находящиеся в Российской Федерации </a:t>
            </a:r>
            <a:r>
              <a:rPr lang="ru-RU" sz="2400" b="1" dirty="0">
                <a:solidFill>
                  <a:prstClr val="black"/>
                </a:solidFill>
                <a:latin typeface="Times New Roman" panose="02020603050405020304" pitchFamily="18" charset="0"/>
                <a:cs typeface="Times New Roman" panose="02020603050405020304" pitchFamily="18" charset="0"/>
              </a:rPr>
              <a:t>не менее 183 календарных дней в течение 12 следующих подряд месяцев</a:t>
            </a:r>
            <a:r>
              <a:rPr lang="ru-RU" sz="2400" dirty="0">
                <a:solidFill>
                  <a:prstClr val="black"/>
                </a:solidFill>
                <a:latin typeface="Times New Roman" panose="02020603050405020304" pitchFamily="18" charset="0"/>
                <a:cs typeface="Times New Roman" panose="02020603050405020304" pitchFamily="18" charset="0"/>
              </a:rPr>
              <a:t>. Период нахождения физического лица в Российской Федерации не прерывается на периоды его выезда за пределы территории Российской Федерации для краткосрочного (менее шести месяцев) лечения или обучения, а также для исполнения трудовых или иных обязанностей, связанных с выполнением работ (оказанием услуг) на морских месторождениях углеводородного сырья.</a:t>
            </a:r>
          </a:p>
        </p:txBody>
      </p:sp>
    </p:spTree>
    <p:extLst>
      <p:ext uri="{BB962C8B-B14F-4D97-AF65-F5344CB8AC3E}">
        <p14:creationId xmlns:p14="http://schemas.microsoft.com/office/powerpoint/2010/main" val="728816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Порядок подтверждения статуса налогоплательщика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03946" y="1537704"/>
            <a:ext cx="9511734" cy="4567404"/>
          </a:xfrm>
          <a:prstGeom prst="rect">
            <a:avLst/>
          </a:prstGeom>
        </p:spPr>
        <p:txBody>
          <a:bodyPr wrap="square">
            <a:spAutoFit/>
          </a:bodyPr>
          <a:lstStyle/>
          <a:p>
            <a:pPr lvl="0" algn="just" defTabSz="914400">
              <a:spcBef>
                <a:spcPct val="20000"/>
              </a:spcBef>
            </a:pPr>
            <a:r>
              <a:rPr kumimoji="0" lang="ru-RU" b="1" i="0" u="none" strike="noStrike" kern="0" cap="none" spc="0" normalizeH="0" baseline="0" noProof="0" dirty="0" smtClean="0">
                <a:ln>
                  <a:noFill/>
                </a:ln>
                <a:solidFill>
                  <a:prstClr val="black"/>
                </a:solidFill>
                <a:effectLst/>
                <a:uLnTx/>
                <a:uFillTx/>
              </a:rPr>
              <a:t> </a:t>
            </a:r>
            <a:r>
              <a:rPr lang="ru-RU" sz="2000" b="1" dirty="0">
                <a:solidFill>
                  <a:prstClr val="black"/>
                </a:solidFill>
                <a:latin typeface="Times New Roman" panose="02020603050405020304" pitchFamily="18" charset="0"/>
                <a:cs typeface="Times New Roman" panose="02020603050405020304" pitchFamily="18" charset="0"/>
              </a:rPr>
              <a:t>МИНИСТЕРСТВО ФИНАНСОВ РОССИЙСКОЙ </a:t>
            </a:r>
            <a:r>
              <a:rPr lang="ru-RU" sz="2000" b="1" dirty="0" smtClean="0">
                <a:solidFill>
                  <a:prstClr val="black"/>
                </a:solidFill>
                <a:latin typeface="Times New Roman" panose="02020603050405020304" pitchFamily="18" charset="0"/>
                <a:cs typeface="Times New Roman" panose="02020603050405020304" pitchFamily="18" charset="0"/>
              </a:rPr>
              <a:t>ФЕДЕРАЦИИ ПИСЬМО </a:t>
            </a:r>
            <a:r>
              <a:rPr lang="ru-RU" sz="2000" b="1" dirty="0">
                <a:solidFill>
                  <a:prstClr val="black"/>
                </a:solidFill>
                <a:latin typeface="Times New Roman" panose="02020603050405020304" pitchFamily="18" charset="0"/>
                <a:cs typeface="Times New Roman" panose="02020603050405020304" pitchFamily="18" charset="0"/>
              </a:rPr>
              <a:t>от 23 мая 2018 г. N 03-04-06/34676</a:t>
            </a:r>
          </a:p>
          <a:p>
            <a:pPr lvl="0" algn="just" defTabSz="914400">
              <a:spcBef>
                <a:spcPct val="20000"/>
              </a:spcBef>
            </a:pPr>
            <a:r>
              <a:rPr lang="ru-RU" sz="2200" dirty="0">
                <a:solidFill>
                  <a:prstClr val="black"/>
                </a:solidFill>
                <a:latin typeface="Times New Roman" panose="02020603050405020304" pitchFamily="18" charset="0"/>
                <a:cs typeface="Times New Roman" panose="02020603050405020304" pitchFamily="18" charset="0"/>
              </a:rPr>
              <a:t>Согласно пункту 2 статьи 207 Кодекса налоговыми резидентами Российской Федерации признаются физические лица, фактически находящиеся в Российской Федерации не менее 183 календарных дней в течение 12 следующих подряд месяцев.</a:t>
            </a:r>
          </a:p>
          <a:p>
            <a:pPr lvl="0" algn="just" defTabSz="914400">
              <a:spcBef>
                <a:spcPct val="20000"/>
              </a:spcBef>
            </a:pPr>
            <a:r>
              <a:rPr lang="ru-RU" sz="2200" dirty="0">
                <a:solidFill>
                  <a:prstClr val="black"/>
                </a:solidFill>
                <a:latin typeface="Times New Roman" panose="02020603050405020304" pitchFamily="18" charset="0"/>
                <a:cs typeface="Times New Roman" panose="02020603050405020304" pitchFamily="18" charset="0"/>
              </a:rPr>
              <a:t>Перечень документов, подтверждающих фактическое нахождение физического лица на территории Российской Федерации, Кодексом не установлен</a:t>
            </a:r>
            <a:r>
              <a:rPr lang="ru-RU" sz="2200" dirty="0" smtClean="0">
                <a:solidFill>
                  <a:prstClr val="black"/>
                </a:solidFill>
                <a:latin typeface="Times New Roman" panose="02020603050405020304" pitchFamily="18" charset="0"/>
                <a:cs typeface="Times New Roman" panose="02020603050405020304" pitchFamily="18" charset="0"/>
              </a:rPr>
              <a:t>. Подтверждение </a:t>
            </a:r>
            <a:r>
              <a:rPr lang="ru-RU" sz="2200" dirty="0">
                <a:solidFill>
                  <a:prstClr val="black"/>
                </a:solidFill>
                <a:latin typeface="Times New Roman" panose="02020603050405020304" pitchFamily="18" charset="0"/>
                <a:cs typeface="Times New Roman" panose="02020603050405020304" pitchFamily="18" charset="0"/>
              </a:rPr>
              <a:t>фактического нахождения физического лица на территории Российской Федерации может производиться на основании любых документов, оформленных в установленном порядке, позволяющих установить количество дней его фактического пребывания на территории Российской Федерации</a:t>
            </a:r>
            <a:r>
              <a:rPr lang="ru-RU" sz="2200" dirty="0" smtClean="0">
                <a:solidFill>
                  <a:prstClr val="black"/>
                </a:solidFill>
                <a:latin typeface="Times New Roman" panose="02020603050405020304" pitchFamily="18" charset="0"/>
                <a:cs typeface="Times New Roman" panose="02020603050405020304" pitchFamily="18" charset="0"/>
              </a:rPr>
              <a:t>.</a:t>
            </a:r>
            <a:endParaRPr lang="ru-RU"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927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altLang="ru-RU" sz="2400" b="1" kern="0" dirty="0" smtClean="0">
                <a:solidFill>
                  <a:srgbClr val="800000"/>
                </a:solidFill>
                <a:latin typeface="Times New Roman" panose="02020603050405020304" pitchFamily="18" charset="0"/>
                <a:ea typeface="+mj-ea"/>
                <a:cs typeface="Times New Roman" panose="02020603050405020304" pitchFamily="18" charset="0"/>
              </a:rPr>
              <a:t>Ставка 13% не зависимо от статуса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0"/>
            <a:ext cx="8820236" cy="3672800"/>
          </a:xfrm>
          <a:prstGeom prst="rect">
            <a:avLst/>
          </a:prstGeom>
        </p:spPr>
        <p:txBody>
          <a:bodyPr wrap="square">
            <a:spAutoFit/>
          </a:bodyPr>
          <a:lstStyle/>
          <a:p>
            <a:pPr lvl="0" algn="just" defTabSz="914400">
              <a:lnSpc>
                <a:spcPct val="90000"/>
              </a:lnSpc>
              <a:spcBef>
                <a:spcPts val="1000"/>
              </a:spcBef>
            </a:pPr>
            <a:r>
              <a:rPr kumimoji="0" lang="ru-RU" b="1" i="0" u="none" strike="noStrike" kern="0" cap="none" spc="0" normalizeH="0" baseline="0" noProof="0" dirty="0" smtClean="0">
                <a:ln>
                  <a:noFill/>
                </a:ln>
                <a:solidFill>
                  <a:prstClr val="black"/>
                </a:solidFill>
                <a:effectLst/>
                <a:uLnTx/>
                <a:uFillTx/>
              </a:rPr>
              <a:t> - </a:t>
            </a:r>
            <a:r>
              <a:rPr lang="ru-RU" sz="2400" dirty="0" smtClean="0">
                <a:solidFill>
                  <a:prstClr val="black"/>
                </a:solidFill>
                <a:latin typeface="Times New Roman" panose="02020603050405020304" pitchFamily="18" charset="0"/>
                <a:cs typeface="Times New Roman" panose="02020603050405020304" pitchFamily="18" charset="0"/>
              </a:rPr>
              <a:t>от </a:t>
            </a:r>
            <a:r>
              <a:rPr lang="ru-RU" sz="2400" dirty="0">
                <a:solidFill>
                  <a:prstClr val="black"/>
                </a:solidFill>
                <a:latin typeface="Times New Roman" panose="02020603050405020304" pitchFamily="18" charset="0"/>
                <a:cs typeface="Times New Roman" panose="02020603050405020304" pitchFamily="18" charset="0"/>
              </a:rPr>
              <a:t>осуществления трудовой деятельности, указанной в статье 227.1 настоящего Кодекса, в отношении которых налоговая ставка устанавливается в размере 13 процентов;</a:t>
            </a:r>
          </a:p>
          <a:p>
            <a:pPr lvl="0" algn="just" defTabSz="914400">
              <a:lnSpc>
                <a:spcPct val="90000"/>
              </a:lnSpc>
              <a:spcBef>
                <a:spcPts val="1000"/>
              </a:spcBef>
            </a:pPr>
            <a:r>
              <a:rPr lang="ru-RU" sz="2400" dirty="0" smtClean="0">
                <a:solidFill>
                  <a:prstClr val="black"/>
                </a:solidFill>
                <a:latin typeface="Times New Roman" panose="02020603050405020304" pitchFamily="18" charset="0"/>
                <a:cs typeface="Times New Roman" panose="02020603050405020304" pitchFamily="18" charset="0"/>
              </a:rPr>
              <a:t>- от </a:t>
            </a:r>
            <a:r>
              <a:rPr lang="ru-RU" sz="2400" dirty="0">
                <a:solidFill>
                  <a:prstClr val="black"/>
                </a:solidFill>
                <a:latin typeface="Times New Roman" panose="02020603050405020304" pitchFamily="18" charset="0"/>
                <a:cs typeface="Times New Roman" panose="02020603050405020304" pitchFamily="18" charset="0"/>
              </a:rPr>
              <a:t>осуществления трудовой деятельности в качестве высококвалифицированного специалиста в соответствии с Федеральным законом от 25 июля 2002 года N 115-ФЗ "О правовом положении иностранных граждан в Российской Федерации", в отношении которых налоговая ставка устанавливается в размере 13 процентов</a:t>
            </a:r>
            <a:r>
              <a:rPr lang="ru-RU" sz="2400" dirty="0" smtClean="0">
                <a:solidFill>
                  <a:prstClr val="black"/>
                </a:solidFill>
                <a:latin typeface="Times New Roman" panose="02020603050405020304" pitchFamily="18" charset="0"/>
                <a:cs typeface="Times New Roman" panose="02020603050405020304" pitchFamily="18" charset="0"/>
              </a:rPr>
              <a:t>;</a:t>
            </a:r>
          </a:p>
          <a:p>
            <a:pPr lvl="0" algn="just" defTabSz="914400">
              <a:lnSpc>
                <a:spcPct val="90000"/>
              </a:lnSpc>
              <a:spcBef>
                <a:spcPts val="1000"/>
              </a:spcBef>
            </a:pP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982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Shape 167"/>
        <p:cNvGrpSpPr/>
        <p:nvPr/>
      </p:nvGrpSpPr>
      <p:grpSpPr>
        <a:xfrm>
          <a:off x="0" y="0"/>
          <a:ext cx="0" cy="0"/>
          <a:chOff x="0" y="0"/>
          <a:chExt cx="0" cy="0"/>
        </a:xfrm>
      </p:grpSpPr>
      <p:pic>
        <p:nvPicPr>
          <p:cNvPr id="168" name="Google Shape;168;p18"/>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169" name="Google Shape;169;p18"/>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70" name="Google Shape;170;p18"/>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71" name="Google Shape;171;p18"/>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72" name="Google Shape;172;p18"/>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73" name="Google Shape;173;p18"/>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74" name="Google Shape;174;p18"/>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75" name="Google Shape;175;p18"/>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76" name="Google Shape;176;p18"/>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77" name="Google Shape;177;p18"/>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78" name="Google Shape;178;p18"/>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79" name="Google Shape;179;p18"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80" name="Google Shape;180;p18"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81" name="Google Shape;181;p18"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82" name="Google Shape;182;p18"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83" name="Google Shape;183;p18"/>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84" name="Google Shape;184;p18"/>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185" name="Google Shape;185;p18"/>
          <p:cNvSpPr/>
          <p:nvPr/>
        </p:nvSpPr>
        <p:spPr>
          <a:xfrm>
            <a:off x="22858" y="1076516"/>
            <a:ext cx="981542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dirty="0">
                <a:solidFill>
                  <a:srgbClr val="9C0E11"/>
                </a:solidFill>
                <a:latin typeface="Times New Roman"/>
                <a:ea typeface="Times New Roman"/>
                <a:cs typeface="Times New Roman"/>
                <a:sym typeface="Times New Roman"/>
              </a:rPr>
              <a:t>Расчет по страховым взносам за </a:t>
            </a:r>
            <a:r>
              <a:rPr lang="ru-RU" sz="2400" b="1" dirty="0" smtClean="0">
                <a:solidFill>
                  <a:srgbClr val="9C0E11"/>
                </a:solidFill>
                <a:latin typeface="Times New Roman"/>
                <a:ea typeface="Times New Roman"/>
                <a:cs typeface="Times New Roman"/>
                <a:sym typeface="Times New Roman"/>
              </a:rPr>
              <a:t>полугодие 2021 </a:t>
            </a:r>
            <a:r>
              <a:rPr lang="ru-RU" sz="2400" b="1" dirty="0">
                <a:solidFill>
                  <a:srgbClr val="9C0E11"/>
                </a:solidFill>
                <a:latin typeface="Times New Roman"/>
                <a:ea typeface="Times New Roman"/>
                <a:cs typeface="Times New Roman"/>
                <a:sym typeface="Times New Roman"/>
              </a:rPr>
              <a:t>года</a:t>
            </a:r>
            <a:endParaRPr sz="2400" b="1" dirty="0">
              <a:solidFill>
                <a:srgbClr val="9C0E11"/>
              </a:solidFill>
              <a:latin typeface="Times New Roman"/>
              <a:ea typeface="Times New Roman"/>
              <a:cs typeface="Times New Roman"/>
              <a:sym typeface="Times New Roman"/>
            </a:endParaRPr>
          </a:p>
        </p:txBody>
      </p:sp>
      <p:sp>
        <p:nvSpPr>
          <p:cNvPr id="186" name="Google Shape;186;p18"/>
          <p:cNvSpPr/>
          <p:nvPr/>
        </p:nvSpPr>
        <p:spPr>
          <a:xfrm>
            <a:off x="430372" y="1538181"/>
            <a:ext cx="9285308" cy="456124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400" b="1">
                <a:solidFill>
                  <a:srgbClr val="000000"/>
                </a:solidFill>
                <a:latin typeface="Times New Roman"/>
                <a:ea typeface="Times New Roman"/>
                <a:cs typeface="Times New Roman"/>
                <a:sym typeface="Times New Roman"/>
              </a:rPr>
              <a:t>Приказ ФНС от 15.10.2020 № ЕД-7-11/751@</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Внесены изменения в форму, электронный формат и порядок заполнения Расчета по страховым взносам. </a:t>
            </a:r>
            <a:r>
              <a:rPr lang="ru-RU" sz="2400">
                <a:solidFill>
                  <a:schemeClr val="dk1"/>
                </a:solidFill>
                <a:latin typeface="Times New Roman"/>
                <a:ea typeface="Times New Roman"/>
                <a:cs typeface="Times New Roman"/>
                <a:sym typeface="Times New Roman"/>
              </a:rPr>
              <a:t>Они применяется, начиная с предоставления Расчета за 2020 год.</a:t>
            </a:r>
            <a:endParaRPr/>
          </a:p>
          <a:p>
            <a:pPr marL="0" marR="0" lvl="0" indent="0" algn="l" rtl="0">
              <a:spcBef>
                <a:spcPts val="0"/>
              </a:spcBef>
              <a:spcAft>
                <a:spcPts val="0"/>
              </a:spcAft>
              <a:buNone/>
            </a:pPr>
            <a:r>
              <a:rPr lang="ru-RU" sz="2400">
                <a:solidFill>
                  <a:schemeClr val="dk1"/>
                </a:solidFill>
                <a:latin typeface="Times New Roman"/>
                <a:ea typeface="Times New Roman"/>
                <a:cs typeface="Times New Roman"/>
                <a:sym typeface="Times New Roman"/>
              </a:rPr>
              <a:t> В новой форме предусмотрены:  </a:t>
            </a:r>
            <a:endParaRPr/>
          </a:p>
          <a:p>
            <a:pPr marL="0" marR="0" lvl="0" indent="0" algn="l" rtl="0">
              <a:spcBef>
                <a:spcPts val="0"/>
              </a:spcBef>
              <a:spcAft>
                <a:spcPts val="0"/>
              </a:spcAft>
              <a:buNone/>
            </a:pPr>
            <a:r>
              <a:rPr lang="ru-RU" sz="2400">
                <a:solidFill>
                  <a:schemeClr val="dk1"/>
                </a:solidFill>
                <a:latin typeface="Times New Roman"/>
                <a:ea typeface="Times New Roman"/>
                <a:cs typeface="Times New Roman"/>
                <a:sym typeface="Times New Roman"/>
              </a:rPr>
              <a:t>- новые коды тарифа плательщика (20, 21 и 22);</a:t>
            </a:r>
            <a:endParaRPr/>
          </a:p>
          <a:p>
            <a:pPr marL="0" marR="0" lvl="0" indent="0" algn="l" rtl="0">
              <a:spcBef>
                <a:spcPts val="0"/>
              </a:spcBef>
              <a:spcAft>
                <a:spcPts val="0"/>
              </a:spcAft>
              <a:buNone/>
            </a:pPr>
            <a:r>
              <a:rPr lang="ru-RU" sz="2400">
                <a:solidFill>
                  <a:schemeClr val="dk1"/>
                </a:solidFill>
                <a:latin typeface="Times New Roman"/>
                <a:ea typeface="Times New Roman"/>
                <a:cs typeface="Times New Roman"/>
                <a:sym typeface="Times New Roman"/>
              </a:rPr>
              <a:t>- новые коды категории застрахованного лица (МС, ВЖМС, ВПМС, КВ, ВЖКВ, ВПКВ);</a:t>
            </a:r>
            <a:endParaRPr/>
          </a:p>
          <a:p>
            <a:pPr marL="0" marR="0" lvl="0" indent="0" algn="l" rtl="0">
              <a:spcBef>
                <a:spcPts val="0"/>
              </a:spcBef>
              <a:spcAft>
                <a:spcPts val="0"/>
              </a:spcAft>
              <a:buNone/>
            </a:pPr>
            <a:r>
              <a:rPr lang="ru-RU" sz="2400">
                <a:solidFill>
                  <a:schemeClr val="dk1"/>
                </a:solidFill>
                <a:latin typeface="Times New Roman"/>
                <a:ea typeface="Times New Roman"/>
                <a:cs typeface="Times New Roman"/>
                <a:sym typeface="Times New Roman"/>
              </a:rPr>
              <a:t>- введено приложение 5.1 для IT-компаний, применяющих пониженные тарифы взносов и др.</a:t>
            </a:r>
            <a:endParaRPr/>
          </a:p>
          <a:p>
            <a:pPr marL="0" marR="0" lvl="0" indent="0" algn="just" rtl="0">
              <a:spcBef>
                <a:spcPts val="440"/>
              </a:spcBef>
              <a:spcAft>
                <a:spcPts val="0"/>
              </a:spcAft>
              <a:buNone/>
            </a:pPr>
            <a:endParaRPr sz="2200">
              <a:solidFill>
                <a:srgbClr val="0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altLang="ru-RU" sz="2400" b="1" kern="0" dirty="0" smtClean="0">
                <a:solidFill>
                  <a:srgbClr val="800000"/>
                </a:solidFill>
                <a:latin typeface="Times New Roman" panose="02020603050405020304" pitchFamily="18" charset="0"/>
                <a:ea typeface="+mj-ea"/>
                <a:cs typeface="Times New Roman" panose="02020603050405020304" pitchFamily="18" charset="0"/>
              </a:rPr>
              <a:t>Ставка НДФЛ у граждан из ЕАЭС</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0"/>
            <a:ext cx="8820236" cy="4413516"/>
          </a:xfrm>
          <a:prstGeom prst="rect">
            <a:avLst/>
          </a:prstGeom>
        </p:spPr>
        <p:txBody>
          <a:bodyPr wrap="square">
            <a:spAutoFit/>
          </a:bodyPr>
          <a:lstStyle/>
          <a:p>
            <a:pPr lvl="0" algn="just" defTabSz="914400">
              <a:lnSpc>
                <a:spcPct val="90000"/>
              </a:lnSpc>
              <a:spcBef>
                <a:spcPts val="1000"/>
              </a:spcBef>
            </a:pPr>
            <a:r>
              <a:rPr kumimoji="0" lang="ru-RU" b="1" i="0" u="none" strike="noStrike" kern="0" cap="none" spc="0" normalizeH="0" baseline="0" noProof="0" dirty="0" smtClean="0">
                <a:ln>
                  <a:noFill/>
                </a:ln>
                <a:solidFill>
                  <a:prstClr val="black"/>
                </a:solidFill>
                <a:effectLst/>
                <a:uLnTx/>
                <a:uFillTx/>
              </a:rPr>
              <a:t> </a:t>
            </a:r>
            <a:r>
              <a:rPr lang="ru-RU" sz="2400" kern="0" dirty="0">
                <a:solidFill>
                  <a:prstClr val="black"/>
                </a:solidFill>
                <a:latin typeface="Times New Roman" panose="02020603050405020304" pitchFamily="18" charset="0"/>
                <a:cs typeface="Times New Roman" panose="02020603050405020304" pitchFamily="18" charset="0"/>
              </a:rPr>
              <a:t>Статьей 73 Договора о Евразийском экономическом союзе от 29 мая 2014 года предусмотрено, что в случае, если одно государство - член Евразийского экономического союза в соответствии с его законодательством и положениями международных договоров вправе облагать налогом доход налогового резидента (лица с постоянным местопребыванием) другого государства-члена в связи с работой по найму, осуществляемой в первом упомянутом государстве-члене, такой доход облагается в первом государстве-члене </a:t>
            </a:r>
            <a:r>
              <a:rPr lang="ru-RU" sz="2400" b="1" kern="0" dirty="0">
                <a:solidFill>
                  <a:srgbClr val="FF0000"/>
                </a:solidFill>
                <a:latin typeface="Times New Roman" panose="02020603050405020304" pitchFamily="18" charset="0"/>
                <a:cs typeface="Times New Roman" panose="02020603050405020304" pitchFamily="18" charset="0"/>
              </a:rPr>
              <a:t>с первого дня работы по найму по налоговым ставкам, предусмотренным для таких доходов физических лиц - налоговых резидентов </a:t>
            </a:r>
            <a:r>
              <a:rPr lang="ru-RU" sz="2400" kern="0" dirty="0">
                <a:solidFill>
                  <a:prstClr val="black"/>
                </a:solidFill>
                <a:latin typeface="Times New Roman" panose="02020603050405020304" pitchFamily="18" charset="0"/>
                <a:cs typeface="Times New Roman" panose="02020603050405020304" pitchFamily="18" charset="0"/>
              </a:rPr>
              <a:t>(лиц с постоянным местопребыванием) этого первого государства-члена</a:t>
            </a:r>
            <a:r>
              <a:rPr lang="ru-RU" sz="2400" kern="0" dirty="0" smtClean="0">
                <a:solidFill>
                  <a:prstClr val="black"/>
                </a:solidFill>
                <a:latin typeface="Times New Roman" panose="02020603050405020304" pitchFamily="18" charset="0"/>
                <a:cs typeface="Times New Roman" panose="02020603050405020304" pitchFamily="18" charset="0"/>
              </a:rPr>
              <a:t>.</a:t>
            </a:r>
            <a:endParaRPr lang="ru-RU" sz="24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068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altLang="ru-RU" sz="2400" b="1" kern="0" dirty="0" smtClean="0">
                <a:solidFill>
                  <a:srgbClr val="800000"/>
                </a:solidFill>
                <a:latin typeface="Times New Roman" panose="02020603050405020304" pitchFamily="18" charset="0"/>
                <a:ea typeface="+mj-ea"/>
                <a:cs typeface="Times New Roman" panose="02020603050405020304" pitchFamily="18" charset="0"/>
              </a:rPr>
              <a:t>Ставка НДФЛ у граждан из ЕАЭС на конец налогового периода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0"/>
            <a:ext cx="8820236" cy="4943918"/>
          </a:xfrm>
          <a:prstGeom prst="rect">
            <a:avLst/>
          </a:prstGeom>
        </p:spPr>
        <p:txBody>
          <a:bodyPr wrap="square">
            <a:spAutoFit/>
          </a:bodyPr>
          <a:lstStyle/>
          <a:p>
            <a:pPr lvl="0" algn="just" defTabSz="914400">
              <a:lnSpc>
                <a:spcPct val="90000"/>
              </a:lnSpc>
              <a:spcBef>
                <a:spcPts val="1000"/>
              </a:spcBef>
            </a:pPr>
            <a:r>
              <a:rPr lang="ru-RU" sz="2000" b="1" dirty="0" smtClean="0">
                <a:solidFill>
                  <a:prstClr val="black"/>
                </a:solidFill>
                <a:latin typeface="Times New Roman" panose="02020603050405020304" pitchFamily="18" charset="0"/>
                <a:cs typeface="Times New Roman" panose="02020603050405020304" pitchFamily="18" charset="0"/>
              </a:rPr>
              <a:t>Письмо </a:t>
            </a:r>
            <a:r>
              <a:rPr lang="ru-RU" sz="2000" b="1" dirty="0">
                <a:solidFill>
                  <a:prstClr val="black"/>
                </a:solidFill>
                <a:latin typeface="Times New Roman" panose="02020603050405020304" pitchFamily="18" charset="0"/>
                <a:cs typeface="Times New Roman" panose="02020603050405020304" pitchFamily="18" charset="0"/>
              </a:rPr>
              <a:t>Минфина России от 16.12.2019 N 03-04-05/98059</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При этом по итогам налогового периода определяется окончательный налоговый статус физического лица в зависимости от времени его нахождения в Российской Федерации в данном налоговом периоде.</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Данный вывод не противоречит Постановлению Конституционного Суда Российской Федерации от 25.06.2015 N 16-П.</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Изложенный порядок определения налогового статуса применяется в отношении физических лиц независимо от гражданства.</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Учитывая изложенное, если по итогам налогового периода сотрудники организации - граждане государств - членов Евразийского экономического союза не приобрели статус налоговых резидентов (находились в Российской Федерации менее 183 дней), суммы налога на доходы физических лиц, удержанного с их доходов, полученных в данном налоговом периоде, подлежат перерасчету налоговым агентом по ставке в размере 30 процентов.</a:t>
            </a:r>
          </a:p>
          <a:p>
            <a:pPr lvl="0" algn="just" defTabSz="914400">
              <a:lnSpc>
                <a:spcPct val="90000"/>
              </a:lnSpc>
              <a:spcBef>
                <a:spcPts val="1000"/>
              </a:spcBef>
            </a:pP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5407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4125" y="143631"/>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altLang="ru-RU" sz="2400" b="1" kern="0" dirty="0" smtClean="0">
                <a:solidFill>
                  <a:srgbClr val="800000"/>
                </a:solidFill>
                <a:latin typeface="Times New Roman" panose="02020603050405020304" pitchFamily="18" charset="0"/>
                <a:ea typeface="+mj-ea"/>
                <a:cs typeface="Times New Roman" panose="02020603050405020304" pitchFamily="18" charset="0"/>
              </a:rPr>
              <a:t>Увольнение ЕАЭС в течении налогового периода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2" y="1608090"/>
            <a:ext cx="8820236" cy="5203476"/>
          </a:xfrm>
          <a:prstGeom prst="rect">
            <a:avLst/>
          </a:prstGeom>
        </p:spPr>
        <p:txBody>
          <a:bodyPr wrap="square">
            <a:spAutoFit/>
          </a:bodyPr>
          <a:lstStyle/>
          <a:p>
            <a:pPr lvl="0" algn="just" defTabSz="914400">
              <a:lnSpc>
                <a:spcPct val="90000"/>
              </a:lnSpc>
              <a:spcBef>
                <a:spcPts val="1000"/>
              </a:spcBef>
            </a:pPr>
            <a:r>
              <a:rPr lang="ru-RU" sz="2000" b="1" dirty="0">
                <a:solidFill>
                  <a:prstClr val="black"/>
                </a:solidFill>
                <a:latin typeface="Times New Roman" panose="02020603050405020304" pitchFamily="18" charset="0"/>
                <a:cs typeface="Times New Roman" panose="02020603050405020304" pitchFamily="18" charset="0"/>
              </a:rPr>
              <a:t>Письмо Минфина России от 25.08.2020 N 03-04-06/74275</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При этом по итогам налогового периода определяется окончательный налоговый статус физического лица в зависимости от времени его нахождения в Российской Федерации в данном налоговом периоде. Данный вывод не противоречит Постановлению Конституционного Суда Российской Федерации от 25.06.2015 N 16-П.</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Изложенный порядок определения налогового статуса применяется в отношении физических лиц независимо от гражданства.</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В случае если после даты увольнения выплаты не производятся, перерасчетов сумм налога, удержанных по ставке в размере 13 процентов, налоговым агентом не производится.</a:t>
            </a:r>
          </a:p>
          <a:p>
            <a:pPr lvl="0" algn="just" defTabSz="914400">
              <a:lnSpc>
                <a:spcPct val="90000"/>
              </a:lnSpc>
              <a:spcBef>
                <a:spcPts val="1000"/>
              </a:spcBef>
            </a:pP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913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Прогрессивная шкала ставки по НДФЛ</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17159" y="1397443"/>
            <a:ext cx="9441653" cy="4899803"/>
          </a:xfrm>
          <a:prstGeom prst="rect">
            <a:avLst/>
          </a:prstGeom>
        </p:spPr>
        <p:txBody>
          <a:bodyPr wrap="square">
            <a:spAutoFit/>
          </a:bodyPr>
          <a:lstStyle/>
          <a:p>
            <a:pPr lvl="0" algn="just">
              <a:spcBef>
                <a:spcPct val="20000"/>
              </a:spcBef>
            </a:pPr>
            <a:r>
              <a:rPr lang="ru-RU" sz="2200" b="1" dirty="0">
                <a:solidFill>
                  <a:prstClr val="black"/>
                </a:solidFill>
                <a:latin typeface="Times New Roman" panose="02020603050405020304" pitchFamily="18" charset="0"/>
                <a:cs typeface="Times New Roman" panose="02020603050405020304" pitchFamily="18" charset="0"/>
              </a:rPr>
              <a:t>Федеральный закон от 23.11.2020 года № 372-ФЗ</a:t>
            </a: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С </a:t>
            </a:r>
            <a:r>
              <a:rPr lang="ru-RU" sz="2200" dirty="0">
                <a:solidFill>
                  <a:prstClr val="black"/>
                </a:solidFill>
                <a:latin typeface="Times New Roman" panose="02020603050405020304" pitchFamily="18" charset="0"/>
                <a:cs typeface="Times New Roman" panose="02020603050405020304" pitchFamily="18" charset="0"/>
              </a:rPr>
              <a:t>01.01.2021 года доходы физических лиц, превышающие 5 000 000 руб. будут облагаться налогом по ставке 15%.</a:t>
            </a: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Но </a:t>
            </a:r>
            <a:r>
              <a:rPr lang="ru-RU" sz="2200" dirty="0">
                <a:solidFill>
                  <a:prstClr val="black"/>
                </a:solidFill>
                <a:latin typeface="Times New Roman" panose="02020603050405020304" pitchFamily="18" charset="0"/>
                <a:cs typeface="Times New Roman" panose="02020603050405020304" pitchFamily="18" charset="0"/>
              </a:rPr>
              <a:t>есть исключения из правил. Так, по «старой» ставке 13% будут облагаться следующие доходы (независимо от их размера):</a:t>
            </a: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-продажа </a:t>
            </a:r>
            <a:r>
              <a:rPr lang="ru-RU" sz="2200" dirty="0">
                <a:solidFill>
                  <a:prstClr val="black"/>
                </a:solidFill>
                <a:latin typeface="Times New Roman" panose="02020603050405020304" pitchFamily="18" charset="0"/>
                <a:cs typeface="Times New Roman" panose="02020603050405020304" pitchFamily="18" charset="0"/>
              </a:rPr>
              <a:t>любого личного имущества (кроме ценных бумаг);</a:t>
            </a: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-полученное </a:t>
            </a:r>
            <a:r>
              <a:rPr lang="ru-RU" sz="2200" dirty="0">
                <a:solidFill>
                  <a:prstClr val="black"/>
                </a:solidFill>
                <a:latin typeface="Times New Roman" panose="02020603050405020304" pitchFamily="18" charset="0"/>
                <a:cs typeface="Times New Roman" panose="02020603050405020304" pitchFamily="18" charset="0"/>
              </a:rPr>
              <a:t>в дар имущество (кроме ценных бумаг);</a:t>
            </a: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-страховые </a:t>
            </a:r>
            <a:r>
              <a:rPr lang="ru-RU" sz="2200" dirty="0">
                <a:solidFill>
                  <a:prstClr val="black"/>
                </a:solidFill>
                <a:latin typeface="Times New Roman" panose="02020603050405020304" pitchFamily="18" charset="0"/>
                <a:cs typeface="Times New Roman" panose="02020603050405020304" pitchFamily="18" charset="0"/>
              </a:rPr>
              <a:t>выплаты по договорам страхования и пенсионного обеспечения.</a:t>
            </a: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В 1 </a:t>
            </a:r>
            <a:r>
              <a:rPr lang="ru-RU" sz="2200" dirty="0">
                <a:solidFill>
                  <a:prstClr val="black"/>
                </a:solidFill>
                <a:latin typeface="Times New Roman" panose="02020603050405020304" pitchFamily="18" charset="0"/>
                <a:cs typeface="Times New Roman" panose="02020603050405020304" pitchFamily="18" charset="0"/>
              </a:rPr>
              <a:t>квартале 2021 года за ошибки при удержании налога по повышенной ставке наказывать не будут, т. е. штрафы и пени налоговым агентам не грозят. При этом обязательно надо успеть перечислить в бюджет недостающую сумму налога до 01.07.2021 года (п. 4 ст. 2 Закона). А лучше сразу перестроиться и применять верную ставку налога.</a:t>
            </a:r>
          </a:p>
        </p:txBody>
      </p:sp>
    </p:spTree>
    <p:extLst>
      <p:ext uri="{BB962C8B-B14F-4D97-AF65-F5344CB8AC3E}">
        <p14:creationId xmlns:p14="http://schemas.microsoft.com/office/powerpoint/2010/main" val="2759379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3"/>
            <a:ext cx="9125153" cy="830997"/>
          </a:xfrm>
          <a:prstGeom prst="rect">
            <a:avLst/>
          </a:prstGeom>
        </p:spPr>
        <p:txBody>
          <a:bodyPr wrap="square">
            <a:spAutoFit/>
          </a:bodyPr>
          <a:lstStyle/>
          <a:p>
            <a:pPr lvl="0" algn="ctr" defTabSz="914400">
              <a:defRPr/>
            </a:pPr>
            <a:r>
              <a:rPr lang="ru-RU" sz="2400" b="1" kern="0" dirty="0" smtClean="0">
                <a:solidFill>
                  <a:srgbClr val="800000"/>
                </a:solidFill>
                <a:latin typeface="Times New Roman" panose="02020603050405020304" pitchFamily="18" charset="0"/>
                <a:ea typeface="+mj-ea"/>
                <a:cs typeface="Times New Roman" panose="02020603050405020304" pitchFamily="18" charset="0"/>
              </a:rPr>
              <a:t>Налоговая база отдельно в отношении каждого вида дохода 2021-2022 году – переходный период</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03946" y="1642370"/>
            <a:ext cx="9554867" cy="4475071"/>
          </a:xfrm>
          <a:prstGeom prst="rect">
            <a:avLst/>
          </a:prstGeom>
        </p:spPr>
        <p:txBody>
          <a:bodyPr wrap="square">
            <a:spAutoFit/>
          </a:bodyPr>
          <a:lstStyle/>
          <a:p>
            <a:pPr lvl="0" algn="just">
              <a:spcBef>
                <a:spcPct val="20000"/>
              </a:spcBef>
            </a:pPr>
            <a:r>
              <a:rPr lang="ru-RU" sz="1600" dirty="0" smtClean="0">
                <a:solidFill>
                  <a:prstClr val="black"/>
                </a:solidFill>
                <a:latin typeface="Times New Roman" panose="02020603050405020304" pitchFamily="18" charset="0"/>
                <a:cs typeface="Times New Roman" panose="02020603050405020304" pitchFamily="18" charset="0"/>
              </a:rPr>
              <a:t>В ст.210 </a:t>
            </a:r>
            <a:r>
              <a:rPr lang="ru-RU" sz="1600" dirty="0">
                <a:solidFill>
                  <a:prstClr val="black"/>
                </a:solidFill>
                <a:latin typeface="Times New Roman" panose="02020603050405020304" pitchFamily="18" charset="0"/>
                <a:cs typeface="Times New Roman" panose="02020603050405020304" pitchFamily="18" charset="0"/>
              </a:rPr>
              <a:t>НК РФ новый пункт 2.1, </a:t>
            </a:r>
            <a:r>
              <a:rPr lang="ru-RU" sz="1600" dirty="0" smtClean="0">
                <a:solidFill>
                  <a:prstClr val="black"/>
                </a:solidFill>
                <a:latin typeface="Times New Roman" panose="02020603050405020304" pitchFamily="18" charset="0"/>
                <a:cs typeface="Times New Roman" panose="02020603050405020304" pitchFamily="18" charset="0"/>
              </a:rPr>
              <a:t>в котором закреплена </a:t>
            </a:r>
            <a:r>
              <a:rPr lang="ru-RU" sz="1600" dirty="0">
                <a:solidFill>
                  <a:prstClr val="black"/>
                </a:solidFill>
                <a:latin typeface="Times New Roman" panose="02020603050405020304" pitchFamily="18" charset="0"/>
                <a:cs typeface="Times New Roman" panose="02020603050405020304" pitchFamily="18" charset="0"/>
              </a:rPr>
              <a:t>необходимость определять самостоятельные налоговые базы в отношении доходов, облагаемых по ставкам 13 % или 15 % в соответствии с п. 1 ст. 224 НК РФ, а именно:</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доходам от долевого участия;</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доходам в виде выигрышей, полученных участниками азартных игр и участниками лотерей;</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доходам по операциям с ценными бумагами и по операциям с производными финансовыми инструментами;</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операциям РЕПО, объектом которых являются ценные бумаги;</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операциям займа ценными бумагами;</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доходам, полученным участниками инвестиционного товарищества;</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операциям с ценными бумагами и по операциям с производными финансовыми инструментами, учитываемым на индивидуальном инвестиционном счете;</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по доходам в виде сумм прибыли контролируемой иностранной компании;</a:t>
            </a:r>
          </a:p>
          <a:p>
            <a:pPr lvl="0" algn="just">
              <a:spcBef>
                <a:spcPct val="20000"/>
              </a:spcBef>
            </a:pPr>
            <a:r>
              <a:rPr lang="ru-RU" sz="1600" dirty="0">
                <a:solidFill>
                  <a:prstClr val="black"/>
                </a:solidFill>
                <a:latin typeface="Times New Roman" panose="02020603050405020304" pitchFamily="18" charset="0"/>
                <a:cs typeface="Times New Roman" panose="02020603050405020304" pitchFamily="18" charset="0"/>
              </a:rPr>
              <a:t>•	</a:t>
            </a:r>
            <a:r>
              <a:rPr lang="ru-RU" sz="1600" dirty="0">
                <a:solidFill>
                  <a:srgbClr val="FF0000"/>
                </a:solidFill>
                <a:latin typeface="Times New Roman" panose="02020603050405020304" pitchFamily="18" charset="0"/>
                <a:cs typeface="Times New Roman" panose="02020603050405020304" pitchFamily="18" charset="0"/>
              </a:rPr>
              <a:t>по иным доходам, в отношении которых применяется налоговая ставка, п. 1 ст. 224 НК РФ (в частности, заработная плата, оплата отпускных, премии). Отметим, что указанную налоговую базу законодатель определил как основную налоговую базу</a:t>
            </a:r>
            <a:r>
              <a:rPr lang="ru-RU" sz="16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96412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dirty="0">
                <a:solidFill>
                  <a:srgbClr val="800000"/>
                </a:solidFill>
                <a:latin typeface="Times New Roman" panose="02020603050405020304" pitchFamily="18" charset="0"/>
                <a:ea typeface="+mj-ea"/>
                <a:cs typeface="Times New Roman" panose="02020603050405020304" pitchFamily="18" charset="0"/>
              </a:rPr>
              <a:t>КБК для прогрессивной шкалы </a:t>
            </a:r>
            <a:r>
              <a:rPr lang="ru-RU" sz="2400" b="1" kern="0" dirty="0" smtClean="0">
                <a:solidFill>
                  <a:srgbClr val="800000"/>
                </a:solidFill>
                <a:latin typeface="Times New Roman" panose="02020603050405020304" pitchFamily="18" charset="0"/>
                <a:ea typeface="+mj-ea"/>
                <a:cs typeface="Times New Roman" panose="02020603050405020304" pitchFamily="18" charset="0"/>
              </a:rPr>
              <a:t>НДФЛ</a:t>
            </a:r>
            <a:endParaRPr lang="ru-RU" sz="2400" b="1" kern="0" dirty="0">
              <a:solidFill>
                <a:srgbClr val="800000"/>
              </a:solidFill>
              <a:latin typeface="Times New Roman" panose="02020603050405020304" pitchFamily="18" charset="0"/>
              <a:ea typeface="+mj-ea"/>
              <a:cs typeface="Times New Roman" panose="02020603050405020304" pitchFamily="18" charset="0"/>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17159" y="1766772"/>
            <a:ext cx="9306995" cy="5106013"/>
          </a:xfrm>
          <a:prstGeom prst="rect">
            <a:avLst/>
          </a:prstGeom>
        </p:spPr>
        <p:txBody>
          <a:bodyPr wrap="square">
            <a:spAutoFit/>
          </a:bodyPr>
          <a:lstStyle/>
          <a:p>
            <a:pPr lvl="0" algn="just">
              <a:spcBef>
                <a:spcPct val="20000"/>
              </a:spcBef>
            </a:pPr>
            <a:r>
              <a:rPr lang="ru-RU" sz="2100" b="1" dirty="0">
                <a:solidFill>
                  <a:prstClr val="black"/>
                </a:solidFill>
                <a:latin typeface="Times New Roman" panose="02020603050405020304" pitchFamily="18" charset="0"/>
                <a:cs typeface="Times New Roman" panose="02020603050405020304" pitchFamily="18" charset="0"/>
              </a:rPr>
              <a:t>Приказ Минфина России от 12.10.2020 N </a:t>
            </a:r>
            <a:r>
              <a:rPr lang="ru-RU" sz="2100" b="1" dirty="0" smtClean="0">
                <a:solidFill>
                  <a:prstClr val="black"/>
                </a:solidFill>
                <a:latin typeface="Times New Roman" panose="02020603050405020304" pitchFamily="18" charset="0"/>
                <a:cs typeface="Times New Roman" panose="02020603050405020304" pitchFamily="18" charset="0"/>
              </a:rPr>
              <a:t>236н</a:t>
            </a:r>
          </a:p>
          <a:p>
            <a:pPr lvl="0" algn="just">
              <a:spcBef>
                <a:spcPct val="20000"/>
              </a:spcBef>
            </a:pPr>
            <a:endParaRPr lang="ru-RU" sz="21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100" dirty="0" smtClean="0">
                <a:solidFill>
                  <a:prstClr val="black"/>
                </a:solidFill>
                <a:latin typeface="Times New Roman" panose="02020603050405020304" pitchFamily="18" charset="0"/>
                <a:cs typeface="Times New Roman" panose="02020603050405020304" pitchFamily="18" charset="0"/>
              </a:rPr>
              <a:t>Минфин </a:t>
            </a:r>
            <a:r>
              <a:rPr lang="ru-RU" sz="2100" dirty="0">
                <a:solidFill>
                  <a:prstClr val="black"/>
                </a:solidFill>
                <a:latin typeface="Times New Roman" panose="02020603050405020304" pitchFamily="18" charset="0"/>
                <a:cs typeface="Times New Roman" panose="02020603050405020304" pitchFamily="18" charset="0"/>
              </a:rPr>
              <a:t>дополнил перечень КБК по налогам. Так, для НДФЛ появятся следующие коды:</a:t>
            </a:r>
          </a:p>
          <a:p>
            <a:pPr lvl="0" algn="just">
              <a:spcBef>
                <a:spcPct val="20000"/>
              </a:spcBef>
            </a:pPr>
            <a:r>
              <a:rPr lang="ru-RU" sz="2100" dirty="0">
                <a:solidFill>
                  <a:prstClr val="black"/>
                </a:solidFill>
                <a:latin typeface="Times New Roman" panose="02020603050405020304" pitchFamily="18" charset="0"/>
                <a:cs typeface="Times New Roman" panose="02020603050405020304" pitchFamily="18" charset="0"/>
              </a:rPr>
              <a:t>- 000 1 01 02080 01 0000 110 в отношении налога, который превышает 650 тыс. руб. и относится к части базы сверх 5 млн руб.;</a:t>
            </a:r>
          </a:p>
          <a:p>
            <a:pPr lvl="0" algn="just">
              <a:spcBef>
                <a:spcPct val="20000"/>
              </a:spcBef>
            </a:pPr>
            <a:r>
              <a:rPr lang="ru-RU" sz="2100" dirty="0">
                <a:solidFill>
                  <a:prstClr val="black"/>
                </a:solidFill>
                <a:latin typeface="Times New Roman" panose="02020603050405020304" pitchFamily="18" charset="0"/>
                <a:cs typeface="Times New Roman" panose="02020603050405020304" pitchFamily="18" charset="0"/>
              </a:rPr>
              <a:t>- 000 1 01 02090 01 0000 110 в отношении налога с сумм прибыли КИК, которую получили физлица, перешедшие на особый порядок уплаты НДФЛ на основании подачи уведомления в налоговый орган;</a:t>
            </a:r>
          </a:p>
          <a:p>
            <a:pPr lvl="0" algn="just">
              <a:spcBef>
                <a:spcPct val="20000"/>
              </a:spcBef>
            </a:pPr>
            <a:r>
              <a:rPr lang="ru-RU" sz="2100" dirty="0">
                <a:solidFill>
                  <a:prstClr val="black"/>
                </a:solidFill>
                <a:latin typeface="Times New Roman" panose="02020603050405020304" pitchFamily="18" charset="0"/>
                <a:cs typeface="Times New Roman" panose="02020603050405020304" pitchFamily="18" charset="0"/>
              </a:rPr>
              <a:t>- 000 1 01 02070 01 0000 110 в отношении налога с процента (купона, дисконта) по обращающимся облигациям российских организаций, которые номинированы в рублях и эмитированы после 1 января 2017 года. </a:t>
            </a:r>
            <a:endParaRPr lang="ru-RU" sz="22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2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244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785611" y="1076039"/>
            <a:ext cx="8838543" cy="738664"/>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Социальный вычет на покупку лекарств в 2020 году</a:t>
            </a:r>
          </a:p>
          <a:p>
            <a:pPr lvl="0" algn="ctr" defTabSz="914400">
              <a:defRPr/>
            </a:pP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6"/>
            <a:ext cx="8686907" cy="4007251"/>
          </a:xfrm>
          <a:prstGeom prst="rect">
            <a:avLst/>
          </a:prstGeom>
        </p:spPr>
        <p:txBody>
          <a:bodyPr wrap="square">
            <a:spAutoFit/>
          </a:bodyPr>
          <a:lstStyle/>
          <a:p>
            <a:pPr lvl="0" algn="just" defTabSz="914400" fontAlgn="base">
              <a:spcBef>
                <a:spcPct val="20000"/>
              </a:spcBef>
              <a:spcAft>
                <a:spcPct val="0"/>
              </a:spcAft>
            </a:pPr>
            <a:r>
              <a:rPr lang="ru-RU" sz="2400" b="1" dirty="0">
                <a:solidFill>
                  <a:prstClr val="black"/>
                </a:solidFill>
                <a:latin typeface="Times New Roman" panose="02020603050405020304" pitchFamily="18" charset="0"/>
                <a:cs typeface="Times New Roman" panose="02020603050405020304" pitchFamily="18" charset="0"/>
              </a:rPr>
              <a:t>пп.3 п.1 ст.219 НК РФ</a:t>
            </a:r>
          </a:p>
          <a:p>
            <a:pPr lvl="0" algn="just" defTabSz="914400" fontAlgn="base">
              <a:spcBef>
                <a:spcPct val="20000"/>
              </a:spcBef>
              <a:spcAft>
                <a:spcPct val="0"/>
              </a:spcAft>
            </a:pPr>
            <a:r>
              <a:rPr lang="ru-RU" sz="2400" dirty="0" smtClean="0">
                <a:solidFill>
                  <a:prstClr val="black"/>
                </a:solidFill>
                <a:latin typeface="Times New Roman" panose="02020603050405020304" pitchFamily="18" charset="0"/>
                <a:cs typeface="Times New Roman" panose="02020603050405020304" pitchFamily="18" charset="0"/>
              </a:rPr>
              <a:t>В  </a:t>
            </a:r>
            <a:r>
              <a:rPr lang="ru-RU" sz="2400" dirty="0">
                <a:solidFill>
                  <a:prstClr val="black"/>
                </a:solidFill>
                <a:latin typeface="Times New Roman" panose="02020603050405020304" pitchFamily="18" charset="0"/>
                <a:cs typeface="Times New Roman" panose="02020603050405020304" pitchFamily="18" charset="0"/>
              </a:rPr>
              <a:t>размере стоимости лекарственных препаратов для медицинского применения, назначенных им лечащим врачом и приобретаемых налогоплательщиком за счет собственных средств</a:t>
            </a:r>
            <a:r>
              <a:rPr lang="ru-RU" sz="2400" dirty="0" smtClean="0">
                <a:solidFill>
                  <a:prstClr val="black"/>
                </a:solidFill>
                <a:latin typeface="Times New Roman" panose="02020603050405020304" pitchFamily="18" charset="0"/>
                <a:cs typeface="Times New Roman" panose="02020603050405020304" pitchFamily="18" charset="0"/>
              </a:rPr>
              <a:t>.</a:t>
            </a:r>
          </a:p>
          <a:p>
            <a:pPr lvl="0" algn="just" defTabSz="914400" fontAlgn="base">
              <a:spcBef>
                <a:spcPct val="20000"/>
              </a:spcBef>
              <a:spcAft>
                <a:spcPct val="0"/>
              </a:spcAft>
            </a:pPr>
            <a:endParaRPr lang="ru-RU" sz="2400"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sz="2400" b="1" dirty="0">
                <a:solidFill>
                  <a:prstClr val="black"/>
                </a:solidFill>
                <a:latin typeface="Times New Roman" panose="02020603050405020304" pitchFamily="18" charset="0"/>
                <a:cs typeface="Times New Roman" panose="02020603050405020304" pitchFamily="18" charset="0"/>
              </a:rPr>
              <a:t>Федеральный закон от 17.06.2019 N 147-ФЗ   </a:t>
            </a:r>
            <a:r>
              <a:rPr lang="ru-RU" sz="2400" dirty="0">
                <a:solidFill>
                  <a:prstClr val="black"/>
                </a:solidFill>
                <a:latin typeface="Times New Roman" panose="02020603050405020304" pitchFamily="18" charset="0"/>
                <a:cs typeface="Times New Roman" panose="02020603050405020304" pitchFamily="18" charset="0"/>
              </a:rPr>
              <a:t>дал возможность получить социальный вычет на лечение в отношении расходов на любые лекарства, а не по определенному перечню. Эти положения можно применять уже за период 2019 года.</a:t>
            </a:r>
          </a:p>
        </p:txBody>
      </p:sp>
    </p:spTree>
    <p:extLst>
      <p:ext uri="{BB962C8B-B14F-4D97-AF65-F5344CB8AC3E}">
        <p14:creationId xmlns:p14="http://schemas.microsoft.com/office/powerpoint/2010/main" val="500719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785611" y="1076039"/>
            <a:ext cx="8838543" cy="738664"/>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Социальный вычет с 2021 года</a:t>
            </a:r>
          </a:p>
          <a:p>
            <a:pPr lvl="0" algn="ctr" defTabSz="914400">
              <a:defRPr/>
            </a:pP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99001" y="1537705"/>
            <a:ext cx="9216680" cy="4585871"/>
          </a:xfrm>
          <a:prstGeom prst="rect">
            <a:avLst/>
          </a:prstGeom>
        </p:spPr>
        <p:txBody>
          <a:bodyPr wrap="square">
            <a:spAutoFit/>
          </a:bodyPr>
          <a:lstStyle/>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Утверждены новые перечни медицинских услуг и дорогостоящего лечения для социального вычета по НДФЛ (подп. 3 п. 1 ст. 219 НК РФ) (постановление Правительства РФ от 08.04.2020 №458).</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В перечень медицинских услуг добавлены такие услуги как:</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медицинская эвакуация;</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паллиативная помощь.</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Перечень дорогостоящих услуг дополнен:</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ортопедическим лечением населения с врожденными и приобретенными дефектами зубов;</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услугами, оказываемыми в рамках паллиативной медицинской помощи;</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расширенным перечнем дорогостоящих услуг по услугам репродуктивной технологии.</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Новым перечнем необходимо руководствоваться, начиная с 1 января 2021 года.</a:t>
            </a:r>
          </a:p>
        </p:txBody>
      </p:sp>
    </p:spTree>
    <p:extLst>
      <p:ext uri="{BB962C8B-B14F-4D97-AF65-F5344CB8AC3E}">
        <p14:creationId xmlns:p14="http://schemas.microsoft.com/office/powerpoint/2010/main" val="15306109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785611" y="1076039"/>
            <a:ext cx="8838543" cy="738664"/>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Социальный вычет с 2022 года на физкультуру</a:t>
            </a:r>
          </a:p>
          <a:p>
            <a:pPr lvl="0" algn="ctr" defTabSz="914400">
              <a:defRPr/>
            </a:pP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99001" y="1537704"/>
            <a:ext cx="9216680" cy="4967514"/>
          </a:xfrm>
          <a:prstGeom prst="rect">
            <a:avLst/>
          </a:prstGeom>
        </p:spPr>
        <p:txBody>
          <a:bodyPr wrap="square">
            <a:spAutoFit/>
          </a:bodyPr>
          <a:lstStyle/>
          <a:p>
            <a:pPr lvl="0" algn="just">
              <a:spcBef>
                <a:spcPct val="20000"/>
              </a:spcBef>
            </a:pPr>
            <a:r>
              <a:rPr lang="ru-RU" sz="2200" b="1" dirty="0">
                <a:solidFill>
                  <a:prstClr val="black"/>
                </a:solidFill>
                <a:latin typeface="Times New Roman" panose="02020603050405020304" pitchFamily="18" charset="0"/>
                <a:cs typeface="Times New Roman" panose="02020603050405020304" pitchFamily="18" charset="0"/>
              </a:rPr>
              <a:t>Федеральный закон от 05.04.2021 N </a:t>
            </a:r>
            <a:r>
              <a:rPr lang="ru-RU" sz="2200" b="1" dirty="0" smtClean="0">
                <a:solidFill>
                  <a:prstClr val="black"/>
                </a:solidFill>
                <a:latin typeface="Times New Roman" panose="02020603050405020304" pitchFamily="18" charset="0"/>
                <a:cs typeface="Times New Roman" panose="02020603050405020304" pitchFamily="18" charset="0"/>
              </a:rPr>
              <a:t>88-ФЗ</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Со следующего года заработают правила, по которым гражданин имеет право на дополнительный вычет, если он заплатил за физкультурно-оздоровительные услуги для себя или для детей до 18 лет. </a:t>
            </a:r>
            <a:endParaRPr lang="ru-RU" sz="2200"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200" dirty="0" smtClean="0">
                <a:solidFill>
                  <a:prstClr val="black"/>
                </a:solidFill>
                <a:latin typeface="Times New Roman" panose="02020603050405020304" pitchFamily="18" charset="0"/>
                <a:cs typeface="Times New Roman" panose="02020603050405020304" pitchFamily="18" charset="0"/>
              </a:rPr>
              <a:t>Максимальный </a:t>
            </a:r>
            <a:r>
              <a:rPr lang="ru-RU" sz="2200" dirty="0">
                <a:solidFill>
                  <a:prstClr val="black"/>
                </a:solidFill>
                <a:latin typeface="Times New Roman" panose="02020603050405020304" pitchFamily="18" charset="0"/>
                <a:cs typeface="Times New Roman" panose="02020603050405020304" pitchFamily="18" charset="0"/>
              </a:rPr>
              <a:t>размер вычета с учетом других социальных вычетов составляет 120 тыс. руб. в год. При этом нужно соблюсти такие условия:</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услуга включена в перечень, который утвердит правительство;</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у оказывающих ее организаций или ИП деятельность в области физкультуры и спорта считается основной;</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 такие организации и ИП названы в специальном перечне </a:t>
            </a:r>
            <a:r>
              <a:rPr lang="ru-RU" sz="2200" dirty="0" err="1">
                <a:solidFill>
                  <a:prstClr val="black"/>
                </a:solidFill>
                <a:latin typeface="Times New Roman" panose="02020603050405020304" pitchFamily="18" charset="0"/>
                <a:cs typeface="Times New Roman" panose="02020603050405020304" pitchFamily="18" charset="0"/>
              </a:rPr>
              <a:t>Минспорта</a:t>
            </a:r>
            <a:r>
              <a:rPr lang="ru-RU" sz="2200" dirty="0">
                <a:solidFill>
                  <a:prstClr val="black"/>
                </a:solidFill>
                <a:latin typeface="Times New Roman" panose="02020603050405020304" pitchFamily="18" charset="0"/>
                <a:cs typeface="Times New Roman" panose="02020603050405020304" pitchFamily="18" charset="0"/>
              </a:rPr>
              <a:t>.</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Для вычета нужно подать декларацию в инспекцию. Можно его получить и через работодателя.</a:t>
            </a:r>
          </a:p>
          <a:p>
            <a:pPr lvl="0" algn="just">
              <a:spcBef>
                <a:spcPct val="20000"/>
              </a:spcBef>
            </a:pPr>
            <a:endParaRPr lang="ru-RU" sz="2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8832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2"/>
            <a:ext cx="9125153" cy="461665"/>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Компенсация расходов на тестирование </a:t>
            </a:r>
            <a:r>
              <a:rPr lang="en-US" sz="2400" b="1" kern="0" noProof="0" dirty="0" smtClean="0">
                <a:solidFill>
                  <a:srgbClr val="800000"/>
                </a:solidFill>
                <a:latin typeface="Times New Roman" panose="02020603050405020304" pitchFamily="18" charset="0"/>
                <a:ea typeface="+mj-ea"/>
                <a:cs typeface="Times New Roman" panose="02020603050405020304" pitchFamily="18" charset="0"/>
              </a:rPr>
              <a:t>COVID-19</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17161" y="1273036"/>
            <a:ext cx="9398522" cy="5201424"/>
          </a:xfrm>
          <a:prstGeom prst="rect">
            <a:avLst/>
          </a:prstGeom>
        </p:spPr>
        <p:txBody>
          <a:bodyPr wrap="square">
            <a:spAutoFit/>
          </a:bodyPr>
          <a:lstStyle/>
          <a:p>
            <a:pPr lvl="0" algn="just">
              <a:spcBef>
                <a:spcPct val="20000"/>
              </a:spcBef>
            </a:pPr>
            <a:r>
              <a:rPr lang="ru-RU" sz="2000" b="1" dirty="0">
                <a:solidFill>
                  <a:prstClr val="black"/>
                </a:solidFill>
                <a:latin typeface="Times New Roman" panose="02020603050405020304" pitchFamily="18" charset="0"/>
                <a:cs typeface="Times New Roman" panose="02020603050405020304" pitchFamily="18" charset="0"/>
              </a:rPr>
              <a:t>Письмо Минфина России от 25.06.2020 N 03-03-07/54757, Письмо Минфина России от 09.10.2020 N </a:t>
            </a:r>
            <a:r>
              <a:rPr lang="ru-RU" sz="2000" b="1" dirty="0" smtClean="0">
                <a:solidFill>
                  <a:prstClr val="black"/>
                </a:solidFill>
                <a:latin typeface="Times New Roman" panose="02020603050405020304" pitchFamily="18" charset="0"/>
                <a:cs typeface="Times New Roman" panose="02020603050405020304" pitchFamily="18" charset="0"/>
              </a:rPr>
              <a:t>03-03-06/1/88521, Письмо </a:t>
            </a:r>
            <a:r>
              <a:rPr lang="ru-RU" sz="2000" b="1" dirty="0">
                <a:solidFill>
                  <a:prstClr val="black"/>
                </a:solidFill>
                <a:latin typeface="Times New Roman" panose="02020603050405020304" pitchFamily="18" charset="0"/>
                <a:cs typeface="Times New Roman" panose="02020603050405020304" pitchFamily="18" charset="0"/>
              </a:rPr>
              <a:t>Минфина России от 11.09.2020 N 03-03-06/1/79964</a:t>
            </a:r>
          </a:p>
          <a:p>
            <a:pPr lvl="0" algn="just" defTabSz="914400" fontAlgn="base">
              <a:spcBef>
                <a:spcPct val="20000"/>
              </a:spcBef>
              <a:spcAft>
                <a:spcPct val="0"/>
              </a:spcAft>
            </a:pPr>
            <a:r>
              <a:rPr lang="ru-RU" sz="2000" dirty="0" smtClean="0">
                <a:solidFill>
                  <a:prstClr val="black"/>
                </a:solidFill>
                <a:latin typeface="Times New Roman" panose="02020603050405020304" pitchFamily="18" charset="0"/>
                <a:cs typeface="Times New Roman" panose="02020603050405020304" pitchFamily="18" charset="0"/>
              </a:rPr>
              <a:t>Статья </a:t>
            </a:r>
            <a:r>
              <a:rPr lang="ru-RU" sz="2000" dirty="0">
                <a:solidFill>
                  <a:prstClr val="black"/>
                </a:solidFill>
                <a:latin typeface="Times New Roman" panose="02020603050405020304" pitchFamily="18" charset="0"/>
                <a:cs typeface="Times New Roman" panose="02020603050405020304" pitchFamily="18" charset="0"/>
              </a:rPr>
              <a:t>41 Кодекса определяет доход как экономическую выгоду в денежной или натуральной форме, учитываемую в случае возможности ее оценки и в той мере, в которой такую выгоду можно оценить, и определяемую для физических лиц в соответствии с главой 23 "Налог на доходы физических лиц" Кодекса.</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С учетом вышеизложенного оплаченная работодателем для работников стоимость проведения исследований на предмет наличия новой </a:t>
            </a:r>
            <a:r>
              <a:rPr lang="ru-RU" sz="2000" dirty="0" err="1">
                <a:solidFill>
                  <a:prstClr val="black"/>
                </a:solidFill>
                <a:latin typeface="Times New Roman" panose="02020603050405020304" pitchFamily="18" charset="0"/>
                <a:cs typeface="Times New Roman" panose="02020603050405020304" pitchFamily="18" charset="0"/>
              </a:rPr>
              <a:t>коронавирусной</a:t>
            </a:r>
            <a:r>
              <a:rPr lang="ru-RU" sz="2000" dirty="0">
                <a:solidFill>
                  <a:prstClr val="black"/>
                </a:solidFill>
                <a:latin typeface="Times New Roman" panose="02020603050405020304" pitchFamily="18" charset="0"/>
                <a:cs typeface="Times New Roman" panose="02020603050405020304" pitchFamily="18" charset="0"/>
              </a:rPr>
              <a:t> инфекции (2019-nCoV) в организациях, допущенных к проведению таких исследований в соответствии с законодательством Российской Федерации, необходимость проведения которых обусловлена обеспечением нормальных (безопасных) условий труда работников, не может быть признана экономической выгодой (доходом) налогоплательщиков.</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Соответственно, доходов, подлежащих обложению налогом на доходы физических лиц, в таком случае </a:t>
            </a:r>
            <a:r>
              <a:rPr lang="ru-RU" sz="2000" b="1" dirty="0">
                <a:solidFill>
                  <a:prstClr val="black"/>
                </a:solidFill>
                <a:latin typeface="Times New Roman" panose="02020603050405020304" pitchFamily="18" charset="0"/>
                <a:cs typeface="Times New Roman" panose="02020603050405020304" pitchFamily="18" charset="0"/>
              </a:rPr>
              <a:t>не возникает</a:t>
            </a:r>
            <a:r>
              <a:rPr lang="ru-RU" sz="2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3493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Shape 190"/>
        <p:cNvGrpSpPr/>
        <p:nvPr/>
      </p:nvGrpSpPr>
      <p:grpSpPr>
        <a:xfrm>
          <a:off x="0" y="0"/>
          <a:ext cx="0" cy="0"/>
          <a:chOff x="0" y="0"/>
          <a:chExt cx="0" cy="0"/>
        </a:xfrm>
      </p:grpSpPr>
      <p:pic>
        <p:nvPicPr>
          <p:cNvPr id="191" name="Google Shape;191;p19"/>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192" name="Google Shape;192;p19"/>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93" name="Google Shape;193;p19"/>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94" name="Google Shape;194;p19"/>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95" name="Google Shape;195;p19"/>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96" name="Google Shape;196;p19"/>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97" name="Google Shape;197;p19"/>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98" name="Google Shape;198;p19"/>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99" name="Google Shape;199;p19"/>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200" name="Google Shape;200;p19"/>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201" name="Google Shape;201;p19"/>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202" name="Google Shape;202;p19"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203" name="Google Shape;203;p19"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204" name="Google Shape;204;p19"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205" name="Google Shape;205;p19"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206" name="Google Shape;206;p19"/>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207" name="Google Shape;207;p19"/>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208" name="Google Shape;208;p19"/>
          <p:cNvSpPr/>
          <p:nvPr/>
        </p:nvSpPr>
        <p:spPr>
          <a:xfrm>
            <a:off x="22858" y="1076516"/>
            <a:ext cx="981542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Средняя численность в расчете по страховым взносам</a:t>
            </a:r>
            <a:endParaRPr sz="2400" b="1">
              <a:solidFill>
                <a:srgbClr val="9C0E11"/>
              </a:solidFill>
              <a:latin typeface="Times New Roman"/>
              <a:ea typeface="Times New Roman"/>
              <a:cs typeface="Times New Roman"/>
              <a:sym typeface="Times New Roman"/>
            </a:endParaRPr>
          </a:p>
        </p:txBody>
      </p:sp>
      <p:sp>
        <p:nvSpPr>
          <p:cNvPr id="209" name="Google Shape;209;p19"/>
          <p:cNvSpPr/>
          <p:nvPr/>
        </p:nvSpPr>
        <p:spPr>
          <a:xfrm>
            <a:off x="430372" y="1538181"/>
            <a:ext cx="9285308" cy="5287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a:solidFill>
                  <a:schemeClr val="dk1"/>
                </a:solidFill>
                <a:latin typeface="Times New Roman"/>
                <a:ea typeface="Times New Roman"/>
                <a:cs typeface="Times New Roman"/>
                <a:sym typeface="Times New Roman"/>
              </a:rPr>
              <a:t>С 1 января 2021 года ежегодный отчет о среднесписочной численности отменен. И данные о среднесписочной численности нужно подавать в налоговые органы плательщиками страховых взносов, производящими выплаты и иные вознаграждения физическим лицам, </a:t>
            </a:r>
            <a:r>
              <a:rPr lang="ru-RU" sz="2000" b="1">
                <a:solidFill>
                  <a:schemeClr val="dk1"/>
                </a:solidFill>
                <a:latin typeface="Times New Roman"/>
                <a:ea typeface="Times New Roman"/>
                <a:cs typeface="Times New Roman"/>
                <a:sym typeface="Times New Roman"/>
              </a:rPr>
              <a:t>в составе расчета по страховым взносам </a:t>
            </a:r>
            <a:r>
              <a:rPr lang="ru-RU" sz="2000">
                <a:solidFill>
                  <a:schemeClr val="dk1"/>
                </a:solidFill>
                <a:latin typeface="Times New Roman"/>
                <a:ea typeface="Times New Roman"/>
                <a:cs typeface="Times New Roman"/>
                <a:sym typeface="Times New Roman"/>
              </a:rPr>
              <a:t>(абз. 6 п. 3 ст. 80 НК РФ в редакции Федерального закона от 28.01.2020 №5-ФЗ)</a:t>
            </a:r>
            <a:r>
              <a:rPr lang="ru-RU" sz="2000" b="1">
                <a:solidFill>
                  <a:schemeClr val="dk1"/>
                </a:solidFill>
                <a:latin typeface="Times New Roman"/>
                <a:ea typeface="Times New Roman"/>
                <a:cs typeface="Times New Roman"/>
                <a:sym typeface="Times New Roman"/>
              </a:rPr>
              <a:t>.</a:t>
            </a:r>
            <a:r>
              <a:rPr lang="ru-RU"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just" rtl="0">
              <a:spcBef>
                <a:spcPts val="400"/>
              </a:spcBef>
              <a:spcAft>
                <a:spcPts val="0"/>
              </a:spcAft>
              <a:buNone/>
            </a:pPr>
            <a:r>
              <a:rPr lang="ru-RU" sz="2000" b="1">
                <a:solidFill>
                  <a:srgbClr val="000000"/>
                </a:solidFill>
                <a:latin typeface="Times New Roman"/>
                <a:ea typeface="Times New Roman"/>
                <a:cs typeface="Times New Roman"/>
                <a:sym typeface="Times New Roman"/>
              </a:rPr>
              <a:t>Информация ФНС России "ФНС России напоминает, что расчет по страховым взносам за 2021 год представляется по обновленной форме"</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В новой редакции титульного листа предусмотрено дополнительное поле для отражения среднесписочной численности работников.</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Также ФНС напоминает, что плательщики, у которых число работников превышает 10 человек, направляют расчет по страховым взносам в электронной форме, если 10 сотрудников и менее, - расчет можно представить как в электронной форме, так и на бумаге.</a:t>
            </a:r>
            <a:endParaRPr/>
          </a:p>
          <a:p>
            <a:pPr marL="0" marR="0" lvl="0" indent="0" algn="just" rtl="0">
              <a:spcBef>
                <a:spcPts val="440"/>
              </a:spcBef>
              <a:spcAft>
                <a:spcPts val="0"/>
              </a:spcAft>
              <a:buNone/>
            </a:pPr>
            <a:endParaRPr sz="2200">
              <a:solidFill>
                <a:srgbClr val="0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9106" y="46768"/>
            <a:ext cx="9906859" cy="6858594"/>
          </a:xfrm>
          <a:prstGeom prst="rect">
            <a:avLst/>
          </a:prstGeom>
        </p:spPr>
      </p:pic>
      <p:sp>
        <p:nvSpPr>
          <p:cNvPr id="4" name="Заголовок 1">
            <a:extLst>
              <a:ext uri="{FF2B5EF4-FFF2-40B4-BE49-F238E27FC236}">
                <a16:creationId xmlns="" xmlns:a16="http://schemas.microsoft.com/office/drawing/2014/main" id="{BABD9586-DEFF-D142-9B1A-F68057D1F351}"/>
              </a:ext>
            </a:extLst>
          </p:cNvPr>
          <p:cNvSpPr txBox="1">
            <a:spLocks/>
          </p:cNvSpPr>
          <p:nvPr/>
        </p:nvSpPr>
        <p:spPr>
          <a:xfrm>
            <a:off x="-22858" y="1166614"/>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50"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8"/>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5"/>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90"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8" y="6537945"/>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11"/>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40"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4"/>
            <a:ext cx="9125153" cy="830997"/>
          </a:xfrm>
          <a:prstGeom prst="rect">
            <a:avLst/>
          </a:prstGeom>
        </p:spPr>
        <p:txBody>
          <a:bodyPr wrap="square">
            <a:spAutoFit/>
          </a:bodyPr>
          <a:lstStyle/>
          <a:p>
            <a:pPr lvl="0" algn="ctr" defTabSz="914400">
              <a:defRPr/>
            </a:pPr>
            <a:r>
              <a:rPr lang="ru-RU" sz="2400" b="1" kern="0" dirty="0">
                <a:solidFill>
                  <a:srgbClr val="800000"/>
                </a:solidFill>
                <a:latin typeface="Times New Roman" panose="02020603050405020304" pitchFamily="18" charset="0"/>
                <a:ea typeface="+mj-ea"/>
                <a:cs typeface="Times New Roman" panose="02020603050405020304" pitchFamily="18" charset="0"/>
              </a:rPr>
              <a:t>Возмещение иногороднему работнику расходов на жилье облагают НДФЛ</a:t>
            </a: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17160" y="1766774"/>
            <a:ext cx="9398522" cy="5312223"/>
          </a:xfrm>
          <a:prstGeom prst="rect">
            <a:avLst/>
          </a:prstGeom>
        </p:spPr>
        <p:txBody>
          <a:bodyPr wrap="square">
            <a:spAutoFit/>
          </a:bodyPr>
          <a:lstStyle/>
          <a:p>
            <a:pPr lvl="0" algn="just">
              <a:spcBef>
                <a:spcPct val="20000"/>
              </a:spcBef>
            </a:pPr>
            <a:r>
              <a:rPr lang="ru-RU" sz="2200" b="1" dirty="0" smtClean="0">
                <a:solidFill>
                  <a:prstClr val="black"/>
                </a:solidFill>
                <a:latin typeface="Times New Roman" panose="02020603050405020304" pitchFamily="18" charset="0"/>
                <a:cs typeface="Times New Roman" panose="02020603050405020304" pitchFamily="18" charset="0"/>
              </a:rPr>
              <a:t>Письмо </a:t>
            </a:r>
            <a:r>
              <a:rPr lang="ru-RU" sz="2200" b="1" dirty="0">
                <a:solidFill>
                  <a:prstClr val="black"/>
                </a:solidFill>
                <a:latin typeface="Times New Roman" panose="02020603050405020304" pitchFamily="18" charset="0"/>
                <a:cs typeface="Times New Roman" panose="02020603050405020304" pitchFamily="18" charset="0"/>
              </a:rPr>
              <a:t>Минфина России от 19.03.2021 N 03-15-06/19723</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Минфин напоминает: если для работы сотрудник переезжает в другую местность и работодатель компенсирует ему затраты на аренду, с возмещения перечисляют налог, ведь в ТК РФ этой компенсации нет. Ведомство уже высказывало такое мнение. С ним согласна ФНС.</a:t>
            </a:r>
          </a:p>
          <a:p>
            <a:pPr lvl="0" algn="just">
              <a:spcBef>
                <a:spcPct val="20000"/>
              </a:spcBef>
            </a:pPr>
            <a:r>
              <a:rPr lang="ru-RU" sz="2200" dirty="0">
                <a:solidFill>
                  <a:prstClr val="black"/>
                </a:solidFill>
                <a:latin typeface="Times New Roman" panose="02020603050405020304" pitchFamily="18" charset="0"/>
                <a:cs typeface="Times New Roman" panose="02020603050405020304" pitchFamily="18" charset="0"/>
              </a:rPr>
              <a:t>Отметим, что из разъяснения Минфина не ясно, в чьих интересах оплачивали проживание. А это может быть решающим. Например, ВС РФ считает: если работодатель в своих интересах оплатил сотруднику проживание, дохода в целях НДФЛ нет. Так происходит, в частности когда организации нужен именно этот работник. </a:t>
            </a:r>
          </a:p>
          <a:p>
            <a:pPr lvl="0" algn="just">
              <a:spcBef>
                <a:spcPct val="20000"/>
              </a:spcBef>
            </a:pPr>
            <a:endParaRPr lang="ru-RU" sz="2200" b="1"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200" b="1" dirty="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endParaRPr lang="ru-RU"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056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18341" y="1076041"/>
            <a:ext cx="9642495" cy="461665"/>
          </a:xfrm>
          <a:prstGeom prst="rect">
            <a:avLst/>
          </a:prstGeom>
        </p:spPr>
        <p:txBody>
          <a:bodyPr wrap="square">
            <a:spAutoFit/>
          </a:bodyPr>
          <a:lstStyle/>
          <a:p>
            <a:pPr lvl="0" algn="ctr" defTabSz="914400">
              <a:defRPr/>
            </a:pPr>
            <a:r>
              <a:rPr lang="ru-RU" sz="2400" b="1" kern="0" noProof="0" dirty="0" smtClean="0">
                <a:solidFill>
                  <a:srgbClr val="800000"/>
                </a:solidFill>
                <a:latin typeface="Times New Roman" panose="02020603050405020304" pitchFamily="18" charset="0"/>
                <a:ea typeface="+mj-ea"/>
                <a:cs typeface="Times New Roman" panose="02020603050405020304" pitchFamily="18" charset="0"/>
              </a:rPr>
              <a:t>НДФЛ авансом не повод для штрафа</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49501" y="1551327"/>
            <a:ext cx="9374653" cy="5078313"/>
          </a:xfrm>
          <a:prstGeom prst="rect">
            <a:avLst/>
          </a:prstGeom>
        </p:spPr>
        <p:txBody>
          <a:bodyPr wrap="square">
            <a:spAutoFit/>
          </a:bodyPr>
          <a:lstStyle/>
          <a:p>
            <a:pPr lvl="0" algn="just" defTabSz="914400" fontAlgn="base">
              <a:spcBef>
                <a:spcPct val="20000"/>
              </a:spcBef>
              <a:spcAft>
                <a:spcPct val="0"/>
              </a:spcAft>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Штраф установлен ч. 1 ст. 123 НК РФ, устанавливающей ответственность налогового агента:</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за </a:t>
            </a:r>
            <a:r>
              <a:rPr lang="ru-RU" sz="2000" dirty="0" err="1">
                <a:solidFill>
                  <a:prstClr val="black"/>
                </a:solidFill>
                <a:latin typeface="Times New Roman" panose="02020603050405020304" pitchFamily="18" charset="0"/>
                <a:cs typeface="Times New Roman" panose="02020603050405020304" pitchFamily="18" charset="0"/>
              </a:rPr>
              <a:t>неудержание</a:t>
            </a:r>
            <a:r>
              <a:rPr lang="ru-RU" sz="2000" dirty="0">
                <a:solidFill>
                  <a:prstClr val="black"/>
                </a:solidFill>
                <a:latin typeface="Times New Roman" panose="02020603050405020304" pitchFamily="18" charset="0"/>
                <a:cs typeface="Times New Roman" panose="02020603050405020304" pitchFamily="18" charset="0"/>
              </a:rPr>
              <a:t> налога или неполное удержание налога;</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неперечисление</a:t>
            </a:r>
            <a:r>
              <a:rPr lang="ru-RU" sz="2000" dirty="0">
                <a:solidFill>
                  <a:prstClr val="black"/>
                </a:solidFill>
                <a:latin typeface="Times New Roman" panose="02020603050405020304" pitchFamily="18" charset="0"/>
                <a:cs typeface="Times New Roman" panose="02020603050405020304" pitchFamily="18" charset="0"/>
              </a:rPr>
              <a:t> налога (удержали, но не перечислили налог);</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несвоевременное перечисление налога (удержали, но не перечислили налог в срок);</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неполное перечисление налога (удержали, но перечислили не всю сумму налога).</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Размер штрафа - 20% от суммы налога, которую вы не удержали и (или) не перечислили в бюджет.</a:t>
            </a:r>
          </a:p>
          <a:p>
            <a:pPr lvl="0" algn="just" defTabSz="914400" fontAlgn="base">
              <a:spcBef>
                <a:spcPct val="20000"/>
              </a:spcBef>
              <a:spcAft>
                <a:spcPct val="0"/>
              </a:spcAft>
            </a:pPr>
            <a:r>
              <a:rPr lang="ru-RU" sz="2000" dirty="0" smtClean="0">
                <a:solidFill>
                  <a:prstClr val="black"/>
                </a:solidFill>
                <a:latin typeface="Times New Roman" panose="02020603050405020304" pitchFamily="18" charset="0"/>
                <a:cs typeface="Times New Roman" panose="02020603050405020304" pitchFamily="18" charset="0"/>
              </a:rPr>
              <a:t>Судьи </a:t>
            </a:r>
            <a:r>
              <a:rPr lang="ru-RU" sz="2000" dirty="0">
                <a:solidFill>
                  <a:prstClr val="black"/>
                </a:solidFill>
                <a:latin typeface="Times New Roman" panose="02020603050405020304" pitchFamily="18" charset="0"/>
                <a:cs typeface="Times New Roman" panose="02020603050405020304" pitchFamily="18" charset="0"/>
              </a:rPr>
              <a:t>с таким подходом не согласны. Считают, что нет оснований для доначислений и пеней в досрочной уплате НДФЛ (Постановление Арбитражного суда Московского округа от 27.06.2018 по делу N А40-157252/2017). В Определении от 21.12.2017 N 305-КГ17-15396 Верховный Суд РФ также отметил, что досрочное перечисление налога и последующий зачет излишков в счет уплаты удержанных у налогоплательщиков сумм не являются нарушением.</a:t>
            </a:r>
          </a:p>
        </p:txBody>
      </p:sp>
    </p:spTree>
    <p:extLst>
      <p:ext uri="{BB962C8B-B14F-4D97-AF65-F5344CB8AC3E}">
        <p14:creationId xmlns:p14="http://schemas.microsoft.com/office/powerpoint/2010/main" val="2910317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1" y="-30378"/>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12"/>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xmlns=""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9" y="38666"/>
            <a:ext cx="3418133" cy="910568"/>
          </a:xfrm>
          <a:prstGeom prst="rect">
            <a:avLst/>
          </a:prstGeom>
          <a:ln w="12700" cap="flat">
            <a:noFill/>
            <a:miter lim="400000"/>
          </a:ln>
          <a:effectLst/>
        </p:spPr>
      </p:pic>
      <p:pic>
        <p:nvPicPr>
          <p:cNvPr id="3" name="Рисунок 2"/>
          <p:cNvPicPr>
            <a:picLocks noChangeAspect="1"/>
          </p:cNvPicPr>
          <p:nvPr/>
        </p:nvPicPr>
        <p:blipFill>
          <a:blip r:embed="rId4"/>
          <a:stretch>
            <a:fillRect/>
          </a:stretch>
        </p:blipFill>
        <p:spPr>
          <a:xfrm>
            <a:off x="8983748" y="5959636"/>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4"/>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a:stretch>
            <a:fillRect/>
          </a:stretch>
        </p:blipFill>
        <p:spPr>
          <a:xfrm>
            <a:off x="1" y="-1280"/>
            <a:ext cx="499000" cy="499000"/>
          </a:xfrm>
          <a:prstGeom prst="rect">
            <a:avLst/>
          </a:prstGeom>
        </p:spPr>
      </p:pic>
      <p:sp>
        <p:nvSpPr>
          <p:cNvPr id="9" name="Прямоугольник 8"/>
          <p:cNvSpPr/>
          <p:nvPr/>
        </p:nvSpPr>
        <p:spPr>
          <a:xfrm>
            <a:off x="430372" y="6462408"/>
            <a:ext cx="1560042" cy="307777"/>
          </a:xfrm>
          <a:prstGeom prst="rect">
            <a:avLst/>
          </a:prstGeom>
        </p:spPr>
        <p:txBody>
          <a:bodyPr wrap="none">
            <a:spAutoFit/>
          </a:bodyPr>
          <a:lstStyle/>
          <a:p>
            <a:r>
              <a:rPr lang="en-US"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endPar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0" name="Прямоугольник 9"/>
          <p:cNvSpPr/>
          <p:nvPr/>
        </p:nvSpPr>
        <p:spPr>
          <a:xfrm>
            <a:off x="2616091" y="6465725"/>
            <a:ext cx="1829347" cy="338554"/>
          </a:xfrm>
          <a:prstGeom prst="rect">
            <a:avLst/>
          </a:prstGeom>
        </p:spPr>
        <p:txBody>
          <a:bodyPr wrap="none">
            <a:spAutoFit/>
          </a:bodyPr>
          <a:lstStyle/>
          <a:p>
            <a:r>
              <a:rPr lang="ru-RU" sz="1600" dirty="0" smtClean="0">
                <a:solidFill>
                  <a:srgbClr val="800000"/>
                </a:solidFill>
                <a:effectLst>
                  <a:outerShdw blurRad="38100" dist="38100" dir="2700000" algn="tl">
                    <a:srgbClr val="000000">
                      <a:alpha val="43137"/>
                    </a:srgbClr>
                  </a:outerShdw>
                </a:effectLst>
                <a:latin typeface="Franklin Gothic Medium" panose="020B0603020102020204" pitchFamily="34" charset="0"/>
              </a:rPr>
              <a:t>+7 </a:t>
            </a:r>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495 134-32-23</a:t>
            </a:r>
          </a:p>
        </p:txBody>
      </p:sp>
      <p:sp>
        <p:nvSpPr>
          <p:cNvPr id="11" name="Прямоугольник 10"/>
          <p:cNvSpPr/>
          <p:nvPr/>
        </p:nvSpPr>
        <p:spPr>
          <a:xfrm>
            <a:off x="4679489" y="6480944"/>
            <a:ext cx="2002472" cy="338554"/>
          </a:xfrm>
          <a:prstGeom prst="rect">
            <a:avLst/>
          </a:prstGeom>
          <a:noFill/>
        </p:spPr>
        <p:txBody>
          <a:bodyPr wrap="none" lIns="91440" tIns="45720" rIns="91440" bIns="45720">
            <a:spAutoFit/>
          </a:bodyPr>
          <a:lstStyle/>
          <a:p>
            <a:pPr algn="ctr"/>
            <a:r>
              <a:rPr lang="ru-RU" sz="1600" dirty="0" smtClean="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47" y="6537943"/>
            <a:ext cx="226427" cy="226427"/>
          </a:xfrm>
          <a:prstGeom prst="rect">
            <a:avLst/>
          </a:prstGeom>
        </p:spPr>
      </p:pic>
      <p:pic>
        <p:nvPicPr>
          <p:cNvPr id="14" name="Рисунок 13" descr="Icons Phone Round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7768" y="6486909"/>
            <a:ext cx="331488" cy="332593"/>
          </a:xfrm>
          <a:prstGeom prst="rect">
            <a:avLst/>
          </a:prstGeom>
        </p:spPr>
      </p:pic>
      <p:pic>
        <p:nvPicPr>
          <p:cNvPr id="18" name="Рисунок 17" descr="Telegram (softwa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9395" y="6525328"/>
            <a:ext cx="243492" cy="243492"/>
          </a:xfrm>
          <a:prstGeom prst="rect">
            <a:avLst/>
          </a:prstGeom>
        </p:spPr>
      </p:pic>
      <p:sp>
        <p:nvSpPr>
          <p:cNvPr id="19" name="Прямоугольник 18"/>
          <p:cNvSpPr/>
          <p:nvPr/>
        </p:nvSpPr>
        <p:spPr>
          <a:xfrm>
            <a:off x="6909439" y="6461740"/>
            <a:ext cx="1606530" cy="338554"/>
          </a:xfrm>
          <a:prstGeom prst="rect">
            <a:avLst/>
          </a:prstGeom>
          <a:noFill/>
        </p:spPr>
        <p:txBody>
          <a:bodyPr wrap="none" lIns="91440" tIns="45720" rIns="91440" bIns="45720">
            <a:spAutoFit/>
          </a:bodyPr>
          <a:lstStyle/>
          <a:p>
            <a:pPr algn="ctr"/>
            <a:r>
              <a:rPr lang="en-US" sz="1600" dirty="0" smtClean="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8" name="Прямоугольник 7"/>
          <p:cNvSpPr/>
          <p:nvPr/>
        </p:nvSpPr>
        <p:spPr>
          <a:xfrm>
            <a:off x="499001" y="811373"/>
            <a:ext cx="9125153" cy="830997"/>
          </a:xfrm>
          <a:prstGeom prst="rect">
            <a:avLst/>
          </a:prstGeom>
        </p:spPr>
        <p:txBody>
          <a:bodyPr wrap="square">
            <a:spAutoFit/>
          </a:bodyPr>
          <a:lstStyle/>
          <a:p>
            <a:pPr lvl="0" algn="ctr" defTabSz="914400">
              <a:defRPr/>
            </a:pPr>
            <a:r>
              <a:rPr lang="ru-RU" sz="2400" b="1" kern="0" dirty="0">
                <a:solidFill>
                  <a:srgbClr val="800000"/>
                </a:solidFill>
                <a:latin typeface="Times New Roman" panose="02020603050405020304" pitchFamily="18" charset="0"/>
                <a:ea typeface="+mj-ea"/>
                <a:cs typeface="Times New Roman" panose="02020603050405020304" pitchFamily="18" charset="0"/>
              </a:rPr>
              <a:t>НДФЛ за счет налогового агента </a:t>
            </a:r>
            <a:br>
              <a:rPr lang="ru-RU" sz="2400" b="1" kern="0" dirty="0">
                <a:solidFill>
                  <a:srgbClr val="800000"/>
                </a:solidFill>
                <a:latin typeface="Times New Roman" panose="02020603050405020304" pitchFamily="18" charset="0"/>
                <a:ea typeface="+mj-ea"/>
                <a:cs typeface="Times New Roman" panose="02020603050405020304" pitchFamily="18" charset="0"/>
              </a:rPr>
            </a:br>
            <a:r>
              <a:rPr lang="ru-RU" sz="2400" b="1" kern="0" dirty="0">
                <a:solidFill>
                  <a:srgbClr val="800000"/>
                </a:solidFill>
                <a:latin typeface="Times New Roman" panose="02020603050405020304" pitchFamily="18" charset="0"/>
                <a:ea typeface="+mj-ea"/>
                <a:cs typeface="Times New Roman" panose="02020603050405020304" pitchFamily="18" charset="0"/>
              </a:rPr>
              <a:t>по результатам документальной проверки</a:t>
            </a:r>
            <a:endParaRPr kumimoji="0" lang="ru-RU" sz="1800" b="1" i="0" u="none" strike="noStrike" kern="0" cap="none" spc="0" normalizeH="0" baseline="0" noProof="0" dirty="0" smtClean="0">
              <a:ln>
                <a:noFill/>
              </a:ln>
              <a:solidFill>
                <a:srgbClr val="800000"/>
              </a:solidFill>
              <a:effectLst/>
              <a:uLnTx/>
              <a:uFillTx/>
            </a:endParaRPr>
          </a:p>
        </p:txBody>
      </p:sp>
      <p:sp>
        <p:nvSpPr>
          <p:cNvPr id="12" name="Прямоугольник 11"/>
          <p:cNvSpPr/>
          <p:nvPr/>
        </p:nvSpPr>
        <p:spPr>
          <a:xfrm>
            <a:off x="684372" y="1397440"/>
            <a:ext cx="8422172" cy="307777"/>
          </a:xfrm>
          <a:prstGeom prst="rect">
            <a:avLst/>
          </a:prstGeom>
        </p:spPr>
        <p:txBody>
          <a:bodyPr wrap="square">
            <a:spAutoFit/>
          </a:bodyPr>
          <a:lstStyle/>
          <a:p>
            <a:pPr lvl="1" defTabSz="912813" eaLnBrk="0" fontAlgn="base" hangingPunct="0">
              <a:spcBef>
                <a:spcPct val="20000"/>
              </a:spcBef>
              <a:spcAft>
                <a:spcPct val="0"/>
              </a:spcAft>
            </a:pPr>
            <a:endParaRPr lang="ru-RU" altLang="ru-RU" i="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84371" y="1537705"/>
            <a:ext cx="8686907" cy="4628960"/>
          </a:xfrm>
          <a:prstGeom prst="rect">
            <a:avLst/>
          </a:prstGeom>
        </p:spPr>
        <p:txBody>
          <a:bodyPr wrap="square">
            <a:spAutoFit/>
          </a:bodyPr>
          <a:lstStyle/>
          <a:p>
            <a:pPr lvl="0" defTabSz="914400" fontAlgn="base">
              <a:spcBef>
                <a:spcPct val="20000"/>
              </a:spcBef>
              <a:spcAft>
                <a:spcPct val="0"/>
              </a:spcAft>
            </a:pPr>
            <a:r>
              <a:rPr lang="ru-RU" sz="2200" b="1" dirty="0">
                <a:solidFill>
                  <a:prstClr val="black"/>
                </a:solidFill>
                <a:latin typeface="Times New Roman" panose="02020603050405020304" pitchFamily="18" charset="0"/>
                <a:cs typeface="Times New Roman" panose="02020603050405020304" pitchFamily="18" charset="0"/>
              </a:rPr>
              <a:t>НК РФ запрещал уплату НДФЛ за счет средств налогового агента (п.9 ст.226 НК РФ).</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С 1 января 2020 года ввели исключение для случая, когда налог </a:t>
            </a:r>
            <a:r>
              <a:rPr lang="ru-RU" sz="2200" dirty="0" err="1">
                <a:solidFill>
                  <a:prstClr val="black"/>
                </a:solidFill>
                <a:latin typeface="Times New Roman" panose="02020603050405020304" pitchFamily="18" charset="0"/>
                <a:cs typeface="Times New Roman" panose="02020603050405020304" pitchFamily="18" charset="0"/>
              </a:rPr>
              <a:t>доначислен</a:t>
            </a:r>
            <a:r>
              <a:rPr lang="ru-RU" sz="2200" dirty="0">
                <a:solidFill>
                  <a:prstClr val="black"/>
                </a:solidFill>
                <a:latin typeface="Times New Roman" panose="02020603050405020304" pitchFamily="18" charset="0"/>
                <a:cs typeface="Times New Roman" panose="02020603050405020304" pitchFamily="18" charset="0"/>
              </a:rPr>
              <a:t> в результате проверки.</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При доначислениях НДФЛ в результате налоговой проверки в случае неправомерного </a:t>
            </a:r>
            <a:r>
              <a:rPr lang="ru-RU" sz="2200" dirty="0" err="1">
                <a:solidFill>
                  <a:prstClr val="black"/>
                </a:solidFill>
                <a:latin typeface="Times New Roman" panose="02020603050405020304" pitchFamily="18" charset="0"/>
                <a:cs typeface="Times New Roman" panose="02020603050405020304" pitchFamily="18" charset="0"/>
              </a:rPr>
              <a:t>неудержания</a:t>
            </a:r>
            <a:r>
              <a:rPr lang="ru-RU" sz="2200" dirty="0">
                <a:solidFill>
                  <a:prstClr val="black"/>
                </a:solidFill>
                <a:latin typeface="Times New Roman" panose="02020603050405020304" pitchFamily="18" charset="0"/>
                <a:cs typeface="Times New Roman" panose="02020603050405020304" pitchFamily="18" charset="0"/>
              </a:rPr>
              <a:t> (неполного удержания) налога, налоговый агент должен будет уплатить НДФЛ за счет собственных средств (п.9 ст.226 НК РФ). Причем суммы НДФЛ, уплаченные за налогоплательщика не признаются его доходами (п.5 ст.208 НК РФ), а обязанность по уплате НДФЛ налогоплательщиком будет считаться исполненной в день, когда налоговый агент предъявил в банк поручение на перечисление средств в счет уплаты неудержанного налога (пп.9 п.3 ст.45 НК </a:t>
            </a:r>
            <a:r>
              <a:rPr lang="ru-RU" sz="2200" b="1" dirty="0">
                <a:solidFill>
                  <a:prstClr val="black"/>
                </a:solidFill>
                <a:latin typeface="Times New Roman" panose="02020603050405020304" pitchFamily="18" charset="0"/>
                <a:cs typeface="Times New Roman" panose="02020603050405020304" pitchFamily="18" charset="0"/>
              </a:rPr>
              <a:t>РФ). </a:t>
            </a:r>
          </a:p>
        </p:txBody>
      </p:sp>
    </p:spTree>
    <p:extLst>
      <p:ext uri="{BB962C8B-B14F-4D97-AF65-F5344CB8AC3E}">
        <p14:creationId xmlns:p14="http://schemas.microsoft.com/office/powerpoint/2010/main" val="1165850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pic>
        <p:nvPicPr>
          <p:cNvPr id="1288" name="Google Shape;1288;p67"/>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1289" name="Google Shape;1289;p67"/>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290" name="Google Shape;1290;p67"/>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291" name="Google Shape;1291;p67"/>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292" name="Google Shape;1292;p67"/>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293" name="Google Shape;1293;p67"/>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294" name="Google Shape;1294;p67"/>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295" name="Google Shape;1295;p67"/>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296" name="Google Shape;1296;p67"/>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297" name="Google Shape;1297;p67"/>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298" name="Google Shape;1298;p67"/>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299" name="Google Shape;1299;p67"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300" name="Google Shape;1300;p67"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301" name="Google Shape;1301;p67"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302" name="Google Shape;1302;p67"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303" name="Google Shape;1303;p67"/>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304" name="Google Shape;1304;p67"/>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1305" name="Google Shape;1305;p67"/>
          <p:cNvSpPr/>
          <p:nvPr/>
        </p:nvSpPr>
        <p:spPr>
          <a:xfrm>
            <a:off x="317158" y="1907512"/>
            <a:ext cx="9479540" cy="24806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4000" b="1">
                <a:solidFill>
                  <a:srgbClr val="C00000"/>
                </a:solidFill>
                <a:latin typeface="Times New Roman"/>
                <a:ea typeface="Times New Roman"/>
                <a:cs typeface="Times New Roman"/>
                <a:sym typeface="Times New Roman"/>
              </a:rPr>
              <a:t>                             </a:t>
            </a:r>
            <a:endParaRPr/>
          </a:p>
          <a:p>
            <a:pPr marL="0" marR="0" lvl="0" indent="0" algn="just" rtl="0">
              <a:spcBef>
                <a:spcPts val="800"/>
              </a:spcBef>
              <a:spcAft>
                <a:spcPts val="0"/>
              </a:spcAft>
              <a:buNone/>
            </a:pPr>
            <a:r>
              <a:rPr lang="ru-RU" sz="4000" b="1">
                <a:solidFill>
                  <a:srgbClr val="C00000"/>
                </a:solidFill>
                <a:latin typeface="Times New Roman"/>
                <a:ea typeface="Times New Roman"/>
                <a:cs typeface="Times New Roman"/>
                <a:sym typeface="Times New Roman"/>
              </a:rPr>
              <a:t>                           ФСС_НС</a:t>
            </a:r>
            <a:endParaRPr/>
          </a:p>
          <a:p>
            <a:pPr marL="0" marR="0" lvl="0" indent="0" algn="just" rtl="0">
              <a:spcBef>
                <a:spcPts val="800"/>
              </a:spcBef>
              <a:spcAft>
                <a:spcPts val="0"/>
              </a:spcAft>
              <a:buNone/>
            </a:pPr>
            <a:endParaRPr sz="4000" b="1">
              <a:solidFill>
                <a:srgbClr val="C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68"/>
          <p:cNvPicPr preferRelativeResize="0"/>
          <p:nvPr/>
        </p:nvPicPr>
        <p:blipFill rotWithShape="1">
          <a:blip r:embed="rId3">
            <a:alphaModFix/>
          </a:blip>
          <a:srcRect/>
          <a:stretch/>
        </p:blipFill>
        <p:spPr>
          <a:xfrm>
            <a:off x="-3373" y="-30378"/>
            <a:ext cx="9906859" cy="6858594"/>
          </a:xfrm>
          <a:prstGeom prst="rect">
            <a:avLst/>
          </a:prstGeom>
          <a:noFill/>
          <a:ln>
            <a:noFill/>
          </a:ln>
        </p:spPr>
      </p:pic>
      <p:sp>
        <p:nvSpPr>
          <p:cNvPr id="1311" name="Google Shape;1311;p68"/>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312" name="Google Shape;1312;p68"/>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313" name="Google Shape;1313;p68"/>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314" name="Google Shape;1314;p68"/>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315" name="Google Shape;1315;p68"/>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316" name="Google Shape;1316;p68"/>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317" name="Google Shape;1317;p68"/>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318" name="Google Shape;1318;p68"/>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319" name="Google Shape;1319;p68"/>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320" name="Google Shape;1320;p68"/>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321" name="Google Shape;1321;p68"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322" name="Google Shape;1322;p68"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323" name="Google Shape;1323;p68"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324" name="Google Shape;1324;p68"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325" name="Google Shape;1325;p68"/>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326" name="Google Shape;1326;p68"/>
          <p:cNvSpPr/>
          <p:nvPr/>
        </p:nvSpPr>
        <p:spPr>
          <a:xfrm>
            <a:off x="203945" y="1076037"/>
            <a:ext cx="916188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800000"/>
                </a:solidFill>
                <a:latin typeface="Times New Roman"/>
                <a:ea typeface="Times New Roman"/>
                <a:cs typeface="Times New Roman"/>
                <a:sym typeface="Times New Roman"/>
              </a:rPr>
              <a:t>4-ФСС</a:t>
            </a:r>
            <a:endParaRPr sz="1800" b="1" i="0" u="none" strike="noStrike" cap="none">
              <a:solidFill>
                <a:srgbClr val="800000"/>
              </a:solidFill>
              <a:latin typeface="Calibri"/>
              <a:ea typeface="Calibri"/>
              <a:cs typeface="Calibri"/>
              <a:sym typeface="Calibri"/>
            </a:endParaRPr>
          </a:p>
        </p:txBody>
      </p:sp>
      <p:sp>
        <p:nvSpPr>
          <p:cNvPr id="1327" name="Google Shape;1327;p68"/>
          <p:cNvSpPr/>
          <p:nvPr/>
        </p:nvSpPr>
        <p:spPr>
          <a:xfrm>
            <a:off x="499001" y="1166608"/>
            <a:ext cx="8607543" cy="600164"/>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1" u="none" strike="noStrike" cap="none">
              <a:solidFill>
                <a:srgbClr val="000000"/>
              </a:solidFill>
              <a:latin typeface="Times New Roman"/>
              <a:ea typeface="Times New Roman"/>
              <a:cs typeface="Times New Roman"/>
              <a:sym typeface="Times New Roman"/>
            </a:endParaRPr>
          </a:p>
        </p:txBody>
      </p:sp>
      <p:sp>
        <p:nvSpPr>
          <p:cNvPr id="1328" name="Google Shape;1328;p68"/>
          <p:cNvSpPr/>
          <p:nvPr/>
        </p:nvSpPr>
        <p:spPr>
          <a:xfrm>
            <a:off x="499001" y="1877255"/>
            <a:ext cx="8866827" cy="445044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800" b="1" i="0" u="none" strike="noStrike" cap="none">
                <a:solidFill>
                  <a:srgbClr val="000000"/>
                </a:solidFill>
                <a:latin typeface="Calibri"/>
                <a:ea typeface="Calibri"/>
                <a:cs typeface="Calibri"/>
                <a:sym typeface="Calibri"/>
              </a:rPr>
              <a:t> </a:t>
            </a:r>
            <a:r>
              <a:rPr lang="ru-RU" sz="2400" b="1">
                <a:solidFill>
                  <a:srgbClr val="000000"/>
                </a:solidFill>
                <a:latin typeface="Times New Roman"/>
                <a:ea typeface="Times New Roman"/>
                <a:cs typeface="Times New Roman"/>
                <a:sym typeface="Times New Roman"/>
              </a:rPr>
              <a:t>Федеральный закон от 24 июля 1998 г. N 125-ФЗ </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Ст.24 п.1 Страхователи ежеквартально представляют в установленном порядке территориальному органу страховщика по месту их регистрации расчет по начисленным и уплаченным страховым взносам.</a:t>
            </a:r>
            <a:endParaRPr/>
          </a:p>
          <a:p>
            <a:pPr marL="0" marR="0" lvl="0" indent="0" algn="just" rtl="0">
              <a:spcBef>
                <a:spcPts val="48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just" rtl="0">
              <a:spcBef>
                <a:spcPts val="480"/>
              </a:spcBef>
              <a:spcAft>
                <a:spcPts val="0"/>
              </a:spcAft>
              <a:buNone/>
            </a:pPr>
            <a:r>
              <a:rPr lang="ru-RU" sz="2400" b="1">
                <a:solidFill>
                  <a:srgbClr val="000000"/>
                </a:solidFill>
                <a:latin typeface="Times New Roman"/>
                <a:ea typeface="Times New Roman"/>
                <a:cs typeface="Times New Roman"/>
                <a:sym typeface="Times New Roman"/>
              </a:rPr>
              <a:t>Приказ ФСС РФ от 26.09.2016 N 381</a:t>
            </a:r>
            <a:endParaRPr/>
          </a:p>
          <a:p>
            <a:pPr marL="0" marR="0" lvl="0" indent="0" algn="just" rtl="0">
              <a:spcBef>
                <a:spcPts val="480"/>
              </a:spcBef>
              <a:spcAft>
                <a:spcPts val="0"/>
              </a:spcAft>
              <a:buNone/>
            </a:pPr>
            <a:r>
              <a:rPr lang="ru-RU" sz="2400">
                <a:solidFill>
                  <a:srgbClr val="000000"/>
                </a:solidFill>
                <a:latin typeface="Times New Roman"/>
                <a:ea typeface="Times New Roman"/>
                <a:cs typeface="Times New Roman"/>
                <a:sym typeface="Times New Roman"/>
              </a:rPr>
              <a:t>Срок подачи - ежеквартально, на бумажном носителе не позднее 20-го числа месяца, следующего за отчетным периодом, а в форме электронного документа - не позднее 25-го числа месяца, следующего за отчетным периодом.</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pic>
        <p:nvPicPr>
          <p:cNvPr id="1333" name="Google Shape;1333;p69"/>
          <p:cNvPicPr preferRelativeResize="0"/>
          <p:nvPr/>
        </p:nvPicPr>
        <p:blipFill rotWithShape="1">
          <a:blip r:embed="rId3">
            <a:alphaModFix/>
          </a:blip>
          <a:srcRect/>
          <a:stretch/>
        </p:blipFill>
        <p:spPr>
          <a:xfrm>
            <a:off x="22858" y="0"/>
            <a:ext cx="9906859" cy="6858594"/>
          </a:xfrm>
          <a:prstGeom prst="rect">
            <a:avLst/>
          </a:prstGeom>
          <a:noFill/>
          <a:ln>
            <a:noFill/>
          </a:ln>
        </p:spPr>
      </p:pic>
      <p:sp>
        <p:nvSpPr>
          <p:cNvPr id="1334" name="Google Shape;1334;p69"/>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335" name="Google Shape;1335;p69"/>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336" name="Google Shape;1336;p69"/>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337" name="Google Shape;1337;p69"/>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338" name="Google Shape;1338;p69"/>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339" name="Google Shape;1339;p69"/>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340" name="Google Shape;1340;p69"/>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341" name="Google Shape;1341;p69"/>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342" name="Google Shape;1342;p69"/>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343" name="Google Shape;1343;p69"/>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344" name="Google Shape;1344;p69"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345" name="Google Shape;1345;p69"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346" name="Google Shape;1346;p69"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347" name="Google Shape;1347;p69"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348" name="Google Shape;1348;p69"/>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349" name="Google Shape;1349;p69"/>
          <p:cNvSpPr/>
          <p:nvPr/>
        </p:nvSpPr>
        <p:spPr>
          <a:xfrm>
            <a:off x="785443" y="949234"/>
            <a:ext cx="8017097" cy="579967"/>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1350" name="Google Shape;1350;p69"/>
          <p:cNvSpPr/>
          <p:nvPr/>
        </p:nvSpPr>
        <p:spPr>
          <a:xfrm>
            <a:off x="317158" y="1907512"/>
            <a:ext cx="9479540" cy="24806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4000" b="1">
                <a:solidFill>
                  <a:srgbClr val="C00000"/>
                </a:solidFill>
                <a:latin typeface="Times New Roman"/>
                <a:ea typeface="Times New Roman"/>
                <a:cs typeface="Times New Roman"/>
                <a:sym typeface="Times New Roman"/>
              </a:rPr>
              <a:t>                             </a:t>
            </a:r>
            <a:endParaRPr/>
          </a:p>
          <a:p>
            <a:pPr marL="0" marR="0" lvl="0" indent="0" algn="ctr" rtl="0">
              <a:spcBef>
                <a:spcPts val="800"/>
              </a:spcBef>
              <a:spcAft>
                <a:spcPts val="0"/>
              </a:spcAft>
              <a:buNone/>
            </a:pPr>
            <a:r>
              <a:rPr lang="ru-RU" sz="4000" b="1">
                <a:solidFill>
                  <a:srgbClr val="C00000"/>
                </a:solidFill>
                <a:latin typeface="Times New Roman"/>
                <a:ea typeface="Times New Roman"/>
                <a:cs typeface="Times New Roman"/>
                <a:sym typeface="Times New Roman"/>
              </a:rPr>
              <a:t>      Отчетность в пенсионный фонд.</a:t>
            </a:r>
            <a:endParaRPr/>
          </a:p>
          <a:p>
            <a:pPr marL="0" marR="0" lvl="0" indent="0" algn="just" rtl="0">
              <a:spcBef>
                <a:spcPts val="800"/>
              </a:spcBef>
              <a:spcAft>
                <a:spcPts val="0"/>
              </a:spcAft>
              <a:buNone/>
            </a:pPr>
            <a:endParaRPr sz="4000" b="1">
              <a:solidFill>
                <a:srgbClr val="C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pic>
        <p:nvPicPr>
          <p:cNvPr id="1355" name="Google Shape;1355;p70"/>
          <p:cNvPicPr preferRelativeResize="0"/>
          <p:nvPr/>
        </p:nvPicPr>
        <p:blipFill rotWithShape="1">
          <a:blip r:embed="rId3">
            <a:alphaModFix/>
          </a:blip>
          <a:srcRect/>
          <a:stretch/>
        </p:blipFill>
        <p:spPr>
          <a:xfrm>
            <a:off x="-93551" y="-1280"/>
            <a:ext cx="10655749" cy="7377056"/>
          </a:xfrm>
          <a:prstGeom prst="rect">
            <a:avLst/>
          </a:prstGeom>
          <a:noFill/>
          <a:ln>
            <a:noFill/>
          </a:ln>
        </p:spPr>
      </p:pic>
      <p:sp>
        <p:nvSpPr>
          <p:cNvPr id="1356" name="Google Shape;1356;p70"/>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357" name="Google Shape;1357;p70"/>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358" name="Google Shape;1358;p70"/>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359" name="Google Shape;1359;p70"/>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360" name="Google Shape;1360;p70"/>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361" name="Google Shape;1361;p70"/>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362" name="Google Shape;1362;p70"/>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363" name="Google Shape;1363;p70"/>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364" name="Google Shape;1364;p70"/>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365" name="Google Shape;1365;p70"/>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366" name="Google Shape;1366;p70"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367" name="Google Shape;1367;p70"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368" name="Google Shape;1368;p70"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369" name="Google Shape;1369;p70"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370" name="Google Shape;1370;p70"/>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371" name="Google Shape;1371;p70"/>
          <p:cNvSpPr/>
          <p:nvPr/>
        </p:nvSpPr>
        <p:spPr>
          <a:xfrm>
            <a:off x="276675" y="1218343"/>
            <a:ext cx="951173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000" b="1">
                <a:solidFill>
                  <a:srgbClr val="800000"/>
                </a:solidFill>
                <a:latin typeface="Times New Roman"/>
                <a:ea typeface="Times New Roman"/>
                <a:cs typeface="Times New Roman"/>
                <a:sym typeface="Times New Roman"/>
              </a:rPr>
              <a:t>СЗВ-М</a:t>
            </a:r>
            <a:endParaRPr/>
          </a:p>
        </p:txBody>
      </p:sp>
      <p:sp>
        <p:nvSpPr>
          <p:cNvPr id="1372" name="Google Shape;1372;p70"/>
          <p:cNvSpPr/>
          <p:nvPr/>
        </p:nvSpPr>
        <p:spPr>
          <a:xfrm>
            <a:off x="451508" y="1681910"/>
            <a:ext cx="9187079" cy="570002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a:solidFill>
                  <a:schemeClr val="dk1"/>
                </a:solidFill>
                <a:latin typeface="Times New Roman"/>
                <a:ea typeface="Times New Roman"/>
                <a:cs typeface="Times New Roman"/>
                <a:sym typeface="Times New Roman"/>
              </a:rPr>
              <a:t>Федеральный закон от 01.04.1996 N 27-ФЗ "Об индивидуальном (персонифицированном) учете в системе обязательного пенсионного страхования"</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ст.11 п.2.2  страхователь ежемесячно не позднее 15-го числа месяца, следующего за отчетным периодом - месяцем, представляет о каждом работающем у него застрахованном лице сведения:</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1) страховой номер индивидуального лицевого счета;</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2) фамилию, имя и отчество;</a:t>
            </a:r>
            <a:endParaRPr/>
          </a:p>
          <a:p>
            <a:pPr marL="0" marR="0" lvl="0" indent="0" algn="just" rtl="0">
              <a:spcBef>
                <a:spcPts val="400"/>
              </a:spcBef>
              <a:spcAft>
                <a:spcPts val="0"/>
              </a:spcAft>
              <a:buNone/>
            </a:pPr>
            <a:r>
              <a:rPr lang="ru-RU" sz="2000">
                <a:solidFill>
                  <a:srgbClr val="000000"/>
                </a:solidFill>
                <a:latin typeface="Times New Roman"/>
                <a:ea typeface="Times New Roman"/>
                <a:cs typeface="Times New Roman"/>
                <a:sym typeface="Times New Roman"/>
              </a:rPr>
              <a:t>3) идентификационный номер налогоплательщика (при наличии у страхователя данных об идентификационном номере налогоплательщика застрахованного лица).</a:t>
            </a:r>
            <a:endParaRPr/>
          </a:p>
          <a:p>
            <a:pPr marL="0" marR="0" lvl="0" indent="0" algn="just" rtl="0">
              <a:spcBef>
                <a:spcPts val="400"/>
              </a:spcBef>
              <a:spcAft>
                <a:spcPts val="0"/>
              </a:spcAft>
              <a:buNone/>
            </a:pPr>
            <a:endParaRPr sz="20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r>
              <a:rPr lang="ru-RU" sz="1800" b="1">
                <a:solidFill>
                  <a:srgbClr val="000000"/>
                </a:solidFill>
                <a:latin typeface="Times New Roman"/>
                <a:ea typeface="Times New Roman"/>
                <a:cs typeface="Times New Roman"/>
                <a:sym typeface="Times New Roman"/>
              </a:rPr>
              <a:t>Постановление Правления ПФ РФ от 01.02.2016 N 83п «Об утверждении формы "Сведения о застрахованных лицах» </a:t>
            </a:r>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pic>
        <p:nvPicPr>
          <p:cNvPr id="1377" name="Google Shape;1377;p71"/>
          <p:cNvPicPr preferRelativeResize="0"/>
          <p:nvPr/>
        </p:nvPicPr>
        <p:blipFill rotWithShape="1">
          <a:blip r:embed="rId3">
            <a:alphaModFix/>
          </a:blip>
          <a:srcRect/>
          <a:stretch/>
        </p:blipFill>
        <p:spPr>
          <a:xfrm>
            <a:off x="-52087" y="-1280"/>
            <a:ext cx="10655749" cy="7377056"/>
          </a:xfrm>
          <a:prstGeom prst="rect">
            <a:avLst/>
          </a:prstGeom>
          <a:noFill/>
          <a:ln>
            <a:noFill/>
          </a:ln>
        </p:spPr>
      </p:pic>
      <p:sp>
        <p:nvSpPr>
          <p:cNvPr id="1378" name="Google Shape;1378;p71"/>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379" name="Google Shape;1379;p71"/>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380" name="Google Shape;1380;p71"/>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381" name="Google Shape;1381;p71"/>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382" name="Google Shape;1382;p71"/>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383" name="Google Shape;1383;p71"/>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384" name="Google Shape;1384;p71"/>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385" name="Google Shape;1385;p71"/>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386" name="Google Shape;1386;p71"/>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387" name="Google Shape;1387;p71"/>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388" name="Google Shape;1388;p71"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389" name="Google Shape;1389;p71"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390" name="Google Shape;1390;p71"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391" name="Google Shape;1391;p71"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392" name="Google Shape;1392;p71"/>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393" name="Google Shape;1393;p71"/>
          <p:cNvSpPr/>
          <p:nvPr/>
        </p:nvSpPr>
        <p:spPr>
          <a:xfrm>
            <a:off x="276675" y="1218343"/>
            <a:ext cx="951173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000" b="1">
                <a:solidFill>
                  <a:srgbClr val="800000"/>
                </a:solidFill>
                <a:latin typeface="Times New Roman"/>
                <a:ea typeface="Times New Roman"/>
                <a:cs typeface="Times New Roman"/>
                <a:sym typeface="Times New Roman"/>
              </a:rPr>
              <a:t>Ответственность за несвоевременное предоставление СЗВ-М</a:t>
            </a:r>
            <a:endParaRPr sz="2000" b="1">
              <a:solidFill>
                <a:srgbClr val="800000"/>
              </a:solidFill>
              <a:latin typeface="Times New Roman"/>
              <a:ea typeface="Times New Roman"/>
              <a:cs typeface="Times New Roman"/>
              <a:sym typeface="Times New Roman"/>
            </a:endParaRPr>
          </a:p>
        </p:txBody>
      </p:sp>
      <p:sp>
        <p:nvSpPr>
          <p:cNvPr id="1394" name="Google Shape;1394;p71"/>
          <p:cNvSpPr/>
          <p:nvPr/>
        </p:nvSpPr>
        <p:spPr>
          <a:xfrm>
            <a:off x="451508" y="1681910"/>
            <a:ext cx="9187079" cy="509062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ПФР может оштрафовать страхователя на 500 руб. за каждое застрахованное лицо, если сведения по форме СЗВ-М представлены несвоевременно независимо от периода просрочки или если в отчете обнаружены неверные или неполные данные (ч. 3 ст. 17 Закона N 27-ФЗ).</a:t>
            </a:r>
            <a:endParaRPr/>
          </a:p>
          <a:p>
            <a:pPr marL="0" marR="0" lvl="0" indent="0" algn="just"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Кроме того, должностное лицо организации могут оштрафовать на сумму от 300 до 500 руб. за нарушение сроков и порядка представления сведений (ст. ст. 2.4, 15.33.2 КоАП РФ).</a:t>
            </a:r>
            <a:endParaRPr/>
          </a:p>
          <a:p>
            <a:pPr marL="0" marR="0" lvl="0" indent="0" algn="just"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При обнаружении ошибок или несоответствий между представленными сведениями и сведениями, имеющимися у ПФР, страхователю направляется уведомление об устранении в течение пяти рабочих дней имеющихся расхождений (ч. 5 ст. 17 Закона N 27-ФЗ).</a:t>
            </a:r>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pic>
        <p:nvPicPr>
          <p:cNvPr id="1399" name="Google Shape;1399;p72"/>
          <p:cNvPicPr preferRelativeResize="0"/>
          <p:nvPr/>
        </p:nvPicPr>
        <p:blipFill rotWithShape="1">
          <a:blip r:embed="rId3">
            <a:alphaModFix/>
          </a:blip>
          <a:srcRect/>
          <a:stretch/>
        </p:blipFill>
        <p:spPr>
          <a:xfrm>
            <a:off x="-52087" y="-1280"/>
            <a:ext cx="10655749" cy="7377056"/>
          </a:xfrm>
          <a:prstGeom prst="rect">
            <a:avLst/>
          </a:prstGeom>
          <a:noFill/>
          <a:ln>
            <a:noFill/>
          </a:ln>
        </p:spPr>
      </p:pic>
      <p:sp>
        <p:nvSpPr>
          <p:cNvPr id="1400" name="Google Shape;1400;p72"/>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01" name="Google Shape;1401;p72"/>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02" name="Google Shape;1402;p72"/>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03" name="Google Shape;1403;p72"/>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404" name="Google Shape;1404;p72"/>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405" name="Google Shape;1405;p72"/>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406" name="Google Shape;1406;p72"/>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407" name="Google Shape;1407;p72"/>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408" name="Google Shape;1408;p72"/>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409" name="Google Shape;1409;p72"/>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410" name="Google Shape;1410;p72"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411" name="Google Shape;1411;p72"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412" name="Google Shape;1412;p72"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413" name="Google Shape;1413;p72"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414" name="Google Shape;1414;p72"/>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415" name="Google Shape;1415;p72"/>
          <p:cNvSpPr/>
          <p:nvPr/>
        </p:nvSpPr>
        <p:spPr>
          <a:xfrm>
            <a:off x="203945" y="1218343"/>
            <a:ext cx="958446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000" b="1">
                <a:solidFill>
                  <a:srgbClr val="800000"/>
                </a:solidFill>
                <a:latin typeface="Times New Roman"/>
                <a:ea typeface="Times New Roman"/>
                <a:cs typeface="Times New Roman"/>
                <a:sym typeface="Times New Roman"/>
              </a:rPr>
              <a:t>Сложившаяся судебная практика за не предоставление и не своевременное предоставление СЗВ-М</a:t>
            </a:r>
            <a:endParaRPr sz="2000" b="1">
              <a:solidFill>
                <a:srgbClr val="800000"/>
              </a:solidFill>
              <a:latin typeface="Times New Roman"/>
              <a:ea typeface="Times New Roman"/>
              <a:cs typeface="Times New Roman"/>
              <a:sym typeface="Times New Roman"/>
            </a:endParaRPr>
          </a:p>
        </p:txBody>
      </p:sp>
      <p:sp>
        <p:nvSpPr>
          <p:cNvPr id="1416" name="Google Shape;1416;p72"/>
          <p:cNvSpPr/>
          <p:nvPr/>
        </p:nvSpPr>
        <p:spPr>
          <a:xfrm>
            <a:off x="430372" y="1926229"/>
            <a:ext cx="9208216" cy="53737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a:solidFill>
                  <a:schemeClr val="dk1"/>
                </a:solidFill>
                <a:latin typeface="Times New Roman"/>
                <a:ea typeface="Times New Roman"/>
                <a:cs typeface="Times New Roman"/>
                <a:sym typeface="Times New Roman"/>
              </a:rPr>
              <a:t>Постановление АС Волго-Вятского округа от 15.12.2020 по делу N А43-12090/2020</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Опасно опаздывать с СЗВ-М на работника-пенсионера: ПФР может взыскать индексацию пенсии через суд со страхователя (работодателя).</a:t>
            </a: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Суды рассматривают довольно много споров о взыскании со страхователя сумм излишне выплаченной пенсии. Индексация пенсии работающим пенсионерам не положена, а сведения о трудоустройстве ПФР берет из отчетности по персучету. Когда информации о сотруднике нет, фонд принимает решение об индексации. Если потом выясняется, что работник все это время трудился, ПФР пытается взыскать издержки со страхователя через суд.</a:t>
            </a: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Например, в декабре 2020 года АС Волго-Вятского округа обязал работодателя возместить фонду расходы на выплату проиндексированной пенсии за почти полтора года. Оказалось, что страхователь подал СЗВ-М за август 2017 года только в феврале 2019 года. </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pic>
        <p:nvPicPr>
          <p:cNvPr id="1465" name="Google Shape;1465;p75"/>
          <p:cNvPicPr preferRelativeResize="0"/>
          <p:nvPr/>
        </p:nvPicPr>
        <p:blipFill rotWithShape="1">
          <a:blip r:embed="rId3">
            <a:alphaModFix/>
          </a:blip>
          <a:srcRect/>
          <a:stretch/>
        </p:blipFill>
        <p:spPr>
          <a:xfrm>
            <a:off x="6382" y="1292"/>
            <a:ext cx="9906859" cy="6858594"/>
          </a:xfrm>
          <a:prstGeom prst="rect">
            <a:avLst/>
          </a:prstGeom>
          <a:noFill/>
          <a:ln>
            <a:noFill/>
          </a:ln>
        </p:spPr>
      </p:pic>
      <p:sp>
        <p:nvSpPr>
          <p:cNvPr id="1466" name="Google Shape;1466;p75"/>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67" name="Google Shape;1467;p75"/>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68" name="Google Shape;1468;p75"/>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69" name="Google Shape;1469;p75"/>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470" name="Google Shape;1470;p75"/>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471" name="Google Shape;1471;p75"/>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472" name="Google Shape;1472;p75"/>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473" name="Google Shape;1473;p75"/>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474" name="Google Shape;1474;p75"/>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475" name="Google Shape;1475;p75"/>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476" name="Google Shape;1476;p75"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477" name="Google Shape;1477;p75"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478" name="Google Shape;1478;p75"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479" name="Google Shape;1479;p75"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480" name="Google Shape;1480;p75"/>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481" name="Google Shape;1481;p75"/>
          <p:cNvSpPr/>
          <p:nvPr/>
        </p:nvSpPr>
        <p:spPr>
          <a:xfrm>
            <a:off x="278247" y="1051754"/>
            <a:ext cx="963499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000" b="1">
                <a:solidFill>
                  <a:srgbClr val="9C0E11"/>
                </a:solidFill>
                <a:latin typeface="Times New Roman"/>
                <a:ea typeface="Times New Roman"/>
                <a:cs typeface="Times New Roman"/>
                <a:sym typeface="Times New Roman"/>
              </a:rPr>
              <a:t>С 1 июля новая форма СЗВ-ТД</a:t>
            </a:r>
            <a:endParaRPr sz="2000" b="1">
              <a:solidFill>
                <a:srgbClr val="9C0E11"/>
              </a:solidFill>
              <a:latin typeface="Times New Roman"/>
              <a:ea typeface="Times New Roman"/>
              <a:cs typeface="Times New Roman"/>
              <a:sym typeface="Times New Roman"/>
            </a:endParaRPr>
          </a:p>
        </p:txBody>
      </p:sp>
      <p:sp>
        <p:nvSpPr>
          <p:cNvPr id="1482" name="Google Shape;1482;p75"/>
          <p:cNvSpPr/>
          <p:nvPr/>
        </p:nvSpPr>
        <p:spPr>
          <a:xfrm>
            <a:off x="278247" y="1387349"/>
            <a:ext cx="9363130" cy="495520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dirty="0">
                <a:solidFill>
                  <a:srgbClr val="000000"/>
                </a:solidFill>
                <a:latin typeface="Times New Roman"/>
                <a:ea typeface="Times New Roman"/>
                <a:cs typeface="Times New Roman"/>
                <a:sym typeface="Times New Roman"/>
              </a:rPr>
              <a:t>Постановление Правления Пенсионного Фонда РФ от 27.10.2020 № 769п</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Новая форма СЗВ-ТД официально опубликована 19.01.2021 года и ее надо будет применять с 01.07.2021 года. Отметим новое в документе:</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 графа о работе в районах Крайнего Севера, местностях к ним приравненных (коды РКС, МКС);</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 раздел со сведениями о работодателе, правопреемником которого является страхователь;</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 в графе «Код выполняемой функции» указывается кодовое обозначение занятия, соответствующее занимаемой должности (профессии), виду трудовой деятельности, осуществляемой на рабочем месте при исполнении трудовых функций (работ, обязанностей), состоящее из пяти цифровых знаков в формате «ХХХХ.Х», где первые четыре знака — код наименования группы занятий в Общероссийском классификаторе занятий, пятый знак — контрольное число. Напомним, что </a:t>
            </a:r>
            <a:r>
              <a:rPr lang="ru-RU" sz="2000" dirty="0" smtClean="0">
                <a:solidFill>
                  <a:srgbClr val="000000"/>
                </a:solidFill>
                <a:latin typeface="Times New Roman"/>
                <a:ea typeface="Times New Roman"/>
                <a:cs typeface="Times New Roman"/>
                <a:sym typeface="Times New Roman"/>
              </a:rPr>
              <a:t>графу </a:t>
            </a:r>
            <a:r>
              <a:rPr lang="ru-RU" sz="2000" dirty="0">
                <a:solidFill>
                  <a:srgbClr val="000000"/>
                </a:solidFill>
                <a:latin typeface="Times New Roman"/>
                <a:ea typeface="Times New Roman"/>
                <a:cs typeface="Times New Roman"/>
                <a:sym typeface="Times New Roman"/>
              </a:rPr>
              <a:t>«Код выполняемой функции» заполняли только при применении </a:t>
            </a:r>
            <a:r>
              <a:rPr lang="ru-RU" sz="2000" dirty="0" err="1">
                <a:solidFill>
                  <a:srgbClr val="000000"/>
                </a:solidFill>
                <a:latin typeface="Times New Roman"/>
                <a:ea typeface="Times New Roman"/>
                <a:cs typeface="Times New Roman"/>
                <a:sym typeface="Times New Roman"/>
              </a:rPr>
              <a:t>профстандартов</a:t>
            </a:r>
            <a:r>
              <a:rPr lang="ru-RU" sz="2000" dirty="0">
                <a:solidFill>
                  <a:srgbClr val="000000"/>
                </a:solidFill>
                <a:latin typeface="Times New Roman"/>
                <a:ea typeface="Times New Roman"/>
                <a:cs typeface="Times New Roman"/>
                <a:sym typeface="Times New Roman"/>
              </a:rPr>
              <a:t>, с 01.07.2021 года данная графа будет заполняться всеми.</a:t>
            </a:r>
            <a:endParaRPr dirty="0"/>
          </a:p>
        </p:txBody>
      </p:sp>
    </p:spTree>
    <p:extLst>
      <p:ext uri="{BB962C8B-B14F-4D97-AF65-F5344CB8AC3E}">
        <p14:creationId xmlns:p14="http://schemas.microsoft.com/office/powerpoint/2010/main" val="377496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0"/>
          <p:cNvPicPr preferRelativeResize="0"/>
          <p:nvPr/>
        </p:nvPicPr>
        <p:blipFill rotWithShape="1">
          <a:blip r:embed="rId3">
            <a:alphaModFix/>
          </a:blip>
          <a:srcRect/>
          <a:stretch/>
        </p:blipFill>
        <p:spPr>
          <a:xfrm>
            <a:off x="22859" y="0"/>
            <a:ext cx="9906859" cy="6858594"/>
          </a:xfrm>
          <a:prstGeom prst="rect">
            <a:avLst/>
          </a:prstGeom>
          <a:noFill/>
          <a:ln>
            <a:noFill/>
          </a:ln>
        </p:spPr>
      </p:pic>
      <p:sp>
        <p:nvSpPr>
          <p:cNvPr id="215" name="Google Shape;215;p20"/>
          <p:cNvSpPr txBox="1"/>
          <p:nvPr/>
        </p:nvSpPr>
        <p:spPr>
          <a:xfrm>
            <a:off x="-22858" y="1166610"/>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216" name="Google Shape;216;p20"/>
          <p:cNvPicPr preferRelativeResize="0"/>
          <p:nvPr/>
        </p:nvPicPr>
        <p:blipFill rotWithShape="1">
          <a:blip r:embed="rId4">
            <a:alphaModFix/>
          </a:blip>
          <a:srcRect/>
          <a:stretch/>
        </p:blipFill>
        <p:spPr>
          <a:xfrm>
            <a:off x="6297548" y="38666"/>
            <a:ext cx="3418133" cy="910568"/>
          </a:xfrm>
          <a:prstGeom prst="rect">
            <a:avLst/>
          </a:prstGeom>
          <a:noFill/>
          <a:ln>
            <a:noFill/>
          </a:ln>
        </p:spPr>
      </p:pic>
      <p:pic>
        <p:nvPicPr>
          <p:cNvPr id="217" name="Google Shape;217;p20"/>
          <p:cNvPicPr preferRelativeResize="0"/>
          <p:nvPr/>
        </p:nvPicPr>
        <p:blipFill rotWithShape="1">
          <a:blip r:embed="rId5">
            <a:alphaModFix/>
          </a:blip>
          <a:srcRect/>
          <a:stretch/>
        </p:blipFill>
        <p:spPr>
          <a:xfrm>
            <a:off x="8983748" y="5959634"/>
            <a:ext cx="775063" cy="775063"/>
          </a:xfrm>
          <a:prstGeom prst="rect">
            <a:avLst/>
          </a:prstGeom>
          <a:noFill/>
          <a:ln>
            <a:noFill/>
          </a:ln>
          <a:effectLst>
            <a:reflection endPos="0" dist="50800" dir="5400000" sy="-100000" algn="bl" rotWithShape="0"/>
          </a:effectLst>
        </p:spPr>
      </p:pic>
      <p:pic>
        <p:nvPicPr>
          <p:cNvPr id="218" name="Google Shape;218;p20"/>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219" name="Google Shape;219;p20"/>
          <p:cNvPicPr preferRelativeResize="0"/>
          <p:nvPr/>
        </p:nvPicPr>
        <p:blipFill rotWithShape="1">
          <a:blip r:embed="rId7">
            <a:alphaModFix/>
          </a:blip>
          <a:srcRect/>
          <a:stretch/>
        </p:blipFill>
        <p:spPr>
          <a:xfrm flipH="1">
            <a:off x="9861140" y="2"/>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220" name="Google Shape;220;p20"/>
          <p:cNvPicPr preferRelativeResize="0"/>
          <p:nvPr/>
        </p:nvPicPr>
        <p:blipFill rotWithShape="1">
          <a:blip r:embed="rId5">
            <a:alphaModFix/>
          </a:blip>
          <a:srcRect/>
          <a:stretch/>
        </p:blipFill>
        <p:spPr>
          <a:xfrm rot="10800000">
            <a:off x="218647" y="182367"/>
            <a:ext cx="465726" cy="465726"/>
          </a:xfrm>
          <a:prstGeom prst="rect">
            <a:avLst/>
          </a:prstGeom>
          <a:noFill/>
          <a:ln>
            <a:noFill/>
          </a:ln>
        </p:spPr>
      </p:pic>
      <p:pic>
        <p:nvPicPr>
          <p:cNvPr id="221" name="Google Shape;221;p20"/>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222" name="Google Shape;222;p20"/>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223" name="Google Shape;223;p20"/>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224" name="Google Shape;224;p20"/>
          <p:cNvSpPr/>
          <p:nvPr/>
        </p:nvSpPr>
        <p:spPr>
          <a:xfrm>
            <a:off x="4682053" y="6480944"/>
            <a:ext cx="199734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225" name="Google Shape;225;p20" descr="File:Circle-icons-global.svg - Wikipedia"/>
          <p:cNvPicPr preferRelativeResize="0"/>
          <p:nvPr/>
        </p:nvPicPr>
        <p:blipFill rotWithShape="1">
          <a:blip r:embed="rId9">
            <a:alphaModFix/>
          </a:blip>
          <a:srcRect/>
          <a:stretch/>
        </p:blipFill>
        <p:spPr>
          <a:xfrm>
            <a:off x="203946" y="6537941"/>
            <a:ext cx="226427" cy="226427"/>
          </a:xfrm>
          <a:prstGeom prst="rect">
            <a:avLst/>
          </a:prstGeom>
          <a:noFill/>
          <a:ln>
            <a:noFill/>
          </a:ln>
        </p:spPr>
      </p:pic>
      <p:pic>
        <p:nvPicPr>
          <p:cNvPr id="226" name="Google Shape;226;p20"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227" name="Google Shape;227;p20" descr="WhatsApp - Wikipedia"/>
          <p:cNvPicPr preferRelativeResize="0"/>
          <p:nvPr/>
        </p:nvPicPr>
        <p:blipFill rotWithShape="1">
          <a:blip r:embed="rId11">
            <a:alphaModFix/>
          </a:blip>
          <a:srcRect/>
          <a:stretch/>
        </p:blipFill>
        <p:spPr>
          <a:xfrm>
            <a:off x="4447768" y="6486907"/>
            <a:ext cx="331488" cy="332593"/>
          </a:xfrm>
          <a:prstGeom prst="rect">
            <a:avLst/>
          </a:prstGeom>
          <a:noFill/>
          <a:ln>
            <a:noFill/>
          </a:ln>
        </p:spPr>
      </p:pic>
      <p:pic>
        <p:nvPicPr>
          <p:cNvPr id="228" name="Google Shape;228;p20"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229" name="Google Shape;229;p20"/>
          <p:cNvSpPr/>
          <p:nvPr/>
        </p:nvSpPr>
        <p:spPr>
          <a:xfrm>
            <a:off x="6914792" y="6461740"/>
            <a:ext cx="159582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230" name="Google Shape;230;p20"/>
          <p:cNvSpPr/>
          <p:nvPr/>
        </p:nvSpPr>
        <p:spPr>
          <a:xfrm>
            <a:off x="785444" y="949236"/>
            <a:ext cx="8017097" cy="646331"/>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ru-RU" sz="2400" b="0" i="1" u="none" strike="noStrike" cap="none">
                <a:solidFill>
                  <a:srgbClr val="000000"/>
                </a:solidFill>
                <a:latin typeface="Times New Roman"/>
                <a:ea typeface="Times New Roman"/>
                <a:cs typeface="Times New Roman"/>
                <a:sym typeface="Times New Roman"/>
              </a:rPr>
              <a:t> </a:t>
            </a:r>
            <a:endParaRPr sz="2800" b="0" i="1" u="none" strike="noStrike" cap="none">
              <a:solidFill>
                <a:srgbClr val="000000"/>
              </a:solidFill>
              <a:latin typeface="Times New Roman"/>
              <a:ea typeface="Times New Roman"/>
              <a:cs typeface="Times New Roman"/>
              <a:sym typeface="Times New Roman"/>
            </a:endParaRPr>
          </a:p>
        </p:txBody>
      </p:sp>
      <p:sp>
        <p:nvSpPr>
          <p:cNvPr id="231" name="Google Shape;231;p20"/>
          <p:cNvSpPr/>
          <p:nvPr/>
        </p:nvSpPr>
        <p:spPr>
          <a:xfrm>
            <a:off x="22858" y="1076518"/>
            <a:ext cx="981542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Пособия из ФСС в РСВ</a:t>
            </a:r>
            <a:endParaRPr sz="2400" b="1">
              <a:solidFill>
                <a:srgbClr val="9C0E11"/>
              </a:solidFill>
              <a:latin typeface="Times New Roman"/>
              <a:ea typeface="Times New Roman"/>
              <a:cs typeface="Times New Roman"/>
              <a:sym typeface="Times New Roman"/>
            </a:endParaRPr>
          </a:p>
        </p:txBody>
      </p:sp>
      <p:sp>
        <p:nvSpPr>
          <p:cNvPr id="232" name="Google Shape;232;p20"/>
          <p:cNvSpPr/>
          <p:nvPr/>
        </p:nvSpPr>
        <p:spPr>
          <a:xfrm>
            <a:off x="317159" y="1608090"/>
            <a:ext cx="9398521" cy="566924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b="1" dirty="0">
                <a:solidFill>
                  <a:srgbClr val="000000"/>
                </a:solidFill>
                <a:latin typeface="Times New Roman"/>
                <a:ea typeface="Times New Roman"/>
                <a:cs typeface="Times New Roman"/>
                <a:sym typeface="Times New Roman"/>
              </a:rPr>
              <a:t>Письмо ФНС России от 29.01.2021 N БС-4-11/1020@</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При заполнении приложения 2 к разделу 1 расчета начиная с отчетного периода I квартал 2021 года необходимо руководствоваться следующим:</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 - строка 070 "Произведено расходов на выплату страхового обеспечения» -не подлежит заполнению;</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 строка 080 "Возмещено ФСС расходов на выплату страхового обеспечения" может быть заполнена при возмещении ФСС расходов за периоды, истекшие до 01.01.2021;</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 В строке 090 признак "2" не может быть указан.</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Кроме того, не подлежат заполнению:</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 - приложение 3 "Расходы по обязательному социальному страхованию» </a:t>
            </a:r>
            <a:endParaRPr dirty="0"/>
          </a:p>
          <a:p>
            <a:pPr marL="0" marR="0" lvl="0" indent="0" algn="just" rtl="0">
              <a:spcBef>
                <a:spcPts val="440"/>
              </a:spcBef>
              <a:spcAft>
                <a:spcPts val="0"/>
              </a:spcAft>
              <a:buNone/>
            </a:pPr>
            <a:r>
              <a:rPr lang="ru-RU" sz="2200" dirty="0">
                <a:solidFill>
                  <a:srgbClr val="000000"/>
                </a:solidFill>
                <a:latin typeface="Times New Roman"/>
                <a:ea typeface="Times New Roman"/>
                <a:cs typeface="Times New Roman"/>
                <a:sym typeface="Times New Roman"/>
              </a:rPr>
              <a:t>- приложение 4 "Выплаты, произведенные за счет средств, финансируемых из федерального бюджета".</a:t>
            </a:r>
            <a:endParaRPr dirty="0"/>
          </a:p>
          <a:p>
            <a:pPr marL="0" marR="0" lvl="0" indent="0" algn="just" rtl="0">
              <a:spcBef>
                <a:spcPts val="440"/>
              </a:spcBef>
              <a:spcAft>
                <a:spcPts val="0"/>
              </a:spcAft>
              <a:buNone/>
            </a:pPr>
            <a:endParaRPr sz="2200" dirty="0">
              <a:solidFill>
                <a:srgbClr val="000000"/>
              </a:solidFill>
              <a:latin typeface="Times New Roman"/>
              <a:ea typeface="Times New Roman"/>
              <a:cs typeface="Times New Roman"/>
              <a:sym typeface="Times New Roman"/>
            </a:endParaRPr>
          </a:p>
          <a:p>
            <a:pPr marL="0" marR="0" lvl="0" indent="0" algn="l" rtl="0">
              <a:spcBef>
                <a:spcPts val="320"/>
              </a:spcBef>
              <a:spcAft>
                <a:spcPts val="0"/>
              </a:spcAft>
              <a:buNone/>
            </a:pPr>
            <a:endParaRPr sz="16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pic>
        <p:nvPicPr>
          <p:cNvPr id="1465" name="Google Shape;1465;p75"/>
          <p:cNvPicPr preferRelativeResize="0"/>
          <p:nvPr/>
        </p:nvPicPr>
        <p:blipFill rotWithShape="1">
          <a:blip r:embed="rId3">
            <a:alphaModFix/>
          </a:blip>
          <a:srcRect/>
          <a:stretch/>
        </p:blipFill>
        <p:spPr>
          <a:xfrm>
            <a:off x="6382" y="1292"/>
            <a:ext cx="9906859" cy="6858594"/>
          </a:xfrm>
          <a:prstGeom prst="rect">
            <a:avLst/>
          </a:prstGeom>
          <a:noFill/>
          <a:ln>
            <a:noFill/>
          </a:ln>
        </p:spPr>
      </p:pic>
      <p:sp>
        <p:nvSpPr>
          <p:cNvPr id="1466" name="Google Shape;1466;p75"/>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67" name="Google Shape;1467;p75"/>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68" name="Google Shape;1468;p75"/>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69" name="Google Shape;1469;p75"/>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470" name="Google Shape;1470;p75"/>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471" name="Google Shape;1471;p75"/>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472" name="Google Shape;1472;p75"/>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473" name="Google Shape;1473;p75"/>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474" name="Google Shape;1474;p75"/>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475" name="Google Shape;1475;p75"/>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476" name="Google Shape;1476;p75"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477" name="Google Shape;1477;p75"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478" name="Google Shape;1478;p75"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479" name="Google Shape;1479;p75"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480" name="Google Shape;1480;p75"/>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481" name="Google Shape;1481;p75"/>
          <p:cNvSpPr/>
          <p:nvPr/>
        </p:nvSpPr>
        <p:spPr>
          <a:xfrm>
            <a:off x="278247" y="1051754"/>
            <a:ext cx="963499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b="1" dirty="0">
              <a:solidFill>
                <a:srgbClr val="9C0E11"/>
              </a:solidFill>
              <a:latin typeface="Times New Roman"/>
              <a:ea typeface="Times New Roman"/>
              <a:cs typeface="Times New Roman"/>
              <a:sym typeface="Times New Roman"/>
            </a:endParaRPr>
          </a:p>
        </p:txBody>
      </p:sp>
      <p:sp>
        <p:nvSpPr>
          <p:cNvPr id="1482" name="Google Shape;1482;p75"/>
          <p:cNvSpPr/>
          <p:nvPr/>
        </p:nvSpPr>
        <p:spPr>
          <a:xfrm>
            <a:off x="278247" y="1387349"/>
            <a:ext cx="9363130" cy="4955203"/>
          </a:xfrm>
          <a:prstGeom prst="rect">
            <a:avLst/>
          </a:prstGeom>
          <a:noFill/>
          <a:ln>
            <a:noFill/>
          </a:ln>
        </p:spPr>
        <p:txBody>
          <a:bodyPr spcFirstLastPara="1" wrap="square" lIns="91425" tIns="45700" rIns="91425" bIns="45700" anchor="t" anchorCtr="0">
            <a:noAutofit/>
          </a:bodyPr>
          <a:lstStyle/>
          <a:p>
            <a:pPr lvl="0" algn="just"/>
            <a:r>
              <a:rPr lang="ru-RU" sz="2000" b="1" dirty="0" smtClean="0">
                <a:latin typeface="Times New Roman"/>
                <a:ea typeface="Times New Roman"/>
                <a:cs typeface="Times New Roman"/>
                <a:sym typeface="Times New Roman"/>
              </a:rPr>
              <a:t>Информация </a:t>
            </a:r>
            <a:r>
              <a:rPr lang="ru-RU" sz="2000" b="1" dirty="0">
                <a:latin typeface="Times New Roman"/>
                <a:ea typeface="Times New Roman"/>
                <a:cs typeface="Times New Roman"/>
                <a:sym typeface="Times New Roman"/>
              </a:rPr>
              <a:t>ПФ РФ</a:t>
            </a:r>
          </a:p>
          <a:p>
            <a:pPr lvl="0" algn="just"/>
            <a:r>
              <a:rPr lang="ru-RU" sz="2000" b="1" dirty="0">
                <a:latin typeface="Times New Roman"/>
                <a:ea typeface="Times New Roman"/>
                <a:cs typeface="Times New Roman"/>
                <a:sym typeface="Times New Roman"/>
              </a:rPr>
              <a:t>"Переход на обновленную отчетность по электронным трудовым книжкам продлен до 1 </a:t>
            </a:r>
            <a:r>
              <a:rPr lang="ru-RU" sz="2000" b="1" dirty="0" smtClean="0">
                <a:latin typeface="Times New Roman"/>
                <a:ea typeface="Times New Roman"/>
                <a:cs typeface="Times New Roman"/>
                <a:sym typeface="Times New Roman"/>
              </a:rPr>
              <a:t>августа“</a:t>
            </a:r>
            <a:endParaRPr lang="en-US" sz="2000" b="1" dirty="0" smtClean="0">
              <a:latin typeface="Times New Roman"/>
              <a:ea typeface="Times New Roman"/>
              <a:cs typeface="Times New Roman"/>
              <a:sym typeface="Times New Roman"/>
            </a:endParaRPr>
          </a:p>
          <a:p>
            <a:pPr lvl="0" algn="just"/>
            <a:endParaRPr lang="ru-RU" sz="2000" b="1" dirty="0">
              <a:latin typeface="Times New Roman"/>
              <a:ea typeface="Times New Roman"/>
              <a:cs typeface="Times New Roman"/>
              <a:sym typeface="Times New Roman"/>
            </a:endParaRPr>
          </a:p>
        </p:txBody>
      </p:sp>
      <p:sp>
        <p:nvSpPr>
          <p:cNvPr id="2" name="Прямоугольник 1"/>
          <p:cNvSpPr/>
          <p:nvPr/>
        </p:nvSpPr>
        <p:spPr>
          <a:xfrm>
            <a:off x="499001" y="2481944"/>
            <a:ext cx="8866827" cy="3170099"/>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Срок перехода работодателей на обновленный формат отчетности по электронным трудовым книжкам продлен на месяц, до 1 августа. В течение июля организации, как и раньше, могут направлять в ПФР сведения о трудовой деятельности работников, используя прежнюю форму СЗВ-ТД (версия SZV-TD_2019-12-20).</a:t>
            </a:r>
          </a:p>
          <a:p>
            <a:pPr algn="just"/>
            <a:r>
              <a:rPr lang="ru-RU" sz="2000" dirty="0">
                <a:latin typeface="Times New Roman" panose="02020603050405020304" pitchFamily="18" charset="0"/>
                <a:cs typeface="Times New Roman" panose="02020603050405020304" pitchFamily="18" charset="0"/>
              </a:rPr>
              <a:t>Продление срока связано со сложной эпидемиологической обстановкой, в условиях которой многие работники были переведены на дистанционный режим. Помимо этого, некоторые работодатели сообщают, что не успели доработать программы для подготовки отчетности в соответствии с новым форматом (версия SZV-TD_2020-09-26).</a:t>
            </a:r>
          </a:p>
        </p:txBody>
      </p:sp>
    </p:spTree>
    <p:extLst>
      <p:ext uri="{BB962C8B-B14F-4D97-AF65-F5344CB8AC3E}">
        <p14:creationId xmlns:p14="http://schemas.microsoft.com/office/powerpoint/2010/main" val="6871343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pic>
        <p:nvPicPr>
          <p:cNvPr id="1421" name="Google Shape;1421;p73"/>
          <p:cNvPicPr preferRelativeResize="0"/>
          <p:nvPr/>
        </p:nvPicPr>
        <p:blipFill rotWithShape="1">
          <a:blip r:embed="rId3">
            <a:alphaModFix/>
          </a:blip>
          <a:srcRect/>
          <a:stretch/>
        </p:blipFill>
        <p:spPr>
          <a:xfrm>
            <a:off x="249501" y="182367"/>
            <a:ext cx="9906859" cy="6858594"/>
          </a:xfrm>
          <a:prstGeom prst="rect">
            <a:avLst/>
          </a:prstGeom>
          <a:noFill/>
          <a:ln>
            <a:noFill/>
          </a:ln>
        </p:spPr>
      </p:pic>
      <p:sp>
        <p:nvSpPr>
          <p:cNvPr id="1422" name="Google Shape;1422;p73"/>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23" name="Google Shape;1423;p73"/>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24" name="Google Shape;1424;p73"/>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25" name="Google Shape;1425;p73"/>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426" name="Google Shape;1426;p73"/>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427" name="Google Shape;1427;p73"/>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428" name="Google Shape;1428;p73"/>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429" name="Google Shape;1429;p73"/>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430" name="Google Shape;1430;p73"/>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431" name="Google Shape;1431;p73"/>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432" name="Google Shape;1432;p73"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433" name="Google Shape;1433;p73"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434" name="Google Shape;1434;p73"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435" name="Google Shape;1435;p73"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436" name="Google Shape;1436;p73"/>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437" name="Google Shape;1437;p73"/>
          <p:cNvSpPr/>
          <p:nvPr/>
        </p:nvSpPr>
        <p:spPr>
          <a:xfrm>
            <a:off x="6382" y="1051754"/>
            <a:ext cx="963499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000" b="1">
                <a:solidFill>
                  <a:srgbClr val="9C0E11"/>
                </a:solidFill>
                <a:latin typeface="Times New Roman"/>
                <a:ea typeface="Times New Roman"/>
                <a:cs typeface="Times New Roman"/>
                <a:sym typeface="Times New Roman"/>
              </a:rPr>
              <a:t>Сроки предоставления СЗВ-ТД</a:t>
            </a:r>
            <a:endParaRPr/>
          </a:p>
        </p:txBody>
      </p:sp>
      <p:sp>
        <p:nvSpPr>
          <p:cNvPr id="1438" name="Google Shape;1438;p73"/>
          <p:cNvSpPr/>
          <p:nvPr/>
        </p:nvSpPr>
        <p:spPr>
          <a:xfrm>
            <a:off x="249501" y="1451864"/>
            <a:ext cx="9391875" cy="4900247"/>
          </a:xfrm>
          <a:prstGeom prst="rect">
            <a:avLst/>
          </a:prstGeom>
          <a:noFill/>
          <a:ln>
            <a:noFill/>
          </a:ln>
        </p:spPr>
        <p:txBody>
          <a:bodyPr spcFirstLastPara="1" wrap="square" lIns="91425" tIns="45700" rIns="91425" bIns="45700" anchor="t" anchorCtr="0">
            <a:noAutofit/>
          </a:bodyPr>
          <a:lstStyle/>
          <a:p>
            <a:pPr lvl="0" algn="just"/>
            <a:r>
              <a:rPr lang="ru-RU" sz="2200" b="1" dirty="0">
                <a:latin typeface="Times New Roman" panose="02020603050405020304" pitchFamily="18" charset="0"/>
                <a:ea typeface="Times New Roman"/>
                <a:cs typeface="Times New Roman" panose="02020603050405020304" pitchFamily="18" charset="0"/>
                <a:sym typeface="Times New Roman"/>
              </a:rPr>
              <a:t>Федеральный закон от 01.04.1996 N </a:t>
            </a:r>
            <a:r>
              <a:rPr lang="ru-RU" sz="2200" b="1" dirty="0" smtClean="0">
                <a:latin typeface="Times New Roman" panose="02020603050405020304" pitchFamily="18" charset="0"/>
                <a:ea typeface="Times New Roman"/>
                <a:cs typeface="Times New Roman" panose="02020603050405020304" pitchFamily="18" charset="0"/>
                <a:sym typeface="Times New Roman"/>
              </a:rPr>
              <a:t>27-ФЗ Об </a:t>
            </a:r>
            <a:r>
              <a:rPr lang="ru-RU" sz="2200" b="1" dirty="0">
                <a:latin typeface="Times New Roman" panose="02020603050405020304" pitchFamily="18" charset="0"/>
                <a:ea typeface="Times New Roman"/>
                <a:cs typeface="Times New Roman" panose="02020603050405020304" pitchFamily="18" charset="0"/>
                <a:sym typeface="Times New Roman"/>
              </a:rPr>
              <a:t>индивидуальном (персонифицированном) учете в системе обязательного пенсионного </a:t>
            </a:r>
            <a:r>
              <a:rPr lang="ru-RU" sz="2200" b="1" dirty="0" smtClean="0">
                <a:latin typeface="Times New Roman" panose="02020603050405020304" pitchFamily="18" charset="0"/>
                <a:ea typeface="Times New Roman"/>
                <a:cs typeface="Times New Roman" panose="02020603050405020304" pitchFamily="18" charset="0"/>
                <a:sym typeface="Times New Roman"/>
              </a:rPr>
              <a:t>страхования«</a:t>
            </a:r>
          </a:p>
          <a:p>
            <a:pPr lvl="0" algn="just"/>
            <a:r>
              <a:rPr lang="ru-RU" sz="2200" b="1" dirty="0">
                <a:latin typeface="Times New Roman" panose="02020603050405020304" pitchFamily="18" charset="0"/>
                <a:ea typeface="Times New Roman"/>
                <a:cs typeface="Times New Roman" panose="02020603050405020304" pitchFamily="18" charset="0"/>
                <a:sym typeface="Times New Roman"/>
              </a:rPr>
              <a:t>Ст.11 Срок сдачи:</a:t>
            </a:r>
          </a:p>
          <a:p>
            <a:pPr lvl="0" algn="just"/>
            <a:r>
              <a:rPr lang="ru-RU" sz="2200" dirty="0">
                <a:latin typeface="Times New Roman" panose="02020603050405020304" pitchFamily="18" charset="0"/>
                <a:ea typeface="Times New Roman"/>
                <a:cs typeface="Times New Roman" panose="02020603050405020304" pitchFamily="18" charset="0"/>
                <a:sym typeface="Times New Roman"/>
              </a:rPr>
              <a:t>- в случаях перевода на другую постоянную работу, подачи зарегистрированным лицом заявления о продолжении ведения страхователем трудовой книжки либо о предоставлении страхователем ему сведений о трудовой деятельности - не позднее 15-го числа месяца, следующего за месяцем, в котором имели место перевод на другую постоянную работу или подача соответствующего заявления;</a:t>
            </a:r>
          </a:p>
          <a:p>
            <a:pPr lvl="0" algn="just"/>
            <a:r>
              <a:rPr lang="ru-RU" sz="2200" dirty="0">
                <a:latin typeface="Times New Roman" panose="02020603050405020304" pitchFamily="18" charset="0"/>
                <a:ea typeface="Times New Roman"/>
                <a:cs typeface="Times New Roman" panose="02020603050405020304" pitchFamily="18" charset="0"/>
                <a:sym typeface="Times New Roman"/>
              </a:rPr>
              <a:t>- в случаях приема на работу и увольнения зарегистрированного лица - не позднее рабочего дня, следующего за днем издания соответствующего приказа (распоряжения), иных решений или документов, подтверждающих оформление трудовых отношений.</a:t>
            </a:r>
          </a:p>
          <a:p>
            <a:pPr lvl="0" algn="just"/>
            <a:endParaRPr lang="ru-RU" sz="2200" b="1"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pic>
        <p:nvPicPr>
          <p:cNvPr id="1443" name="Google Shape;1443;p74"/>
          <p:cNvPicPr preferRelativeResize="0"/>
          <p:nvPr/>
        </p:nvPicPr>
        <p:blipFill rotWithShape="1">
          <a:blip r:embed="rId3">
            <a:alphaModFix/>
          </a:blip>
          <a:srcRect/>
          <a:stretch/>
        </p:blipFill>
        <p:spPr>
          <a:xfrm>
            <a:off x="6382" y="1292"/>
            <a:ext cx="9906859" cy="6858594"/>
          </a:xfrm>
          <a:prstGeom prst="rect">
            <a:avLst/>
          </a:prstGeom>
          <a:noFill/>
          <a:ln>
            <a:noFill/>
          </a:ln>
        </p:spPr>
      </p:pic>
      <p:sp>
        <p:nvSpPr>
          <p:cNvPr id="1444" name="Google Shape;1444;p74"/>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45" name="Google Shape;1445;p74"/>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46" name="Google Shape;1446;p74"/>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47" name="Google Shape;1447;p74"/>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448" name="Google Shape;1448;p74"/>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449" name="Google Shape;1449;p74"/>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450" name="Google Shape;1450;p74"/>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451" name="Google Shape;1451;p74"/>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452" name="Google Shape;1452;p74"/>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453" name="Google Shape;1453;p74"/>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454" name="Google Shape;1454;p74"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455" name="Google Shape;1455;p74"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456" name="Google Shape;1456;p74"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457" name="Google Shape;1457;p74"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458" name="Google Shape;1458;p74"/>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459" name="Google Shape;1459;p74"/>
          <p:cNvSpPr/>
          <p:nvPr/>
        </p:nvSpPr>
        <p:spPr>
          <a:xfrm>
            <a:off x="278247" y="1051754"/>
            <a:ext cx="963499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000" b="1">
                <a:solidFill>
                  <a:srgbClr val="9C0E11"/>
                </a:solidFill>
                <a:latin typeface="Times New Roman"/>
                <a:ea typeface="Times New Roman"/>
                <a:cs typeface="Times New Roman"/>
                <a:sym typeface="Times New Roman"/>
              </a:rPr>
              <a:t>СЗВ-ТД на совместителей</a:t>
            </a:r>
            <a:endParaRPr sz="2000" b="1">
              <a:solidFill>
                <a:srgbClr val="9C0E11"/>
              </a:solidFill>
              <a:latin typeface="Times New Roman"/>
              <a:ea typeface="Times New Roman"/>
              <a:cs typeface="Times New Roman"/>
              <a:sym typeface="Times New Roman"/>
            </a:endParaRPr>
          </a:p>
        </p:txBody>
      </p:sp>
      <p:sp>
        <p:nvSpPr>
          <p:cNvPr id="1460" name="Google Shape;1460;p74"/>
          <p:cNvSpPr/>
          <p:nvPr/>
        </p:nvSpPr>
        <p:spPr>
          <a:xfrm>
            <a:off x="317159" y="1608089"/>
            <a:ext cx="9324218" cy="42780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dirty="0">
                <a:solidFill>
                  <a:srgbClr val="000000"/>
                </a:solidFill>
                <a:latin typeface="Times New Roman"/>
                <a:ea typeface="Times New Roman"/>
                <a:cs typeface="Times New Roman"/>
                <a:sym typeface="Times New Roman"/>
              </a:rPr>
              <a:t>Письмо ПФ РФ от 05.03.2020 N В-6181-19/10665-20</a:t>
            </a:r>
            <a:r>
              <a:rPr lang="ru-RU" sz="2000" dirty="0">
                <a:solidFill>
                  <a:srgbClr val="000000"/>
                </a:solidFill>
                <a:latin typeface="Times New Roman"/>
                <a:ea typeface="Times New Roman"/>
                <a:cs typeface="Times New Roman"/>
                <a:sym typeface="Times New Roman"/>
              </a:rPr>
              <a:t>.</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С 1 января 2020 г. работодатели обязаны формировать в электронном виде основную информацию о трудовой деятельности и трудовом стаже каждого работника и представлять ее для хранения в информационных ресурсах ПФР.</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Форма "Сведения о трудовой деятельности зарегистрированного лица" (форма - СЗВ-ТД) заполняется и представляется страхователями в территориальный орган ПФР на всех зарегистрированных лиц, включая лиц, работающих по совместительству.</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Таким образом, в отношении совместителей графа </a:t>
            </a:r>
            <a:r>
              <a:rPr lang="ru-RU" sz="2000" dirty="0" smtClean="0">
                <a:solidFill>
                  <a:srgbClr val="000000"/>
                </a:solidFill>
                <a:latin typeface="Times New Roman"/>
                <a:ea typeface="Times New Roman"/>
                <a:cs typeface="Times New Roman"/>
                <a:sym typeface="Times New Roman"/>
              </a:rPr>
              <a:t>5 </a:t>
            </a:r>
            <a:r>
              <a:rPr lang="ru-RU" sz="2000" dirty="0">
                <a:solidFill>
                  <a:srgbClr val="000000"/>
                </a:solidFill>
                <a:latin typeface="Times New Roman"/>
                <a:ea typeface="Times New Roman"/>
                <a:cs typeface="Times New Roman"/>
                <a:sym typeface="Times New Roman"/>
              </a:rPr>
              <a:t>табличной части формы СЗВ-ТД трудовая функция работника должна содержать указание на совместительство, отметка в строке о поданном работодателю заявлении о продолжении ведения трудовой книжки либо заявлении о представлении сведений о трудовой деятельности не заполняется.</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pic>
        <p:nvPicPr>
          <p:cNvPr id="1487" name="Google Shape;1487;p76"/>
          <p:cNvPicPr preferRelativeResize="0"/>
          <p:nvPr/>
        </p:nvPicPr>
        <p:blipFill rotWithShape="1">
          <a:blip r:embed="rId3">
            <a:alphaModFix/>
          </a:blip>
          <a:srcRect/>
          <a:stretch/>
        </p:blipFill>
        <p:spPr>
          <a:xfrm>
            <a:off x="-22860" y="0"/>
            <a:ext cx="9906859" cy="6858594"/>
          </a:xfrm>
          <a:prstGeom prst="rect">
            <a:avLst/>
          </a:prstGeom>
          <a:noFill/>
          <a:ln>
            <a:noFill/>
          </a:ln>
        </p:spPr>
      </p:pic>
      <p:sp>
        <p:nvSpPr>
          <p:cNvPr id="1488" name="Google Shape;1488;p76"/>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1489" name="Google Shape;1489;p76"/>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1490" name="Google Shape;1490;p76"/>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1491" name="Google Shape;1491;p76"/>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1492" name="Google Shape;1492;p76"/>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1493" name="Google Shape;1493;p76"/>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1494" name="Google Shape;1494;p76"/>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1495" name="Google Shape;1495;p76"/>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1496" name="Google Shape;1496;p76"/>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1497" name="Google Shape;1497;p76"/>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1498" name="Google Shape;1498;p76"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1499" name="Google Shape;1499;p76"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1500" name="Google Shape;1500;p76"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1501" name="Google Shape;1501;p76"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1502" name="Google Shape;1502;p76"/>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1503" name="Google Shape;1503;p76"/>
          <p:cNvSpPr/>
          <p:nvPr/>
        </p:nvSpPr>
        <p:spPr>
          <a:xfrm>
            <a:off x="250730" y="2007568"/>
            <a:ext cx="9198069" cy="38472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a:solidFill>
                  <a:srgbClr val="000000"/>
                </a:solidFill>
                <a:latin typeface="Times New Roman"/>
                <a:ea typeface="Times New Roman"/>
                <a:cs typeface="Times New Roman"/>
                <a:sym typeface="Times New Roman"/>
              </a:rPr>
              <a:t>В статью ст. 15.33.2 КоАП РФ Федеральным законом от 01.04.2020 №90-ФЗ внесены изменения, предусматривающие наказание за нарушение правил представления отчета СЗВ-ТД, установленных Федеральным законом от 1 апреля 1996 года №27-ФЗ "Об индивидуальном (персонифицированном) учете в системе обязательного пенсионного страхования". </a:t>
            </a:r>
            <a:endParaRPr sz="2000">
              <a:solidFill>
                <a:srgbClr val="000000"/>
              </a:solidFill>
              <a:latin typeface="Times New Roman"/>
              <a:ea typeface="Times New Roman"/>
              <a:cs typeface="Times New Roman"/>
              <a:sym typeface="Times New Roman"/>
            </a:endParaRPr>
          </a:p>
          <a:p>
            <a:pPr marL="0" marR="0" lvl="0" indent="0" algn="l" rtl="0">
              <a:spcBef>
                <a:spcPts val="400"/>
              </a:spcBef>
              <a:spcAft>
                <a:spcPts val="0"/>
              </a:spcAft>
              <a:buNone/>
            </a:pPr>
            <a:r>
              <a:rPr lang="ru-RU" sz="2000">
                <a:solidFill>
                  <a:srgbClr val="000000"/>
                </a:solidFill>
                <a:latin typeface="Times New Roman"/>
                <a:ea typeface="Times New Roman"/>
                <a:cs typeface="Times New Roman"/>
                <a:sym typeface="Times New Roman"/>
              </a:rPr>
              <a:t>Ответственность может наступить за:</a:t>
            </a:r>
            <a:endParaRPr/>
          </a:p>
          <a:p>
            <a:pPr marL="0" marR="0" lvl="0" indent="0" algn="l" rtl="0">
              <a:spcBef>
                <a:spcPts val="400"/>
              </a:spcBef>
              <a:spcAft>
                <a:spcPts val="0"/>
              </a:spcAft>
              <a:buNone/>
            </a:pPr>
            <a:r>
              <a:rPr lang="ru-RU" sz="2000">
                <a:solidFill>
                  <a:srgbClr val="000000"/>
                </a:solidFill>
                <a:latin typeface="Times New Roman"/>
                <a:ea typeface="Times New Roman"/>
                <a:cs typeface="Times New Roman"/>
                <a:sym typeface="Times New Roman"/>
              </a:rPr>
              <a:t>- непредставление отчета СЗВ-ТД;</a:t>
            </a:r>
            <a:endParaRPr/>
          </a:p>
          <a:p>
            <a:pPr marL="0" marR="0" lvl="0" indent="0" algn="l" rtl="0">
              <a:spcBef>
                <a:spcPts val="400"/>
              </a:spcBef>
              <a:spcAft>
                <a:spcPts val="0"/>
              </a:spcAft>
              <a:buNone/>
            </a:pPr>
            <a:r>
              <a:rPr lang="ru-RU" sz="2000">
                <a:solidFill>
                  <a:srgbClr val="000000"/>
                </a:solidFill>
                <a:latin typeface="Times New Roman"/>
                <a:ea typeface="Times New Roman"/>
                <a:cs typeface="Times New Roman"/>
                <a:sym typeface="Times New Roman"/>
              </a:rPr>
              <a:t>- просрочку представления отчета СЗВ-ТД;</a:t>
            </a:r>
            <a:endParaRPr/>
          </a:p>
          <a:p>
            <a:pPr marL="0" marR="0" lvl="0" indent="0" algn="l" rtl="0">
              <a:spcBef>
                <a:spcPts val="400"/>
              </a:spcBef>
              <a:spcAft>
                <a:spcPts val="0"/>
              </a:spcAft>
              <a:buNone/>
            </a:pPr>
            <a:r>
              <a:rPr lang="ru-RU" sz="2000">
                <a:solidFill>
                  <a:srgbClr val="000000"/>
                </a:solidFill>
                <a:latin typeface="Times New Roman"/>
                <a:ea typeface="Times New Roman"/>
                <a:cs typeface="Times New Roman"/>
                <a:sym typeface="Times New Roman"/>
              </a:rPr>
              <a:t>- отражение в составе отчета неполных, недостоверных сведений.</a:t>
            </a:r>
            <a:endParaRPr/>
          </a:p>
          <a:p>
            <a:pPr marL="0" marR="0" lvl="0" indent="0" algn="l" rtl="0">
              <a:spcBef>
                <a:spcPts val="400"/>
              </a:spcBef>
              <a:spcAft>
                <a:spcPts val="0"/>
              </a:spcAft>
              <a:buNone/>
            </a:pPr>
            <a:r>
              <a:rPr lang="ru-RU" sz="2000">
                <a:solidFill>
                  <a:srgbClr val="000000"/>
                </a:solidFill>
                <a:latin typeface="Times New Roman"/>
                <a:ea typeface="Times New Roman"/>
                <a:cs typeface="Times New Roman"/>
                <a:sym typeface="Times New Roman"/>
              </a:rPr>
              <a:t>К ответственности будут привлекаться должностные лица организации.</a:t>
            </a:r>
            <a:endParaRPr/>
          </a:p>
          <a:p>
            <a:pPr marL="0" marR="0" lvl="0" indent="0" algn="l" rtl="0">
              <a:spcBef>
                <a:spcPts val="400"/>
              </a:spcBef>
              <a:spcAft>
                <a:spcPts val="0"/>
              </a:spcAft>
              <a:buNone/>
            </a:pPr>
            <a:r>
              <a:rPr lang="ru-RU" sz="2000">
                <a:solidFill>
                  <a:srgbClr val="000000"/>
                </a:solidFill>
                <a:latin typeface="Times New Roman"/>
                <a:ea typeface="Times New Roman"/>
                <a:cs typeface="Times New Roman"/>
                <a:sym typeface="Times New Roman"/>
              </a:rPr>
              <a:t>Форма ответственности: предупреждение или штраф в размере от 300 до 500 руб. </a:t>
            </a:r>
            <a:endParaRPr/>
          </a:p>
        </p:txBody>
      </p:sp>
      <p:sp>
        <p:nvSpPr>
          <p:cNvPr id="1504" name="Google Shape;1504;p76"/>
          <p:cNvSpPr/>
          <p:nvPr/>
        </p:nvSpPr>
        <p:spPr>
          <a:xfrm>
            <a:off x="116477" y="1270253"/>
            <a:ext cx="945492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800000"/>
                </a:solidFill>
                <a:latin typeface="Times New Roman"/>
                <a:ea typeface="Times New Roman"/>
                <a:cs typeface="Times New Roman"/>
                <a:sym typeface="Times New Roman"/>
              </a:rPr>
              <a:t>Ответственность за нарушение сроков сдачи СЗВ-ТД</a:t>
            </a:r>
            <a:endParaRPr sz="2400" b="0" i="0" u="none" strike="noStrike" cap="none">
              <a:solidFill>
                <a:srgbClr val="800000"/>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8AD8AE78-9BDA-46DB-A50C-ADFEE81A2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906000" cy="6858000"/>
          </a:xfrm>
          <a:prstGeom prst="rect">
            <a:avLst/>
          </a:prstGeom>
        </p:spPr>
      </p:pic>
      <p:sp>
        <p:nvSpPr>
          <p:cNvPr id="68" name="Заголовок 1">
            <a:extLst>
              <a:ext uri="{FF2B5EF4-FFF2-40B4-BE49-F238E27FC236}">
                <a16:creationId xmlns="" xmlns:a16="http://schemas.microsoft.com/office/drawing/2014/main" id="{77727B85-9BFE-4B69-9800-10354D4C1352}"/>
              </a:ext>
            </a:extLst>
          </p:cNvPr>
          <p:cNvSpPr txBox="1">
            <a:spLocks/>
          </p:cNvSpPr>
          <p:nvPr/>
        </p:nvSpPr>
        <p:spPr>
          <a:xfrm>
            <a:off x="511368" y="249801"/>
            <a:ext cx="9213098" cy="1111925"/>
          </a:xfrm>
          <a:prstGeom prst="rect">
            <a:avLst/>
          </a:prstGeom>
        </p:spPr>
        <p:txBody>
          <a:bodyPr vert="horz" lIns="101370" tIns="50685" rIns="101370" bIns="50685"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7300" b="1" dirty="0">
                <a:solidFill>
                  <a:srgbClr val="26021D"/>
                </a:solidFill>
                <a:latin typeface="Franklin Gothic Demi" panose="020B0603020102020204" pitchFamily="34" charset="0"/>
              </a:rPr>
              <a:t>СКИДКА </a:t>
            </a:r>
            <a:r>
              <a:rPr lang="ru-RU" sz="15300" b="1" dirty="0">
                <a:solidFill>
                  <a:srgbClr val="E51A4B"/>
                </a:solidFill>
                <a:latin typeface="Franklin Gothic Demi" panose="020B0603020102020204" pitchFamily="34" charset="0"/>
              </a:rPr>
              <a:t>25</a:t>
            </a:r>
            <a:r>
              <a:rPr lang="ru-RU" sz="7300" b="1" dirty="0">
                <a:solidFill>
                  <a:srgbClr val="26021D"/>
                </a:solidFill>
                <a:latin typeface="Franklin Gothic Demi" panose="020B0603020102020204" pitchFamily="34" charset="0"/>
              </a:rPr>
              <a:t> % </a:t>
            </a:r>
            <a:endParaRPr lang="ru-RU" sz="4000" b="1" dirty="0">
              <a:solidFill>
                <a:srgbClr val="9E0E11"/>
              </a:solidFill>
              <a:latin typeface="Franklin Gothic Demi" panose="020B0603020102020204" pitchFamily="34" charset="0"/>
            </a:endParaRPr>
          </a:p>
        </p:txBody>
      </p:sp>
      <p:sp>
        <p:nvSpPr>
          <p:cNvPr id="24" name="Прямоугольник: скругленные верхние углы 23">
            <a:extLst>
              <a:ext uri="{FF2B5EF4-FFF2-40B4-BE49-F238E27FC236}">
                <a16:creationId xmlns="" xmlns:a16="http://schemas.microsoft.com/office/drawing/2014/main" id="{BF8BB957-AC99-438B-A892-76D51A4CF6C0}"/>
              </a:ext>
            </a:extLst>
          </p:cNvPr>
          <p:cNvSpPr/>
          <p:nvPr/>
        </p:nvSpPr>
        <p:spPr>
          <a:xfrm rot="16200000" flipV="1">
            <a:off x="2443520" y="3074575"/>
            <a:ext cx="1051401" cy="5948795"/>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ru-RU" sz="1500"/>
          </a:p>
        </p:txBody>
      </p:sp>
      <p:pic>
        <p:nvPicPr>
          <p:cNvPr id="29" name="Рисунок 28">
            <a:hlinkClick r:id="rId3" action="ppaction://hlinkfile"/>
            <a:extLst>
              <a:ext uri="{FF2B5EF4-FFF2-40B4-BE49-F238E27FC236}">
                <a16:creationId xmlns="" xmlns:a16="http://schemas.microsoft.com/office/drawing/2014/main" id="{75CE85E8-8177-4D91-B264-B39632852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759" y="5851928"/>
            <a:ext cx="2637471" cy="432905"/>
          </a:xfrm>
          <a:prstGeom prst="rect">
            <a:avLst/>
          </a:prstGeom>
        </p:spPr>
      </p:pic>
      <p:sp>
        <p:nvSpPr>
          <p:cNvPr id="30" name="Прямоугольник 29">
            <a:extLst>
              <a:ext uri="{FF2B5EF4-FFF2-40B4-BE49-F238E27FC236}">
                <a16:creationId xmlns="" xmlns:a16="http://schemas.microsoft.com/office/drawing/2014/main" id="{A8543BF0-B209-4526-AEEB-0014288D294F}"/>
              </a:ext>
            </a:extLst>
          </p:cNvPr>
          <p:cNvSpPr/>
          <p:nvPr/>
        </p:nvSpPr>
        <p:spPr>
          <a:xfrm>
            <a:off x="3688029" y="5673836"/>
            <a:ext cx="1785745" cy="456303"/>
          </a:xfrm>
          <a:prstGeom prst="rect">
            <a:avLst/>
          </a:prstGeom>
        </p:spPr>
        <p:txBody>
          <a:bodyPr wrap="square" lIns="101370" tIns="50685" rIns="101370" bIns="50685">
            <a:spAutoFit/>
          </a:bodyPr>
          <a:lstStyle/>
          <a:p>
            <a:r>
              <a:rPr lang="ru-RU" sz="1000" dirty="0">
                <a:solidFill>
                  <a:srgbClr val="26021D"/>
                </a:solidFill>
                <a:latin typeface="Franklin Gothic Book" panose="020B0503020102020204" pitchFamily="34" charset="0"/>
                <a:ea typeface="Times New Roman" panose="02020603050405020304" pitchFamily="18" charset="0"/>
              </a:rPr>
              <a:t>АКГ  «</a:t>
            </a:r>
            <a:r>
              <a:rPr lang="ru-RU" sz="1000" dirty="0" err="1">
                <a:solidFill>
                  <a:srgbClr val="26021D"/>
                </a:solidFill>
                <a:latin typeface="Franklin Gothic Book" panose="020B0503020102020204" pitchFamily="34" charset="0"/>
                <a:ea typeface="Times New Roman" panose="02020603050405020304" pitchFamily="18" charset="0"/>
              </a:rPr>
              <a:t>Правовест</a:t>
            </a:r>
            <a:r>
              <a:rPr lang="ru-RU" sz="1000" dirty="0">
                <a:solidFill>
                  <a:srgbClr val="26021D"/>
                </a:solidFill>
                <a:latin typeface="Franklin Gothic Book" panose="020B0503020102020204" pitchFamily="34" charset="0"/>
                <a:ea typeface="Times New Roman" panose="02020603050405020304" pitchFamily="18" charset="0"/>
              </a:rPr>
              <a:t> Аудит»</a:t>
            </a:r>
            <a:br>
              <a:rPr lang="ru-RU" sz="1000" dirty="0">
                <a:solidFill>
                  <a:srgbClr val="26021D"/>
                </a:solidFill>
                <a:latin typeface="Franklin Gothic Book" panose="020B0503020102020204" pitchFamily="34" charset="0"/>
                <a:ea typeface="Times New Roman" panose="02020603050405020304" pitchFamily="18" charset="0"/>
              </a:rPr>
            </a:br>
            <a:r>
              <a:rPr lang="ru-RU" sz="1300" b="1" dirty="0">
                <a:latin typeface="Franklin Gothic Book" panose="020B0503020102020204" pitchFamily="34" charset="0"/>
                <a:ea typeface="Times New Roman" panose="02020603050405020304" pitchFamily="18" charset="0"/>
              </a:rPr>
              <a:t>16 место </a:t>
            </a:r>
            <a:r>
              <a:rPr lang="en-US" sz="1300" b="1" dirty="0">
                <a:latin typeface="Franklin Gothic Book" panose="020B0503020102020204" pitchFamily="34" charset="0"/>
                <a:ea typeface="Times New Roman" panose="02020603050405020304" pitchFamily="18" charset="0"/>
              </a:rPr>
              <a:t>RAEX</a:t>
            </a:r>
            <a:endParaRPr lang="ru-RU" sz="1200" b="1" dirty="0">
              <a:latin typeface="Franklin Gothic Book" panose="020B0503020102020204" pitchFamily="34" charset="0"/>
            </a:endParaRPr>
          </a:p>
        </p:txBody>
      </p:sp>
      <p:sp>
        <p:nvSpPr>
          <p:cNvPr id="31" name="TextBox 30">
            <a:extLst>
              <a:ext uri="{FF2B5EF4-FFF2-40B4-BE49-F238E27FC236}">
                <a16:creationId xmlns="" xmlns:a16="http://schemas.microsoft.com/office/drawing/2014/main" id="{3BA5DEC5-E30B-4EE1-A01D-5A7A7197E97A}"/>
              </a:ext>
            </a:extLst>
          </p:cNvPr>
          <p:cNvSpPr txBox="1"/>
          <p:nvPr/>
        </p:nvSpPr>
        <p:spPr>
          <a:xfrm>
            <a:off x="536590" y="5687753"/>
            <a:ext cx="2212706" cy="848205"/>
          </a:xfrm>
          <a:prstGeom prst="rect">
            <a:avLst/>
          </a:prstGeom>
          <a:noFill/>
        </p:spPr>
        <p:txBody>
          <a:bodyPr wrap="square" lIns="101370" tIns="50685" rIns="101370" bIns="50685" rtlCol="0">
            <a:spAutoFit/>
          </a:bodyPr>
          <a:lstStyle/>
          <a:p>
            <a:pPr>
              <a:lnSpc>
                <a:spcPct val="70000"/>
              </a:lnSpc>
            </a:pPr>
            <a:r>
              <a:rPr lang="ru-RU" sz="1300" dirty="0">
                <a:latin typeface="Franklin Gothic Book" panose="020B0503020102020204" pitchFamily="34" charset="0"/>
              </a:rPr>
              <a:t>УЗНАЙТЕ ЗА 1 МИНУТУ</a:t>
            </a:r>
          </a:p>
          <a:p>
            <a:pPr>
              <a:lnSpc>
                <a:spcPct val="80000"/>
              </a:lnSpc>
              <a:spcBef>
                <a:spcPts val="499"/>
              </a:spcBef>
            </a:pPr>
            <a:r>
              <a:rPr lang="ru-RU" sz="2200" b="1" spc="83" dirty="0">
                <a:solidFill>
                  <a:srgbClr val="E51A4B"/>
                </a:solidFill>
                <a:latin typeface="Franklin Gothic Demi" panose="020B0703020102020204" pitchFamily="34" charset="0"/>
              </a:rPr>
              <a:t>ЦЕНУ</a:t>
            </a:r>
            <a:br>
              <a:rPr lang="ru-RU" sz="2200" b="1" spc="83" dirty="0">
                <a:solidFill>
                  <a:srgbClr val="E51A4B"/>
                </a:solidFill>
                <a:latin typeface="Franklin Gothic Demi" panose="020B0703020102020204" pitchFamily="34" charset="0"/>
              </a:rPr>
            </a:br>
            <a:r>
              <a:rPr lang="ru-RU" sz="2200" b="1" spc="83" dirty="0">
                <a:solidFill>
                  <a:srgbClr val="E51A4B"/>
                </a:solidFill>
                <a:latin typeface="Franklin Gothic Demi" panose="020B0703020102020204" pitchFamily="34" charset="0"/>
              </a:rPr>
              <a:t>АУДИТА</a:t>
            </a:r>
          </a:p>
        </p:txBody>
      </p:sp>
      <p:sp>
        <p:nvSpPr>
          <p:cNvPr id="32" name="Прямоугольник 31">
            <a:hlinkClick r:id="rId3" action="ppaction://hlinkfile"/>
            <a:extLst>
              <a:ext uri="{FF2B5EF4-FFF2-40B4-BE49-F238E27FC236}">
                <a16:creationId xmlns="" xmlns:a16="http://schemas.microsoft.com/office/drawing/2014/main" id="{DDC9545E-3D1F-4DC9-94AD-81EA92C32A98}"/>
              </a:ext>
            </a:extLst>
          </p:cNvPr>
          <p:cNvSpPr/>
          <p:nvPr/>
        </p:nvSpPr>
        <p:spPr>
          <a:xfrm>
            <a:off x="3684835" y="6123519"/>
            <a:ext cx="1942319" cy="385514"/>
          </a:xfrm>
          <a:prstGeom prst="rect">
            <a:avLst/>
          </a:prstGeom>
        </p:spPr>
        <p:txBody>
          <a:bodyPr wrap="square" lIns="101370" tIns="50685" rIns="101370" bIns="50685">
            <a:spAutoFit/>
          </a:bodyPr>
          <a:lstStyle/>
          <a:p>
            <a:pPr>
              <a:lnSpc>
                <a:spcPct val="80000"/>
              </a:lnSpc>
            </a:pPr>
            <a:r>
              <a:rPr lang="ru-RU" sz="1300" b="1" dirty="0">
                <a:latin typeface="Franklin Gothic Book" panose="020B0503020102020204" pitchFamily="34" charset="0"/>
                <a:ea typeface="Times New Roman" panose="02020603050405020304" pitchFamily="18" charset="0"/>
              </a:rPr>
              <a:t>+7</a:t>
            </a:r>
            <a:r>
              <a:rPr lang="en-US" sz="1300" b="1" dirty="0">
                <a:latin typeface="Franklin Gothic Book" panose="020B0503020102020204" pitchFamily="34" charset="0"/>
                <a:ea typeface="Times New Roman" panose="02020603050405020304" pitchFamily="18" charset="0"/>
              </a:rPr>
              <a:t> (495) 134-32-23</a:t>
            </a:r>
          </a:p>
          <a:p>
            <a:pPr>
              <a:lnSpc>
                <a:spcPct val="80000"/>
              </a:lnSpc>
            </a:pPr>
            <a:r>
              <a:rPr lang="en-US" sz="1000" dirty="0">
                <a:latin typeface="Franklin Gothic Book" panose="020B0503020102020204" pitchFamily="34" charset="0"/>
                <a:ea typeface="Times New Roman" panose="02020603050405020304" pitchFamily="18" charset="0"/>
              </a:rPr>
              <a:t>pravovest-audit.ru</a:t>
            </a:r>
          </a:p>
        </p:txBody>
      </p:sp>
      <p:sp>
        <p:nvSpPr>
          <p:cNvPr id="54" name="Прямоугольник 53">
            <a:extLst>
              <a:ext uri="{FF2B5EF4-FFF2-40B4-BE49-F238E27FC236}">
                <a16:creationId xmlns="" xmlns:a16="http://schemas.microsoft.com/office/drawing/2014/main" id="{E3FA2092-5752-4208-A0C7-AF6661D82A24}"/>
              </a:ext>
            </a:extLst>
          </p:cNvPr>
          <p:cNvSpPr/>
          <p:nvPr/>
        </p:nvSpPr>
        <p:spPr>
          <a:xfrm>
            <a:off x="2" y="597434"/>
            <a:ext cx="4308481" cy="475485"/>
          </a:xfrm>
          <a:prstGeom prst="rect">
            <a:avLst/>
          </a:prstGeom>
          <a:solidFill>
            <a:srgbClr val="E51A4B"/>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ru-RU"/>
          </a:p>
        </p:txBody>
      </p:sp>
      <p:sp>
        <p:nvSpPr>
          <p:cNvPr id="55" name="Заголовок 2">
            <a:extLst>
              <a:ext uri="{FF2B5EF4-FFF2-40B4-BE49-F238E27FC236}">
                <a16:creationId xmlns="" xmlns:a16="http://schemas.microsoft.com/office/drawing/2014/main" id="{E94786D3-1BB9-49A3-B919-7DDC95EB1633}"/>
              </a:ext>
            </a:extLst>
          </p:cNvPr>
          <p:cNvSpPr txBox="1">
            <a:spLocks/>
          </p:cNvSpPr>
          <p:nvPr/>
        </p:nvSpPr>
        <p:spPr>
          <a:xfrm>
            <a:off x="575117" y="589594"/>
            <a:ext cx="8823337" cy="539117"/>
          </a:xfrm>
          <a:prstGeom prst="rect">
            <a:avLst/>
          </a:prstGeom>
        </p:spPr>
        <p:txBody>
          <a:bodyPr vert="horz" lIns="101370" tIns="50685" rIns="101370" bIns="50685" rtlCol="0" anchor="ctr">
            <a:normAutofit/>
          </a:bodyPr>
          <a:lstStyle>
            <a:lvl1pPr algn="l" defTabSz="864017" rtl="0" eaLnBrk="1" latinLnBrk="0" hangingPunct="1">
              <a:lnSpc>
                <a:spcPct val="90000"/>
              </a:lnSpc>
              <a:spcBef>
                <a:spcPct val="0"/>
              </a:spcBef>
              <a:buNone/>
              <a:defRPr sz="4158" kern="1200">
                <a:solidFill>
                  <a:schemeClr val="tx1"/>
                </a:solidFill>
                <a:latin typeface="+mj-lt"/>
                <a:ea typeface="+mj-ea"/>
                <a:cs typeface="+mj-cs"/>
              </a:defRPr>
            </a:lvl1pPr>
          </a:lstStyle>
          <a:p>
            <a:r>
              <a:rPr lang="ru-RU" sz="2100" b="1" dirty="0">
                <a:solidFill>
                  <a:schemeClr val="bg1"/>
                </a:solidFill>
                <a:latin typeface="Franklin Gothic Demi" panose="020B0703020102020204" pitchFamily="34" charset="0"/>
              </a:rPr>
              <a:t>АКЦИЯ ДО 31 ИЮЛЯ 2021 г.</a:t>
            </a:r>
          </a:p>
        </p:txBody>
      </p:sp>
      <p:grpSp>
        <p:nvGrpSpPr>
          <p:cNvPr id="5" name="Группа 4">
            <a:extLst>
              <a:ext uri="{FF2B5EF4-FFF2-40B4-BE49-F238E27FC236}">
                <a16:creationId xmlns="" xmlns:a16="http://schemas.microsoft.com/office/drawing/2014/main" id="{3AB5F697-8D26-40E7-A548-79C5C36A6997}"/>
              </a:ext>
            </a:extLst>
          </p:cNvPr>
          <p:cNvGrpSpPr/>
          <p:nvPr/>
        </p:nvGrpSpPr>
        <p:grpSpPr>
          <a:xfrm>
            <a:off x="665642" y="2742574"/>
            <a:ext cx="8706093" cy="2609260"/>
            <a:chOff x="580623" y="1993712"/>
            <a:chExt cx="7487761" cy="3065445"/>
          </a:xfrm>
        </p:grpSpPr>
        <p:sp>
          <p:nvSpPr>
            <p:cNvPr id="47" name="Rectangle 19">
              <a:extLst>
                <a:ext uri="{FF2B5EF4-FFF2-40B4-BE49-F238E27FC236}">
                  <a16:creationId xmlns="" xmlns:a16="http://schemas.microsoft.com/office/drawing/2014/main" id="{54D3874E-7B96-47F7-A0FE-03E3C1662547}"/>
                </a:ext>
              </a:extLst>
            </p:cNvPr>
            <p:cNvSpPr/>
            <p:nvPr/>
          </p:nvSpPr>
          <p:spPr>
            <a:xfrm>
              <a:off x="595037" y="1993712"/>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Rectangle 51">
              <a:extLst>
                <a:ext uri="{FF2B5EF4-FFF2-40B4-BE49-F238E27FC236}">
                  <a16:creationId xmlns="" xmlns:a16="http://schemas.microsoft.com/office/drawing/2014/main" id="{E35BBF86-1652-4E0A-ADAC-9B90FE4362E6}"/>
                </a:ext>
              </a:extLst>
            </p:cNvPr>
            <p:cNvSpPr/>
            <p:nvPr/>
          </p:nvSpPr>
          <p:spPr>
            <a:xfrm>
              <a:off x="3187671" y="1993712"/>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TextBox 48">
              <a:extLst>
                <a:ext uri="{FF2B5EF4-FFF2-40B4-BE49-F238E27FC236}">
                  <a16:creationId xmlns="" xmlns:a16="http://schemas.microsoft.com/office/drawing/2014/main" id="{A189EC54-7FAF-4E2B-A487-CF204591DB5F}"/>
                </a:ext>
              </a:extLst>
            </p:cNvPr>
            <p:cNvSpPr txBox="1"/>
            <p:nvPr/>
          </p:nvSpPr>
          <p:spPr>
            <a:xfrm>
              <a:off x="3149591" y="2607471"/>
              <a:ext cx="2477048"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АКТУАЛИЗАЦИЯ РАЗДЕЛА УЧЕТНОЙ ПОЛИТИКИ 2021</a:t>
              </a:r>
            </a:p>
            <a:p>
              <a:pPr algn="ctr">
                <a:spcAft>
                  <a:spcPts val="665"/>
                </a:spcAft>
              </a:pPr>
              <a:r>
                <a:rPr lang="ru-RU" sz="1200" dirty="0">
                  <a:solidFill>
                    <a:schemeClr val="tx1">
                      <a:lumMod val="75000"/>
                      <a:lumOff val="25000"/>
                    </a:schemeClr>
                  </a:solidFill>
                  <a:latin typeface="Franklin Gothic Book" panose="020B0503020102020204" pitchFamily="34" charset="0"/>
                </a:rPr>
                <a:t>Любой на выбор – 0 р. </a:t>
              </a:r>
            </a:p>
          </p:txBody>
        </p:sp>
        <p:sp>
          <p:nvSpPr>
            <p:cNvPr id="50" name="Rectangle 58">
              <a:extLst>
                <a:ext uri="{FF2B5EF4-FFF2-40B4-BE49-F238E27FC236}">
                  <a16:creationId xmlns="" xmlns:a16="http://schemas.microsoft.com/office/drawing/2014/main" id="{A34CE09F-32FF-4835-A325-AA9CBFDA5886}"/>
                </a:ext>
              </a:extLst>
            </p:cNvPr>
            <p:cNvSpPr/>
            <p:nvPr/>
          </p:nvSpPr>
          <p:spPr>
            <a:xfrm>
              <a:off x="5757623" y="1993712"/>
              <a:ext cx="2310760"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TextBox 50">
              <a:extLst>
                <a:ext uri="{FF2B5EF4-FFF2-40B4-BE49-F238E27FC236}">
                  <a16:creationId xmlns="" xmlns:a16="http://schemas.microsoft.com/office/drawing/2014/main" id="{B145A454-B44D-45D9-BFB8-281869529AF0}"/>
                </a:ext>
              </a:extLst>
            </p:cNvPr>
            <p:cNvSpPr txBox="1"/>
            <p:nvPr/>
          </p:nvSpPr>
          <p:spPr>
            <a:xfrm>
              <a:off x="5757624" y="2576178"/>
              <a:ext cx="2310760"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НАЛОГОВЫЕ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ЮРИСТЫ</a:t>
              </a:r>
            </a:p>
            <a:p>
              <a:pPr algn="ctr">
                <a:spcAft>
                  <a:spcPts val="665"/>
                </a:spcAft>
              </a:pPr>
              <a:r>
                <a:rPr lang="ru-RU" sz="1200" dirty="0">
                  <a:solidFill>
                    <a:schemeClr val="tx1">
                      <a:lumMod val="75000"/>
                      <a:lumOff val="25000"/>
                    </a:schemeClr>
                  </a:solidFill>
                  <a:latin typeface="Franklin Gothic Book" panose="020B0503020102020204" pitchFamily="34" charset="0"/>
                </a:rPr>
                <a:t>Горячая линия - </a:t>
              </a:r>
              <a:r>
                <a:rPr lang="ru-RU" sz="1200" dirty="0" err="1">
                  <a:solidFill>
                    <a:schemeClr val="tx1">
                      <a:lumMod val="75000"/>
                      <a:lumOff val="25000"/>
                    </a:schemeClr>
                  </a:solidFill>
                  <a:latin typeface="Franklin Gothic Book" panose="020B0503020102020204" pitchFamily="34" charset="0"/>
                </a:rPr>
                <a:t>безлимитно</a:t>
              </a:r>
              <a:endParaRPr lang="ru-RU" sz="1200" dirty="0">
                <a:solidFill>
                  <a:schemeClr val="tx1">
                    <a:lumMod val="75000"/>
                    <a:lumOff val="25000"/>
                  </a:schemeClr>
                </a:solidFill>
                <a:latin typeface="Franklin Gothic Book" panose="020B0503020102020204" pitchFamily="34" charset="0"/>
              </a:endParaRPr>
            </a:p>
          </p:txBody>
        </p:sp>
        <p:sp>
          <p:nvSpPr>
            <p:cNvPr id="52" name="TextBox 51">
              <a:extLst>
                <a:ext uri="{FF2B5EF4-FFF2-40B4-BE49-F238E27FC236}">
                  <a16:creationId xmlns="" xmlns:a16="http://schemas.microsoft.com/office/drawing/2014/main" id="{976FB5E3-4BA0-4248-B24F-C1B170D7D89B}"/>
                </a:ext>
              </a:extLst>
            </p:cNvPr>
            <p:cNvSpPr txBox="1"/>
            <p:nvPr/>
          </p:nvSpPr>
          <p:spPr>
            <a:xfrm>
              <a:off x="595037" y="2605263"/>
              <a:ext cx="2369945"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КОНСАЛТИНГ В ТЕЧЕНИЕ ДОГОВОРА НА АУДИТ</a:t>
              </a:r>
            </a:p>
            <a:p>
              <a:pPr algn="ctr">
                <a:spcAft>
                  <a:spcPts val="665"/>
                </a:spcAft>
              </a:pPr>
              <a:r>
                <a:rPr lang="ru-RU" sz="1200" dirty="0">
                  <a:solidFill>
                    <a:schemeClr val="tx1">
                      <a:lumMod val="75000"/>
                      <a:lumOff val="25000"/>
                    </a:schemeClr>
                  </a:solidFill>
                  <a:latin typeface="Franklin Gothic Book" panose="020B0503020102020204" pitchFamily="34" charset="0"/>
                </a:rPr>
                <a:t>Бонусные часы - 0 р.</a:t>
              </a:r>
            </a:p>
          </p:txBody>
        </p:sp>
        <p:pic>
          <p:nvPicPr>
            <p:cNvPr id="56" name="Рисунок 55">
              <a:extLst>
                <a:ext uri="{FF2B5EF4-FFF2-40B4-BE49-F238E27FC236}">
                  <a16:creationId xmlns="" xmlns:a16="http://schemas.microsoft.com/office/drawing/2014/main" id="{DC83B08F-63B7-4382-A69C-EBD979ED0B71}"/>
                </a:ext>
              </a:extLst>
            </p:cNvPr>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06900" y="2036265"/>
              <a:ext cx="844672" cy="607804"/>
            </a:xfrm>
            <a:prstGeom prst="rect">
              <a:avLst/>
            </a:prstGeom>
            <a:noFill/>
            <a:ln>
              <a:noFill/>
            </a:ln>
          </p:spPr>
        </p:pic>
        <p:sp>
          <p:nvSpPr>
            <p:cNvPr id="57" name="Rectangle 19">
              <a:extLst>
                <a:ext uri="{FF2B5EF4-FFF2-40B4-BE49-F238E27FC236}">
                  <a16:creationId xmlns="" xmlns:a16="http://schemas.microsoft.com/office/drawing/2014/main" id="{1FC9697E-B4BB-4567-B18B-E0F09210F4E8}"/>
                </a:ext>
              </a:extLst>
            </p:cNvPr>
            <p:cNvSpPr/>
            <p:nvPr/>
          </p:nvSpPr>
          <p:spPr>
            <a:xfrm>
              <a:off x="580624" y="3579933"/>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Rectangle 51">
              <a:extLst>
                <a:ext uri="{FF2B5EF4-FFF2-40B4-BE49-F238E27FC236}">
                  <a16:creationId xmlns="" xmlns:a16="http://schemas.microsoft.com/office/drawing/2014/main" id="{7216A59B-C065-4297-967F-FB5512D4AF53}"/>
                </a:ext>
              </a:extLst>
            </p:cNvPr>
            <p:cNvSpPr/>
            <p:nvPr/>
          </p:nvSpPr>
          <p:spPr>
            <a:xfrm>
              <a:off x="3173258" y="3575739"/>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TextBox 58">
              <a:extLst>
                <a:ext uri="{FF2B5EF4-FFF2-40B4-BE49-F238E27FC236}">
                  <a16:creationId xmlns="" xmlns:a16="http://schemas.microsoft.com/office/drawing/2014/main" id="{99682123-9B28-4950-91D7-5C40C5FE60AA}"/>
                </a:ext>
              </a:extLst>
            </p:cNvPr>
            <p:cNvSpPr txBox="1"/>
            <p:nvPr/>
          </p:nvSpPr>
          <p:spPr>
            <a:xfrm>
              <a:off x="3199040" y="4158205"/>
              <a:ext cx="2369945"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ПРАКТИКА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ПРИМЕНЕНИЯ</a:t>
              </a:r>
            </a:p>
            <a:p>
              <a:pPr algn="ctr">
                <a:spcAft>
                  <a:spcPts val="665"/>
                </a:spcAft>
              </a:pPr>
              <a:r>
                <a:rPr lang="ru-RU" sz="1200" dirty="0">
                  <a:solidFill>
                    <a:schemeClr val="tx1">
                      <a:lumMod val="75000"/>
                      <a:lumOff val="25000"/>
                    </a:schemeClr>
                  </a:solidFill>
                  <a:latin typeface="Franklin Gothic Book" panose="020B0503020102020204" pitchFamily="34" charset="0"/>
                </a:rPr>
                <a:t>новых ФСБУ 2021/2022</a:t>
              </a:r>
            </a:p>
          </p:txBody>
        </p:sp>
        <p:sp>
          <p:nvSpPr>
            <p:cNvPr id="60" name="Rectangle 58">
              <a:extLst>
                <a:ext uri="{FF2B5EF4-FFF2-40B4-BE49-F238E27FC236}">
                  <a16:creationId xmlns="" xmlns:a16="http://schemas.microsoft.com/office/drawing/2014/main" id="{A62883D7-9E59-475F-BFF9-58842DC8DCC6}"/>
                </a:ext>
              </a:extLst>
            </p:cNvPr>
            <p:cNvSpPr/>
            <p:nvPr/>
          </p:nvSpPr>
          <p:spPr>
            <a:xfrm>
              <a:off x="5743210" y="3575739"/>
              <a:ext cx="2310760"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TextBox 60">
              <a:extLst>
                <a:ext uri="{FF2B5EF4-FFF2-40B4-BE49-F238E27FC236}">
                  <a16:creationId xmlns="" xmlns:a16="http://schemas.microsoft.com/office/drawing/2014/main" id="{0EA3DC45-A256-491D-AC81-5A8F2E10B4C9}"/>
                </a:ext>
              </a:extLst>
            </p:cNvPr>
            <p:cNvSpPr txBox="1"/>
            <p:nvPr/>
          </p:nvSpPr>
          <p:spPr>
            <a:xfrm>
              <a:off x="5743210" y="4158205"/>
              <a:ext cx="2310760"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ПЕРСОНАЛЬНЫЙ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СЕРТИФИКАТ</a:t>
              </a:r>
            </a:p>
            <a:p>
              <a:pPr algn="ctr"/>
              <a:r>
                <a:rPr lang="ru-RU" sz="1200" dirty="0">
                  <a:solidFill>
                    <a:schemeClr val="tx1">
                      <a:lumMod val="75000"/>
                      <a:lumOff val="25000"/>
                    </a:schemeClr>
                  </a:solidFill>
                  <a:latin typeface="Franklin Gothic Book" panose="020B0503020102020204" pitchFamily="34" charset="0"/>
                </a:rPr>
                <a:t>об аудите</a:t>
              </a:r>
            </a:p>
          </p:txBody>
        </p:sp>
        <p:sp>
          <p:nvSpPr>
            <p:cNvPr id="62" name="TextBox 61">
              <a:extLst>
                <a:ext uri="{FF2B5EF4-FFF2-40B4-BE49-F238E27FC236}">
                  <a16:creationId xmlns="" xmlns:a16="http://schemas.microsoft.com/office/drawing/2014/main" id="{E5F4BCA0-A63C-4815-9B81-D67DC3CA69BE}"/>
                </a:ext>
              </a:extLst>
            </p:cNvPr>
            <p:cNvSpPr txBox="1"/>
            <p:nvPr/>
          </p:nvSpPr>
          <p:spPr>
            <a:xfrm>
              <a:off x="580623" y="4155997"/>
              <a:ext cx="2369945"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ПОВЫШЕНИЕ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КВАЛИФИКАЦИИ</a:t>
              </a:r>
            </a:p>
            <a:p>
              <a:pPr algn="ctr">
                <a:spcAft>
                  <a:spcPts val="665"/>
                </a:spcAft>
              </a:pPr>
              <a:r>
                <a:rPr lang="ru-RU" sz="1200" dirty="0">
                  <a:solidFill>
                    <a:schemeClr val="tx1">
                      <a:lumMod val="75000"/>
                      <a:lumOff val="25000"/>
                    </a:schemeClr>
                  </a:solidFill>
                  <a:latin typeface="Franklin Gothic Book" panose="020B0503020102020204" pitchFamily="34" charset="0"/>
                </a:rPr>
                <a:t>40 час ИПБР в подарок</a:t>
              </a:r>
            </a:p>
          </p:txBody>
        </p:sp>
        <p:pic>
          <p:nvPicPr>
            <p:cNvPr id="63" name="Рисунок 62">
              <a:extLst>
                <a:ext uri="{FF2B5EF4-FFF2-40B4-BE49-F238E27FC236}">
                  <a16:creationId xmlns="" xmlns:a16="http://schemas.microsoft.com/office/drawing/2014/main" id="{8D4AA16D-51B4-4D25-9044-8537FCCAB632}"/>
                </a:ext>
              </a:extLst>
            </p:cNvPr>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19493" y="2080432"/>
              <a:ext cx="757592" cy="583492"/>
            </a:xfrm>
            <a:prstGeom prst="rect">
              <a:avLst/>
            </a:prstGeom>
            <a:noFill/>
            <a:ln>
              <a:noFill/>
            </a:ln>
          </p:spPr>
        </p:pic>
        <p:pic>
          <p:nvPicPr>
            <p:cNvPr id="64" name="Рисунок 63">
              <a:extLst>
                <a:ext uri="{FF2B5EF4-FFF2-40B4-BE49-F238E27FC236}">
                  <a16:creationId xmlns="" xmlns:a16="http://schemas.microsoft.com/office/drawing/2014/main" id="{968ECD43-5B98-405F-A439-BA0822F9964C}"/>
                </a:ext>
              </a:extLst>
            </p:cNvPr>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43627" y="2092640"/>
              <a:ext cx="722760" cy="607804"/>
            </a:xfrm>
            <a:prstGeom prst="rect">
              <a:avLst/>
            </a:prstGeom>
            <a:noFill/>
            <a:ln>
              <a:noFill/>
            </a:ln>
          </p:spPr>
        </p:pic>
        <p:pic>
          <p:nvPicPr>
            <p:cNvPr id="65" name="Рисунок 64">
              <a:extLst>
                <a:ext uri="{FF2B5EF4-FFF2-40B4-BE49-F238E27FC236}">
                  <a16:creationId xmlns="" xmlns:a16="http://schemas.microsoft.com/office/drawing/2014/main" id="{2841A4E6-EEEA-4D09-A010-76BFCE6BB32A}"/>
                </a:ext>
              </a:extLst>
            </p:cNvPr>
            <p:cNvPicPr/>
            <p:nvPr/>
          </p:nvPicPr>
          <p:blipFill>
            <a:blip r:embed="rId11">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46085" y="3655016"/>
              <a:ext cx="766300" cy="619960"/>
            </a:xfrm>
            <a:prstGeom prst="rect">
              <a:avLst/>
            </a:prstGeom>
            <a:noFill/>
            <a:ln>
              <a:noFill/>
            </a:ln>
          </p:spPr>
        </p:pic>
        <p:pic>
          <p:nvPicPr>
            <p:cNvPr id="66" name="Рисунок 65">
              <a:extLst>
                <a:ext uri="{FF2B5EF4-FFF2-40B4-BE49-F238E27FC236}">
                  <a16:creationId xmlns="" xmlns:a16="http://schemas.microsoft.com/office/drawing/2014/main" id="{F9A96731-0230-429B-B3CF-1AC2618C697C}"/>
                </a:ext>
              </a:extLst>
            </p:cNvPr>
            <p:cNvPicPr/>
            <p:nvPr/>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7952" y="3618549"/>
              <a:ext cx="957875" cy="656428"/>
            </a:xfrm>
            <a:prstGeom prst="rect">
              <a:avLst/>
            </a:prstGeom>
            <a:noFill/>
            <a:ln>
              <a:noFill/>
            </a:ln>
          </p:spPr>
        </p:pic>
        <p:pic>
          <p:nvPicPr>
            <p:cNvPr id="67" name="Рисунок 66">
              <a:extLst>
                <a:ext uri="{FF2B5EF4-FFF2-40B4-BE49-F238E27FC236}">
                  <a16:creationId xmlns="" xmlns:a16="http://schemas.microsoft.com/office/drawing/2014/main" id="{E958A60E-8B58-4A4E-BB30-6EA6AEEC6062}"/>
                </a:ext>
              </a:extLst>
            </p:cNvPr>
            <p:cNvPicPr/>
            <p:nvPr/>
          </p:nvPicPr>
          <p:blipFill>
            <a:blip r:embed="rId15">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85895" y="3603480"/>
              <a:ext cx="557309" cy="680740"/>
            </a:xfrm>
            <a:prstGeom prst="rect">
              <a:avLst/>
            </a:prstGeom>
            <a:noFill/>
            <a:ln>
              <a:noFill/>
            </a:ln>
          </p:spPr>
        </p:pic>
      </p:grpSp>
      <p:sp>
        <p:nvSpPr>
          <p:cNvPr id="69" name="TextBox 68">
            <a:extLst>
              <a:ext uri="{FF2B5EF4-FFF2-40B4-BE49-F238E27FC236}">
                <a16:creationId xmlns="" xmlns:a16="http://schemas.microsoft.com/office/drawing/2014/main" id="{9E7A6BFF-E637-498D-864F-AEEA40A72F89}"/>
              </a:ext>
            </a:extLst>
          </p:cNvPr>
          <p:cNvSpPr txBox="1"/>
          <p:nvPr/>
        </p:nvSpPr>
        <p:spPr>
          <a:xfrm>
            <a:off x="532452" y="1944109"/>
            <a:ext cx="8691146" cy="779468"/>
          </a:xfrm>
          <a:prstGeom prst="rect">
            <a:avLst/>
          </a:prstGeom>
          <a:noFill/>
        </p:spPr>
        <p:txBody>
          <a:bodyPr wrap="square" lIns="101370" tIns="50685" rIns="101370" bIns="50685">
            <a:spAutoFit/>
          </a:bodyPr>
          <a:lstStyle/>
          <a:p>
            <a:r>
              <a:rPr lang="ru-RU" sz="2200" b="1" dirty="0">
                <a:solidFill>
                  <a:srgbClr val="26021D"/>
                </a:solidFill>
                <a:latin typeface="Franklin Gothic Demi" panose="020B0603020102020204" pitchFamily="34" charset="0"/>
              </a:rPr>
              <a:t>ПРИ АУДИТЕ ДО 31.10.2021  +  ПОЛЕЗНЫЕ БОНУСЫ: </a:t>
            </a:r>
            <a:r>
              <a:rPr lang="ru-RU" sz="1800" b="1" dirty="0">
                <a:solidFill>
                  <a:srgbClr val="9E0E11"/>
                </a:solidFill>
                <a:latin typeface="Franklin Gothic Demi" panose="020B0603020102020204" pitchFamily="34" charset="0"/>
              </a:rPr>
              <a:t/>
            </a:r>
            <a:br>
              <a:rPr lang="ru-RU" sz="1800" b="1" dirty="0">
                <a:solidFill>
                  <a:srgbClr val="9E0E11"/>
                </a:solidFill>
                <a:latin typeface="Franklin Gothic Demi" panose="020B0603020102020204" pitchFamily="34" charset="0"/>
              </a:rPr>
            </a:br>
            <a:r>
              <a:rPr lang="ru-RU" sz="2200" b="1" dirty="0">
                <a:solidFill>
                  <a:srgbClr val="9E0E11"/>
                </a:solidFill>
                <a:latin typeface="Franklin Gothic Demi" panose="020B0603020102020204" pitchFamily="34" charset="0"/>
              </a:rPr>
              <a:t>КОНСАЛТИНГ К АУДИТУ В ПОДАРОК!</a:t>
            </a:r>
            <a:endParaRPr lang="ru-RU" sz="1800" dirty="0"/>
          </a:p>
        </p:txBody>
      </p:sp>
      <p:pic>
        <p:nvPicPr>
          <p:cNvPr id="8" name="Рисунок 7">
            <a:extLst>
              <a:ext uri="{FF2B5EF4-FFF2-40B4-BE49-F238E27FC236}">
                <a16:creationId xmlns="" xmlns:a16="http://schemas.microsoft.com/office/drawing/2014/main" id="{8FEAC9F3-842B-4407-9B14-34C09FA4D82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38207" y="5618340"/>
            <a:ext cx="947882" cy="875021"/>
          </a:xfrm>
          <a:prstGeom prst="rect">
            <a:avLst/>
          </a:prstGeom>
        </p:spPr>
      </p:pic>
    </p:spTree>
    <p:extLst>
      <p:ext uri="{BB962C8B-B14F-4D97-AF65-F5344CB8AC3E}">
        <p14:creationId xmlns:p14="http://schemas.microsoft.com/office/powerpoint/2010/main" val="216538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80"/>
          <p:cNvPicPr preferRelativeResize="0"/>
          <p:nvPr/>
        </p:nvPicPr>
        <p:blipFill rotWithShape="1">
          <a:blip r:embed="rId3">
            <a:alphaModFix/>
          </a:blip>
          <a:srcRect/>
          <a:stretch/>
        </p:blipFill>
        <p:spPr>
          <a:xfrm>
            <a:off x="5730240" y="-1280"/>
            <a:ext cx="4175760" cy="6859280"/>
          </a:xfrm>
          <a:prstGeom prst="rect">
            <a:avLst/>
          </a:prstGeom>
          <a:noFill/>
          <a:ln>
            <a:noFill/>
          </a:ln>
        </p:spPr>
      </p:pic>
      <p:pic>
        <p:nvPicPr>
          <p:cNvPr id="1572" name="Google Shape;1572;p80"/>
          <p:cNvPicPr preferRelativeResize="0"/>
          <p:nvPr/>
        </p:nvPicPr>
        <p:blipFill rotWithShape="1">
          <a:blip r:embed="rId4">
            <a:alphaModFix/>
          </a:blip>
          <a:srcRect/>
          <a:stretch/>
        </p:blipFill>
        <p:spPr>
          <a:xfrm rot="10800000">
            <a:off x="218646" y="182367"/>
            <a:ext cx="465726" cy="465726"/>
          </a:xfrm>
          <a:prstGeom prst="rect">
            <a:avLst/>
          </a:prstGeom>
          <a:noFill/>
          <a:ln>
            <a:noFill/>
          </a:ln>
        </p:spPr>
      </p:pic>
      <p:sp>
        <p:nvSpPr>
          <p:cNvPr id="1573" name="Google Shape;1573;p80"/>
          <p:cNvSpPr/>
          <p:nvPr/>
        </p:nvSpPr>
        <p:spPr>
          <a:xfrm>
            <a:off x="143355" y="2360262"/>
            <a:ext cx="9421744" cy="146706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just" rtl="0">
              <a:spcBef>
                <a:spcPts val="360"/>
              </a:spcBef>
              <a:spcAft>
                <a:spcPts val="0"/>
              </a:spcAft>
              <a:buNone/>
            </a:pPr>
            <a:endParaRPr sz="1800" b="1">
              <a:solidFill>
                <a:srgbClr val="000000"/>
              </a:solidFill>
              <a:latin typeface="Times New Roman"/>
              <a:ea typeface="Times New Roman"/>
              <a:cs typeface="Times New Roman"/>
              <a:sym typeface="Times New Roman"/>
            </a:endParaRPr>
          </a:p>
          <a:p>
            <a:pPr marL="0" marR="0" lvl="0" indent="0" algn="just" rtl="0">
              <a:lnSpc>
                <a:spcPct val="90000"/>
              </a:lnSpc>
              <a:spcBef>
                <a:spcPts val="1000"/>
              </a:spcBef>
              <a:spcAft>
                <a:spcPts val="0"/>
              </a:spcAft>
              <a:buNone/>
            </a:pPr>
            <a:endParaRPr sz="1800" b="1">
              <a:solidFill>
                <a:srgbClr val="000000"/>
              </a:solidFill>
              <a:latin typeface="Times New Roman"/>
              <a:ea typeface="Times New Roman"/>
              <a:cs typeface="Times New Roman"/>
              <a:sym typeface="Times New Roman"/>
            </a:endParaRPr>
          </a:p>
          <a:p>
            <a:pPr marL="0" marR="0" lvl="0" indent="0" algn="l" rtl="0">
              <a:spcBef>
                <a:spcPts val="420"/>
              </a:spcBef>
              <a:spcAft>
                <a:spcPts val="0"/>
              </a:spcAft>
              <a:buNone/>
            </a:pPr>
            <a:endParaRPr sz="2100">
              <a:solidFill>
                <a:srgbClr val="000000"/>
              </a:solidFill>
              <a:latin typeface="Times New Roman"/>
              <a:ea typeface="Times New Roman"/>
              <a:cs typeface="Times New Roman"/>
              <a:sym typeface="Times New Roman"/>
            </a:endParaRPr>
          </a:p>
        </p:txBody>
      </p:sp>
      <p:pic>
        <p:nvPicPr>
          <p:cNvPr id="1574" name="Google Shape;1574;p80"/>
          <p:cNvPicPr preferRelativeResize="0"/>
          <p:nvPr/>
        </p:nvPicPr>
        <p:blipFill rotWithShape="1">
          <a:blip r:embed="rId5">
            <a:alphaModFix/>
          </a:blip>
          <a:srcRect/>
          <a:stretch/>
        </p:blipFill>
        <p:spPr>
          <a:xfrm>
            <a:off x="1" y="-1280"/>
            <a:ext cx="499000" cy="499000"/>
          </a:xfrm>
          <a:prstGeom prst="rect">
            <a:avLst/>
          </a:prstGeom>
          <a:noFill/>
          <a:ln>
            <a:noFill/>
          </a:ln>
        </p:spPr>
      </p:pic>
      <p:pic>
        <p:nvPicPr>
          <p:cNvPr id="1575" name="Google Shape;1575;p80"/>
          <p:cNvPicPr preferRelativeResize="0"/>
          <p:nvPr/>
        </p:nvPicPr>
        <p:blipFill rotWithShape="1">
          <a:blip r:embed="rId6">
            <a:alphaModFix/>
          </a:blip>
          <a:srcRect/>
          <a:stretch/>
        </p:blipFill>
        <p:spPr>
          <a:xfrm>
            <a:off x="9452367" y="6434325"/>
            <a:ext cx="401073" cy="425435"/>
          </a:xfrm>
          <a:prstGeom prst="rect">
            <a:avLst/>
          </a:prstGeom>
          <a:noFill/>
          <a:ln>
            <a:noFill/>
          </a:ln>
        </p:spPr>
      </p:pic>
      <p:pic>
        <p:nvPicPr>
          <p:cNvPr id="1576" name="Google Shape;1576;p80"/>
          <p:cNvPicPr preferRelativeResize="0"/>
          <p:nvPr/>
        </p:nvPicPr>
        <p:blipFill rotWithShape="1">
          <a:blip r:embed="rId7">
            <a:alphaModFix/>
          </a:blip>
          <a:srcRect/>
          <a:stretch/>
        </p:blipFill>
        <p:spPr>
          <a:xfrm>
            <a:off x="611930" y="415230"/>
            <a:ext cx="3394014" cy="907022"/>
          </a:xfrm>
          <a:prstGeom prst="rect">
            <a:avLst/>
          </a:prstGeom>
          <a:noFill/>
          <a:ln>
            <a:noFill/>
          </a:ln>
        </p:spPr>
      </p:pic>
      <p:sp>
        <p:nvSpPr>
          <p:cNvPr id="1577" name="Google Shape;1577;p80"/>
          <p:cNvSpPr/>
          <p:nvPr/>
        </p:nvSpPr>
        <p:spPr>
          <a:xfrm>
            <a:off x="754838" y="1662669"/>
            <a:ext cx="4471805" cy="4799584"/>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ru-RU" sz="1700" b="1">
                <a:solidFill>
                  <a:srgbClr val="800000"/>
                </a:solidFill>
                <a:latin typeface="Libre Franklin Thin"/>
                <a:ea typeface="Libre Franklin Thin"/>
                <a:cs typeface="Libre Franklin Thin"/>
                <a:sym typeface="Libre Franklin Thin"/>
              </a:rPr>
              <a:t>КОНТАКТНЫЕ ТЕЛЕФОНЫ:</a:t>
            </a:r>
            <a:endParaRPr/>
          </a:p>
          <a:p>
            <a:pPr marL="0" marR="0" lvl="0" indent="0" algn="l" rtl="0">
              <a:lnSpc>
                <a:spcPct val="107000"/>
              </a:lnSpc>
              <a:spcBef>
                <a:spcPts val="800"/>
              </a:spcBef>
              <a:spcAft>
                <a:spcPts val="0"/>
              </a:spcAft>
              <a:buNone/>
            </a:pPr>
            <a:r>
              <a:rPr lang="ru-RU" sz="1700" b="1">
                <a:solidFill>
                  <a:srgbClr val="800000"/>
                </a:solidFill>
                <a:latin typeface="Libre Franklin Thin"/>
                <a:ea typeface="Libre Franklin Thin"/>
                <a:cs typeface="Libre Franklin Thin"/>
                <a:sym typeface="Libre Franklin Thin"/>
              </a:rPr>
              <a:t>       </a:t>
            </a:r>
            <a:r>
              <a:rPr lang="ru-RU" sz="1600" b="1">
                <a:solidFill>
                  <a:srgbClr val="800000"/>
                </a:solidFill>
                <a:latin typeface="Libre Franklin Thin"/>
                <a:ea typeface="Libre Franklin Thin"/>
                <a:cs typeface="Libre Franklin Thin"/>
                <a:sym typeface="Libre Franklin Thin"/>
              </a:rPr>
              <a:t>+7 (495)134–32-23 </a:t>
            </a:r>
            <a:endParaRPr sz="1600" b="1">
              <a:solidFill>
                <a:srgbClr val="800000"/>
              </a:solidFill>
              <a:latin typeface="Libre Franklin Thin"/>
              <a:ea typeface="Libre Franklin Thin"/>
              <a:cs typeface="Libre Franklin Thin"/>
              <a:sym typeface="Libre Franklin Thin"/>
            </a:endParaRPr>
          </a:p>
          <a:p>
            <a:pPr marL="0" marR="0" lvl="0" indent="0" algn="l" rtl="0">
              <a:lnSpc>
                <a:spcPct val="107000"/>
              </a:lnSpc>
              <a:spcBef>
                <a:spcPts val="800"/>
              </a:spcBef>
              <a:spcAft>
                <a:spcPts val="0"/>
              </a:spcAft>
              <a:buNone/>
            </a:pPr>
            <a:r>
              <a:rPr lang="ru-RU" sz="1700" b="1">
                <a:solidFill>
                  <a:srgbClr val="800000"/>
                </a:solidFill>
                <a:latin typeface="Libre Franklin Thin"/>
                <a:ea typeface="Libre Franklin Thin"/>
                <a:cs typeface="Libre Franklin Thin"/>
                <a:sym typeface="Libre Franklin Thin"/>
              </a:rPr>
              <a:t>Менеджеры департамента развития:</a:t>
            </a:r>
            <a:endParaRPr sz="1700" b="1">
              <a:solidFill>
                <a:srgbClr val="800000"/>
              </a:solidFill>
              <a:latin typeface="Libre Franklin Thin"/>
              <a:ea typeface="Libre Franklin Thin"/>
              <a:cs typeface="Libre Franklin Thin"/>
              <a:sym typeface="Libre Franklin Thin"/>
            </a:endParaRPr>
          </a:p>
          <a:p>
            <a:pPr marL="0" marR="0" lvl="0" indent="0" algn="l" rtl="0">
              <a:lnSpc>
                <a:spcPct val="107000"/>
              </a:lnSpc>
              <a:spcBef>
                <a:spcPts val="800"/>
              </a:spcBef>
              <a:spcAft>
                <a:spcPts val="0"/>
              </a:spcAft>
              <a:buNone/>
            </a:pPr>
            <a:r>
              <a:rPr lang="ru-RU" sz="1700">
                <a:solidFill>
                  <a:srgbClr val="800000"/>
                </a:solidFill>
                <a:latin typeface="Libre Franklin Thin"/>
                <a:ea typeface="Libre Franklin Thin"/>
                <a:cs typeface="Libre Franklin Thin"/>
                <a:sym typeface="Libre Franklin Thin"/>
              </a:rPr>
              <a:t>Артемова Ольга; Лутицкая Алиса</a:t>
            </a:r>
            <a:endParaRPr/>
          </a:p>
          <a:p>
            <a:pPr marL="0" marR="0" lvl="0" indent="0" algn="l" rtl="0">
              <a:lnSpc>
                <a:spcPct val="107000"/>
              </a:lnSpc>
              <a:spcBef>
                <a:spcPts val="800"/>
              </a:spcBef>
              <a:spcAft>
                <a:spcPts val="0"/>
              </a:spcAft>
              <a:buNone/>
            </a:pPr>
            <a:r>
              <a:rPr lang="ru-RU" sz="1700">
                <a:solidFill>
                  <a:srgbClr val="800000"/>
                </a:solidFill>
                <a:latin typeface="Libre Franklin Thin"/>
                <a:ea typeface="Libre Franklin Thin"/>
                <a:cs typeface="Libre Franklin Thin"/>
                <a:sym typeface="Libre Franklin Thin"/>
              </a:rPr>
              <a:t>        </a:t>
            </a:r>
            <a:r>
              <a:rPr lang="ru-RU" sz="1700" b="1">
                <a:solidFill>
                  <a:srgbClr val="800000"/>
                </a:solidFill>
                <a:latin typeface="Libre Franklin Thin"/>
                <a:ea typeface="Libre Franklin Thin"/>
                <a:cs typeface="Libre Franklin Thin"/>
                <a:sym typeface="Libre Franklin Thin"/>
              </a:rPr>
              <a:t>admin@pravovest-audit.ru</a:t>
            </a:r>
            <a:endParaRPr/>
          </a:p>
          <a:p>
            <a:pPr marL="0" marR="0" lvl="0" indent="0" algn="l" rtl="0">
              <a:lnSpc>
                <a:spcPct val="107000"/>
              </a:lnSpc>
              <a:spcBef>
                <a:spcPts val="800"/>
              </a:spcBef>
              <a:spcAft>
                <a:spcPts val="0"/>
              </a:spcAft>
              <a:buNone/>
            </a:pPr>
            <a:r>
              <a:rPr lang="ru-RU" sz="1700" b="1">
                <a:solidFill>
                  <a:srgbClr val="800000"/>
                </a:solidFill>
                <a:latin typeface="Libre Franklin Thin"/>
                <a:ea typeface="Libre Franklin Thin"/>
                <a:cs typeface="Libre Franklin Thin"/>
                <a:sym typeface="Libre Franklin Thin"/>
              </a:rPr>
              <a:t>        </a:t>
            </a:r>
            <a:r>
              <a:rPr lang="ru-RU" sz="1600" b="1">
                <a:solidFill>
                  <a:srgbClr val="800000"/>
                </a:solidFill>
                <a:latin typeface="Libre Franklin Thin"/>
                <a:ea typeface="Libre Franklin Thin"/>
                <a:cs typeface="Libre Franklin Thin"/>
                <a:sym typeface="Libre Franklin Thin"/>
              </a:rPr>
              <a:t>+ 7 (903) 669-51-90</a:t>
            </a:r>
            <a:endParaRPr sz="1700" b="1">
              <a:solidFill>
                <a:srgbClr val="800000"/>
              </a:solidFill>
              <a:latin typeface="Libre Franklin Thin"/>
              <a:ea typeface="Libre Franklin Thin"/>
              <a:cs typeface="Libre Franklin Thin"/>
              <a:sym typeface="Libre Franklin Thin"/>
            </a:endParaRPr>
          </a:p>
          <a:p>
            <a:pPr marL="0" marR="0" lvl="0" indent="0" algn="l" rtl="0">
              <a:lnSpc>
                <a:spcPct val="107000"/>
              </a:lnSpc>
              <a:spcBef>
                <a:spcPts val="800"/>
              </a:spcBef>
              <a:spcAft>
                <a:spcPts val="0"/>
              </a:spcAft>
              <a:buNone/>
            </a:pPr>
            <a:r>
              <a:rPr lang="ru-RU" sz="1700" b="1">
                <a:solidFill>
                  <a:srgbClr val="800000"/>
                </a:solidFill>
                <a:latin typeface="Libre Franklin Thin"/>
                <a:ea typeface="Libre Franklin Thin"/>
                <a:cs typeface="Libre Franklin Thin"/>
                <a:sym typeface="Libre Franklin Thin"/>
              </a:rPr>
              <a:t>        cons@wiseadvice.ru</a:t>
            </a:r>
            <a:endParaRPr sz="1700" b="1">
              <a:solidFill>
                <a:srgbClr val="800000"/>
              </a:solidFill>
              <a:latin typeface="Libre Franklin Thin"/>
              <a:ea typeface="Libre Franklin Thin"/>
              <a:cs typeface="Libre Franklin Thin"/>
              <a:sym typeface="Libre Franklin Thin"/>
            </a:endParaRPr>
          </a:p>
          <a:p>
            <a:pPr marL="0" marR="0" lvl="0" indent="0" algn="l" rtl="0">
              <a:lnSpc>
                <a:spcPct val="107000"/>
              </a:lnSpc>
              <a:spcBef>
                <a:spcPts val="800"/>
              </a:spcBef>
              <a:spcAft>
                <a:spcPts val="0"/>
              </a:spcAft>
              <a:buNone/>
            </a:pPr>
            <a:r>
              <a:rPr lang="ru-RU" sz="1700">
                <a:solidFill>
                  <a:srgbClr val="800000"/>
                </a:solidFill>
                <a:latin typeface="Libre Franklin Thin"/>
                <a:ea typeface="Libre Franklin Thin"/>
                <a:cs typeface="Libre Franklin Thin"/>
                <a:sym typeface="Libre Franklin Thin"/>
              </a:rPr>
              <a:t>         </a:t>
            </a:r>
            <a:r>
              <a:rPr lang="ru-RU" sz="1600" b="1">
                <a:solidFill>
                  <a:srgbClr val="800000"/>
                </a:solidFill>
                <a:latin typeface="Libre Franklin Thin"/>
                <a:ea typeface="Libre Franklin Thin"/>
                <a:cs typeface="Libre Franklin Thin"/>
                <a:sym typeface="Libre Franklin Thin"/>
              </a:rPr>
              <a:t>+7 (996)966–32-63</a:t>
            </a:r>
            <a:endParaRPr/>
          </a:p>
          <a:p>
            <a:pPr marL="0" marR="0" lvl="0" indent="0" algn="l" rtl="0">
              <a:lnSpc>
                <a:spcPct val="107000"/>
              </a:lnSpc>
              <a:spcBef>
                <a:spcPts val="800"/>
              </a:spcBef>
              <a:spcAft>
                <a:spcPts val="0"/>
              </a:spcAft>
              <a:buNone/>
            </a:pPr>
            <a:r>
              <a:rPr lang="ru-RU" sz="1700">
                <a:solidFill>
                  <a:srgbClr val="800000"/>
                </a:solidFill>
                <a:latin typeface="Libre Franklin Thin"/>
                <a:ea typeface="Libre Franklin Thin"/>
                <a:cs typeface="Libre Franklin Thin"/>
                <a:sym typeface="Libre Franklin Thin"/>
              </a:rPr>
              <a:t>       </a:t>
            </a:r>
            <a:r>
              <a:rPr lang="ru-RU" sz="1600">
                <a:solidFill>
                  <a:srgbClr val="800000"/>
                </a:solidFill>
                <a:latin typeface="Libre Franklin Thin"/>
                <a:ea typeface="Libre Franklin Thin"/>
                <a:cs typeface="Libre Franklin Thin"/>
                <a:sym typeface="Libre Franklin Thin"/>
              </a:rPr>
              <a:t>115 093, г. МОСКВА, 1-й ЩИПКОВСКИЙ</a:t>
            </a:r>
            <a:endParaRPr/>
          </a:p>
          <a:p>
            <a:pPr marL="0" marR="0" lvl="0" indent="0" algn="l" rtl="0">
              <a:lnSpc>
                <a:spcPct val="107000"/>
              </a:lnSpc>
              <a:spcBef>
                <a:spcPts val="100"/>
              </a:spcBef>
              <a:spcAft>
                <a:spcPts val="0"/>
              </a:spcAft>
              <a:buNone/>
            </a:pPr>
            <a:r>
              <a:rPr lang="ru-RU" sz="1600">
                <a:solidFill>
                  <a:srgbClr val="800000"/>
                </a:solidFill>
                <a:latin typeface="Libre Franklin Thin"/>
                <a:ea typeface="Libre Franklin Thin"/>
                <a:cs typeface="Libre Franklin Thin"/>
                <a:sym typeface="Libre Franklin Thin"/>
              </a:rPr>
              <a:t>       ПЕР., Д. 20, ЭТАЖ 2, ОФИС 211</a:t>
            </a:r>
            <a:endParaRPr/>
          </a:p>
          <a:p>
            <a:pPr marL="0" marR="0" lvl="0" indent="0" algn="l" rtl="0">
              <a:lnSpc>
                <a:spcPct val="107000"/>
              </a:lnSpc>
              <a:spcBef>
                <a:spcPts val="100"/>
              </a:spcBef>
              <a:spcAft>
                <a:spcPts val="0"/>
              </a:spcAft>
              <a:buNone/>
            </a:pPr>
            <a:endParaRPr sz="1700" b="1">
              <a:solidFill>
                <a:srgbClr val="800000"/>
              </a:solidFill>
              <a:latin typeface="Libre Franklin Thin"/>
              <a:ea typeface="Libre Franklin Thin"/>
              <a:cs typeface="Libre Franklin Thin"/>
              <a:sym typeface="Libre Franklin Thin"/>
            </a:endParaRPr>
          </a:p>
          <a:p>
            <a:pPr marL="0" marR="0" lvl="0" indent="0" algn="l" rtl="0">
              <a:lnSpc>
                <a:spcPct val="107000"/>
              </a:lnSpc>
              <a:spcBef>
                <a:spcPts val="800"/>
              </a:spcBef>
              <a:spcAft>
                <a:spcPts val="0"/>
              </a:spcAft>
              <a:buNone/>
            </a:pPr>
            <a:r>
              <a:rPr lang="ru-RU" sz="1700" b="1">
                <a:solidFill>
                  <a:srgbClr val="800000"/>
                </a:solidFill>
                <a:latin typeface="Libre Franklin Thin"/>
                <a:ea typeface="Libre Franklin Thin"/>
                <a:cs typeface="Libre Franklin Thin"/>
                <a:sym typeface="Libre Franklin Thin"/>
              </a:rPr>
              <a:t>       </a:t>
            </a:r>
            <a:r>
              <a:rPr lang="ru-RU" sz="1800" b="1">
                <a:solidFill>
                  <a:srgbClr val="800000"/>
                </a:solidFill>
                <a:latin typeface="Libre Franklin Thin"/>
                <a:ea typeface="Libre Franklin Thin"/>
                <a:cs typeface="Libre Franklin Thin"/>
                <a:sym typeface="Libre Franklin Thin"/>
              </a:rPr>
              <a:t>pravovest-audit.ru</a:t>
            </a:r>
            <a:endParaRPr sz="1800" b="1">
              <a:solidFill>
                <a:srgbClr val="800000"/>
              </a:solidFill>
              <a:latin typeface="Libre Franklin Thin"/>
              <a:ea typeface="Libre Franklin Thin"/>
              <a:cs typeface="Libre Franklin Thin"/>
              <a:sym typeface="Libre Franklin Thin"/>
            </a:endParaRPr>
          </a:p>
          <a:p>
            <a:pPr marL="0" marR="0" lvl="0" indent="0" algn="l" rtl="0">
              <a:lnSpc>
                <a:spcPct val="107000"/>
              </a:lnSpc>
              <a:spcBef>
                <a:spcPts val="800"/>
              </a:spcBef>
              <a:spcAft>
                <a:spcPts val="0"/>
              </a:spcAft>
              <a:buNone/>
            </a:pPr>
            <a:endParaRPr sz="1800">
              <a:solidFill>
                <a:srgbClr val="800000"/>
              </a:solidFill>
              <a:latin typeface="Arial"/>
              <a:ea typeface="Arial"/>
              <a:cs typeface="Arial"/>
              <a:sym typeface="Arial"/>
            </a:endParaRPr>
          </a:p>
        </p:txBody>
      </p:sp>
      <p:pic>
        <p:nvPicPr>
          <p:cNvPr id="1578" name="Google Shape;1578;p80" descr="Free photo At Mail E Mail Characters Envelope Post Email ..."/>
          <p:cNvPicPr preferRelativeResize="0"/>
          <p:nvPr/>
        </p:nvPicPr>
        <p:blipFill rotWithShape="1">
          <a:blip r:embed="rId8">
            <a:alphaModFix/>
          </a:blip>
          <a:srcRect/>
          <a:stretch/>
        </p:blipFill>
        <p:spPr>
          <a:xfrm>
            <a:off x="787819" y="3034420"/>
            <a:ext cx="448451" cy="477641"/>
          </a:xfrm>
          <a:prstGeom prst="rect">
            <a:avLst/>
          </a:prstGeom>
          <a:noFill/>
          <a:ln>
            <a:noFill/>
          </a:ln>
        </p:spPr>
      </p:pic>
      <p:pic>
        <p:nvPicPr>
          <p:cNvPr id="1579" name="Google Shape;1579;p80"/>
          <p:cNvPicPr preferRelativeResize="0"/>
          <p:nvPr/>
        </p:nvPicPr>
        <p:blipFill rotWithShape="1">
          <a:blip r:embed="rId9">
            <a:alphaModFix/>
          </a:blip>
          <a:srcRect/>
          <a:stretch/>
        </p:blipFill>
        <p:spPr>
          <a:xfrm>
            <a:off x="787819" y="3852478"/>
            <a:ext cx="448451" cy="475145"/>
          </a:xfrm>
          <a:prstGeom prst="rect">
            <a:avLst/>
          </a:prstGeom>
          <a:noFill/>
          <a:ln>
            <a:noFill/>
          </a:ln>
        </p:spPr>
      </p:pic>
      <p:pic>
        <p:nvPicPr>
          <p:cNvPr id="1580" name="Google Shape;1580;p80"/>
          <p:cNvPicPr preferRelativeResize="0"/>
          <p:nvPr/>
        </p:nvPicPr>
        <p:blipFill rotWithShape="1">
          <a:blip r:embed="rId10">
            <a:alphaModFix/>
          </a:blip>
          <a:srcRect/>
          <a:stretch/>
        </p:blipFill>
        <p:spPr>
          <a:xfrm>
            <a:off x="853534" y="3564217"/>
            <a:ext cx="317019" cy="317019"/>
          </a:xfrm>
          <a:prstGeom prst="rect">
            <a:avLst/>
          </a:prstGeom>
          <a:noFill/>
          <a:ln>
            <a:noFill/>
          </a:ln>
        </p:spPr>
      </p:pic>
      <p:pic>
        <p:nvPicPr>
          <p:cNvPr id="1581" name="Google Shape;1581;p80"/>
          <p:cNvPicPr preferRelativeResize="0"/>
          <p:nvPr/>
        </p:nvPicPr>
        <p:blipFill rotWithShape="1">
          <a:blip r:embed="rId10">
            <a:alphaModFix/>
          </a:blip>
          <a:srcRect/>
          <a:stretch/>
        </p:blipFill>
        <p:spPr>
          <a:xfrm>
            <a:off x="853533" y="4379779"/>
            <a:ext cx="317019" cy="317019"/>
          </a:xfrm>
          <a:prstGeom prst="rect">
            <a:avLst/>
          </a:prstGeom>
          <a:noFill/>
          <a:ln>
            <a:noFill/>
          </a:ln>
        </p:spPr>
      </p:pic>
      <p:pic>
        <p:nvPicPr>
          <p:cNvPr id="1582" name="Google Shape;1582;p80"/>
          <p:cNvPicPr preferRelativeResize="0"/>
          <p:nvPr/>
        </p:nvPicPr>
        <p:blipFill rotWithShape="1">
          <a:blip r:embed="rId10">
            <a:alphaModFix/>
          </a:blip>
          <a:srcRect/>
          <a:stretch/>
        </p:blipFill>
        <p:spPr>
          <a:xfrm>
            <a:off x="853534" y="2090653"/>
            <a:ext cx="317019" cy="317019"/>
          </a:xfrm>
          <a:prstGeom prst="rect">
            <a:avLst/>
          </a:prstGeom>
          <a:noFill/>
          <a:ln>
            <a:noFill/>
          </a:ln>
        </p:spPr>
      </p:pic>
      <p:pic>
        <p:nvPicPr>
          <p:cNvPr id="1583" name="Google Shape;1583;p80" descr="GPS icon PNG"/>
          <p:cNvPicPr preferRelativeResize="0"/>
          <p:nvPr/>
        </p:nvPicPr>
        <p:blipFill rotWithShape="1">
          <a:blip r:embed="rId11">
            <a:alphaModFix/>
          </a:blip>
          <a:srcRect/>
          <a:stretch/>
        </p:blipFill>
        <p:spPr>
          <a:xfrm>
            <a:off x="796870" y="4800042"/>
            <a:ext cx="373682" cy="373682"/>
          </a:xfrm>
          <a:prstGeom prst="rect">
            <a:avLst/>
          </a:prstGeom>
          <a:noFill/>
          <a:ln>
            <a:noFill/>
          </a:ln>
        </p:spPr>
      </p:pic>
      <p:pic>
        <p:nvPicPr>
          <p:cNvPr id="1584" name="Google Shape;1584;p80" descr="Earth Planet Icon · Free image on Pixabay"/>
          <p:cNvPicPr preferRelativeResize="0"/>
          <p:nvPr/>
        </p:nvPicPr>
        <p:blipFill rotWithShape="1">
          <a:blip r:embed="rId12">
            <a:alphaModFix/>
          </a:blip>
          <a:srcRect/>
          <a:stretch/>
        </p:blipFill>
        <p:spPr>
          <a:xfrm>
            <a:off x="855382" y="5645062"/>
            <a:ext cx="345852" cy="345852"/>
          </a:xfrm>
          <a:prstGeom prst="rect">
            <a:avLst/>
          </a:prstGeom>
          <a:noFill/>
          <a:ln>
            <a:noFill/>
          </a:ln>
        </p:spPr>
      </p:pic>
      <p:pic>
        <p:nvPicPr>
          <p:cNvPr id="1585" name="Google Shape;1585;p80"/>
          <p:cNvPicPr preferRelativeResize="0"/>
          <p:nvPr/>
        </p:nvPicPr>
        <p:blipFill rotWithShape="1">
          <a:blip r:embed="rId13">
            <a:alphaModFix/>
          </a:blip>
          <a:srcRect/>
          <a:stretch/>
        </p:blipFill>
        <p:spPr>
          <a:xfrm>
            <a:off x="5226643" y="-160712"/>
            <a:ext cx="4682586" cy="7017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1"/>
          <p:cNvPicPr preferRelativeResize="0"/>
          <p:nvPr/>
        </p:nvPicPr>
        <p:blipFill rotWithShape="1">
          <a:blip r:embed="rId3">
            <a:alphaModFix/>
          </a:blip>
          <a:srcRect/>
          <a:stretch/>
        </p:blipFill>
        <p:spPr>
          <a:xfrm>
            <a:off x="22858" y="-26854"/>
            <a:ext cx="9906859" cy="6858594"/>
          </a:xfrm>
          <a:prstGeom prst="rect">
            <a:avLst/>
          </a:prstGeom>
          <a:noFill/>
          <a:ln>
            <a:noFill/>
          </a:ln>
        </p:spPr>
      </p:pic>
      <p:sp>
        <p:nvSpPr>
          <p:cNvPr id="238" name="Google Shape;238;p21"/>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239" name="Google Shape;239;p21"/>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240" name="Google Shape;240;p21"/>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241" name="Google Shape;241;p21"/>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242" name="Google Shape;242;p21"/>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243" name="Google Shape;243;p21"/>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244" name="Google Shape;244;p21"/>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245" name="Google Shape;245;p21"/>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246" name="Google Shape;246;p21"/>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247" name="Google Shape;247;p21"/>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248" name="Google Shape;248;p21"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249" name="Google Shape;249;p21"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250" name="Google Shape;250;p21"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251" name="Google Shape;251;p21"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252" name="Google Shape;252;p21"/>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253" name="Google Shape;253;p21"/>
          <p:cNvSpPr/>
          <p:nvPr/>
        </p:nvSpPr>
        <p:spPr>
          <a:xfrm>
            <a:off x="249501" y="811370"/>
            <a:ext cx="90240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Суточные и ГПХ в РСВ</a:t>
            </a:r>
            <a:endParaRPr/>
          </a:p>
        </p:txBody>
      </p:sp>
      <p:sp>
        <p:nvSpPr>
          <p:cNvPr id="254" name="Google Shape;254;p21"/>
          <p:cNvSpPr/>
          <p:nvPr/>
        </p:nvSpPr>
        <p:spPr>
          <a:xfrm>
            <a:off x="203946" y="1273036"/>
            <a:ext cx="9511734" cy="577740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b="1">
                <a:solidFill>
                  <a:schemeClr val="dk1"/>
                </a:solidFill>
                <a:latin typeface="Times New Roman"/>
                <a:ea typeface="Times New Roman"/>
                <a:cs typeface="Times New Roman"/>
                <a:sym typeface="Times New Roman"/>
              </a:rPr>
              <a:t>Письмо ФНС России от 24.11.2017 N ГД-4-11/23829@</a:t>
            </a:r>
            <a:endParaRPr/>
          </a:p>
          <a:p>
            <a:pPr marL="0" marR="0" lvl="0" indent="0" algn="just" rtl="0">
              <a:spcBef>
                <a:spcPts val="0"/>
              </a:spcBef>
              <a:spcAft>
                <a:spcPts val="0"/>
              </a:spcAft>
              <a:buNone/>
            </a:pPr>
            <a:r>
              <a:rPr lang="ru-RU" sz="1900">
                <a:solidFill>
                  <a:schemeClr val="dk1"/>
                </a:solidFill>
                <a:latin typeface="Times New Roman"/>
                <a:ea typeface="Times New Roman"/>
                <a:cs typeface="Times New Roman"/>
                <a:sym typeface="Times New Roman"/>
              </a:rPr>
              <a:t>Суммы выплат и иных вознаграждений, не подлежащие обложению страховыми взносами в соответствии со статьей 422 Кодекса, в частности, суточные в пределах сумм, установленных Кодексом, также в соответствии с Порядком подлежат отражению в Расчете.</a:t>
            </a:r>
            <a:endParaRPr/>
          </a:p>
          <a:p>
            <a:pPr marL="0" marR="0" lvl="0" indent="0" algn="just" rtl="0">
              <a:spcBef>
                <a:spcPts val="0"/>
              </a:spcBef>
              <a:spcAft>
                <a:spcPts val="0"/>
              </a:spcAft>
              <a:buNone/>
            </a:pPr>
            <a:r>
              <a:rPr lang="ru-RU" sz="1900">
                <a:solidFill>
                  <a:schemeClr val="dk1"/>
                </a:solidFill>
                <a:latin typeface="Times New Roman"/>
                <a:ea typeface="Times New Roman"/>
                <a:cs typeface="Times New Roman"/>
                <a:sym typeface="Times New Roman"/>
              </a:rPr>
              <a:t>Таким образом, плательщиками в Расчете отражается база для исчисления страховых взносов, рассчитанная в соответствии со статьей 421 Кодекса как разность между начисленными суммами выплат и иных вознаграждений, которые включаются в объект обложения страховыми взносами в соответствии с пунктами 1 и 2 статьи 420 Кодекса, и суммами, не подлежащими обложению страховыми взносами в соответствии со статьей 422 Кодекса.</a:t>
            </a:r>
            <a:endParaRPr/>
          </a:p>
          <a:p>
            <a:pPr marL="0" marR="0" lvl="0" indent="0" algn="just" rtl="0">
              <a:spcBef>
                <a:spcPts val="0"/>
              </a:spcBef>
              <a:spcAft>
                <a:spcPts val="0"/>
              </a:spcAft>
              <a:buNone/>
            </a:pPr>
            <a:r>
              <a:rPr lang="ru-RU" sz="1900">
                <a:solidFill>
                  <a:schemeClr val="dk1"/>
                </a:solidFill>
                <a:latin typeface="Times New Roman"/>
                <a:ea typeface="Times New Roman"/>
                <a:cs typeface="Times New Roman"/>
                <a:sym typeface="Times New Roman"/>
              </a:rPr>
              <a:t>В случае если плательщиком суточные в пределах сумм, установленных Кодексом, не были учтены в ранее представленных расчетах, необходимо представить уточненные расчеты.</a:t>
            </a:r>
            <a:endParaRPr/>
          </a:p>
          <a:p>
            <a:pPr marL="0" marR="0" lvl="0" indent="0" algn="just" rtl="0">
              <a:spcBef>
                <a:spcPts val="0"/>
              </a:spcBef>
              <a:spcAft>
                <a:spcPts val="0"/>
              </a:spcAft>
              <a:buNone/>
            </a:pPr>
            <a:r>
              <a:rPr lang="ru-RU" sz="1900">
                <a:solidFill>
                  <a:schemeClr val="dk1"/>
                </a:solidFill>
                <a:latin typeface="Times New Roman"/>
                <a:ea typeface="Times New Roman"/>
                <a:cs typeface="Times New Roman"/>
                <a:sym typeface="Times New Roman"/>
              </a:rPr>
              <a:t>Письмо ФНС России Физические лица, получающие вознаграждения в рамках гражданско-правовых договоров, не являются застрахованными лицами, по данным физическим лицам показатели строк 010 - 070 приложения N 2 к разделу 1 расчета по страховым взносам не заполняются.</a:t>
            </a:r>
            <a:endParaRPr/>
          </a:p>
          <a:p>
            <a:pPr marL="0" marR="0" lvl="0" indent="0" algn="just" rtl="0">
              <a:spcBef>
                <a:spcPts val="0"/>
              </a:spcBef>
              <a:spcAft>
                <a:spcPts val="0"/>
              </a:spcAft>
              <a:buNone/>
            </a:pPr>
            <a:r>
              <a:rPr lang="ru-RU" sz="1900">
                <a:solidFill>
                  <a:schemeClr val="dk1"/>
                </a:solidFill>
                <a:latin typeface="Times New Roman"/>
                <a:ea typeface="Times New Roman"/>
                <a:cs typeface="Times New Roman"/>
                <a:sym typeface="Times New Roman"/>
              </a:rPr>
              <a:t>от 31.07.2018 N БС-4-11/14783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2"/>
          <p:cNvPicPr preferRelativeResize="0"/>
          <p:nvPr/>
        </p:nvPicPr>
        <p:blipFill rotWithShape="1">
          <a:blip r:embed="rId3">
            <a:alphaModFix/>
          </a:blip>
          <a:srcRect/>
          <a:stretch/>
        </p:blipFill>
        <p:spPr>
          <a:xfrm>
            <a:off x="-198689" y="415230"/>
            <a:ext cx="9906859" cy="6858594"/>
          </a:xfrm>
          <a:prstGeom prst="rect">
            <a:avLst/>
          </a:prstGeom>
          <a:noFill/>
          <a:ln>
            <a:noFill/>
          </a:ln>
        </p:spPr>
      </p:pic>
      <p:sp>
        <p:nvSpPr>
          <p:cNvPr id="260" name="Google Shape;260;p22"/>
          <p:cNvSpPr txBox="1"/>
          <p:nvPr/>
        </p:nvSpPr>
        <p:spPr>
          <a:xfrm>
            <a:off x="-22858" y="1166608"/>
            <a:ext cx="9906858" cy="4414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a:solidFill>
                <a:srgbClr val="9E0E11"/>
              </a:solidFill>
              <a:latin typeface="Franklin Gothic"/>
              <a:ea typeface="Franklin Gothic"/>
              <a:cs typeface="Franklin Gothic"/>
              <a:sym typeface="Franklin Gothic"/>
            </a:endParaRPr>
          </a:p>
        </p:txBody>
      </p:sp>
      <p:pic>
        <p:nvPicPr>
          <p:cNvPr id="261" name="Google Shape;261;p22"/>
          <p:cNvPicPr preferRelativeResize="0"/>
          <p:nvPr/>
        </p:nvPicPr>
        <p:blipFill rotWithShape="1">
          <a:blip r:embed="rId4">
            <a:alphaModFix/>
          </a:blip>
          <a:srcRect/>
          <a:stretch/>
        </p:blipFill>
        <p:spPr>
          <a:xfrm>
            <a:off x="6297547" y="38666"/>
            <a:ext cx="3418133" cy="910568"/>
          </a:xfrm>
          <a:prstGeom prst="rect">
            <a:avLst/>
          </a:prstGeom>
          <a:noFill/>
          <a:ln>
            <a:noFill/>
          </a:ln>
        </p:spPr>
      </p:pic>
      <p:pic>
        <p:nvPicPr>
          <p:cNvPr id="262" name="Google Shape;262;p22"/>
          <p:cNvPicPr preferRelativeResize="0"/>
          <p:nvPr/>
        </p:nvPicPr>
        <p:blipFill rotWithShape="1">
          <a:blip r:embed="rId5">
            <a:alphaModFix/>
          </a:blip>
          <a:srcRect/>
          <a:stretch/>
        </p:blipFill>
        <p:spPr>
          <a:xfrm>
            <a:off x="8983748" y="5959632"/>
            <a:ext cx="775063" cy="775063"/>
          </a:xfrm>
          <a:prstGeom prst="rect">
            <a:avLst/>
          </a:prstGeom>
          <a:noFill/>
          <a:ln>
            <a:noFill/>
          </a:ln>
          <a:effectLst>
            <a:reflection endPos="0" dist="50800" dir="5400000" sy="-100000" algn="bl" rotWithShape="0"/>
          </a:effectLst>
        </p:spPr>
      </p:pic>
      <p:pic>
        <p:nvPicPr>
          <p:cNvPr id="263" name="Google Shape;263;p22"/>
          <p:cNvPicPr preferRelativeResize="0"/>
          <p:nvPr/>
        </p:nvPicPr>
        <p:blipFill rotWithShape="1">
          <a:blip r:embed="rId6">
            <a:alphaModFix/>
          </a:blip>
          <a:srcRect/>
          <a:stretch/>
        </p:blipFill>
        <p:spPr>
          <a:xfrm>
            <a:off x="8802540" y="5788824"/>
            <a:ext cx="563288" cy="563288"/>
          </a:xfrm>
          <a:prstGeom prst="rect">
            <a:avLst/>
          </a:prstGeom>
          <a:noFill/>
          <a:ln>
            <a:noFill/>
          </a:ln>
        </p:spPr>
      </p:pic>
      <p:pic>
        <p:nvPicPr>
          <p:cNvPr id="264" name="Google Shape;264;p22"/>
          <p:cNvPicPr preferRelativeResize="0"/>
          <p:nvPr/>
        </p:nvPicPr>
        <p:blipFill rotWithShape="1">
          <a:blip r:embed="rId7">
            <a:alphaModFix/>
          </a:blip>
          <a:srcRect/>
          <a:stretch/>
        </p:blipFill>
        <p:spPr>
          <a:xfrm flipH="1">
            <a:off x="9861140" y="0"/>
            <a:ext cx="45719" cy="6897845"/>
          </a:xfrm>
          <a:prstGeom prst="rect">
            <a:avLst/>
          </a:prstGeom>
          <a:solidFill>
            <a:srgbClr val="9C0E11"/>
          </a:solidFill>
          <a:ln w="9525" cap="flat" cmpd="sng">
            <a:solidFill>
              <a:srgbClr val="800000"/>
            </a:solidFill>
            <a:prstDash val="solid"/>
            <a:round/>
            <a:headEnd type="none" w="sm" len="sm"/>
            <a:tailEnd type="none" w="sm" len="sm"/>
          </a:ln>
        </p:spPr>
      </p:pic>
      <p:pic>
        <p:nvPicPr>
          <p:cNvPr id="265" name="Google Shape;265;p22"/>
          <p:cNvPicPr preferRelativeResize="0"/>
          <p:nvPr/>
        </p:nvPicPr>
        <p:blipFill rotWithShape="1">
          <a:blip r:embed="rId5">
            <a:alphaModFix/>
          </a:blip>
          <a:srcRect/>
          <a:stretch/>
        </p:blipFill>
        <p:spPr>
          <a:xfrm rot="10800000">
            <a:off x="218646" y="182367"/>
            <a:ext cx="465726" cy="465726"/>
          </a:xfrm>
          <a:prstGeom prst="rect">
            <a:avLst/>
          </a:prstGeom>
          <a:noFill/>
          <a:ln>
            <a:noFill/>
          </a:ln>
        </p:spPr>
      </p:pic>
      <p:pic>
        <p:nvPicPr>
          <p:cNvPr id="266" name="Google Shape;266;p22"/>
          <p:cNvPicPr preferRelativeResize="0"/>
          <p:nvPr/>
        </p:nvPicPr>
        <p:blipFill rotWithShape="1">
          <a:blip r:embed="rId8">
            <a:alphaModFix/>
          </a:blip>
          <a:srcRect/>
          <a:stretch/>
        </p:blipFill>
        <p:spPr>
          <a:xfrm>
            <a:off x="1" y="-1280"/>
            <a:ext cx="499000" cy="499000"/>
          </a:xfrm>
          <a:prstGeom prst="rect">
            <a:avLst/>
          </a:prstGeom>
          <a:noFill/>
          <a:ln>
            <a:noFill/>
          </a:ln>
        </p:spPr>
      </p:pic>
      <p:sp>
        <p:nvSpPr>
          <p:cNvPr id="267" name="Google Shape;267;p22"/>
          <p:cNvSpPr/>
          <p:nvPr/>
        </p:nvSpPr>
        <p:spPr>
          <a:xfrm>
            <a:off x="430372" y="6462408"/>
            <a:ext cx="19473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800000"/>
                </a:solidFill>
                <a:latin typeface="Libre Franklin Thin"/>
                <a:ea typeface="Libre Franklin Thin"/>
                <a:cs typeface="Libre Franklin Thin"/>
                <a:sym typeface="Libre Franklin Thin"/>
              </a:rPr>
              <a:t>pravovest-audit.ru</a:t>
            </a:r>
            <a:endParaRPr sz="1800">
              <a:solidFill>
                <a:srgbClr val="800000"/>
              </a:solidFill>
              <a:latin typeface="Libre Franklin Thin"/>
              <a:ea typeface="Libre Franklin Thin"/>
              <a:cs typeface="Libre Franklin Thin"/>
              <a:sym typeface="Libre Franklin Thin"/>
            </a:endParaRPr>
          </a:p>
        </p:txBody>
      </p:sp>
      <p:sp>
        <p:nvSpPr>
          <p:cNvPr id="268" name="Google Shape;268;p22"/>
          <p:cNvSpPr/>
          <p:nvPr/>
        </p:nvSpPr>
        <p:spPr>
          <a:xfrm>
            <a:off x="2616091" y="6465725"/>
            <a:ext cx="183056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+7 495 134-32-23</a:t>
            </a:r>
            <a:endParaRPr/>
          </a:p>
        </p:txBody>
      </p:sp>
      <p:sp>
        <p:nvSpPr>
          <p:cNvPr id="269" name="Google Shape;269;p22"/>
          <p:cNvSpPr/>
          <p:nvPr/>
        </p:nvSpPr>
        <p:spPr>
          <a:xfrm>
            <a:off x="4682053" y="6480944"/>
            <a:ext cx="19973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+ 7 (903) 669-51-90</a:t>
            </a:r>
            <a:endParaRPr sz="1600" b="0" cap="none">
              <a:solidFill>
                <a:srgbClr val="800000"/>
              </a:solidFill>
              <a:latin typeface="Libre Franklin Thin"/>
              <a:ea typeface="Libre Franklin Thin"/>
              <a:cs typeface="Libre Franklin Thin"/>
              <a:sym typeface="Libre Franklin Thin"/>
            </a:endParaRPr>
          </a:p>
        </p:txBody>
      </p:sp>
      <p:pic>
        <p:nvPicPr>
          <p:cNvPr id="270" name="Google Shape;270;p22" descr="File:Circle-icons-global.svg - Wikipedia"/>
          <p:cNvPicPr preferRelativeResize="0"/>
          <p:nvPr/>
        </p:nvPicPr>
        <p:blipFill rotWithShape="1">
          <a:blip r:embed="rId9">
            <a:alphaModFix/>
          </a:blip>
          <a:srcRect/>
          <a:stretch/>
        </p:blipFill>
        <p:spPr>
          <a:xfrm>
            <a:off x="203945" y="6537939"/>
            <a:ext cx="226427" cy="226427"/>
          </a:xfrm>
          <a:prstGeom prst="rect">
            <a:avLst/>
          </a:prstGeom>
          <a:noFill/>
          <a:ln>
            <a:noFill/>
          </a:ln>
        </p:spPr>
      </p:pic>
      <p:pic>
        <p:nvPicPr>
          <p:cNvPr id="271" name="Google Shape;271;p22" descr="Icons Phone Round · Free vector graphic on Pixabay"/>
          <p:cNvPicPr preferRelativeResize="0"/>
          <p:nvPr/>
        </p:nvPicPr>
        <p:blipFill rotWithShape="1">
          <a:blip r:embed="rId10">
            <a:alphaModFix/>
          </a:blip>
          <a:srcRect/>
          <a:stretch/>
        </p:blipFill>
        <p:spPr>
          <a:xfrm>
            <a:off x="2377700" y="6528735"/>
            <a:ext cx="243492" cy="243492"/>
          </a:xfrm>
          <a:prstGeom prst="rect">
            <a:avLst/>
          </a:prstGeom>
          <a:noFill/>
          <a:ln>
            <a:noFill/>
          </a:ln>
        </p:spPr>
      </p:pic>
      <p:pic>
        <p:nvPicPr>
          <p:cNvPr id="272" name="Google Shape;272;p22" descr="WhatsApp - Wikipedia"/>
          <p:cNvPicPr preferRelativeResize="0"/>
          <p:nvPr/>
        </p:nvPicPr>
        <p:blipFill rotWithShape="1">
          <a:blip r:embed="rId11">
            <a:alphaModFix/>
          </a:blip>
          <a:srcRect/>
          <a:stretch/>
        </p:blipFill>
        <p:spPr>
          <a:xfrm>
            <a:off x="4447768" y="6486905"/>
            <a:ext cx="331488" cy="332593"/>
          </a:xfrm>
          <a:prstGeom prst="rect">
            <a:avLst/>
          </a:prstGeom>
          <a:noFill/>
          <a:ln>
            <a:noFill/>
          </a:ln>
        </p:spPr>
      </p:pic>
      <p:pic>
        <p:nvPicPr>
          <p:cNvPr id="273" name="Google Shape;273;p22" descr="Telegram (software) - Wikipedia"/>
          <p:cNvPicPr preferRelativeResize="0"/>
          <p:nvPr/>
        </p:nvPicPr>
        <p:blipFill rotWithShape="1">
          <a:blip r:embed="rId12">
            <a:alphaModFix/>
          </a:blip>
          <a:srcRect/>
          <a:stretch/>
        </p:blipFill>
        <p:spPr>
          <a:xfrm>
            <a:off x="6679395" y="6525328"/>
            <a:ext cx="243492" cy="243492"/>
          </a:xfrm>
          <a:prstGeom prst="rect">
            <a:avLst/>
          </a:prstGeom>
          <a:noFill/>
          <a:ln>
            <a:noFill/>
          </a:ln>
        </p:spPr>
      </p:pic>
      <p:sp>
        <p:nvSpPr>
          <p:cNvPr id="274" name="Google Shape;274;p22"/>
          <p:cNvSpPr/>
          <p:nvPr/>
        </p:nvSpPr>
        <p:spPr>
          <a:xfrm>
            <a:off x="6914791" y="6461740"/>
            <a:ext cx="159582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600">
                <a:solidFill>
                  <a:srgbClr val="800000"/>
                </a:solidFill>
                <a:latin typeface="Libre Franklin Thin"/>
                <a:ea typeface="Libre Franklin Thin"/>
                <a:cs typeface="Libre Franklin Thin"/>
                <a:sym typeface="Libre Franklin Thin"/>
              </a:rPr>
              <a:t>Pravovest_Audit</a:t>
            </a:r>
            <a:endParaRPr sz="1600" b="0" cap="none">
              <a:solidFill>
                <a:srgbClr val="800000"/>
              </a:solidFill>
              <a:latin typeface="Libre Franklin Thin"/>
              <a:ea typeface="Libre Franklin Thin"/>
              <a:cs typeface="Libre Franklin Thin"/>
              <a:sym typeface="Libre Franklin Thin"/>
            </a:endParaRPr>
          </a:p>
        </p:txBody>
      </p:sp>
      <p:sp>
        <p:nvSpPr>
          <p:cNvPr id="275" name="Google Shape;275;p22"/>
          <p:cNvSpPr/>
          <p:nvPr/>
        </p:nvSpPr>
        <p:spPr>
          <a:xfrm>
            <a:off x="249501" y="811370"/>
            <a:ext cx="90240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400" b="1">
                <a:solidFill>
                  <a:srgbClr val="9C0E11"/>
                </a:solidFill>
                <a:latin typeface="Times New Roman"/>
                <a:ea typeface="Times New Roman"/>
                <a:cs typeface="Times New Roman"/>
                <a:sym typeface="Times New Roman"/>
              </a:rPr>
              <a:t>Персональные данные в расчете по страховым взносам</a:t>
            </a:r>
            <a:endParaRPr sz="2400" b="1">
              <a:solidFill>
                <a:srgbClr val="9C0E11"/>
              </a:solidFill>
              <a:latin typeface="Times New Roman"/>
              <a:ea typeface="Times New Roman"/>
              <a:cs typeface="Times New Roman"/>
              <a:sym typeface="Times New Roman"/>
            </a:endParaRPr>
          </a:p>
        </p:txBody>
      </p:sp>
      <p:sp>
        <p:nvSpPr>
          <p:cNvPr id="276" name="Google Shape;276;p22"/>
          <p:cNvSpPr/>
          <p:nvPr/>
        </p:nvSpPr>
        <p:spPr>
          <a:xfrm>
            <a:off x="526669" y="1608089"/>
            <a:ext cx="8952181"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400" b="1">
              <a:solidFill>
                <a:schemeClr val="dk1"/>
              </a:solidFill>
              <a:latin typeface="Times New Roman"/>
              <a:ea typeface="Times New Roman"/>
              <a:cs typeface="Times New Roman"/>
              <a:sym typeface="Times New Roman"/>
            </a:endParaRPr>
          </a:p>
        </p:txBody>
      </p:sp>
      <p:sp>
        <p:nvSpPr>
          <p:cNvPr id="277" name="Google Shape;277;p22"/>
          <p:cNvSpPr/>
          <p:nvPr/>
        </p:nvSpPr>
        <p:spPr>
          <a:xfrm>
            <a:off x="203945" y="1273036"/>
            <a:ext cx="9504225" cy="53772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dirty="0">
                <a:solidFill>
                  <a:srgbClr val="000000"/>
                </a:solidFill>
                <a:latin typeface="Times New Roman"/>
                <a:ea typeface="Times New Roman"/>
                <a:cs typeface="Times New Roman"/>
                <a:sym typeface="Times New Roman"/>
              </a:rPr>
              <a:t>Письмо ФНС России от 06.12.2018 N БС-4-11/23682@</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Порядком заполнения раздела 3 "Персонифицированные сведения о застрахованных лицах" расчета установлено, что персональные данные физического лица - получателя дохода (в частности, фамилия, имя, отчество, сведения о документе, удостоверяющем личность) указываются в соответствии с документом, удостоверяющим личность.</a:t>
            </a:r>
            <a:endParaRPr dirty="0"/>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Таким образом, при заполнении расчета по страховым взносам за расчетный (отчетный) период в разделе 3 расчета следует указывать актуальные персонифицированные сведения о застрахованных лицах по состоянию на дату формирования отчетности.</a:t>
            </a:r>
            <a:endParaRPr dirty="0"/>
          </a:p>
          <a:p>
            <a:pPr marL="0" marR="0" lvl="0" indent="0" algn="just" rtl="0">
              <a:spcBef>
                <a:spcPts val="400"/>
              </a:spcBef>
              <a:spcAft>
                <a:spcPts val="0"/>
              </a:spcAft>
              <a:buNone/>
            </a:pPr>
            <a:endParaRPr sz="2000" dirty="0">
              <a:solidFill>
                <a:srgbClr val="000000"/>
              </a:solidFill>
              <a:latin typeface="Times New Roman"/>
              <a:ea typeface="Times New Roman"/>
              <a:cs typeface="Times New Roman"/>
              <a:sym typeface="Times New Roman"/>
            </a:endParaRPr>
          </a:p>
          <a:p>
            <a:pPr marL="0" marR="0" lvl="0" indent="0" algn="just" rtl="0">
              <a:spcBef>
                <a:spcPts val="400"/>
              </a:spcBef>
              <a:spcAft>
                <a:spcPts val="0"/>
              </a:spcAft>
              <a:buNone/>
            </a:pPr>
            <a:r>
              <a:rPr lang="ru-RU" sz="2000" dirty="0">
                <a:solidFill>
                  <a:srgbClr val="000000"/>
                </a:solidFill>
                <a:latin typeface="Times New Roman"/>
                <a:ea typeface="Times New Roman"/>
                <a:cs typeface="Times New Roman"/>
                <a:sym typeface="Times New Roman"/>
              </a:rPr>
              <a:t>В случае выявления в представленных налоговыми органами сведениях, указанных плательщиками в расчетах, ошибок и (или) противоречий с данными, имеющимися в ПФР, указанные </a:t>
            </a:r>
            <a:r>
              <a:rPr lang="ru-RU" sz="2000" b="1" dirty="0">
                <a:solidFill>
                  <a:srgbClr val="000000"/>
                </a:solidFill>
                <a:latin typeface="Times New Roman"/>
                <a:ea typeface="Times New Roman"/>
                <a:cs typeface="Times New Roman"/>
                <a:sym typeface="Times New Roman"/>
              </a:rPr>
              <a:t>сведения не могут быть отражены на индивидуальных лицевых счетах застрахованных лиц в системе обязательного пенсионного страхования.</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7663</Words>
  <Application>Microsoft Office PowerPoint</Application>
  <PresentationFormat>Лист A4 (210x297 мм)</PresentationFormat>
  <Paragraphs>776</Paragraphs>
  <Slides>75</Slides>
  <Notes>43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75</vt:i4>
      </vt:variant>
    </vt:vector>
  </HeadingPairs>
  <TitlesOfParts>
    <vt:vector size="85" baseType="lpstr">
      <vt:lpstr>Arial</vt:lpstr>
      <vt:lpstr>Franklin Gothic</vt:lpstr>
      <vt:lpstr>Franklin Gothic Demi</vt:lpstr>
      <vt:lpstr>Times New Roman</vt:lpstr>
      <vt:lpstr>Calibri</vt:lpstr>
      <vt:lpstr>Libre Franklin Thin</vt:lpstr>
      <vt:lpstr>Franklin Gothic Medium</vt:lpstr>
      <vt:lpstr>Arial Black</vt:lpstr>
      <vt:lpstr>Franklin Gothic Book</vt:lpstr>
      <vt:lpstr>Office Theme</vt:lpstr>
      <vt:lpstr>Тема: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dc:title>
  <cp:lastModifiedBy>Тарасова Татьяна</cp:lastModifiedBy>
  <cp:revision>13</cp:revision>
  <dcterms:modified xsi:type="dcterms:W3CDTF">2021-07-20T07:17:28Z</dcterms:modified>
</cp:coreProperties>
</file>