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Lst>
  <p:sldSz cx="9144000" cy="5143500" type="screen16x9"/>
  <p:notesSz cx="5143500" cy="9144000"/>
  <p:embeddedFontLst>
    <p:embeddedFont>
      <p:font typeface="Calibri" panose="020F0502020204030204" pitchFamily="34" charset="0"/>
      <p:regular r:id="rId75"/>
      <p:bold r:id="rId76"/>
      <p:italic r:id="rId77"/>
      <p:boldItalic r:id="rId78"/>
    </p:embeddedFont>
  </p:embeddedFontLst>
  <p:defaultText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2" d="100"/>
          <a:sy n="112" d="100"/>
        </p:scale>
        <p:origin x="610"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matchingName="Title" type="title" userDrawn="1">
  <p:cSld name="Заголвоок раздела">
    <p:bg>
      <p:bgPr>
        <a:solidFill>
          <a:srgbClr val="B63375"/>
        </a:solidFill>
        <a:effectLst/>
      </p:bgPr>
    </p:bg>
    <p:spTree>
      <p:nvGrpSpPr>
        <p:cNvPr id="1" name=""/>
        <p:cNvGrpSpPr/>
        <p:nvPr/>
      </p:nvGrpSpPr>
      <p:grpSpPr bwMode="auto">
        <a:xfrm>
          <a:off x="0" y="0"/>
          <a:ext cx="0" cy="0"/>
          <a:chOff x="0" y="0"/>
          <a:chExt cx="0" cy="0"/>
        </a:xfrm>
      </p:grpSpPr>
      <p:sp>
        <p:nvSpPr>
          <p:cNvPr id="4" name="Google Shape;10;p2"/>
          <p:cNvSpPr>
            <a:spLocks noGrp="1"/>
          </p:cNvSpPr>
          <p:nvPr>
            <p:ph type="ctrTitle"/>
          </p:nvPr>
        </p:nvSpPr>
        <p:spPr bwMode="auto">
          <a:xfrm>
            <a:off x="3012325" y="2220413"/>
            <a:ext cx="5445900" cy="1804200"/>
          </a:xfrm>
          <a:prstGeom prst="rect">
            <a:avLst/>
          </a:prstGeom>
          <a:noFill/>
        </p:spPr>
        <p:txBody>
          <a:bodyPr spcFirstLastPara="1" wrap="square" lIns="91425" tIns="91425" rIns="91425" bIns="91425" anchor="b" anchorCtr="0">
            <a:noAutofit/>
          </a:bodyPr>
          <a:lstStyle>
            <a:lvl1pPr lvl="0" algn="r">
              <a:spcBef>
                <a:spcPts val="0"/>
              </a:spcBef>
              <a:spcAft>
                <a:spcPts val="0"/>
              </a:spcAft>
              <a:buSzPts val="4800"/>
              <a:buNone/>
              <a:defRPr sz="4800">
                <a:solidFill>
                  <a:schemeClr val="bg1"/>
                </a:solidFill>
              </a:defRPr>
            </a:lvl1pPr>
            <a:lvl2pPr lvl="1" algn="r">
              <a:spcBef>
                <a:spcPts val="0"/>
              </a:spcBef>
              <a:spcAft>
                <a:spcPts val="0"/>
              </a:spcAft>
              <a:buSzPts val="6000"/>
              <a:buNone/>
              <a:defRPr sz="6000"/>
            </a:lvl2pPr>
            <a:lvl3pPr lvl="2" algn="r">
              <a:spcBef>
                <a:spcPts val="0"/>
              </a:spcBef>
              <a:spcAft>
                <a:spcPts val="0"/>
              </a:spcAft>
              <a:buSzPts val="6000"/>
              <a:buNone/>
              <a:defRPr sz="6000"/>
            </a:lvl3pPr>
            <a:lvl4pPr lvl="3" algn="r">
              <a:spcBef>
                <a:spcPts val="0"/>
              </a:spcBef>
              <a:spcAft>
                <a:spcPts val="0"/>
              </a:spcAft>
              <a:buSzPts val="6000"/>
              <a:buNone/>
              <a:defRPr sz="6000"/>
            </a:lvl4pPr>
            <a:lvl5pPr lvl="4" algn="r">
              <a:spcBef>
                <a:spcPts val="0"/>
              </a:spcBef>
              <a:spcAft>
                <a:spcPts val="0"/>
              </a:spcAft>
              <a:buSzPts val="6000"/>
              <a:buNone/>
              <a:defRPr sz="6000"/>
            </a:lvl5pPr>
            <a:lvl6pPr lvl="5" algn="r">
              <a:spcBef>
                <a:spcPts val="0"/>
              </a:spcBef>
              <a:spcAft>
                <a:spcPts val="0"/>
              </a:spcAft>
              <a:buSzPts val="6000"/>
              <a:buNone/>
              <a:defRPr sz="6000"/>
            </a:lvl6pPr>
            <a:lvl7pPr lvl="6" algn="r">
              <a:spcBef>
                <a:spcPts val="0"/>
              </a:spcBef>
              <a:spcAft>
                <a:spcPts val="0"/>
              </a:spcAft>
              <a:buSzPts val="6000"/>
              <a:buNone/>
              <a:defRPr sz="6000"/>
            </a:lvl7pPr>
            <a:lvl8pPr lvl="7" algn="r">
              <a:spcBef>
                <a:spcPts val="0"/>
              </a:spcBef>
              <a:spcAft>
                <a:spcPts val="0"/>
              </a:spcAft>
              <a:buSzPts val="6000"/>
              <a:buNone/>
              <a:defRPr sz="6000"/>
            </a:lvl8pPr>
            <a:lvl9pPr lvl="8" algn="r">
              <a:spcBef>
                <a:spcPts val="0"/>
              </a:spcBef>
              <a:spcAft>
                <a:spcPts val="0"/>
              </a:spcAft>
              <a:buSzPts val="6000"/>
              <a:buNone/>
              <a:defRPr sz="6000"/>
            </a:lvl9pPr>
          </a:lstStyle>
          <a:p>
            <a:pPr>
              <a:defRPr/>
            </a:pPr>
            <a:endParaRPr/>
          </a:p>
        </p:txBody>
      </p:sp>
      <p:sp>
        <p:nvSpPr>
          <p:cNvPr id="5" name="Google Shape;11;p2"/>
          <p:cNvSpPr/>
          <p:nvPr/>
        </p:nvSpPr>
        <p:spPr bwMode="auto">
          <a:xfrm>
            <a:off x="6208125" y="4214588"/>
            <a:ext cx="2250000" cy="103200"/>
          </a:xfrm>
          <a:prstGeom prst="rect">
            <a:avLst/>
          </a:prstGeom>
          <a:solidFill>
            <a:schemeClr val="bg1"/>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matchingName="Caption" userDrawn="1">
  <p:cSld name="Описание к картинке">
    <p:spTree>
      <p:nvGrpSpPr>
        <p:cNvPr id="1" name=""/>
        <p:cNvGrpSpPr/>
        <p:nvPr/>
      </p:nvGrpSpPr>
      <p:grpSpPr bwMode="auto">
        <a:xfrm>
          <a:off x="0" y="0"/>
          <a:ext cx="0" cy="0"/>
          <a:chOff x="0" y="0"/>
          <a:chExt cx="0" cy="0"/>
        </a:xfrm>
      </p:grpSpPr>
      <p:sp>
        <p:nvSpPr>
          <p:cNvPr id="4" name="Google Shape;51;p9"/>
          <p:cNvSpPr>
            <a:spLocks noGrp="1"/>
          </p:cNvSpPr>
          <p:nvPr>
            <p:ph type="body" idx="1"/>
          </p:nvPr>
        </p:nvSpPr>
        <p:spPr bwMode="auto">
          <a:xfrm>
            <a:off x="457200" y="4258875"/>
            <a:ext cx="8229600" cy="705299"/>
          </a:xfrm>
          <a:prstGeom prst="rect">
            <a:avLst/>
          </a:prstGeom>
        </p:spPr>
        <p:txBody>
          <a:bodyPr spcFirstLastPara="1" wrap="square" lIns="91425" tIns="91425" rIns="91425" bIns="91425" anchor="ctr" anchorCtr="0">
            <a:noAutofit/>
          </a:bodyPr>
          <a:lstStyle>
            <a:lvl1pPr marL="457200" lvl="0" indent="-228600" algn="ctr">
              <a:spcBef>
                <a:spcPts val="360"/>
              </a:spcBef>
              <a:spcAft>
                <a:spcPts val="0"/>
              </a:spcAft>
              <a:buClr>
                <a:schemeClr val="accent4"/>
              </a:buClr>
              <a:buSzPts val="1800"/>
              <a:buNone/>
              <a:defRPr sz="1800">
                <a:solidFill>
                  <a:schemeClr val="accent4"/>
                </a:solidFill>
              </a:defRPr>
            </a:lvl1pPr>
          </a:lstStyle>
          <a:p>
            <a:pPr>
              <a:defRPr/>
            </a:pPr>
            <a:endParaRPr/>
          </a:p>
        </p:txBody>
      </p:sp>
      <p:sp>
        <p:nvSpPr>
          <p:cNvPr id="5" name="Google Shape;52;p9"/>
          <p:cNvSpPr/>
          <p:nvPr/>
        </p:nvSpPr>
        <p:spPr bwMode="auto">
          <a:xfrm>
            <a:off x="3805198" y="4212742"/>
            <a:ext cx="1533600" cy="103200"/>
          </a:xfrm>
          <a:prstGeom prst="rect">
            <a:avLst/>
          </a:prstGeom>
          <a:solidFill>
            <a:srgbClr val="424058"/>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6" name="Google Shape;53;p9"/>
          <p:cNvSpPr/>
          <p:nvPr/>
        </p:nvSpPr>
        <p:spPr bwMode="auto">
          <a:xfrm>
            <a:off x="-4" y="5040225"/>
            <a:ext cx="9144000" cy="103200"/>
          </a:xfrm>
          <a:prstGeom prst="rect">
            <a:avLst/>
          </a:prstGeom>
          <a:solidFill>
            <a:srgbClr val="B63375"/>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matchingName="Blank" type="blank" userDrawn="1">
  <p:cSld name="Пустой слайд">
    <p:bg>
      <p:bgPr>
        <a:solidFill>
          <a:srgbClr val="424058"/>
        </a:solidFill>
        <a:effectLst/>
      </p:bgPr>
    </p:bg>
    <p:spTree>
      <p:nvGrpSpPr>
        <p:cNvPr id="1" name=""/>
        <p:cNvGrpSpPr/>
        <p:nvPr/>
      </p:nvGrpSpPr>
      <p:grpSpPr bwMode="auto">
        <a:xfrm>
          <a:off x="0" y="0"/>
          <a:ext cx="0" cy="0"/>
          <a:chOff x="0" y="0"/>
          <a:chExt cx="0" cy="0"/>
        </a:xfrm>
      </p:grpSpPr>
      <p:sp>
        <p:nvSpPr>
          <p:cNvPr id="4" name="Google Shape;56;p10"/>
          <p:cNvSpPr/>
          <p:nvPr/>
        </p:nvSpPr>
        <p:spPr bwMode="auto">
          <a:xfrm>
            <a:off x="-4" y="5040225"/>
            <a:ext cx="9144000" cy="103200"/>
          </a:xfrm>
          <a:prstGeom prst="rect">
            <a:avLst/>
          </a:prstGeom>
          <a:solidFill>
            <a:srgbClr val="B63375"/>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matchingName="Subtitle" userDrawn="1">
  <p:cSld name="Подзаголовок темный">
    <p:bg>
      <p:bgPr>
        <a:solidFill>
          <a:srgbClr val="424058"/>
        </a:solidFill>
        <a:effectLst/>
      </p:bgPr>
    </p:bg>
    <p:spTree>
      <p:nvGrpSpPr>
        <p:cNvPr id="1" name=""/>
        <p:cNvGrpSpPr/>
        <p:nvPr/>
      </p:nvGrpSpPr>
      <p:grpSpPr bwMode="auto">
        <a:xfrm>
          <a:off x="0" y="0"/>
          <a:ext cx="0" cy="0"/>
          <a:chOff x="0" y="0"/>
          <a:chExt cx="0" cy="0"/>
        </a:xfrm>
      </p:grpSpPr>
      <p:sp>
        <p:nvSpPr>
          <p:cNvPr id="4" name="Google Shape;13;p3"/>
          <p:cNvSpPr/>
          <p:nvPr userDrawn="1"/>
        </p:nvSpPr>
        <p:spPr bwMode="auto">
          <a:xfrm>
            <a:off x="5680600" y="0"/>
            <a:ext cx="34632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5" name="Google Shape;14;p3"/>
          <p:cNvSpPr>
            <a:spLocks noGrp="1"/>
          </p:cNvSpPr>
          <p:nvPr>
            <p:ph type="ctrTitle"/>
          </p:nvPr>
        </p:nvSpPr>
        <p:spPr bwMode="auto">
          <a:xfrm>
            <a:off x="685800" y="2897794"/>
            <a:ext cx="4505400" cy="14328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FFFFFF"/>
              </a:buClr>
              <a:buSzPts val="4000"/>
              <a:buNone/>
              <a:defRPr sz="4000">
                <a:solidFill>
                  <a:srgbClr val="FFFFFF"/>
                </a:solidFill>
              </a:defRPr>
            </a:lvl1pPr>
            <a:lvl2pPr lvl="1" algn="ctr">
              <a:spcBef>
                <a:spcPts val="0"/>
              </a:spcBef>
              <a:spcAft>
                <a:spcPts val="0"/>
              </a:spcAft>
              <a:buClr>
                <a:srgbClr val="FFFFFF"/>
              </a:buClr>
              <a:buSzPts val="4800"/>
              <a:buNone/>
              <a:defRPr sz="4800">
                <a:solidFill>
                  <a:srgbClr val="FFFFFF"/>
                </a:solidFill>
              </a:defRPr>
            </a:lvl2pPr>
            <a:lvl3pPr lvl="2" algn="ctr">
              <a:spcBef>
                <a:spcPts val="0"/>
              </a:spcBef>
              <a:spcAft>
                <a:spcPts val="0"/>
              </a:spcAft>
              <a:buClr>
                <a:srgbClr val="FFFFFF"/>
              </a:buClr>
              <a:buSzPts val="4800"/>
              <a:buNone/>
              <a:defRPr sz="4800">
                <a:solidFill>
                  <a:srgbClr val="FFFFFF"/>
                </a:solidFill>
              </a:defRPr>
            </a:lvl3pPr>
            <a:lvl4pPr lvl="3" algn="ctr">
              <a:spcBef>
                <a:spcPts val="0"/>
              </a:spcBef>
              <a:spcAft>
                <a:spcPts val="0"/>
              </a:spcAft>
              <a:buClr>
                <a:srgbClr val="FFFFFF"/>
              </a:buClr>
              <a:buSzPts val="4800"/>
              <a:buNone/>
              <a:defRPr sz="4800">
                <a:solidFill>
                  <a:srgbClr val="FFFFFF"/>
                </a:solidFill>
              </a:defRPr>
            </a:lvl4pPr>
            <a:lvl5pPr lvl="4" algn="ctr">
              <a:spcBef>
                <a:spcPts val="0"/>
              </a:spcBef>
              <a:spcAft>
                <a:spcPts val="0"/>
              </a:spcAft>
              <a:buClr>
                <a:srgbClr val="FFFFFF"/>
              </a:buClr>
              <a:buSzPts val="4800"/>
              <a:buNone/>
              <a:defRPr sz="4800">
                <a:solidFill>
                  <a:srgbClr val="FFFFFF"/>
                </a:solidFill>
              </a:defRPr>
            </a:lvl5pPr>
            <a:lvl6pPr lvl="5" algn="ctr">
              <a:spcBef>
                <a:spcPts val="0"/>
              </a:spcBef>
              <a:spcAft>
                <a:spcPts val="0"/>
              </a:spcAft>
              <a:buClr>
                <a:srgbClr val="FFFFFF"/>
              </a:buClr>
              <a:buSzPts val="4800"/>
              <a:buNone/>
              <a:defRPr sz="4800">
                <a:solidFill>
                  <a:srgbClr val="FFFFFF"/>
                </a:solidFill>
              </a:defRPr>
            </a:lvl6pPr>
            <a:lvl7pPr lvl="6" algn="ctr">
              <a:spcBef>
                <a:spcPts val="0"/>
              </a:spcBef>
              <a:spcAft>
                <a:spcPts val="0"/>
              </a:spcAft>
              <a:buClr>
                <a:srgbClr val="FFFFFF"/>
              </a:buClr>
              <a:buSzPts val="4800"/>
              <a:buNone/>
              <a:defRPr sz="4800">
                <a:solidFill>
                  <a:srgbClr val="FFFFFF"/>
                </a:solidFill>
              </a:defRPr>
            </a:lvl7pPr>
            <a:lvl8pPr lvl="7" algn="ctr">
              <a:spcBef>
                <a:spcPts val="0"/>
              </a:spcBef>
              <a:spcAft>
                <a:spcPts val="0"/>
              </a:spcAft>
              <a:buClr>
                <a:srgbClr val="FFFFFF"/>
              </a:buClr>
              <a:buSzPts val="4800"/>
              <a:buNone/>
              <a:defRPr sz="4800">
                <a:solidFill>
                  <a:srgbClr val="FFFFFF"/>
                </a:solidFill>
              </a:defRPr>
            </a:lvl8pPr>
            <a:lvl9pPr lvl="8" algn="ctr">
              <a:spcBef>
                <a:spcPts val="0"/>
              </a:spcBef>
              <a:spcAft>
                <a:spcPts val="0"/>
              </a:spcAft>
              <a:buClr>
                <a:srgbClr val="FFFFFF"/>
              </a:buClr>
              <a:buSzPts val="4800"/>
              <a:buNone/>
              <a:defRPr sz="4800">
                <a:solidFill>
                  <a:srgbClr val="FFFFFF"/>
                </a:solidFill>
              </a:defRPr>
            </a:lvl9pPr>
          </a:lstStyle>
          <a:p>
            <a:pPr>
              <a:defRPr/>
            </a:pPr>
            <a:endParaRPr/>
          </a:p>
        </p:txBody>
      </p:sp>
      <p:sp>
        <p:nvSpPr>
          <p:cNvPr id="6" name="Google Shape;15;p3"/>
          <p:cNvSpPr>
            <a:spLocks noGrp="1"/>
          </p:cNvSpPr>
          <p:nvPr>
            <p:ph type="subTitle" idx="1"/>
          </p:nvPr>
        </p:nvSpPr>
        <p:spPr bwMode="auto">
          <a:xfrm>
            <a:off x="6101100" y="2863389"/>
            <a:ext cx="2446500" cy="1432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2200"/>
              <a:buNone/>
              <a:defRPr sz="2200">
                <a:solidFill>
                  <a:schemeClr val="accent4"/>
                </a:solidFill>
              </a:defRPr>
            </a:lvl1pPr>
            <a:lvl2pPr lvl="1">
              <a:spcBef>
                <a:spcPts val="0"/>
              </a:spcBef>
              <a:spcAft>
                <a:spcPts val="0"/>
              </a:spcAft>
              <a:buClr>
                <a:schemeClr val="accent4"/>
              </a:buClr>
              <a:buSzPts val="2200"/>
              <a:buNone/>
              <a:defRPr sz="2200">
                <a:solidFill>
                  <a:schemeClr val="accent4"/>
                </a:solidFill>
              </a:defRPr>
            </a:lvl2pPr>
            <a:lvl3pPr lvl="2">
              <a:spcBef>
                <a:spcPts val="0"/>
              </a:spcBef>
              <a:spcAft>
                <a:spcPts val="0"/>
              </a:spcAft>
              <a:buClr>
                <a:schemeClr val="accent4"/>
              </a:buClr>
              <a:buSzPts val="2200"/>
              <a:buNone/>
              <a:defRPr sz="2200">
                <a:solidFill>
                  <a:schemeClr val="accent4"/>
                </a:solidFill>
              </a:defRPr>
            </a:lvl3pPr>
            <a:lvl4pPr lvl="3">
              <a:spcBef>
                <a:spcPts val="0"/>
              </a:spcBef>
              <a:spcAft>
                <a:spcPts val="0"/>
              </a:spcAft>
              <a:buClr>
                <a:schemeClr val="accent4"/>
              </a:buClr>
              <a:buSzPts val="2200"/>
              <a:buNone/>
              <a:defRPr sz="2200">
                <a:solidFill>
                  <a:schemeClr val="accent4"/>
                </a:solidFill>
              </a:defRPr>
            </a:lvl4pPr>
            <a:lvl5pPr lvl="4">
              <a:spcBef>
                <a:spcPts val="0"/>
              </a:spcBef>
              <a:spcAft>
                <a:spcPts val="0"/>
              </a:spcAft>
              <a:buClr>
                <a:schemeClr val="accent4"/>
              </a:buClr>
              <a:buSzPts val="2200"/>
              <a:buNone/>
              <a:defRPr sz="2200">
                <a:solidFill>
                  <a:schemeClr val="accent4"/>
                </a:solidFill>
              </a:defRPr>
            </a:lvl5pPr>
            <a:lvl6pPr lvl="5">
              <a:spcBef>
                <a:spcPts val="0"/>
              </a:spcBef>
              <a:spcAft>
                <a:spcPts val="0"/>
              </a:spcAft>
              <a:buClr>
                <a:schemeClr val="accent4"/>
              </a:buClr>
              <a:buSzPts val="2200"/>
              <a:buNone/>
              <a:defRPr sz="2200">
                <a:solidFill>
                  <a:schemeClr val="accent4"/>
                </a:solidFill>
              </a:defRPr>
            </a:lvl6pPr>
            <a:lvl7pPr lvl="6">
              <a:spcBef>
                <a:spcPts val="0"/>
              </a:spcBef>
              <a:spcAft>
                <a:spcPts val="0"/>
              </a:spcAft>
              <a:buClr>
                <a:schemeClr val="accent4"/>
              </a:buClr>
              <a:buSzPts val="2200"/>
              <a:buNone/>
              <a:defRPr sz="2200">
                <a:solidFill>
                  <a:schemeClr val="accent4"/>
                </a:solidFill>
              </a:defRPr>
            </a:lvl7pPr>
            <a:lvl8pPr lvl="7">
              <a:spcBef>
                <a:spcPts val="0"/>
              </a:spcBef>
              <a:spcAft>
                <a:spcPts val="0"/>
              </a:spcAft>
              <a:buClr>
                <a:schemeClr val="accent4"/>
              </a:buClr>
              <a:buSzPts val="2200"/>
              <a:buNone/>
              <a:defRPr sz="2200">
                <a:solidFill>
                  <a:schemeClr val="accent4"/>
                </a:solidFill>
              </a:defRPr>
            </a:lvl8pPr>
            <a:lvl9pPr lvl="8">
              <a:spcBef>
                <a:spcPts val="0"/>
              </a:spcBef>
              <a:spcAft>
                <a:spcPts val="0"/>
              </a:spcAft>
              <a:buClr>
                <a:schemeClr val="accent4"/>
              </a:buClr>
              <a:buSzPts val="2200"/>
              <a:buNone/>
              <a:defRPr sz="2200">
                <a:solidFill>
                  <a:schemeClr val="accent4"/>
                </a:solidFill>
              </a:defRPr>
            </a:lvl9pPr>
          </a:lstStyle>
          <a:p>
            <a:pPr>
              <a:defRPr/>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matchingName="Subtitle" preserve="1" userDrawn="1">
  <p:cSld name="Подзаголовок розовый">
    <p:bg>
      <p:bgPr>
        <a:solidFill>
          <a:srgbClr val="B63376"/>
        </a:solidFill>
        <a:effectLst/>
      </p:bgPr>
    </p:bg>
    <p:spTree>
      <p:nvGrpSpPr>
        <p:cNvPr id="1" name=""/>
        <p:cNvGrpSpPr/>
        <p:nvPr/>
      </p:nvGrpSpPr>
      <p:grpSpPr bwMode="auto">
        <a:xfrm>
          <a:off x="0" y="0"/>
          <a:ext cx="0" cy="0"/>
          <a:chOff x="0" y="0"/>
          <a:chExt cx="0" cy="0"/>
        </a:xfrm>
      </p:grpSpPr>
      <p:sp>
        <p:nvSpPr>
          <p:cNvPr id="4" name="Google Shape;13;p3"/>
          <p:cNvSpPr/>
          <p:nvPr userDrawn="1"/>
        </p:nvSpPr>
        <p:spPr bwMode="auto">
          <a:xfrm>
            <a:off x="5680600" y="0"/>
            <a:ext cx="34632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5" name="Google Shape;14;p3"/>
          <p:cNvSpPr>
            <a:spLocks noGrp="1"/>
          </p:cNvSpPr>
          <p:nvPr>
            <p:ph type="ctrTitle"/>
          </p:nvPr>
        </p:nvSpPr>
        <p:spPr bwMode="auto">
          <a:xfrm>
            <a:off x="685800" y="2897794"/>
            <a:ext cx="4505400" cy="14328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FFFFFF"/>
              </a:buClr>
              <a:buSzPts val="4000"/>
              <a:buNone/>
              <a:defRPr sz="4000">
                <a:solidFill>
                  <a:srgbClr val="FFFFFF"/>
                </a:solidFill>
              </a:defRPr>
            </a:lvl1pPr>
            <a:lvl2pPr lvl="1" algn="ctr">
              <a:spcBef>
                <a:spcPts val="0"/>
              </a:spcBef>
              <a:spcAft>
                <a:spcPts val="0"/>
              </a:spcAft>
              <a:buClr>
                <a:srgbClr val="FFFFFF"/>
              </a:buClr>
              <a:buSzPts val="4800"/>
              <a:buNone/>
              <a:defRPr sz="4800">
                <a:solidFill>
                  <a:srgbClr val="FFFFFF"/>
                </a:solidFill>
              </a:defRPr>
            </a:lvl2pPr>
            <a:lvl3pPr lvl="2" algn="ctr">
              <a:spcBef>
                <a:spcPts val="0"/>
              </a:spcBef>
              <a:spcAft>
                <a:spcPts val="0"/>
              </a:spcAft>
              <a:buClr>
                <a:srgbClr val="FFFFFF"/>
              </a:buClr>
              <a:buSzPts val="4800"/>
              <a:buNone/>
              <a:defRPr sz="4800">
                <a:solidFill>
                  <a:srgbClr val="FFFFFF"/>
                </a:solidFill>
              </a:defRPr>
            </a:lvl3pPr>
            <a:lvl4pPr lvl="3" algn="ctr">
              <a:spcBef>
                <a:spcPts val="0"/>
              </a:spcBef>
              <a:spcAft>
                <a:spcPts val="0"/>
              </a:spcAft>
              <a:buClr>
                <a:srgbClr val="FFFFFF"/>
              </a:buClr>
              <a:buSzPts val="4800"/>
              <a:buNone/>
              <a:defRPr sz="4800">
                <a:solidFill>
                  <a:srgbClr val="FFFFFF"/>
                </a:solidFill>
              </a:defRPr>
            </a:lvl4pPr>
            <a:lvl5pPr lvl="4" algn="ctr">
              <a:spcBef>
                <a:spcPts val="0"/>
              </a:spcBef>
              <a:spcAft>
                <a:spcPts val="0"/>
              </a:spcAft>
              <a:buClr>
                <a:srgbClr val="FFFFFF"/>
              </a:buClr>
              <a:buSzPts val="4800"/>
              <a:buNone/>
              <a:defRPr sz="4800">
                <a:solidFill>
                  <a:srgbClr val="FFFFFF"/>
                </a:solidFill>
              </a:defRPr>
            </a:lvl5pPr>
            <a:lvl6pPr lvl="5" algn="ctr">
              <a:spcBef>
                <a:spcPts val="0"/>
              </a:spcBef>
              <a:spcAft>
                <a:spcPts val="0"/>
              </a:spcAft>
              <a:buClr>
                <a:srgbClr val="FFFFFF"/>
              </a:buClr>
              <a:buSzPts val="4800"/>
              <a:buNone/>
              <a:defRPr sz="4800">
                <a:solidFill>
                  <a:srgbClr val="FFFFFF"/>
                </a:solidFill>
              </a:defRPr>
            </a:lvl6pPr>
            <a:lvl7pPr lvl="6" algn="ctr">
              <a:spcBef>
                <a:spcPts val="0"/>
              </a:spcBef>
              <a:spcAft>
                <a:spcPts val="0"/>
              </a:spcAft>
              <a:buClr>
                <a:srgbClr val="FFFFFF"/>
              </a:buClr>
              <a:buSzPts val="4800"/>
              <a:buNone/>
              <a:defRPr sz="4800">
                <a:solidFill>
                  <a:srgbClr val="FFFFFF"/>
                </a:solidFill>
              </a:defRPr>
            </a:lvl7pPr>
            <a:lvl8pPr lvl="7" algn="ctr">
              <a:spcBef>
                <a:spcPts val="0"/>
              </a:spcBef>
              <a:spcAft>
                <a:spcPts val="0"/>
              </a:spcAft>
              <a:buClr>
                <a:srgbClr val="FFFFFF"/>
              </a:buClr>
              <a:buSzPts val="4800"/>
              <a:buNone/>
              <a:defRPr sz="4800">
                <a:solidFill>
                  <a:srgbClr val="FFFFFF"/>
                </a:solidFill>
              </a:defRPr>
            </a:lvl8pPr>
            <a:lvl9pPr lvl="8" algn="ctr">
              <a:spcBef>
                <a:spcPts val="0"/>
              </a:spcBef>
              <a:spcAft>
                <a:spcPts val="0"/>
              </a:spcAft>
              <a:buClr>
                <a:srgbClr val="FFFFFF"/>
              </a:buClr>
              <a:buSzPts val="4800"/>
              <a:buNone/>
              <a:defRPr sz="4800">
                <a:solidFill>
                  <a:srgbClr val="FFFFFF"/>
                </a:solidFill>
              </a:defRPr>
            </a:lvl9pPr>
          </a:lstStyle>
          <a:p>
            <a:pPr>
              <a:defRPr/>
            </a:pPr>
            <a:endParaRPr/>
          </a:p>
        </p:txBody>
      </p:sp>
      <p:sp>
        <p:nvSpPr>
          <p:cNvPr id="6" name="Google Shape;15;p3"/>
          <p:cNvSpPr>
            <a:spLocks noGrp="1"/>
          </p:cNvSpPr>
          <p:nvPr>
            <p:ph type="subTitle" idx="1"/>
          </p:nvPr>
        </p:nvSpPr>
        <p:spPr bwMode="auto">
          <a:xfrm>
            <a:off x="6101100" y="2863389"/>
            <a:ext cx="2446500" cy="1432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2200"/>
              <a:buNone/>
              <a:defRPr sz="2200">
                <a:solidFill>
                  <a:schemeClr val="accent4"/>
                </a:solidFill>
              </a:defRPr>
            </a:lvl1pPr>
            <a:lvl2pPr lvl="1">
              <a:spcBef>
                <a:spcPts val="0"/>
              </a:spcBef>
              <a:spcAft>
                <a:spcPts val="0"/>
              </a:spcAft>
              <a:buClr>
                <a:schemeClr val="accent4"/>
              </a:buClr>
              <a:buSzPts val="2200"/>
              <a:buNone/>
              <a:defRPr sz="2200">
                <a:solidFill>
                  <a:schemeClr val="accent4"/>
                </a:solidFill>
              </a:defRPr>
            </a:lvl2pPr>
            <a:lvl3pPr lvl="2">
              <a:spcBef>
                <a:spcPts val="0"/>
              </a:spcBef>
              <a:spcAft>
                <a:spcPts val="0"/>
              </a:spcAft>
              <a:buClr>
                <a:schemeClr val="accent4"/>
              </a:buClr>
              <a:buSzPts val="2200"/>
              <a:buNone/>
              <a:defRPr sz="2200">
                <a:solidFill>
                  <a:schemeClr val="accent4"/>
                </a:solidFill>
              </a:defRPr>
            </a:lvl3pPr>
            <a:lvl4pPr lvl="3">
              <a:spcBef>
                <a:spcPts val="0"/>
              </a:spcBef>
              <a:spcAft>
                <a:spcPts val="0"/>
              </a:spcAft>
              <a:buClr>
                <a:schemeClr val="accent4"/>
              </a:buClr>
              <a:buSzPts val="2200"/>
              <a:buNone/>
              <a:defRPr sz="2200">
                <a:solidFill>
                  <a:schemeClr val="accent4"/>
                </a:solidFill>
              </a:defRPr>
            </a:lvl4pPr>
            <a:lvl5pPr lvl="4">
              <a:spcBef>
                <a:spcPts val="0"/>
              </a:spcBef>
              <a:spcAft>
                <a:spcPts val="0"/>
              </a:spcAft>
              <a:buClr>
                <a:schemeClr val="accent4"/>
              </a:buClr>
              <a:buSzPts val="2200"/>
              <a:buNone/>
              <a:defRPr sz="2200">
                <a:solidFill>
                  <a:schemeClr val="accent4"/>
                </a:solidFill>
              </a:defRPr>
            </a:lvl5pPr>
            <a:lvl6pPr lvl="5">
              <a:spcBef>
                <a:spcPts val="0"/>
              </a:spcBef>
              <a:spcAft>
                <a:spcPts val="0"/>
              </a:spcAft>
              <a:buClr>
                <a:schemeClr val="accent4"/>
              </a:buClr>
              <a:buSzPts val="2200"/>
              <a:buNone/>
              <a:defRPr sz="2200">
                <a:solidFill>
                  <a:schemeClr val="accent4"/>
                </a:solidFill>
              </a:defRPr>
            </a:lvl6pPr>
            <a:lvl7pPr lvl="6">
              <a:spcBef>
                <a:spcPts val="0"/>
              </a:spcBef>
              <a:spcAft>
                <a:spcPts val="0"/>
              </a:spcAft>
              <a:buClr>
                <a:schemeClr val="accent4"/>
              </a:buClr>
              <a:buSzPts val="2200"/>
              <a:buNone/>
              <a:defRPr sz="2200">
                <a:solidFill>
                  <a:schemeClr val="accent4"/>
                </a:solidFill>
              </a:defRPr>
            </a:lvl7pPr>
            <a:lvl8pPr lvl="7">
              <a:spcBef>
                <a:spcPts val="0"/>
              </a:spcBef>
              <a:spcAft>
                <a:spcPts val="0"/>
              </a:spcAft>
              <a:buClr>
                <a:schemeClr val="accent4"/>
              </a:buClr>
              <a:buSzPts val="2200"/>
              <a:buNone/>
              <a:defRPr sz="2200">
                <a:solidFill>
                  <a:schemeClr val="accent4"/>
                </a:solidFill>
              </a:defRPr>
            </a:lvl8pPr>
            <a:lvl9pPr lvl="8">
              <a:spcBef>
                <a:spcPts val="0"/>
              </a:spcBef>
              <a:spcAft>
                <a:spcPts val="0"/>
              </a:spcAft>
              <a:buClr>
                <a:schemeClr val="accent4"/>
              </a:buClr>
              <a:buSzPts val="2200"/>
              <a:buNone/>
              <a:defRPr sz="2200">
                <a:solidFill>
                  <a:schemeClr val="accent4"/>
                </a:solidFill>
              </a:defRPr>
            </a:lvl9pPr>
          </a:lstStyle>
          <a:p>
            <a:pPr>
              <a:defRPr/>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matchingName="Quote" preserve="1" userDrawn="1">
  <p:cSld name="1_Quote">
    <p:spTree>
      <p:nvGrpSpPr>
        <p:cNvPr id="1" name=""/>
        <p:cNvGrpSpPr/>
        <p:nvPr/>
      </p:nvGrpSpPr>
      <p:grpSpPr bwMode="auto">
        <a:xfrm>
          <a:off x="0" y="0"/>
          <a:ext cx="0" cy="0"/>
          <a:chOff x="0" y="0"/>
          <a:chExt cx="0" cy="0"/>
        </a:xfrm>
      </p:grpSpPr>
      <p:sp>
        <p:nvSpPr>
          <p:cNvPr id="4" name="Google Shape;18;p4"/>
          <p:cNvSpPr/>
          <p:nvPr/>
        </p:nvSpPr>
        <p:spPr bwMode="auto">
          <a:xfrm>
            <a:off x="0" y="0"/>
            <a:ext cx="2767800" cy="5143500"/>
          </a:xfrm>
          <a:prstGeom prst="rect">
            <a:avLst/>
          </a:prstGeom>
          <a:solidFill>
            <a:srgbClr val="B63375"/>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5" name="Google Shape;19;p4"/>
          <p:cNvSpPr>
            <a:spLocks noGrp="1"/>
          </p:cNvSpPr>
          <p:nvPr>
            <p:ph type="body" idx="1"/>
          </p:nvPr>
        </p:nvSpPr>
        <p:spPr bwMode="auto">
          <a:xfrm>
            <a:off x="3165233" y="1146050"/>
            <a:ext cx="4809000" cy="32514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sz="3000"/>
            </a:lvl1pPr>
            <a:lvl2pPr marL="914400" lvl="1" indent="-419100">
              <a:spcBef>
                <a:spcPts val="0"/>
              </a:spcBef>
              <a:spcAft>
                <a:spcPts val="0"/>
              </a:spcAft>
              <a:buSzPts val="3000"/>
              <a:buChar char="□"/>
              <a:defRPr sz="3000"/>
            </a:lvl2pPr>
            <a:lvl3pPr marL="1371600" lvl="2" indent="-419100">
              <a:spcBef>
                <a:spcPts val="0"/>
              </a:spcBef>
              <a:spcAft>
                <a:spcPts val="0"/>
              </a:spcAft>
              <a:buSzPts val="3000"/>
              <a:buChar char="■"/>
              <a:defRPr sz="3000"/>
            </a:lvl3pPr>
            <a:lvl4pPr marL="1828800" lvl="3" indent="-419100">
              <a:spcBef>
                <a:spcPts val="0"/>
              </a:spcBef>
              <a:spcAft>
                <a:spcPts val="0"/>
              </a:spcAft>
              <a:buSzPts val="3000"/>
              <a:buChar char="●"/>
              <a:defRPr sz="3000"/>
            </a:lvl4pPr>
            <a:lvl5pPr marL="2286000" lvl="4" indent="-419100">
              <a:spcBef>
                <a:spcPts val="0"/>
              </a:spcBef>
              <a:spcAft>
                <a:spcPts val="0"/>
              </a:spcAft>
              <a:buSzPts val="3000"/>
              <a:buChar char="○"/>
              <a:defRPr sz="3000"/>
            </a:lvl5pPr>
            <a:lvl6pPr marL="2743200" lvl="5" indent="-419100">
              <a:spcBef>
                <a:spcPts val="0"/>
              </a:spcBef>
              <a:spcAft>
                <a:spcPts val="0"/>
              </a:spcAft>
              <a:buSzPts val="3000"/>
              <a:buChar char="■"/>
              <a:defRPr sz="3000"/>
            </a:lvl6pPr>
            <a:lvl7pPr marL="3200400" lvl="6" indent="-419100">
              <a:spcBef>
                <a:spcPts val="0"/>
              </a:spcBef>
              <a:spcAft>
                <a:spcPts val="0"/>
              </a:spcAft>
              <a:buSzPts val="3000"/>
              <a:buChar char="●"/>
              <a:defRPr sz="3000"/>
            </a:lvl7pPr>
            <a:lvl8pPr marL="3657600" lvl="7" indent="-419100">
              <a:spcBef>
                <a:spcPts val="0"/>
              </a:spcBef>
              <a:spcAft>
                <a:spcPts val="0"/>
              </a:spcAft>
              <a:buSzPts val="3000"/>
              <a:buChar char="○"/>
              <a:defRPr sz="3000"/>
            </a:lvl8pPr>
            <a:lvl9pPr marL="4114800" lvl="8" indent="-419100">
              <a:spcBef>
                <a:spcPts val="0"/>
              </a:spcBef>
              <a:spcAft>
                <a:spcPts val="0"/>
              </a:spcAft>
              <a:buSzPts val="3000"/>
              <a:buChar char="■"/>
              <a:defRPr sz="3000"/>
            </a:lvl9pPr>
          </a:lstStyle>
          <a:p>
            <a:pPr>
              <a:defRPr/>
            </a:pPr>
            <a:endParaRPr/>
          </a:p>
        </p:txBody>
      </p:sp>
      <p:grpSp>
        <p:nvGrpSpPr>
          <p:cNvPr id="6" name="Google Shape;20;p4"/>
          <p:cNvGrpSpPr/>
          <p:nvPr userDrawn="1"/>
        </p:nvGrpSpPr>
        <p:grpSpPr bwMode="auto">
          <a:xfrm>
            <a:off x="801025" y="1121365"/>
            <a:ext cx="1957200" cy="922385"/>
            <a:chOff x="801025" y="1190353"/>
            <a:chExt cx="1957200" cy="1229847"/>
          </a:xfrm>
        </p:grpSpPr>
        <p:sp>
          <p:nvSpPr>
            <p:cNvPr id="7" name="Google Shape;21;p4"/>
            <p:cNvSpPr>
              <a:spLocks noAdjustHandles="1"/>
            </p:cNvSpPr>
            <p:nvPr userDrawn="1"/>
          </p:nvSpPr>
          <p:spPr bwMode="auto">
            <a:xfrm>
              <a:off x="801025" y="1190353"/>
              <a:ext cx="1957200" cy="871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defRPr/>
              </a:pPr>
              <a:r>
                <a:rPr lang="ru-RU" sz="6000" b="1">
                  <a:solidFill>
                    <a:schemeClr val="bg1"/>
                  </a:solidFill>
                </a:rPr>
                <a:t>!</a:t>
              </a:r>
              <a:endParaRPr sz="6600" b="1">
                <a:solidFill>
                  <a:schemeClr val="bg1"/>
                </a:solidFill>
              </a:endParaRPr>
            </a:p>
          </p:txBody>
        </p:sp>
        <p:sp>
          <p:nvSpPr>
            <p:cNvPr id="8" name="Google Shape;22;p4"/>
            <p:cNvSpPr/>
            <p:nvPr/>
          </p:nvSpPr>
          <p:spPr bwMode="auto">
            <a:xfrm>
              <a:off x="1397400" y="1396000"/>
              <a:ext cx="772200" cy="1024200"/>
            </a:xfrm>
            <a:prstGeom prst="rect">
              <a:avLst/>
            </a:prstGeom>
            <a:noFill/>
            <a:ln w="76200" cap="flat" cmpd="sng">
              <a:solidFill>
                <a:schemeClr val="bg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defRPr/>
              </a:pPr>
              <a:endParaRPr>
                <a:solidFill>
                  <a:schemeClr val="dk1"/>
                </a:solidFil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matchingName="Title + 1 column" type="tx" userDrawn="1">
  <p:cSld name="Заголовок + 1 столбец">
    <p:bg>
      <p:bgPr>
        <a:blipFill>
          <a:blip r:embed="rId2">
            <a:lum/>
          </a:blip>
          <a:stretch/>
        </a:blipFill>
        <a:effectLst/>
      </p:bgPr>
    </p:bg>
    <p:spTree>
      <p:nvGrpSpPr>
        <p:cNvPr id="1" name=""/>
        <p:cNvGrpSpPr/>
        <p:nvPr/>
      </p:nvGrpSpPr>
      <p:grpSpPr bwMode="auto">
        <a:xfrm>
          <a:off x="0" y="0"/>
          <a:ext cx="0" cy="0"/>
          <a:chOff x="0" y="0"/>
          <a:chExt cx="0" cy="0"/>
        </a:xfrm>
      </p:grpSpPr>
      <p:sp>
        <p:nvSpPr>
          <p:cNvPr id="4" name="Google Shape;25;p5"/>
          <p:cNvSpPr>
            <a:spLocks noGrp="1"/>
          </p:cNvSpPr>
          <p:nvPr>
            <p:ph type="title"/>
          </p:nvPr>
        </p:nvSpPr>
        <p:spPr bwMode="auto">
          <a:xfrm>
            <a:off x="691200" y="152400"/>
            <a:ext cx="7761600" cy="969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a:defRPr/>
            </a:pPr>
            <a:endParaRPr/>
          </a:p>
        </p:txBody>
      </p:sp>
      <p:sp>
        <p:nvSpPr>
          <p:cNvPr id="5" name="Google Shape;26;p5"/>
          <p:cNvSpPr>
            <a:spLocks noGrp="1"/>
          </p:cNvSpPr>
          <p:nvPr>
            <p:ph type="body" idx="1"/>
          </p:nvPr>
        </p:nvSpPr>
        <p:spPr bwMode="auto">
          <a:xfrm>
            <a:off x="691200" y="1511100"/>
            <a:ext cx="7761600" cy="2868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pPr>
              <a:defRPr/>
            </a:pPr>
            <a:endParaRPr/>
          </a:p>
        </p:txBody>
      </p:sp>
      <p:sp>
        <p:nvSpPr>
          <p:cNvPr id="6" name="Google Shape;27;p5"/>
          <p:cNvSpPr/>
          <p:nvPr/>
        </p:nvSpPr>
        <p:spPr bwMode="auto">
          <a:xfrm>
            <a:off x="813272" y="1205841"/>
            <a:ext cx="1533600" cy="103200"/>
          </a:xfrm>
          <a:prstGeom prst="rect">
            <a:avLst/>
          </a:prstGeom>
          <a:solidFill>
            <a:srgbClr val="424058"/>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7" name="Google Shape;28;p5"/>
          <p:cNvSpPr/>
          <p:nvPr/>
        </p:nvSpPr>
        <p:spPr bwMode="auto">
          <a:xfrm>
            <a:off x="0" y="0"/>
            <a:ext cx="100500" cy="5143500"/>
          </a:xfrm>
          <a:prstGeom prst="rect">
            <a:avLst/>
          </a:prstGeom>
          <a:solidFill>
            <a:srgbClr val="B63375"/>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matchingName="Title + 2 columns" preserve="1" userDrawn="1">
  <p:cSld name="2 columns">
    <p:bg>
      <p:bgPr>
        <a:blipFill>
          <a:blip r:embed="rId2">
            <a:lum/>
          </a:blip>
          <a:stretch/>
        </a:blipFill>
        <a:effectLst/>
      </p:bgPr>
    </p:bg>
    <p:spTree>
      <p:nvGrpSpPr>
        <p:cNvPr id="1" name=""/>
        <p:cNvGrpSpPr/>
        <p:nvPr/>
      </p:nvGrpSpPr>
      <p:grpSpPr bwMode="auto">
        <a:xfrm>
          <a:off x="0" y="0"/>
          <a:ext cx="0" cy="0"/>
          <a:chOff x="0" y="0"/>
          <a:chExt cx="0" cy="0"/>
        </a:xfrm>
      </p:grpSpPr>
      <p:sp>
        <p:nvSpPr>
          <p:cNvPr id="4" name="Google Shape;31;p6"/>
          <p:cNvSpPr/>
          <p:nvPr/>
        </p:nvSpPr>
        <p:spPr bwMode="auto">
          <a:xfrm>
            <a:off x="0" y="0"/>
            <a:ext cx="100500" cy="5143500"/>
          </a:xfrm>
          <a:prstGeom prst="rect">
            <a:avLst/>
          </a:prstGeom>
          <a:solidFill>
            <a:srgbClr val="B63375"/>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5" name="Google Shape;34;p6"/>
          <p:cNvSpPr>
            <a:spLocks noGrp="1"/>
          </p:cNvSpPr>
          <p:nvPr>
            <p:ph type="body" idx="1"/>
          </p:nvPr>
        </p:nvSpPr>
        <p:spPr bwMode="auto">
          <a:xfrm>
            <a:off x="691200" y="555526"/>
            <a:ext cx="3767400" cy="3755699"/>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pPr>
              <a:defRPr/>
            </a:pPr>
            <a:endParaRPr/>
          </a:p>
        </p:txBody>
      </p:sp>
      <p:sp>
        <p:nvSpPr>
          <p:cNvPr id="6" name="Google Shape;35;p6"/>
          <p:cNvSpPr>
            <a:spLocks noGrp="1"/>
          </p:cNvSpPr>
          <p:nvPr>
            <p:ph type="body" idx="2"/>
          </p:nvPr>
        </p:nvSpPr>
        <p:spPr bwMode="auto">
          <a:xfrm>
            <a:off x="4685500" y="555526"/>
            <a:ext cx="3767400" cy="3755699"/>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pPr>
              <a:defRPr/>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matchingName="Title + 3 columns" userDrawn="1">
  <p:cSld name="Заголовок + 3 столбца">
    <p:bg>
      <p:bgPr>
        <a:blipFill>
          <a:blip r:embed="rId2">
            <a:lum/>
          </a:blip>
          <a:stretch/>
        </a:blipFill>
        <a:effectLst/>
      </p:bgPr>
    </p:bg>
    <p:spTree>
      <p:nvGrpSpPr>
        <p:cNvPr id="1" name=""/>
        <p:cNvGrpSpPr/>
        <p:nvPr/>
      </p:nvGrpSpPr>
      <p:grpSpPr bwMode="auto">
        <a:xfrm>
          <a:off x="0" y="0"/>
          <a:ext cx="0" cy="0"/>
          <a:chOff x="0" y="0"/>
          <a:chExt cx="0" cy="0"/>
        </a:xfrm>
      </p:grpSpPr>
      <p:sp>
        <p:nvSpPr>
          <p:cNvPr id="4" name="Google Shape;38;p7"/>
          <p:cNvSpPr/>
          <p:nvPr/>
        </p:nvSpPr>
        <p:spPr bwMode="auto">
          <a:xfrm>
            <a:off x="0" y="0"/>
            <a:ext cx="100500" cy="5143500"/>
          </a:xfrm>
          <a:prstGeom prst="rect">
            <a:avLst/>
          </a:prstGeom>
          <a:solidFill>
            <a:srgbClr val="B63375"/>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5" name="Google Shape;39;p7"/>
          <p:cNvSpPr/>
          <p:nvPr/>
        </p:nvSpPr>
        <p:spPr bwMode="auto">
          <a:xfrm>
            <a:off x="813272" y="1205841"/>
            <a:ext cx="1533600" cy="103200"/>
          </a:xfrm>
          <a:prstGeom prst="rect">
            <a:avLst/>
          </a:prstGeom>
          <a:solidFill>
            <a:srgbClr val="424058"/>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6" name="Google Shape;40;p7"/>
          <p:cNvSpPr>
            <a:spLocks noGrp="1"/>
          </p:cNvSpPr>
          <p:nvPr>
            <p:ph type="title"/>
          </p:nvPr>
        </p:nvSpPr>
        <p:spPr bwMode="auto">
          <a:xfrm>
            <a:off x="691200" y="628125"/>
            <a:ext cx="7761600" cy="49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a:defRPr/>
            </a:pPr>
            <a:endParaRPr/>
          </a:p>
        </p:txBody>
      </p:sp>
      <p:sp>
        <p:nvSpPr>
          <p:cNvPr id="7" name="Google Shape;41;p7"/>
          <p:cNvSpPr>
            <a:spLocks noGrp="1"/>
          </p:cNvSpPr>
          <p:nvPr>
            <p:ph type="body" idx="1"/>
          </p:nvPr>
        </p:nvSpPr>
        <p:spPr bwMode="auto">
          <a:xfrm>
            <a:off x="691200" y="1393425"/>
            <a:ext cx="2501699" cy="29892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pPr>
              <a:defRPr/>
            </a:pPr>
            <a:endParaRPr/>
          </a:p>
        </p:txBody>
      </p:sp>
      <p:sp>
        <p:nvSpPr>
          <p:cNvPr id="8" name="Google Shape;42;p7"/>
          <p:cNvSpPr>
            <a:spLocks noGrp="1"/>
          </p:cNvSpPr>
          <p:nvPr>
            <p:ph type="body" idx="2"/>
          </p:nvPr>
        </p:nvSpPr>
        <p:spPr bwMode="auto">
          <a:xfrm>
            <a:off x="3321088" y="1393425"/>
            <a:ext cx="2501699" cy="29892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pPr>
              <a:defRPr/>
            </a:pPr>
            <a:endParaRPr/>
          </a:p>
        </p:txBody>
      </p:sp>
      <p:sp>
        <p:nvSpPr>
          <p:cNvPr id="9" name="Google Shape;43;p7"/>
          <p:cNvSpPr>
            <a:spLocks noGrp="1"/>
          </p:cNvSpPr>
          <p:nvPr>
            <p:ph type="body" idx="3"/>
          </p:nvPr>
        </p:nvSpPr>
        <p:spPr bwMode="auto">
          <a:xfrm>
            <a:off x="5950975" y="1393425"/>
            <a:ext cx="2501699" cy="29892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pPr>
              <a:defRPr/>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matchingName="Title only" type="titleOnly" userDrawn="1">
  <p:cSld name="Просто заголовок">
    <p:bg>
      <p:bgPr>
        <a:blipFill>
          <a:blip r:embed="rId2">
            <a:lum/>
          </a:blip>
          <a:stretch/>
        </a:blipFill>
        <a:effectLst/>
      </p:bgPr>
    </p:bg>
    <p:spTree>
      <p:nvGrpSpPr>
        <p:cNvPr id="1" name=""/>
        <p:cNvGrpSpPr/>
        <p:nvPr/>
      </p:nvGrpSpPr>
      <p:grpSpPr bwMode="auto">
        <a:xfrm>
          <a:off x="0" y="0"/>
          <a:ext cx="0" cy="0"/>
          <a:chOff x="0" y="0"/>
          <a:chExt cx="0" cy="0"/>
        </a:xfrm>
      </p:grpSpPr>
      <p:sp>
        <p:nvSpPr>
          <p:cNvPr id="4" name="Google Shape;46;p8"/>
          <p:cNvSpPr/>
          <p:nvPr/>
        </p:nvSpPr>
        <p:spPr bwMode="auto">
          <a:xfrm>
            <a:off x="0" y="0"/>
            <a:ext cx="100500" cy="5143500"/>
          </a:xfrm>
          <a:prstGeom prst="rect">
            <a:avLst/>
          </a:prstGeom>
          <a:solidFill>
            <a:srgbClr val="B63375"/>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5" name="Google Shape;47;p8"/>
          <p:cNvSpPr/>
          <p:nvPr/>
        </p:nvSpPr>
        <p:spPr bwMode="auto">
          <a:xfrm>
            <a:off x="813272" y="1205841"/>
            <a:ext cx="1533600" cy="103200"/>
          </a:xfrm>
          <a:prstGeom prst="rect">
            <a:avLst/>
          </a:prstGeom>
          <a:solidFill>
            <a:srgbClr val="424058"/>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6" name="Google Shape;48;p8"/>
          <p:cNvSpPr>
            <a:spLocks noGrp="1"/>
          </p:cNvSpPr>
          <p:nvPr>
            <p:ph type="title"/>
          </p:nvPr>
        </p:nvSpPr>
        <p:spPr bwMode="auto">
          <a:xfrm>
            <a:off x="691200" y="628125"/>
            <a:ext cx="7761600" cy="49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a:defRPr/>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matchingName="Title only" preserve="1" userDrawn="1">
  <p:cSld name="Without title">
    <p:bg>
      <p:bgPr>
        <a:blipFill>
          <a:blip r:embed="rId2">
            <a:lum/>
          </a:blip>
          <a:stretch/>
        </a:blipFill>
        <a:effectLst/>
      </p:bgPr>
    </p:bg>
    <p:spTree>
      <p:nvGrpSpPr>
        <p:cNvPr id="1" name=""/>
        <p:cNvGrpSpPr/>
        <p:nvPr/>
      </p:nvGrpSpPr>
      <p:grpSpPr bwMode="auto">
        <a:xfrm>
          <a:off x="0" y="0"/>
          <a:ext cx="0" cy="0"/>
          <a:chOff x="0" y="0"/>
          <a:chExt cx="0" cy="0"/>
        </a:xfrm>
      </p:grpSpPr>
      <p:sp>
        <p:nvSpPr>
          <p:cNvPr id="4" name="Google Shape;46;p8"/>
          <p:cNvSpPr/>
          <p:nvPr/>
        </p:nvSpPr>
        <p:spPr bwMode="auto">
          <a:xfrm>
            <a:off x="0" y="0"/>
            <a:ext cx="100500" cy="5143500"/>
          </a:xfrm>
          <a:prstGeom prst="rect">
            <a:avLst/>
          </a:prstGeom>
          <a:solidFill>
            <a:srgbClr val="B63375"/>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5" name="Google Shape;26;p5"/>
          <p:cNvSpPr>
            <a:spLocks noGrp="1"/>
          </p:cNvSpPr>
          <p:nvPr>
            <p:ph type="body" idx="1"/>
          </p:nvPr>
        </p:nvSpPr>
        <p:spPr bwMode="auto">
          <a:xfrm>
            <a:off x="611560" y="771550"/>
            <a:ext cx="7761600" cy="2868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pPr>
              <a:defRPr/>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
        <p:cNvGrpSpPr/>
        <p:nvPr/>
      </p:nvGrpSpPr>
      <p:grpSpPr bwMode="auto">
        <a:xfrm>
          <a:off x="0" y="0"/>
          <a:ext cx="0" cy="0"/>
          <a:chOff x="0" y="0"/>
          <a:chExt cx="0" cy="0"/>
        </a:xfrm>
      </p:grpSpPr>
      <p:sp>
        <p:nvSpPr>
          <p:cNvPr id="4" name="Google Shape;6;p1"/>
          <p:cNvSpPr>
            <a:spLocks noGrp="1"/>
          </p:cNvSpPr>
          <p:nvPr>
            <p:ph type="title"/>
          </p:nvPr>
        </p:nvSpPr>
        <p:spPr bwMode="auto">
          <a:xfrm>
            <a:off x="691200" y="628125"/>
            <a:ext cx="7761600" cy="4935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Montserrat"/>
              <a:buNone/>
              <a:defRPr sz="3000" b="1">
                <a:solidFill>
                  <a:schemeClr val="dk1"/>
                </a:solidFill>
                <a:latin typeface="Montserrat"/>
                <a:ea typeface="Montserrat"/>
                <a:cs typeface="Montserrat"/>
              </a:defRPr>
            </a:lvl1pPr>
            <a:lvl2pPr lvl="1">
              <a:spcBef>
                <a:spcPts val="0"/>
              </a:spcBef>
              <a:spcAft>
                <a:spcPts val="0"/>
              </a:spcAft>
              <a:buClr>
                <a:schemeClr val="dk1"/>
              </a:buClr>
              <a:buSzPts val="3000"/>
              <a:buFont typeface="Montserrat"/>
              <a:buNone/>
              <a:defRPr sz="3000" b="1">
                <a:solidFill>
                  <a:schemeClr val="dk1"/>
                </a:solidFill>
                <a:latin typeface="Montserrat"/>
                <a:ea typeface="Montserrat"/>
                <a:cs typeface="Montserrat"/>
              </a:defRPr>
            </a:lvl2pPr>
            <a:lvl3pPr lvl="2">
              <a:spcBef>
                <a:spcPts val="0"/>
              </a:spcBef>
              <a:spcAft>
                <a:spcPts val="0"/>
              </a:spcAft>
              <a:buClr>
                <a:schemeClr val="dk1"/>
              </a:buClr>
              <a:buSzPts val="3000"/>
              <a:buFont typeface="Montserrat"/>
              <a:buNone/>
              <a:defRPr sz="3000" b="1">
                <a:solidFill>
                  <a:schemeClr val="dk1"/>
                </a:solidFill>
                <a:latin typeface="Montserrat"/>
                <a:ea typeface="Montserrat"/>
                <a:cs typeface="Montserrat"/>
              </a:defRPr>
            </a:lvl3pPr>
            <a:lvl4pPr lvl="3">
              <a:spcBef>
                <a:spcPts val="0"/>
              </a:spcBef>
              <a:spcAft>
                <a:spcPts val="0"/>
              </a:spcAft>
              <a:buClr>
                <a:schemeClr val="dk1"/>
              </a:buClr>
              <a:buSzPts val="3000"/>
              <a:buFont typeface="Montserrat"/>
              <a:buNone/>
              <a:defRPr sz="3000" b="1">
                <a:solidFill>
                  <a:schemeClr val="dk1"/>
                </a:solidFill>
                <a:latin typeface="Montserrat"/>
                <a:ea typeface="Montserrat"/>
                <a:cs typeface="Montserrat"/>
              </a:defRPr>
            </a:lvl4pPr>
            <a:lvl5pPr lvl="4">
              <a:spcBef>
                <a:spcPts val="0"/>
              </a:spcBef>
              <a:spcAft>
                <a:spcPts val="0"/>
              </a:spcAft>
              <a:buClr>
                <a:schemeClr val="dk1"/>
              </a:buClr>
              <a:buSzPts val="3000"/>
              <a:buFont typeface="Montserrat"/>
              <a:buNone/>
              <a:defRPr sz="3000" b="1">
                <a:solidFill>
                  <a:schemeClr val="dk1"/>
                </a:solidFill>
                <a:latin typeface="Montserrat"/>
                <a:ea typeface="Montserrat"/>
                <a:cs typeface="Montserrat"/>
              </a:defRPr>
            </a:lvl5pPr>
            <a:lvl6pPr lvl="5">
              <a:spcBef>
                <a:spcPts val="0"/>
              </a:spcBef>
              <a:spcAft>
                <a:spcPts val="0"/>
              </a:spcAft>
              <a:buClr>
                <a:schemeClr val="dk1"/>
              </a:buClr>
              <a:buSzPts val="3000"/>
              <a:buFont typeface="Montserrat"/>
              <a:buNone/>
              <a:defRPr sz="3000" b="1">
                <a:solidFill>
                  <a:schemeClr val="dk1"/>
                </a:solidFill>
                <a:latin typeface="Montserrat"/>
                <a:ea typeface="Montserrat"/>
                <a:cs typeface="Montserrat"/>
              </a:defRPr>
            </a:lvl6pPr>
            <a:lvl7pPr lvl="6">
              <a:spcBef>
                <a:spcPts val="0"/>
              </a:spcBef>
              <a:spcAft>
                <a:spcPts val="0"/>
              </a:spcAft>
              <a:buClr>
                <a:schemeClr val="dk1"/>
              </a:buClr>
              <a:buSzPts val="3000"/>
              <a:buFont typeface="Montserrat"/>
              <a:buNone/>
              <a:defRPr sz="3000" b="1">
                <a:solidFill>
                  <a:schemeClr val="dk1"/>
                </a:solidFill>
                <a:latin typeface="Montserrat"/>
                <a:ea typeface="Montserrat"/>
                <a:cs typeface="Montserrat"/>
              </a:defRPr>
            </a:lvl7pPr>
            <a:lvl8pPr lvl="7">
              <a:spcBef>
                <a:spcPts val="0"/>
              </a:spcBef>
              <a:spcAft>
                <a:spcPts val="0"/>
              </a:spcAft>
              <a:buClr>
                <a:schemeClr val="dk1"/>
              </a:buClr>
              <a:buSzPts val="3000"/>
              <a:buFont typeface="Montserrat"/>
              <a:buNone/>
              <a:defRPr sz="3000" b="1">
                <a:solidFill>
                  <a:schemeClr val="dk1"/>
                </a:solidFill>
                <a:latin typeface="Montserrat"/>
                <a:ea typeface="Montserrat"/>
                <a:cs typeface="Montserrat"/>
              </a:defRPr>
            </a:lvl8pPr>
            <a:lvl9pPr lvl="8">
              <a:spcBef>
                <a:spcPts val="0"/>
              </a:spcBef>
              <a:spcAft>
                <a:spcPts val="0"/>
              </a:spcAft>
              <a:buClr>
                <a:schemeClr val="dk1"/>
              </a:buClr>
              <a:buSzPts val="3000"/>
              <a:buFont typeface="Montserrat"/>
              <a:buNone/>
              <a:defRPr sz="3000" b="1">
                <a:solidFill>
                  <a:schemeClr val="dk1"/>
                </a:solidFill>
                <a:latin typeface="Montserrat"/>
                <a:ea typeface="Montserrat"/>
                <a:cs typeface="Montserrat"/>
              </a:defRPr>
            </a:lvl9pPr>
          </a:lstStyle>
          <a:p>
            <a:pPr>
              <a:defRPr/>
            </a:pPr>
            <a:endParaRPr/>
          </a:p>
        </p:txBody>
      </p:sp>
      <p:sp>
        <p:nvSpPr>
          <p:cNvPr id="5" name="Google Shape;7;p1"/>
          <p:cNvSpPr>
            <a:spLocks noGrp="1"/>
          </p:cNvSpPr>
          <p:nvPr>
            <p:ph type="body" idx="1"/>
          </p:nvPr>
        </p:nvSpPr>
        <p:spPr bwMode="auto">
          <a:xfrm>
            <a:off x="691200" y="1511100"/>
            <a:ext cx="7761600" cy="28689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2"/>
              </a:buClr>
              <a:buSzPts val="2400"/>
              <a:buFont typeface="Montserrat"/>
              <a:buChar char="▣"/>
              <a:defRPr sz="2400">
                <a:solidFill>
                  <a:schemeClr val="dk1"/>
                </a:solidFill>
                <a:latin typeface="Montserrat"/>
                <a:ea typeface="Montserrat"/>
                <a:cs typeface="Montserrat"/>
              </a:defRPr>
            </a:lvl1pPr>
            <a:lvl2pPr marL="914400" lvl="1" indent="-381000">
              <a:spcBef>
                <a:spcPts val="0"/>
              </a:spcBef>
              <a:spcAft>
                <a:spcPts val="0"/>
              </a:spcAft>
              <a:buClr>
                <a:schemeClr val="accent2"/>
              </a:buClr>
              <a:buSzPts val="2400"/>
              <a:buFont typeface="Montserrat"/>
              <a:buChar char="□"/>
              <a:defRPr sz="2400">
                <a:solidFill>
                  <a:schemeClr val="dk1"/>
                </a:solidFill>
                <a:latin typeface="Montserrat"/>
                <a:ea typeface="Montserrat"/>
                <a:cs typeface="Montserrat"/>
              </a:defRPr>
            </a:lvl2pPr>
            <a:lvl3pPr marL="1371600" lvl="2" indent="-381000">
              <a:spcBef>
                <a:spcPts val="0"/>
              </a:spcBef>
              <a:spcAft>
                <a:spcPts val="0"/>
              </a:spcAft>
              <a:buClr>
                <a:schemeClr val="accent2"/>
              </a:buClr>
              <a:buSzPts val="2400"/>
              <a:buFont typeface="Montserrat"/>
              <a:buChar char="■"/>
              <a:defRPr sz="2400">
                <a:solidFill>
                  <a:schemeClr val="dk1"/>
                </a:solidFill>
                <a:latin typeface="Montserrat"/>
                <a:ea typeface="Montserrat"/>
                <a:cs typeface="Montserrat"/>
              </a:defRPr>
            </a:lvl3pPr>
            <a:lvl4pPr marL="1828800" lvl="3" indent="-381000">
              <a:spcBef>
                <a:spcPts val="0"/>
              </a:spcBef>
              <a:spcAft>
                <a:spcPts val="0"/>
              </a:spcAft>
              <a:buClr>
                <a:schemeClr val="dk1"/>
              </a:buClr>
              <a:buSzPts val="2400"/>
              <a:buFont typeface="Montserrat"/>
              <a:buChar char="●"/>
              <a:defRPr sz="2400">
                <a:solidFill>
                  <a:schemeClr val="dk1"/>
                </a:solidFill>
                <a:latin typeface="Montserrat"/>
                <a:ea typeface="Montserrat"/>
                <a:cs typeface="Montserrat"/>
              </a:defRPr>
            </a:lvl4pPr>
            <a:lvl5pPr marL="2286000" lvl="4" indent="-381000">
              <a:spcBef>
                <a:spcPts val="0"/>
              </a:spcBef>
              <a:spcAft>
                <a:spcPts val="0"/>
              </a:spcAft>
              <a:buClr>
                <a:schemeClr val="dk1"/>
              </a:buClr>
              <a:buSzPts val="2400"/>
              <a:buFont typeface="Montserrat"/>
              <a:buChar char="○"/>
              <a:defRPr sz="2400">
                <a:solidFill>
                  <a:schemeClr val="dk1"/>
                </a:solidFill>
                <a:latin typeface="Montserrat"/>
                <a:ea typeface="Montserrat"/>
                <a:cs typeface="Montserrat"/>
              </a:defRPr>
            </a:lvl5pPr>
            <a:lvl6pPr marL="2743200" lvl="5" indent="-381000">
              <a:spcBef>
                <a:spcPts val="0"/>
              </a:spcBef>
              <a:spcAft>
                <a:spcPts val="0"/>
              </a:spcAft>
              <a:buClr>
                <a:schemeClr val="dk1"/>
              </a:buClr>
              <a:buSzPts val="2400"/>
              <a:buFont typeface="Montserrat"/>
              <a:buChar char="■"/>
              <a:defRPr sz="2400">
                <a:solidFill>
                  <a:schemeClr val="dk1"/>
                </a:solidFill>
                <a:latin typeface="Montserrat"/>
                <a:ea typeface="Montserrat"/>
                <a:cs typeface="Montserrat"/>
              </a:defRPr>
            </a:lvl6pPr>
            <a:lvl7pPr marL="3200400" lvl="6" indent="-381000">
              <a:spcBef>
                <a:spcPts val="0"/>
              </a:spcBef>
              <a:spcAft>
                <a:spcPts val="0"/>
              </a:spcAft>
              <a:buClr>
                <a:schemeClr val="dk1"/>
              </a:buClr>
              <a:buSzPts val="2400"/>
              <a:buFont typeface="Montserrat"/>
              <a:buChar char="●"/>
              <a:defRPr sz="2400">
                <a:solidFill>
                  <a:schemeClr val="dk1"/>
                </a:solidFill>
                <a:latin typeface="Montserrat"/>
                <a:ea typeface="Montserrat"/>
                <a:cs typeface="Montserrat"/>
              </a:defRPr>
            </a:lvl7pPr>
            <a:lvl8pPr marL="3657600" lvl="7" indent="-381000">
              <a:spcBef>
                <a:spcPts val="0"/>
              </a:spcBef>
              <a:spcAft>
                <a:spcPts val="0"/>
              </a:spcAft>
              <a:buClr>
                <a:schemeClr val="dk1"/>
              </a:buClr>
              <a:buSzPts val="2400"/>
              <a:buFont typeface="Montserrat"/>
              <a:buChar char="○"/>
              <a:defRPr sz="2400">
                <a:solidFill>
                  <a:schemeClr val="dk1"/>
                </a:solidFill>
                <a:latin typeface="Montserrat"/>
                <a:ea typeface="Montserrat"/>
                <a:cs typeface="Montserrat"/>
              </a:defRPr>
            </a:lvl8pPr>
            <a:lvl9pPr marL="4114800" lvl="8" indent="-381000">
              <a:spcBef>
                <a:spcPts val="0"/>
              </a:spcBef>
              <a:spcAft>
                <a:spcPts val="0"/>
              </a:spcAft>
              <a:buClr>
                <a:schemeClr val="dk1"/>
              </a:buClr>
              <a:buSzPts val="2400"/>
              <a:buFont typeface="Montserrat"/>
              <a:buChar char="■"/>
              <a:defRPr sz="2400">
                <a:solidFill>
                  <a:schemeClr val="dk1"/>
                </a:solidFill>
                <a:latin typeface="Montserrat"/>
                <a:ea typeface="Montserrat"/>
                <a:cs typeface="Montserrat"/>
              </a:defRPr>
            </a:lvl9pPr>
          </a:lstStyle>
          <a:p>
            <a:pPr>
              <a:defRPr/>
            </a:pP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1.xml"/><Relationship Id="rId1" Type="http://schemas.openxmlformats.org/officeDocument/2006/relationships/video" Target="\ppt\media\media1.mp4"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1.xml"/><Relationship Id="rId1" Type="http://schemas.openxmlformats.org/officeDocument/2006/relationships/video" Target="\ppt\media\media2.mp4"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bwMode="auto">
        <a:xfrm>
          <a:off x="0" y="0"/>
          <a:ext cx="0" cy="0"/>
          <a:chOff x="0" y="0"/>
          <a:chExt cx="0" cy="0"/>
        </a:xfrm>
      </p:grpSpPr>
      <p:pic>
        <p:nvPicPr>
          <p:cNvPr id="4" name="Picture 2" descr="C:\Users\Acer\Desktop\PROJECTS\akinex\!Insta\selyutin\Selyutin logos &amp; favicons\Selyutin logos &amp; favicons\Selyutin &amp; Partners logo\Selyutin &amp; Partners logo.png"/>
          <p:cNvPicPr>
            <a:picLocks noChangeAspect="1" noChangeArrowheads="1"/>
          </p:cNvPicPr>
          <p:nvPr/>
        </p:nvPicPr>
        <p:blipFill>
          <a:blip r:embed="rId2"/>
          <a:stretch/>
        </p:blipFill>
        <p:spPr bwMode="auto">
          <a:xfrm>
            <a:off x="1947864" y="1854575"/>
            <a:ext cx="5248910" cy="143107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Текст 1"/>
          <p:cNvSpPr>
            <a:spLocks noGrp="1"/>
          </p:cNvSpPr>
          <p:nvPr>
            <p:ph type="body" idx="1"/>
          </p:nvPr>
        </p:nvSpPr>
        <p:spPr bwMode="auto"/>
        <p:txBody>
          <a:bodyPr/>
          <a:lstStyle/>
          <a:p>
            <a:pPr>
              <a:buClr>
                <a:srgbClr val="D60093"/>
              </a:buClr>
              <a:defRPr/>
            </a:pPr>
            <a:r>
              <a:rPr lang="ru-RU" sz="1400">
                <a:solidFill>
                  <a:srgbClr val="B63375"/>
                </a:solidFill>
              </a:rPr>
              <a:t>Ст. 159 </a:t>
            </a:r>
            <a:r>
              <a:rPr lang="ru-RU" sz="1400"/>
              <a:t>Мошенничество </a:t>
            </a:r>
            <a:endParaRPr/>
          </a:p>
          <a:p>
            <a:pPr>
              <a:buClr>
                <a:srgbClr val="D60093"/>
              </a:buClr>
              <a:defRPr/>
            </a:pPr>
            <a:r>
              <a:rPr lang="ru-RU" sz="1400">
                <a:solidFill>
                  <a:srgbClr val="B63375"/>
                </a:solidFill>
              </a:rPr>
              <a:t>Часть 5, статья 159 </a:t>
            </a:r>
            <a:r>
              <a:rPr lang="ru-RU" sz="1400"/>
              <a:t>Мошенничество, сопряженное с преднамеренным неисполнением договорных обязательств в сфере предпринимательской деятельности</a:t>
            </a:r>
            <a:endParaRPr/>
          </a:p>
          <a:p>
            <a:pPr>
              <a:buClr>
                <a:srgbClr val="D60093"/>
              </a:buClr>
              <a:defRPr/>
            </a:pPr>
            <a:r>
              <a:rPr lang="ru-RU" sz="1400">
                <a:solidFill>
                  <a:srgbClr val="B63375"/>
                </a:solidFill>
              </a:rPr>
              <a:t>Ст. 159.1 </a:t>
            </a:r>
            <a:r>
              <a:rPr lang="ru-RU" sz="1400"/>
              <a:t>Мошенничество в сфере кредитования</a:t>
            </a:r>
            <a:endParaRPr/>
          </a:p>
          <a:p>
            <a:pPr>
              <a:buClr>
                <a:srgbClr val="D60093"/>
              </a:buClr>
              <a:defRPr/>
            </a:pPr>
            <a:r>
              <a:rPr lang="ru-RU" sz="1400">
                <a:solidFill>
                  <a:srgbClr val="B63375"/>
                </a:solidFill>
              </a:rPr>
              <a:t>Ст. 160 </a:t>
            </a:r>
            <a:r>
              <a:rPr lang="ru-RU" sz="1400"/>
              <a:t>Присвоение или растрата</a:t>
            </a:r>
            <a:endParaRPr/>
          </a:p>
          <a:p>
            <a:pPr>
              <a:buClr>
                <a:srgbClr val="D60093"/>
              </a:buClr>
              <a:defRPr/>
            </a:pPr>
            <a:r>
              <a:rPr lang="ru-RU" sz="1400">
                <a:solidFill>
                  <a:srgbClr val="B63375"/>
                </a:solidFill>
              </a:rPr>
              <a:t>Ст. 173.1 </a:t>
            </a:r>
            <a:r>
              <a:rPr lang="ru-RU" sz="1400"/>
              <a:t>Незаконное образование (создание, реорганизация) юридического лица</a:t>
            </a:r>
            <a:endParaRPr/>
          </a:p>
          <a:p>
            <a:pPr>
              <a:buClr>
                <a:srgbClr val="D60093"/>
              </a:buClr>
              <a:defRPr/>
            </a:pPr>
            <a:r>
              <a:rPr lang="ru-RU" sz="1400">
                <a:solidFill>
                  <a:srgbClr val="B63375"/>
                </a:solidFill>
              </a:rPr>
              <a:t>Ст. 173.2 </a:t>
            </a:r>
            <a:r>
              <a:rPr lang="ru-RU" sz="1400"/>
              <a:t>Незаконное использование документов для образования (создания, реорганизации) юридического лица</a:t>
            </a:r>
            <a:endParaRPr/>
          </a:p>
          <a:p>
            <a:pPr>
              <a:buClr>
                <a:srgbClr val="D60093"/>
              </a:buClr>
              <a:defRPr/>
            </a:pPr>
            <a:r>
              <a:rPr lang="ru-RU" sz="1400">
                <a:solidFill>
                  <a:srgbClr val="B63375"/>
                </a:solidFill>
              </a:rPr>
              <a:t>Ст. 193 </a:t>
            </a:r>
            <a:r>
              <a:rPr lang="ru-RU" sz="1400"/>
              <a:t>Уклонение от исполнения обязанностей по репатриации денежных средств в иностранной валюте или валюте Российской Федерации</a:t>
            </a:r>
            <a:endParaRPr/>
          </a:p>
          <a:p>
            <a:pPr>
              <a:buClr>
                <a:srgbClr val="D60093"/>
              </a:buClr>
              <a:defRPr/>
            </a:pPr>
            <a:r>
              <a:rPr lang="ru-RU" sz="1400">
                <a:solidFill>
                  <a:srgbClr val="B63375"/>
                </a:solidFill>
              </a:rPr>
              <a:t>Ст. 193.1 </a:t>
            </a:r>
            <a:r>
              <a:rPr lang="ru-RU" sz="1400"/>
              <a:t>Совершение валютных операций по переводу денежных средств в иностранной валюте или валюте Российской Федерации на счета нерезидентов с использованием подложных документов</a:t>
            </a:r>
            <a:endParaRPr/>
          </a:p>
          <a:p>
            <a:pPr>
              <a:buClr>
                <a:srgbClr val="888888"/>
              </a:buClr>
              <a:defRPr/>
            </a:pPr>
            <a:endParaRPr lang="ru-RU" sz="1400"/>
          </a:p>
          <a:p>
            <a:pPr>
              <a:defRPr/>
            </a:pPr>
            <a:endParaRPr lang="ru-RU" sz="1400"/>
          </a:p>
          <a:p>
            <a:pPr marL="76200" indent="0">
              <a:buNone/>
              <a:defRPr/>
            </a:pPr>
            <a:endParaRPr lang="ru-RU"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Текст 1"/>
          <p:cNvSpPr>
            <a:spLocks noGrp="1"/>
          </p:cNvSpPr>
          <p:nvPr>
            <p:ph type="body" idx="1"/>
          </p:nvPr>
        </p:nvSpPr>
        <p:spPr bwMode="auto"/>
        <p:txBody>
          <a:bodyPr/>
          <a:lstStyle/>
          <a:p>
            <a:pPr>
              <a:buClr>
                <a:srgbClr val="B63376"/>
              </a:buClr>
              <a:defRPr/>
            </a:pPr>
            <a:r>
              <a:rPr lang="ru-RU" sz="1400">
                <a:solidFill>
                  <a:srgbClr val="B63376"/>
                </a:solidFill>
              </a:rPr>
              <a:t>Ст. 194 </a:t>
            </a:r>
            <a:r>
              <a:rPr lang="ru-RU" sz="1400"/>
              <a:t>Уклонение от уплаты таможенных платежей, взимаемых с организации или физического лица</a:t>
            </a:r>
            <a:endParaRPr/>
          </a:p>
          <a:p>
            <a:pPr>
              <a:buClr>
                <a:srgbClr val="B63376"/>
              </a:buClr>
              <a:defRPr/>
            </a:pPr>
            <a:r>
              <a:rPr lang="ru-RU" sz="1400">
                <a:solidFill>
                  <a:srgbClr val="B63376"/>
                </a:solidFill>
              </a:rPr>
              <a:t>Ст. 199 </a:t>
            </a:r>
            <a:r>
              <a:rPr lang="ru-RU" sz="1400"/>
              <a:t>Уклонение от уплаты налогов и (или) сборов с организации</a:t>
            </a:r>
            <a:endParaRPr/>
          </a:p>
          <a:p>
            <a:pPr>
              <a:buClr>
                <a:srgbClr val="B63376"/>
              </a:buClr>
              <a:defRPr/>
            </a:pPr>
            <a:r>
              <a:rPr lang="ru-RU" sz="1400">
                <a:solidFill>
                  <a:srgbClr val="B63375"/>
                </a:solidFill>
              </a:rPr>
              <a:t>Ст. 199.2 </a:t>
            </a:r>
            <a:r>
              <a:rPr lang="ru-RU" sz="1400"/>
              <a:t>Сокрытие денежных средств либо имущества организации, за счет которых должно производиться взыскание налогов</a:t>
            </a:r>
          </a:p>
          <a:p>
            <a:pPr lvl="0">
              <a:buClr>
                <a:srgbClr val="B63376"/>
              </a:buClr>
              <a:defRPr/>
            </a:pPr>
            <a:r>
              <a:rPr lang="ru-RU" sz="1400">
                <a:solidFill>
                  <a:srgbClr val="B63376"/>
                </a:solidFill>
              </a:rPr>
              <a:t>Ст. 199.3 </a:t>
            </a:r>
            <a:r>
              <a:rPr lang="ru-RU" sz="1400"/>
              <a:t>Уклонение страхователя - физического лица от уплаты страховых взносов на обязательное социальное страхование от несчастных случаев на производстве</a:t>
            </a:r>
            <a:endParaRPr lang="ru-RU" sz="1400">
              <a:solidFill>
                <a:srgbClr val="D60093"/>
              </a:solidFill>
            </a:endParaRPr>
          </a:p>
          <a:p>
            <a:pPr>
              <a:buClr>
                <a:srgbClr val="B63376"/>
              </a:buClr>
              <a:defRPr/>
            </a:pPr>
            <a:r>
              <a:rPr lang="ru-RU" sz="1400">
                <a:solidFill>
                  <a:srgbClr val="B63376"/>
                </a:solidFill>
              </a:rPr>
              <a:t>Ст. 199.4 </a:t>
            </a:r>
            <a:r>
              <a:rPr lang="ru-RU" sz="1400"/>
              <a:t>Уклонение страхователя - организации от уплаты страховых взносов на обязательное социальное страхование от несчастных случаев на производстве</a:t>
            </a:r>
            <a:endParaRPr lang="ru-RU" sz="1400">
              <a:solidFill>
                <a:srgbClr val="D60093"/>
              </a:solidFill>
            </a:endParaRPr>
          </a:p>
          <a:p>
            <a:pPr>
              <a:buClr>
                <a:srgbClr val="B63376"/>
              </a:buClr>
              <a:defRPr/>
            </a:pPr>
            <a:r>
              <a:rPr lang="ru-RU" sz="1400">
                <a:solidFill>
                  <a:srgbClr val="B63376"/>
                </a:solidFill>
              </a:rPr>
              <a:t>Ст. 201 </a:t>
            </a:r>
            <a:r>
              <a:rPr lang="ru-RU" sz="1400"/>
              <a:t>Злоупотребление полномочиями</a:t>
            </a:r>
            <a:endParaRPr/>
          </a:p>
          <a:p>
            <a:pPr>
              <a:buClr>
                <a:srgbClr val="B63376"/>
              </a:buClr>
              <a:defRPr/>
            </a:pPr>
            <a:r>
              <a:rPr lang="ru-RU" sz="1400">
                <a:solidFill>
                  <a:srgbClr val="B63376"/>
                </a:solidFill>
              </a:rPr>
              <a:t>Ст. 204 </a:t>
            </a:r>
            <a:r>
              <a:rPr lang="ru-RU" sz="1400"/>
              <a:t>Коммерческий подкуп</a:t>
            </a:r>
            <a:endParaRPr/>
          </a:p>
          <a:p>
            <a:pPr>
              <a:buClr>
                <a:srgbClr val="B63376"/>
              </a:buClr>
              <a:defRPr/>
            </a:pPr>
            <a:r>
              <a:rPr lang="ru-RU" sz="1400">
                <a:solidFill>
                  <a:srgbClr val="B63376"/>
                </a:solidFill>
              </a:rPr>
              <a:t>Ст. 291 </a:t>
            </a:r>
            <a:r>
              <a:rPr lang="ru-RU" sz="1400"/>
              <a:t>Дача взятки</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99;p16"/>
          <p:cNvSpPr>
            <a:spLocks noGrp="1"/>
          </p:cNvSpPr>
          <p:nvPr>
            <p:ph type="title"/>
          </p:nvPr>
        </p:nvSpPr>
        <p:spPr bwMode="auto">
          <a:prstGeom prst="rect">
            <a:avLst/>
          </a:prstGeom>
        </p:spPr>
        <p:txBody>
          <a:bodyPr spcFirstLastPara="1" wrap="square" lIns="91425" tIns="91425" rIns="91425" bIns="91425" anchor="b" anchorCtr="0">
            <a:noAutofit/>
          </a:bodyPr>
          <a:lstStyle/>
          <a:p>
            <a:pPr marL="0" lvl="0" indent="0" algn="l">
              <a:spcBef>
                <a:spcPts val="0"/>
              </a:spcBef>
              <a:spcAft>
                <a:spcPts val="0"/>
              </a:spcAft>
              <a:buNone/>
              <a:defRPr/>
            </a:pPr>
            <a:r>
              <a:rPr lang="ru-RU"/>
              <a:t>Основные составы преступлений:</a:t>
            </a:r>
            <a:endParaRPr/>
          </a:p>
        </p:txBody>
      </p:sp>
      <p:sp>
        <p:nvSpPr>
          <p:cNvPr id="5" name="Google Shape;100;p16"/>
          <p:cNvSpPr>
            <a:spLocks noGrp="1"/>
          </p:cNvSpPr>
          <p:nvPr>
            <p:ph type="body" idx="1"/>
          </p:nvPr>
        </p:nvSpPr>
        <p:spPr bwMode="auto">
          <a:prstGeom prst="rect">
            <a:avLst/>
          </a:prstGeom>
        </p:spPr>
        <p:txBody>
          <a:bodyPr spcFirstLastPara="1" wrap="square" lIns="91425" tIns="91425" rIns="91425" bIns="91425" anchor="t" anchorCtr="0">
            <a:noAutofit/>
          </a:bodyPr>
          <a:lstStyle/>
          <a:p>
            <a:pPr marL="285708" indent="-285708">
              <a:buClr>
                <a:srgbClr val="B63376"/>
              </a:buClr>
              <a:defRPr/>
            </a:pPr>
            <a:r>
              <a:rPr lang="ru-RU" sz="2000"/>
              <a:t>Мошенничество (ст. 159 УК РФ)</a:t>
            </a:r>
            <a:r>
              <a:rPr lang="en-US" sz="2000"/>
              <a:t>;</a:t>
            </a:r>
            <a:endParaRPr lang="ru-RU" sz="2000"/>
          </a:p>
          <a:p>
            <a:pPr marL="285708" indent="-285708">
              <a:buClr>
                <a:srgbClr val="B63376"/>
              </a:buClr>
              <a:defRPr/>
            </a:pPr>
            <a:r>
              <a:rPr lang="ru-RU" sz="2000"/>
              <a:t>Преступления, совершаемые при банкротстве организации (ст.195, 196, 197 УК РФ)</a:t>
            </a:r>
            <a:r>
              <a:rPr lang="en-US" sz="2000"/>
              <a:t>;</a:t>
            </a:r>
            <a:endParaRPr lang="ru-RU" sz="2000"/>
          </a:p>
          <a:p>
            <a:pPr marL="285708" indent="-285708">
              <a:buClr>
                <a:srgbClr val="B63376"/>
              </a:buClr>
              <a:defRPr/>
            </a:pPr>
            <a:r>
              <a:rPr lang="ru-RU" sz="2000"/>
              <a:t>Растрата (ст.160 УК РФ)</a:t>
            </a:r>
            <a:r>
              <a:rPr lang="en-US" sz="2000"/>
              <a:t>;</a:t>
            </a:r>
            <a:endParaRPr lang="ru-RU" sz="2000"/>
          </a:p>
          <a:p>
            <a:pPr marL="285708" indent="-285708">
              <a:buClr>
                <a:srgbClr val="B63376"/>
              </a:buClr>
              <a:defRPr/>
            </a:pPr>
            <a:r>
              <a:rPr lang="ru-RU" sz="2000"/>
              <a:t>Злоупотребление полномочиями (ст.201 УК РФ)</a:t>
            </a:r>
            <a:r>
              <a:rPr lang="en-US" sz="2000"/>
              <a:t>;</a:t>
            </a:r>
            <a:endParaRPr/>
          </a:p>
          <a:p>
            <a:pPr marL="285708" indent="-285708">
              <a:buClr>
                <a:srgbClr val="B63376"/>
              </a:buClr>
              <a:defRPr/>
            </a:pPr>
            <a:r>
              <a:rPr lang="ru-RU" sz="2000"/>
              <a:t>Уклонение от уплаты налогов (ст.199 УК РФ)</a:t>
            </a:r>
            <a:r>
              <a:rPr lang="en-US" sz="2000"/>
              <a:t>;</a:t>
            </a:r>
            <a:endParaRPr lang="ru-RU" sz="2000"/>
          </a:p>
          <a:p>
            <a:pPr marL="285708" indent="-285708">
              <a:buClr>
                <a:srgbClr val="B63376"/>
              </a:buClr>
              <a:defRPr/>
            </a:pPr>
            <a:r>
              <a:rPr lang="ru-RU" sz="2000"/>
              <a:t>Сокрытие имущества от уплаты налогов  (ст.199.2 УК РФ)</a:t>
            </a:r>
            <a:r>
              <a:rPr lang="en-US" sz="2000"/>
              <a:t>.</a:t>
            </a:r>
            <a:endParaRPr lang="ru-RU" sz="20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99;p16"/>
          <p:cNvSpPr>
            <a:spLocks noGrp="1"/>
          </p:cNvSpPr>
          <p:nvPr>
            <p:ph type="title"/>
          </p:nvPr>
        </p:nvSpPr>
        <p:spPr bwMode="auto">
          <a:prstGeom prst="rect">
            <a:avLst/>
          </a:prstGeom>
        </p:spPr>
        <p:txBody>
          <a:bodyPr spcFirstLastPara="1" wrap="square" lIns="91425" tIns="91425" rIns="91425" bIns="91425" anchor="b" anchorCtr="0">
            <a:noAutofit/>
          </a:bodyPr>
          <a:lstStyle/>
          <a:p>
            <a:pPr marL="0" lvl="0" indent="0" algn="l">
              <a:spcBef>
                <a:spcPts val="0"/>
              </a:spcBef>
              <a:spcAft>
                <a:spcPts val="0"/>
              </a:spcAft>
              <a:buNone/>
              <a:defRPr/>
            </a:pPr>
            <a:r>
              <a:rPr lang="ru-RU"/>
              <a:t>Уголовно-правовые риски</a:t>
            </a:r>
            <a:endParaRPr/>
          </a:p>
        </p:txBody>
      </p:sp>
      <p:sp>
        <p:nvSpPr>
          <p:cNvPr id="5" name="Google Shape;100;p16"/>
          <p:cNvSpPr>
            <a:spLocks noGrp="1"/>
          </p:cNvSpPr>
          <p:nvPr>
            <p:ph type="body" idx="1"/>
          </p:nvPr>
        </p:nvSpPr>
        <p:spPr bwMode="auto">
          <a:prstGeom prst="rect">
            <a:avLst/>
          </a:prstGeom>
        </p:spPr>
        <p:txBody>
          <a:bodyPr spcFirstLastPara="1" wrap="square" lIns="91425" tIns="91425" rIns="91425" bIns="91425" anchor="t" anchorCtr="0">
            <a:noAutofit/>
          </a:bodyPr>
          <a:lstStyle/>
          <a:p>
            <a:pPr marL="285708" indent="-285708">
              <a:buClr>
                <a:srgbClr val="B63376"/>
              </a:buClr>
              <a:defRPr/>
            </a:pPr>
            <a:r>
              <a:rPr lang="ru" sz="2000">
                <a:solidFill>
                  <a:srgbClr val="434343"/>
                </a:solidFill>
              </a:rPr>
              <a:t>Привлечение к уголовной ответственности</a:t>
            </a:r>
            <a:endParaRPr/>
          </a:p>
          <a:p>
            <a:pPr marL="285708" indent="-285708">
              <a:buClr>
                <a:srgbClr val="B63376"/>
              </a:buClr>
              <a:defRPr/>
            </a:pPr>
            <a:r>
              <a:rPr lang="ru" sz="2000">
                <a:solidFill>
                  <a:srgbClr val="434343"/>
                </a:solidFill>
              </a:rPr>
              <a:t>Потеря бизнеса</a:t>
            </a:r>
            <a:endParaRPr/>
          </a:p>
          <a:p>
            <a:pPr marL="285708" indent="-285708">
              <a:buClr>
                <a:srgbClr val="B63376"/>
              </a:buClr>
              <a:defRPr/>
            </a:pPr>
            <a:r>
              <a:rPr lang="ru" sz="2000">
                <a:solidFill>
                  <a:srgbClr val="434343"/>
                </a:solidFill>
              </a:rPr>
              <a:t>Убытки</a:t>
            </a:r>
            <a:endParaRPr/>
          </a:p>
          <a:p>
            <a:pPr marL="285708" indent="-285708">
              <a:buClr>
                <a:srgbClr val="B63376"/>
              </a:buClr>
              <a:defRPr/>
            </a:pPr>
            <a:r>
              <a:rPr lang="ru" sz="2000">
                <a:solidFill>
                  <a:srgbClr val="434343"/>
                </a:solidFill>
              </a:rPr>
              <a:t>Утрата деловой репутации</a:t>
            </a:r>
            <a:endParaRPr/>
          </a:p>
          <a:p>
            <a:pPr marL="285708" indent="-285708">
              <a:buClr>
                <a:srgbClr val="B63376"/>
              </a:buClr>
              <a:defRPr/>
            </a:pPr>
            <a:r>
              <a:rPr lang="ru" sz="2000">
                <a:solidFill>
                  <a:srgbClr val="434343"/>
                </a:solidFill>
              </a:rPr>
              <a:t>Потеря клиентов</a:t>
            </a:r>
            <a:endParaRPr/>
          </a:p>
          <a:p>
            <a:pPr marL="285708" indent="-285708">
              <a:buClr>
                <a:srgbClr val="B63376"/>
              </a:buClr>
              <a:defRPr/>
            </a:pPr>
            <a:r>
              <a:rPr lang="ru" sz="2000">
                <a:solidFill>
                  <a:srgbClr val="434343"/>
                </a:solidFill>
              </a:rPr>
              <a:t>Потеря времени</a:t>
            </a:r>
            <a:endParaRPr/>
          </a:p>
          <a:p>
            <a:pPr marL="285708" indent="-285708">
              <a:buClr>
                <a:srgbClr val="B63376"/>
              </a:buClr>
              <a:defRPr/>
            </a:pPr>
            <a:endParaRPr lang="ru-RU" sz="20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99;p16"/>
          <p:cNvSpPr>
            <a:spLocks noGrp="1"/>
          </p:cNvSpPr>
          <p:nvPr>
            <p:ph type="title"/>
          </p:nvPr>
        </p:nvSpPr>
        <p:spPr bwMode="auto">
          <a:prstGeom prst="rect">
            <a:avLst/>
          </a:prstGeom>
        </p:spPr>
        <p:txBody>
          <a:bodyPr spcFirstLastPara="1" wrap="square" lIns="91425" tIns="91425" rIns="91425" bIns="91425" anchor="b" anchorCtr="0">
            <a:noAutofit/>
          </a:bodyPr>
          <a:lstStyle/>
          <a:p>
            <a:pPr marL="0" lvl="0" indent="0" algn="l">
              <a:spcBef>
                <a:spcPts val="0"/>
              </a:spcBef>
              <a:spcAft>
                <a:spcPts val="0"/>
              </a:spcAft>
              <a:buNone/>
              <a:defRPr/>
            </a:pPr>
            <a:r>
              <a:rPr lang="ru-RU"/>
              <a:t>Причины возникновения </a:t>
            </a:r>
            <a:br>
              <a:rPr lang="ru-RU"/>
            </a:br>
            <a:r>
              <a:rPr lang="ru-RU"/>
              <a:t>уголовно-правовых рисков</a:t>
            </a:r>
            <a:endParaRPr/>
          </a:p>
        </p:txBody>
      </p:sp>
      <p:sp>
        <p:nvSpPr>
          <p:cNvPr id="5" name="Google Shape;100;p16"/>
          <p:cNvSpPr>
            <a:spLocks noGrp="1"/>
          </p:cNvSpPr>
          <p:nvPr>
            <p:ph type="body" idx="1"/>
          </p:nvPr>
        </p:nvSpPr>
        <p:spPr bwMode="auto">
          <a:prstGeom prst="rect">
            <a:avLst/>
          </a:prstGeom>
        </p:spPr>
        <p:txBody>
          <a:bodyPr spcFirstLastPara="1" wrap="square" lIns="91425" tIns="91425" rIns="91425" bIns="91425" anchor="t" anchorCtr="0">
            <a:noAutofit/>
          </a:bodyPr>
          <a:lstStyle/>
          <a:p>
            <a:pPr marL="285708" indent="-285708">
              <a:buClr>
                <a:srgbClr val="B63376"/>
              </a:buClr>
              <a:defRPr/>
            </a:pPr>
            <a:r>
              <a:rPr lang="ru-RU" sz="2000"/>
              <a:t>Сделки с контрагентами «бюджетниками»</a:t>
            </a:r>
            <a:r>
              <a:rPr lang="en-US" sz="2000"/>
              <a:t>;</a:t>
            </a:r>
            <a:endParaRPr lang="ru-RU" sz="2000"/>
          </a:p>
          <a:p>
            <a:pPr marL="285708" indent="-285708">
              <a:buClr>
                <a:srgbClr val="B63376"/>
              </a:buClr>
              <a:defRPr/>
            </a:pPr>
            <a:r>
              <a:rPr lang="ru-RU" sz="2000"/>
              <a:t>Неуплата налогов</a:t>
            </a:r>
            <a:r>
              <a:rPr lang="en-US" sz="2000"/>
              <a:t>;</a:t>
            </a:r>
            <a:endParaRPr lang="ru-RU" sz="2000"/>
          </a:p>
          <a:p>
            <a:pPr marL="285708" indent="-285708">
              <a:buClr>
                <a:srgbClr val="B63376"/>
              </a:buClr>
              <a:defRPr/>
            </a:pPr>
            <a:r>
              <a:rPr lang="ru-RU" sz="2000"/>
              <a:t>Заказ третьих лиц</a:t>
            </a:r>
            <a:r>
              <a:rPr lang="en-US" sz="2000"/>
              <a:t>: </a:t>
            </a:r>
            <a:r>
              <a:rPr lang="ru-RU" sz="2000"/>
              <a:t>контрагенты, конкуренты.</a:t>
            </a:r>
            <a:endParaRPr lang="en-US" sz="20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99;p16"/>
          <p:cNvSpPr>
            <a:spLocks noGrp="1"/>
          </p:cNvSpPr>
          <p:nvPr>
            <p:ph type="title"/>
          </p:nvPr>
        </p:nvSpPr>
        <p:spPr bwMode="auto">
          <a:prstGeom prst="rect">
            <a:avLst/>
          </a:prstGeom>
        </p:spPr>
        <p:txBody>
          <a:bodyPr spcFirstLastPara="1" wrap="square" lIns="91425" tIns="91425" rIns="91425" bIns="91425" anchor="b" anchorCtr="0">
            <a:noAutofit/>
          </a:bodyPr>
          <a:lstStyle/>
          <a:p>
            <a:pPr marL="0" lvl="0" indent="0" algn="l">
              <a:spcBef>
                <a:spcPts val="0"/>
              </a:spcBef>
              <a:spcAft>
                <a:spcPts val="0"/>
              </a:spcAft>
              <a:buNone/>
              <a:defRPr/>
            </a:pPr>
            <a:r>
              <a:rPr lang="ru-RU"/>
              <a:t>Сделки с контрагентами «бюджетниками»</a:t>
            </a:r>
            <a:endParaRPr/>
          </a:p>
        </p:txBody>
      </p:sp>
      <p:sp>
        <p:nvSpPr>
          <p:cNvPr id="5" name="Google Shape;100;p16"/>
          <p:cNvSpPr>
            <a:spLocks noGrp="1"/>
          </p:cNvSpPr>
          <p:nvPr>
            <p:ph type="body" idx="1"/>
          </p:nvPr>
        </p:nvSpPr>
        <p:spPr bwMode="auto">
          <a:prstGeom prst="rect">
            <a:avLst/>
          </a:prstGeom>
        </p:spPr>
        <p:txBody>
          <a:bodyPr spcFirstLastPara="1" wrap="square" lIns="91425" tIns="91425" rIns="91425" bIns="91425" anchor="t" anchorCtr="0">
            <a:noAutofit/>
          </a:bodyPr>
          <a:lstStyle/>
          <a:p>
            <a:pPr marL="285708" indent="-285708">
              <a:buClr>
                <a:srgbClr val="B63376"/>
              </a:buClr>
              <a:defRPr/>
            </a:pPr>
            <a:r>
              <a:rPr lang="ru-RU" sz="2000"/>
              <a:t>Сговор при проведении конкурсных процедур</a:t>
            </a:r>
            <a:r>
              <a:rPr lang="en-US" sz="2000"/>
              <a:t>;</a:t>
            </a:r>
            <a:endParaRPr lang="ru-RU" sz="2000"/>
          </a:p>
          <a:p>
            <a:pPr marL="285708" indent="-285708">
              <a:buClr>
                <a:srgbClr val="B63376"/>
              </a:buClr>
              <a:defRPr/>
            </a:pPr>
            <a:r>
              <a:rPr lang="ru-RU" sz="2000"/>
              <a:t>Завышение стоимости товаров и услуг</a:t>
            </a:r>
            <a:r>
              <a:rPr lang="en-US" sz="2000"/>
              <a:t>;</a:t>
            </a:r>
            <a:endParaRPr lang="ru-RU" sz="2000"/>
          </a:p>
          <a:p>
            <a:pPr marL="285708" indent="-285708">
              <a:buClr>
                <a:srgbClr val="B63376"/>
              </a:buClr>
              <a:defRPr/>
            </a:pPr>
            <a:r>
              <a:rPr lang="ru-RU" sz="2000"/>
              <a:t>Несоблюдение сроков</a:t>
            </a:r>
            <a:r>
              <a:rPr lang="en-US" sz="2000"/>
              <a:t>;</a:t>
            </a:r>
            <a:endParaRPr/>
          </a:p>
          <a:p>
            <a:pPr marL="285708" indent="-285708">
              <a:buClr>
                <a:srgbClr val="B63376"/>
              </a:buClr>
              <a:defRPr/>
            </a:pPr>
            <a:r>
              <a:rPr lang="ru-RU" sz="2000"/>
              <a:t>Занижение качества.</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99;p16"/>
          <p:cNvSpPr>
            <a:spLocks noGrp="1"/>
          </p:cNvSpPr>
          <p:nvPr>
            <p:ph type="title"/>
          </p:nvPr>
        </p:nvSpPr>
        <p:spPr bwMode="auto">
          <a:prstGeom prst="rect">
            <a:avLst/>
          </a:prstGeom>
        </p:spPr>
        <p:txBody>
          <a:bodyPr spcFirstLastPara="1" wrap="square" lIns="91425" tIns="91425" rIns="91425" bIns="91425" anchor="b" anchorCtr="0">
            <a:noAutofit/>
          </a:bodyPr>
          <a:lstStyle/>
          <a:p>
            <a:pPr marL="0" lvl="0" indent="0" algn="l">
              <a:spcBef>
                <a:spcPts val="0"/>
              </a:spcBef>
              <a:spcAft>
                <a:spcPts val="0"/>
              </a:spcAft>
              <a:buNone/>
              <a:defRPr/>
            </a:pPr>
            <a:r>
              <a:rPr lang="ru-RU"/>
              <a:t>Неуплата налогов</a:t>
            </a:r>
            <a:endParaRPr/>
          </a:p>
        </p:txBody>
      </p:sp>
      <p:sp>
        <p:nvSpPr>
          <p:cNvPr id="5" name="Google Shape;100;p16"/>
          <p:cNvSpPr>
            <a:spLocks noGrp="1"/>
          </p:cNvSpPr>
          <p:nvPr>
            <p:ph type="body" idx="1"/>
          </p:nvPr>
        </p:nvSpPr>
        <p:spPr bwMode="auto">
          <a:prstGeom prst="rect">
            <a:avLst/>
          </a:prstGeom>
        </p:spPr>
        <p:txBody>
          <a:bodyPr spcFirstLastPara="1" wrap="square" lIns="91425" tIns="91425" rIns="91425" bIns="91425" anchor="t" anchorCtr="0">
            <a:noAutofit/>
          </a:bodyPr>
          <a:lstStyle/>
          <a:p>
            <a:pPr marL="285708" indent="-285708">
              <a:buClr>
                <a:srgbClr val="B63376"/>
              </a:buClr>
              <a:defRPr/>
            </a:pPr>
            <a:r>
              <a:rPr lang="ru-RU" sz="2000"/>
              <a:t>Уклонение от уплаты налогов</a:t>
            </a:r>
            <a:r>
              <a:rPr lang="en-US" sz="2000"/>
              <a:t>;</a:t>
            </a:r>
            <a:endParaRPr lang="ru-RU" sz="2000"/>
          </a:p>
          <a:p>
            <a:pPr marL="285708" indent="-285708">
              <a:buClr>
                <a:srgbClr val="B63376"/>
              </a:buClr>
              <a:defRPr/>
            </a:pPr>
            <a:r>
              <a:rPr lang="ru-RU" sz="2000"/>
              <a:t>Мошенничество через возврат НДС</a:t>
            </a:r>
            <a:r>
              <a:rPr lang="en-US" sz="2000"/>
              <a:t>;</a:t>
            </a:r>
            <a:endParaRPr lang="ru-RU" sz="2000"/>
          </a:p>
          <a:p>
            <a:pPr marL="285708" indent="-285708">
              <a:buClr>
                <a:srgbClr val="B63376"/>
              </a:buClr>
              <a:defRPr/>
            </a:pPr>
            <a:r>
              <a:rPr lang="ru-RU" sz="2000"/>
              <a:t>Сокрытие имущества от взыскания налогов.</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99;p16"/>
          <p:cNvSpPr>
            <a:spLocks noGrp="1"/>
          </p:cNvSpPr>
          <p:nvPr>
            <p:ph type="title"/>
          </p:nvPr>
        </p:nvSpPr>
        <p:spPr bwMode="auto">
          <a:prstGeom prst="rect">
            <a:avLst/>
          </a:prstGeom>
        </p:spPr>
        <p:txBody>
          <a:bodyPr spcFirstLastPara="1" wrap="square" lIns="91425" tIns="91425" rIns="91425" bIns="91425" anchor="b" anchorCtr="0">
            <a:noAutofit/>
          </a:bodyPr>
          <a:lstStyle/>
          <a:p>
            <a:pPr lvl="0">
              <a:defRPr/>
            </a:pPr>
            <a:r>
              <a:rPr lang="ru-RU"/>
              <a:t>Заказ третьих лиц: контрагенты, конкуренты</a:t>
            </a:r>
            <a:endParaRPr/>
          </a:p>
        </p:txBody>
      </p:sp>
      <p:sp>
        <p:nvSpPr>
          <p:cNvPr id="5" name="Google Shape;100;p16"/>
          <p:cNvSpPr>
            <a:spLocks noGrp="1"/>
          </p:cNvSpPr>
          <p:nvPr>
            <p:ph type="body" idx="1"/>
          </p:nvPr>
        </p:nvSpPr>
        <p:spPr bwMode="auto">
          <a:prstGeom prst="rect">
            <a:avLst/>
          </a:prstGeom>
        </p:spPr>
        <p:txBody>
          <a:bodyPr spcFirstLastPara="1" wrap="square" lIns="91425" tIns="91425" rIns="91425" bIns="91425" anchor="t" anchorCtr="0">
            <a:noAutofit/>
          </a:bodyPr>
          <a:lstStyle/>
          <a:p>
            <a:pPr marL="285708" indent="-285708">
              <a:buClr>
                <a:srgbClr val="B63376"/>
              </a:buClr>
              <a:defRPr/>
            </a:pPr>
            <a:r>
              <a:rPr lang="ru-RU" sz="2000"/>
              <a:t>Возбуждение уголовного дела для «сговорчивости» в рамках переговорного или арбитражного процесса</a:t>
            </a:r>
            <a:r>
              <a:rPr lang="en-US" sz="2000"/>
              <a:t>;</a:t>
            </a:r>
            <a:endParaRPr lang="ru-RU" sz="2000"/>
          </a:p>
          <a:p>
            <a:pPr marL="285708" indent="-285708">
              <a:buClr>
                <a:srgbClr val="B63376"/>
              </a:buClr>
              <a:defRPr/>
            </a:pPr>
            <a:r>
              <a:rPr lang="ru-RU" sz="2000"/>
              <a:t>Возбуждение уголовного дела с целью получения документов, которые впоследствии используются в спорах</a:t>
            </a:r>
            <a:r>
              <a:rPr lang="en-US" sz="2000"/>
              <a:t>;</a:t>
            </a:r>
            <a:endParaRPr lang="ru-RU" sz="2000"/>
          </a:p>
          <a:p>
            <a:pPr marL="285708" indent="-285708">
              <a:buClr>
                <a:srgbClr val="B63376"/>
              </a:buClr>
              <a:defRPr/>
            </a:pPr>
            <a:r>
              <a:rPr lang="ru-RU" sz="2000"/>
              <a:t>Нежелание исполнять договоры.</a:t>
            </a:r>
            <a:endParaRPr/>
          </a:p>
          <a:p>
            <a:pPr marL="285708" indent="-285708">
              <a:buClr>
                <a:srgbClr val="B63376"/>
              </a:buClr>
              <a:defRPr/>
            </a:pPr>
            <a:endParaRPr lang="ru-RU" sz="20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99;p16"/>
          <p:cNvSpPr>
            <a:spLocks noGrp="1"/>
          </p:cNvSpPr>
          <p:nvPr>
            <p:ph type="title"/>
          </p:nvPr>
        </p:nvSpPr>
        <p:spPr bwMode="auto">
          <a:prstGeom prst="rect">
            <a:avLst/>
          </a:prstGeom>
        </p:spPr>
        <p:txBody>
          <a:bodyPr spcFirstLastPara="1" wrap="square" lIns="91425" tIns="91425" rIns="91425" bIns="91425" anchor="b" anchorCtr="0">
            <a:noAutofit/>
          </a:bodyPr>
          <a:lstStyle/>
          <a:p>
            <a:pPr lvl="0">
              <a:defRPr/>
            </a:pPr>
            <a:r>
              <a:rPr lang="ru-RU"/>
              <a:t>Признаки заказного дела</a:t>
            </a:r>
            <a:endParaRPr/>
          </a:p>
        </p:txBody>
      </p:sp>
      <p:sp>
        <p:nvSpPr>
          <p:cNvPr id="5" name="Google Shape;100;p16"/>
          <p:cNvSpPr>
            <a:spLocks noGrp="1"/>
          </p:cNvSpPr>
          <p:nvPr>
            <p:ph type="body" idx="1"/>
          </p:nvPr>
        </p:nvSpPr>
        <p:spPr bwMode="auto">
          <a:prstGeom prst="rect">
            <a:avLst/>
          </a:prstGeom>
        </p:spPr>
        <p:txBody>
          <a:bodyPr spcFirstLastPara="1" wrap="square" lIns="91425" tIns="91425" rIns="91425" bIns="91425" anchor="t" anchorCtr="0">
            <a:noAutofit/>
          </a:bodyPr>
          <a:lstStyle/>
          <a:p>
            <a:pPr marL="285708" indent="-285708">
              <a:buClr>
                <a:srgbClr val="B63376"/>
              </a:buClr>
              <a:defRPr/>
            </a:pPr>
            <a:r>
              <a:rPr lang="ru-RU" sz="1800"/>
              <a:t>Уголовное дело возбуждено по надуманному поводу.</a:t>
            </a:r>
            <a:endParaRPr/>
          </a:p>
          <a:p>
            <a:pPr marL="285708" indent="-285708">
              <a:buClr>
                <a:srgbClr val="B63376"/>
              </a:buClr>
              <a:defRPr/>
            </a:pPr>
            <a:r>
              <a:rPr lang="ru-RU" sz="1800"/>
              <a:t>Уголовное дело было возбуждено в короткий срок после обращения заявителя без фактического проведения проверки по заявлению и сразу в отношении конкретного человека.</a:t>
            </a:r>
            <a:endParaRPr/>
          </a:p>
          <a:p>
            <a:pPr marL="285708" indent="-285708">
              <a:buClr>
                <a:srgbClr val="B63376"/>
              </a:buClr>
              <a:defRPr/>
            </a:pPr>
            <a:r>
              <a:rPr lang="ru-RU" sz="1800"/>
              <a:t>Уголовное дело возбуждено с нарушением правил подследственности. </a:t>
            </a:r>
            <a:endParaRPr/>
          </a:p>
          <a:p>
            <a:pPr marL="285708" indent="-285708">
              <a:buClr>
                <a:srgbClr val="B63376"/>
              </a:buClr>
              <a:defRPr/>
            </a:pPr>
            <a:r>
              <a:rPr lang="ru-RU" sz="1800"/>
              <a:t>Наличие вступившего в законную силу решения суда по гражданско-правовому спору, в котором уже дана оценка обстоятельствам возбужденного уголовного дела. </a:t>
            </a:r>
            <a:endParaRPr/>
          </a:p>
          <a:p>
            <a:pPr marL="285708" indent="-285708">
              <a:buClr>
                <a:srgbClr val="B63376"/>
              </a:buClr>
              <a:defRPr/>
            </a:pPr>
            <a:endParaRPr lang="ru-RU" sz="18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7627" b="7627"/>
          <a:stretch/>
        </a:blipFill>
        <a:effectLst/>
      </p:bgPr>
    </p:bg>
    <p:spTree>
      <p:nvGrpSpPr>
        <p:cNvPr id="1" name=""/>
        <p:cNvGrpSpPr/>
        <p:nvPr/>
      </p:nvGrpSpPr>
      <p:grpSpPr bwMode="auto">
        <a:xfrm>
          <a:off x="0" y="0"/>
          <a:ext cx="0" cy="0"/>
          <a:chOff x="0" y="0"/>
          <a:chExt cx="0" cy="0"/>
        </a:xfrm>
      </p:grpSpPr>
      <p:sp>
        <p:nvSpPr>
          <p:cNvPr id="4" name="Google Shape;191;p25"/>
          <p:cNvSpPr>
            <a:spLocks noGrp="1"/>
          </p:cNvSpPr>
          <p:nvPr>
            <p:ph type="subTitle" idx="4294967295"/>
          </p:nvPr>
        </p:nvSpPr>
        <p:spPr bwMode="auto">
          <a:xfrm>
            <a:off x="0" y="4515966"/>
            <a:ext cx="9144000" cy="535636"/>
          </a:xfrm>
          <a:prstGeom prst="rect">
            <a:avLst/>
          </a:prstGeom>
          <a:solidFill>
            <a:srgbClr val="B63376"/>
          </a:solidFill>
        </p:spPr>
        <p:txBody>
          <a:bodyPr spcFirstLastPara="1" wrap="square" lIns="91425" tIns="91425" rIns="91425" bIns="91425" anchor="t" anchorCtr="0">
            <a:noAutofit/>
          </a:bodyPr>
          <a:lstStyle/>
          <a:p>
            <a:pPr marL="0" lvl="0" indent="0" algn="ctr">
              <a:buNone/>
              <a:defRPr/>
            </a:pPr>
            <a:r>
              <a:rPr lang="ru-RU" sz="2000" b="1">
                <a:solidFill>
                  <a:schemeClr val="bg1"/>
                </a:solidFill>
                <a:latin typeface="Montserrat"/>
                <a:cs typeface="Aharoni"/>
              </a:rPr>
              <a:t>КАК О ВАС СОБИРАЮТ ИНФОРМАЦИЮ?</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sp>
        <p:nvSpPr>
          <p:cNvPr id="4" name="Google Shape;76;p13"/>
          <p:cNvSpPr/>
          <p:nvPr/>
        </p:nvSpPr>
        <p:spPr bwMode="auto">
          <a:xfrm>
            <a:off x="0" y="0"/>
            <a:ext cx="9144000" cy="1965000"/>
          </a:xfrm>
          <a:prstGeom prst="rect">
            <a:avLst/>
          </a:prstGeom>
          <a:solidFill>
            <a:srgbClr val="B63375"/>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5" name="Google Shape;77;p13"/>
          <p:cNvSpPr>
            <a:spLocks noGrp="1"/>
          </p:cNvSpPr>
          <p:nvPr>
            <p:ph type="ctrTitle" idx="4294967295"/>
          </p:nvPr>
        </p:nvSpPr>
        <p:spPr bwMode="auto">
          <a:xfrm>
            <a:off x="0" y="1131590"/>
            <a:ext cx="7164288" cy="1158875"/>
          </a:xfrm>
          <a:prstGeom prst="rect">
            <a:avLst/>
          </a:prstGeom>
        </p:spPr>
        <p:txBody>
          <a:bodyPr spcFirstLastPara="1" wrap="square" lIns="91425" tIns="91425" rIns="91425" bIns="91425" anchor="b" anchorCtr="0">
            <a:noAutofit/>
          </a:bodyPr>
          <a:lstStyle/>
          <a:p>
            <a:pPr marL="0" lvl="0" indent="0" algn="l">
              <a:spcBef>
                <a:spcPts val="0"/>
              </a:spcBef>
              <a:spcAft>
                <a:spcPts val="0"/>
              </a:spcAft>
              <a:buNone/>
              <a:defRPr/>
            </a:pPr>
            <a:r>
              <a:rPr lang="ru-RU" sz="9600">
                <a:solidFill>
                  <a:schemeClr val="bg1"/>
                </a:solidFill>
              </a:rPr>
              <a:t>СЕЛЮТИН</a:t>
            </a:r>
            <a:endParaRPr sz="9600">
              <a:solidFill>
                <a:schemeClr val="bg1"/>
              </a:solidFill>
            </a:endParaRPr>
          </a:p>
        </p:txBody>
      </p:sp>
      <p:sp>
        <p:nvSpPr>
          <p:cNvPr id="6" name="Google Shape;78;p13"/>
          <p:cNvSpPr>
            <a:spLocks noGrp="1"/>
          </p:cNvSpPr>
          <p:nvPr>
            <p:ph type="subTitle" idx="4294967295"/>
          </p:nvPr>
        </p:nvSpPr>
        <p:spPr bwMode="auto">
          <a:xfrm>
            <a:off x="0" y="2189163"/>
            <a:ext cx="7470775" cy="625475"/>
          </a:xfrm>
          <a:prstGeom prst="rect">
            <a:avLst/>
          </a:prstGeom>
        </p:spPr>
        <p:txBody>
          <a:bodyPr spcFirstLastPara="1" wrap="square" lIns="91425" tIns="91425" rIns="91425" bIns="91425" anchor="t" anchorCtr="0">
            <a:noAutofit/>
          </a:bodyPr>
          <a:lstStyle/>
          <a:p>
            <a:pPr marL="0" lvl="0" indent="0">
              <a:buNone/>
              <a:defRPr/>
            </a:pPr>
            <a:r>
              <a:rPr lang="ru-RU" sz="3600" b="1">
                <a:solidFill>
                  <a:srgbClr val="424058"/>
                </a:solidFill>
              </a:rPr>
              <a:t>Александр Викторович</a:t>
            </a:r>
            <a:endParaRPr sz="3600" b="1">
              <a:solidFill>
                <a:srgbClr val="424058"/>
              </a:solidFill>
            </a:endParaRPr>
          </a:p>
        </p:txBody>
      </p:sp>
      <p:sp>
        <p:nvSpPr>
          <p:cNvPr id="7" name="Google Shape;79;p13"/>
          <p:cNvSpPr>
            <a:spLocks noGrp="1"/>
          </p:cNvSpPr>
          <p:nvPr>
            <p:ph type="body" idx="4294967295"/>
          </p:nvPr>
        </p:nvSpPr>
        <p:spPr bwMode="auto">
          <a:xfrm>
            <a:off x="0" y="3449638"/>
            <a:ext cx="5741988" cy="561975"/>
          </a:xfrm>
          <a:prstGeom prst="rect">
            <a:avLst/>
          </a:prstGeom>
        </p:spPr>
        <p:txBody>
          <a:bodyPr spcFirstLastPara="1" wrap="square" lIns="91425" tIns="91425" rIns="91425" bIns="91425" anchor="t" anchorCtr="0">
            <a:noAutofit/>
          </a:bodyPr>
          <a:lstStyle/>
          <a:p>
            <a:pPr marL="0" lvl="0" indent="0" algn="r">
              <a:spcBef>
                <a:spcPts val="0"/>
              </a:spcBef>
              <a:spcAft>
                <a:spcPts val="0"/>
              </a:spcAft>
              <a:buNone/>
              <a:defRPr/>
            </a:pPr>
            <a:r>
              <a:rPr lang="ru-RU" sz="2000">
                <a:solidFill>
                  <a:srgbClr val="424058"/>
                </a:solidFill>
              </a:rPr>
              <a:t>Адвокат, к.ю.н, управляющий партнер юридической фирмы </a:t>
            </a:r>
            <a:endParaRPr/>
          </a:p>
          <a:p>
            <a:pPr marL="0" lvl="0" indent="0" algn="r">
              <a:spcBef>
                <a:spcPts val="0"/>
              </a:spcBef>
              <a:spcAft>
                <a:spcPts val="0"/>
              </a:spcAft>
              <a:buNone/>
              <a:defRPr/>
            </a:pPr>
            <a:r>
              <a:rPr lang="ru-RU" sz="2000">
                <a:solidFill>
                  <a:srgbClr val="424058"/>
                </a:solidFill>
              </a:rPr>
              <a:t>«Селютин и партнеры»</a:t>
            </a:r>
            <a:endParaRPr sz="2000">
              <a:solidFill>
                <a:srgbClr val="424058"/>
              </a:solidFill>
            </a:endParaRPr>
          </a:p>
        </p:txBody>
      </p:sp>
      <p:sp>
        <p:nvSpPr>
          <p:cNvPr id="8" name="Google Shape;80;p13"/>
          <p:cNvSpPr/>
          <p:nvPr/>
        </p:nvSpPr>
        <p:spPr bwMode="auto">
          <a:xfrm>
            <a:off x="4067944" y="3126798"/>
            <a:ext cx="1533600" cy="103200"/>
          </a:xfrm>
          <a:prstGeom prst="rect">
            <a:avLst/>
          </a:prstGeom>
          <a:solidFill>
            <a:srgbClr val="424058"/>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solidFill>
                <a:srgbClr val="454F5B"/>
              </a:solidFill>
            </a:endParaRPr>
          </a:p>
        </p:txBody>
      </p:sp>
      <p:pic>
        <p:nvPicPr>
          <p:cNvPr id="9" name="Picture 2" descr="C:\Users\Acer\Desktop\PROJECTS\akinex\!Insta\selyutin\site_selyutin.png"/>
          <p:cNvPicPr>
            <a:picLocks noChangeAspect="1" noChangeArrowheads="1"/>
          </p:cNvPicPr>
          <p:nvPr/>
        </p:nvPicPr>
        <p:blipFill>
          <a:blip r:embed="rId2"/>
          <a:stretch/>
        </p:blipFill>
        <p:spPr bwMode="auto">
          <a:xfrm>
            <a:off x="5436096" y="-16425"/>
            <a:ext cx="4546255" cy="506582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215;p27"/>
          <p:cNvSpPr>
            <a:spLocks noGrp="1"/>
          </p:cNvSpPr>
          <p:nvPr>
            <p:ph type="title"/>
          </p:nvPr>
        </p:nvSpPr>
        <p:spPr bwMode="auto">
          <a:prstGeom prst="rect">
            <a:avLst/>
          </a:prstGeom>
        </p:spPr>
        <p:txBody>
          <a:bodyPr spcFirstLastPara="1" wrap="square" lIns="91425" tIns="91425" rIns="91425" bIns="91425" anchor="b" anchorCtr="0">
            <a:noAutofit/>
          </a:bodyPr>
          <a:lstStyle/>
          <a:p>
            <a:pPr marL="0" lvl="0" indent="0" algn="l">
              <a:spcBef>
                <a:spcPts val="0"/>
              </a:spcBef>
              <a:spcAft>
                <a:spcPts val="0"/>
              </a:spcAft>
              <a:buNone/>
              <a:defRPr/>
            </a:pPr>
            <a:r>
              <a:rPr lang="ru-RU"/>
              <a:t>Источники информации</a:t>
            </a:r>
            <a:endParaRPr/>
          </a:p>
        </p:txBody>
      </p:sp>
      <p:sp>
        <p:nvSpPr>
          <p:cNvPr id="5" name="Google Shape;216;p27"/>
          <p:cNvSpPr>
            <a:spLocks/>
          </p:cNvSpPr>
          <p:nvPr/>
        </p:nvSpPr>
        <p:spPr bwMode="auto">
          <a:xfrm>
            <a:off x="1101810" y="1757512"/>
            <a:ext cx="2592288" cy="583799"/>
          </a:xfrm>
          <a:prstGeom prst="rect">
            <a:avLst/>
          </a:prstGeom>
          <a:noFill/>
          <a:ln w="114300" cap="rnd" cmpd="sng">
            <a:solidFill>
              <a:srgbClr val="B63376"/>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defRPr/>
            </a:pPr>
            <a:r>
              <a:rPr lang="ru-RU" sz="2000" b="1">
                <a:solidFill>
                  <a:schemeClr val="dk1"/>
                </a:solidFill>
                <a:latin typeface="Montserrat"/>
                <a:ea typeface="Montserrat"/>
                <a:cs typeface="Montserrat"/>
              </a:rPr>
              <a:t>ПИСЬМЕННЫЕ</a:t>
            </a:r>
            <a:endParaRPr sz="2000" b="1">
              <a:solidFill>
                <a:schemeClr val="dk1"/>
              </a:solidFill>
              <a:latin typeface="Montserrat"/>
              <a:ea typeface="Montserrat"/>
              <a:cs typeface="Montserrat"/>
            </a:endParaRPr>
          </a:p>
        </p:txBody>
      </p:sp>
      <p:sp>
        <p:nvSpPr>
          <p:cNvPr id="6" name="Google Shape;217;p27"/>
          <p:cNvSpPr>
            <a:spLocks/>
          </p:cNvSpPr>
          <p:nvPr/>
        </p:nvSpPr>
        <p:spPr bwMode="auto">
          <a:xfrm>
            <a:off x="1029802" y="2771766"/>
            <a:ext cx="2664295" cy="583799"/>
          </a:xfrm>
          <a:prstGeom prst="rect">
            <a:avLst/>
          </a:prstGeom>
          <a:noFill/>
          <a:ln w="114300" cap="rnd" cmpd="sng">
            <a:solidFill>
              <a:srgbClr val="42405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defRPr/>
            </a:pPr>
            <a:r>
              <a:rPr lang="ru-RU">
                <a:solidFill>
                  <a:schemeClr val="dk1"/>
                </a:solidFill>
                <a:latin typeface="Montserrat"/>
                <a:ea typeface="Montserrat"/>
                <a:cs typeface="Montserrat"/>
              </a:rPr>
              <a:t>ЗАПРОСЫ</a:t>
            </a:r>
            <a:endParaRPr>
              <a:solidFill>
                <a:schemeClr val="dk1"/>
              </a:solidFill>
              <a:latin typeface="Montserrat"/>
              <a:ea typeface="Montserrat"/>
              <a:cs typeface="Montserrat"/>
            </a:endParaRPr>
          </a:p>
        </p:txBody>
      </p:sp>
      <p:sp>
        <p:nvSpPr>
          <p:cNvPr id="7" name="Google Shape;218;p27"/>
          <p:cNvSpPr>
            <a:spLocks/>
          </p:cNvSpPr>
          <p:nvPr/>
        </p:nvSpPr>
        <p:spPr bwMode="auto">
          <a:xfrm>
            <a:off x="352996" y="3867894"/>
            <a:ext cx="1707108" cy="720080"/>
          </a:xfrm>
          <a:prstGeom prst="rect">
            <a:avLst/>
          </a:prstGeom>
          <a:noFill/>
          <a:ln w="114300" cap="rnd" cmpd="sng">
            <a:solidFill>
              <a:schemeClr val="bg1">
                <a:lumMod val="75000"/>
              </a:schemeClr>
            </a:solidFill>
            <a:prstDash val="solid"/>
            <a:miter lim="8000"/>
            <a:headEnd type="none" w="sm" len="sm"/>
            <a:tailEnd type="none" w="sm" len="sm"/>
          </a:ln>
        </p:spPr>
        <p:txBody>
          <a:bodyPr spcFirstLastPara="1" wrap="square" lIns="91425" tIns="91425" rIns="91425" bIns="91425" anchor="ctr" anchorCtr="0">
            <a:noAutofit/>
          </a:bodyPr>
          <a:lstStyle/>
          <a:p>
            <a:pPr algn="ctr">
              <a:buClr>
                <a:schemeClr val="dk1"/>
              </a:buClr>
              <a:buSzPct val="73333"/>
              <a:defRPr/>
            </a:pPr>
            <a:r>
              <a:rPr lang="ru" sz="1300">
                <a:solidFill>
                  <a:srgbClr val="424058"/>
                </a:solidFill>
                <a:latin typeface="Montserrat"/>
              </a:rPr>
              <a:t>ДОГ. ДОК-ЦИЯ</a:t>
            </a:r>
            <a:endParaRPr/>
          </a:p>
        </p:txBody>
      </p:sp>
      <p:sp>
        <p:nvSpPr>
          <p:cNvPr id="8" name="Google Shape;217;p27"/>
          <p:cNvSpPr>
            <a:spLocks/>
          </p:cNvSpPr>
          <p:nvPr/>
        </p:nvSpPr>
        <p:spPr bwMode="auto">
          <a:xfrm>
            <a:off x="7020272" y="2771766"/>
            <a:ext cx="2016708" cy="583799"/>
          </a:xfrm>
          <a:prstGeom prst="rect">
            <a:avLst/>
          </a:prstGeom>
          <a:noFill/>
          <a:ln w="114300" cap="rnd" cmpd="sng">
            <a:solidFill>
              <a:srgbClr val="42405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defRPr/>
            </a:pPr>
            <a:r>
              <a:rPr lang="ru-RU">
                <a:solidFill>
                  <a:schemeClr val="dk1"/>
                </a:solidFill>
                <a:latin typeface="Montserrat"/>
                <a:ea typeface="Montserrat"/>
                <a:cs typeface="Montserrat"/>
              </a:rPr>
              <a:t>ОПРОСЫ</a:t>
            </a:r>
            <a:endParaRPr>
              <a:solidFill>
                <a:schemeClr val="dk1"/>
              </a:solidFill>
              <a:latin typeface="Montserrat"/>
              <a:ea typeface="Montserrat"/>
              <a:cs typeface="Montserrat"/>
            </a:endParaRPr>
          </a:p>
        </p:txBody>
      </p:sp>
      <p:sp>
        <p:nvSpPr>
          <p:cNvPr id="9" name="Google Shape;218;p27"/>
          <p:cNvSpPr>
            <a:spLocks/>
          </p:cNvSpPr>
          <p:nvPr/>
        </p:nvSpPr>
        <p:spPr bwMode="auto">
          <a:xfrm>
            <a:off x="7020272" y="3867894"/>
            <a:ext cx="2016708" cy="792087"/>
          </a:xfrm>
          <a:prstGeom prst="rect">
            <a:avLst/>
          </a:prstGeom>
          <a:noFill/>
          <a:ln w="114300" cap="rnd" cmpd="sng">
            <a:solidFill>
              <a:schemeClr val="bg1">
                <a:lumMod val="75000"/>
              </a:schemeClr>
            </a:solidFill>
            <a:prstDash val="solid"/>
            <a:miter lim="8000"/>
            <a:headEnd type="none" w="sm" len="sm"/>
            <a:tailEnd type="none" w="sm" len="sm"/>
          </a:ln>
        </p:spPr>
        <p:txBody>
          <a:bodyPr spcFirstLastPara="1" wrap="square" lIns="91425" tIns="91425" rIns="91425" bIns="91425" anchor="ctr" anchorCtr="0">
            <a:noAutofit/>
          </a:bodyPr>
          <a:lstStyle/>
          <a:p>
            <a:pPr algn="ctr">
              <a:defRPr/>
            </a:pPr>
            <a:r>
              <a:rPr lang="ru-RU" sz="1300">
                <a:solidFill>
                  <a:srgbClr val="424058"/>
                </a:solidFill>
                <a:latin typeface="Montserrat"/>
              </a:rPr>
              <a:t>ПОКАЗАНИЯ РАБОТНИКОВ</a:t>
            </a:r>
            <a:endParaRPr/>
          </a:p>
        </p:txBody>
      </p:sp>
      <p:sp>
        <p:nvSpPr>
          <p:cNvPr id="10" name="Google Shape;216;p27"/>
          <p:cNvSpPr>
            <a:spLocks/>
          </p:cNvSpPr>
          <p:nvPr/>
        </p:nvSpPr>
        <p:spPr bwMode="auto">
          <a:xfrm>
            <a:off x="7020272" y="1757512"/>
            <a:ext cx="2016708" cy="583799"/>
          </a:xfrm>
          <a:prstGeom prst="rect">
            <a:avLst/>
          </a:prstGeom>
          <a:noFill/>
          <a:ln w="114300" cap="rnd" cmpd="sng">
            <a:solidFill>
              <a:srgbClr val="B63376"/>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defRPr/>
            </a:pPr>
            <a:r>
              <a:rPr lang="ru-RU" sz="2000" b="1">
                <a:solidFill>
                  <a:schemeClr val="dk1"/>
                </a:solidFill>
                <a:latin typeface="Montserrat"/>
                <a:ea typeface="Montserrat"/>
                <a:cs typeface="Montserrat"/>
              </a:rPr>
              <a:t>УСТНЫЕ</a:t>
            </a:r>
            <a:endParaRPr sz="2400" b="1">
              <a:solidFill>
                <a:schemeClr val="dk1"/>
              </a:solidFill>
              <a:latin typeface="Montserrat"/>
              <a:ea typeface="Montserrat"/>
              <a:cs typeface="Montserrat"/>
            </a:endParaRPr>
          </a:p>
        </p:txBody>
      </p:sp>
      <p:sp>
        <p:nvSpPr>
          <p:cNvPr id="11" name="Google Shape;218;p27"/>
          <p:cNvSpPr>
            <a:spLocks/>
          </p:cNvSpPr>
          <p:nvPr/>
        </p:nvSpPr>
        <p:spPr bwMode="auto">
          <a:xfrm>
            <a:off x="2212504" y="3872448"/>
            <a:ext cx="1707108" cy="720080"/>
          </a:xfrm>
          <a:prstGeom prst="rect">
            <a:avLst/>
          </a:prstGeom>
          <a:noFill/>
          <a:ln w="114300" cap="rnd" cmpd="sng">
            <a:solidFill>
              <a:schemeClr val="bg1">
                <a:lumMod val="75000"/>
              </a:schemeClr>
            </a:solidFill>
            <a:prstDash val="solid"/>
            <a:miter lim="8000"/>
            <a:headEnd type="none" w="sm" len="sm"/>
            <a:tailEnd type="none" w="sm" len="sm"/>
          </a:ln>
        </p:spPr>
        <p:txBody>
          <a:bodyPr spcFirstLastPara="1" wrap="square" lIns="91425" tIns="91425" rIns="91425" bIns="91425" anchor="ctr" anchorCtr="0">
            <a:noAutofit/>
          </a:bodyPr>
          <a:lstStyle/>
          <a:p>
            <a:pPr algn="ctr">
              <a:buClr>
                <a:schemeClr val="dk1"/>
              </a:buClr>
              <a:buSzPct val="73333"/>
              <a:defRPr/>
            </a:pPr>
            <a:r>
              <a:rPr lang="ru" sz="1300">
                <a:solidFill>
                  <a:srgbClr val="424058"/>
                </a:solidFill>
                <a:latin typeface="Montserrat"/>
              </a:rPr>
              <a:t>БУХ. ДОК-ЦИЯ</a:t>
            </a:r>
            <a:endParaRPr/>
          </a:p>
        </p:txBody>
      </p:sp>
      <p:sp>
        <p:nvSpPr>
          <p:cNvPr id="12" name="Google Shape;217;p27"/>
          <p:cNvSpPr>
            <a:spLocks/>
          </p:cNvSpPr>
          <p:nvPr/>
        </p:nvSpPr>
        <p:spPr bwMode="auto">
          <a:xfrm>
            <a:off x="4355976" y="2756709"/>
            <a:ext cx="2016708" cy="583799"/>
          </a:xfrm>
          <a:prstGeom prst="rect">
            <a:avLst/>
          </a:prstGeom>
          <a:noFill/>
          <a:ln w="114300" cap="rnd" cmpd="sng">
            <a:solidFill>
              <a:srgbClr val="42405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defRPr/>
            </a:pPr>
            <a:r>
              <a:rPr lang="ru-RU">
                <a:solidFill>
                  <a:schemeClr val="dk1"/>
                </a:solidFill>
                <a:latin typeface="Montserrat"/>
                <a:ea typeface="Montserrat"/>
                <a:cs typeface="Montserrat"/>
              </a:rPr>
              <a:t>ОБСЛЕДОВАНИЕ</a:t>
            </a:r>
            <a:endParaRPr>
              <a:solidFill>
                <a:schemeClr val="dk1"/>
              </a:solidFill>
              <a:latin typeface="Montserrat"/>
              <a:ea typeface="Montserrat"/>
              <a:cs typeface="Montserrat"/>
            </a:endParaRPr>
          </a:p>
        </p:txBody>
      </p:sp>
      <p:sp>
        <p:nvSpPr>
          <p:cNvPr id="13" name="Google Shape;218;p27"/>
          <p:cNvSpPr>
            <a:spLocks/>
          </p:cNvSpPr>
          <p:nvPr/>
        </p:nvSpPr>
        <p:spPr bwMode="auto">
          <a:xfrm>
            <a:off x="4355976" y="3852838"/>
            <a:ext cx="2016708" cy="792087"/>
          </a:xfrm>
          <a:prstGeom prst="rect">
            <a:avLst/>
          </a:prstGeom>
          <a:noFill/>
          <a:ln w="114300" cap="rnd" cmpd="sng">
            <a:solidFill>
              <a:schemeClr val="bg1">
                <a:lumMod val="75000"/>
              </a:schemeClr>
            </a:solidFill>
            <a:prstDash val="solid"/>
            <a:miter lim="8000"/>
            <a:headEnd type="none" w="sm" len="sm"/>
            <a:tailEnd type="none" w="sm" len="sm"/>
          </a:ln>
        </p:spPr>
        <p:txBody>
          <a:bodyPr spcFirstLastPara="1" wrap="square" lIns="91425" tIns="91425" rIns="91425" bIns="91425" anchor="ctr" anchorCtr="0">
            <a:noAutofit/>
          </a:bodyPr>
          <a:lstStyle/>
          <a:p>
            <a:pPr algn="ctr">
              <a:defRPr/>
            </a:pPr>
            <a:r>
              <a:rPr lang="ru-RU" sz="1300">
                <a:solidFill>
                  <a:srgbClr val="424058"/>
                </a:solidFill>
                <a:latin typeface="Montserrat"/>
              </a:rPr>
              <a:t>КОМПЬЮТЕРЫ, СЕРВЕРЫ, ПОЧТА, ТЕЛЕФОНЫ</a:t>
            </a:r>
            <a:endParaRPr/>
          </a:p>
        </p:txBody>
      </p:sp>
      <p:sp>
        <p:nvSpPr>
          <p:cNvPr id="14" name="Google Shape;216;p27"/>
          <p:cNvSpPr>
            <a:spLocks/>
          </p:cNvSpPr>
          <p:nvPr/>
        </p:nvSpPr>
        <p:spPr bwMode="auto">
          <a:xfrm>
            <a:off x="4355976" y="1742456"/>
            <a:ext cx="2016708" cy="583799"/>
          </a:xfrm>
          <a:prstGeom prst="rect">
            <a:avLst/>
          </a:prstGeom>
          <a:noFill/>
          <a:ln w="114300" cap="rnd" cmpd="sng">
            <a:solidFill>
              <a:srgbClr val="B63376"/>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defRPr/>
            </a:pPr>
            <a:r>
              <a:rPr lang="ru-RU" sz="2000" b="1">
                <a:solidFill>
                  <a:schemeClr val="dk1"/>
                </a:solidFill>
                <a:latin typeface="Montserrat"/>
                <a:ea typeface="Montserrat"/>
                <a:cs typeface="Montserrat"/>
              </a:rPr>
              <a:t>ЦИФРОВЫЕ</a:t>
            </a:r>
            <a:endParaRPr sz="2000" b="1">
              <a:solidFill>
                <a:schemeClr val="dk1"/>
              </a:solidFill>
              <a:latin typeface="Montserrat"/>
              <a:ea typeface="Montserrat"/>
              <a:cs typeface="Montserrat"/>
            </a:endParaRPr>
          </a:p>
        </p:txBody>
      </p:sp>
      <p:sp>
        <p:nvSpPr>
          <p:cNvPr id="15" name="Стрелка вниз 21"/>
          <p:cNvSpPr/>
          <p:nvPr/>
        </p:nvSpPr>
        <p:spPr bwMode="auto">
          <a:xfrm>
            <a:off x="2267744" y="2427734"/>
            <a:ext cx="144016" cy="216024"/>
          </a:xfrm>
          <a:prstGeom prst="downArrow">
            <a:avLst>
              <a:gd name="adj1" fmla="val 50000"/>
              <a:gd name="adj2" fmla="val 50000"/>
            </a:avLst>
          </a:prstGeom>
          <a:solidFill>
            <a:srgbClr val="B63375"/>
          </a:solidFill>
          <a:ln>
            <a:solidFill>
              <a:srgbClr val="B63375"/>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ru-RU">
              <a:solidFill>
                <a:srgbClr val="B63375"/>
              </a:solidFill>
            </a:endParaRPr>
          </a:p>
        </p:txBody>
      </p:sp>
      <p:sp>
        <p:nvSpPr>
          <p:cNvPr id="16" name="Стрелка вниз 27"/>
          <p:cNvSpPr/>
          <p:nvPr/>
        </p:nvSpPr>
        <p:spPr bwMode="auto">
          <a:xfrm>
            <a:off x="8028384" y="2355726"/>
            <a:ext cx="144016" cy="288032"/>
          </a:xfrm>
          <a:prstGeom prst="downArrow">
            <a:avLst>
              <a:gd name="adj1" fmla="val 50000"/>
              <a:gd name="adj2" fmla="val 50000"/>
            </a:avLst>
          </a:prstGeom>
          <a:solidFill>
            <a:srgbClr val="B63375"/>
          </a:solidFill>
          <a:ln>
            <a:solidFill>
              <a:srgbClr val="B63375"/>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ru-RU">
              <a:solidFill>
                <a:srgbClr val="B63375"/>
              </a:solidFill>
            </a:endParaRPr>
          </a:p>
        </p:txBody>
      </p:sp>
      <p:sp>
        <p:nvSpPr>
          <p:cNvPr id="17" name="Стрелка вниз 28"/>
          <p:cNvSpPr/>
          <p:nvPr/>
        </p:nvSpPr>
        <p:spPr bwMode="auto">
          <a:xfrm>
            <a:off x="5292080" y="3435846"/>
            <a:ext cx="144016" cy="288032"/>
          </a:xfrm>
          <a:prstGeom prst="downArrow">
            <a:avLst>
              <a:gd name="adj1" fmla="val 50000"/>
              <a:gd name="adj2" fmla="val 50000"/>
            </a:avLst>
          </a:prstGeom>
          <a:solidFill>
            <a:srgbClr val="B63375"/>
          </a:solidFill>
          <a:ln>
            <a:solidFill>
              <a:srgbClr val="B63375"/>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ru-RU">
              <a:solidFill>
                <a:srgbClr val="B63375"/>
              </a:solidFill>
            </a:endParaRPr>
          </a:p>
        </p:txBody>
      </p:sp>
      <p:sp>
        <p:nvSpPr>
          <p:cNvPr id="18" name="Стрелка вниз 29"/>
          <p:cNvSpPr/>
          <p:nvPr/>
        </p:nvSpPr>
        <p:spPr bwMode="auto">
          <a:xfrm>
            <a:off x="5292080" y="2355726"/>
            <a:ext cx="144016" cy="288032"/>
          </a:xfrm>
          <a:prstGeom prst="downArrow">
            <a:avLst>
              <a:gd name="adj1" fmla="val 50000"/>
              <a:gd name="adj2" fmla="val 50000"/>
            </a:avLst>
          </a:prstGeom>
          <a:solidFill>
            <a:srgbClr val="B63375"/>
          </a:solidFill>
          <a:ln>
            <a:solidFill>
              <a:srgbClr val="B63375"/>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ru-RU">
              <a:solidFill>
                <a:srgbClr val="B63375"/>
              </a:solidFill>
            </a:endParaRPr>
          </a:p>
        </p:txBody>
      </p:sp>
      <p:sp>
        <p:nvSpPr>
          <p:cNvPr id="19" name="Стрелка вниз 30"/>
          <p:cNvSpPr/>
          <p:nvPr/>
        </p:nvSpPr>
        <p:spPr bwMode="auto">
          <a:xfrm>
            <a:off x="2915816" y="3435846"/>
            <a:ext cx="144016" cy="288032"/>
          </a:xfrm>
          <a:prstGeom prst="downArrow">
            <a:avLst>
              <a:gd name="adj1" fmla="val 50000"/>
              <a:gd name="adj2" fmla="val 50000"/>
            </a:avLst>
          </a:prstGeom>
          <a:solidFill>
            <a:srgbClr val="B63375"/>
          </a:solidFill>
          <a:ln>
            <a:solidFill>
              <a:srgbClr val="B63375"/>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ru-RU">
              <a:solidFill>
                <a:srgbClr val="B63375"/>
              </a:solidFill>
            </a:endParaRPr>
          </a:p>
        </p:txBody>
      </p:sp>
      <p:sp>
        <p:nvSpPr>
          <p:cNvPr id="20" name="Стрелка вниз 31"/>
          <p:cNvSpPr/>
          <p:nvPr/>
        </p:nvSpPr>
        <p:spPr bwMode="auto">
          <a:xfrm>
            <a:off x="1619672" y="3435846"/>
            <a:ext cx="144016" cy="288032"/>
          </a:xfrm>
          <a:prstGeom prst="downArrow">
            <a:avLst>
              <a:gd name="adj1" fmla="val 50000"/>
              <a:gd name="adj2" fmla="val 50000"/>
            </a:avLst>
          </a:prstGeom>
          <a:solidFill>
            <a:srgbClr val="B63375"/>
          </a:solidFill>
          <a:ln>
            <a:solidFill>
              <a:srgbClr val="B63375"/>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ru-RU">
              <a:solidFill>
                <a:srgbClr val="B63375"/>
              </a:solidFill>
            </a:endParaRPr>
          </a:p>
        </p:txBody>
      </p:sp>
      <p:sp>
        <p:nvSpPr>
          <p:cNvPr id="21" name="Стрелка вниз 32"/>
          <p:cNvSpPr/>
          <p:nvPr/>
        </p:nvSpPr>
        <p:spPr bwMode="auto">
          <a:xfrm>
            <a:off x="8028384" y="3435846"/>
            <a:ext cx="144016" cy="288032"/>
          </a:xfrm>
          <a:prstGeom prst="downArrow">
            <a:avLst>
              <a:gd name="adj1" fmla="val 50000"/>
              <a:gd name="adj2" fmla="val 50000"/>
            </a:avLst>
          </a:prstGeom>
          <a:solidFill>
            <a:srgbClr val="B63375"/>
          </a:solidFill>
          <a:ln>
            <a:solidFill>
              <a:srgbClr val="B63375"/>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ru-RU">
              <a:solidFill>
                <a:srgbClr val="B63375"/>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100;p16"/>
          <p:cNvSpPr>
            <a:spLocks noGrp="1"/>
          </p:cNvSpPr>
          <p:nvPr>
            <p:ph type="body" idx="4294967295"/>
          </p:nvPr>
        </p:nvSpPr>
        <p:spPr bwMode="auto">
          <a:xfrm>
            <a:off x="502920" y="756920"/>
            <a:ext cx="3881437" cy="2868613"/>
          </a:xfrm>
          <a:prstGeom prst="rect">
            <a:avLst/>
          </a:prstGeom>
        </p:spPr>
        <p:txBody>
          <a:bodyPr spcFirstLastPara="1" wrap="square" lIns="91425" tIns="91425" rIns="91425" bIns="91425" anchor="t" anchorCtr="0">
            <a:noAutofit/>
          </a:bodyPr>
          <a:lstStyle/>
          <a:p>
            <a:pPr>
              <a:buClr>
                <a:srgbClr val="B63376"/>
              </a:buClr>
              <a:defRPr/>
            </a:pPr>
            <a:r>
              <a:rPr lang="ru" sz="1600">
                <a:solidFill>
                  <a:srgbClr val="424058"/>
                </a:solidFill>
              </a:rPr>
              <a:t>Опрос свидетелей</a:t>
            </a:r>
            <a:endParaRPr/>
          </a:p>
          <a:p>
            <a:pPr>
              <a:buClr>
                <a:srgbClr val="B63376"/>
              </a:buClr>
              <a:defRPr/>
            </a:pPr>
            <a:r>
              <a:rPr lang="ru" sz="1600">
                <a:solidFill>
                  <a:srgbClr val="424058"/>
                </a:solidFill>
              </a:rPr>
              <a:t>Опрос должностных лиц</a:t>
            </a:r>
            <a:endParaRPr/>
          </a:p>
          <a:p>
            <a:pPr>
              <a:buClr>
                <a:srgbClr val="B63376"/>
              </a:buClr>
              <a:defRPr/>
            </a:pPr>
            <a:r>
              <a:rPr lang="ru" sz="1600">
                <a:solidFill>
                  <a:srgbClr val="424058"/>
                </a:solidFill>
              </a:rPr>
              <a:t>Опрос сотрудников компании</a:t>
            </a:r>
            <a:endParaRPr/>
          </a:p>
          <a:p>
            <a:pPr>
              <a:buClr>
                <a:srgbClr val="B63376"/>
              </a:buClr>
              <a:defRPr/>
            </a:pPr>
            <a:r>
              <a:rPr lang="ru" sz="1600">
                <a:solidFill>
                  <a:srgbClr val="424058"/>
                </a:solidFill>
              </a:rPr>
              <a:t>Опрос сотрудников и контрагентов</a:t>
            </a:r>
            <a:endParaRPr/>
          </a:p>
          <a:p>
            <a:pPr>
              <a:buClr>
                <a:srgbClr val="B63376"/>
              </a:buClr>
              <a:defRPr/>
            </a:pPr>
            <a:r>
              <a:rPr lang="ru" sz="1600">
                <a:solidFill>
                  <a:srgbClr val="424058"/>
                </a:solidFill>
              </a:rPr>
              <a:t>Беседа с должностными лицами</a:t>
            </a:r>
            <a:endParaRPr/>
          </a:p>
          <a:p>
            <a:pPr>
              <a:buClr>
                <a:srgbClr val="B63376"/>
              </a:buClr>
              <a:defRPr/>
            </a:pPr>
            <a:r>
              <a:rPr lang="ru" sz="1600">
                <a:solidFill>
                  <a:srgbClr val="424058"/>
                </a:solidFill>
              </a:rPr>
              <a:t>Запросы в банк</a:t>
            </a:r>
            <a:endParaRPr/>
          </a:p>
          <a:p>
            <a:pPr>
              <a:buClr>
                <a:srgbClr val="B63376"/>
              </a:buClr>
              <a:defRPr/>
            </a:pPr>
            <a:r>
              <a:rPr lang="ru" sz="1600">
                <a:solidFill>
                  <a:srgbClr val="424058"/>
                </a:solidFill>
              </a:rPr>
              <a:t>Запросы в налоговую</a:t>
            </a:r>
            <a:endParaRPr/>
          </a:p>
          <a:p>
            <a:pPr>
              <a:buClr>
                <a:srgbClr val="B63376"/>
              </a:buClr>
              <a:defRPr/>
            </a:pPr>
            <a:r>
              <a:rPr lang="ru" sz="1600">
                <a:solidFill>
                  <a:srgbClr val="424058"/>
                </a:solidFill>
              </a:rPr>
              <a:t>Запросы контрагентам</a:t>
            </a:r>
            <a:endParaRPr/>
          </a:p>
          <a:p>
            <a:pPr>
              <a:buClr>
                <a:srgbClr val="B63376"/>
              </a:buClr>
              <a:defRPr/>
            </a:pPr>
            <a:endParaRPr lang="ru" sz="1600">
              <a:solidFill>
                <a:srgbClr val="424058"/>
              </a:solidFill>
            </a:endParaRPr>
          </a:p>
          <a:p>
            <a:pPr>
              <a:buClr>
                <a:srgbClr val="B63376"/>
              </a:buClr>
              <a:defRPr/>
            </a:pPr>
            <a:endParaRPr sz="1600">
              <a:solidFill>
                <a:srgbClr val="424058"/>
              </a:solidFill>
            </a:endParaRPr>
          </a:p>
        </p:txBody>
      </p:sp>
      <p:sp>
        <p:nvSpPr>
          <p:cNvPr id="5" name="Google Shape;100;p16"/>
          <p:cNvSpPr>
            <a:spLocks/>
          </p:cNvSpPr>
          <p:nvPr/>
        </p:nvSpPr>
        <p:spPr bwMode="auto">
          <a:xfrm>
            <a:off x="4983067" y="771550"/>
            <a:ext cx="3880800" cy="2868900"/>
          </a:xfrm>
          <a:prstGeom prst="rect">
            <a:avLst/>
          </a:prstGeom>
          <a:noFill/>
          <a:ln>
            <a:noFill/>
          </a:ln>
        </p:spPr>
        <p:txBody>
          <a:bodyPr spcFirstLastPara="1" wrap="square" lIns="91425" tIns="91425" rIns="91425" bIns="91425" anchor="t" anchorCtr="0">
            <a:noAutofit/>
          </a:bodyPr>
          <a:lstStyle>
            <a:defPPr marR="0" lvl="0" algn="l">
              <a:lnSpc>
                <a:spcPct val="100000"/>
              </a:lnSpc>
              <a:spcBef>
                <a:spcPts val="0"/>
              </a:spcBef>
              <a:spcAft>
                <a:spcPts val="0"/>
              </a:spcAft>
            </a:defPPr>
            <a:lvl1pPr marL="457200" marR="0" lvl="0" indent="-381000" algn="l">
              <a:lnSpc>
                <a:spcPct val="100000"/>
              </a:lnSpc>
              <a:spcBef>
                <a:spcPts val="60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1pPr>
            <a:lvl2pPr marL="914400" marR="0" lvl="1" indent="-381000" algn="l">
              <a:lnSpc>
                <a:spcPct val="100000"/>
              </a:lnSpc>
              <a:spcBef>
                <a:spcPts val="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2pPr>
            <a:lvl3pPr marL="1371600" marR="0" lvl="2" indent="-381000" algn="l">
              <a:lnSpc>
                <a:spcPct val="100000"/>
              </a:lnSpc>
              <a:spcBef>
                <a:spcPts val="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3pPr>
            <a:lvl4pPr marL="1828800" marR="0" lvl="3"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4pPr>
            <a:lvl5pPr marL="2286000" marR="0" lvl="4"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5pPr>
            <a:lvl6pPr marL="2743200" marR="0" lvl="5"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6pPr>
            <a:lvl7pPr marL="3200400" marR="0" lvl="6"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7pPr>
            <a:lvl8pPr marL="3657600" marR="0" lvl="7"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8pPr>
            <a:lvl9pPr marL="4114800" marR="0" lvl="8"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9pPr>
          </a:lstStyle>
          <a:p>
            <a:pPr>
              <a:lnSpc>
                <a:spcPct val="90000"/>
              </a:lnSpc>
              <a:spcBef>
                <a:spcPts val="480"/>
              </a:spcBef>
              <a:buClr>
                <a:srgbClr val="B63376"/>
              </a:buClr>
              <a:defRPr/>
            </a:pPr>
            <a:r>
              <a:rPr lang="ru" sz="1600">
                <a:solidFill>
                  <a:srgbClr val="424058"/>
                </a:solidFill>
              </a:rPr>
              <a:t>Запросы в организацию</a:t>
            </a:r>
            <a:endParaRPr/>
          </a:p>
          <a:p>
            <a:pPr>
              <a:buClr>
                <a:srgbClr val="B63376"/>
              </a:buClr>
              <a:defRPr/>
            </a:pPr>
            <a:r>
              <a:rPr lang="ru-RU" sz="1600">
                <a:solidFill>
                  <a:srgbClr val="424058"/>
                </a:solidFill>
              </a:rPr>
              <a:t>Изъятие документации</a:t>
            </a:r>
            <a:endParaRPr/>
          </a:p>
          <a:p>
            <a:pPr>
              <a:buClr>
                <a:srgbClr val="B63376"/>
              </a:buClr>
              <a:defRPr/>
            </a:pPr>
            <a:r>
              <a:rPr lang="ru-RU" sz="1600">
                <a:solidFill>
                  <a:srgbClr val="424058"/>
                </a:solidFill>
              </a:rPr>
              <a:t>Изъятие серверов и компьютеров</a:t>
            </a:r>
            <a:endParaRPr/>
          </a:p>
          <a:p>
            <a:pPr>
              <a:buClr>
                <a:srgbClr val="B63376"/>
              </a:buClr>
              <a:defRPr/>
            </a:pPr>
            <a:r>
              <a:rPr lang="ru" sz="1600">
                <a:solidFill>
                  <a:srgbClr val="424058"/>
                </a:solidFill>
              </a:rPr>
              <a:t>Посещение</a:t>
            </a:r>
            <a:endParaRPr/>
          </a:p>
          <a:p>
            <a:pPr>
              <a:buClr>
                <a:srgbClr val="B63376"/>
              </a:buClr>
              <a:defRPr/>
            </a:pPr>
            <a:r>
              <a:rPr lang="ru-RU" sz="1600">
                <a:solidFill>
                  <a:srgbClr val="424058"/>
                </a:solidFill>
              </a:rPr>
              <a:t>Обследование помещений</a:t>
            </a:r>
            <a:endParaRPr/>
          </a:p>
          <a:p>
            <a:pPr>
              <a:buClr>
                <a:srgbClr val="B63376"/>
              </a:buClr>
              <a:defRPr/>
            </a:pPr>
            <a:endParaRPr lang="ru-RU" sz="1600">
              <a:solidFill>
                <a:srgbClr val="424058"/>
              </a:solidFill>
            </a:endParaRPr>
          </a:p>
        </p:txBody>
      </p:sp>
      <p:sp>
        <p:nvSpPr>
          <p:cNvPr id="6" name="Google Shape;99;p16"/>
          <p:cNvSpPr>
            <a:spLocks/>
          </p:cNvSpPr>
          <p:nvPr/>
        </p:nvSpPr>
        <p:spPr bwMode="auto">
          <a:xfrm>
            <a:off x="683568" y="267494"/>
            <a:ext cx="7761600" cy="421857"/>
          </a:xfrm>
          <a:prstGeom prst="rect">
            <a:avLst/>
          </a:prstGeom>
        </p:spPr>
        <p:txBody>
          <a:bodyPr spcFirstLastPara="1" wrap="square" lIns="91425" tIns="91425" rIns="91425" bIns="91425" anchor="b"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defRPr/>
            </a:pPr>
            <a:r>
              <a:rPr lang="ru-RU" sz="2800"/>
              <a:t>Гласные</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99;p16"/>
          <p:cNvSpPr>
            <a:spLocks noGrp="1"/>
          </p:cNvSpPr>
          <p:nvPr>
            <p:ph type="title"/>
          </p:nvPr>
        </p:nvSpPr>
        <p:spPr bwMode="auto">
          <a:prstGeom prst="rect">
            <a:avLst/>
          </a:prstGeom>
        </p:spPr>
        <p:txBody>
          <a:bodyPr spcFirstLastPara="1" wrap="square" lIns="91425" tIns="91425" rIns="91425" bIns="91425" anchor="b" anchorCtr="0">
            <a:noAutofit/>
          </a:bodyPr>
          <a:lstStyle/>
          <a:p>
            <a:pPr marL="0" lvl="0" indent="0" algn="l">
              <a:spcBef>
                <a:spcPts val="0"/>
              </a:spcBef>
              <a:spcAft>
                <a:spcPts val="0"/>
              </a:spcAft>
              <a:buNone/>
              <a:defRPr/>
            </a:pPr>
            <a:r>
              <a:rPr lang="ru-RU"/>
              <a:t>Негласные</a:t>
            </a:r>
            <a:endParaRPr/>
          </a:p>
        </p:txBody>
      </p:sp>
      <p:sp>
        <p:nvSpPr>
          <p:cNvPr id="5" name="Google Shape;100;p16"/>
          <p:cNvSpPr>
            <a:spLocks noGrp="1"/>
          </p:cNvSpPr>
          <p:nvPr>
            <p:ph type="body" idx="1"/>
          </p:nvPr>
        </p:nvSpPr>
        <p:spPr bwMode="auto">
          <a:prstGeom prst="rect">
            <a:avLst/>
          </a:prstGeom>
        </p:spPr>
        <p:txBody>
          <a:bodyPr spcFirstLastPara="1" wrap="square" lIns="91425" tIns="91425" rIns="91425" bIns="91425" anchor="t" anchorCtr="0">
            <a:noAutofit/>
          </a:bodyPr>
          <a:lstStyle/>
          <a:p>
            <a:pPr>
              <a:buClr>
                <a:srgbClr val="B63376"/>
              </a:buClr>
              <a:defRPr/>
            </a:pPr>
            <a:r>
              <a:rPr lang="ru-RU" sz="2000"/>
              <a:t>Проверочная закупка;</a:t>
            </a:r>
            <a:endParaRPr/>
          </a:p>
          <a:p>
            <a:pPr>
              <a:buClr>
                <a:srgbClr val="B63376"/>
              </a:buClr>
              <a:defRPr/>
            </a:pPr>
            <a:r>
              <a:rPr lang="ru-RU" sz="2000"/>
              <a:t>Наблюдение;</a:t>
            </a:r>
            <a:endParaRPr/>
          </a:p>
          <a:p>
            <a:pPr>
              <a:buClr>
                <a:srgbClr val="B63376"/>
              </a:buClr>
              <a:defRPr/>
            </a:pPr>
            <a:r>
              <a:rPr lang="ru-RU" sz="2000"/>
              <a:t>Контроль почтовых отправлений, телеграфных и иных сообщений;</a:t>
            </a:r>
            <a:endParaRPr/>
          </a:p>
          <a:p>
            <a:pPr>
              <a:buClr>
                <a:srgbClr val="B63376"/>
              </a:buClr>
              <a:defRPr/>
            </a:pPr>
            <a:r>
              <a:rPr lang="ru-RU" sz="2000"/>
              <a:t>Прослушивание телефонных переговоров;</a:t>
            </a:r>
            <a:endParaRPr/>
          </a:p>
          <a:p>
            <a:pPr>
              <a:buClr>
                <a:srgbClr val="B63376"/>
              </a:buClr>
              <a:defRPr/>
            </a:pPr>
            <a:r>
              <a:rPr lang="ru-RU" sz="2000"/>
              <a:t>Снятие информации с технических каналов связи;</a:t>
            </a:r>
            <a:endParaRPr/>
          </a:p>
          <a:p>
            <a:pPr>
              <a:buClr>
                <a:srgbClr val="B63376"/>
              </a:buClr>
              <a:defRPr/>
            </a:pPr>
            <a:r>
              <a:rPr lang="ru-RU" sz="2000"/>
              <a:t>Оперативное внедрение;</a:t>
            </a:r>
            <a:endParaRPr/>
          </a:p>
          <a:p>
            <a:pPr>
              <a:buClr>
                <a:srgbClr val="B63376"/>
              </a:buClr>
              <a:defRPr/>
            </a:pPr>
            <a:r>
              <a:rPr lang="ru-RU" sz="2000"/>
              <a:t>Контролируемая поставка;</a:t>
            </a:r>
            <a:endParaRPr/>
          </a:p>
          <a:p>
            <a:pPr>
              <a:buClr>
                <a:srgbClr val="B63376"/>
              </a:buClr>
              <a:defRPr/>
            </a:pPr>
            <a:r>
              <a:rPr lang="ru-RU" sz="2000"/>
              <a:t>Получение компьютерной информации.</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13768" b="13768"/>
          <a:stretch/>
        </a:blipFill>
        <a:effectLst/>
      </p:bgPr>
    </p:bg>
    <p:spTree>
      <p:nvGrpSpPr>
        <p:cNvPr id="1" name=""/>
        <p:cNvGrpSpPr/>
        <p:nvPr/>
      </p:nvGrpSpPr>
      <p:grpSpPr bwMode="auto">
        <a:xfrm>
          <a:off x="0" y="0"/>
          <a:ext cx="0" cy="0"/>
          <a:chOff x="0" y="0"/>
          <a:chExt cx="0" cy="0"/>
        </a:xfrm>
      </p:grpSpPr>
      <p:sp>
        <p:nvSpPr>
          <p:cNvPr id="4" name="Google Shape;191;p25"/>
          <p:cNvSpPr>
            <a:spLocks noGrp="1"/>
          </p:cNvSpPr>
          <p:nvPr>
            <p:ph type="subTitle" idx="4294967295"/>
          </p:nvPr>
        </p:nvSpPr>
        <p:spPr bwMode="auto">
          <a:xfrm>
            <a:off x="0" y="4515966"/>
            <a:ext cx="9144000" cy="535636"/>
          </a:xfrm>
          <a:prstGeom prst="rect">
            <a:avLst/>
          </a:prstGeom>
          <a:solidFill>
            <a:srgbClr val="B63376"/>
          </a:solidFill>
        </p:spPr>
        <p:txBody>
          <a:bodyPr spcFirstLastPara="1" wrap="square" lIns="91425" tIns="91425" rIns="91425" bIns="91425" anchor="t" anchorCtr="0">
            <a:noAutofit/>
          </a:bodyPr>
          <a:lstStyle/>
          <a:p>
            <a:pPr marL="0" lvl="0" indent="0" algn="ctr">
              <a:buNone/>
              <a:defRPr/>
            </a:pPr>
            <a:r>
              <a:rPr lang="ru-RU" sz="2000" b="1">
                <a:solidFill>
                  <a:schemeClr val="bg1"/>
                </a:solidFill>
                <a:latin typeface="Montserrat"/>
                <a:cs typeface="Aharoni"/>
              </a:rPr>
              <a:t>ОТКУДА ПРОВЕРКА?</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100;p16"/>
          <p:cNvSpPr>
            <a:spLocks noGrp="1"/>
          </p:cNvSpPr>
          <p:nvPr>
            <p:ph type="body" idx="1"/>
          </p:nvPr>
        </p:nvSpPr>
        <p:spPr bwMode="auto">
          <a:xfrm>
            <a:off x="4939672" y="1563638"/>
            <a:ext cx="3880800" cy="2868900"/>
          </a:xfrm>
          <a:prstGeom prst="rect">
            <a:avLst/>
          </a:prstGeom>
        </p:spPr>
        <p:txBody>
          <a:bodyPr spcFirstLastPara="1" wrap="square" lIns="91425" tIns="91425" rIns="91425" bIns="91425" anchor="t" anchorCtr="0">
            <a:noAutofit/>
          </a:bodyPr>
          <a:lstStyle/>
          <a:p>
            <a:pPr>
              <a:buClr>
                <a:srgbClr val="B63376"/>
              </a:buClr>
              <a:defRPr/>
            </a:pPr>
            <a:r>
              <a:rPr lang="ru" sz="1600"/>
              <a:t>Внутрикорпоративные конфликты</a:t>
            </a:r>
            <a:endParaRPr/>
          </a:p>
          <a:p>
            <a:pPr>
              <a:buClr>
                <a:srgbClr val="B63376"/>
              </a:buClr>
              <a:defRPr/>
            </a:pPr>
            <a:r>
              <a:rPr lang="ru-RU" sz="1600">
                <a:solidFill>
                  <a:srgbClr val="424058"/>
                </a:solidFill>
              </a:rPr>
              <a:t>Работа с государством</a:t>
            </a:r>
            <a:endParaRPr/>
          </a:p>
          <a:p>
            <a:pPr>
              <a:buClr>
                <a:srgbClr val="B63376"/>
              </a:buClr>
              <a:defRPr/>
            </a:pPr>
            <a:r>
              <a:rPr lang="ru-RU" sz="1600">
                <a:solidFill>
                  <a:srgbClr val="424058"/>
                </a:solidFill>
              </a:rPr>
              <a:t>Рейдерство</a:t>
            </a:r>
            <a:endParaRPr sz="1600">
              <a:solidFill>
                <a:srgbClr val="424058"/>
              </a:solidFill>
            </a:endParaRPr>
          </a:p>
        </p:txBody>
      </p:sp>
      <p:sp>
        <p:nvSpPr>
          <p:cNvPr id="5" name="Google Shape;100;p16"/>
          <p:cNvSpPr>
            <a:spLocks/>
          </p:cNvSpPr>
          <p:nvPr/>
        </p:nvSpPr>
        <p:spPr bwMode="auto">
          <a:xfrm>
            <a:off x="712560" y="1563638"/>
            <a:ext cx="3880800" cy="2868900"/>
          </a:xfrm>
          <a:prstGeom prst="rect">
            <a:avLst/>
          </a:prstGeom>
          <a:noFill/>
          <a:ln>
            <a:noFill/>
          </a:ln>
        </p:spPr>
        <p:txBody>
          <a:bodyPr spcFirstLastPara="1" wrap="square" lIns="91425" tIns="91425" rIns="91425" bIns="91425" anchor="t" anchorCtr="0">
            <a:noAutofit/>
          </a:bodyPr>
          <a:lstStyle>
            <a:defPPr marR="0" lvl="0" algn="l">
              <a:lnSpc>
                <a:spcPct val="100000"/>
              </a:lnSpc>
              <a:spcBef>
                <a:spcPts val="0"/>
              </a:spcBef>
              <a:spcAft>
                <a:spcPts val="0"/>
              </a:spcAft>
            </a:defPPr>
            <a:lvl1pPr marL="457200" marR="0" lvl="0" indent="-381000" algn="l">
              <a:lnSpc>
                <a:spcPct val="100000"/>
              </a:lnSpc>
              <a:spcBef>
                <a:spcPts val="60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1pPr>
            <a:lvl2pPr marL="914400" marR="0" lvl="1" indent="-381000" algn="l">
              <a:lnSpc>
                <a:spcPct val="100000"/>
              </a:lnSpc>
              <a:spcBef>
                <a:spcPts val="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2pPr>
            <a:lvl3pPr marL="1371600" marR="0" lvl="2" indent="-381000" algn="l">
              <a:lnSpc>
                <a:spcPct val="100000"/>
              </a:lnSpc>
              <a:spcBef>
                <a:spcPts val="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3pPr>
            <a:lvl4pPr marL="1828800" marR="0" lvl="3"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4pPr>
            <a:lvl5pPr marL="2286000" marR="0" lvl="4"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5pPr>
            <a:lvl6pPr marL="2743200" marR="0" lvl="5"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6pPr>
            <a:lvl7pPr marL="3200400" marR="0" lvl="6"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7pPr>
            <a:lvl8pPr marL="3657600" marR="0" lvl="7"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8pPr>
            <a:lvl9pPr marL="4114800" marR="0" lvl="8"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9pPr>
          </a:lstStyle>
          <a:p>
            <a:pPr>
              <a:buClr>
                <a:srgbClr val="B63376"/>
              </a:buClr>
              <a:defRPr/>
            </a:pPr>
            <a:r>
              <a:rPr lang="ru-RU" sz="1600">
                <a:solidFill>
                  <a:srgbClr val="424058"/>
                </a:solidFill>
              </a:rPr>
              <a:t>Конкуренты</a:t>
            </a:r>
            <a:endParaRPr/>
          </a:p>
          <a:p>
            <a:pPr>
              <a:buClr>
                <a:srgbClr val="B63376"/>
              </a:buClr>
              <a:defRPr/>
            </a:pPr>
            <a:r>
              <a:rPr lang="ru-RU" sz="1600"/>
              <a:t>Аудиторы</a:t>
            </a:r>
            <a:endParaRPr/>
          </a:p>
          <a:p>
            <a:pPr>
              <a:buClr>
                <a:srgbClr val="B63376"/>
              </a:buClr>
              <a:defRPr/>
            </a:pPr>
            <a:r>
              <a:rPr lang="ru-RU" sz="1600">
                <a:solidFill>
                  <a:srgbClr val="424058"/>
                </a:solidFill>
              </a:rPr>
              <a:t>Недовольные сотрудники</a:t>
            </a:r>
            <a:endParaRPr/>
          </a:p>
          <a:p>
            <a:pPr>
              <a:buClr>
                <a:srgbClr val="B63376"/>
              </a:buClr>
              <a:defRPr/>
            </a:pPr>
            <a:r>
              <a:rPr lang="ru-RU" sz="1600">
                <a:solidFill>
                  <a:srgbClr val="424058"/>
                </a:solidFill>
              </a:rPr>
              <a:t>Бывшие супруги</a:t>
            </a:r>
            <a:endParaRPr/>
          </a:p>
          <a:p>
            <a:pPr>
              <a:buClr>
                <a:srgbClr val="B63376"/>
              </a:buClr>
              <a:defRPr/>
            </a:pPr>
            <a:r>
              <a:rPr lang="ru-RU" sz="1600">
                <a:solidFill>
                  <a:srgbClr val="424058"/>
                </a:solidFill>
              </a:rPr>
              <a:t>Банки</a:t>
            </a:r>
            <a:endParaRPr/>
          </a:p>
          <a:p>
            <a:pPr>
              <a:buClr>
                <a:srgbClr val="B63376"/>
              </a:buClr>
              <a:defRPr/>
            </a:pPr>
            <a:r>
              <a:rPr lang="ru-RU" sz="1600">
                <a:solidFill>
                  <a:srgbClr val="424058"/>
                </a:solidFill>
              </a:rPr>
              <a:t>Налоговые органы</a:t>
            </a:r>
            <a:endParaRPr/>
          </a:p>
          <a:p>
            <a:pPr>
              <a:buClr>
                <a:srgbClr val="B63376"/>
              </a:buClr>
              <a:defRPr/>
            </a:pPr>
            <a:r>
              <a:rPr lang="ru-RU" sz="1600">
                <a:solidFill>
                  <a:srgbClr val="424058"/>
                </a:solidFill>
              </a:rPr>
              <a:t>Расследуемы уголовные дела</a:t>
            </a:r>
            <a:endParaRPr/>
          </a:p>
          <a:p>
            <a:pPr>
              <a:buClr>
                <a:srgbClr val="B63376"/>
              </a:buClr>
              <a:defRPr/>
            </a:pPr>
            <a:r>
              <a:rPr lang="ru-RU" sz="1600">
                <a:solidFill>
                  <a:srgbClr val="424058"/>
                </a:solidFill>
              </a:rPr>
              <a:t>Материалы проверок контрагентов</a:t>
            </a:r>
            <a:endParaRPr/>
          </a:p>
          <a:p>
            <a:pPr>
              <a:buClr>
                <a:srgbClr val="B63376"/>
              </a:buClr>
              <a:defRPr/>
            </a:pPr>
            <a:endParaRPr lang="ru-RU" sz="1600">
              <a:solidFill>
                <a:srgbClr val="424058"/>
              </a:solidFill>
            </a:endParaRPr>
          </a:p>
        </p:txBody>
      </p:sp>
      <p:sp>
        <p:nvSpPr>
          <p:cNvPr id="6" name="Google Shape;137;p20"/>
          <p:cNvSpPr>
            <a:spLocks noGrp="1"/>
          </p:cNvSpPr>
          <p:nvPr>
            <p:ph type="title"/>
          </p:nvPr>
        </p:nvSpPr>
        <p:spPr bwMode="auto">
          <a:xfrm>
            <a:off x="691200" y="152400"/>
            <a:ext cx="7761600" cy="969000"/>
          </a:xfrm>
          <a:prstGeom prst="rect">
            <a:avLst/>
          </a:prstGeom>
        </p:spPr>
        <p:txBody>
          <a:bodyPr spcFirstLastPara="1" wrap="square" lIns="91425" tIns="91425" rIns="91425" bIns="91425" anchor="b" anchorCtr="0">
            <a:noAutofit/>
          </a:bodyPr>
          <a:lstStyle/>
          <a:p>
            <a:pPr marL="0" lvl="0" indent="0" algn="l">
              <a:spcBef>
                <a:spcPts val="0"/>
              </a:spcBef>
              <a:spcAft>
                <a:spcPts val="0"/>
              </a:spcAft>
              <a:buNone/>
              <a:defRPr/>
            </a:pPr>
            <a:r>
              <a:rPr lang="ru-RU"/>
              <a:t>Откуда проверка?</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100;p16"/>
          <p:cNvSpPr>
            <a:spLocks/>
          </p:cNvSpPr>
          <p:nvPr/>
        </p:nvSpPr>
        <p:spPr bwMode="auto">
          <a:xfrm>
            <a:off x="712560" y="1563638"/>
            <a:ext cx="3880800" cy="2868900"/>
          </a:xfrm>
          <a:prstGeom prst="rect">
            <a:avLst/>
          </a:prstGeom>
          <a:noFill/>
          <a:ln>
            <a:noFill/>
          </a:ln>
        </p:spPr>
        <p:txBody>
          <a:bodyPr spcFirstLastPara="1" wrap="square" lIns="91425" tIns="91425" rIns="91425" bIns="91425" anchor="t" anchorCtr="0">
            <a:noAutofit/>
          </a:bodyPr>
          <a:lstStyle>
            <a:defPPr marR="0" lvl="0" algn="l">
              <a:lnSpc>
                <a:spcPct val="100000"/>
              </a:lnSpc>
              <a:spcBef>
                <a:spcPts val="0"/>
              </a:spcBef>
              <a:spcAft>
                <a:spcPts val="0"/>
              </a:spcAft>
            </a:defPPr>
            <a:lvl1pPr marL="457200" marR="0" lvl="0" indent="-381000" algn="l">
              <a:lnSpc>
                <a:spcPct val="100000"/>
              </a:lnSpc>
              <a:spcBef>
                <a:spcPts val="60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1pPr>
            <a:lvl2pPr marL="914400" marR="0" lvl="1" indent="-381000" algn="l">
              <a:lnSpc>
                <a:spcPct val="100000"/>
              </a:lnSpc>
              <a:spcBef>
                <a:spcPts val="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2pPr>
            <a:lvl3pPr marL="1371600" marR="0" lvl="2" indent="-381000" algn="l">
              <a:lnSpc>
                <a:spcPct val="100000"/>
              </a:lnSpc>
              <a:spcBef>
                <a:spcPts val="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3pPr>
            <a:lvl4pPr marL="1828800" marR="0" lvl="3"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4pPr>
            <a:lvl5pPr marL="2286000" marR="0" lvl="4"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5pPr>
            <a:lvl6pPr marL="2743200" marR="0" lvl="5"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6pPr>
            <a:lvl7pPr marL="3200400" marR="0" lvl="6"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7pPr>
            <a:lvl8pPr marL="3657600" marR="0" lvl="7"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8pPr>
            <a:lvl9pPr marL="4114800" marR="0" lvl="8"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9pPr>
          </a:lstStyle>
          <a:p>
            <a:pPr>
              <a:buClr>
                <a:srgbClr val="B63376"/>
              </a:buClr>
              <a:defRPr/>
            </a:pPr>
            <a:r>
              <a:rPr lang="ru-RU" sz="2000">
                <a:solidFill>
                  <a:srgbClr val="424058"/>
                </a:solidFill>
              </a:rPr>
              <a:t>Заявление о преступлении</a:t>
            </a:r>
            <a:endParaRPr/>
          </a:p>
          <a:p>
            <a:pPr>
              <a:buClr>
                <a:srgbClr val="B63376"/>
              </a:buClr>
              <a:defRPr/>
            </a:pPr>
            <a:r>
              <a:rPr lang="ru-RU" sz="2000">
                <a:solidFill>
                  <a:srgbClr val="424058"/>
                </a:solidFill>
              </a:rPr>
              <a:t>Заказ</a:t>
            </a:r>
            <a:endParaRPr/>
          </a:p>
          <a:p>
            <a:pPr>
              <a:buClr>
                <a:srgbClr val="B63376"/>
              </a:buClr>
              <a:defRPr/>
            </a:pPr>
            <a:r>
              <a:rPr lang="ru-RU" sz="2000">
                <a:solidFill>
                  <a:srgbClr val="424058"/>
                </a:solidFill>
              </a:rPr>
              <a:t>Случайность</a:t>
            </a:r>
            <a:endParaRPr/>
          </a:p>
          <a:p>
            <a:pPr>
              <a:buClr>
                <a:srgbClr val="B63376"/>
              </a:buClr>
              <a:defRPr/>
            </a:pPr>
            <a:r>
              <a:rPr lang="ru-RU" sz="2000">
                <a:solidFill>
                  <a:srgbClr val="424058"/>
                </a:solidFill>
              </a:rPr>
              <a:t>Проверка контрагентов</a:t>
            </a:r>
            <a:endParaRPr/>
          </a:p>
        </p:txBody>
      </p:sp>
      <p:sp>
        <p:nvSpPr>
          <p:cNvPr id="5" name="Google Shape;137;p20"/>
          <p:cNvSpPr>
            <a:spLocks noGrp="1"/>
          </p:cNvSpPr>
          <p:nvPr>
            <p:ph type="title"/>
          </p:nvPr>
        </p:nvSpPr>
        <p:spPr bwMode="auto">
          <a:xfrm>
            <a:off x="691200" y="152400"/>
            <a:ext cx="7761600" cy="969000"/>
          </a:xfrm>
          <a:prstGeom prst="rect">
            <a:avLst/>
          </a:prstGeom>
        </p:spPr>
        <p:txBody>
          <a:bodyPr spcFirstLastPara="1" wrap="square" lIns="91425" tIns="91425" rIns="91425" bIns="91425" anchor="b" anchorCtr="0">
            <a:noAutofit/>
          </a:bodyPr>
          <a:lstStyle/>
          <a:p>
            <a:pPr marL="0" lvl="0" indent="0" algn="l">
              <a:spcBef>
                <a:spcPts val="0"/>
              </a:spcBef>
              <a:spcAft>
                <a:spcPts val="0"/>
              </a:spcAft>
              <a:buNone/>
              <a:defRPr/>
            </a:pPr>
            <a:r>
              <a:rPr lang="ru-RU"/>
              <a:t>Откуда проверка?</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rgbClr val="424058"/>
        </a:solidFill>
        <a:effectLst/>
      </p:bgPr>
    </p:bg>
    <p:spTree>
      <p:nvGrpSpPr>
        <p:cNvPr id="1" name=""/>
        <p:cNvGrpSpPr/>
        <p:nvPr/>
      </p:nvGrpSpPr>
      <p:grpSpPr bwMode="auto">
        <a:xfrm>
          <a:off x="0" y="0"/>
          <a:ext cx="0" cy="0"/>
          <a:chOff x="0" y="0"/>
          <a:chExt cx="0" cy="0"/>
        </a:xfrm>
      </p:grpSpPr>
      <p:sp>
        <p:nvSpPr>
          <p:cNvPr id="4" name="Google Shape;62;p11"/>
          <p:cNvSpPr>
            <a:spLocks noGrp="1"/>
          </p:cNvSpPr>
          <p:nvPr>
            <p:ph type="ctrTitle"/>
          </p:nvPr>
        </p:nvSpPr>
        <p:spPr bwMode="auto">
          <a:prstGeom prst="rect">
            <a:avLst/>
          </a:prstGeom>
        </p:spPr>
        <p:txBody>
          <a:bodyPr spcFirstLastPara="1" wrap="square" lIns="91425" tIns="91425" rIns="91425" bIns="91425" anchor="b" anchorCtr="0">
            <a:noAutofit/>
          </a:bodyPr>
          <a:lstStyle/>
          <a:p>
            <a:pPr lvl="0">
              <a:defRPr/>
            </a:pPr>
            <a:r>
              <a:rPr lang="ru">
                <a:solidFill>
                  <a:srgbClr val="FFFFFF"/>
                </a:solidFill>
              </a:rPr>
              <a:t>Запрос из УЭБиПК (ОБЭП)</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Текст 3"/>
          <p:cNvSpPr>
            <a:spLocks noGrp="1"/>
          </p:cNvSpPr>
          <p:nvPr>
            <p:ph type="body" idx="1"/>
          </p:nvPr>
        </p:nvSpPr>
        <p:spPr bwMode="auto">
          <a:xfrm>
            <a:off x="323528" y="4443958"/>
            <a:ext cx="8219256" cy="520217"/>
          </a:xfrm>
        </p:spPr>
        <p:txBody>
          <a:bodyPr/>
          <a:lstStyle/>
          <a:p>
            <a:pPr>
              <a:defRPr/>
            </a:pPr>
            <a:r>
              <a:rPr lang="ru-RU" b="1">
                <a:solidFill>
                  <a:srgbClr val="424058"/>
                </a:solidFill>
              </a:rPr>
              <a:t>ЗАПРОС, КАК ПРЕДВЕСТНИК БЕДЫ</a:t>
            </a:r>
            <a:endParaRPr/>
          </a:p>
        </p:txBody>
      </p:sp>
      <p:pic>
        <p:nvPicPr>
          <p:cNvPr id="5" name="Picture 2" descr="C:\Users\Юнна\Desktop\148602090718178002.jpg"/>
          <p:cNvPicPr>
            <a:picLocks noChangeAspect="1" noChangeArrowheads="1"/>
          </p:cNvPicPr>
          <p:nvPr/>
        </p:nvPicPr>
        <p:blipFill>
          <a:blip r:embed="rId2"/>
          <a:srcRect b="1846"/>
          <a:stretch/>
        </p:blipFill>
        <p:spPr bwMode="auto">
          <a:xfrm>
            <a:off x="2555776" y="339502"/>
            <a:ext cx="3810000" cy="373966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Министр Тимофеева требует выяснить личности комментаторов «Правды ПФО» |  Правда ПФО"/>
          <p:cNvPicPr>
            <a:picLocks noChangeAspect="1" noChangeArrowheads="1"/>
          </p:cNvPicPr>
          <p:nvPr/>
        </p:nvPicPr>
        <p:blipFill>
          <a:blip r:embed="rId2"/>
          <a:stretch/>
        </p:blipFill>
        <p:spPr bwMode="auto">
          <a:xfrm>
            <a:off x="1835696" y="1581119"/>
            <a:ext cx="5177327" cy="7124762"/>
          </a:xfrm>
          <a:prstGeom prst="rect">
            <a:avLst/>
          </a:prstGeom>
          <a:noFill/>
        </p:spPr>
      </p:pic>
      <p:sp>
        <p:nvSpPr>
          <p:cNvPr id="5" name="Google Shape;137;p20"/>
          <p:cNvSpPr>
            <a:spLocks noGrp="1"/>
          </p:cNvSpPr>
          <p:nvPr>
            <p:ph type="title"/>
          </p:nvPr>
        </p:nvSpPr>
        <p:spPr bwMode="auto">
          <a:prstGeom prst="rect">
            <a:avLst/>
          </a:prstGeom>
        </p:spPr>
        <p:txBody>
          <a:bodyPr spcFirstLastPara="1" wrap="square" lIns="91425" tIns="91425" rIns="91425" bIns="91425" anchor="b" anchorCtr="0">
            <a:noAutofit/>
          </a:bodyPr>
          <a:lstStyle/>
          <a:p>
            <a:pPr marL="0" lvl="0" indent="0" algn="l">
              <a:spcBef>
                <a:spcPts val="0"/>
              </a:spcBef>
              <a:spcAft>
                <a:spcPts val="0"/>
              </a:spcAft>
              <a:buNone/>
              <a:defRPr/>
            </a:pPr>
            <a:r>
              <a:rPr lang="ru-RU"/>
              <a:t>Есть ли у полиции право на запрос?</a:t>
            </a:r>
            <a:endParaRPr/>
          </a:p>
        </p:txBody>
      </p:sp>
      <p:grpSp>
        <p:nvGrpSpPr>
          <p:cNvPr id="6" name="Google Shape;139;p20"/>
          <p:cNvGrpSpPr/>
          <p:nvPr/>
        </p:nvGrpSpPr>
        <p:grpSpPr bwMode="auto">
          <a:xfrm>
            <a:off x="2411760" y="2067694"/>
            <a:ext cx="1956833" cy="1958253"/>
            <a:chOff x="3782700" y="1538287"/>
            <a:chExt cx="1578600" cy="1578600"/>
          </a:xfrm>
          <a:solidFill>
            <a:srgbClr val="B63376"/>
          </a:solidFill>
        </p:grpSpPr>
        <p:sp>
          <p:nvSpPr>
            <p:cNvPr id="7" name="Google Shape;140;p20"/>
            <p:cNvSpPr/>
            <p:nvPr/>
          </p:nvSpPr>
          <p:spPr bwMode="auto">
            <a:xfrm>
              <a:off x="3782700" y="2757488"/>
              <a:ext cx="359399" cy="359399"/>
            </a:xfrm>
            <a:prstGeom prst="corner">
              <a:avLst>
                <a:gd name="adj1" fmla="val 50000"/>
                <a:gd name="adj2" fmla="val 50000"/>
              </a:avLst>
            </a:prstGeom>
            <a:grp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8" name="Google Shape;141;p20"/>
            <p:cNvSpPr/>
            <p:nvPr/>
          </p:nvSpPr>
          <p:spPr bwMode="auto">
            <a:xfrm rot="-5400000">
              <a:off x="5001900" y="2757487"/>
              <a:ext cx="359399" cy="359399"/>
            </a:xfrm>
            <a:prstGeom prst="corner">
              <a:avLst>
                <a:gd name="adj1" fmla="val 50000"/>
                <a:gd name="adj2" fmla="val 50000"/>
              </a:avLst>
            </a:prstGeom>
            <a:grp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9" name="Google Shape;142;p20"/>
            <p:cNvSpPr/>
            <p:nvPr/>
          </p:nvSpPr>
          <p:spPr bwMode="auto">
            <a:xfrm rot="5400000">
              <a:off x="3782700" y="1538288"/>
              <a:ext cx="359399" cy="359399"/>
            </a:xfrm>
            <a:prstGeom prst="corner">
              <a:avLst>
                <a:gd name="adj1" fmla="val 50000"/>
                <a:gd name="adj2" fmla="val 50000"/>
              </a:avLst>
            </a:prstGeom>
            <a:grp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10" name="Google Shape;143;p20"/>
            <p:cNvSpPr/>
            <p:nvPr/>
          </p:nvSpPr>
          <p:spPr bwMode="auto">
            <a:xfrm rot="10800000">
              <a:off x="5001900" y="1538287"/>
              <a:ext cx="359399" cy="359399"/>
            </a:xfrm>
            <a:prstGeom prst="corner">
              <a:avLst>
                <a:gd name="adj1" fmla="val 50000"/>
                <a:gd name="adj2" fmla="val 50000"/>
              </a:avLst>
            </a:prstGeom>
            <a:grp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6140" b="6140"/>
          <a:stretch/>
        </a:blipFill>
        <a:effectLst/>
      </p:bgPr>
    </p:bg>
    <p:spTree>
      <p:nvGrpSpPr>
        <p:cNvPr id="1" name=""/>
        <p:cNvGrpSpPr/>
        <p:nvPr/>
      </p:nvGrpSpPr>
      <p:grpSpPr bwMode="auto">
        <a:xfrm>
          <a:off x="0" y="0"/>
          <a:ext cx="0" cy="0"/>
          <a:chOff x="0" y="0"/>
          <a:chExt cx="0" cy="0"/>
        </a:xfrm>
      </p:grpSpPr>
      <p:sp>
        <p:nvSpPr>
          <p:cNvPr id="4" name="Google Shape;191;p25"/>
          <p:cNvSpPr>
            <a:spLocks noGrp="1"/>
          </p:cNvSpPr>
          <p:nvPr>
            <p:ph type="subTitle" idx="4294967295"/>
          </p:nvPr>
        </p:nvSpPr>
        <p:spPr bwMode="auto">
          <a:xfrm>
            <a:off x="0" y="4515966"/>
            <a:ext cx="9144000" cy="535636"/>
          </a:xfrm>
          <a:prstGeom prst="rect">
            <a:avLst/>
          </a:prstGeom>
          <a:solidFill>
            <a:srgbClr val="B63376"/>
          </a:solidFill>
        </p:spPr>
        <p:txBody>
          <a:bodyPr spcFirstLastPara="1" wrap="square" lIns="91425" tIns="91425" rIns="91425" bIns="91425" anchor="t" anchorCtr="0">
            <a:noAutofit/>
          </a:bodyPr>
          <a:lstStyle/>
          <a:p>
            <a:pPr marL="0" lvl="0" indent="0" algn="ctr">
              <a:buNone/>
              <a:defRPr/>
            </a:pPr>
            <a:r>
              <a:rPr lang="ru-RU" sz="2000" b="1">
                <a:solidFill>
                  <a:schemeClr val="bg1"/>
                </a:solidFill>
                <a:latin typeface="Montserrat"/>
                <a:cs typeface="Aharoni"/>
              </a:rPr>
              <a:t>ОБРАЗЕЦ ЗАПРОСА</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sp>
        <p:nvSpPr>
          <p:cNvPr id="4" name="Google Shape;127;p19"/>
          <p:cNvSpPr>
            <a:spLocks noGrp="1"/>
          </p:cNvSpPr>
          <p:nvPr>
            <p:ph type="title"/>
          </p:nvPr>
        </p:nvSpPr>
        <p:spPr bwMode="auto">
          <a:prstGeom prst="rect">
            <a:avLst/>
          </a:prstGeom>
        </p:spPr>
        <p:txBody>
          <a:bodyPr spcFirstLastPara="1" wrap="square" lIns="91425" tIns="91425" rIns="91425" bIns="91425" anchor="b" anchorCtr="0">
            <a:noAutofit/>
          </a:bodyPr>
          <a:lstStyle/>
          <a:p>
            <a:pPr marL="0" lvl="0" indent="0" algn="l">
              <a:spcBef>
                <a:spcPts val="0"/>
              </a:spcBef>
              <a:spcAft>
                <a:spcPts val="0"/>
              </a:spcAft>
              <a:buNone/>
              <a:defRPr/>
            </a:pPr>
            <a:r>
              <a:rPr lang="ru-RU"/>
              <a:t>Мой опыт</a:t>
            </a:r>
            <a:endParaRPr/>
          </a:p>
        </p:txBody>
      </p:sp>
      <p:sp>
        <p:nvSpPr>
          <p:cNvPr id="5" name="Google Shape;128;p19"/>
          <p:cNvSpPr>
            <a:spLocks noGrp="1"/>
          </p:cNvSpPr>
          <p:nvPr>
            <p:ph type="body" idx="1"/>
          </p:nvPr>
        </p:nvSpPr>
        <p:spPr bwMode="auto">
          <a:xfrm>
            <a:off x="691200" y="2787774"/>
            <a:ext cx="2501699" cy="1594850"/>
          </a:xfrm>
          <a:prstGeom prst="rect">
            <a:avLst/>
          </a:prstGeom>
        </p:spPr>
        <p:txBody>
          <a:bodyPr spcFirstLastPara="1" wrap="square" lIns="91425" tIns="91425" rIns="91425" bIns="91425" anchor="t" anchorCtr="0">
            <a:noAutofit/>
          </a:bodyPr>
          <a:lstStyle/>
          <a:p>
            <a:pPr marL="0" lvl="0" indent="0" algn="ctr">
              <a:spcBef>
                <a:spcPts val="600"/>
              </a:spcBef>
              <a:spcAft>
                <a:spcPts val="0"/>
              </a:spcAft>
              <a:buNone/>
              <a:defRPr/>
            </a:pPr>
            <a:r>
              <a:rPr lang="ru-RU" b="1">
                <a:solidFill>
                  <a:srgbClr val="B63376"/>
                </a:solidFill>
              </a:rPr>
              <a:t>12 ЛЕТ</a:t>
            </a:r>
            <a:endParaRPr b="1">
              <a:solidFill>
                <a:srgbClr val="B63376"/>
              </a:solidFill>
            </a:endParaRPr>
          </a:p>
          <a:p>
            <a:pPr marL="0" lvl="0" indent="0" algn="ctr">
              <a:buNone/>
              <a:defRPr/>
            </a:pPr>
            <a:r>
              <a:rPr lang="ru-RU"/>
              <a:t>Выслуги в МВД</a:t>
            </a:r>
            <a:endParaRPr/>
          </a:p>
          <a:p>
            <a:pPr marL="0" lvl="0" indent="0">
              <a:buNone/>
              <a:defRPr/>
            </a:pPr>
            <a:endParaRPr lang="ru-RU"/>
          </a:p>
        </p:txBody>
      </p:sp>
      <p:sp>
        <p:nvSpPr>
          <p:cNvPr id="6" name="Google Shape;129;p19"/>
          <p:cNvSpPr>
            <a:spLocks noGrp="1"/>
          </p:cNvSpPr>
          <p:nvPr>
            <p:ph type="body" idx="2"/>
          </p:nvPr>
        </p:nvSpPr>
        <p:spPr bwMode="auto">
          <a:xfrm>
            <a:off x="3321088" y="2787775"/>
            <a:ext cx="2501699" cy="1594850"/>
          </a:xfrm>
          <a:prstGeom prst="rect">
            <a:avLst/>
          </a:prstGeom>
        </p:spPr>
        <p:txBody>
          <a:bodyPr spcFirstLastPara="1" wrap="square" lIns="91425" tIns="91425" rIns="91425" bIns="91425" anchor="t" anchorCtr="0">
            <a:noAutofit/>
          </a:bodyPr>
          <a:lstStyle/>
          <a:p>
            <a:pPr marL="0" lvl="0" indent="0" algn="ctr">
              <a:spcBef>
                <a:spcPts val="600"/>
              </a:spcBef>
              <a:spcAft>
                <a:spcPts val="0"/>
              </a:spcAft>
              <a:buNone/>
              <a:defRPr/>
            </a:pPr>
            <a:r>
              <a:rPr lang="ru-RU" b="1">
                <a:solidFill>
                  <a:srgbClr val="B63376"/>
                </a:solidFill>
              </a:rPr>
              <a:t>5 ЛЕТ</a:t>
            </a:r>
            <a:endParaRPr b="1">
              <a:solidFill>
                <a:srgbClr val="B63376"/>
              </a:solidFill>
            </a:endParaRPr>
          </a:p>
          <a:p>
            <a:pPr marL="0" lvl="0" indent="0" algn="ctr">
              <a:buNone/>
              <a:defRPr/>
            </a:pPr>
            <a:r>
              <a:rPr lang="ru-RU"/>
              <a:t>Работы федеральным</a:t>
            </a:r>
            <a:br>
              <a:rPr lang="ru-RU"/>
            </a:br>
            <a:r>
              <a:rPr lang="ru-RU"/>
              <a:t>и мировым судьёй</a:t>
            </a:r>
            <a:endParaRPr/>
          </a:p>
        </p:txBody>
      </p:sp>
      <p:sp>
        <p:nvSpPr>
          <p:cNvPr id="7" name="Google Shape;130;p19"/>
          <p:cNvSpPr>
            <a:spLocks noGrp="1"/>
          </p:cNvSpPr>
          <p:nvPr>
            <p:ph type="body" idx="3"/>
          </p:nvPr>
        </p:nvSpPr>
        <p:spPr bwMode="auto">
          <a:xfrm>
            <a:off x="5940152" y="2787774"/>
            <a:ext cx="2501699" cy="1666859"/>
          </a:xfrm>
          <a:prstGeom prst="rect">
            <a:avLst/>
          </a:prstGeom>
        </p:spPr>
        <p:txBody>
          <a:bodyPr spcFirstLastPara="1" wrap="square" lIns="91425" tIns="91425" rIns="91425" bIns="91425" anchor="t" anchorCtr="0">
            <a:noAutofit/>
          </a:bodyPr>
          <a:lstStyle/>
          <a:p>
            <a:pPr marL="0" lvl="0" indent="0" algn="ctr">
              <a:spcBef>
                <a:spcPts val="600"/>
              </a:spcBef>
              <a:spcAft>
                <a:spcPts val="0"/>
              </a:spcAft>
              <a:buNone/>
              <a:defRPr/>
            </a:pPr>
            <a:r>
              <a:rPr lang="ru-RU" b="1">
                <a:solidFill>
                  <a:srgbClr val="B63376"/>
                </a:solidFill>
              </a:rPr>
              <a:t>11 ЛЕТ</a:t>
            </a:r>
            <a:endParaRPr b="1">
              <a:solidFill>
                <a:srgbClr val="B63376"/>
              </a:solidFill>
            </a:endParaRPr>
          </a:p>
          <a:p>
            <a:pPr marL="0" lvl="0" indent="0" algn="ctr">
              <a:spcBef>
                <a:spcPts val="600"/>
              </a:spcBef>
              <a:spcAft>
                <a:spcPts val="0"/>
              </a:spcAft>
              <a:buNone/>
              <a:defRPr/>
            </a:pPr>
            <a:r>
              <a:rPr lang="ru-RU"/>
              <a:t>Защиты и поддержки бизнеса как адвокат</a:t>
            </a:r>
            <a:endParaRPr/>
          </a:p>
        </p:txBody>
      </p:sp>
      <p:pic>
        <p:nvPicPr>
          <p:cNvPr id="8" name="Picture 3" descr="C:\Users\Acer\Desktop\1920px-Emblem_of_the_Ministry_of_Internal_Affairs.svg.png"/>
          <p:cNvPicPr>
            <a:picLocks noChangeAspect="1" noChangeArrowheads="1"/>
          </p:cNvPicPr>
          <p:nvPr/>
        </p:nvPicPr>
        <p:blipFill>
          <a:blip r:embed="rId2"/>
          <a:stretch/>
        </p:blipFill>
        <p:spPr bwMode="auto">
          <a:xfrm>
            <a:off x="1210085" y="1923678"/>
            <a:ext cx="1512168" cy="877372"/>
          </a:xfrm>
          <a:prstGeom prst="rect">
            <a:avLst/>
          </a:prstGeom>
          <a:noFill/>
        </p:spPr>
      </p:pic>
      <p:pic>
        <p:nvPicPr>
          <p:cNvPr id="9" name="Picture 4" descr="C:\Users\Acer\Desktop\unnamed.png"/>
          <p:cNvPicPr>
            <a:picLocks noChangeAspect="1" noChangeArrowheads="1"/>
          </p:cNvPicPr>
          <p:nvPr/>
        </p:nvPicPr>
        <p:blipFill>
          <a:blip r:embed="rId3"/>
          <a:stretch/>
        </p:blipFill>
        <p:spPr bwMode="auto">
          <a:xfrm>
            <a:off x="4139952" y="1923678"/>
            <a:ext cx="895499" cy="904028"/>
          </a:xfrm>
          <a:prstGeom prst="rect">
            <a:avLst/>
          </a:prstGeom>
          <a:noFill/>
        </p:spPr>
      </p:pic>
      <p:pic>
        <p:nvPicPr>
          <p:cNvPr id="10" name="Picture 5" descr="C:\Users\Acer\Desktop\1024px-Emblem_of_the_Federal_Chamber_of_Lawyers_of_the_Russian_Federation.svg.png"/>
          <p:cNvPicPr>
            <a:picLocks noChangeAspect="1" noChangeArrowheads="1"/>
          </p:cNvPicPr>
          <p:nvPr/>
        </p:nvPicPr>
        <p:blipFill>
          <a:blip r:embed="rId4"/>
          <a:stretch/>
        </p:blipFill>
        <p:spPr bwMode="auto">
          <a:xfrm>
            <a:off x="6732241" y="1858308"/>
            <a:ext cx="868136" cy="94274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99;p16"/>
          <p:cNvSpPr>
            <a:spLocks noGrp="1"/>
          </p:cNvSpPr>
          <p:nvPr>
            <p:ph type="title"/>
          </p:nvPr>
        </p:nvSpPr>
        <p:spPr bwMode="auto">
          <a:prstGeom prst="rect">
            <a:avLst/>
          </a:prstGeom>
        </p:spPr>
        <p:txBody>
          <a:bodyPr spcFirstLastPara="1" wrap="square" lIns="91425" tIns="91425" rIns="91425" bIns="91425" anchor="b" anchorCtr="0">
            <a:noAutofit/>
          </a:bodyPr>
          <a:lstStyle/>
          <a:p>
            <a:pPr lvl="0">
              <a:defRPr/>
            </a:pPr>
            <a:r>
              <a:rPr lang="ru-RU"/>
              <a:t>Пункт 4 ст. 13 Закона «О ПОЛИЦИИ»</a:t>
            </a:r>
          </a:p>
        </p:txBody>
      </p:sp>
      <p:sp>
        <p:nvSpPr>
          <p:cNvPr id="5" name="Google Shape;100;p16"/>
          <p:cNvSpPr>
            <a:spLocks noGrp="1"/>
          </p:cNvSpPr>
          <p:nvPr>
            <p:ph type="body" idx="1"/>
          </p:nvPr>
        </p:nvSpPr>
        <p:spPr bwMode="auto">
          <a:prstGeom prst="rect">
            <a:avLst/>
          </a:prstGeom>
        </p:spPr>
        <p:txBody>
          <a:bodyPr spcFirstLastPara="1" wrap="square" lIns="91425" tIns="91425" rIns="91425" bIns="91425" anchor="t" anchorCtr="0">
            <a:noAutofit/>
          </a:bodyPr>
          <a:lstStyle/>
          <a:p>
            <a:pPr marL="76200" indent="0">
              <a:spcBef>
                <a:spcPts val="480"/>
              </a:spcBef>
              <a:buClr>
                <a:srgbClr val="898989"/>
              </a:buClr>
              <a:buSzPct val="25000"/>
              <a:buNone/>
              <a:defRPr/>
            </a:pPr>
            <a:r>
              <a:rPr lang="ru-RU" sz="2000">
                <a:solidFill>
                  <a:srgbClr val="424058"/>
                </a:solidFill>
              </a:rPr>
              <a:t>	В связи с расследуемыми уголовными делами и проверкой заявлений о преступлениях </a:t>
            </a:r>
            <a:r>
              <a:rPr lang="ru-RU" sz="2000" b="1">
                <a:solidFill>
                  <a:srgbClr val="B63376"/>
                </a:solidFill>
              </a:rPr>
              <a:t>сотрудники полиции имеют право запрашивать и получать</a:t>
            </a:r>
            <a:r>
              <a:rPr lang="ru-RU" sz="2000">
                <a:solidFill>
                  <a:srgbClr val="424058"/>
                </a:solidFill>
              </a:rPr>
              <a:t> от государственных и муниципальных органов, общественных объединений, </a:t>
            </a:r>
            <a:r>
              <a:rPr lang="ru-RU" sz="2000" b="1">
                <a:solidFill>
                  <a:srgbClr val="B63376"/>
                </a:solidFill>
              </a:rPr>
              <a:t>организаций</a:t>
            </a:r>
            <a:r>
              <a:rPr lang="ru-RU" sz="2000">
                <a:solidFill>
                  <a:srgbClr val="424058"/>
                </a:solidFill>
              </a:rPr>
              <a:t>, должностных лиц и граждан сведения, справки, </a:t>
            </a:r>
            <a:r>
              <a:rPr lang="ru-RU" sz="2000" b="1">
                <a:solidFill>
                  <a:srgbClr val="B63376"/>
                </a:solidFill>
              </a:rPr>
              <a:t>документы (их копии)</a:t>
            </a:r>
            <a:r>
              <a:rPr lang="ru-RU" sz="2000">
                <a:solidFill>
                  <a:srgbClr val="424058"/>
                </a:solidFill>
              </a:rPr>
              <a:t>, иную необходимую информацию, в том числе персональные данные граждан.</a:t>
            </a:r>
            <a:endParaRPr/>
          </a:p>
          <a:p>
            <a:pPr>
              <a:spcBef>
                <a:spcPts val="400"/>
              </a:spcBef>
              <a:buClr>
                <a:srgbClr val="888888"/>
              </a:buClr>
              <a:defRPr/>
            </a:pPr>
            <a:endParaRPr lang="ru-RU" sz="2000">
              <a:solidFill>
                <a:srgbClr val="424058"/>
              </a:solidFill>
            </a:endParaRPr>
          </a:p>
          <a:p>
            <a:pPr>
              <a:defRPr/>
            </a:pPr>
            <a:endParaRPr lang="ru-RU" sz="2000">
              <a:solidFill>
                <a:srgbClr val="424058"/>
              </a:solidFill>
            </a:endParaRPr>
          </a:p>
          <a:p>
            <a:pPr marL="76200" lvl="0" indent="0">
              <a:spcBef>
                <a:spcPts val="600"/>
              </a:spcBef>
              <a:spcAft>
                <a:spcPts val="0"/>
              </a:spcAft>
              <a:buClr>
                <a:srgbClr val="B63376"/>
              </a:buClr>
              <a:buSzPts val="2400"/>
              <a:buNone/>
              <a:defRPr/>
            </a:pPr>
            <a:endParaRPr sz="2000">
              <a:solidFill>
                <a:srgbClr val="424058"/>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99;p16"/>
          <p:cNvSpPr>
            <a:spLocks noGrp="1"/>
          </p:cNvSpPr>
          <p:nvPr>
            <p:ph type="title"/>
          </p:nvPr>
        </p:nvSpPr>
        <p:spPr bwMode="auto">
          <a:prstGeom prst="rect">
            <a:avLst/>
          </a:prstGeom>
        </p:spPr>
        <p:txBody>
          <a:bodyPr spcFirstLastPara="1" wrap="square" lIns="91425" tIns="91425" rIns="91425" bIns="91425" anchor="b" anchorCtr="0">
            <a:noAutofit/>
          </a:bodyPr>
          <a:lstStyle/>
          <a:p>
            <a:pPr lvl="0">
              <a:defRPr/>
            </a:pPr>
            <a:r>
              <a:rPr lang="ru-RU"/>
              <a:t>Запрос</a:t>
            </a:r>
            <a:endParaRPr/>
          </a:p>
        </p:txBody>
      </p:sp>
      <p:sp>
        <p:nvSpPr>
          <p:cNvPr id="5" name="Объект 5"/>
          <p:cNvSpPr>
            <a:spLocks/>
          </p:cNvSpPr>
          <p:nvPr/>
        </p:nvSpPr>
        <p:spPr bwMode="auto">
          <a:xfrm>
            <a:off x="620626" y="1563638"/>
            <a:ext cx="7886700" cy="2966822"/>
          </a:xfrm>
          <a:prstGeom prst="rect">
            <a:avLst/>
          </a:prstGeom>
          <a:noFill/>
          <a:ln>
            <a:noFill/>
          </a:ln>
        </p:spPr>
        <p:txBody>
          <a:bodyPr spcFirstLastPara="1" wrap="square" lIns="91425" tIns="91425" rIns="91425" bIns="91425" anchor="t" anchorCtr="0">
            <a:normAutofit fontScale="92500" lnSpcReduction="20000"/>
          </a:bodyPr>
          <a:lstStyle>
            <a:defPPr marR="0" lvl="0" algn="l">
              <a:lnSpc>
                <a:spcPct val="100000"/>
              </a:lnSpc>
              <a:spcBef>
                <a:spcPts val="0"/>
              </a:spcBef>
              <a:spcAft>
                <a:spcPts val="0"/>
              </a:spcAft>
            </a:defPPr>
            <a:lvl1pPr marL="457200" marR="0" lvl="0" indent="-381000" algn="l">
              <a:lnSpc>
                <a:spcPct val="100000"/>
              </a:lnSpc>
              <a:spcBef>
                <a:spcPts val="60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1pPr>
            <a:lvl2pPr marL="914400" marR="0" lvl="1" indent="-381000" algn="l">
              <a:lnSpc>
                <a:spcPct val="100000"/>
              </a:lnSpc>
              <a:spcBef>
                <a:spcPts val="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2pPr>
            <a:lvl3pPr marL="1371600" marR="0" lvl="2" indent="-381000" algn="l">
              <a:lnSpc>
                <a:spcPct val="100000"/>
              </a:lnSpc>
              <a:spcBef>
                <a:spcPts val="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3pPr>
            <a:lvl4pPr marL="1828800" marR="0" lvl="3"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4pPr>
            <a:lvl5pPr marL="2286000" marR="0" lvl="4"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5pPr>
            <a:lvl6pPr marL="2743200" marR="0" lvl="5"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6pPr>
            <a:lvl7pPr marL="3200400" marR="0" lvl="6"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7pPr>
            <a:lvl8pPr marL="3657600" marR="0" lvl="7"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8pPr>
            <a:lvl9pPr marL="4114800" marR="0" lvl="8"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9pPr>
          </a:lstStyle>
          <a:p>
            <a:pPr marL="0" indent="0">
              <a:buFont typeface="Montserrat"/>
              <a:buNone/>
              <a:defRPr/>
            </a:pPr>
            <a:r>
              <a:rPr lang="ru-RU" sz="1800">
                <a:solidFill>
                  <a:srgbClr val="424058"/>
                </a:solidFill>
                <a:latin typeface="Montserrat"/>
              </a:rPr>
              <a:t>ПОЛИЦИЯ ВПРАВЕ «… В СВЯЗИ С ПРОВЕРКОЙ </a:t>
            </a:r>
            <a:r>
              <a:rPr lang="ru-RU" sz="1800" b="1">
                <a:solidFill>
                  <a:srgbClr val="B63376"/>
                </a:solidFill>
                <a:latin typeface="Montserrat"/>
              </a:rPr>
              <a:t>ЗАРЕГИСТРИРОВАННЫХ В УСТАНОВЛЕННОМ ПОРЯДКЕ</a:t>
            </a:r>
            <a:r>
              <a:rPr lang="ru-RU" sz="1800" b="1">
                <a:solidFill>
                  <a:srgbClr val="424058"/>
                </a:solidFill>
                <a:latin typeface="Montserrat"/>
              </a:rPr>
              <a:t> </a:t>
            </a:r>
            <a:r>
              <a:rPr lang="ru-RU" sz="1800">
                <a:solidFill>
                  <a:srgbClr val="424058"/>
                </a:solidFill>
                <a:latin typeface="Montserrat"/>
              </a:rPr>
              <a:t>ЗАЯВЛЕНИЙ И СООБЩЕНИЙ О ПРЕСТУПЛЕНИЯХ.., ЗАПРАШИВАТЬ И ПОЛУЧАТЬ… ПО </a:t>
            </a:r>
            <a:r>
              <a:rPr lang="ru-RU" sz="1800" b="1">
                <a:solidFill>
                  <a:srgbClr val="B63376"/>
                </a:solidFill>
                <a:latin typeface="Montserrat"/>
              </a:rPr>
              <a:t>МОТИВИРОВАННОМУ</a:t>
            </a:r>
            <a:r>
              <a:rPr lang="ru-RU" sz="1800">
                <a:solidFill>
                  <a:srgbClr val="B63376"/>
                </a:solidFill>
                <a:latin typeface="Montserrat"/>
              </a:rPr>
              <a:t> </a:t>
            </a:r>
            <a:r>
              <a:rPr lang="ru-RU" sz="1800">
                <a:solidFill>
                  <a:srgbClr val="424058"/>
                </a:solidFill>
                <a:latin typeface="Montserrat"/>
              </a:rPr>
              <a:t>ЗАПРОСУ… ДОКУМЕНТЫ»</a:t>
            </a:r>
            <a:endParaRPr/>
          </a:p>
          <a:p>
            <a:pPr marL="0" indent="0">
              <a:buFont typeface="Montserrat"/>
              <a:buNone/>
              <a:defRPr/>
            </a:pPr>
            <a:endParaRPr lang="ru-RU" sz="1800">
              <a:solidFill>
                <a:srgbClr val="424058"/>
              </a:solidFill>
              <a:latin typeface="Montserrat"/>
            </a:endParaRPr>
          </a:p>
          <a:p>
            <a:pPr>
              <a:buClr>
                <a:srgbClr val="B63376"/>
              </a:buClr>
              <a:defRPr/>
            </a:pPr>
            <a:r>
              <a:rPr lang="ru-RU" sz="1800">
                <a:solidFill>
                  <a:srgbClr val="424058"/>
                </a:solidFill>
                <a:latin typeface="Montserrat"/>
              </a:rPr>
              <a:t> ЗАКОННОСТЬ</a:t>
            </a:r>
            <a:endParaRPr/>
          </a:p>
          <a:p>
            <a:pPr>
              <a:buClr>
                <a:srgbClr val="B63376"/>
              </a:buClr>
              <a:defRPr/>
            </a:pPr>
            <a:endParaRPr lang="ru-RU" sz="1800">
              <a:solidFill>
                <a:srgbClr val="424058"/>
              </a:solidFill>
              <a:latin typeface="Montserrat"/>
            </a:endParaRPr>
          </a:p>
          <a:p>
            <a:pPr>
              <a:buClr>
                <a:srgbClr val="B63376"/>
              </a:buClr>
              <a:defRPr/>
            </a:pPr>
            <a:r>
              <a:rPr lang="ru-RU" sz="1800">
                <a:solidFill>
                  <a:srgbClr val="424058"/>
                </a:solidFill>
                <a:latin typeface="Montserrat"/>
              </a:rPr>
              <a:t>ОБОСНОВАННОСТЬ</a:t>
            </a:r>
            <a:endParaRPr/>
          </a:p>
          <a:p>
            <a:pPr>
              <a:buClr>
                <a:srgbClr val="B63376"/>
              </a:buClr>
              <a:defRPr/>
            </a:pPr>
            <a:endParaRPr lang="ru-RU" sz="1800">
              <a:solidFill>
                <a:srgbClr val="424058"/>
              </a:solidFill>
              <a:latin typeface="Montserrat"/>
            </a:endParaRPr>
          </a:p>
          <a:p>
            <a:pPr>
              <a:buClr>
                <a:srgbClr val="B63376"/>
              </a:buClr>
              <a:defRPr/>
            </a:pPr>
            <a:r>
              <a:rPr lang="ru-RU" sz="1800">
                <a:solidFill>
                  <a:srgbClr val="424058"/>
                </a:solidFill>
                <a:latin typeface="Montserrat"/>
              </a:rPr>
              <a:t>МОТИВИРОВАННОСТЬ</a:t>
            </a:r>
            <a:endParaRPr/>
          </a:p>
        </p:txBody>
      </p:sp>
      <p:cxnSp>
        <p:nvCxnSpPr>
          <p:cNvPr id="6" name="Прямая со стрелкой 14"/>
          <p:cNvCxnSpPr>
            <a:cxnSpLocks/>
          </p:cNvCxnSpPr>
          <p:nvPr/>
        </p:nvCxnSpPr>
        <p:spPr bwMode="auto">
          <a:xfrm>
            <a:off x="3131840" y="2931790"/>
            <a:ext cx="1008112" cy="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15"/>
          <p:cNvCxnSpPr>
            <a:cxnSpLocks/>
          </p:cNvCxnSpPr>
          <p:nvPr/>
        </p:nvCxnSpPr>
        <p:spPr bwMode="auto">
          <a:xfrm flipV="1">
            <a:off x="3563888" y="3507854"/>
            <a:ext cx="1813721" cy="1393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TextBox 17"/>
          <p:cNvSpPr>
            <a:spLocks/>
          </p:cNvSpPr>
          <p:nvPr/>
        </p:nvSpPr>
        <p:spPr bwMode="auto">
          <a:xfrm>
            <a:off x="4572000" y="2787774"/>
            <a:ext cx="2376264" cy="438580"/>
          </a:xfrm>
          <a:prstGeom prst="rect">
            <a:avLst/>
          </a:prstGeom>
          <a:noFill/>
        </p:spPr>
        <p:txBody>
          <a:bodyPr wrap="square" lIns="68577" tIns="34289" rIns="68577" bIns="34289" rtlCol="0">
            <a:spAutoFit/>
          </a:bodyPr>
          <a:lstStyle/>
          <a:p>
            <a:pPr>
              <a:defRPr/>
            </a:pPr>
            <a:r>
              <a:rPr lang="ru-RU" sz="1200">
                <a:solidFill>
                  <a:srgbClr val="424058"/>
                </a:solidFill>
                <a:latin typeface="Montserrat"/>
              </a:rPr>
              <a:t>ссылка на п. 4 ч. 1 ст. 13 Закона «О полиции»</a:t>
            </a:r>
            <a:endParaRPr/>
          </a:p>
        </p:txBody>
      </p:sp>
      <p:sp>
        <p:nvSpPr>
          <p:cNvPr id="9" name="TextBox 18"/>
          <p:cNvSpPr>
            <a:spLocks/>
          </p:cNvSpPr>
          <p:nvPr/>
        </p:nvSpPr>
        <p:spPr bwMode="auto">
          <a:xfrm>
            <a:off x="5652120" y="3363838"/>
            <a:ext cx="3312368" cy="438580"/>
          </a:xfrm>
          <a:prstGeom prst="rect">
            <a:avLst/>
          </a:prstGeom>
          <a:noFill/>
        </p:spPr>
        <p:txBody>
          <a:bodyPr wrap="square" lIns="68577" tIns="34289" rIns="68577" bIns="34289" rtlCol="0">
            <a:spAutoFit/>
          </a:bodyPr>
          <a:lstStyle/>
          <a:p>
            <a:pPr>
              <a:defRPr/>
            </a:pPr>
            <a:r>
              <a:rPr lang="ru-RU" sz="1200">
                <a:solidFill>
                  <a:srgbClr val="424058"/>
                </a:solidFill>
                <a:latin typeface="Montserrat"/>
              </a:rPr>
              <a:t>данные о направлении запроса в рамках материала проверки (номер КУСП) </a:t>
            </a:r>
            <a:endParaRPr/>
          </a:p>
        </p:txBody>
      </p:sp>
      <p:sp>
        <p:nvSpPr>
          <p:cNvPr id="10" name="TextBox 19"/>
          <p:cNvSpPr>
            <a:spLocks/>
          </p:cNvSpPr>
          <p:nvPr/>
        </p:nvSpPr>
        <p:spPr bwMode="auto">
          <a:xfrm>
            <a:off x="5220072" y="3867894"/>
            <a:ext cx="2770214" cy="807911"/>
          </a:xfrm>
          <a:prstGeom prst="rect">
            <a:avLst/>
          </a:prstGeom>
          <a:noFill/>
        </p:spPr>
        <p:txBody>
          <a:bodyPr wrap="square" lIns="68577" tIns="34289" rIns="68577" bIns="34289" rtlCol="0">
            <a:spAutoFit/>
          </a:bodyPr>
          <a:lstStyle/>
          <a:p>
            <a:pPr>
              <a:defRPr/>
            </a:pPr>
            <a:r>
              <a:rPr lang="ru-RU" sz="1200">
                <a:solidFill>
                  <a:srgbClr val="424058"/>
                </a:solidFill>
                <a:latin typeface="Montserrat"/>
              </a:rPr>
              <a:t>информация о том, как запрашиваемая информация связана с проводимой проверкой</a:t>
            </a:r>
            <a:endParaRPr/>
          </a:p>
        </p:txBody>
      </p:sp>
      <p:cxnSp>
        <p:nvCxnSpPr>
          <p:cNvPr id="11" name="Прямая со стрелкой 20"/>
          <p:cNvCxnSpPr>
            <a:cxnSpLocks/>
          </p:cNvCxnSpPr>
          <p:nvPr/>
        </p:nvCxnSpPr>
        <p:spPr bwMode="auto">
          <a:xfrm>
            <a:off x="3923928" y="4083918"/>
            <a:ext cx="1008112" cy="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6896" b="6896"/>
          <a:stretch/>
        </a:blipFill>
        <a:effectLst/>
      </p:bgPr>
    </p:bg>
    <p:spTree>
      <p:nvGrpSpPr>
        <p:cNvPr id="1" name=""/>
        <p:cNvGrpSpPr/>
        <p:nvPr/>
      </p:nvGrpSpPr>
      <p:grpSpPr bwMode="auto">
        <a:xfrm>
          <a:off x="0" y="0"/>
          <a:ext cx="0" cy="0"/>
          <a:chOff x="0" y="0"/>
          <a:chExt cx="0" cy="0"/>
        </a:xfrm>
      </p:grpSpPr>
      <p:sp>
        <p:nvSpPr>
          <p:cNvPr id="4" name="Google Shape;191;p25"/>
          <p:cNvSpPr>
            <a:spLocks noGrp="1"/>
          </p:cNvSpPr>
          <p:nvPr>
            <p:ph type="subTitle" idx="4294967295"/>
          </p:nvPr>
        </p:nvSpPr>
        <p:spPr bwMode="auto">
          <a:xfrm>
            <a:off x="0" y="4515966"/>
            <a:ext cx="9144000" cy="535636"/>
          </a:xfrm>
          <a:prstGeom prst="rect">
            <a:avLst/>
          </a:prstGeom>
          <a:solidFill>
            <a:srgbClr val="B63376"/>
          </a:solidFill>
        </p:spPr>
        <p:txBody>
          <a:bodyPr spcFirstLastPara="1" wrap="square" lIns="91425" tIns="91425" rIns="91425" bIns="91425" anchor="t" anchorCtr="0">
            <a:noAutofit/>
          </a:bodyPr>
          <a:lstStyle/>
          <a:p>
            <a:pPr marL="0" lvl="0" indent="0" algn="ctr">
              <a:buNone/>
              <a:defRPr/>
            </a:pPr>
            <a:r>
              <a:rPr lang="ru-RU" sz="2000" b="1">
                <a:solidFill>
                  <a:schemeClr val="bg1"/>
                </a:solidFill>
                <a:latin typeface="Montserrat"/>
                <a:cs typeface="Aharoni"/>
              </a:rPr>
              <a:t>ЦЕЛИ ЗАПРОСОВ</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100;p16"/>
          <p:cNvSpPr>
            <a:spLocks/>
          </p:cNvSpPr>
          <p:nvPr/>
        </p:nvSpPr>
        <p:spPr bwMode="auto">
          <a:xfrm>
            <a:off x="712560" y="1563638"/>
            <a:ext cx="7387832" cy="2868900"/>
          </a:xfrm>
          <a:prstGeom prst="rect">
            <a:avLst/>
          </a:prstGeom>
          <a:noFill/>
          <a:ln>
            <a:noFill/>
          </a:ln>
        </p:spPr>
        <p:txBody>
          <a:bodyPr spcFirstLastPara="1" wrap="square" lIns="91425" tIns="91425" rIns="91425" bIns="91425" anchor="t" anchorCtr="0">
            <a:noAutofit/>
          </a:bodyPr>
          <a:lstStyle>
            <a:defPPr marR="0" lvl="0" algn="l">
              <a:lnSpc>
                <a:spcPct val="100000"/>
              </a:lnSpc>
              <a:spcBef>
                <a:spcPts val="0"/>
              </a:spcBef>
              <a:spcAft>
                <a:spcPts val="0"/>
              </a:spcAft>
            </a:defPPr>
            <a:lvl1pPr marL="457200" marR="0" lvl="0" indent="-381000" algn="l">
              <a:lnSpc>
                <a:spcPct val="100000"/>
              </a:lnSpc>
              <a:spcBef>
                <a:spcPts val="60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1pPr>
            <a:lvl2pPr marL="914400" marR="0" lvl="1" indent="-381000" algn="l">
              <a:lnSpc>
                <a:spcPct val="100000"/>
              </a:lnSpc>
              <a:spcBef>
                <a:spcPts val="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2pPr>
            <a:lvl3pPr marL="1371600" marR="0" lvl="2" indent="-381000" algn="l">
              <a:lnSpc>
                <a:spcPct val="100000"/>
              </a:lnSpc>
              <a:spcBef>
                <a:spcPts val="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3pPr>
            <a:lvl4pPr marL="1828800" marR="0" lvl="3"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4pPr>
            <a:lvl5pPr marL="2286000" marR="0" lvl="4"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5pPr>
            <a:lvl6pPr marL="2743200" marR="0" lvl="5"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6pPr>
            <a:lvl7pPr marL="3200400" marR="0" lvl="6"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7pPr>
            <a:lvl8pPr marL="3657600" marR="0" lvl="7"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8pPr>
            <a:lvl9pPr marL="4114800" marR="0" lvl="8"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9pPr>
          </a:lstStyle>
          <a:p>
            <a:pPr>
              <a:buClr>
                <a:srgbClr val="B63376"/>
              </a:buClr>
              <a:defRPr/>
            </a:pPr>
            <a:r>
              <a:rPr lang="ru-RU" sz="1800">
                <a:solidFill>
                  <a:srgbClr val="424058"/>
                </a:solidFill>
              </a:rPr>
              <a:t>Получение документов до возбуждения дела</a:t>
            </a:r>
            <a:endParaRPr/>
          </a:p>
          <a:p>
            <a:pPr>
              <a:buClr>
                <a:srgbClr val="B63376"/>
              </a:buClr>
              <a:defRPr/>
            </a:pPr>
            <a:r>
              <a:rPr lang="ru-RU" sz="1800">
                <a:solidFill>
                  <a:srgbClr val="424058"/>
                </a:solidFill>
              </a:rPr>
              <a:t>Исследование полученных документов</a:t>
            </a:r>
            <a:endParaRPr/>
          </a:p>
          <a:p>
            <a:pPr>
              <a:buClr>
                <a:srgbClr val="B63376"/>
              </a:buClr>
              <a:defRPr/>
            </a:pPr>
            <a:r>
              <a:rPr lang="ru" sz="1800">
                <a:solidFill>
                  <a:srgbClr val="484848"/>
                </a:solidFill>
              </a:rPr>
              <a:t>Получение информации о преступлении</a:t>
            </a:r>
            <a:endParaRPr/>
          </a:p>
          <a:p>
            <a:pPr>
              <a:buClr>
                <a:srgbClr val="B63376"/>
              </a:buClr>
              <a:defRPr/>
            </a:pPr>
            <a:r>
              <a:rPr lang="ru" sz="1800">
                <a:solidFill>
                  <a:srgbClr val="484848"/>
                </a:solidFill>
              </a:rPr>
              <a:t>Установление факта совершения преступления</a:t>
            </a:r>
            <a:endParaRPr/>
          </a:p>
          <a:p>
            <a:pPr>
              <a:buClr>
                <a:srgbClr val="B63376"/>
              </a:buClr>
              <a:defRPr/>
            </a:pPr>
            <a:r>
              <a:rPr lang="ru" sz="1800">
                <a:solidFill>
                  <a:srgbClr val="484848"/>
                </a:solidFill>
              </a:rPr>
              <a:t>Использование документов в качестве доказательства по уголовному делу</a:t>
            </a:r>
            <a:endParaRPr/>
          </a:p>
          <a:p>
            <a:pPr>
              <a:buClr>
                <a:srgbClr val="B63376"/>
              </a:buClr>
              <a:defRPr/>
            </a:pPr>
            <a:endParaRPr lang="ru" sz="1600">
              <a:solidFill>
                <a:srgbClr val="484848"/>
              </a:solidFill>
            </a:endParaRPr>
          </a:p>
          <a:p>
            <a:pPr>
              <a:buClr>
                <a:srgbClr val="B63376"/>
              </a:buClr>
              <a:defRPr/>
            </a:pPr>
            <a:endParaRPr lang="ru-RU" sz="1600">
              <a:solidFill>
                <a:srgbClr val="424058"/>
              </a:solidFill>
            </a:endParaRPr>
          </a:p>
        </p:txBody>
      </p:sp>
      <p:sp>
        <p:nvSpPr>
          <p:cNvPr id="5" name="Google Shape;137;p20"/>
          <p:cNvSpPr>
            <a:spLocks noGrp="1"/>
          </p:cNvSpPr>
          <p:nvPr>
            <p:ph type="title"/>
          </p:nvPr>
        </p:nvSpPr>
        <p:spPr bwMode="auto">
          <a:xfrm>
            <a:off x="691200" y="152400"/>
            <a:ext cx="7761600" cy="969000"/>
          </a:xfrm>
          <a:prstGeom prst="rect">
            <a:avLst/>
          </a:prstGeom>
        </p:spPr>
        <p:txBody>
          <a:bodyPr spcFirstLastPara="1" wrap="square" lIns="91425" tIns="91425" rIns="91425" bIns="91425" anchor="b" anchorCtr="0">
            <a:noAutofit/>
          </a:bodyPr>
          <a:lstStyle/>
          <a:p>
            <a:pPr marL="0" lvl="0" indent="0" algn="l">
              <a:spcBef>
                <a:spcPts val="0"/>
              </a:spcBef>
              <a:spcAft>
                <a:spcPts val="0"/>
              </a:spcAft>
              <a:buNone/>
              <a:defRPr/>
            </a:pPr>
            <a:r>
              <a:rPr lang="ru-RU"/>
              <a:t>Цели запросов</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tretch/>
        </a:blipFill>
        <a:effectLst/>
      </p:bgPr>
    </p:bg>
    <p:spTree>
      <p:nvGrpSpPr>
        <p:cNvPr id="1" name=""/>
        <p:cNvGrpSpPr/>
        <p:nvPr/>
      </p:nvGrpSpPr>
      <p:grpSpPr bwMode="auto">
        <a:xfrm>
          <a:off x="0" y="0"/>
          <a:ext cx="0" cy="0"/>
          <a:chOff x="0" y="0"/>
          <a:chExt cx="0" cy="0"/>
        </a:xfrm>
      </p:grpSpPr>
      <p:sp>
        <p:nvSpPr>
          <p:cNvPr id="4" name="Google Shape;191;p25"/>
          <p:cNvSpPr>
            <a:spLocks noGrp="1"/>
          </p:cNvSpPr>
          <p:nvPr>
            <p:ph type="subTitle" idx="4294967295"/>
          </p:nvPr>
        </p:nvSpPr>
        <p:spPr bwMode="auto">
          <a:xfrm>
            <a:off x="0" y="4515966"/>
            <a:ext cx="9144000" cy="535636"/>
          </a:xfrm>
          <a:prstGeom prst="rect">
            <a:avLst/>
          </a:prstGeom>
          <a:solidFill>
            <a:srgbClr val="B63376"/>
          </a:solidFill>
        </p:spPr>
        <p:txBody>
          <a:bodyPr spcFirstLastPara="1" wrap="square" lIns="91425" tIns="91425" rIns="91425" bIns="91425" anchor="t" anchorCtr="0">
            <a:noAutofit/>
          </a:bodyPr>
          <a:lstStyle/>
          <a:p>
            <a:pPr marL="0" lvl="0" indent="0" algn="ctr">
              <a:buNone/>
              <a:defRPr/>
            </a:pPr>
            <a:r>
              <a:rPr lang="ru-RU" sz="2000" b="1">
                <a:solidFill>
                  <a:schemeClr val="bg1"/>
                </a:solidFill>
                <a:latin typeface="Montserrat"/>
                <a:cs typeface="Aharoni"/>
              </a:rPr>
              <a:t>НУЖНО ЛИ ОТВЕЧАТЬ НА ЗАПРОСЫ ПОЛИЦИИ?</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sp>
        <p:nvSpPr>
          <p:cNvPr id="4" name="Google Shape;216;p27"/>
          <p:cNvSpPr>
            <a:spLocks/>
          </p:cNvSpPr>
          <p:nvPr/>
        </p:nvSpPr>
        <p:spPr bwMode="auto">
          <a:xfrm>
            <a:off x="2483768" y="3579862"/>
            <a:ext cx="3744900" cy="583799"/>
          </a:xfrm>
          <a:prstGeom prst="rect">
            <a:avLst/>
          </a:prstGeom>
          <a:noFill/>
          <a:ln w="114300" cap="rnd" cmpd="sng">
            <a:solidFill>
              <a:srgbClr val="B63376"/>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defRPr/>
            </a:pPr>
            <a:r>
              <a:rPr lang="ru-RU" sz="2400" b="1">
                <a:solidFill>
                  <a:schemeClr val="dk1"/>
                </a:solidFill>
                <a:latin typeface="Montserrat"/>
                <a:ea typeface="Montserrat"/>
                <a:cs typeface="Montserrat"/>
              </a:rPr>
              <a:t>УГОЛОВНОЕ ДЕЛО</a:t>
            </a:r>
            <a:endParaRPr sz="2400" b="1">
              <a:solidFill>
                <a:schemeClr val="dk1"/>
              </a:solidFill>
              <a:latin typeface="Montserrat"/>
              <a:ea typeface="Montserrat"/>
              <a:cs typeface="Montserrat"/>
            </a:endParaRPr>
          </a:p>
        </p:txBody>
      </p:sp>
      <p:sp>
        <p:nvSpPr>
          <p:cNvPr id="5" name="Google Shape;217;p27"/>
          <p:cNvSpPr>
            <a:spLocks/>
          </p:cNvSpPr>
          <p:nvPr/>
        </p:nvSpPr>
        <p:spPr bwMode="auto">
          <a:xfrm>
            <a:off x="1475656" y="2251436"/>
            <a:ext cx="2016224" cy="583799"/>
          </a:xfrm>
          <a:prstGeom prst="rect">
            <a:avLst/>
          </a:prstGeom>
          <a:noFill/>
          <a:ln w="114300" cap="rnd" cmpd="sng">
            <a:solidFill>
              <a:srgbClr val="42405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defRPr/>
            </a:pPr>
            <a:r>
              <a:rPr lang="ru-RU" sz="2000" b="1">
                <a:solidFill>
                  <a:schemeClr val="dk1"/>
                </a:solidFill>
                <a:latin typeface="Montserrat"/>
                <a:ea typeface="Montserrat"/>
                <a:cs typeface="Montserrat"/>
              </a:rPr>
              <a:t>ОТВЕЧАТЬ</a:t>
            </a:r>
            <a:endParaRPr b="1">
              <a:solidFill>
                <a:schemeClr val="dk1"/>
              </a:solidFill>
              <a:latin typeface="Montserrat"/>
              <a:ea typeface="Montserrat"/>
              <a:cs typeface="Montserrat"/>
            </a:endParaRPr>
          </a:p>
        </p:txBody>
      </p:sp>
      <p:sp>
        <p:nvSpPr>
          <p:cNvPr id="6" name="Google Shape;217;p27"/>
          <p:cNvSpPr>
            <a:spLocks/>
          </p:cNvSpPr>
          <p:nvPr/>
        </p:nvSpPr>
        <p:spPr bwMode="auto">
          <a:xfrm>
            <a:off x="5580112" y="2251436"/>
            <a:ext cx="2016224" cy="583799"/>
          </a:xfrm>
          <a:prstGeom prst="rect">
            <a:avLst/>
          </a:prstGeom>
          <a:noFill/>
          <a:ln w="114300" cap="rnd" cmpd="sng">
            <a:solidFill>
              <a:srgbClr val="42405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defRPr/>
            </a:pPr>
            <a:r>
              <a:rPr lang="ru-RU" sz="2000" b="1">
                <a:solidFill>
                  <a:schemeClr val="dk1"/>
                </a:solidFill>
                <a:latin typeface="Montserrat"/>
                <a:ea typeface="Montserrat"/>
                <a:cs typeface="Montserrat"/>
              </a:rPr>
              <a:t>МОЛЧАТЬ</a:t>
            </a:r>
            <a:endParaRPr sz="1800" b="1">
              <a:solidFill>
                <a:schemeClr val="dk1"/>
              </a:solidFill>
              <a:latin typeface="Montserrat"/>
              <a:ea typeface="Montserrat"/>
              <a:cs typeface="Montserrat"/>
            </a:endParaRPr>
          </a:p>
        </p:txBody>
      </p:sp>
      <p:pic>
        <p:nvPicPr>
          <p:cNvPr id="7" name="Picture 2" descr="Хочу все знать #228. Как сейчас выглядит мальчик из мема «Успешный ребенок»  | Пикабу"/>
          <p:cNvPicPr>
            <a:picLocks noChangeAspect="1" noChangeArrowheads="1"/>
          </p:cNvPicPr>
          <p:nvPr/>
        </p:nvPicPr>
        <p:blipFill>
          <a:blip r:embed="rId2"/>
          <a:srcRect b="6150"/>
          <a:stretch/>
        </p:blipFill>
        <p:spPr bwMode="auto">
          <a:xfrm>
            <a:off x="5724128" y="456973"/>
            <a:ext cx="1793007" cy="1682729"/>
          </a:xfrm>
          <a:prstGeom prst="rect">
            <a:avLst/>
          </a:prstGeom>
          <a:noFill/>
        </p:spPr>
      </p:pic>
      <p:sp>
        <p:nvSpPr>
          <p:cNvPr id="8" name="Стрелка вниз 8"/>
          <p:cNvSpPr/>
          <p:nvPr/>
        </p:nvSpPr>
        <p:spPr bwMode="auto">
          <a:xfrm>
            <a:off x="2771800" y="3003798"/>
            <a:ext cx="216024" cy="432048"/>
          </a:xfrm>
          <a:prstGeom prst="downArrow">
            <a:avLst>
              <a:gd name="adj1" fmla="val 50000"/>
              <a:gd name="adj2" fmla="val 50000"/>
            </a:avLst>
          </a:prstGeom>
          <a:solidFill>
            <a:srgbClr val="B63375"/>
          </a:solidFill>
          <a:ln>
            <a:solidFill>
              <a:srgbClr val="B63375"/>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ru-RU">
              <a:solidFill>
                <a:srgbClr val="B63375"/>
              </a:solidFill>
            </a:endParaRPr>
          </a:p>
        </p:txBody>
      </p:sp>
      <p:sp>
        <p:nvSpPr>
          <p:cNvPr id="9" name="Стрелка вниз 9"/>
          <p:cNvSpPr/>
          <p:nvPr/>
        </p:nvSpPr>
        <p:spPr bwMode="auto">
          <a:xfrm>
            <a:off x="5724128" y="3003798"/>
            <a:ext cx="216024" cy="432048"/>
          </a:xfrm>
          <a:prstGeom prst="downArrow">
            <a:avLst>
              <a:gd name="adj1" fmla="val 50000"/>
              <a:gd name="adj2" fmla="val 50000"/>
            </a:avLst>
          </a:prstGeom>
          <a:solidFill>
            <a:srgbClr val="B63375"/>
          </a:solidFill>
          <a:ln>
            <a:solidFill>
              <a:srgbClr val="B63375"/>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ru-RU">
              <a:solidFill>
                <a:srgbClr val="B63375"/>
              </a:solidFill>
            </a:endParaRPr>
          </a:p>
        </p:txBody>
      </p:sp>
      <p:sp>
        <p:nvSpPr>
          <p:cNvPr id="10" name="Прямоугольник 1"/>
          <p:cNvSpPr/>
          <p:nvPr/>
        </p:nvSpPr>
        <p:spPr bwMode="auto">
          <a:xfrm>
            <a:off x="755576" y="987574"/>
            <a:ext cx="1656184" cy="43204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ru-RU" b="1" spc="50">
              <a:ln w="12700" cmpd="sng">
                <a:solidFill>
                  <a:schemeClr val="accent6">
                    <a:satMod val="120000"/>
                    <a:shade val="80000"/>
                  </a:schemeClr>
                </a:solidFill>
                <a:prstDash val="solid"/>
              </a:ln>
              <a:solidFill>
                <a:schemeClr val="accent6">
                  <a:tint val="1000"/>
                </a:schemeClr>
              </a:solidFill>
            </a:endParaRPr>
          </a:p>
        </p:txBody>
      </p:sp>
      <p:pic>
        <p:nvPicPr>
          <p:cNvPr id="11" name="Рисунок 16"/>
          <p:cNvPicPr>
            <a:picLocks noChangeAspect="1"/>
          </p:cNvPicPr>
          <p:nvPr/>
        </p:nvPicPr>
        <p:blipFill>
          <a:blip r:embed="rId3"/>
          <a:stretch/>
        </p:blipFill>
        <p:spPr bwMode="auto">
          <a:xfrm>
            <a:off x="1462102" y="627534"/>
            <a:ext cx="2029778" cy="15263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100;p16"/>
          <p:cNvSpPr>
            <a:spLocks/>
          </p:cNvSpPr>
          <p:nvPr/>
        </p:nvSpPr>
        <p:spPr bwMode="auto">
          <a:xfrm>
            <a:off x="712560" y="1563638"/>
            <a:ext cx="7387832" cy="2868900"/>
          </a:xfrm>
          <a:prstGeom prst="rect">
            <a:avLst/>
          </a:prstGeom>
          <a:noFill/>
          <a:ln>
            <a:noFill/>
          </a:ln>
        </p:spPr>
        <p:txBody>
          <a:bodyPr spcFirstLastPara="1" wrap="square" lIns="91425" tIns="91425" rIns="91425" bIns="91425" anchor="t" anchorCtr="0">
            <a:noAutofit/>
          </a:bodyPr>
          <a:lstStyle>
            <a:defPPr marR="0" lvl="0" algn="l">
              <a:lnSpc>
                <a:spcPct val="100000"/>
              </a:lnSpc>
              <a:spcBef>
                <a:spcPts val="0"/>
              </a:spcBef>
              <a:spcAft>
                <a:spcPts val="0"/>
              </a:spcAft>
            </a:defPPr>
            <a:lvl1pPr marL="457200" marR="0" lvl="0" indent="-381000" algn="l">
              <a:lnSpc>
                <a:spcPct val="100000"/>
              </a:lnSpc>
              <a:spcBef>
                <a:spcPts val="60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1pPr>
            <a:lvl2pPr marL="914400" marR="0" lvl="1" indent="-381000" algn="l">
              <a:lnSpc>
                <a:spcPct val="100000"/>
              </a:lnSpc>
              <a:spcBef>
                <a:spcPts val="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2pPr>
            <a:lvl3pPr marL="1371600" marR="0" lvl="2" indent="-381000" algn="l">
              <a:lnSpc>
                <a:spcPct val="100000"/>
              </a:lnSpc>
              <a:spcBef>
                <a:spcPts val="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3pPr>
            <a:lvl4pPr marL="1828800" marR="0" lvl="3"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4pPr>
            <a:lvl5pPr marL="2286000" marR="0" lvl="4"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5pPr>
            <a:lvl6pPr marL="2743200" marR="0" lvl="5"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6pPr>
            <a:lvl7pPr marL="3200400" marR="0" lvl="6"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7pPr>
            <a:lvl8pPr marL="3657600" marR="0" lvl="7"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8pPr>
            <a:lvl9pPr marL="4114800" marR="0" lvl="8"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9pPr>
          </a:lstStyle>
          <a:p>
            <a:pPr>
              <a:lnSpc>
                <a:spcPct val="90000"/>
              </a:lnSpc>
              <a:buClr>
                <a:srgbClr val="B63376"/>
              </a:buClr>
              <a:defRPr/>
            </a:pPr>
            <a:r>
              <a:rPr lang="ru-RU" sz="1800">
                <a:solidFill>
                  <a:srgbClr val="424058"/>
                </a:solidFill>
              </a:rPr>
              <a:t>Есть ли ответственность?</a:t>
            </a:r>
            <a:endParaRPr/>
          </a:p>
          <a:p>
            <a:pPr marL="76200" indent="0">
              <a:lnSpc>
                <a:spcPct val="90000"/>
              </a:lnSpc>
              <a:spcBef>
                <a:spcPts val="360"/>
              </a:spcBef>
              <a:buNone/>
              <a:defRPr/>
            </a:pPr>
            <a:r>
              <a:rPr lang="ru-RU" sz="1200">
                <a:solidFill>
                  <a:srgbClr val="424058"/>
                </a:solidFill>
              </a:rPr>
              <a:t>Согласно ст. 19.7 Кодекса об Административных правонарушениях непредставление сведений (информации) влечет предупреждение или наложение административного штрафа на граждан в размере от ста до трехсот рублей; на должностных лиц - от трехсот до пятисот рублей; на юридических лиц - от трех тысяч до пяти тысяч рублей.</a:t>
            </a:r>
            <a:br>
              <a:rPr lang="ru-RU" sz="1200">
                <a:solidFill>
                  <a:srgbClr val="424058"/>
                </a:solidFill>
              </a:rPr>
            </a:br>
            <a:endParaRPr lang="ru-RU" sz="1200">
              <a:solidFill>
                <a:srgbClr val="424058"/>
              </a:solidFill>
            </a:endParaRPr>
          </a:p>
          <a:p>
            <a:pPr>
              <a:lnSpc>
                <a:spcPct val="90000"/>
              </a:lnSpc>
              <a:spcBef>
                <a:spcPts val="360"/>
              </a:spcBef>
              <a:buClr>
                <a:srgbClr val="B63376"/>
              </a:buClr>
              <a:defRPr/>
            </a:pPr>
            <a:r>
              <a:rPr lang="ru-RU" sz="1800">
                <a:solidFill>
                  <a:srgbClr val="424058"/>
                </a:solidFill>
              </a:rPr>
              <a:t>А вдруг обидятся?</a:t>
            </a:r>
            <a:br>
              <a:rPr lang="ru-RU" sz="1800">
                <a:solidFill>
                  <a:srgbClr val="424058"/>
                </a:solidFill>
              </a:rPr>
            </a:br>
            <a:endParaRPr lang="ru-RU" sz="1800">
              <a:solidFill>
                <a:srgbClr val="424058"/>
              </a:solidFill>
            </a:endParaRPr>
          </a:p>
          <a:p>
            <a:pPr>
              <a:lnSpc>
                <a:spcPct val="90000"/>
              </a:lnSpc>
              <a:spcBef>
                <a:spcPts val="360"/>
              </a:spcBef>
              <a:buClr>
                <a:srgbClr val="B63376"/>
              </a:buClr>
              <a:defRPr/>
            </a:pPr>
            <a:r>
              <a:rPr lang="ru-RU" sz="1800">
                <a:solidFill>
                  <a:srgbClr val="424058"/>
                </a:solidFill>
              </a:rPr>
              <a:t>Нужен ли адвокат?</a:t>
            </a:r>
            <a:br>
              <a:rPr lang="ru-RU" sz="1800">
                <a:solidFill>
                  <a:srgbClr val="424058"/>
                </a:solidFill>
              </a:rPr>
            </a:br>
            <a:endParaRPr lang="ru-RU" sz="1800">
              <a:solidFill>
                <a:srgbClr val="424058"/>
              </a:solidFill>
            </a:endParaRPr>
          </a:p>
          <a:p>
            <a:pPr>
              <a:lnSpc>
                <a:spcPct val="90000"/>
              </a:lnSpc>
              <a:spcBef>
                <a:spcPts val="360"/>
              </a:spcBef>
              <a:buClr>
                <a:srgbClr val="B63376"/>
              </a:buClr>
              <a:defRPr/>
            </a:pPr>
            <a:r>
              <a:rPr lang="ru-RU" sz="1800">
                <a:solidFill>
                  <a:srgbClr val="424058"/>
                </a:solidFill>
              </a:rPr>
              <a:t>А может «решить» вопрос?</a:t>
            </a:r>
            <a:endParaRPr/>
          </a:p>
        </p:txBody>
      </p:sp>
      <p:sp>
        <p:nvSpPr>
          <p:cNvPr id="5" name="Google Shape;137;p20"/>
          <p:cNvSpPr>
            <a:spLocks noGrp="1"/>
          </p:cNvSpPr>
          <p:nvPr>
            <p:ph type="title"/>
          </p:nvPr>
        </p:nvSpPr>
        <p:spPr bwMode="auto">
          <a:xfrm>
            <a:off x="691200" y="152400"/>
            <a:ext cx="7761600" cy="969000"/>
          </a:xfrm>
          <a:prstGeom prst="rect">
            <a:avLst/>
          </a:prstGeom>
        </p:spPr>
        <p:txBody>
          <a:bodyPr spcFirstLastPara="1" wrap="square" lIns="91425" tIns="91425" rIns="91425" bIns="91425" anchor="b" anchorCtr="0">
            <a:noAutofit/>
          </a:bodyPr>
          <a:lstStyle/>
          <a:p>
            <a:pPr lvl="0">
              <a:defRPr/>
            </a:pPr>
            <a:r>
              <a:rPr lang="ru-RU"/>
              <a:t>Запрос из УЭБиПК (ОБЭП)</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3"/>
          <p:cNvSpPr>
            <a:spLocks noGrp="1"/>
          </p:cNvSpPr>
          <p:nvPr>
            <p:ph type="ctrTitle"/>
          </p:nvPr>
        </p:nvSpPr>
        <p:spPr bwMode="auto"/>
        <p:txBody>
          <a:bodyPr/>
          <a:lstStyle/>
          <a:p>
            <a:pPr lvl="0">
              <a:defRPr/>
            </a:pPr>
            <a:r>
              <a:rPr lang="ru">
                <a:solidFill>
                  <a:schemeClr val="lt1"/>
                </a:solidFill>
              </a:rPr>
              <a:t>Последствия проверки. </a:t>
            </a:r>
            <a:br>
              <a:rPr lang="ru">
                <a:solidFill>
                  <a:schemeClr val="lt1"/>
                </a:solidFill>
              </a:rPr>
            </a:br>
            <a:r>
              <a:rPr lang="ru">
                <a:solidFill>
                  <a:schemeClr val="lt1"/>
                </a:solidFill>
              </a:rPr>
              <a:t>Риски и уголовное дело</a:t>
            </a:r>
            <a:endParaRPr lang="ru-RU"/>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tretch/>
        </a:blipFill>
        <a:effectLst/>
      </p:bgPr>
    </p:bg>
    <p:spTree>
      <p:nvGrpSpPr>
        <p:cNvPr id="1" name=""/>
        <p:cNvGrpSpPr/>
        <p:nvPr/>
      </p:nvGrpSpPr>
      <p:grpSpPr bwMode="auto">
        <a:xfrm>
          <a:off x="0" y="0"/>
          <a:ext cx="0" cy="0"/>
          <a:chOff x="0" y="0"/>
          <a:chExt cx="0" cy="0"/>
        </a:xfrm>
      </p:grpSpPr>
      <p:sp>
        <p:nvSpPr>
          <p:cNvPr id="4" name="Google Shape;191;p25"/>
          <p:cNvSpPr>
            <a:spLocks/>
          </p:cNvSpPr>
          <p:nvPr/>
        </p:nvSpPr>
        <p:spPr bwMode="auto">
          <a:xfrm>
            <a:off x="612277" y="3075806"/>
            <a:ext cx="2879603" cy="1512418"/>
          </a:xfrm>
          <a:prstGeom prst="rect">
            <a:avLst/>
          </a:prstGeom>
          <a:solidFill>
            <a:schemeClr val="bg1"/>
          </a:solidFill>
          <a:ln>
            <a:noFill/>
          </a:ln>
        </p:spPr>
        <p:txBody>
          <a:bodyPr spcFirstLastPara="1" wrap="square" lIns="91425" tIns="91425" rIns="91425" bIns="91425" anchor="t" anchorCtr="0">
            <a:noAutofit/>
          </a:bodyPr>
          <a:lstStyle>
            <a:defPPr marR="0" lvl="0" algn="l">
              <a:lnSpc>
                <a:spcPct val="100000"/>
              </a:lnSpc>
              <a:spcBef>
                <a:spcPts val="0"/>
              </a:spcBef>
              <a:spcAft>
                <a:spcPts val="0"/>
              </a:spcAft>
            </a:defPPr>
            <a:lvl1pPr marL="457200" marR="0" lvl="0" indent="-381000" algn="l">
              <a:lnSpc>
                <a:spcPct val="100000"/>
              </a:lnSpc>
              <a:spcBef>
                <a:spcPts val="60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1pPr>
            <a:lvl2pPr marL="914400" marR="0" lvl="1" indent="-381000" algn="l">
              <a:lnSpc>
                <a:spcPct val="100000"/>
              </a:lnSpc>
              <a:spcBef>
                <a:spcPts val="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2pPr>
            <a:lvl3pPr marL="1371600" marR="0" lvl="2" indent="-381000" algn="l">
              <a:lnSpc>
                <a:spcPct val="100000"/>
              </a:lnSpc>
              <a:spcBef>
                <a:spcPts val="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3pPr>
            <a:lvl4pPr marL="1828800" marR="0" lvl="3"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4pPr>
            <a:lvl5pPr marL="2286000" marR="0" lvl="4"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5pPr>
            <a:lvl6pPr marL="2743200" marR="0" lvl="5"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6pPr>
            <a:lvl7pPr marL="3200400" marR="0" lvl="6"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7pPr>
            <a:lvl8pPr marL="3657600" marR="0" lvl="7"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8pPr>
            <a:lvl9pPr marL="4114800" marR="0" lvl="8"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9pPr>
          </a:lstStyle>
          <a:p>
            <a:pPr marL="76200" indent="0">
              <a:lnSpc>
                <a:spcPct val="114999"/>
              </a:lnSpc>
              <a:buNone/>
              <a:defRPr/>
            </a:pPr>
            <a:r>
              <a:rPr lang="ru-RU" sz="1700">
                <a:solidFill>
                  <a:srgbClr val="424058"/>
                </a:solidFill>
              </a:rPr>
              <a:t>С проверкой борись до того, как она началась</a:t>
            </a:r>
            <a:endParaRPr/>
          </a:p>
          <a:p>
            <a:pPr marL="76200" indent="0" algn="r">
              <a:lnSpc>
                <a:spcPct val="114999"/>
              </a:lnSpc>
              <a:buNone/>
              <a:defRPr/>
            </a:pPr>
            <a:r>
              <a:rPr lang="ru-RU" sz="1000" b="1">
                <a:solidFill>
                  <a:srgbClr val="424058"/>
                </a:solidFill>
              </a:rPr>
              <a:t>Мастер Йода</a:t>
            </a:r>
            <a:endParaRPr/>
          </a:p>
        </p:txBody>
      </p:sp>
      <p:grpSp>
        <p:nvGrpSpPr>
          <p:cNvPr id="5" name="Google Shape;150;p21"/>
          <p:cNvGrpSpPr/>
          <p:nvPr/>
        </p:nvGrpSpPr>
        <p:grpSpPr bwMode="auto">
          <a:xfrm>
            <a:off x="1907704" y="2355726"/>
            <a:ext cx="1956833" cy="1958253"/>
            <a:chOff x="3782700" y="1538287"/>
            <a:chExt cx="1578600" cy="1578600"/>
          </a:xfrm>
          <a:solidFill>
            <a:srgbClr val="B63376"/>
          </a:solidFill>
        </p:grpSpPr>
        <p:sp>
          <p:nvSpPr>
            <p:cNvPr id="6" name="Google Shape;151;p21"/>
            <p:cNvSpPr/>
            <p:nvPr/>
          </p:nvSpPr>
          <p:spPr bwMode="auto">
            <a:xfrm>
              <a:off x="3782700" y="2757488"/>
              <a:ext cx="359399" cy="359399"/>
            </a:xfrm>
            <a:prstGeom prst="corner">
              <a:avLst>
                <a:gd name="adj1" fmla="val 50000"/>
                <a:gd name="adj2" fmla="val 50000"/>
              </a:avLst>
            </a:prstGeom>
            <a:grp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7" name="Google Shape;152;p21"/>
            <p:cNvSpPr/>
            <p:nvPr/>
          </p:nvSpPr>
          <p:spPr bwMode="auto">
            <a:xfrm rot="-5400000">
              <a:off x="5001900" y="2757487"/>
              <a:ext cx="359399" cy="359399"/>
            </a:xfrm>
            <a:prstGeom prst="corner">
              <a:avLst>
                <a:gd name="adj1" fmla="val 50000"/>
                <a:gd name="adj2" fmla="val 50000"/>
              </a:avLst>
            </a:prstGeom>
            <a:grp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8" name="Google Shape;153;p21"/>
            <p:cNvSpPr/>
            <p:nvPr/>
          </p:nvSpPr>
          <p:spPr bwMode="auto">
            <a:xfrm rot="5400000">
              <a:off x="3782700" y="1538288"/>
              <a:ext cx="359399" cy="359399"/>
            </a:xfrm>
            <a:prstGeom prst="corner">
              <a:avLst>
                <a:gd name="adj1" fmla="val 50000"/>
                <a:gd name="adj2" fmla="val 50000"/>
              </a:avLst>
            </a:prstGeom>
            <a:grp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9" name="Google Shape;154;p21"/>
            <p:cNvSpPr/>
            <p:nvPr/>
          </p:nvSpPr>
          <p:spPr bwMode="auto">
            <a:xfrm rot="10800000">
              <a:off x="5001900" y="1538287"/>
              <a:ext cx="359399" cy="359399"/>
            </a:xfrm>
            <a:prstGeom prst="corner">
              <a:avLst>
                <a:gd name="adj1" fmla="val 50000"/>
                <a:gd name="adj2" fmla="val 50000"/>
              </a:avLst>
            </a:prstGeom>
            <a:grp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Shape 344"/>
          <p:cNvPicPr/>
          <p:nvPr/>
        </p:nvPicPr>
        <p:blipFill>
          <a:blip r:embed="rId2">
            <a:alphaModFix/>
          </a:blip>
          <a:stretch/>
        </p:blipFill>
        <p:spPr bwMode="auto">
          <a:xfrm>
            <a:off x="3324357" y="1349995"/>
            <a:ext cx="2482288" cy="24822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C:\Users\Acer\Desktop\PROJECTS\akinex\!Insta\selyutin\Selyutin logos &amp; favicons\Selyutin logos &amp; favicons\icon-white.png"/>
          <p:cNvPicPr>
            <a:picLocks noChangeAspect="1" noChangeArrowheads="1"/>
          </p:cNvPicPr>
          <p:nvPr/>
        </p:nvPicPr>
        <p:blipFill>
          <a:blip r:embed="rId2"/>
          <a:stretch/>
        </p:blipFill>
        <p:spPr bwMode="auto">
          <a:xfrm>
            <a:off x="2915816" y="987574"/>
            <a:ext cx="3359771" cy="335977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Shape 356"/>
          <p:cNvPicPr/>
          <p:nvPr/>
        </p:nvPicPr>
        <p:blipFill>
          <a:blip r:embed="rId2">
            <a:alphaModFix amt="28000"/>
          </a:blip>
          <a:stretch/>
        </p:blipFill>
        <p:spPr bwMode="auto">
          <a:xfrm>
            <a:off x="0" y="-1123950"/>
            <a:ext cx="9144000" cy="6598920"/>
          </a:xfrm>
          <a:prstGeom prst="rect">
            <a:avLst/>
          </a:prstGeom>
          <a:noFill/>
          <a:ln>
            <a:noFill/>
          </a:ln>
        </p:spPr>
      </p:pic>
      <p:pic>
        <p:nvPicPr>
          <p:cNvPr id="5" name="Shape 357"/>
          <p:cNvPicPr/>
          <p:nvPr/>
        </p:nvPicPr>
        <p:blipFill>
          <a:blip r:embed="rId3">
            <a:alphaModFix/>
          </a:blip>
          <a:stretch/>
        </p:blipFill>
        <p:spPr bwMode="auto">
          <a:xfrm>
            <a:off x="2114836" y="114587"/>
            <a:ext cx="4914323" cy="4914323"/>
          </a:xfrm>
          <a:prstGeom prst="rect">
            <a:avLst/>
          </a:prstGeom>
          <a:noFill/>
          <a:ln>
            <a:noFill/>
          </a:ln>
        </p:spPr>
      </p:pic>
      <p:pic>
        <p:nvPicPr>
          <p:cNvPr id="6" name="Shape 358"/>
          <p:cNvPicPr/>
          <p:nvPr/>
        </p:nvPicPr>
        <p:blipFill>
          <a:blip r:embed="rId4">
            <a:alphaModFix/>
          </a:blip>
          <a:stretch/>
        </p:blipFill>
        <p:spPr bwMode="auto">
          <a:xfrm>
            <a:off x="2693343" y="718999"/>
            <a:ext cx="3744322" cy="3744294"/>
          </a:xfrm>
          <a:prstGeom prst="rect">
            <a:avLst/>
          </a:prstGeom>
          <a:noFill/>
          <a:ln>
            <a:noFill/>
          </a:ln>
        </p:spPr>
      </p:pic>
      <p:pic>
        <p:nvPicPr>
          <p:cNvPr id="7" name="Shape 359"/>
          <p:cNvPicPr/>
          <p:nvPr/>
        </p:nvPicPr>
        <p:blipFill>
          <a:blip r:embed="rId5">
            <a:alphaModFix/>
          </a:blip>
          <a:stretch/>
        </p:blipFill>
        <p:spPr bwMode="auto">
          <a:xfrm>
            <a:off x="3324357" y="1349995"/>
            <a:ext cx="2482288" cy="24822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tretch/>
        </a:blipFill>
        <a:effectLst/>
      </p:bgPr>
    </p:bg>
    <p:spTree>
      <p:nvGrpSpPr>
        <p:cNvPr id="1" name=""/>
        <p:cNvGrpSpPr/>
        <p:nvPr/>
      </p:nvGrpSpPr>
      <p:grpSpPr bwMode="auto">
        <a:xfrm>
          <a:off x="0" y="0"/>
          <a:ext cx="0" cy="0"/>
          <a:chOff x="0" y="0"/>
          <a:chExt cx="0" cy="0"/>
        </a:xfrm>
      </p:grpSpPr>
      <p:sp>
        <p:nvSpPr>
          <p:cNvPr id="4" name="Google Shape;191;p25"/>
          <p:cNvSpPr>
            <a:spLocks noGrp="1"/>
          </p:cNvSpPr>
          <p:nvPr>
            <p:ph type="subTitle" idx="4294967295"/>
          </p:nvPr>
        </p:nvSpPr>
        <p:spPr bwMode="auto">
          <a:xfrm>
            <a:off x="0" y="4515966"/>
            <a:ext cx="9144000" cy="535636"/>
          </a:xfrm>
          <a:prstGeom prst="rect">
            <a:avLst/>
          </a:prstGeom>
          <a:solidFill>
            <a:srgbClr val="B63376"/>
          </a:solidFill>
        </p:spPr>
        <p:txBody>
          <a:bodyPr spcFirstLastPara="1" wrap="square" lIns="91425" tIns="91425" rIns="91425" bIns="91425" anchor="t" anchorCtr="0">
            <a:noAutofit/>
          </a:bodyPr>
          <a:lstStyle/>
          <a:p>
            <a:pPr marL="0" lvl="0" indent="0" algn="ctr">
              <a:buNone/>
              <a:defRPr/>
            </a:pPr>
            <a:r>
              <a:rPr lang="ru-RU" sz="2000" b="1">
                <a:solidFill>
                  <a:schemeClr val="bg1"/>
                </a:solidFill>
                <a:latin typeface="Montserrat"/>
                <a:cs typeface="Aharoni"/>
              </a:rPr>
              <a:t>ЗАТРАТЫ НА УГОЛОВНОЕ ДЕЛО И ПРОВЕРКУ</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pic>
        <p:nvPicPr>
          <p:cNvPr id="4" name="Shape 344"/>
          <p:cNvPicPr/>
          <p:nvPr/>
        </p:nvPicPr>
        <p:blipFill>
          <a:blip r:embed="rId3">
            <a:alphaModFix/>
          </a:blip>
          <a:stretch/>
        </p:blipFill>
        <p:spPr bwMode="auto">
          <a:xfrm>
            <a:off x="1" y="297634"/>
            <a:ext cx="1906862" cy="1839773"/>
          </a:xfrm>
          <a:prstGeom prst="rect">
            <a:avLst/>
          </a:prstGeom>
          <a:noFill/>
          <a:ln>
            <a:noFill/>
          </a:ln>
        </p:spPr>
      </p:pic>
      <p:pic>
        <p:nvPicPr>
          <p:cNvPr id="5" name="Picture 2"/>
          <p:cNvPicPr>
            <a:picLocks noChangeAspect="1" noChangeArrowheads="1"/>
          </p:cNvPicPr>
          <p:nvPr/>
        </p:nvPicPr>
        <p:blipFill>
          <a:blip r:embed="rId4"/>
          <a:stretch/>
        </p:blipFill>
        <p:spPr bwMode="auto">
          <a:xfrm>
            <a:off x="1424763" y="1988549"/>
            <a:ext cx="2058366" cy="1073633"/>
          </a:xfrm>
          <a:prstGeom prst="rect">
            <a:avLst/>
          </a:prstGeom>
          <a:noFill/>
          <a:ln>
            <a:noFill/>
          </a:ln>
        </p:spPr>
      </p:pic>
      <p:pic>
        <p:nvPicPr>
          <p:cNvPr id="6" name="Picture 3"/>
          <p:cNvPicPr>
            <a:picLocks noChangeAspect="1" noChangeArrowheads="1"/>
          </p:cNvPicPr>
          <p:nvPr/>
        </p:nvPicPr>
        <p:blipFill>
          <a:blip r:embed="rId5"/>
          <a:stretch/>
        </p:blipFill>
        <p:spPr bwMode="auto">
          <a:xfrm>
            <a:off x="3883874" y="1790972"/>
            <a:ext cx="1971675" cy="1704975"/>
          </a:xfrm>
          <a:prstGeom prst="rect">
            <a:avLst/>
          </a:prstGeom>
          <a:noFill/>
          <a:ln>
            <a:noFill/>
          </a:ln>
        </p:spPr>
      </p:pic>
      <p:cxnSp>
        <p:nvCxnSpPr>
          <p:cNvPr id="7" name="Соединительная линия уступом 4"/>
          <p:cNvCxnSpPr>
            <a:cxnSpLocks/>
            <a:endCxn id="5" idx="1"/>
          </p:cNvCxnSpPr>
          <p:nvPr/>
        </p:nvCxnSpPr>
        <p:spPr bwMode="auto">
          <a:xfrm rot="16199999" flipH="1">
            <a:off x="870149" y="1970746"/>
            <a:ext cx="637899" cy="471332"/>
          </a:xfrm>
          <a:prstGeom prst="bentConnector2">
            <a:avLst/>
          </a:prstGeom>
          <a:ln>
            <a:solidFill>
              <a:srgbClr val="B63376"/>
            </a:solidFill>
            <a:tailEnd type="arrow"/>
          </a:ln>
        </p:spPr>
        <p:style>
          <a:lnRef idx="2">
            <a:schemeClr val="accent2"/>
          </a:lnRef>
          <a:fillRef idx="0">
            <a:schemeClr val="accent2"/>
          </a:fillRef>
          <a:effectRef idx="1">
            <a:schemeClr val="accent2"/>
          </a:effectRef>
          <a:fontRef idx="minor">
            <a:schemeClr val="tx1"/>
          </a:fontRef>
        </p:style>
      </p:cxnSp>
      <p:cxnSp>
        <p:nvCxnSpPr>
          <p:cNvPr id="8" name="Прямая со стрелкой 5"/>
          <p:cNvCxnSpPr>
            <a:cxnSpLocks/>
            <a:stCxn id="5" idx="3"/>
          </p:cNvCxnSpPr>
          <p:nvPr/>
        </p:nvCxnSpPr>
        <p:spPr bwMode="auto">
          <a:xfrm flipV="1">
            <a:off x="3483129" y="2525365"/>
            <a:ext cx="400744" cy="1"/>
          </a:xfrm>
          <a:prstGeom prst="straightConnector1">
            <a:avLst/>
          </a:prstGeom>
          <a:ln>
            <a:solidFill>
              <a:srgbClr val="B63376"/>
            </a:solidFill>
            <a:tailEnd type="arrow"/>
          </a:ln>
        </p:spPr>
        <p:style>
          <a:lnRef idx="2">
            <a:schemeClr val="accent2"/>
          </a:lnRef>
          <a:fillRef idx="0">
            <a:schemeClr val="accent2"/>
          </a:fillRef>
          <a:effectRef idx="1">
            <a:schemeClr val="accent2"/>
          </a:effectRef>
          <a:fontRef idx="minor">
            <a:schemeClr val="tx1"/>
          </a:fontRef>
        </p:style>
      </p:cxnSp>
      <p:cxnSp>
        <p:nvCxnSpPr>
          <p:cNvPr id="9" name="Прямая со стрелкой 6"/>
          <p:cNvCxnSpPr>
            <a:cxnSpLocks/>
          </p:cNvCxnSpPr>
          <p:nvPr/>
        </p:nvCxnSpPr>
        <p:spPr bwMode="auto">
          <a:xfrm flipV="1">
            <a:off x="5602893" y="2525368"/>
            <a:ext cx="400744" cy="1"/>
          </a:xfrm>
          <a:prstGeom prst="straightConnector1">
            <a:avLst/>
          </a:prstGeom>
          <a:ln>
            <a:solidFill>
              <a:srgbClr val="B63376"/>
            </a:solidFill>
            <a:tailEnd type="arrow"/>
          </a:ln>
        </p:spPr>
        <p:style>
          <a:lnRef idx="2">
            <a:schemeClr val="accent2"/>
          </a:lnRef>
          <a:fillRef idx="0">
            <a:schemeClr val="accent2"/>
          </a:fillRef>
          <a:effectRef idx="1">
            <a:schemeClr val="accent2"/>
          </a:effectRef>
          <a:fontRef idx="minor">
            <a:schemeClr val="tx1"/>
          </a:fontRef>
        </p:style>
      </p:cxnSp>
      <p:sp>
        <p:nvSpPr>
          <p:cNvPr id="10" name="TextBox 7"/>
          <p:cNvSpPr>
            <a:spLocks/>
          </p:cNvSpPr>
          <p:nvPr/>
        </p:nvSpPr>
        <p:spPr bwMode="auto">
          <a:xfrm>
            <a:off x="6311084" y="2304909"/>
            <a:ext cx="965531" cy="338554"/>
          </a:xfrm>
          <a:prstGeom prst="rect">
            <a:avLst/>
          </a:prstGeom>
          <a:noFill/>
        </p:spPr>
        <p:txBody>
          <a:bodyPr wrap="square" lIns="91428" tIns="45714" rIns="91428" bIns="45714" rtlCol="0">
            <a:spAutoFit/>
          </a:bodyPr>
          <a:lstStyle/>
          <a:p>
            <a:pPr>
              <a:defRPr/>
            </a:pPr>
            <a:r>
              <a:rPr lang="ru-RU" sz="1600" b="1">
                <a:solidFill>
                  <a:srgbClr val="424058"/>
                </a:solidFill>
                <a:latin typeface="Montserrat"/>
              </a:rPr>
              <a:t>АУДИТ</a:t>
            </a:r>
            <a:endParaRPr/>
          </a:p>
        </p:txBody>
      </p:sp>
      <p:cxnSp>
        <p:nvCxnSpPr>
          <p:cNvPr id="11" name="Прямая со стрелкой 8"/>
          <p:cNvCxnSpPr>
            <a:cxnSpLocks/>
          </p:cNvCxnSpPr>
          <p:nvPr/>
        </p:nvCxnSpPr>
        <p:spPr bwMode="auto">
          <a:xfrm>
            <a:off x="6464597" y="2817634"/>
            <a:ext cx="0" cy="563525"/>
          </a:xfrm>
          <a:prstGeom prst="straightConnector1">
            <a:avLst/>
          </a:prstGeom>
          <a:ln>
            <a:solidFill>
              <a:srgbClr val="B63376"/>
            </a:solidFill>
            <a:tailEnd type="arrow"/>
          </a:ln>
        </p:spPr>
        <p:style>
          <a:lnRef idx="2">
            <a:schemeClr val="accent2"/>
          </a:lnRef>
          <a:fillRef idx="0">
            <a:schemeClr val="accent2"/>
          </a:fillRef>
          <a:effectRef idx="1">
            <a:schemeClr val="accent2"/>
          </a:effectRef>
          <a:fontRef idx="minor">
            <a:schemeClr val="tx1"/>
          </a:fontRef>
        </p:style>
      </p:cxnSp>
      <p:cxnSp>
        <p:nvCxnSpPr>
          <p:cNvPr id="12" name="Прямая со стрелкой 9"/>
          <p:cNvCxnSpPr>
            <a:cxnSpLocks/>
          </p:cNvCxnSpPr>
          <p:nvPr/>
        </p:nvCxnSpPr>
        <p:spPr bwMode="auto">
          <a:xfrm>
            <a:off x="7095462" y="2817633"/>
            <a:ext cx="0" cy="563525"/>
          </a:xfrm>
          <a:prstGeom prst="straightConnector1">
            <a:avLst/>
          </a:prstGeom>
          <a:ln>
            <a:solidFill>
              <a:srgbClr val="B63376"/>
            </a:solidFill>
            <a:tailEnd type="arrow"/>
          </a:ln>
        </p:spPr>
        <p:style>
          <a:lnRef idx="2">
            <a:schemeClr val="accent2"/>
          </a:lnRef>
          <a:fillRef idx="0">
            <a:schemeClr val="accent2"/>
          </a:fillRef>
          <a:effectRef idx="1">
            <a:schemeClr val="accent2"/>
          </a:effectRef>
          <a:fontRef idx="minor">
            <a:schemeClr val="tx1"/>
          </a:fontRef>
        </p:style>
      </p:cxnSp>
      <p:sp>
        <p:nvSpPr>
          <p:cNvPr id="13" name="TextBox 10"/>
          <p:cNvSpPr>
            <a:spLocks/>
          </p:cNvSpPr>
          <p:nvPr/>
        </p:nvSpPr>
        <p:spPr bwMode="auto">
          <a:xfrm>
            <a:off x="4631232" y="3636334"/>
            <a:ext cx="2291116" cy="307764"/>
          </a:xfrm>
          <a:prstGeom prst="rect">
            <a:avLst/>
          </a:prstGeom>
          <a:noFill/>
        </p:spPr>
        <p:txBody>
          <a:bodyPr wrap="square" lIns="91428" tIns="45714" rIns="91428" bIns="45714" rtlCol="0">
            <a:spAutoFit/>
          </a:bodyPr>
          <a:lstStyle/>
          <a:p>
            <a:pPr>
              <a:defRPr/>
            </a:pPr>
            <a:r>
              <a:rPr lang="ru-RU" b="1">
                <a:solidFill>
                  <a:srgbClr val="424058"/>
                </a:solidFill>
                <a:latin typeface="Montserrat"/>
              </a:rPr>
              <a:t>РЕФОРМИРОВАНИЕ</a:t>
            </a:r>
            <a:endParaRPr/>
          </a:p>
        </p:txBody>
      </p:sp>
      <p:sp>
        <p:nvSpPr>
          <p:cNvPr id="14" name="TextBox 11"/>
          <p:cNvSpPr>
            <a:spLocks/>
          </p:cNvSpPr>
          <p:nvPr/>
        </p:nvSpPr>
        <p:spPr bwMode="auto">
          <a:xfrm>
            <a:off x="6922354" y="3636338"/>
            <a:ext cx="2062163" cy="307764"/>
          </a:xfrm>
          <a:prstGeom prst="rect">
            <a:avLst/>
          </a:prstGeom>
          <a:noFill/>
        </p:spPr>
        <p:txBody>
          <a:bodyPr wrap="square" lIns="91428" tIns="45714" rIns="91428" bIns="45714" rtlCol="0">
            <a:spAutoFit/>
          </a:bodyPr>
          <a:lstStyle/>
          <a:p>
            <a:pPr>
              <a:defRPr/>
            </a:pPr>
            <a:r>
              <a:rPr lang="ru-RU" b="1">
                <a:solidFill>
                  <a:srgbClr val="424058"/>
                </a:solidFill>
                <a:latin typeface="Montserrat"/>
              </a:rPr>
              <a:t>СОПРОВОЖДЕНИЕ</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tretch/>
        </a:blipFill>
        <a:effectLst/>
      </p:bgPr>
    </p:bg>
    <p:spTree>
      <p:nvGrpSpPr>
        <p:cNvPr id="1" name=""/>
        <p:cNvGrpSpPr/>
        <p:nvPr/>
      </p:nvGrpSpPr>
      <p:grpSpPr bwMode="auto">
        <a:xfrm>
          <a:off x="0" y="0"/>
          <a:ext cx="0" cy="0"/>
          <a:chOff x="0" y="0"/>
          <a:chExt cx="0" cy="0"/>
        </a:xfrm>
      </p:grpSpPr>
      <p:sp>
        <p:nvSpPr>
          <p:cNvPr id="4" name="Google Shape;191;p25"/>
          <p:cNvSpPr>
            <a:spLocks noGrp="1"/>
          </p:cNvSpPr>
          <p:nvPr>
            <p:ph type="subTitle" idx="4294967295"/>
          </p:nvPr>
        </p:nvSpPr>
        <p:spPr bwMode="auto">
          <a:xfrm>
            <a:off x="0" y="4515966"/>
            <a:ext cx="9144000" cy="535636"/>
          </a:xfrm>
          <a:prstGeom prst="rect">
            <a:avLst/>
          </a:prstGeom>
          <a:solidFill>
            <a:srgbClr val="B63376"/>
          </a:solidFill>
        </p:spPr>
        <p:txBody>
          <a:bodyPr spcFirstLastPara="1" wrap="square" lIns="91425" tIns="91425" rIns="91425" bIns="91425" anchor="t" anchorCtr="0">
            <a:noAutofit/>
          </a:bodyPr>
          <a:lstStyle/>
          <a:p>
            <a:pPr marL="0" lvl="0" indent="0" algn="ctr">
              <a:buNone/>
              <a:defRPr/>
            </a:pPr>
            <a:r>
              <a:rPr lang="ru-RU" sz="2000" b="1">
                <a:solidFill>
                  <a:schemeClr val="bg1"/>
                </a:solidFill>
                <a:latin typeface="Montserrat"/>
                <a:cs typeface="Aharoni"/>
              </a:rPr>
              <a:t>МЕНЬШЕ УСИЛИЙ И НЕТ РИСКОВ</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7017" b="5263"/>
          <a:stretch/>
        </a:blipFill>
        <a:effectLst/>
      </p:bgPr>
    </p:bg>
    <p:spTree>
      <p:nvGrpSpPr>
        <p:cNvPr id="1" name=""/>
        <p:cNvGrpSpPr/>
        <p:nvPr/>
      </p:nvGrpSpPr>
      <p:grpSpPr bwMode="auto">
        <a:xfrm>
          <a:off x="0" y="0"/>
          <a:ext cx="0" cy="0"/>
          <a:chOff x="0" y="0"/>
          <a:chExt cx="0" cy="0"/>
        </a:xfrm>
      </p:grpSpPr>
      <p:sp>
        <p:nvSpPr>
          <p:cNvPr id="4" name="Google Shape;191;p25"/>
          <p:cNvSpPr>
            <a:spLocks noGrp="1"/>
          </p:cNvSpPr>
          <p:nvPr>
            <p:ph type="subTitle" idx="4294967295"/>
          </p:nvPr>
        </p:nvSpPr>
        <p:spPr bwMode="auto">
          <a:xfrm>
            <a:off x="0" y="4515966"/>
            <a:ext cx="9144000" cy="535636"/>
          </a:xfrm>
          <a:prstGeom prst="rect">
            <a:avLst/>
          </a:prstGeom>
          <a:solidFill>
            <a:srgbClr val="B63376"/>
          </a:solidFill>
        </p:spPr>
        <p:txBody>
          <a:bodyPr spcFirstLastPara="1" wrap="square" lIns="91425" tIns="91425" rIns="91425" bIns="91425" anchor="t" anchorCtr="0">
            <a:noAutofit/>
          </a:bodyPr>
          <a:lstStyle/>
          <a:p>
            <a:pPr marL="0" lvl="0" indent="0" algn="ctr">
              <a:buNone/>
              <a:defRPr/>
            </a:pPr>
            <a:r>
              <a:rPr lang="ru-RU" sz="2000" b="1">
                <a:solidFill>
                  <a:schemeClr val="bg1"/>
                </a:solidFill>
                <a:latin typeface="Montserrat"/>
                <a:cs typeface="Aharoni"/>
              </a:rPr>
              <a:t>ЗАЩИТА НА СТАДИИ ВОЗБУЖДЕНИЯ УГОЛОВНОГО ДЕЛА</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Текст 1"/>
          <p:cNvSpPr>
            <a:spLocks noGrp="1"/>
          </p:cNvSpPr>
          <p:nvPr>
            <p:ph type="body" idx="1"/>
          </p:nvPr>
        </p:nvSpPr>
        <p:spPr bwMode="auto"/>
        <p:txBody>
          <a:bodyPr/>
          <a:lstStyle/>
          <a:p>
            <a:pPr>
              <a:buClr>
                <a:srgbClr val="B63376"/>
              </a:buClr>
              <a:defRPr/>
            </a:pPr>
            <a:r>
              <a:rPr lang="ru-RU"/>
              <a:t>Стратегия и тактика защиты;</a:t>
            </a:r>
            <a:endParaRPr/>
          </a:p>
          <a:p>
            <a:pPr>
              <a:buClr>
                <a:srgbClr val="B63376"/>
              </a:buClr>
              <a:defRPr/>
            </a:pPr>
            <a:r>
              <a:rPr lang="ru"/>
              <a:t>Отказ от дачи показаний: последствия;</a:t>
            </a:r>
            <a:endParaRPr/>
          </a:p>
          <a:p>
            <a:pPr>
              <a:buClr>
                <a:srgbClr val="B63376"/>
              </a:buClr>
              <a:defRPr/>
            </a:pPr>
            <a:r>
              <a:rPr lang="ru"/>
              <a:t>Трудности: страх, паника, желание «все» рассказать;</a:t>
            </a:r>
            <a:endParaRPr/>
          </a:p>
          <a:p>
            <a:pPr>
              <a:buClr>
                <a:srgbClr val="B63376"/>
              </a:buClr>
              <a:defRPr/>
            </a:pPr>
            <a:r>
              <a:rPr lang="ru"/>
              <a:t>Юридическое обслуживание – спасательный круг;</a:t>
            </a:r>
            <a:endParaRPr/>
          </a:p>
          <a:p>
            <a:pPr>
              <a:buClr>
                <a:srgbClr val="B63376"/>
              </a:buClr>
              <a:defRPr/>
            </a:pPr>
            <a:r>
              <a:rPr lang="ru"/>
              <a:t>Уголовно-правовой комплаенс.</a:t>
            </a:r>
            <a:endParaRPr/>
          </a:p>
          <a:p>
            <a:pPr>
              <a:buClr>
                <a:srgbClr val="B63376"/>
              </a:buClr>
              <a:defRPr/>
            </a:pPr>
            <a:endParaRPr lang="ru-RU"/>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900" b="-9009"/>
          <a:stretch/>
        </a:blipFill>
        <a:effectLst/>
      </p:bgPr>
    </p:bg>
    <p:spTree>
      <p:nvGrpSpPr>
        <p:cNvPr id="1" name=""/>
        <p:cNvGrpSpPr/>
        <p:nvPr/>
      </p:nvGrpSpPr>
      <p:grpSpPr bwMode="auto">
        <a:xfrm>
          <a:off x="0" y="0"/>
          <a:ext cx="0" cy="0"/>
          <a:chOff x="0" y="0"/>
          <a:chExt cx="0" cy="0"/>
        </a:xfrm>
      </p:grpSpPr>
      <p:sp>
        <p:nvSpPr>
          <p:cNvPr id="4" name="Google Shape;191;p25"/>
          <p:cNvSpPr>
            <a:spLocks noGrp="1"/>
          </p:cNvSpPr>
          <p:nvPr>
            <p:ph type="subTitle" idx="4294967295"/>
          </p:nvPr>
        </p:nvSpPr>
        <p:spPr bwMode="auto">
          <a:xfrm>
            <a:off x="0" y="4515966"/>
            <a:ext cx="9144000" cy="535636"/>
          </a:xfrm>
          <a:prstGeom prst="rect">
            <a:avLst/>
          </a:prstGeom>
          <a:solidFill>
            <a:srgbClr val="B63376"/>
          </a:solidFill>
        </p:spPr>
        <p:txBody>
          <a:bodyPr spcFirstLastPara="1" wrap="square" lIns="91425" tIns="91425" rIns="91425" bIns="91425" anchor="t" anchorCtr="0">
            <a:noAutofit/>
          </a:bodyPr>
          <a:lstStyle/>
          <a:p>
            <a:pPr marL="0" lvl="0" indent="0" algn="ctr">
              <a:buNone/>
              <a:defRPr/>
            </a:pPr>
            <a:r>
              <a:rPr lang="ru-RU" sz="1900" b="1">
                <a:solidFill>
                  <a:schemeClr val="bg1"/>
                </a:solidFill>
                <a:latin typeface="Montserrat"/>
                <a:cs typeface="Aharoni"/>
              </a:rPr>
              <a:t>ПРИНУДИТЕЛЬНЫЕ МЕРОПРИЯТИЯ: 3 ЭТАПА ЗАЩИТЫ БИЗНЕСА</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Google Shape;397;p36"/>
          <p:cNvSpPr>
            <a:spLocks noGrp="1"/>
          </p:cNvSpPr>
          <p:nvPr>
            <p:ph type="ctrTitle"/>
          </p:nvPr>
        </p:nvSpPr>
        <p:spPr bwMode="auto">
          <a:prstGeom prst="rect">
            <a:avLst/>
          </a:prstGeom>
        </p:spPr>
        <p:txBody>
          <a:bodyPr spcFirstLastPara="1" wrap="square" lIns="91425" tIns="91425" rIns="91425" bIns="91425" anchor="b" anchorCtr="0">
            <a:noAutofit/>
          </a:bodyPr>
          <a:lstStyle/>
          <a:p>
            <a:pPr marL="0" lvl="0" indent="0" algn="r">
              <a:spcBef>
                <a:spcPts val="0"/>
              </a:spcBef>
              <a:spcAft>
                <a:spcPts val="0"/>
              </a:spcAft>
              <a:buNone/>
              <a:defRPr/>
            </a:pPr>
            <a:r>
              <a:rPr lang="ru-RU" sz="9600">
                <a:solidFill>
                  <a:srgbClr val="B63376"/>
                </a:solidFill>
              </a:rPr>
              <a:t>1</a:t>
            </a:r>
            <a:r>
              <a:rPr lang="en" sz="9600">
                <a:solidFill>
                  <a:srgbClr val="B63376"/>
                </a:solidFill>
              </a:rPr>
              <a:t>.</a:t>
            </a:r>
            <a:r>
              <a:rPr lang="en" sz="9600">
                <a:solidFill>
                  <a:schemeClr val="accent2"/>
                </a:solidFill>
              </a:rPr>
              <a:t/>
            </a:r>
            <a:br>
              <a:rPr lang="en" sz="9600">
                <a:solidFill>
                  <a:schemeClr val="accent2"/>
                </a:solidFill>
              </a:rPr>
            </a:br>
            <a:r>
              <a:rPr lang="ru-RU"/>
              <a:t>Выявление</a:t>
            </a:r>
            <a:r>
              <a:rPr lang="en"/>
              <a:t/>
            </a:r>
            <a:br>
              <a:rPr lang="en"/>
            </a:br>
            <a:r>
              <a:rPr lang="ru-RU"/>
              <a:t>РИСКОВ</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215;p27"/>
          <p:cNvSpPr>
            <a:spLocks noGrp="1"/>
          </p:cNvSpPr>
          <p:nvPr>
            <p:ph type="title"/>
          </p:nvPr>
        </p:nvSpPr>
        <p:spPr bwMode="auto">
          <a:xfrm>
            <a:off x="691200" y="628125"/>
            <a:ext cx="8129272" cy="493500"/>
          </a:xfrm>
          <a:prstGeom prst="rect">
            <a:avLst/>
          </a:prstGeom>
        </p:spPr>
        <p:txBody>
          <a:bodyPr spcFirstLastPara="1" wrap="square" lIns="91425" tIns="91425" rIns="91425" bIns="91425" anchor="b" anchorCtr="0">
            <a:noAutofit/>
          </a:bodyPr>
          <a:lstStyle/>
          <a:p>
            <a:pPr marL="0" lvl="0" indent="0" algn="l">
              <a:spcBef>
                <a:spcPts val="0"/>
              </a:spcBef>
              <a:spcAft>
                <a:spcPts val="0"/>
              </a:spcAft>
              <a:buNone/>
              <a:defRPr/>
            </a:pPr>
            <a:r>
              <a:rPr lang="ru-RU"/>
              <a:t>Выявление рисков делится на 2 типа:</a:t>
            </a:r>
            <a:endParaRPr/>
          </a:p>
        </p:txBody>
      </p:sp>
      <p:sp>
        <p:nvSpPr>
          <p:cNvPr id="5" name="Google Shape;216;p27"/>
          <p:cNvSpPr>
            <a:spLocks/>
          </p:cNvSpPr>
          <p:nvPr/>
        </p:nvSpPr>
        <p:spPr bwMode="auto">
          <a:xfrm>
            <a:off x="2267744" y="1707653"/>
            <a:ext cx="4392730" cy="1384160"/>
          </a:xfrm>
          <a:prstGeom prst="rect">
            <a:avLst/>
          </a:prstGeom>
          <a:noFill/>
          <a:ln w="114300" cap="rnd" cmpd="sng">
            <a:solidFill>
              <a:srgbClr val="B63376"/>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defRPr/>
            </a:pPr>
            <a:r>
              <a:rPr lang="ru-RU" sz="2400" b="1">
                <a:solidFill>
                  <a:srgbClr val="B63376"/>
                </a:solidFill>
                <a:latin typeface="Montserrat"/>
                <a:ea typeface="Montserrat"/>
                <a:cs typeface="Montserrat"/>
              </a:rPr>
              <a:t>СИЛАМИ СВОЕЙ КОМПАНИИ</a:t>
            </a:r>
            <a:endParaRPr sz="2400" b="1">
              <a:solidFill>
                <a:srgbClr val="B63376"/>
              </a:solidFill>
              <a:latin typeface="Montserrat"/>
              <a:ea typeface="Montserrat"/>
              <a:cs typeface="Montserrat"/>
            </a:endParaRPr>
          </a:p>
        </p:txBody>
      </p:sp>
      <p:sp>
        <p:nvSpPr>
          <p:cNvPr id="6" name="Google Shape;217;p27"/>
          <p:cNvSpPr>
            <a:spLocks/>
          </p:cNvSpPr>
          <p:nvPr/>
        </p:nvSpPr>
        <p:spPr bwMode="auto">
          <a:xfrm>
            <a:off x="2267744" y="3363838"/>
            <a:ext cx="4392730" cy="1384160"/>
          </a:xfrm>
          <a:prstGeom prst="rect">
            <a:avLst/>
          </a:prstGeom>
          <a:noFill/>
          <a:ln w="114300" cap="rnd" cmpd="sng">
            <a:solidFill>
              <a:srgbClr val="424058"/>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defRPr/>
            </a:pPr>
            <a:r>
              <a:rPr lang="ru-RU" sz="2400" b="1">
                <a:solidFill>
                  <a:schemeClr val="dk1"/>
                </a:solidFill>
                <a:latin typeface="Montserrat"/>
                <a:ea typeface="Montserrat"/>
                <a:cs typeface="Montserrat"/>
              </a:rPr>
              <a:t>ПОМОЩЬ ЭКСПЕРТА</a:t>
            </a:r>
            <a:endParaRPr sz="2400" b="1">
              <a:solidFill>
                <a:schemeClr val="dk1"/>
              </a:solidFill>
              <a:latin typeface="Montserrat"/>
              <a:ea typeface="Montserrat"/>
              <a:cs typeface="Montserra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7627" b="7627"/>
          <a:stretch/>
        </a:blipFill>
        <a:effectLst/>
      </p:bgPr>
    </p:bg>
    <p:spTree>
      <p:nvGrpSpPr>
        <p:cNvPr id="1" name=""/>
        <p:cNvGrpSpPr/>
        <p:nvPr/>
      </p:nvGrpSpPr>
      <p:grpSpPr bwMode="auto">
        <a:xfrm>
          <a:off x="0" y="0"/>
          <a:ext cx="0" cy="0"/>
          <a:chOff x="0" y="0"/>
          <a:chExt cx="0" cy="0"/>
        </a:xfrm>
      </p:grpSpPr>
      <p:sp>
        <p:nvSpPr>
          <p:cNvPr id="4" name="Google Shape;191;p25"/>
          <p:cNvSpPr>
            <a:spLocks noGrp="1"/>
          </p:cNvSpPr>
          <p:nvPr>
            <p:ph type="subTitle" idx="4294967295"/>
          </p:nvPr>
        </p:nvSpPr>
        <p:spPr bwMode="auto">
          <a:xfrm>
            <a:off x="0" y="4515966"/>
            <a:ext cx="9144000" cy="535636"/>
          </a:xfrm>
          <a:prstGeom prst="rect">
            <a:avLst/>
          </a:prstGeom>
          <a:solidFill>
            <a:srgbClr val="B63376"/>
          </a:solidFill>
        </p:spPr>
        <p:txBody>
          <a:bodyPr spcFirstLastPara="1" wrap="square" lIns="91425" tIns="91425" rIns="91425" bIns="91425" anchor="t" anchorCtr="0">
            <a:noAutofit/>
          </a:bodyPr>
          <a:lstStyle/>
          <a:p>
            <a:pPr marL="0" lvl="0" indent="0" algn="ctr">
              <a:buNone/>
              <a:defRPr/>
            </a:pPr>
            <a:r>
              <a:rPr lang="ru-RU" sz="1800" b="1">
                <a:solidFill>
                  <a:schemeClr val="bg1"/>
                </a:solidFill>
                <a:latin typeface="Montserrat"/>
                <a:cs typeface="Aharoni"/>
              </a:rPr>
              <a:t>СПОСОБЫ ВЫЯВЛЕНИЯ И СНИЖЕНИЯ РИСКОВ СИЛАМИ КОМПАНИИ</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424058"/>
        </a:solidFill>
        <a:effectLst/>
      </p:bgPr>
    </p:bg>
    <p:spTree>
      <p:nvGrpSpPr>
        <p:cNvPr id="1" name=""/>
        <p:cNvGrpSpPr/>
        <p:nvPr/>
      </p:nvGrpSpPr>
      <p:grpSpPr bwMode="auto">
        <a:xfrm>
          <a:off x="0" y="0"/>
          <a:ext cx="0" cy="0"/>
          <a:chOff x="0" y="0"/>
          <a:chExt cx="0" cy="0"/>
        </a:xfrm>
      </p:grpSpPr>
      <p:sp>
        <p:nvSpPr>
          <p:cNvPr id="4" name="Google Shape;62;p11"/>
          <p:cNvSpPr>
            <a:spLocks noGrp="1"/>
          </p:cNvSpPr>
          <p:nvPr>
            <p:ph type="ctrTitle"/>
          </p:nvPr>
        </p:nvSpPr>
        <p:spPr bwMode="auto">
          <a:prstGeom prst="rect">
            <a:avLst/>
          </a:prstGeom>
        </p:spPr>
        <p:txBody>
          <a:bodyPr spcFirstLastPara="1" wrap="square" lIns="91425" tIns="91425" rIns="91425" bIns="91425" anchor="b" anchorCtr="0">
            <a:noAutofit/>
          </a:bodyPr>
          <a:lstStyle/>
          <a:p>
            <a:pPr lvl="0">
              <a:defRPr/>
            </a:pPr>
            <a:r>
              <a:rPr lang="ru-RU" sz="4400">
                <a:solidFill>
                  <a:srgbClr val="FFFFFF"/>
                </a:solidFill>
              </a:rPr>
              <a:t>Уголовно-правовые риски бизнеса, причины их возникновения и способы защиты</a:t>
            </a:r>
            <a:endParaRPr lang="ru-RU" sz="4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Текст 1"/>
          <p:cNvSpPr>
            <a:spLocks noGrp="1"/>
          </p:cNvSpPr>
          <p:nvPr>
            <p:ph type="body" idx="1"/>
          </p:nvPr>
        </p:nvSpPr>
        <p:spPr bwMode="auto"/>
        <p:txBody>
          <a:bodyPr/>
          <a:lstStyle/>
          <a:p>
            <a:pPr>
              <a:buClr>
                <a:srgbClr val="B63376"/>
              </a:buClr>
              <a:defRPr/>
            </a:pPr>
            <a:r>
              <a:rPr lang="ru" sz="1400">
                <a:solidFill>
                  <a:srgbClr val="434343"/>
                </a:solidFill>
              </a:rPr>
              <a:t>Анализ взаимоотношений с государством (госорганы, госкомпании, госсредства). </a:t>
            </a:r>
            <a:endParaRPr/>
          </a:p>
          <a:p>
            <a:pPr>
              <a:buClr>
                <a:srgbClr val="B63376"/>
              </a:buClr>
              <a:defRPr/>
            </a:pPr>
            <a:r>
              <a:rPr lang="ru" sz="1400">
                <a:solidFill>
                  <a:srgbClr val="434343"/>
                </a:solidFill>
              </a:rPr>
              <a:t>Анализ</a:t>
            </a:r>
            <a:r>
              <a:rPr lang="ru" sz="1400"/>
              <a:t> конкурентной среды (взаимоотношения с существующими конкурентами). </a:t>
            </a:r>
            <a:endParaRPr/>
          </a:p>
          <a:p>
            <a:pPr>
              <a:buClr>
                <a:srgbClr val="B63376"/>
              </a:buClr>
              <a:defRPr/>
            </a:pPr>
            <a:r>
              <a:rPr lang="ru" sz="1400"/>
              <a:t>Анализ </a:t>
            </a:r>
            <a:r>
              <a:rPr lang="ru" sz="1400">
                <a:solidFill>
                  <a:srgbClr val="434343"/>
                </a:solidFill>
              </a:rPr>
              <a:t>внутрикорпоративных</a:t>
            </a:r>
            <a:r>
              <a:rPr lang="ru" sz="1400"/>
              <a:t> отношений (внутрикорпоративные конфликты, защищенность интересов собственников, активов). </a:t>
            </a:r>
            <a:endParaRPr/>
          </a:p>
          <a:p>
            <a:pPr>
              <a:buClr>
                <a:srgbClr val="B63376"/>
              </a:buClr>
              <a:defRPr/>
            </a:pPr>
            <a:r>
              <a:rPr lang="ru" sz="1400"/>
              <a:t>Проверка контрагентов (выявление недобросовестных налогоплательщиков, участников рынка). </a:t>
            </a:r>
            <a:endParaRPr/>
          </a:p>
          <a:p>
            <a:pPr>
              <a:buClr>
                <a:srgbClr val="B63376"/>
              </a:buClr>
              <a:defRPr/>
            </a:pPr>
            <a:r>
              <a:rPr lang="ru" sz="1400"/>
              <a:t>Анализ текущих обязательств компании (перед контрагентами, банками, госорганами). </a:t>
            </a:r>
            <a:endParaRPr/>
          </a:p>
          <a:p>
            <a:pPr>
              <a:buClr>
                <a:srgbClr val="B63376"/>
              </a:buClr>
              <a:defRPr/>
            </a:pPr>
            <a:r>
              <a:rPr lang="ru" sz="1400"/>
              <a:t>Трудовые отношения (лояльность работников, корректность увольнения, коммерческая тайна). </a:t>
            </a:r>
            <a:endParaRPr/>
          </a:p>
          <a:p>
            <a:pPr>
              <a:buClr>
                <a:srgbClr val="B63376"/>
              </a:buClr>
              <a:defRPr/>
            </a:pPr>
            <a:r>
              <a:rPr lang="ru" sz="1400"/>
              <a:t>Анализ схем деятельности компании (минимизация налогообложения, экономическая целесообразность и пр.). </a:t>
            </a:r>
            <a:endParaRPr/>
          </a:p>
          <a:p>
            <a:pPr>
              <a:buClr>
                <a:srgbClr val="B63376"/>
              </a:buClr>
              <a:defRPr/>
            </a:pPr>
            <a:endParaRPr lang="ru-RU"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Текст 1"/>
          <p:cNvSpPr>
            <a:spLocks noGrp="1"/>
          </p:cNvSpPr>
          <p:nvPr>
            <p:ph type="body" idx="1"/>
          </p:nvPr>
        </p:nvSpPr>
        <p:spPr bwMode="auto"/>
        <p:txBody>
          <a:bodyPr/>
          <a:lstStyle/>
          <a:p>
            <a:pPr>
              <a:buClr>
                <a:srgbClr val="B63376"/>
              </a:buClr>
              <a:defRPr/>
            </a:pPr>
            <a:r>
              <a:rPr lang="ru" sz="1400"/>
              <a:t>Анализ выявленных рисков. </a:t>
            </a:r>
            <a:endParaRPr/>
          </a:p>
          <a:p>
            <a:pPr>
              <a:buClr>
                <a:srgbClr val="B63376"/>
              </a:buClr>
              <a:defRPr/>
            </a:pPr>
            <a:r>
              <a:rPr lang="ru" sz="1400"/>
              <a:t>Внесение изменение изменений в документацию и текущую деятельность компании. </a:t>
            </a:r>
            <a:endParaRPr/>
          </a:p>
          <a:p>
            <a:pPr>
              <a:buClr>
                <a:srgbClr val="B63376"/>
              </a:buClr>
              <a:defRPr/>
            </a:pPr>
            <a:r>
              <a:rPr lang="ru" sz="1400"/>
              <a:t>Принятие мер, направленных на исключение разглашения информации о выявленных рисках. </a:t>
            </a:r>
            <a:endParaRPr/>
          </a:p>
          <a:p>
            <a:pPr>
              <a:buClr>
                <a:srgbClr val="B63376"/>
              </a:buClr>
              <a:defRPr/>
            </a:pPr>
            <a:r>
              <a:rPr lang="ru" sz="1400"/>
              <a:t>Вывод о фактической защищенности бизнеса в настоящее время.</a:t>
            </a:r>
            <a:endParaRPr/>
          </a:p>
          <a:p>
            <a:pPr>
              <a:buClr>
                <a:srgbClr val="B63376"/>
              </a:buClr>
              <a:defRPr/>
            </a:pPr>
            <a:r>
              <a:rPr lang="ru" sz="1400"/>
              <a:t>Уголовно-правовой комплаенс.</a:t>
            </a:r>
            <a:endParaRPr/>
          </a:p>
          <a:p>
            <a:pPr>
              <a:buClr>
                <a:srgbClr val="B63376"/>
              </a:buClr>
              <a:defRPr/>
            </a:pPr>
            <a:r>
              <a:rPr lang="ru" sz="1400"/>
              <a:t>Форензик</a:t>
            </a:r>
            <a:endParaRPr/>
          </a:p>
          <a:p>
            <a:pPr>
              <a:buClr>
                <a:srgbClr val="B63376"/>
              </a:buClr>
              <a:defRPr/>
            </a:pPr>
            <a:endParaRPr lang="ru-RU" sz="1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191;p25"/>
          <p:cNvSpPr>
            <a:spLocks noGrp="1"/>
          </p:cNvSpPr>
          <p:nvPr>
            <p:ph type="subTitle" idx="4294967295"/>
          </p:nvPr>
        </p:nvSpPr>
        <p:spPr bwMode="auto">
          <a:xfrm>
            <a:off x="0" y="4515966"/>
            <a:ext cx="9144000" cy="535636"/>
          </a:xfrm>
          <a:prstGeom prst="rect">
            <a:avLst/>
          </a:prstGeom>
          <a:solidFill>
            <a:srgbClr val="B63376"/>
          </a:solidFill>
        </p:spPr>
        <p:txBody>
          <a:bodyPr spcFirstLastPara="1" wrap="square" lIns="91425" tIns="91425" rIns="91425" bIns="91425" anchor="t" anchorCtr="0">
            <a:noAutofit/>
          </a:bodyPr>
          <a:lstStyle/>
          <a:p>
            <a:pPr marL="0" lvl="0" indent="0" algn="ctr">
              <a:buNone/>
              <a:defRPr/>
            </a:pPr>
            <a:r>
              <a:rPr lang="ru-RU" sz="2000" b="1">
                <a:solidFill>
                  <a:schemeClr val="bg1"/>
                </a:solidFill>
                <a:latin typeface="Montserrat"/>
                <a:cs typeface="Aharoni"/>
              </a:rPr>
              <a:t>ВЫЯВЛЕНИЕ И СНИЖЕНИЕ РИСКОВ СИЛАМИ ЭКСПЕРТОВ</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ctrTitle"/>
          </p:nvPr>
        </p:nvSpPr>
        <p:spPr bwMode="auto">
          <a:xfrm>
            <a:off x="755576" y="3291829"/>
            <a:ext cx="4505400" cy="1432800"/>
          </a:xfrm>
        </p:spPr>
        <p:txBody>
          <a:bodyPr/>
          <a:lstStyle/>
          <a:p>
            <a:pPr marL="0" indent="0">
              <a:defRPr/>
            </a:pPr>
            <a:r>
              <a:rPr lang="ru-RU" sz="2400"/>
              <a:t>Анализ компании по 280 параметрам + наглядная диаграмма о состоянии рисков в бизнесе.</a:t>
            </a:r>
            <a:br>
              <a:rPr lang="ru-RU" sz="2400"/>
            </a:br>
            <a:endParaRPr lang="ru-RU" sz="2400"/>
          </a:p>
        </p:txBody>
      </p:sp>
      <p:sp>
        <p:nvSpPr>
          <p:cNvPr id="5" name="Подзаголовок 2"/>
          <p:cNvSpPr>
            <a:spLocks noGrp="1"/>
          </p:cNvSpPr>
          <p:nvPr>
            <p:ph type="subTitle" idx="1"/>
          </p:nvPr>
        </p:nvSpPr>
        <p:spPr bwMode="auto">
          <a:xfrm>
            <a:off x="5868144" y="339502"/>
            <a:ext cx="3168351" cy="1440160"/>
          </a:xfrm>
        </p:spPr>
        <p:txBody>
          <a:bodyPr/>
          <a:lstStyle/>
          <a:p>
            <a:pPr marL="0" indent="0" algn="just">
              <a:buClr>
                <a:srgbClr val="434343"/>
              </a:buClr>
              <a:buSzPct val="100000"/>
              <a:defRPr/>
            </a:pPr>
            <a:r>
              <a:rPr lang="ru" sz="2000" b="1">
                <a:solidFill>
                  <a:srgbClr val="B63376"/>
                </a:solidFill>
              </a:rPr>
              <a:t>Предварительный</a:t>
            </a:r>
            <a:endParaRPr lang="ru" sz="1600" b="1">
              <a:solidFill>
                <a:srgbClr val="B63376"/>
              </a:solidFill>
            </a:endParaRPr>
          </a:p>
          <a:p>
            <a:pPr marL="0" indent="0" algn="just">
              <a:buClr>
                <a:srgbClr val="434343"/>
              </a:buClr>
              <a:buSzPct val="100000"/>
              <a:defRPr/>
            </a:pPr>
            <a:r>
              <a:rPr lang="ru" sz="4000" b="1">
                <a:solidFill>
                  <a:srgbClr val="B63376"/>
                </a:solidFill>
              </a:rPr>
              <a:t>АУДИТ</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ctrTitle"/>
          </p:nvPr>
        </p:nvSpPr>
        <p:spPr bwMode="auto">
          <a:xfrm>
            <a:off x="755576" y="3291829"/>
            <a:ext cx="4505400" cy="1432800"/>
          </a:xfrm>
        </p:spPr>
        <p:txBody>
          <a:bodyPr/>
          <a:lstStyle/>
          <a:p>
            <a:pPr>
              <a:defRPr/>
            </a:pPr>
            <a:r>
              <a:rPr lang="ru-RU" sz="2400"/>
              <a:t>Аналог налоговой проверки – изучаются те места, которые смотрят налоговые органы. Мы применяем подход налогового инспектора.</a:t>
            </a:r>
            <a:br>
              <a:rPr lang="ru-RU" sz="2400"/>
            </a:br>
            <a:endParaRPr lang="ru-RU" sz="2400"/>
          </a:p>
        </p:txBody>
      </p:sp>
      <p:sp>
        <p:nvSpPr>
          <p:cNvPr id="5" name="Подзаголовок 2"/>
          <p:cNvSpPr>
            <a:spLocks noGrp="1"/>
          </p:cNvSpPr>
          <p:nvPr>
            <p:ph type="subTitle" idx="1"/>
          </p:nvPr>
        </p:nvSpPr>
        <p:spPr bwMode="auto">
          <a:xfrm>
            <a:off x="5940152" y="339502"/>
            <a:ext cx="2446500" cy="1432800"/>
          </a:xfrm>
        </p:spPr>
        <p:txBody>
          <a:bodyPr/>
          <a:lstStyle/>
          <a:p>
            <a:pPr marL="0" indent="0" algn="just">
              <a:buClr>
                <a:srgbClr val="434343"/>
              </a:buClr>
              <a:buSzPct val="100000"/>
              <a:defRPr/>
            </a:pPr>
            <a:r>
              <a:rPr lang="ru" sz="2000" b="1">
                <a:solidFill>
                  <a:srgbClr val="B63376"/>
                </a:solidFill>
              </a:rPr>
              <a:t>Полный</a:t>
            </a:r>
            <a:endParaRPr lang="ru" sz="4000" b="1">
              <a:solidFill>
                <a:srgbClr val="B63376"/>
              </a:solidFill>
            </a:endParaRPr>
          </a:p>
          <a:p>
            <a:pPr marL="0" indent="0" algn="just">
              <a:buClr>
                <a:srgbClr val="434343"/>
              </a:buClr>
              <a:buSzPct val="100000"/>
              <a:defRPr/>
            </a:pPr>
            <a:r>
              <a:rPr lang="ru" sz="4000" b="1">
                <a:solidFill>
                  <a:srgbClr val="B63376"/>
                </a:solidFill>
              </a:rPr>
              <a:t>АУДИТ</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99;p16"/>
          <p:cNvSpPr>
            <a:spLocks noGrp="1"/>
          </p:cNvSpPr>
          <p:nvPr>
            <p:ph type="title"/>
          </p:nvPr>
        </p:nvSpPr>
        <p:spPr bwMode="auto">
          <a:prstGeom prst="rect">
            <a:avLst/>
          </a:prstGeom>
        </p:spPr>
        <p:txBody>
          <a:bodyPr spcFirstLastPara="1" wrap="square" lIns="91425" tIns="91425" rIns="91425" bIns="91425" anchor="b" anchorCtr="0">
            <a:noAutofit/>
          </a:bodyPr>
          <a:lstStyle/>
          <a:p>
            <a:pPr lvl="0">
              <a:defRPr/>
            </a:pPr>
            <a:r>
              <a:rPr lang="ru-RU"/>
              <a:t>При проведении аудита анализируются:</a:t>
            </a:r>
            <a:endParaRPr/>
          </a:p>
        </p:txBody>
      </p:sp>
      <p:sp>
        <p:nvSpPr>
          <p:cNvPr id="5" name="Google Shape;100;p16"/>
          <p:cNvSpPr>
            <a:spLocks noGrp="1"/>
          </p:cNvSpPr>
          <p:nvPr>
            <p:ph type="body" idx="1"/>
          </p:nvPr>
        </p:nvSpPr>
        <p:spPr bwMode="auto">
          <a:prstGeom prst="rect">
            <a:avLst/>
          </a:prstGeom>
        </p:spPr>
        <p:txBody>
          <a:bodyPr spcFirstLastPara="1" wrap="square" lIns="91425" tIns="91425" rIns="91425" bIns="91425" anchor="t" anchorCtr="0">
            <a:noAutofit/>
          </a:bodyPr>
          <a:lstStyle/>
          <a:p>
            <a:pPr algn="just">
              <a:lnSpc>
                <a:spcPct val="114999"/>
              </a:lnSpc>
              <a:buClr>
                <a:srgbClr val="B63376"/>
              </a:buClr>
              <a:defRPr/>
            </a:pPr>
            <a:r>
              <a:rPr lang="ru-RU" sz="2000">
                <a:solidFill>
                  <a:srgbClr val="434343"/>
                </a:solidFill>
              </a:rPr>
              <a:t>Налоговая отчетность (регистры)</a:t>
            </a:r>
            <a:endParaRPr/>
          </a:p>
          <a:p>
            <a:pPr algn="just">
              <a:lnSpc>
                <a:spcPct val="114999"/>
              </a:lnSpc>
              <a:buClr>
                <a:srgbClr val="B63376"/>
              </a:buClr>
              <a:defRPr/>
            </a:pPr>
            <a:r>
              <a:rPr lang="ru-RU" sz="2000">
                <a:solidFill>
                  <a:srgbClr val="434343"/>
                </a:solidFill>
              </a:rPr>
              <a:t>Схемы ведения бизнеса</a:t>
            </a:r>
            <a:endParaRPr/>
          </a:p>
          <a:p>
            <a:pPr algn="just">
              <a:lnSpc>
                <a:spcPct val="114999"/>
              </a:lnSpc>
              <a:buClr>
                <a:srgbClr val="B63376"/>
              </a:buClr>
              <a:defRPr/>
            </a:pPr>
            <a:r>
              <a:rPr lang="ru-RU" sz="2000">
                <a:solidFill>
                  <a:srgbClr val="434343"/>
                </a:solidFill>
              </a:rPr>
              <a:t>Первичные документы</a:t>
            </a:r>
            <a:endParaRPr/>
          </a:p>
          <a:p>
            <a:pPr algn="just">
              <a:lnSpc>
                <a:spcPct val="114999"/>
              </a:lnSpc>
              <a:buClr>
                <a:srgbClr val="B63376"/>
              </a:buClr>
              <a:defRPr/>
            </a:pPr>
            <a:r>
              <a:rPr lang="ru-RU" sz="2000">
                <a:solidFill>
                  <a:srgbClr val="434343"/>
                </a:solidFill>
              </a:rPr>
              <a:t>Контрагенты</a:t>
            </a:r>
            <a:endParaRPr/>
          </a:p>
          <a:p>
            <a:pPr algn="just">
              <a:lnSpc>
                <a:spcPct val="114999"/>
              </a:lnSpc>
              <a:buClr>
                <a:srgbClr val="B63376"/>
              </a:buClr>
              <a:defRPr/>
            </a:pPr>
            <a:r>
              <a:rPr lang="ru-RU" sz="2000">
                <a:solidFill>
                  <a:srgbClr val="434343"/>
                </a:solidFill>
              </a:rPr>
              <a:t>Определяются риски проверок налоговой инспекции</a:t>
            </a:r>
            <a:endParaRPr/>
          </a:p>
          <a:p>
            <a:pPr algn="just">
              <a:lnSpc>
                <a:spcPct val="114999"/>
              </a:lnSpc>
              <a:buClr>
                <a:srgbClr val="B63376"/>
              </a:buClr>
              <a:defRPr/>
            </a:pPr>
            <a:r>
              <a:rPr lang="ru-RU" sz="2000">
                <a:solidFill>
                  <a:srgbClr val="434343"/>
                </a:solidFill>
              </a:rPr>
              <a:t>Определяются риски проверок УЭБиПК (ОБЭП)</a:t>
            </a:r>
            <a:endParaRPr/>
          </a:p>
          <a:p>
            <a:pPr algn="just">
              <a:defRPr/>
            </a:pPr>
            <a:endParaRPr lang="ru-RU">
              <a:solidFill>
                <a:srgbClr val="434343"/>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Google Shape;397;p36"/>
          <p:cNvSpPr>
            <a:spLocks noGrp="1"/>
          </p:cNvSpPr>
          <p:nvPr>
            <p:ph type="ctrTitle"/>
          </p:nvPr>
        </p:nvSpPr>
        <p:spPr bwMode="auto">
          <a:prstGeom prst="rect">
            <a:avLst/>
          </a:prstGeom>
        </p:spPr>
        <p:txBody>
          <a:bodyPr spcFirstLastPara="1" wrap="square" lIns="91425" tIns="91425" rIns="91425" bIns="91425" anchor="b" anchorCtr="0">
            <a:noAutofit/>
          </a:bodyPr>
          <a:lstStyle/>
          <a:p>
            <a:pPr marL="0" lvl="0" indent="0" algn="r">
              <a:spcBef>
                <a:spcPts val="0"/>
              </a:spcBef>
              <a:spcAft>
                <a:spcPts val="0"/>
              </a:spcAft>
              <a:buNone/>
              <a:defRPr/>
            </a:pPr>
            <a:r>
              <a:rPr lang="ru-RU" sz="9600">
                <a:solidFill>
                  <a:schemeClr val="bg1"/>
                </a:solidFill>
              </a:rPr>
              <a:t>2</a:t>
            </a:r>
            <a:r>
              <a:rPr lang="en" sz="9600">
                <a:solidFill>
                  <a:schemeClr val="bg1"/>
                </a:solidFill>
              </a:rPr>
              <a:t>.</a:t>
            </a:r>
            <a:br>
              <a:rPr lang="en" sz="9600">
                <a:solidFill>
                  <a:schemeClr val="bg1"/>
                </a:solidFill>
              </a:rPr>
            </a:br>
            <a:r>
              <a:rPr lang="ru-RU">
                <a:solidFill>
                  <a:schemeClr val="bg1"/>
                </a:solidFill>
              </a:rPr>
              <a:t>Оценка</a:t>
            </a:r>
            <a:r>
              <a:rPr lang="en">
                <a:solidFill>
                  <a:schemeClr val="bg1"/>
                </a:solidFill>
              </a:rPr>
              <a:t/>
            </a:r>
            <a:br>
              <a:rPr lang="en">
                <a:solidFill>
                  <a:schemeClr val="bg1"/>
                </a:solidFill>
              </a:rPr>
            </a:br>
            <a:r>
              <a:rPr lang="ru-RU">
                <a:solidFill>
                  <a:schemeClr val="bg1"/>
                </a:solidFill>
              </a:rPr>
              <a:t>РИСКА</a:t>
            </a:r>
            <a:endParaRPr>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99;p16"/>
          <p:cNvSpPr>
            <a:spLocks noGrp="1"/>
          </p:cNvSpPr>
          <p:nvPr>
            <p:ph type="title"/>
          </p:nvPr>
        </p:nvSpPr>
        <p:spPr bwMode="auto">
          <a:prstGeom prst="rect">
            <a:avLst/>
          </a:prstGeom>
        </p:spPr>
        <p:txBody>
          <a:bodyPr spcFirstLastPara="1" wrap="square" lIns="91425" tIns="91425" rIns="91425" bIns="91425" anchor="b" anchorCtr="0">
            <a:noAutofit/>
          </a:bodyPr>
          <a:lstStyle/>
          <a:p>
            <a:pPr lvl="0">
              <a:defRPr/>
            </a:pPr>
            <a:r>
              <a:rPr lang="ru-RU"/>
              <a:t>2 Этап</a:t>
            </a:r>
            <a:endParaRPr/>
          </a:p>
        </p:txBody>
      </p:sp>
      <p:sp>
        <p:nvSpPr>
          <p:cNvPr id="5" name="Google Shape;100;p16"/>
          <p:cNvSpPr>
            <a:spLocks noGrp="1"/>
          </p:cNvSpPr>
          <p:nvPr>
            <p:ph type="body" idx="1"/>
          </p:nvPr>
        </p:nvSpPr>
        <p:spPr bwMode="auto">
          <a:prstGeom prst="rect">
            <a:avLst/>
          </a:prstGeom>
        </p:spPr>
        <p:txBody>
          <a:bodyPr spcFirstLastPara="1" wrap="square" lIns="91425" tIns="91425" rIns="91425" bIns="91425" anchor="t" anchorCtr="0">
            <a:noAutofit/>
          </a:bodyPr>
          <a:lstStyle/>
          <a:p>
            <a:pPr algn="just">
              <a:lnSpc>
                <a:spcPct val="114999"/>
              </a:lnSpc>
              <a:buClr>
                <a:srgbClr val="B63376"/>
              </a:buClr>
              <a:defRPr/>
            </a:pPr>
            <a:r>
              <a:rPr lang="ru-RU" sz="2000">
                <a:solidFill>
                  <a:srgbClr val="434343"/>
                </a:solidFill>
              </a:rPr>
              <a:t>Вероятность наступления;</a:t>
            </a:r>
            <a:endParaRPr/>
          </a:p>
          <a:p>
            <a:pPr algn="just">
              <a:buClr>
                <a:srgbClr val="B63376"/>
              </a:buClr>
              <a:defRPr/>
            </a:pPr>
            <a:r>
              <a:rPr lang="ru-RU" sz="2000">
                <a:solidFill>
                  <a:srgbClr val="434343"/>
                </a:solidFill>
              </a:rPr>
              <a:t>Ущерб проведения проверки;</a:t>
            </a:r>
            <a:endParaRPr/>
          </a:p>
          <a:p>
            <a:pPr algn="just">
              <a:buClr>
                <a:srgbClr val="B63376"/>
              </a:buClr>
              <a:defRPr/>
            </a:pPr>
            <a:r>
              <a:rPr lang="ru" sz="2000">
                <a:solidFill>
                  <a:srgbClr val="434343"/>
                </a:solidFill>
              </a:rPr>
              <a:t>Затраты</a:t>
            </a:r>
            <a:r>
              <a:rPr lang="en-US" sz="2000">
                <a:solidFill>
                  <a:srgbClr val="434343"/>
                </a:solidFill>
              </a:rPr>
              <a:t> </a:t>
            </a:r>
            <a:r>
              <a:rPr lang="ru" sz="2000">
                <a:solidFill>
                  <a:srgbClr val="434343"/>
                </a:solidFill>
              </a:rPr>
              <a:t>на устранение или предупреждение</a:t>
            </a:r>
            <a:r>
              <a:rPr lang="en-US" sz="2000">
                <a:solidFill>
                  <a:srgbClr val="434343"/>
                </a:solidFill>
              </a:rPr>
              <a:t>.</a:t>
            </a:r>
            <a:endParaRPr lang="ru" sz="2000">
              <a:solidFill>
                <a:srgbClr val="434343"/>
              </a:solidFill>
            </a:endParaRPr>
          </a:p>
          <a:p>
            <a:pPr algn="just">
              <a:buClr>
                <a:srgbClr val="B63376"/>
              </a:buClr>
              <a:defRPr/>
            </a:pPr>
            <a:endParaRPr lang="ru-RU" sz="2000">
              <a:solidFill>
                <a:srgbClr val="434343"/>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Google Shape;397;p36"/>
          <p:cNvSpPr>
            <a:spLocks noGrp="1"/>
          </p:cNvSpPr>
          <p:nvPr>
            <p:ph type="ctrTitle"/>
          </p:nvPr>
        </p:nvSpPr>
        <p:spPr bwMode="auto">
          <a:prstGeom prst="rect">
            <a:avLst/>
          </a:prstGeom>
        </p:spPr>
        <p:txBody>
          <a:bodyPr spcFirstLastPara="1" wrap="square" lIns="91425" tIns="91425" rIns="91425" bIns="91425" anchor="b" anchorCtr="0">
            <a:noAutofit/>
          </a:bodyPr>
          <a:lstStyle/>
          <a:p>
            <a:pPr marL="0" lvl="0" indent="0" algn="r">
              <a:spcBef>
                <a:spcPts val="0"/>
              </a:spcBef>
              <a:spcAft>
                <a:spcPts val="0"/>
              </a:spcAft>
              <a:buNone/>
              <a:defRPr/>
            </a:pPr>
            <a:r>
              <a:rPr lang="ru-RU" sz="9600">
                <a:solidFill>
                  <a:srgbClr val="B63376"/>
                </a:solidFill>
              </a:rPr>
              <a:t>3</a:t>
            </a:r>
            <a:r>
              <a:rPr lang="en" sz="9600">
                <a:solidFill>
                  <a:srgbClr val="B63376"/>
                </a:solidFill>
              </a:rPr>
              <a:t>.</a:t>
            </a:r>
            <a:r>
              <a:rPr lang="en" sz="9600">
                <a:solidFill>
                  <a:schemeClr val="accent2"/>
                </a:solidFill>
              </a:rPr>
              <a:t/>
            </a:r>
            <a:br>
              <a:rPr lang="en" sz="9600">
                <a:solidFill>
                  <a:schemeClr val="accent2"/>
                </a:solidFill>
              </a:rPr>
            </a:br>
            <a:r>
              <a:rPr lang="ru-RU"/>
              <a:t>Внедрение</a:t>
            </a:r>
            <a:r>
              <a:rPr lang="en"/>
              <a:t/>
            </a:r>
            <a:br>
              <a:rPr lang="en"/>
            </a:br>
            <a:r>
              <a:rPr lang="ru-RU"/>
              <a:t>ИЗМЕНЕНИЙ</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99;p16"/>
          <p:cNvSpPr>
            <a:spLocks noGrp="1"/>
          </p:cNvSpPr>
          <p:nvPr>
            <p:ph type="title"/>
          </p:nvPr>
        </p:nvSpPr>
        <p:spPr bwMode="auto">
          <a:prstGeom prst="rect">
            <a:avLst/>
          </a:prstGeom>
        </p:spPr>
        <p:txBody>
          <a:bodyPr spcFirstLastPara="1" wrap="square" lIns="91425" tIns="91425" rIns="91425" bIns="91425" anchor="b" anchorCtr="0">
            <a:noAutofit/>
          </a:bodyPr>
          <a:lstStyle/>
          <a:p>
            <a:pPr lvl="0">
              <a:defRPr/>
            </a:pPr>
            <a:r>
              <a:rPr lang="ru-RU"/>
              <a:t>3 Этап</a:t>
            </a:r>
            <a:endParaRPr/>
          </a:p>
        </p:txBody>
      </p:sp>
      <p:sp>
        <p:nvSpPr>
          <p:cNvPr id="5" name="Google Shape;100;p16"/>
          <p:cNvSpPr>
            <a:spLocks noGrp="1"/>
          </p:cNvSpPr>
          <p:nvPr>
            <p:ph type="body" idx="1"/>
          </p:nvPr>
        </p:nvSpPr>
        <p:spPr bwMode="auto">
          <a:prstGeom prst="rect">
            <a:avLst/>
          </a:prstGeom>
        </p:spPr>
        <p:txBody>
          <a:bodyPr spcFirstLastPara="1" wrap="square" lIns="91425" tIns="91425" rIns="91425" bIns="91425" anchor="t" anchorCtr="0">
            <a:noAutofit/>
          </a:bodyPr>
          <a:lstStyle/>
          <a:p>
            <a:pPr algn="just">
              <a:buClr>
                <a:srgbClr val="B63376"/>
              </a:buClr>
              <a:defRPr/>
            </a:pPr>
            <a:r>
              <a:rPr lang="ru-RU" sz="2000">
                <a:solidFill>
                  <a:srgbClr val="434343"/>
                </a:solidFill>
              </a:rPr>
              <a:t>Устранение рисков;</a:t>
            </a:r>
            <a:endParaRPr/>
          </a:p>
          <a:p>
            <a:pPr algn="just">
              <a:buClr>
                <a:srgbClr val="B63376"/>
              </a:buClr>
              <a:defRPr/>
            </a:pPr>
            <a:r>
              <a:rPr lang="ru-RU" sz="2000">
                <a:solidFill>
                  <a:srgbClr val="434343"/>
                </a:solidFill>
              </a:rPr>
              <a:t>Внедрение новой схемы работы</a:t>
            </a:r>
            <a:r>
              <a:rPr lang="en-US" sz="2000">
                <a:solidFill>
                  <a:srgbClr val="434343"/>
                </a:solidFill>
              </a:rPr>
              <a:t>;</a:t>
            </a:r>
            <a:endParaRPr lang="ru-RU" sz="2000">
              <a:solidFill>
                <a:srgbClr val="434343"/>
              </a:solidFill>
            </a:endParaRPr>
          </a:p>
          <a:p>
            <a:pPr algn="just">
              <a:buClr>
                <a:srgbClr val="B63376"/>
              </a:buClr>
              <a:defRPr/>
            </a:pPr>
            <a:r>
              <a:rPr lang="ru-RU" sz="2000">
                <a:solidFill>
                  <a:srgbClr val="434343"/>
                </a:solidFill>
              </a:rPr>
              <a:t>Оптимизация бизнеса</a:t>
            </a:r>
            <a:r>
              <a:rPr lang="en-US" sz="2000">
                <a:solidFill>
                  <a:srgbClr val="434343"/>
                </a:solidFill>
              </a:rPr>
              <a:t>.</a:t>
            </a:r>
            <a:endParaRPr lang="ru-RU" sz="2000">
              <a:solidFill>
                <a:srgbClr val="434343"/>
              </a:solidFill>
            </a:endParaRPr>
          </a:p>
          <a:p>
            <a:pPr algn="just">
              <a:buClr>
                <a:srgbClr val="B63376"/>
              </a:buClr>
              <a:defRPr/>
            </a:pPr>
            <a:endParaRPr lang="ru-RU" sz="2000">
              <a:solidFill>
                <a:srgbClr val="434343"/>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2500" b="14166"/>
          <a:stretch/>
        </a:blipFill>
        <a:effectLst/>
      </p:bgPr>
    </p:bg>
    <p:spTree>
      <p:nvGrpSpPr>
        <p:cNvPr id="1" name=""/>
        <p:cNvGrpSpPr/>
        <p:nvPr/>
      </p:nvGrpSpPr>
      <p:grpSpPr bwMode="auto">
        <a:xfrm>
          <a:off x="0" y="0"/>
          <a:ext cx="0" cy="0"/>
          <a:chOff x="0" y="0"/>
          <a:chExt cx="0" cy="0"/>
        </a:xfrm>
      </p:grpSpPr>
      <p:sp>
        <p:nvSpPr>
          <p:cNvPr id="4" name="Google Shape;191;p25"/>
          <p:cNvSpPr>
            <a:spLocks noGrp="1"/>
          </p:cNvSpPr>
          <p:nvPr>
            <p:ph type="subTitle" idx="4294967295"/>
          </p:nvPr>
        </p:nvSpPr>
        <p:spPr bwMode="auto">
          <a:xfrm>
            <a:off x="0" y="4515966"/>
            <a:ext cx="9144000" cy="535636"/>
          </a:xfrm>
          <a:prstGeom prst="rect">
            <a:avLst/>
          </a:prstGeom>
          <a:solidFill>
            <a:srgbClr val="B63376"/>
          </a:solidFill>
        </p:spPr>
        <p:txBody>
          <a:bodyPr spcFirstLastPara="1" wrap="square" lIns="91425" tIns="91425" rIns="91425" bIns="91425" anchor="t" anchorCtr="0">
            <a:noAutofit/>
          </a:bodyPr>
          <a:lstStyle/>
          <a:p>
            <a:pPr marL="0" lvl="0" indent="0" algn="ctr">
              <a:buNone/>
              <a:defRPr/>
            </a:pPr>
            <a:r>
              <a:rPr lang="ru-RU" sz="2000" b="1">
                <a:solidFill>
                  <a:schemeClr val="bg1"/>
                </a:solidFill>
                <a:latin typeface="Montserrat"/>
                <a:cs typeface="Aharoni"/>
              </a:rPr>
              <a:t>УГОЛОВНО-ПРАВОВЫЕ РИСКИ</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709" b="28368"/>
          <a:stretch/>
        </a:blipFill>
        <a:effectLst/>
      </p:bgPr>
    </p:bg>
    <p:spTree>
      <p:nvGrpSpPr>
        <p:cNvPr id="1" name=""/>
        <p:cNvGrpSpPr/>
        <p:nvPr/>
      </p:nvGrpSpPr>
      <p:grpSpPr bwMode="auto">
        <a:xfrm>
          <a:off x="0" y="0"/>
          <a:ext cx="0" cy="0"/>
          <a:chOff x="0" y="0"/>
          <a:chExt cx="0" cy="0"/>
        </a:xfrm>
      </p:grpSpPr>
      <p:sp>
        <p:nvSpPr>
          <p:cNvPr id="4" name="Google Shape;191;p25"/>
          <p:cNvSpPr>
            <a:spLocks noGrp="1"/>
          </p:cNvSpPr>
          <p:nvPr>
            <p:ph type="subTitle" idx="4294967295"/>
          </p:nvPr>
        </p:nvSpPr>
        <p:spPr bwMode="auto">
          <a:xfrm>
            <a:off x="0" y="4515966"/>
            <a:ext cx="9144000" cy="535636"/>
          </a:xfrm>
          <a:prstGeom prst="rect">
            <a:avLst/>
          </a:prstGeom>
          <a:solidFill>
            <a:srgbClr val="B63376"/>
          </a:solidFill>
        </p:spPr>
        <p:txBody>
          <a:bodyPr spcFirstLastPara="1" wrap="square" lIns="91425" tIns="91425" rIns="91425" bIns="91425" anchor="t" anchorCtr="0">
            <a:noAutofit/>
          </a:bodyPr>
          <a:lstStyle/>
          <a:p>
            <a:pPr marL="0" lvl="0" indent="0" algn="ctr">
              <a:buNone/>
              <a:defRPr/>
            </a:pPr>
            <a:r>
              <a:rPr lang="ru-RU" sz="2000" b="1">
                <a:solidFill>
                  <a:schemeClr val="bg1"/>
                </a:solidFill>
                <a:latin typeface="Montserrat"/>
                <a:cs typeface="Aharoni"/>
              </a:rPr>
              <a:t>ОБУЧЕНИЕ</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Текст 1"/>
          <p:cNvSpPr>
            <a:spLocks noGrp="1"/>
          </p:cNvSpPr>
          <p:nvPr>
            <p:ph type="body" idx="1"/>
          </p:nvPr>
        </p:nvSpPr>
        <p:spPr bwMode="auto"/>
        <p:txBody>
          <a:bodyPr/>
          <a:lstStyle/>
          <a:p>
            <a:pPr>
              <a:buClr>
                <a:srgbClr val="B63376"/>
              </a:buClr>
              <a:defRPr/>
            </a:pPr>
            <a:r>
              <a:rPr lang="ru-RU" sz="2200">
                <a:solidFill>
                  <a:srgbClr val="434343"/>
                </a:solidFill>
              </a:rPr>
              <a:t>Персонала компании о причинах возникновения проверки</a:t>
            </a:r>
            <a:endParaRPr lang="ru-RU" sz="2200" b="1">
              <a:solidFill>
                <a:srgbClr val="898989"/>
              </a:solidFill>
              <a:latin typeface="Calibri"/>
              <a:ea typeface="Calibri"/>
              <a:cs typeface="Calibri"/>
            </a:endParaRPr>
          </a:p>
          <a:p>
            <a:pPr>
              <a:buClr>
                <a:srgbClr val="B63376"/>
              </a:buClr>
              <a:defRPr/>
            </a:pPr>
            <a:r>
              <a:rPr lang="ru-RU" sz="2200">
                <a:solidFill>
                  <a:srgbClr val="434343"/>
                </a:solidFill>
              </a:rPr>
              <a:t>Правам и обязанностям сотрудников компании</a:t>
            </a:r>
            <a:endParaRPr/>
          </a:p>
          <a:p>
            <a:pPr>
              <a:buClr>
                <a:srgbClr val="B63376"/>
              </a:buClr>
              <a:defRPr/>
            </a:pPr>
            <a:r>
              <a:rPr lang="ru-RU" sz="2200">
                <a:solidFill>
                  <a:srgbClr val="434343"/>
                </a:solidFill>
              </a:rPr>
              <a:t>Правам и обязанностям сотрудников полиции</a:t>
            </a:r>
            <a:endParaRPr/>
          </a:p>
          <a:p>
            <a:pPr>
              <a:buClr>
                <a:srgbClr val="B63376"/>
              </a:buClr>
              <a:defRPr/>
            </a:pPr>
            <a:r>
              <a:rPr lang="ru-RU" sz="2200">
                <a:solidFill>
                  <a:srgbClr val="434343"/>
                </a:solidFill>
              </a:rPr>
              <a:t>Законности и незаконности мероприятий</a:t>
            </a:r>
            <a:endParaRPr/>
          </a:p>
          <a:p>
            <a:pPr>
              <a:buClr>
                <a:srgbClr val="B63376"/>
              </a:buClr>
              <a:defRPr/>
            </a:pPr>
            <a:r>
              <a:rPr lang="ru-RU" sz="2200">
                <a:solidFill>
                  <a:srgbClr val="434343"/>
                </a:solidFill>
              </a:rPr>
              <a:t>Ответственности</a:t>
            </a:r>
            <a:endParaRPr/>
          </a:p>
          <a:p>
            <a:pPr>
              <a:buClr>
                <a:srgbClr val="B63376"/>
              </a:buClr>
              <a:defRPr/>
            </a:pPr>
            <a:r>
              <a:rPr lang="ru-RU" sz="2200">
                <a:solidFill>
                  <a:srgbClr val="434343"/>
                </a:solidFill>
              </a:rPr>
              <a:t>Влияние поведения сотрудников на негативные выводы проверки</a:t>
            </a:r>
            <a:endParaRPr/>
          </a:p>
          <a:p>
            <a:pPr>
              <a:buClr>
                <a:srgbClr val="B63376"/>
              </a:buClr>
              <a:defRPr/>
            </a:pPr>
            <a:endParaRPr lang="ru-RU" sz="22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tretch/>
        </a:blipFill>
        <a:effectLst/>
      </p:bgPr>
    </p:bg>
    <p:spTree>
      <p:nvGrpSpPr>
        <p:cNvPr id="1" name=""/>
        <p:cNvGrpSpPr/>
        <p:nvPr/>
      </p:nvGrpSpPr>
      <p:grpSpPr bwMode="auto">
        <a:xfrm>
          <a:off x="0" y="0"/>
          <a:ext cx="0" cy="0"/>
          <a:chOff x="0" y="0"/>
          <a:chExt cx="0" cy="0"/>
        </a:xfrm>
      </p:grpSpPr>
      <p:sp>
        <p:nvSpPr>
          <p:cNvPr id="4" name="Google Shape;191;p25"/>
          <p:cNvSpPr>
            <a:spLocks noGrp="1"/>
          </p:cNvSpPr>
          <p:nvPr>
            <p:ph type="subTitle" idx="4294967295"/>
          </p:nvPr>
        </p:nvSpPr>
        <p:spPr bwMode="auto">
          <a:xfrm>
            <a:off x="0" y="4515966"/>
            <a:ext cx="9144000" cy="535636"/>
          </a:xfrm>
          <a:prstGeom prst="rect">
            <a:avLst/>
          </a:prstGeom>
          <a:solidFill>
            <a:srgbClr val="B63376"/>
          </a:solidFill>
        </p:spPr>
        <p:txBody>
          <a:bodyPr spcFirstLastPara="1" wrap="square" lIns="91425" tIns="91425" rIns="91425" bIns="91425" anchor="t" anchorCtr="0">
            <a:noAutofit/>
          </a:bodyPr>
          <a:lstStyle/>
          <a:p>
            <a:pPr marL="0" lvl="0" indent="0" algn="ctr">
              <a:buNone/>
              <a:defRPr/>
            </a:pPr>
            <a:r>
              <a:rPr lang="ru-RU" sz="1800" b="1">
                <a:solidFill>
                  <a:schemeClr val="bg1"/>
                </a:solidFill>
                <a:latin typeface="Montserrat"/>
                <a:cs typeface="Aharoni"/>
              </a:rPr>
              <a:t>РАСПРЕДЕЛЕНИЕ РОЛЕЙ СОТРУДНИКОВ КОМПАНИИ ПРИ ПРОВЕРКЕ</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Текст 1"/>
          <p:cNvSpPr>
            <a:spLocks noGrp="1"/>
          </p:cNvSpPr>
          <p:nvPr>
            <p:ph type="body" idx="1"/>
          </p:nvPr>
        </p:nvSpPr>
        <p:spPr bwMode="auto"/>
        <p:txBody>
          <a:bodyPr/>
          <a:lstStyle/>
          <a:p>
            <a:pPr>
              <a:buClr>
                <a:srgbClr val="B63376"/>
              </a:buClr>
              <a:defRPr/>
            </a:pPr>
            <a:r>
              <a:rPr lang="ru-RU" sz="2200">
                <a:solidFill>
                  <a:srgbClr val="434343"/>
                </a:solidFill>
              </a:rPr>
              <a:t>Определение группы ответственных лиц </a:t>
            </a:r>
            <a:endParaRPr/>
          </a:p>
          <a:p>
            <a:pPr>
              <a:buClr>
                <a:srgbClr val="B63376"/>
              </a:buClr>
              <a:defRPr/>
            </a:pPr>
            <a:r>
              <a:rPr lang="ru-RU" sz="2200">
                <a:solidFill>
                  <a:srgbClr val="434343"/>
                </a:solidFill>
              </a:rPr>
              <a:t>Осуществление контроля за поведением сотрудников при проверке</a:t>
            </a:r>
            <a:endParaRPr/>
          </a:p>
          <a:p>
            <a:pPr>
              <a:buClr>
                <a:srgbClr val="B63376"/>
              </a:buClr>
              <a:defRPr/>
            </a:pPr>
            <a:r>
              <a:rPr lang="ru-RU" sz="2200">
                <a:solidFill>
                  <a:srgbClr val="434343"/>
                </a:solidFill>
              </a:rPr>
              <a:t>Определение ответственного от лица компании</a:t>
            </a:r>
            <a:endParaRPr/>
          </a:p>
          <a:p>
            <a:pPr>
              <a:buClr>
                <a:srgbClr val="B63376"/>
              </a:buClr>
              <a:defRPr/>
            </a:pPr>
            <a:r>
              <a:rPr lang="ru-RU" sz="2200">
                <a:solidFill>
                  <a:srgbClr val="434343"/>
                </a:solidFill>
              </a:rPr>
              <a:t>Участие представителя компании при проверке</a:t>
            </a:r>
            <a:endParaRPr/>
          </a:p>
          <a:p>
            <a:pPr>
              <a:buClr>
                <a:srgbClr val="B63376"/>
              </a:buClr>
              <a:defRPr/>
            </a:pPr>
            <a:endParaRPr lang="ru-RU" sz="22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tretch/>
        </a:blipFill>
        <a:effectLst/>
      </p:bgPr>
    </p:bg>
    <p:spTree>
      <p:nvGrpSpPr>
        <p:cNvPr id="1" name=""/>
        <p:cNvGrpSpPr/>
        <p:nvPr/>
      </p:nvGrpSpPr>
      <p:grpSpPr bwMode="auto">
        <a:xfrm>
          <a:off x="0" y="0"/>
          <a:ext cx="0" cy="0"/>
          <a:chOff x="0" y="0"/>
          <a:chExt cx="0" cy="0"/>
        </a:xfrm>
      </p:grpSpPr>
      <p:sp>
        <p:nvSpPr>
          <p:cNvPr id="4" name="Google Shape;191;p25"/>
          <p:cNvSpPr>
            <a:spLocks noGrp="1"/>
          </p:cNvSpPr>
          <p:nvPr>
            <p:ph type="subTitle" idx="4294967295"/>
          </p:nvPr>
        </p:nvSpPr>
        <p:spPr bwMode="auto">
          <a:xfrm>
            <a:off x="0" y="4515966"/>
            <a:ext cx="9144000" cy="535636"/>
          </a:xfrm>
          <a:prstGeom prst="rect">
            <a:avLst/>
          </a:prstGeom>
          <a:solidFill>
            <a:srgbClr val="B63376"/>
          </a:solidFill>
        </p:spPr>
        <p:txBody>
          <a:bodyPr spcFirstLastPara="1" wrap="square" lIns="91425" tIns="91425" rIns="91425" bIns="91425" anchor="t" anchorCtr="0">
            <a:noAutofit/>
          </a:bodyPr>
          <a:lstStyle/>
          <a:p>
            <a:pPr marL="0" lvl="0" indent="0" algn="ctr">
              <a:buNone/>
              <a:defRPr/>
            </a:pPr>
            <a:r>
              <a:rPr lang="ru-RU" sz="2000" b="1">
                <a:solidFill>
                  <a:schemeClr val="bg1"/>
                </a:solidFill>
                <a:latin typeface="Montserrat"/>
                <a:cs typeface="Aharoni"/>
              </a:rPr>
              <a:t>ДОПОЛНИТЕЛЬНЫЕ МЕРЫ ПО ЗАЩИТЕ БИЗНЕСА</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Текст 1"/>
          <p:cNvSpPr>
            <a:spLocks noGrp="1"/>
          </p:cNvSpPr>
          <p:nvPr>
            <p:ph type="body" idx="1"/>
          </p:nvPr>
        </p:nvSpPr>
        <p:spPr bwMode="auto">
          <a:xfrm>
            <a:off x="611560" y="267494"/>
            <a:ext cx="3960440" cy="2868900"/>
          </a:xfrm>
        </p:spPr>
        <p:txBody>
          <a:bodyPr/>
          <a:lstStyle/>
          <a:p>
            <a:pPr>
              <a:buClr>
                <a:srgbClr val="B63376"/>
              </a:buClr>
              <a:defRPr/>
            </a:pPr>
            <a:r>
              <a:rPr lang="ru" sz="1200">
                <a:solidFill>
                  <a:srgbClr val="404040"/>
                </a:solidFill>
              </a:rPr>
              <a:t>Организация контрольно-пропускного режима на предприятии и введение систем ограниченного доступа в служебные помещения; </a:t>
            </a:r>
            <a:endParaRPr/>
          </a:p>
          <a:p>
            <a:pPr>
              <a:buClr>
                <a:srgbClr val="B63376"/>
              </a:buClr>
              <a:defRPr/>
            </a:pPr>
            <a:r>
              <a:rPr lang="ru" sz="1200">
                <a:solidFill>
                  <a:srgbClr val="404040"/>
                </a:solidFill>
              </a:rPr>
              <a:t>Проверка документов сотрудников полиции при входе на предприятие: удостоверение, распоряжение, постановление, основные требования, предъявляемые к указанным документам;</a:t>
            </a:r>
            <a:endParaRPr/>
          </a:p>
          <a:p>
            <a:pPr>
              <a:buClr>
                <a:srgbClr val="B63376"/>
              </a:buClr>
              <a:defRPr/>
            </a:pPr>
            <a:r>
              <a:rPr lang="ru" sz="1200">
                <a:solidFill>
                  <a:srgbClr val="404040"/>
                </a:solidFill>
              </a:rPr>
              <a:t>Ведение журнала проверок как способ снизить риск проведения незаконной проверки;</a:t>
            </a:r>
            <a:endParaRPr/>
          </a:p>
          <a:p>
            <a:pPr>
              <a:buClr>
                <a:srgbClr val="B63376"/>
              </a:buClr>
              <a:defRPr/>
            </a:pPr>
            <a:r>
              <a:rPr lang="ru" sz="1200">
                <a:solidFill>
                  <a:srgbClr val="404040"/>
                </a:solidFill>
              </a:rPr>
              <a:t>Закрепление помещений за различными юридическими лицами;</a:t>
            </a:r>
            <a:endParaRPr/>
          </a:p>
          <a:p>
            <a:pPr>
              <a:buClr>
                <a:srgbClr val="B63376"/>
              </a:buClr>
              <a:defRPr/>
            </a:pPr>
            <a:r>
              <a:rPr lang="ru" sz="1200">
                <a:solidFill>
                  <a:srgbClr val="404040"/>
                </a:solidFill>
              </a:rPr>
              <a:t>Организация контроля за действиями сотрудников полиции и числа ответственных на предприятии лиц;</a:t>
            </a:r>
            <a:endParaRPr/>
          </a:p>
          <a:p>
            <a:pPr>
              <a:buClr>
                <a:srgbClr val="B63376"/>
              </a:buClr>
              <a:defRPr/>
            </a:pPr>
            <a:r>
              <a:rPr lang="ru" sz="1200">
                <a:solidFill>
                  <a:srgbClr val="404040"/>
                </a:solidFill>
              </a:rPr>
              <a:t>Порядок фиксирования нарушений сотрудников полиции при проведении проверки организации;</a:t>
            </a:r>
            <a:endParaRPr/>
          </a:p>
          <a:p>
            <a:pPr>
              <a:buClr>
                <a:srgbClr val="B63376"/>
              </a:buClr>
              <a:defRPr/>
            </a:pPr>
            <a:endParaRPr lang="ru" sz="1200">
              <a:solidFill>
                <a:srgbClr val="404040"/>
              </a:solidFill>
            </a:endParaRPr>
          </a:p>
          <a:p>
            <a:pPr>
              <a:buClr>
                <a:srgbClr val="B63376"/>
              </a:buClr>
              <a:defRPr/>
            </a:pPr>
            <a:endParaRPr lang="ru" sz="1200">
              <a:solidFill>
                <a:srgbClr val="404040"/>
              </a:solidFill>
            </a:endParaRPr>
          </a:p>
          <a:p>
            <a:pPr>
              <a:buClr>
                <a:srgbClr val="B63376"/>
              </a:buClr>
              <a:defRPr/>
            </a:pPr>
            <a:endParaRPr lang="ru-RU" sz="1200"/>
          </a:p>
        </p:txBody>
      </p:sp>
      <p:sp>
        <p:nvSpPr>
          <p:cNvPr id="5" name="Текст 1"/>
          <p:cNvSpPr>
            <a:spLocks/>
          </p:cNvSpPr>
          <p:nvPr/>
        </p:nvSpPr>
        <p:spPr bwMode="auto">
          <a:xfrm>
            <a:off x="4644008" y="267494"/>
            <a:ext cx="3960440" cy="2868900"/>
          </a:xfrm>
          <a:prstGeom prst="rect">
            <a:avLst/>
          </a:prstGeom>
          <a:noFill/>
          <a:ln>
            <a:noFill/>
          </a:ln>
        </p:spPr>
        <p:txBody>
          <a:bodyPr spcFirstLastPara="1" wrap="square" lIns="91425" tIns="91425" rIns="91425" bIns="91425" anchor="t" anchorCtr="0">
            <a:noAutofit/>
          </a:bodyPr>
          <a:lstStyle>
            <a:defPPr marR="0" lvl="0" algn="l">
              <a:lnSpc>
                <a:spcPct val="100000"/>
              </a:lnSpc>
              <a:spcBef>
                <a:spcPts val="0"/>
              </a:spcBef>
              <a:spcAft>
                <a:spcPts val="0"/>
              </a:spcAft>
            </a:defPPr>
            <a:lvl1pPr marL="457200" marR="0" lvl="0" indent="-381000" algn="l">
              <a:lnSpc>
                <a:spcPct val="100000"/>
              </a:lnSpc>
              <a:spcBef>
                <a:spcPts val="60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1pPr>
            <a:lvl2pPr marL="914400" marR="0" lvl="1" indent="-381000" algn="l">
              <a:lnSpc>
                <a:spcPct val="100000"/>
              </a:lnSpc>
              <a:spcBef>
                <a:spcPts val="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2pPr>
            <a:lvl3pPr marL="1371600" marR="0" lvl="2" indent="-381000" algn="l">
              <a:lnSpc>
                <a:spcPct val="100000"/>
              </a:lnSpc>
              <a:spcBef>
                <a:spcPts val="0"/>
              </a:spcBef>
              <a:spcAft>
                <a:spcPts val="0"/>
              </a:spcAft>
              <a:buClr>
                <a:schemeClr val="accent2"/>
              </a:buClr>
              <a:buSzPts val="2400"/>
              <a:buFont typeface="Montserrat"/>
              <a:buChar char="■"/>
              <a:defRPr sz="2400" b="0" i="0" u="none" strike="noStrike" cap="none">
                <a:solidFill>
                  <a:schemeClr val="dk1"/>
                </a:solidFill>
                <a:latin typeface="Montserrat"/>
                <a:ea typeface="Montserrat"/>
                <a:cs typeface="Montserrat"/>
              </a:defRPr>
            </a:lvl3pPr>
            <a:lvl4pPr marL="1828800" marR="0" lvl="3"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4pPr>
            <a:lvl5pPr marL="2286000" marR="0" lvl="4"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5pPr>
            <a:lvl6pPr marL="2743200" marR="0" lvl="5"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6pPr>
            <a:lvl7pPr marL="3200400" marR="0" lvl="6"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7pPr>
            <a:lvl8pPr marL="3657600" marR="0" lvl="7"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8pPr>
            <a:lvl9pPr marL="4114800" marR="0" lvl="8" indent="-381000" algn="l">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defRPr>
            </a:lvl9pPr>
          </a:lstStyle>
          <a:p>
            <a:pPr>
              <a:buClr>
                <a:srgbClr val="B63376"/>
              </a:buClr>
              <a:defRPr/>
            </a:pPr>
            <a:r>
              <a:rPr lang="ru" sz="1200">
                <a:solidFill>
                  <a:srgbClr val="404040"/>
                </a:solidFill>
              </a:rPr>
              <a:t>Организация безопасной работы и хранения информации: отказ от флеш карт, отказ от почтовых программ, почтовый сервер перенести за пределы РФ, установление запрета сотрудникам использовать собственные электронные ящики, введение запрета на хранение файлов на локальных компьютерах, чистка компьютеров в четверг вечером, переход на Linux вместо Windows, частая смена паролей, архивирование бумажных документов за пределами офиса, хранение «чувствительной» информации за пределами офиса;</a:t>
            </a:r>
            <a:endParaRPr/>
          </a:p>
          <a:p>
            <a:pPr>
              <a:buClr>
                <a:srgbClr val="B63376"/>
              </a:buClr>
              <a:defRPr/>
            </a:pPr>
            <a:r>
              <a:rPr lang="ru" sz="1200">
                <a:solidFill>
                  <a:srgbClr val="404040"/>
                </a:solidFill>
              </a:rPr>
              <a:t>Шифрование смартфонов, отказ от небезопасных мессенджеров;</a:t>
            </a:r>
            <a:endParaRPr/>
          </a:p>
          <a:p>
            <a:pPr>
              <a:buClr>
                <a:srgbClr val="B63376"/>
              </a:buClr>
              <a:defRPr/>
            </a:pPr>
            <a:r>
              <a:rPr lang="ru" sz="1200">
                <a:solidFill>
                  <a:srgbClr val="404040"/>
                </a:solidFill>
              </a:rPr>
              <a:t>Защита ключевых сотрудников по программе «Личный адвокат»;</a:t>
            </a:r>
            <a:endParaRPr/>
          </a:p>
          <a:p>
            <a:pPr>
              <a:buClr>
                <a:srgbClr val="B63376"/>
              </a:buClr>
              <a:defRPr/>
            </a:pPr>
            <a:r>
              <a:rPr lang="ru" sz="1200">
                <a:solidFill>
                  <a:srgbClr val="404040"/>
                </a:solidFill>
              </a:rPr>
              <a:t>Введение режима «коммерческой тайны» </a:t>
            </a:r>
            <a:endParaRPr/>
          </a:p>
          <a:p>
            <a:pPr>
              <a:buClr>
                <a:srgbClr val="B63376"/>
              </a:buClr>
              <a:defRPr/>
            </a:pPr>
            <a:r>
              <a:rPr lang="ru" sz="1200">
                <a:solidFill>
                  <a:srgbClr val="404040"/>
                </a:solidFill>
              </a:rPr>
              <a:t>Вызов наряда через службу «02»;</a:t>
            </a:r>
            <a:endParaRPr/>
          </a:p>
          <a:p>
            <a:pPr>
              <a:buClr>
                <a:srgbClr val="B63376"/>
              </a:buClr>
              <a:defRPr/>
            </a:pPr>
            <a:r>
              <a:rPr lang="ru" sz="1200">
                <a:solidFill>
                  <a:srgbClr val="404040"/>
                </a:solidFill>
              </a:rPr>
              <a:t>Приглашение журналистов и съемочной бригады.</a:t>
            </a:r>
            <a:endParaRPr/>
          </a:p>
          <a:p>
            <a:pPr>
              <a:buClr>
                <a:srgbClr val="B63376"/>
              </a:buClr>
              <a:defRPr/>
            </a:pPr>
            <a:endParaRPr lang="ru" sz="1200">
              <a:solidFill>
                <a:srgbClr val="404040"/>
              </a:solidFill>
            </a:endParaRPr>
          </a:p>
          <a:p>
            <a:pPr>
              <a:buClr>
                <a:srgbClr val="B63376"/>
              </a:buClr>
              <a:defRPr/>
            </a:pPr>
            <a:endParaRPr lang="ru-RU" sz="12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980" b="980"/>
          <a:stretch/>
        </a:blipFill>
        <a:effectLst/>
      </p:bgPr>
    </p:bg>
    <p:spTree>
      <p:nvGrpSpPr>
        <p:cNvPr id="1" name=""/>
        <p:cNvGrpSpPr/>
        <p:nvPr/>
      </p:nvGrpSpPr>
      <p:grpSpPr bwMode="auto">
        <a:xfrm>
          <a:off x="0" y="0"/>
          <a:ext cx="0" cy="0"/>
          <a:chOff x="0" y="0"/>
          <a:chExt cx="0" cy="0"/>
        </a:xfrm>
      </p:grpSpPr>
      <p:sp>
        <p:nvSpPr>
          <p:cNvPr id="4" name="Google Shape;191;p25"/>
          <p:cNvSpPr>
            <a:spLocks noGrp="1"/>
          </p:cNvSpPr>
          <p:nvPr>
            <p:ph type="subTitle" idx="4294967295"/>
          </p:nvPr>
        </p:nvSpPr>
        <p:spPr bwMode="auto">
          <a:xfrm>
            <a:off x="0" y="4515966"/>
            <a:ext cx="9144000" cy="535636"/>
          </a:xfrm>
          <a:prstGeom prst="rect">
            <a:avLst/>
          </a:prstGeom>
          <a:solidFill>
            <a:srgbClr val="B63376"/>
          </a:solidFill>
        </p:spPr>
        <p:txBody>
          <a:bodyPr spcFirstLastPara="1" wrap="square" lIns="91425" tIns="91425" rIns="91425" bIns="91425" anchor="t" anchorCtr="0">
            <a:noAutofit/>
          </a:bodyPr>
          <a:lstStyle/>
          <a:p>
            <a:pPr marL="0" lvl="0" indent="0" algn="ctr">
              <a:buNone/>
              <a:defRPr/>
            </a:pPr>
            <a:r>
              <a:rPr lang="ru-RU" sz="2000" b="1">
                <a:solidFill>
                  <a:schemeClr val="bg1"/>
                </a:solidFill>
                <a:latin typeface="Montserrat"/>
                <a:cs typeface="Aharoni"/>
              </a:rPr>
              <a:t>ПОРЯДОК ОБЖАЛОВАНИЯ</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Текст 1"/>
          <p:cNvSpPr>
            <a:spLocks noGrp="1"/>
          </p:cNvSpPr>
          <p:nvPr>
            <p:ph type="body" idx="1"/>
          </p:nvPr>
        </p:nvSpPr>
        <p:spPr bwMode="auto"/>
        <p:txBody>
          <a:bodyPr/>
          <a:lstStyle/>
          <a:p>
            <a:pPr>
              <a:buClr>
                <a:srgbClr val="B63376"/>
              </a:buClr>
              <a:defRPr/>
            </a:pPr>
            <a:r>
              <a:rPr lang="ru" sz="2800">
                <a:solidFill>
                  <a:srgbClr val="434343"/>
                </a:solidFill>
              </a:rPr>
              <a:t>Ответственный по подразделению</a:t>
            </a:r>
            <a:endParaRPr/>
          </a:p>
          <a:p>
            <a:pPr>
              <a:buClr>
                <a:srgbClr val="B63376"/>
              </a:buClr>
              <a:defRPr/>
            </a:pPr>
            <a:r>
              <a:rPr lang="ru-RU" sz="2800">
                <a:solidFill>
                  <a:srgbClr val="434343"/>
                </a:solidFill>
              </a:rPr>
              <a:t>Вышестоящий орган</a:t>
            </a:r>
            <a:endParaRPr/>
          </a:p>
          <a:p>
            <a:pPr>
              <a:buClr>
                <a:srgbClr val="B63376"/>
              </a:buClr>
              <a:defRPr/>
            </a:pPr>
            <a:r>
              <a:rPr lang="ru-RU" sz="2800">
                <a:solidFill>
                  <a:srgbClr val="434343"/>
                </a:solidFill>
              </a:rPr>
              <a:t>Служба собственной безопасности</a:t>
            </a:r>
            <a:endParaRPr/>
          </a:p>
          <a:p>
            <a:pPr>
              <a:buClr>
                <a:srgbClr val="B63376"/>
              </a:buClr>
              <a:defRPr/>
            </a:pPr>
            <a:r>
              <a:rPr lang="ru-RU" sz="2800">
                <a:solidFill>
                  <a:srgbClr val="434343"/>
                </a:solidFill>
              </a:rPr>
              <a:t>Прокурор</a:t>
            </a:r>
            <a:endParaRPr/>
          </a:p>
          <a:p>
            <a:pPr>
              <a:buClr>
                <a:srgbClr val="B63376"/>
              </a:buClr>
              <a:defRPr/>
            </a:pPr>
            <a:r>
              <a:rPr lang="ru-RU" sz="2800">
                <a:solidFill>
                  <a:srgbClr val="434343"/>
                </a:solidFill>
              </a:rPr>
              <a:t>Суд</a:t>
            </a:r>
            <a:endParaRPr/>
          </a:p>
          <a:p>
            <a:pPr>
              <a:buClr>
                <a:srgbClr val="B63376"/>
              </a:buClr>
              <a:defRPr/>
            </a:pPr>
            <a:endParaRPr lang="ru-RU" sz="28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4" name="3.mp4">
            <a:hlinkClick r:id="" action="ppaction://media"/>
          </p:cNvPr>
          <p:cNvPicPr>
            <a:picLocks noChangeAspect="1"/>
          </p:cNvPicPr>
          <p:nvPr>
            <a:videoFile r:link="rId1"/>
          </p:nvPr>
        </p:nvPicPr>
        <p:blipFill>
          <a:blip r:embed="rId3"/>
          <a:stretch/>
        </p:blipFill>
        <p:spPr bwMode="auto">
          <a:xfrm>
            <a:off x="2000250" y="0"/>
            <a:ext cx="51435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3"/>
          <p:cNvSpPr>
            <a:spLocks noGrp="1"/>
          </p:cNvSpPr>
          <p:nvPr>
            <p:ph type="ctrTitle"/>
          </p:nvPr>
        </p:nvSpPr>
        <p:spPr bwMode="auto"/>
        <p:txBody>
          <a:bodyPr/>
          <a:lstStyle/>
          <a:p>
            <a:pPr>
              <a:defRPr/>
            </a:pPr>
            <a:r>
              <a:rPr lang="ru-RU" sz="3200"/>
              <a:t>ПОДРОБНЕЕ</a:t>
            </a:r>
            <a:br>
              <a:rPr lang="ru-RU" sz="3200"/>
            </a:br>
            <a:r>
              <a:rPr lang="ru-RU" sz="3200"/>
              <a:t>В КНИГЕ</a:t>
            </a:r>
            <a:br>
              <a:rPr lang="ru-RU" sz="3200"/>
            </a:br>
            <a:r>
              <a:rPr lang="ru-RU" sz="3200"/>
              <a:t/>
            </a:r>
            <a:br>
              <a:rPr lang="ru-RU" sz="3200"/>
            </a:br>
            <a:r>
              <a:rPr lang="ru-RU" sz="3200"/>
              <a:t>«ПОЛИЦЕЙСКАЯ ПРОВЕРКА»</a:t>
            </a:r>
            <a:endParaRPr lang="ru-RU" sz="2400"/>
          </a:p>
        </p:txBody>
      </p:sp>
      <p:pic>
        <p:nvPicPr>
          <p:cNvPr id="5" name="Picture 2" descr="C:\Users\Admin\Desktop\1011379233.jpg"/>
          <p:cNvPicPr>
            <a:picLocks noChangeAspect="1" noChangeArrowheads="1"/>
          </p:cNvPicPr>
          <p:nvPr/>
        </p:nvPicPr>
        <p:blipFill>
          <a:blip r:embed="rId2"/>
          <a:stretch/>
        </p:blipFill>
        <p:spPr bwMode="auto">
          <a:xfrm>
            <a:off x="5796136" y="483518"/>
            <a:ext cx="2908662" cy="412158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99;p16"/>
          <p:cNvSpPr>
            <a:spLocks noGrp="1"/>
          </p:cNvSpPr>
          <p:nvPr>
            <p:ph type="title"/>
          </p:nvPr>
        </p:nvSpPr>
        <p:spPr bwMode="auto">
          <a:prstGeom prst="rect">
            <a:avLst/>
          </a:prstGeom>
        </p:spPr>
        <p:txBody>
          <a:bodyPr spcFirstLastPara="1" wrap="square" lIns="91425" tIns="91425" rIns="91425" bIns="91425" anchor="b" anchorCtr="0">
            <a:noAutofit/>
          </a:bodyPr>
          <a:lstStyle/>
          <a:p>
            <a:pPr lvl="0">
              <a:defRPr/>
            </a:pPr>
            <a:r>
              <a:rPr lang="ru-RU"/>
              <a:t>За что можно сесть?</a:t>
            </a:r>
            <a:endParaRPr/>
          </a:p>
        </p:txBody>
      </p:sp>
      <p:sp>
        <p:nvSpPr>
          <p:cNvPr id="5" name="Google Shape;100;p16"/>
          <p:cNvSpPr>
            <a:spLocks noGrp="1"/>
          </p:cNvSpPr>
          <p:nvPr>
            <p:ph type="body" idx="1"/>
          </p:nvPr>
        </p:nvSpPr>
        <p:spPr bwMode="auto">
          <a:prstGeom prst="rect">
            <a:avLst/>
          </a:prstGeom>
        </p:spPr>
        <p:txBody>
          <a:bodyPr spcFirstLastPara="1" wrap="square" lIns="91425" tIns="91425" rIns="91425" bIns="91425" anchor="t" anchorCtr="0">
            <a:noAutofit/>
          </a:bodyPr>
          <a:lstStyle/>
          <a:p>
            <a:pPr marL="76200" indent="0" algn="just">
              <a:lnSpc>
                <a:spcPct val="114999"/>
              </a:lnSpc>
              <a:spcBef>
                <a:spcPts val="560"/>
              </a:spcBef>
              <a:buNone/>
              <a:defRPr/>
            </a:pPr>
            <a:r>
              <a:rPr lang="ru-RU" sz="1800"/>
              <a:t>ст.159 ст.159.1 ст.159.2 ст.159.3 ст.159 ч.5 ст.159 ч.6 ст.159 ч.7 ст.160 ст.163 ст.164 ст.165 ст.169 ст.170 ст.170.1 ст.171 ст.171.1 ст.171.2 ст.171.3 ст.171.2 ст.173.1 ст.173.2 ст.174 ст.174.1 ст.175 ст.176 ст.177 ст.178 ст.179 ст.180 ст.181 ст.183 ст.184 ст.185 ст.185.1 ст.185.2 ст. 185.3 ст.185.4 ст.185.5 ст.185.6 ст.186 ст.187 ст.189 ст.190 ст.191 ст.192 ст.193 ст.193.1 ст.194 ст.195 ст.196 ст.197 ст.198 ст.199 ст.199.2 ст.199.3 ст.199.4 ст.200.1 ст.201 ст.202 ст.203 ст.204 ст.272 ст.273 ст.274 ст.285 ст.285.1 ст.285.2 ст.285.3 ст.286 ст.286.1 ст.287 ст.288 ст.289 ст.290 ст.291 ст.291.1 ст.292 ст.293 ст.322.1 ст.322.2 ст.322.3 ст.325 ст.327 ст.327.1</a:t>
            </a:r>
            <a:endParaRPr/>
          </a:p>
          <a:p>
            <a:pPr marL="76200" indent="0" algn="just">
              <a:lnSpc>
                <a:spcPct val="114999"/>
              </a:lnSpc>
              <a:spcBef>
                <a:spcPts val="560"/>
              </a:spcBef>
              <a:buNone/>
              <a:defRPr/>
            </a:pPr>
            <a:endParaRPr lang="ru-RU" sz="1800"/>
          </a:p>
          <a:p>
            <a:pPr marL="76200" indent="0" algn="just">
              <a:lnSpc>
                <a:spcPct val="114999"/>
              </a:lnSpc>
              <a:spcBef>
                <a:spcPts val="560"/>
              </a:spcBef>
              <a:buNone/>
              <a:defRPr/>
            </a:pPr>
            <a:endParaRPr lang="ru-RU" sz="18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3"/>
          <p:cNvSpPr>
            <a:spLocks noGrp="1"/>
          </p:cNvSpPr>
          <p:nvPr>
            <p:ph type="ctrTitle"/>
          </p:nvPr>
        </p:nvSpPr>
        <p:spPr bwMode="auto">
          <a:xfrm>
            <a:off x="489375" y="2897793"/>
            <a:ext cx="4701825" cy="1432799"/>
          </a:xfrm>
        </p:spPr>
        <p:txBody>
          <a:bodyPr/>
          <a:lstStyle/>
          <a:p>
            <a:pPr>
              <a:defRPr/>
            </a:pPr>
            <a:r>
              <a:rPr lang="ru-RU" sz="3200"/>
              <a:t>ОТСКАНИРУЙТЕ </a:t>
            </a:r>
            <a:br>
              <a:rPr lang="ru-RU" sz="3200"/>
            </a:br>
            <a:r>
              <a:rPr lang="ru-RU" sz="3200"/>
              <a:t>QR-КОД, ЧТОБЫ ПОЛУЧИТЬ КНИГУ</a:t>
            </a:r>
            <a:br>
              <a:rPr lang="ru-RU" sz="3200"/>
            </a:br>
            <a:r>
              <a:rPr lang="ru-RU" sz="3200"/>
              <a:t/>
            </a:r>
            <a:br>
              <a:rPr lang="ru-RU" sz="3200"/>
            </a:br>
            <a:r>
              <a:rPr lang="ru-RU" sz="3200" u="sng"/>
              <a:t>BOOK.SELYUTIN.COM</a:t>
            </a:r>
            <a:endParaRPr lang="ru-RU" sz="2400"/>
          </a:p>
        </p:txBody>
      </p:sp>
      <p:pic>
        <p:nvPicPr>
          <p:cNvPr id="5" name="Рисунок 4"/>
          <p:cNvPicPr>
            <a:picLocks noChangeAspect="1"/>
          </p:cNvPicPr>
          <p:nvPr/>
        </p:nvPicPr>
        <p:blipFill>
          <a:blip r:embed="rId2"/>
          <a:stretch/>
        </p:blipFill>
        <p:spPr bwMode="auto">
          <a:xfrm>
            <a:off x="5906718" y="1356543"/>
            <a:ext cx="2963437" cy="29634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2.mp4">
            <a:hlinkClick r:id="" action="ppaction://media"/>
          </p:cNvPr>
          <p:cNvPicPr>
            <a:picLocks noChangeAspect="1"/>
          </p:cNvPicPr>
          <p:nvPr>
            <a:videoFile r:link="rId1"/>
          </p:nvPr>
        </p:nvPicPr>
        <p:blipFill>
          <a:blip r:embed="rId3"/>
          <a:stretch/>
        </p:blipFill>
        <p:spPr bwMode="auto">
          <a:xfrm>
            <a:off x="611560" y="195486"/>
            <a:ext cx="7372609" cy="4202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4" name="Заголовок 3"/>
          <p:cNvSpPr>
            <a:spLocks noGrp="1"/>
          </p:cNvSpPr>
          <p:nvPr>
            <p:ph type="ctrTitle"/>
          </p:nvPr>
        </p:nvSpPr>
        <p:spPr bwMode="auto"/>
        <p:txBody>
          <a:bodyPr/>
          <a:lstStyle/>
          <a:p>
            <a:pPr>
              <a:defRPr/>
            </a:pPr>
            <a:r>
              <a:rPr lang="ru-RU" sz="3600"/>
              <a:t>ОТЛИЧНАЯ</a:t>
            </a:r>
            <a:br>
              <a:rPr lang="ru-RU" sz="3600"/>
            </a:br>
            <a:r>
              <a:rPr lang="ru-RU" sz="3600"/>
              <a:t>КНИГА </a:t>
            </a:r>
            <a:br>
              <a:rPr lang="ru-RU" sz="3600"/>
            </a:br>
            <a:r>
              <a:rPr lang="ru-RU" sz="3600"/>
              <a:t>ДЛЯ РАЗМЫШЛЕНИЙ</a:t>
            </a:r>
          </a:p>
        </p:txBody>
      </p:sp>
      <p:pic>
        <p:nvPicPr>
          <p:cNvPr id="5" name="Picture 2" descr="C:\Users\Юнна\Downloads\photo5357372953710406055.jpg"/>
          <p:cNvPicPr>
            <a:picLocks noChangeAspect="1" noChangeArrowheads="1"/>
          </p:cNvPicPr>
          <p:nvPr/>
        </p:nvPicPr>
        <p:blipFill>
          <a:blip r:embed="rId2"/>
          <a:srcRect l="53713"/>
          <a:stretch/>
        </p:blipFill>
        <p:spPr bwMode="auto">
          <a:xfrm>
            <a:off x="5618714" y="-20538"/>
            <a:ext cx="3561798" cy="516403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sp>
        <p:nvSpPr>
          <p:cNvPr id="4" name="Google Shape;372;p33"/>
          <p:cNvSpPr/>
          <p:nvPr/>
        </p:nvSpPr>
        <p:spPr bwMode="auto">
          <a:xfrm>
            <a:off x="0" y="0"/>
            <a:ext cx="9144000" cy="1965000"/>
          </a:xfrm>
          <a:prstGeom prst="rect">
            <a:avLst/>
          </a:prstGeom>
          <a:solidFill>
            <a:srgbClr val="B63375"/>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5" name="Google Shape;373;p33"/>
          <p:cNvSpPr>
            <a:spLocks noGrp="1"/>
          </p:cNvSpPr>
          <p:nvPr>
            <p:ph type="ctrTitle" idx="4294967295"/>
          </p:nvPr>
        </p:nvSpPr>
        <p:spPr bwMode="auto">
          <a:xfrm>
            <a:off x="144016" y="915566"/>
            <a:ext cx="8964488" cy="1158875"/>
          </a:xfrm>
          <a:prstGeom prst="rect">
            <a:avLst/>
          </a:prstGeom>
        </p:spPr>
        <p:txBody>
          <a:bodyPr spcFirstLastPara="1" wrap="square" lIns="91425" tIns="91425" rIns="91425" bIns="91425" anchor="b" anchorCtr="0">
            <a:noAutofit/>
          </a:bodyPr>
          <a:lstStyle/>
          <a:p>
            <a:pPr marL="0" lvl="0" indent="0" algn="l">
              <a:spcBef>
                <a:spcPts val="0"/>
              </a:spcBef>
              <a:spcAft>
                <a:spcPts val="0"/>
              </a:spcAft>
              <a:buNone/>
              <a:defRPr/>
            </a:pPr>
            <a:r>
              <a:rPr lang="ru-RU" sz="9800">
                <a:solidFill>
                  <a:schemeClr val="bg1"/>
                </a:solidFill>
              </a:rPr>
              <a:t>БЛАГОДАРЮ</a:t>
            </a:r>
            <a:r>
              <a:rPr lang="en" sz="9800">
                <a:solidFill>
                  <a:schemeClr val="bg1"/>
                </a:solidFill>
              </a:rPr>
              <a:t>!</a:t>
            </a:r>
            <a:endParaRPr sz="9800">
              <a:solidFill>
                <a:schemeClr val="bg1"/>
              </a:solidFill>
            </a:endParaRPr>
          </a:p>
        </p:txBody>
      </p:sp>
      <p:sp>
        <p:nvSpPr>
          <p:cNvPr id="6" name="Google Shape;374;p33"/>
          <p:cNvSpPr>
            <a:spLocks noGrp="1"/>
          </p:cNvSpPr>
          <p:nvPr>
            <p:ph type="subTitle" idx="4294967295"/>
          </p:nvPr>
        </p:nvSpPr>
        <p:spPr bwMode="auto">
          <a:xfrm>
            <a:off x="683568" y="2211710"/>
            <a:ext cx="6156176" cy="625475"/>
          </a:xfrm>
          <a:prstGeom prst="rect">
            <a:avLst/>
          </a:prstGeom>
        </p:spPr>
        <p:txBody>
          <a:bodyPr spcFirstLastPara="1" wrap="square" lIns="91425" tIns="91425" rIns="91425" bIns="91425" anchor="t" anchorCtr="0">
            <a:noAutofit/>
          </a:bodyPr>
          <a:lstStyle/>
          <a:p>
            <a:pPr marL="0" lvl="0" indent="0" algn="l">
              <a:spcBef>
                <a:spcPts val="600"/>
              </a:spcBef>
              <a:spcAft>
                <a:spcPts val="0"/>
              </a:spcAft>
              <a:buNone/>
              <a:defRPr/>
            </a:pPr>
            <a:r>
              <a:rPr lang="ru-RU" sz="4000" b="1"/>
              <a:t>Остались вопросы?</a:t>
            </a:r>
            <a:endParaRPr sz="4000" b="1"/>
          </a:p>
        </p:txBody>
      </p:sp>
      <p:sp>
        <p:nvSpPr>
          <p:cNvPr id="7" name="Google Shape;375;p33"/>
          <p:cNvSpPr>
            <a:spLocks noGrp="1"/>
          </p:cNvSpPr>
          <p:nvPr>
            <p:ph type="body" idx="4294967295"/>
          </p:nvPr>
        </p:nvSpPr>
        <p:spPr bwMode="auto">
          <a:xfrm>
            <a:off x="813272" y="3435846"/>
            <a:ext cx="6665913" cy="1419225"/>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r>
              <a:rPr lang="ru-RU" sz="2000"/>
              <a:t>Записывайтесь на консультацию!</a:t>
            </a:r>
            <a:endParaRPr sz="2000"/>
          </a:p>
          <a:p>
            <a:pPr marL="0" lvl="0" indent="0">
              <a:spcBef>
                <a:spcPts val="0"/>
              </a:spcBef>
              <a:buNone/>
              <a:defRPr/>
            </a:pPr>
            <a:r>
              <a:rPr lang="en-US" sz="2000" b="1"/>
              <a:t>+ 7(495) 960-36-43</a:t>
            </a:r>
            <a:endParaRPr/>
          </a:p>
          <a:p>
            <a:pPr marL="0" lvl="0" indent="0">
              <a:spcBef>
                <a:spcPts val="0"/>
              </a:spcBef>
              <a:buNone/>
              <a:defRPr/>
            </a:pPr>
            <a:r>
              <a:rPr lang="ru-RU" sz="2000" b="1"/>
              <a:t>    </a:t>
            </a:r>
            <a:r>
              <a:rPr lang="en-US" sz="2000" b="1"/>
              <a:t>selyutin.com</a:t>
            </a:r>
          </a:p>
        </p:txBody>
      </p:sp>
      <p:sp>
        <p:nvSpPr>
          <p:cNvPr id="8" name="Google Shape;376;p33"/>
          <p:cNvSpPr/>
          <p:nvPr/>
        </p:nvSpPr>
        <p:spPr bwMode="auto">
          <a:xfrm>
            <a:off x="813272" y="3075198"/>
            <a:ext cx="1533600" cy="103200"/>
          </a:xfrm>
          <a:prstGeom prst="rect">
            <a:avLst/>
          </a:prstGeom>
          <a:solidFill>
            <a:schemeClr val="dk1"/>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solidFill>
                <a:srgbClr val="454F5B"/>
              </a:solidFill>
            </a:endParaRPr>
          </a:p>
        </p:txBody>
      </p:sp>
      <p:pic>
        <p:nvPicPr>
          <p:cNvPr id="9" name="Picture 3" descr="C:\Users\Acer\Downloads\qr-code (2).png"/>
          <p:cNvPicPr>
            <a:picLocks noChangeAspect="1" noChangeArrowheads="1"/>
          </p:cNvPicPr>
          <p:nvPr/>
        </p:nvPicPr>
        <p:blipFill>
          <a:blip r:embed="rId2"/>
          <a:stretch/>
        </p:blipFill>
        <p:spPr bwMode="auto">
          <a:xfrm>
            <a:off x="6588224" y="2499742"/>
            <a:ext cx="2211710" cy="22117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rcRect t="5357" b="5357"/>
          <a:stretch/>
        </a:blipFill>
        <a:effectLst/>
      </p:bgPr>
    </p:bg>
    <p:spTree>
      <p:nvGrpSpPr>
        <p:cNvPr id="1" name=""/>
        <p:cNvGrpSpPr/>
        <p:nvPr/>
      </p:nvGrpSpPr>
      <p:grpSpPr bwMode="auto">
        <a:xfrm>
          <a:off x="0" y="0"/>
          <a:ext cx="0" cy="0"/>
          <a:chOff x="0" y="0"/>
          <a:chExt cx="0" cy="0"/>
        </a:xfrm>
      </p:grpSpPr>
      <p:sp>
        <p:nvSpPr>
          <p:cNvPr id="4" name="Google Shape;99;p16"/>
          <p:cNvSpPr>
            <a:spLocks noGrp="1"/>
          </p:cNvSpPr>
          <p:nvPr>
            <p:ph type="title"/>
          </p:nvPr>
        </p:nvSpPr>
        <p:spPr bwMode="auto">
          <a:prstGeom prst="rect">
            <a:avLst/>
          </a:prstGeom>
        </p:spPr>
        <p:txBody>
          <a:bodyPr spcFirstLastPara="1" wrap="square" lIns="91425" tIns="91425" rIns="91425" bIns="91425" anchor="b" anchorCtr="0">
            <a:noAutofit/>
          </a:bodyPr>
          <a:lstStyle/>
          <a:p>
            <a:pPr lvl="0">
              <a:defRPr/>
            </a:pPr>
            <a:r>
              <a:rPr lang="ru-RU"/>
              <a:t>За что можно сесть?</a:t>
            </a:r>
            <a:endParaRPr/>
          </a:p>
        </p:txBody>
      </p:sp>
      <p:sp>
        <p:nvSpPr>
          <p:cNvPr id="5" name="Google Shape;100;p16"/>
          <p:cNvSpPr>
            <a:spLocks noGrp="1"/>
          </p:cNvSpPr>
          <p:nvPr>
            <p:ph type="body" idx="1"/>
          </p:nvPr>
        </p:nvSpPr>
        <p:spPr bwMode="auto">
          <a:prstGeom prst="rect">
            <a:avLst/>
          </a:prstGeom>
        </p:spPr>
        <p:txBody>
          <a:bodyPr spcFirstLastPara="1" wrap="square" lIns="91425" tIns="91425" rIns="91425" bIns="91425" anchor="t" anchorCtr="0">
            <a:noAutofit/>
          </a:bodyPr>
          <a:lstStyle/>
          <a:p>
            <a:pPr marL="76200" indent="0" algn="just">
              <a:lnSpc>
                <a:spcPct val="114999"/>
              </a:lnSpc>
              <a:spcBef>
                <a:spcPts val="560"/>
              </a:spcBef>
              <a:buNone/>
              <a:defRPr/>
            </a:pPr>
            <a:r>
              <a:rPr lang="ru-RU" sz="1800" b="1">
                <a:solidFill>
                  <a:srgbClr val="B63376"/>
                </a:solidFill>
              </a:rPr>
              <a:t>ст.159</a:t>
            </a:r>
            <a:r>
              <a:rPr lang="ru-RU" sz="1800"/>
              <a:t> ст.159.1 ст.159.2 ст.159.3 </a:t>
            </a:r>
            <a:r>
              <a:rPr lang="ru-RU" sz="1800" b="1">
                <a:solidFill>
                  <a:srgbClr val="B63376"/>
                </a:solidFill>
              </a:rPr>
              <a:t>ст.159ч.5 ст.159ч.6 ст.159ч.7 ст.160 </a:t>
            </a:r>
            <a:r>
              <a:rPr lang="ru-RU" sz="1800"/>
              <a:t>ст.163 ст.164 ст.165 ст.169 ст.170 ст.170.1 ст.171 ст.171.1 ст.171.2 ст.171.3 ст.171.2 </a:t>
            </a:r>
            <a:r>
              <a:rPr lang="ru-RU" sz="1800" b="1">
                <a:solidFill>
                  <a:srgbClr val="B63376"/>
                </a:solidFill>
              </a:rPr>
              <a:t>ст.173.1 ст.173.2 </a:t>
            </a:r>
            <a:r>
              <a:rPr lang="ru-RU" sz="1800"/>
              <a:t>ст.174 ст.174.1 ст.175 ст.176 ст.177 ст.178 ст.179 ст.180 ст.181 ст.183 ст.184 ст.185 ст.185.1 ст.185.2 ст. 185.3 ст.185.4 ст.185.5 ст.185.6 ст.186 ст.187 ст.189 ст.190 ст.191 ст.192 ст.193 ст.193.1 ст.194 </a:t>
            </a:r>
            <a:r>
              <a:rPr lang="ru-RU" sz="1800" b="1">
                <a:solidFill>
                  <a:srgbClr val="B63376"/>
                </a:solidFill>
              </a:rPr>
              <a:t>ст.195 ст.196 ст.197 </a:t>
            </a:r>
            <a:r>
              <a:rPr lang="ru-RU" sz="1800">
                <a:solidFill>
                  <a:srgbClr val="424058"/>
                </a:solidFill>
              </a:rPr>
              <a:t>ст.198</a:t>
            </a:r>
            <a:r>
              <a:rPr lang="ru-RU" sz="1800" b="1">
                <a:solidFill>
                  <a:srgbClr val="B63376"/>
                </a:solidFill>
              </a:rPr>
              <a:t> ст.199 ст.199.2 ст.199.3 ст.199.4</a:t>
            </a:r>
            <a:r>
              <a:rPr lang="ru-RU" sz="1800"/>
              <a:t> ст.200.1 </a:t>
            </a:r>
            <a:r>
              <a:rPr lang="ru-RU" sz="1800" b="1">
                <a:solidFill>
                  <a:srgbClr val="B63376"/>
                </a:solidFill>
              </a:rPr>
              <a:t>ст.201</a:t>
            </a:r>
            <a:r>
              <a:rPr lang="ru-RU" sz="1800"/>
              <a:t> ст.202 ст.203 </a:t>
            </a:r>
            <a:r>
              <a:rPr lang="ru-RU" sz="1800" b="1">
                <a:solidFill>
                  <a:srgbClr val="B63376"/>
                </a:solidFill>
              </a:rPr>
              <a:t>ст.204</a:t>
            </a:r>
            <a:r>
              <a:rPr lang="ru-RU" sz="1800"/>
              <a:t> ст.272 ст.273 ст.274 ст.285 ст.285.1 ст.285.2 ст.285.3 ст.286 ст.286.1 ст.287 ст.288 ст.289 ст.290 </a:t>
            </a:r>
            <a:r>
              <a:rPr lang="ru-RU" sz="1800" b="1">
                <a:solidFill>
                  <a:srgbClr val="B63376"/>
                </a:solidFill>
              </a:rPr>
              <a:t>ст.291</a:t>
            </a:r>
            <a:r>
              <a:rPr lang="ru-RU" sz="1800"/>
              <a:t> ст.291.1 ст.292 ст.293 ст.322.1 ст.322.2 ст.322.3 ст.325 ст.327 ст.327.1</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a:blip r:embed="rId2">
            <a:lum/>
          </a:blip>
          <a:stretch/>
        </a:blipFill>
        <a:effectLst/>
      </p:bgPr>
    </p:bg>
    <p:spTree>
      <p:nvGrpSpPr>
        <p:cNvPr id="1" name=""/>
        <p:cNvGrpSpPr/>
        <p:nvPr/>
      </p:nvGrpSpPr>
      <p:grpSpPr bwMode="auto">
        <a:xfrm>
          <a:off x="0" y="0"/>
          <a:ext cx="0" cy="0"/>
          <a:chOff x="0" y="0"/>
          <a:chExt cx="0" cy="0"/>
        </a:xfrm>
      </p:grpSpPr>
      <p:sp>
        <p:nvSpPr>
          <p:cNvPr id="4" name="Google Shape;191;p25"/>
          <p:cNvSpPr>
            <a:spLocks noGrp="1"/>
          </p:cNvSpPr>
          <p:nvPr>
            <p:ph type="subTitle" idx="4294967295"/>
          </p:nvPr>
        </p:nvSpPr>
        <p:spPr bwMode="auto">
          <a:xfrm>
            <a:off x="0" y="4515966"/>
            <a:ext cx="9144000" cy="535636"/>
          </a:xfrm>
          <a:prstGeom prst="rect">
            <a:avLst/>
          </a:prstGeom>
          <a:solidFill>
            <a:srgbClr val="B63376"/>
          </a:solidFill>
        </p:spPr>
        <p:txBody>
          <a:bodyPr spcFirstLastPara="1" wrap="square" lIns="91425" tIns="91425" rIns="91425" bIns="91425" anchor="t" anchorCtr="0">
            <a:noAutofit/>
          </a:bodyPr>
          <a:lstStyle/>
          <a:p>
            <a:pPr marL="0" lvl="0" indent="0" algn="ctr">
              <a:buNone/>
              <a:defRPr/>
            </a:pPr>
            <a:r>
              <a:rPr lang="ru-RU" sz="2000" b="1">
                <a:solidFill>
                  <a:schemeClr val="bg1"/>
                </a:solidFill>
                <a:latin typeface="Montserrat"/>
                <a:cs typeface="Aharoni"/>
              </a:rPr>
              <a:t>НАИБОЛЕЕ ОПАСНЫЕ ПРЕСТУПЛЕНИЯ В БИЗНЕСЕ</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theme/theme1.xml><?xml version="1.0" encoding="utf-8"?>
<a:theme xmlns:a="http://schemas.openxmlformats.org/drawingml/2006/main" name="Selyutin">
  <a:themeElements>
    <a:clrScheme name="Другая 1">
      <a:dk1>
        <a:srgbClr val="454F5B"/>
      </a:dk1>
      <a:lt1>
        <a:srgbClr val="FFFFFF"/>
      </a:lt1>
      <a:dk2>
        <a:srgbClr val="89929B"/>
      </a:dk2>
      <a:lt2>
        <a:srgbClr val="EFF1F3"/>
      </a:lt2>
      <a:accent1>
        <a:srgbClr val="414058"/>
      </a:accent1>
      <a:accent2>
        <a:srgbClr val="C00000"/>
      </a:accent2>
      <a:accent3>
        <a:srgbClr val="454F5B"/>
      </a:accent3>
      <a:accent4>
        <a:srgbClr val="738498"/>
      </a:accent4>
      <a:accent5>
        <a:srgbClr val="A6B5C7"/>
      </a:accent5>
      <a:accent6>
        <a:srgbClr val="D4DAE0"/>
      </a:accent6>
      <a:hlink>
        <a:srgbClr val="454F5B"/>
      </a:hlink>
      <a:folHlink>
        <a:srgbClr val="6611CC"/>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TotalTime>
  <Words>1622</Words>
  <Application>Microsoft Office PowerPoint</Application>
  <DocSecurity>0</DocSecurity>
  <PresentationFormat>Экран (16:9)</PresentationFormat>
  <Paragraphs>256</Paragraphs>
  <Slides>73</Slides>
  <Notes>0</Notes>
  <HiddenSlides>1</HiddenSlides>
  <MMClips>2</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73</vt:i4>
      </vt:variant>
    </vt:vector>
  </HeadingPairs>
  <TitlesOfParts>
    <vt:vector size="78" baseType="lpstr">
      <vt:lpstr>Arial</vt:lpstr>
      <vt:lpstr>Montserrat</vt:lpstr>
      <vt:lpstr>Calibri</vt:lpstr>
      <vt:lpstr>Aharoni</vt:lpstr>
      <vt:lpstr>Selyutin</vt:lpstr>
      <vt:lpstr>Презентация PowerPoint</vt:lpstr>
      <vt:lpstr>СЕЛЮТИН</vt:lpstr>
      <vt:lpstr>Мой опыт</vt:lpstr>
      <vt:lpstr>Презентация PowerPoint</vt:lpstr>
      <vt:lpstr>Уголовно-правовые риски бизнеса, причины их возникновения и способы защиты</vt:lpstr>
      <vt:lpstr>Презентация PowerPoint</vt:lpstr>
      <vt:lpstr>За что можно сесть?</vt:lpstr>
      <vt:lpstr>За что можно сесть?</vt:lpstr>
      <vt:lpstr>Презентация PowerPoint</vt:lpstr>
      <vt:lpstr>Презентация PowerPoint</vt:lpstr>
      <vt:lpstr>Презентация PowerPoint</vt:lpstr>
      <vt:lpstr>Основные составы преступлений:</vt:lpstr>
      <vt:lpstr>Уголовно-правовые риски</vt:lpstr>
      <vt:lpstr>Причины возникновения  уголовно-правовых рисков</vt:lpstr>
      <vt:lpstr>Сделки с контрагентами «бюджетниками»</vt:lpstr>
      <vt:lpstr>Неуплата налогов</vt:lpstr>
      <vt:lpstr>Заказ третьих лиц: контрагенты, конкуренты</vt:lpstr>
      <vt:lpstr>Признаки заказного дела</vt:lpstr>
      <vt:lpstr>Презентация PowerPoint</vt:lpstr>
      <vt:lpstr>Источники информации</vt:lpstr>
      <vt:lpstr>Презентация PowerPoint</vt:lpstr>
      <vt:lpstr>Негласные</vt:lpstr>
      <vt:lpstr>Презентация PowerPoint</vt:lpstr>
      <vt:lpstr>Откуда проверка?</vt:lpstr>
      <vt:lpstr>Откуда проверка?</vt:lpstr>
      <vt:lpstr>Запрос из УЭБиПК (ОБЭП)</vt:lpstr>
      <vt:lpstr>Презентация PowerPoint</vt:lpstr>
      <vt:lpstr>Есть ли у полиции право на запрос?</vt:lpstr>
      <vt:lpstr>Презентация PowerPoint</vt:lpstr>
      <vt:lpstr>Пункт 4 ст. 13 Закона «О ПОЛИЦИИ»</vt:lpstr>
      <vt:lpstr>Запрос</vt:lpstr>
      <vt:lpstr>Презентация PowerPoint</vt:lpstr>
      <vt:lpstr>Цели запросов</vt:lpstr>
      <vt:lpstr>Презентация PowerPoint</vt:lpstr>
      <vt:lpstr>Презентация PowerPoint</vt:lpstr>
      <vt:lpstr>Запрос из УЭБиПК (ОБЭП)</vt:lpstr>
      <vt:lpstr>Последствия проверки.  Риски и уголовное дело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 Выявление РИСКОВ</vt:lpstr>
      <vt:lpstr>Выявление рисков делится на 2 типа:</vt:lpstr>
      <vt:lpstr>Презентация PowerPoint</vt:lpstr>
      <vt:lpstr>Презентация PowerPoint</vt:lpstr>
      <vt:lpstr>Презентация PowerPoint</vt:lpstr>
      <vt:lpstr>Презентация PowerPoint</vt:lpstr>
      <vt:lpstr>Анализ компании по 280 параметрам + наглядная диаграмма о состоянии рисков в бизнесе. </vt:lpstr>
      <vt:lpstr>Аналог налоговой проверки – изучаются те места, которые смотрят налоговые органы. Мы применяем подход налогового инспектора. </vt:lpstr>
      <vt:lpstr>При проведении аудита анализируются:</vt:lpstr>
      <vt:lpstr>2. Оценка РИСКА</vt:lpstr>
      <vt:lpstr>2 Этап</vt:lpstr>
      <vt:lpstr>3. Внедрение ИЗМЕНЕНИЙ</vt:lpstr>
      <vt:lpstr>3 Этап</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ПОДРОБНЕЕ В КНИГЕ  «ПОЛИЦЕЙСКАЯ ПРОВЕРКА»</vt:lpstr>
      <vt:lpstr>ОТСКАНИРУЙТЕ  QR-КОД, ЧТОБЫ ПОЛУЧИТЬ КНИГУ  BOOK.SELYUTIN.COM</vt:lpstr>
      <vt:lpstr>Презентация PowerPoint</vt:lpstr>
      <vt:lpstr>ОТЛИЧНАЯ КНИГА  ДЛЯ РАЗМЫШЛЕНИЙ</vt:lpstr>
      <vt:lpstr>БЛАГОДАРЮ!</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Sarkisyan</dc:creator>
  <cp:keywords/>
  <dc:description/>
  <cp:lastModifiedBy>Мустафина Юлия</cp:lastModifiedBy>
  <cp:revision>168</cp:revision>
  <dcterms:modified xsi:type="dcterms:W3CDTF">2021-07-08T07:45:21Z</dcterms:modified>
  <cp:category/>
  <dc:identifier/>
  <cp:contentStatus/>
  <dc:language/>
  <cp:version/>
</cp:coreProperties>
</file>