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25" r:id="rId1"/>
  </p:sldMasterIdLst>
  <p:notesMasterIdLst>
    <p:notesMasterId r:id="rId12"/>
  </p:notesMasterIdLst>
  <p:sldIdLst>
    <p:sldId id="256" r:id="rId2"/>
    <p:sldId id="257" r:id="rId3"/>
    <p:sldId id="459" r:id="rId4"/>
    <p:sldId id="458" r:id="rId5"/>
    <p:sldId id="460" r:id="rId6"/>
    <p:sldId id="412" r:id="rId7"/>
    <p:sldId id="461" r:id="rId8"/>
    <p:sldId id="463" r:id="rId9"/>
    <p:sldId id="462" r:id="rId10"/>
    <p:sldId id="39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рламова Виктория" initials="ВВ" lastIdx="0" clrIdx="0">
    <p:extLst>
      <p:ext uri="{19B8F6BF-5375-455C-9EA6-DF929625EA0E}">
        <p15:presenceInfo xmlns:p15="http://schemas.microsoft.com/office/powerpoint/2012/main" userId="S-1-5-21-1644491937-412668190-725345543-47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E11"/>
    <a:srgbClr val="800000"/>
    <a:srgbClr val="009E47"/>
    <a:srgbClr val="CC3300"/>
    <a:srgbClr val="80C535"/>
    <a:srgbClr val="9E0E11"/>
    <a:srgbClr val="FFF3EC"/>
    <a:srgbClr val="CA6D10"/>
    <a:srgbClr val="DAA60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3" autoAdjust="0"/>
    <p:restoredTop sz="97278"/>
  </p:normalViewPr>
  <p:slideViewPr>
    <p:cSldViewPr snapToGrid="0" snapToObjects="1">
      <p:cViewPr varScale="1">
        <p:scale>
          <a:sx n="88" d="100"/>
          <a:sy n="88" d="100"/>
        </p:scale>
        <p:origin x="1219" y="5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договора, руб.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ПСК</c:v>
                </c:pt>
                <c:pt idx="1">
                  <c:v>КК Зеленая долина</c:v>
                </c:pt>
                <c:pt idx="2">
                  <c:v>МК Зеленая долина</c:v>
                </c:pt>
                <c:pt idx="3">
                  <c:v>УК Зеленая Долина</c:v>
                </c:pt>
                <c:pt idx="4">
                  <c:v>АПХ Зеленая Долина</c:v>
                </c:pt>
                <c:pt idx="5">
                  <c:v>МК Северский Донец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303375</c:v>
                </c:pt>
                <c:pt idx="1">
                  <c:v>556575</c:v>
                </c:pt>
                <c:pt idx="2">
                  <c:v>435000</c:v>
                </c:pt>
                <c:pt idx="3">
                  <c:v>744000</c:v>
                </c:pt>
                <c:pt idx="4">
                  <c:v>194475</c:v>
                </c:pt>
                <c:pt idx="5">
                  <c:v>766575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D-407B-8477-537EFA8C6D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Выявленные налоговые риски,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ПСК</c:v>
                </c:pt>
                <c:pt idx="1">
                  <c:v>КК Зеленая долина</c:v>
                </c:pt>
                <c:pt idx="2">
                  <c:v>МК Зеленая долина</c:v>
                </c:pt>
                <c:pt idx="3">
                  <c:v>УК Зеленая Долина</c:v>
                </c:pt>
                <c:pt idx="4">
                  <c:v>АПХ Зеленая Долина</c:v>
                </c:pt>
                <c:pt idx="5">
                  <c:v>МК Северский Донец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39820000</c:v>
                </c:pt>
                <c:pt idx="1">
                  <c:v>914624000</c:v>
                </c:pt>
                <c:pt idx="2">
                  <c:v>333639600</c:v>
                </c:pt>
                <c:pt idx="3">
                  <c:v>161100000</c:v>
                </c:pt>
                <c:pt idx="4">
                  <c:v>99750000</c:v>
                </c:pt>
                <c:pt idx="5">
                  <c:v>272263200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D-407B-8477-537EFA8C6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3513664"/>
        <c:axId val="503512352"/>
        <c:axId val="0"/>
      </c:bar3DChart>
      <c:catAx>
        <c:axId val="503513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3512352"/>
        <c:crosses val="autoZero"/>
        <c:auto val="1"/>
        <c:lblAlgn val="ctr"/>
        <c:lblOffset val="100"/>
        <c:noMultiLvlLbl val="0"/>
      </c:catAx>
      <c:valAx>
        <c:axId val="50351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351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F5EEC-2E36-43B0-9ECA-2B32A1EB29D5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9C376-0443-40CB-BAA9-706157E7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9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2950" y="1346948"/>
            <a:ext cx="84201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42950" y="4282764"/>
            <a:ext cx="84201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42950" y="1484779"/>
            <a:ext cx="84201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837678" y="4107023"/>
            <a:ext cx="9906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392" y="1432223"/>
            <a:ext cx="8226108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251" y="4389120"/>
            <a:ext cx="6411659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9" y="6272786"/>
            <a:ext cx="514121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7970" y="4227195"/>
            <a:ext cx="970018" cy="640080"/>
          </a:xfrm>
        </p:spPr>
        <p:txBody>
          <a:bodyPr/>
          <a:lstStyle>
            <a:lvl1pPr>
              <a:defRPr sz="2800" b="1"/>
            </a:lvl1pPr>
          </a:lstStyle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9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533400"/>
            <a:ext cx="2074069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76" y="533400"/>
            <a:ext cx="6098381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6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2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906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791" y="1225296"/>
            <a:ext cx="75409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9691" y="5020056"/>
            <a:ext cx="7355205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2355" y="6272786"/>
            <a:ext cx="2148501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441" y="6272785"/>
            <a:ext cx="5141214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86684" y="2430623"/>
            <a:ext cx="9906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37" y="2508607"/>
            <a:ext cx="965493" cy="720332"/>
          </a:xfrm>
        </p:spPr>
        <p:txBody>
          <a:bodyPr/>
          <a:lstStyle>
            <a:lvl1pPr>
              <a:defRPr sz="2800"/>
            </a:lvl1pPr>
          </a:lstStyle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9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194560"/>
            <a:ext cx="39624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570" y="2194560"/>
            <a:ext cx="39624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048256"/>
            <a:ext cx="39624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" y="2743200"/>
            <a:ext cx="39624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2526" y="2048256"/>
            <a:ext cx="39624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2526" y="2743200"/>
            <a:ext cx="39624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0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7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1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6790" y="2"/>
            <a:ext cx="315921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583" y="685800"/>
            <a:ext cx="2600325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685800"/>
            <a:ext cx="5453253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6583" y="2423160"/>
            <a:ext cx="2600325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232886" y="6255258"/>
            <a:ext cx="425958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8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46790" y="2"/>
            <a:ext cx="315921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583" y="685800"/>
            <a:ext cx="2600325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746789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6583" y="2423160"/>
            <a:ext cx="2600325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232886" y="6255258"/>
            <a:ext cx="425958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8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232886" y="6255258"/>
            <a:ext cx="425958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0" y="484632"/>
            <a:ext cx="84201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121408"/>
            <a:ext cx="84201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1732" y="6272786"/>
            <a:ext cx="2659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F3C792-FCCF-5F4D-9716-9FA5AECDC77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272786"/>
            <a:ext cx="5141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0292" y="6272786"/>
            <a:ext cx="520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7DDC2EC-1905-5A45-9C89-967903ED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9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hart" Target="../charts/chart1.xm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110E827-0BE5-F84F-B26D-1AADB548DD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0532"/>
            <a:ext cx="10541727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164" y="-13223"/>
            <a:ext cx="7014754" cy="685800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1C72DA-0EE2-8043-AA66-6551DC06D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2829" y="1468830"/>
            <a:ext cx="1026897" cy="592184"/>
          </a:xfrm>
        </p:spPr>
        <p:txBody>
          <a:bodyPr>
            <a:normAutofit/>
          </a:bodyPr>
          <a:lstStyle/>
          <a:p>
            <a:pPr algn="l"/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Тема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603020102020204" pitchFamily="34" charset="0"/>
              </a:rPr>
              <a:t>: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61F74-40FE-7544-B2F0-735B1859C817}"/>
              </a:ext>
            </a:extLst>
          </p:cNvPr>
          <p:cNvSpPr txBox="1"/>
          <p:nvPr/>
        </p:nvSpPr>
        <p:spPr>
          <a:xfrm>
            <a:off x="-417623" y="6079726"/>
            <a:ext cx="221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C0E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603020102020204" pitchFamily="34" charset="0"/>
              </a:rPr>
              <a:t>pravovest-audit.ru</a:t>
            </a:r>
            <a:endParaRPr lang="ru-RU" b="1" dirty="0">
              <a:solidFill>
                <a:srgbClr val="9C0E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6030201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11E6BD-E645-8C4F-9624-146233C8DC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26" y="182880"/>
            <a:ext cx="3090427" cy="518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461F74-40FE-7544-B2F0-735B1859C817}"/>
              </a:ext>
            </a:extLst>
          </p:cNvPr>
          <p:cNvSpPr txBox="1"/>
          <p:nvPr/>
        </p:nvSpPr>
        <p:spPr>
          <a:xfrm>
            <a:off x="-417624" y="6402568"/>
            <a:ext cx="2121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603020102020204" pitchFamily="34" charset="0"/>
              </a:rPr>
              <a:t>+7 495 134-32-23</a:t>
            </a:r>
            <a:endParaRPr lang="ru-RU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6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906" y="3965075"/>
            <a:ext cx="15714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300" b="0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Спикер</a:t>
            </a:r>
            <a:r>
              <a:rPr lang="ru-RU" sz="2400" b="0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endParaRPr lang="ru-RU" sz="24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532829" y="219683"/>
            <a:ext cx="1133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300" b="1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Дата</a:t>
            </a:r>
            <a:r>
              <a:rPr lang="ru-RU" sz="2400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ru-RU" sz="240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01362" y="2249767"/>
            <a:ext cx="64962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dirty="0">
                <a:ln w="0"/>
                <a:solidFill>
                  <a:srgbClr val="9C0E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«Налоговые и уголовно-правовые риски защищаем бизнес и себя</a:t>
            </a:r>
            <a:r>
              <a:rPr lang="ru-RU" sz="2400" b="1" i="1" dirty="0" smtClean="0">
                <a:ln w="0"/>
                <a:solidFill>
                  <a:srgbClr val="9C0E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</a:t>
            </a:r>
            <a:endParaRPr lang="ru-RU" sz="2400" b="1" i="1" dirty="0">
              <a:ln w="0"/>
              <a:solidFill>
                <a:srgbClr val="9C0E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46880" y="796143"/>
            <a:ext cx="2771913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b="1" i="1" dirty="0">
                <a:ln w="0"/>
                <a:solidFill>
                  <a:srgbClr val="9C0E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</a:t>
            </a:r>
            <a:r>
              <a:rPr lang="ru-RU" sz="2300" b="1" i="1" dirty="0" smtClean="0">
                <a:ln w="0"/>
                <a:solidFill>
                  <a:srgbClr val="9C0E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июля </a:t>
            </a:r>
            <a:r>
              <a:rPr lang="ru-RU" sz="2300" b="1" i="1" cap="none" spc="0" dirty="0" smtClean="0">
                <a:ln w="0"/>
                <a:solidFill>
                  <a:srgbClr val="9C0E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2021 года </a:t>
            </a:r>
            <a:endParaRPr lang="ru-RU" sz="2300" b="1" i="1" cap="none" spc="0" dirty="0">
              <a:ln w="0"/>
              <a:solidFill>
                <a:srgbClr val="9C0E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7200" y="4510833"/>
            <a:ext cx="558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Легонькова Ольга -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Аттестованный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аудитор,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директор по развитию, методолог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компании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«Правовест Аудит»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87" y="2573383"/>
            <a:ext cx="3271060" cy="427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324" y="-297"/>
            <a:ext cx="11156647" cy="68585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130" y="-1280"/>
            <a:ext cx="2812869" cy="6859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18646" y="182367"/>
            <a:ext cx="465726" cy="4657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3355" y="2360262"/>
            <a:ext cx="9421744" cy="146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280"/>
            <a:ext cx="499000" cy="49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367" y="6434325"/>
            <a:ext cx="401073" cy="4254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30" y="415230"/>
            <a:ext cx="3394014" cy="90702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54838" y="1662669"/>
            <a:ext cx="4471805" cy="47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КОНТАКТНЫЕ ТЕЛЕФОНЫ: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1600" b="1" dirty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sz="16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495</a:t>
            </a:r>
            <a:r>
              <a:rPr lang="en-US" sz="16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134–32-23</a:t>
            </a:r>
            <a:r>
              <a:rPr lang="en-US" sz="16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80000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</a:t>
            </a:r>
            <a:r>
              <a:rPr lang="ru-RU" sz="1700" b="1" dirty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17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департамента </a:t>
            </a:r>
            <a:r>
              <a:rPr lang="ru-RU" sz="17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  <a:r>
              <a:rPr lang="ru-RU" sz="1700" b="1" dirty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700" b="1" dirty="0" smtClean="0">
              <a:solidFill>
                <a:srgbClr val="80000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solidFill>
                  <a:srgbClr val="80000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Лутицкая </a:t>
            </a:r>
            <a:r>
              <a:rPr lang="ru-RU" sz="1700" dirty="0">
                <a:solidFill>
                  <a:srgbClr val="80000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Алиса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solidFill>
                  <a:srgbClr val="8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700" dirty="0" smtClean="0">
                <a:solidFill>
                  <a:srgbClr val="800000"/>
                </a:solidFill>
                <a:latin typeface="Franklin Gothic Medium" panose="020B0603020102020204" pitchFamily="34" charset="0"/>
              </a:rPr>
              <a:t>       </a:t>
            </a:r>
            <a:r>
              <a:rPr lang="en-US" sz="1700" b="1" dirty="0" smtClean="0">
                <a:solidFill>
                  <a:srgbClr val="800000"/>
                </a:solidFill>
                <a:latin typeface="Franklin Gothic Medium" panose="020B0603020102020204" pitchFamily="34" charset="0"/>
              </a:rPr>
              <a:t>admin@pravovest-audit.ru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b="1" dirty="0" smtClean="0">
                <a:ln w="0"/>
                <a:solidFill>
                  <a:srgbClr val="800000"/>
                </a:solidFill>
                <a:latin typeface="Franklin Gothic Medium" panose="020B0603020102020204" pitchFamily="34" charset="0"/>
              </a:rPr>
              <a:t>        </a:t>
            </a:r>
            <a:r>
              <a:rPr lang="ru-RU" sz="1600" b="1" dirty="0" smtClean="0">
                <a:ln w="0"/>
                <a:solidFill>
                  <a:srgbClr val="800000"/>
                </a:solidFill>
                <a:latin typeface="Franklin Gothic Medium" panose="020B0603020102020204" pitchFamily="34" charset="0"/>
              </a:rPr>
              <a:t>+ </a:t>
            </a:r>
            <a:r>
              <a:rPr lang="ru-RU" sz="1600" b="1" dirty="0">
                <a:ln w="0"/>
                <a:solidFill>
                  <a:srgbClr val="800000"/>
                </a:solidFill>
                <a:latin typeface="Franklin Gothic Medium" panose="020B0603020102020204" pitchFamily="34" charset="0"/>
              </a:rPr>
              <a:t>7 (903) </a:t>
            </a:r>
            <a:r>
              <a:rPr lang="ru-RU" sz="1600" b="1" dirty="0" smtClean="0">
                <a:ln w="0"/>
                <a:solidFill>
                  <a:srgbClr val="800000"/>
                </a:solidFill>
                <a:latin typeface="Franklin Gothic Medium" panose="020B0603020102020204" pitchFamily="34" charset="0"/>
              </a:rPr>
              <a:t>669-51-90</a:t>
            </a:r>
            <a:endParaRPr lang="en-US" sz="1700" b="1" dirty="0" smtClean="0">
              <a:solidFill>
                <a:srgbClr val="800000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b="1" dirty="0">
                <a:solidFill>
                  <a:srgbClr val="8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700" b="1" dirty="0" smtClean="0">
                <a:solidFill>
                  <a:srgbClr val="800000"/>
                </a:solidFill>
                <a:latin typeface="Franklin Gothic Medium" panose="020B0603020102020204" pitchFamily="34" charset="0"/>
              </a:rPr>
              <a:t>       cons@wiseadvice.ru</a:t>
            </a:r>
            <a:endParaRPr lang="ru-RU" sz="1700" b="1" dirty="0" smtClean="0">
              <a:solidFill>
                <a:srgbClr val="800000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700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+7 (996)966–32-63</a:t>
            </a: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ru-RU" sz="1700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115 093, г. МОСКВА, 1-й ЩИПКОВСКИЙ</a:t>
            </a: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ru-RU" sz="1600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ПЕР., Д. 20, ЭТАЖ 2, ОФИС 211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700" b="1" dirty="0" smtClean="0">
              <a:solidFill>
                <a:srgbClr val="80000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b="1" dirty="0" smtClean="0">
                <a:solidFill>
                  <a:srgbClr val="8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pravovest-audit.ru</a:t>
            </a:r>
            <a:endParaRPr lang="en-US" b="1" dirty="0">
              <a:solidFill>
                <a:srgbClr val="80000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80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Free photo At Mail E Mail Characters Envelope Post Email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9" y="3034420"/>
            <a:ext cx="448451" cy="477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819" y="3852478"/>
            <a:ext cx="448451" cy="475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534" y="3564217"/>
            <a:ext cx="317019" cy="317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533" y="4379779"/>
            <a:ext cx="317019" cy="3170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534" y="2090653"/>
            <a:ext cx="317019" cy="317019"/>
          </a:xfrm>
          <a:prstGeom prst="rect">
            <a:avLst/>
          </a:prstGeom>
        </p:spPr>
      </p:pic>
      <p:pic>
        <p:nvPicPr>
          <p:cNvPr id="12" name="Рисунок 11" descr="GPS icon 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0" y="4800042"/>
            <a:ext cx="373682" cy="373682"/>
          </a:xfrm>
          <a:prstGeom prst="rect">
            <a:avLst/>
          </a:prstGeom>
        </p:spPr>
      </p:pic>
      <p:pic>
        <p:nvPicPr>
          <p:cNvPr id="13" name="Рисунок 12" descr="Earth Planet Icon · Free image on Pixab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2" y="5645062"/>
            <a:ext cx="345852" cy="34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612" y="38666"/>
            <a:ext cx="11456125" cy="685859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BD9586-DEFF-D142-9B1A-F68057D1F351}"/>
              </a:ext>
            </a:extLst>
          </p:cNvPr>
          <p:cNvSpPr txBox="1">
            <a:spLocks/>
          </p:cNvSpPr>
          <p:nvPr/>
        </p:nvSpPr>
        <p:spPr>
          <a:xfrm>
            <a:off x="-22858" y="1166608"/>
            <a:ext cx="9906858" cy="441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b="1" dirty="0">
              <a:solidFill>
                <a:srgbClr val="9E0E11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32" name="image1.png">
            <a:extLst>
              <a:ext uri="{FF2B5EF4-FFF2-40B4-BE49-F238E27FC236}">
                <a16:creationId xmlns:a16="http://schemas.microsoft.com/office/drawing/2014/main" id="{C5CFFEF5-434F-6045-830F-ADEE8D236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547" y="38666"/>
            <a:ext cx="3418133" cy="9105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748" y="5959632"/>
            <a:ext cx="775063" cy="775063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540" y="5788824"/>
            <a:ext cx="563288" cy="563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18646" y="182367"/>
            <a:ext cx="465726" cy="4657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280"/>
            <a:ext cx="499000" cy="49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372" y="6462408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pravovest-audit.ru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6091" y="6465725"/>
            <a:ext cx="1830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+7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495 134-32-23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2053" y="6480944"/>
            <a:ext cx="19973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</a:rPr>
              <a:t>+ 7 (903) 669-51-90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3" name="Рисунок 12" descr="File:Circle-icons-global.svg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5" y="6537939"/>
            <a:ext cx="226427" cy="226427"/>
          </a:xfrm>
          <a:prstGeom prst="rect">
            <a:avLst/>
          </a:prstGeom>
        </p:spPr>
      </p:pic>
      <p:pic>
        <p:nvPicPr>
          <p:cNvPr id="14" name="Рисунок 13" descr="Icons Phone Round · Free vector graphic on Pixab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00" y="6528735"/>
            <a:ext cx="243492" cy="243492"/>
          </a:xfrm>
          <a:prstGeom prst="rect">
            <a:avLst/>
          </a:prstGeom>
        </p:spPr>
      </p:pic>
      <p:pic>
        <p:nvPicPr>
          <p:cNvPr id="17" name="Рисунок 16" descr="WhatsApp - Wikipedi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68" y="6486905"/>
            <a:ext cx="331488" cy="332593"/>
          </a:xfrm>
          <a:prstGeom prst="rect">
            <a:avLst/>
          </a:prstGeom>
        </p:spPr>
      </p:pic>
      <p:pic>
        <p:nvPicPr>
          <p:cNvPr id="18" name="Рисунок 17" descr="Telegram (software) - Wikipedi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5" y="6525328"/>
            <a:ext cx="243492" cy="2434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914791" y="6461740"/>
            <a:ext cx="15958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Pravovest_Audit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859" y="1651742"/>
            <a:ext cx="949703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/>
              <a:t>Как быть </a:t>
            </a:r>
            <a:r>
              <a:rPr lang="ru-RU" dirty="0"/>
              <a:t>руководителю компании, есть ли возможность защититься от персональной ответственности?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Современные реалии </a:t>
            </a:r>
            <a:r>
              <a:rPr lang="ru-RU" dirty="0" smtClean="0"/>
              <a:t>и последний тренды требуют </a:t>
            </a:r>
            <a:r>
              <a:rPr lang="ru-RU" dirty="0"/>
              <a:t>от руководителя повышенного внимания к совершаемым хозяйственный операциями, и их тщательного оформления</a:t>
            </a:r>
            <a:r>
              <a:rPr lang="ru-RU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ru-RU" dirty="0" smtClean="0"/>
              <a:t>По</a:t>
            </a:r>
            <a:r>
              <a:rPr lang="ru-RU" dirty="0"/>
              <a:t> сути все способы защиты от персональной ответственности связаны с приобретением навыков «управления рисками» бизнеса с учетом динамично меняющегося законодательства и правоприменительной практики. Ниже остановимся на трех ключевых способах предупреждения рисков ответственности</a:t>
            </a:r>
            <a:r>
              <a:rPr lang="ru-RU" dirty="0" smtClean="0"/>
              <a:t>:</a:t>
            </a:r>
          </a:p>
          <a:p>
            <a:pPr algn="just">
              <a:spcAft>
                <a:spcPts val="600"/>
              </a:spcAft>
            </a:pPr>
            <a:endParaRPr lang="ru-RU" dirty="0"/>
          </a:p>
          <a:p>
            <a:pPr lvl="0" algn="just">
              <a:spcAft>
                <a:spcPts val="600"/>
              </a:spcAft>
            </a:pPr>
            <a:r>
              <a:rPr lang="ru-RU" dirty="0" smtClean="0"/>
              <a:t>	  </a:t>
            </a:r>
            <a:r>
              <a:rPr lang="ru-RU" b="1" u="sng" dirty="0" smtClean="0">
                <a:solidFill>
                  <a:srgbClr val="800000"/>
                </a:solidFill>
              </a:rPr>
              <a:t>Аудит</a:t>
            </a:r>
            <a:r>
              <a:rPr lang="ru-RU" dirty="0"/>
              <a:t> — подтверждение достоверности ведения учета и </a:t>
            </a:r>
            <a:r>
              <a:rPr lang="ru-RU" dirty="0" smtClean="0"/>
              <a:t>отчетности</a:t>
            </a:r>
            <a:endParaRPr lang="ru-RU" dirty="0"/>
          </a:p>
          <a:p>
            <a:pPr lvl="0" algn="just">
              <a:spcAft>
                <a:spcPts val="600"/>
              </a:spcAft>
            </a:pPr>
            <a:r>
              <a:rPr lang="ru-RU" dirty="0" smtClean="0"/>
              <a:t>	  Соблюдение </a:t>
            </a:r>
            <a:r>
              <a:rPr lang="ru-RU" dirty="0"/>
              <a:t>принципов должной осмотрительности при выборе </a:t>
            </a:r>
            <a:r>
              <a:rPr lang="ru-RU" dirty="0" smtClean="0"/>
              <a:t>контрагентов</a:t>
            </a:r>
            <a:endParaRPr lang="ru-RU" dirty="0"/>
          </a:p>
          <a:p>
            <a:pPr lvl="0" algn="just">
              <a:spcAft>
                <a:spcPts val="600"/>
              </a:spcAft>
            </a:pPr>
            <a:r>
              <a:rPr lang="ru-RU" dirty="0" smtClean="0"/>
              <a:t>	  Грамотное </a:t>
            </a:r>
            <a:r>
              <a:rPr lang="ru-RU" dirty="0"/>
              <a:t>документальное делегирование </a:t>
            </a:r>
            <a:r>
              <a:rPr lang="ru-RU" dirty="0" smtClean="0"/>
              <a:t>ответственности</a:t>
            </a:r>
            <a:endParaRPr lang="ru-RU" dirty="0"/>
          </a:p>
          <a:p>
            <a:pPr algn="just">
              <a:spcAft>
                <a:spcPts val="800"/>
              </a:spcAft>
            </a:pPr>
            <a:endParaRPr lang="ru-RU" sz="1400" dirty="0">
              <a:solidFill>
                <a:srgbClr val="9E0E1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3945" y="947733"/>
            <a:ext cx="98283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E0E11"/>
                </a:solidFill>
                <a:latin typeface="Century Gothic" panose="020B0502020202020204" pitchFamily="34" charset="0"/>
              </a:rPr>
              <a:t>Способы 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E0E11"/>
                </a:solidFill>
                <a:latin typeface="Century Gothic" panose="020B0502020202020204" pitchFamily="34" charset="0"/>
              </a:rPr>
              <a:t>защиты от персональной ответственности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48683" y="4455950"/>
            <a:ext cx="435689" cy="25254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48682" y="4819145"/>
            <a:ext cx="435689" cy="25254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33663" y="5187764"/>
            <a:ext cx="435689" cy="25254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045" y="-26854"/>
            <a:ext cx="11456125" cy="685859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BD9586-DEFF-D142-9B1A-F68057D1F351}"/>
              </a:ext>
            </a:extLst>
          </p:cNvPr>
          <p:cNvSpPr txBox="1">
            <a:spLocks/>
          </p:cNvSpPr>
          <p:nvPr/>
        </p:nvSpPr>
        <p:spPr>
          <a:xfrm>
            <a:off x="-22858" y="1166608"/>
            <a:ext cx="9906858" cy="441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b="1" dirty="0">
              <a:solidFill>
                <a:srgbClr val="9E0E11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32" name="image1.png">
            <a:extLst>
              <a:ext uri="{FF2B5EF4-FFF2-40B4-BE49-F238E27FC236}">
                <a16:creationId xmlns:a16="http://schemas.microsoft.com/office/drawing/2014/main" id="{C5CFFEF5-434F-6045-830F-ADEE8D236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547" y="38666"/>
            <a:ext cx="3418133" cy="9105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748" y="5959632"/>
            <a:ext cx="775063" cy="775063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540" y="5788824"/>
            <a:ext cx="563288" cy="563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18646" y="182367"/>
            <a:ext cx="465726" cy="4657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280"/>
            <a:ext cx="499000" cy="49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372" y="6462408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pravovest-audit.ru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6091" y="6465725"/>
            <a:ext cx="1830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+7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495 134-32-23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2053" y="6480944"/>
            <a:ext cx="19973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</a:rPr>
              <a:t>+ 7 (903) 669-51-90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3" name="Рисунок 12" descr="File:Circle-icons-global.svg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5" y="6537939"/>
            <a:ext cx="226427" cy="226427"/>
          </a:xfrm>
          <a:prstGeom prst="rect">
            <a:avLst/>
          </a:prstGeom>
        </p:spPr>
      </p:pic>
      <p:pic>
        <p:nvPicPr>
          <p:cNvPr id="14" name="Рисунок 13" descr="Icons Phone Round · Free vector graphic on Pixab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00" y="6528735"/>
            <a:ext cx="243492" cy="243492"/>
          </a:xfrm>
          <a:prstGeom prst="rect">
            <a:avLst/>
          </a:prstGeom>
        </p:spPr>
      </p:pic>
      <p:pic>
        <p:nvPicPr>
          <p:cNvPr id="17" name="Рисунок 16" descr="WhatsApp - Wikipedi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68" y="6486905"/>
            <a:ext cx="331488" cy="332593"/>
          </a:xfrm>
          <a:prstGeom prst="rect">
            <a:avLst/>
          </a:prstGeom>
        </p:spPr>
      </p:pic>
      <p:pic>
        <p:nvPicPr>
          <p:cNvPr id="18" name="Рисунок 17" descr="Telegram (software) - Wikipedi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5" y="6525328"/>
            <a:ext cx="243492" cy="2434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914791" y="6461740"/>
            <a:ext cx="15958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Pravovest_Audit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501" y="1624296"/>
            <a:ext cx="9497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624855" y="781299"/>
            <a:ext cx="98283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E0E11"/>
                </a:solidFill>
                <a:latin typeface="Century Gothic" panose="020B0502020202020204" pitchFamily="34" charset="0"/>
              </a:rPr>
              <a:t>Способ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E0E11"/>
                </a:solidFill>
                <a:latin typeface="Century Gothic" panose="020B0502020202020204" pitchFamily="34" charset="0"/>
              </a:rPr>
              <a:t> 1. Аудит и аудиторское </a:t>
            </a:r>
            <a:r>
              <a:rPr lang="ru-RU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E0E11"/>
                </a:solidFill>
                <a:latin typeface="Century Gothic" panose="020B0502020202020204" pitchFamily="34" charset="0"/>
              </a:rPr>
              <a:t>заключение</a:t>
            </a:r>
            <a:endParaRPr lang="ru-RU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9E0E1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17589" y="1329597"/>
            <a:ext cx="10671393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/>
              <a:t>Сегодня </a:t>
            </a:r>
            <a:r>
              <a:rPr lang="ru-RU" sz="1400" b="1" dirty="0">
                <a:solidFill>
                  <a:srgbClr val="800000"/>
                </a:solidFill>
              </a:rPr>
              <a:t>независимый аудит </a:t>
            </a:r>
            <a:r>
              <a:rPr lang="ru-RU" sz="1400" dirty="0" smtClean="0"/>
              <a:t>– это </a:t>
            </a:r>
            <a:r>
              <a:rPr lang="ru-RU" sz="1400" b="1" u="sng" dirty="0" smtClean="0"/>
              <a:t>необходимость</a:t>
            </a:r>
            <a:r>
              <a:rPr lang="ru-RU" sz="1400" dirty="0" smtClean="0"/>
              <a:t> </a:t>
            </a:r>
            <a:r>
              <a:rPr lang="ru-RU" sz="1400" dirty="0"/>
              <a:t>для компании и руководителя, который хочет обезопасить себя от многомиллионных претензий</a:t>
            </a:r>
            <a:r>
              <a:rPr lang="ru-RU" sz="14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Аудиторы: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 smtClean="0"/>
              <a:t> </a:t>
            </a:r>
            <a:r>
              <a:rPr lang="ru-RU" sz="1400" dirty="0"/>
              <a:t>анализируют хозяйственные операции компании и оформляющие их документы, </a:t>
            </a:r>
            <a:endParaRPr lang="ru-RU" sz="14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 smtClean="0"/>
              <a:t>выявляют </a:t>
            </a:r>
            <a:r>
              <a:rPr lang="ru-RU" sz="1400" dirty="0"/>
              <a:t>и оцифровывают риски, </a:t>
            </a:r>
            <a:endParaRPr lang="ru-RU" sz="14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 smtClean="0"/>
              <a:t>вырабатывают </a:t>
            </a:r>
            <a:r>
              <a:rPr lang="ru-RU" sz="1400" dirty="0"/>
              <a:t>рекомендации по их устранению или хотя бы минимизации. </a:t>
            </a:r>
            <a:endParaRPr lang="ru-RU" sz="1400" dirty="0" smtClean="0"/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При </a:t>
            </a:r>
            <a:r>
              <a:rPr lang="ru-RU" sz="1400" dirty="0"/>
              <a:t>этом в ходе проведения аудита рекомендуем отдельно запрашивать оценку рисков персональной ответственности руководителя. </a:t>
            </a:r>
            <a:endParaRPr lang="ru-RU" sz="1400" dirty="0" smtClean="0"/>
          </a:p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800000"/>
                </a:solidFill>
              </a:rPr>
              <a:t>Аудиторское </a:t>
            </a:r>
            <a:r>
              <a:rPr lang="ru-RU" sz="1600" b="1" dirty="0">
                <a:solidFill>
                  <a:srgbClr val="800000"/>
                </a:solidFill>
              </a:rPr>
              <a:t>заключение позволяет руководителю увидеть полную картину рисков и резервов с цифрами и аргументацией оснований с учетом законов и актуальной правоприменительной практики.</a:t>
            </a:r>
          </a:p>
          <a:p>
            <a:pPr algn="just">
              <a:spcAft>
                <a:spcPts val="600"/>
              </a:spcAft>
            </a:pPr>
            <a:r>
              <a:rPr lang="ru-RU" sz="1600" b="1" i="1" dirty="0" smtClean="0">
                <a:solidFill>
                  <a:srgbClr val="FF0000"/>
                </a:solidFill>
              </a:rPr>
              <a:t>ПОЛОНАЯ КАРТИНА РИСКОК И РЕЗЕРВОВ = </a:t>
            </a:r>
            <a:r>
              <a:rPr lang="ru-RU" sz="1600" b="1" i="1" dirty="0">
                <a:solidFill>
                  <a:srgbClr val="FF0000"/>
                </a:solidFill>
              </a:rPr>
              <a:t>возможность управлять своими рисками.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ЗАЧАСТУЮ выявленное </a:t>
            </a:r>
            <a:r>
              <a:rPr lang="ru-RU" sz="1400" dirty="0"/>
              <a:t>нарушение очень легко исправить и спасти копанию и себя от крупных </a:t>
            </a:r>
            <a:r>
              <a:rPr lang="ru-RU" sz="1400" dirty="0" smtClean="0"/>
              <a:t>доначислений: 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— привести </a:t>
            </a:r>
            <a:r>
              <a:rPr lang="ru-RU" sz="1400" dirty="0"/>
              <a:t>в порядок документацию и бухучет при обнаружении пороков в их оформлении. </a:t>
            </a:r>
            <a:endParaRPr lang="ru-RU" sz="1400" dirty="0" smtClean="0"/>
          </a:p>
          <a:p>
            <a:pPr algn="just">
              <a:spcAft>
                <a:spcPts val="600"/>
              </a:spcAft>
            </a:pPr>
            <a:r>
              <a:rPr lang="ru-RU" sz="1300" dirty="0" smtClean="0"/>
              <a:t>Отметим</a:t>
            </a:r>
            <a:r>
              <a:rPr lang="ru-RU" sz="1300" dirty="0"/>
              <a:t>, что нарушения в оформлении документов даже при реальности сделок может стать основанием для доначисления налогов и привлечения к субсидиарной ответственности.</a:t>
            </a:r>
          </a:p>
          <a:p>
            <a:pPr algn="just">
              <a:spcAft>
                <a:spcPts val="600"/>
              </a:spcAft>
            </a:pPr>
            <a:r>
              <a:rPr lang="ru-RU" sz="1300" dirty="0" smtClean="0"/>
              <a:t>ВОЗМОЖДНЫМ решение бывает: подача </a:t>
            </a:r>
            <a:r>
              <a:rPr lang="ru-RU" sz="1300" dirty="0"/>
              <a:t>уточненных деклараций за прошлые периоды, </a:t>
            </a:r>
            <a:r>
              <a:rPr lang="ru-RU" sz="1300" dirty="0" smtClean="0"/>
              <a:t>сбор дополнительных доказательств, </a:t>
            </a:r>
            <a:r>
              <a:rPr lang="ru-RU" sz="1300" dirty="0"/>
              <a:t>подтверждающие деловую цель сделки, </a:t>
            </a:r>
            <a:r>
              <a:rPr lang="ru-RU" sz="1300" dirty="0" smtClean="0"/>
              <a:t>проведение беседы </a:t>
            </a:r>
            <a:r>
              <a:rPr lang="ru-RU" sz="1300" dirty="0"/>
              <a:t>с сотрудниками. </a:t>
            </a:r>
            <a:endParaRPr lang="ru-RU" sz="1300" dirty="0" smtClean="0"/>
          </a:p>
          <a:p>
            <a:pPr algn="just">
              <a:spcAft>
                <a:spcPts val="600"/>
              </a:spcAft>
            </a:pPr>
            <a:r>
              <a:rPr lang="ru-RU" sz="1300" b="1" dirty="0" smtClean="0">
                <a:solidFill>
                  <a:srgbClr val="C00000"/>
                </a:solidFill>
              </a:rPr>
              <a:t>В </a:t>
            </a:r>
            <a:r>
              <a:rPr lang="ru-RU" sz="1300" b="1" dirty="0">
                <a:solidFill>
                  <a:srgbClr val="C00000"/>
                </a:solidFill>
              </a:rPr>
              <a:t>рамках аудита могут быть оценены прошедшие периоды, а также потенциальные риски будущих периодов.</a:t>
            </a:r>
          </a:p>
        </p:txBody>
      </p:sp>
    </p:spTree>
    <p:extLst>
      <p:ext uri="{BB962C8B-B14F-4D97-AF65-F5344CB8AC3E}">
        <p14:creationId xmlns:p14="http://schemas.microsoft.com/office/powerpoint/2010/main" val="30960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954" y="182367"/>
            <a:ext cx="11456125" cy="685859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BD9586-DEFF-D142-9B1A-F68057D1F351}"/>
              </a:ext>
            </a:extLst>
          </p:cNvPr>
          <p:cNvSpPr txBox="1">
            <a:spLocks/>
          </p:cNvSpPr>
          <p:nvPr/>
        </p:nvSpPr>
        <p:spPr>
          <a:xfrm>
            <a:off x="-22858" y="1166608"/>
            <a:ext cx="9906858" cy="441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b="1" dirty="0">
              <a:solidFill>
                <a:srgbClr val="9E0E11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32" name="image1.png">
            <a:extLst>
              <a:ext uri="{FF2B5EF4-FFF2-40B4-BE49-F238E27FC236}">
                <a16:creationId xmlns:a16="http://schemas.microsoft.com/office/drawing/2014/main" id="{C5CFFEF5-434F-6045-830F-ADEE8D236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547" y="38666"/>
            <a:ext cx="3418133" cy="9105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748" y="5959632"/>
            <a:ext cx="775063" cy="775063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540" y="5788824"/>
            <a:ext cx="563288" cy="563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18646" y="182367"/>
            <a:ext cx="465726" cy="4657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280"/>
            <a:ext cx="499000" cy="49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372" y="6462408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pravovest-audit.ru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6091" y="6465725"/>
            <a:ext cx="1830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+7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495 134-32-23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2053" y="6480944"/>
            <a:ext cx="19973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</a:rPr>
              <a:t>+ 7 (903) 669-51-90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3" name="Рисунок 12" descr="File:Circle-icons-global.svg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5" y="6537939"/>
            <a:ext cx="226427" cy="226427"/>
          </a:xfrm>
          <a:prstGeom prst="rect">
            <a:avLst/>
          </a:prstGeom>
        </p:spPr>
      </p:pic>
      <p:pic>
        <p:nvPicPr>
          <p:cNvPr id="14" name="Рисунок 13" descr="Icons Phone Round · Free vector graphic on Pixab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00" y="6528735"/>
            <a:ext cx="243492" cy="243492"/>
          </a:xfrm>
          <a:prstGeom prst="rect">
            <a:avLst/>
          </a:prstGeom>
        </p:spPr>
      </p:pic>
      <p:pic>
        <p:nvPicPr>
          <p:cNvPr id="17" name="Рисунок 16" descr="WhatsApp - Wikipedi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68" y="6486905"/>
            <a:ext cx="331488" cy="332593"/>
          </a:xfrm>
          <a:prstGeom prst="rect">
            <a:avLst/>
          </a:prstGeom>
        </p:spPr>
      </p:pic>
      <p:pic>
        <p:nvPicPr>
          <p:cNvPr id="18" name="Рисунок 17" descr="Telegram (software) - Wikipedi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5" y="6525328"/>
            <a:ext cx="243492" cy="2434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914791" y="6461740"/>
            <a:ext cx="15958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Pravovest_Audit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332" y="920038"/>
            <a:ext cx="94970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u="sng" dirty="0" smtClean="0">
                <a:solidFill>
                  <a:srgbClr val="800000"/>
                </a:solidFill>
              </a:rPr>
              <a:t>КРОМЕ ТОГО, аудиторское </a:t>
            </a:r>
            <a:r>
              <a:rPr lang="ru-RU" b="1" u="sng" dirty="0">
                <a:solidFill>
                  <a:srgbClr val="800000"/>
                </a:solidFill>
              </a:rPr>
              <a:t>заключение</a:t>
            </a:r>
            <a:r>
              <a:rPr lang="ru-RU" sz="1600" b="1" u="sng" dirty="0">
                <a:solidFill>
                  <a:srgbClr val="800000"/>
                </a:solidFill>
              </a:rPr>
              <a:t> </a:t>
            </a:r>
            <a:r>
              <a:rPr lang="ru-RU" sz="1600" dirty="0"/>
              <a:t>может подтверждать факт того, </a:t>
            </a:r>
            <a:r>
              <a:rPr lang="ru-RU" sz="1600" dirty="0" smtClean="0"/>
              <a:t>что </a:t>
            </a:r>
          </a:p>
          <a:p>
            <a:pPr algn="just">
              <a:spcAft>
                <a:spcPts val="600"/>
              </a:spcAft>
            </a:pPr>
            <a:r>
              <a:rPr lang="ru-RU" sz="1600" dirty="0"/>
              <a:t>	</a:t>
            </a:r>
            <a:r>
              <a:rPr lang="ru-RU" sz="1600" dirty="0" smtClean="0"/>
              <a:t>	</a:t>
            </a:r>
            <a:r>
              <a:rPr lang="ru-RU" sz="1550" b="1" u="sng" dirty="0" smtClean="0"/>
              <a:t>руководитель </a:t>
            </a:r>
            <a:r>
              <a:rPr lang="ru-RU" sz="1550" b="1" u="sng" dirty="0"/>
              <a:t>предпринял необходимые действия по минимизации убытков участников</a:t>
            </a:r>
            <a:r>
              <a:rPr lang="ru-RU" sz="1550" dirty="0"/>
              <a:t>. </a:t>
            </a:r>
            <a:endParaRPr lang="ru-RU" sz="1550" dirty="0" smtClean="0"/>
          </a:p>
          <a:p>
            <a:pPr algn="just">
              <a:spcAft>
                <a:spcPts val="600"/>
              </a:spcAft>
            </a:pPr>
            <a:r>
              <a:rPr lang="ru-RU" sz="1550" dirty="0" smtClean="0"/>
              <a:t>Такой </a:t>
            </a:r>
            <a:r>
              <a:rPr lang="ru-RU" sz="1550" dirty="0"/>
              <a:t>вывод важен при разрешении вопроса о привлечении директора к материальной ответственности, в </a:t>
            </a:r>
            <a:r>
              <a:rPr lang="ru-RU" sz="1550" dirty="0" err="1"/>
              <a:t>т.ч</a:t>
            </a:r>
            <a:r>
              <a:rPr lang="ru-RU" sz="1550" dirty="0"/>
              <a:t>. по возмещению собственникам убытков в виде штрафов по налогам или ошибок в бухучете, приведшим к убыткам участников (например, уменьшению суммы дивидендов);</a:t>
            </a:r>
          </a:p>
          <a:p>
            <a:pPr lvl="0" algn="just">
              <a:spcAft>
                <a:spcPts val="600"/>
              </a:spcAft>
            </a:pPr>
            <a:r>
              <a:rPr lang="ru-RU" sz="1550" dirty="0" smtClean="0"/>
              <a:t>		</a:t>
            </a:r>
            <a:r>
              <a:rPr lang="ru-RU" sz="1550" b="1" u="sng" dirty="0" smtClean="0"/>
              <a:t>отчетность </a:t>
            </a:r>
            <a:r>
              <a:rPr lang="ru-RU" sz="1550" b="1" u="sng" dirty="0"/>
              <a:t>компании достоверна</a:t>
            </a:r>
            <a:r>
              <a:rPr lang="ru-RU" sz="1550" dirty="0"/>
              <a:t>, т.е. ей не грозило банкротство и права кредиторов не были нарушены. Данное подтверждение имеет особо важное значение при решении вопроса о привлечении руководителя к субсидиарной ответственности.</a:t>
            </a:r>
          </a:p>
          <a:p>
            <a:pPr algn="just">
              <a:spcAft>
                <a:spcPts val="600"/>
              </a:spcAft>
            </a:pPr>
            <a:r>
              <a:rPr lang="ru-RU" sz="1550" dirty="0"/>
              <a:t>Обращаем ваше внимание, что именно </a:t>
            </a:r>
            <a:r>
              <a:rPr lang="ru-RU" sz="1550" b="1" dirty="0">
                <a:solidFill>
                  <a:srgbClr val="800000"/>
                </a:solidFill>
              </a:rPr>
              <a:t>«Правовест Аудит» </a:t>
            </a:r>
            <a:r>
              <a:rPr lang="ru-RU" sz="1550" dirty="0"/>
              <a:t>по итогам аудита выдаёт не только аудиторское заключение и расширенные юридические и финансовые гарантии бизнесу, но и </a:t>
            </a:r>
            <a:r>
              <a:rPr lang="ru-RU" sz="1550" b="1" u="sng" dirty="0">
                <a:solidFill>
                  <a:srgbClr val="800000"/>
                </a:solidFill>
              </a:rPr>
              <a:t>сертификат главному бухгалтеру, финансовому и генеральному директору о прохождении аудита.</a:t>
            </a:r>
            <a:r>
              <a:rPr lang="ru-RU" sz="1550" dirty="0">
                <a:solidFill>
                  <a:srgbClr val="800000"/>
                </a:solidFill>
              </a:rPr>
              <a:t> </a:t>
            </a:r>
            <a:endParaRPr lang="ru-RU" sz="1550" dirty="0" smtClean="0">
              <a:solidFill>
                <a:srgbClr val="8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550" dirty="0" smtClean="0"/>
              <a:t>С</a:t>
            </a:r>
            <a:r>
              <a:rPr lang="ru-RU" sz="1550" dirty="0"/>
              <a:t> учетом растущих рисков рекомендуем </a:t>
            </a:r>
            <a:r>
              <a:rPr lang="ru-RU" sz="1550" u="sng" dirty="0" smtClean="0"/>
              <a:t>хранить </a:t>
            </a:r>
            <a:r>
              <a:rPr lang="ru-RU" sz="1550" u="sng" dirty="0"/>
              <a:t>его в личном портфолио до 10 лет</a:t>
            </a:r>
            <a:r>
              <a:rPr lang="ru-RU" sz="1550" dirty="0"/>
              <a:t>, что будет подтверждать квалификацию и соблюдение законодательства в части ведения достоверного учета и отчетности. </a:t>
            </a:r>
            <a:endParaRPr lang="ru-RU" sz="1550" dirty="0" smtClean="0"/>
          </a:p>
          <a:p>
            <a:pPr algn="just">
              <a:spcAft>
                <a:spcPts val="600"/>
              </a:spcAft>
            </a:pPr>
            <a:r>
              <a:rPr lang="ru-RU" sz="1550" dirty="0" smtClean="0"/>
              <a:t>Также </a:t>
            </a:r>
            <a:r>
              <a:rPr lang="ru-RU" sz="1550" b="1" dirty="0">
                <a:solidFill>
                  <a:srgbClr val="800000"/>
                </a:solidFill>
              </a:rPr>
              <a:t>«Правовест Аудит» </a:t>
            </a:r>
            <a:r>
              <a:rPr lang="ru-RU" sz="1550" dirty="0"/>
              <a:t>выдаёт компании после аудита отдельный </a:t>
            </a:r>
            <a:r>
              <a:rPr lang="ru-RU" sz="1550" b="1" u="sng" dirty="0">
                <a:solidFill>
                  <a:srgbClr val="800000"/>
                </a:solidFill>
              </a:rPr>
              <a:t>сертификат</a:t>
            </a:r>
            <a:r>
              <a:rPr lang="ru-RU" sz="1550" dirty="0"/>
              <a:t>, который обеспечивает юридическую защиту бизнеса налоговыми юристами при налоговых претензиях и </a:t>
            </a:r>
            <a:r>
              <a:rPr lang="ru-RU" sz="1550" dirty="0" smtClean="0"/>
              <a:t>финансовые </a:t>
            </a:r>
            <a:r>
              <a:rPr lang="ru-RU" sz="1550" dirty="0"/>
              <a:t>гарантии, которые застрахованы и выплачиваются компанией «Ингосстрах» клиенту в части сумм штрафов и пеней, если налоговые претензии ФНС не удастся оспорить полностью.</a:t>
            </a:r>
          </a:p>
          <a:p>
            <a:pPr algn="just">
              <a:spcAft>
                <a:spcPts val="600"/>
              </a:spcAft>
            </a:pP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51508" y="1256379"/>
            <a:ext cx="461555" cy="322217"/>
          </a:xfrm>
          <a:prstGeom prst="rightArrow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4120" y="2555990"/>
            <a:ext cx="461555" cy="322217"/>
          </a:xfrm>
          <a:prstGeom prst="rightArrow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954" y="182367"/>
            <a:ext cx="11456125" cy="685859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BD9586-DEFF-D142-9B1A-F68057D1F351}"/>
              </a:ext>
            </a:extLst>
          </p:cNvPr>
          <p:cNvSpPr txBox="1">
            <a:spLocks/>
          </p:cNvSpPr>
          <p:nvPr/>
        </p:nvSpPr>
        <p:spPr>
          <a:xfrm>
            <a:off x="-22858" y="1166608"/>
            <a:ext cx="9906858" cy="441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b="1" dirty="0">
              <a:solidFill>
                <a:srgbClr val="9E0E11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32" name="image1.png">
            <a:extLst>
              <a:ext uri="{FF2B5EF4-FFF2-40B4-BE49-F238E27FC236}">
                <a16:creationId xmlns:a16="http://schemas.microsoft.com/office/drawing/2014/main" id="{C5CFFEF5-434F-6045-830F-ADEE8D236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547" y="38666"/>
            <a:ext cx="3418133" cy="9105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748" y="5959632"/>
            <a:ext cx="775063" cy="775063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540" y="5788824"/>
            <a:ext cx="563288" cy="563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18646" y="182367"/>
            <a:ext cx="465726" cy="4657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280"/>
            <a:ext cx="499000" cy="49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372" y="6462408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pravovest-audit.ru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6091" y="6465725"/>
            <a:ext cx="1830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+7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495 134-32-23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2053" y="6480944"/>
            <a:ext cx="19973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</a:rPr>
              <a:t>+ 7 (903) 669-51-90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3" name="Рисунок 12" descr="File:Circle-icons-global.svg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5" y="6537939"/>
            <a:ext cx="226427" cy="226427"/>
          </a:xfrm>
          <a:prstGeom prst="rect">
            <a:avLst/>
          </a:prstGeom>
        </p:spPr>
      </p:pic>
      <p:pic>
        <p:nvPicPr>
          <p:cNvPr id="14" name="Рисунок 13" descr="Icons Phone Round · Free vector graphic on Pixab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00" y="6528735"/>
            <a:ext cx="243492" cy="243492"/>
          </a:xfrm>
          <a:prstGeom prst="rect">
            <a:avLst/>
          </a:prstGeom>
        </p:spPr>
      </p:pic>
      <p:pic>
        <p:nvPicPr>
          <p:cNvPr id="17" name="Рисунок 16" descr="WhatsApp - Wikipedi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68" y="6486905"/>
            <a:ext cx="331488" cy="332593"/>
          </a:xfrm>
          <a:prstGeom prst="rect">
            <a:avLst/>
          </a:prstGeom>
        </p:spPr>
      </p:pic>
      <p:pic>
        <p:nvPicPr>
          <p:cNvPr id="18" name="Рисунок 17" descr="Telegram (software) - Wikipedi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5" y="6525328"/>
            <a:ext cx="243492" cy="2434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914791" y="6461740"/>
            <a:ext cx="15958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Pravovest_Audit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158" y="1262462"/>
            <a:ext cx="9497035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 smtClean="0">
                <a:solidFill>
                  <a:srgbClr val="800000"/>
                </a:solidFill>
              </a:rPr>
              <a:t>Проведение </a:t>
            </a:r>
            <a:r>
              <a:rPr lang="ru-RU" b="1" dirty="0">
                <a:solidFill>
                  <a:srgbClr val="800000"/>
                </a:solidFill>
              </a:rPr>
              <a:t>аудита и получение аудиторского заключения имеет для бизнеса и его руководителя </a:t>
            </a:r>
            <a:r>
              <a:rPr lang="ru-RU" b="1" dirty="0" smtClean="0">
                <a:solidFill>
                  <a:srgbClr val="800000"/>
                </a:solidFill>
              </a:rPr>
              <a:t>массу плюсов:</a:t>
            </a:r>
            <a:endParaRPr lang="ru-RU" b="1" dirty="0">
              <a:solidFill>
                <a:srgbClr val="800000"/>
              </a:solidFill>
            </a:endParaRP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/>
              <a:t>показывает размер рисков и резервов (текущего и прошлых периодов) и помогает избежать (или значительно снизить) доначислений, а значит, уголовной, субсидиарной и материальной ответственности руководителя и собственника;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/>
              <a:t>подтверждает действия руководителя, направленные на предотвращение (недопущение) убытков для собственников, в т</a:t>
            </a:r>
            <a:r>
              <a:rPr lang="ru-RU" dirty="0" smtClean="0"/>
              <a:t>. ч</a:t>
            </a:r>
            <a:r>
              <a:rPr lang="ru-RU" dirty="0"/>
              <a:t>. в виде штрафов и пени по налогам, а значит страхует от материальной ответственности руководителя;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/>
              <a:t>подтверждает достоверность отчетности, т.е. отсутствие оснований для подачи заявления о банкротстве и снижает риск субсидиарной ответственности руководителя;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/>
              <a:t>дает защиту и страховку от налоговых претензий при проведении комплексного аудита, что гарантирует помощь налоговых юристов на 3 года и покрывает страховкой суммы штрафов и пеней, а значит у собственников не будет оснований взыскать их с руководителя в качестве материальной ответственности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6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901" y="-1280"/>
            <a:ext cx="11038115" cy="685859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BD9586-DEFF-D142-9B1A-F68057D1F351}"/>
              </a:ext>
            </a:extLst>
          </p:cNvPr>
          <p:cNvSpPr txBox="1">
            <a:spLocks/>
          </p:cNvSpPr>
          <p:nvPr/>
        </p:nvSpPr>
        <p:spPr>
          <a:xfrm>
            <a:off x="-22858" y="1166608"/>
            <a:ext cx="9906858" cy="441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b="1" dirty="0">
              <a:solidFill>
                <a:srgbClr val="9E0E11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32" name="image1.png">
            <a:extLst>
              <a:ext uri="{FF2B5EF4-FFF2-40B4-BE49-F238E27FC236}">
                <a16:creationId xmlns:a16="http://schemas.microsoft.com/office/drawing/2014/main" id="{C5CFFEF5-434F-6045-830F-ADEE8D236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547" y="38666"/>
            <a:ext cx="3418133" cy="9105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748" y="5959632"/>
            <a:ext cx="775063" cy="775063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540" y="5788824"/>
            <a:ext cx="563288" cy="563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18646" y="182367"/>
            <a:ext cx="465726" cy="4657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280"/>
            <a:ext cx="499000" cy="49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372" y="6462408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pravovest-audit.ru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6091" y="6465725"/>
            <a:ext cx="1830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+7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495 134-32-23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2053" y="6480944"/>
            <a:ext cx="19973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</a:rPr>
              <a:t>+ 7 (903) 669-51-90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3" name="Рисунок 12" descr="File:Circle-icons-global.svg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5" y="6537939"/>
            <a:ext cx="226427" cy="226427"/>
          </a:xfrm>
          <a:prstGeom prst="rect">
            <a:avLst/>
          </a:prstGeom>
        </p:spPr>
      </p:pic>
      <p:pic>
        <p:nvPicPr>
          <p:cNvPr id="14" name="Рисунок 13" descr="Icons Phone Round · Free vector graphic on Pixab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00" y="6528735"/>
            <a:ext cx="243492" cy="243492"/>
          </a:xfrm>
          <a:prstGeom prst="rect">
            <a:avLst/>
          </a:prstGeom>
        </p:spPr>
      </p:pic>
      <p:pic>
        <p:nvPicPr>
          <p:cNvPr id="17" name="Рисунок 16" descr="WhatsApp - Wikipedi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68" y="6486905"/>
            <a:ext cx="331488" cy="332593"/>
          </a:xfrm>
          <a:prstGeom prst="rect">
            <a:avLst/>
          </a:prstGeom>
        </p:spPr>
      </p:pic>
      <p:pic>
        <p:nvPicPr>
          <p:cNvPr id="18" name="Рисунок 17" descr="Telegram (software) - Wikipedi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5" y="6525328"/>
            <a:ext cx="243492" cy="2434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914791" y="6461740"/>
            <a:ext cx="15958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Pravovest_Audit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703" y="922253"/>
            <a:ext cx="9511735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ВАЖНО</a:t>
            </a:r>
            <a:r>
              <a:rPr lang="ru-RU" sz="1500" dirty="0" smtClean="0">
                <a:latin typeface="Georgia" panose="02040502050405020303" pitchFamily="18" charset="0"/>
              </a:rPr>
              <a:t> </a:t>
            </a:r>
            <a:r>
              <a:rPr lang="ru-RU" sz="1500" dirty="0">
                <a:latin typeface="Georgia" panose="02040502050405020303" pitchFamily="18" charset="0"/>
              </a:rPr>
              <a:t>не только аудировать текущие обязательства компании, но и не оставлять без внимания </a:t>
            </a:r>
            <a:r>
              <a:rPr lang="ru-RU" sz="1500" b="1" u="sng" dirty="0">
                <a:latin typeface="Georgia" panose="02040502050405020303" pitchFamily="18" charset="0"/>
              </a:rPr>
              <a:t>прошлые периоды</a:t>
            </a:r>
            <a:r>
              <a:rPr lang="ru-RU" sz="1500" dirty="0">
                <a:latin typeface="Georgia" panose="02040502050405020303" pitchFamily="18" charset="0"/>
              </a:rPr>
              <a:t>. </a:t>
            </a:r>
            <a:endParaRPr lang="ru-RU" sz="1500" dirty="0" smtClean="0"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500" dirty="0">
                <a:latin typeface="Georgia" panose="02040502050405020303" pitchFamily="18" charset="0"/>
              </a:rPr>
              <a:t>В ходе выездной налоговой проверки, может быть проверен период в 3 календарных года, предшествующих году, в котором вынесено решение о проведении проверки (п. 4 ст. 89 НК РФ</a:t>
            </a:r>
            <a:r>
              <a:rPr lang="ru-RU" sz="1500" dirty="0" smtClean="0">
                <a:latin typeface="Georgia" panose="02040502050405020303" pitchFamily="18" charset="0"/>
              </a:rPr>
              <a:t>).</a:t>
            </a:r>
          </a:p>
          <a:p>
            <a:pPr algn="just">
              <a:spcAft>
                <a:spcPts val="600"/>
              </a:spcAft>
            </a:pPr>
            <a:r>
              <a:rPr lang="ru-RU" sz="1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То есть в</a:t>
            </a:r>
            <a:r>
              <a:rPr lang="ru-RU" sz="1400" i="1" dirty="0">
                <a:solidFill>
                  <a:srgbClr val="FF0000"/>
                </a:solidFill>
                <a:latin typeface="Georgia" panose="02040502050405020303" pitchFamily="18" charset="0"/>
              </a:rPr>
              <a:t> 2021 года к </a:t>
            </a:r>
            <a:r>
              <a:rPr lang="ru-RU" sz="1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компании налоговая </a:t>
            </a:r>
            <a:r>
              <a:rPr lang="ru-RU" sz="1400" i="1" dirty="0">
                <a:solidFill>
                  <a:srgbClr val="FF0000"/>
                </a:solidFill>
                <a:latin typeface="Georgia" panose="02040502050405020303" pitchFamily="18" charset="0"/>
              </a:rPr>
              <a:t>инспекция и проверить правильность исчисления налогов за 2018 — 2020 годы, а также захватить текущий 2021 год. </a:t>
            </a:r>
            <a:endParaRPr lang="ru-RU" sz="14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500" dirty="0" smtClean="0">
                <a:latin typeface="Georgia" panose="02040502050405020303" pitchFamily="18" charset="0"/>
              </a:rPr>
              <a:t>А значит, </a:t>
            </a:r>
            <a:r>
              <a:rPr lang="ru-RU" sz="1500" dirty="0">
                <a:latin typeface="Georgia" panose="02040502050405020303" pitchFamily="18" charset="0"/>
              </a:rPr>
              <a:t>при наличии «проблемных» операций компании могут быть доначислены за эти периоды существенные суммы недоимки, а у руководителя возникнуть риски привлечения к </a:t>
            </a:r>
            <a:r>
              <a:rPr lang="ru-RU" sz="1500" b="1" u="sng" dirty="0">
                <a:solidFill>
                  <a:srgbClr val="800000"/>
                </a:solidFill>
                <a:latin typeface="Georgia" panose="02040502050405020303" pitchFamily="18" charset="0"/>
              </a:rPr>
              <a:t>субсидиарной, уголовной и материальной ответственности</a:t>
            </a:r>
            <a:r>
              <a:rPr lang="ru-RU" sz="1500" dirty="0">
                <a:latin typeface="Georgia" panose="02040502050405020303" pitchFamily="18" charset="0"/>
              </a:rPr>
              <a:t>. </a:t>
            </a:r>
            <a:endParaRPr lang="ru-RU" sz="1500" dirty="0" smtClean="0"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500" dirty="0" smtClean="0">
                <a:latin typeface="Georgia" panose="02040502050405020303" pitchFamily="18" charset="0"/>
              </a:rPr>
              <a:t>Просканировать </a:t>
            </a:r>
            <a:r>
              <a:rPr lang="ru-RU" sz="1500" dirty="0">
                <a:latin typeface="Georgia" panose="02040502050405020303" pitchFamily="18" charset="0"/>
              </a:rPr>
              <a:t>прошлые периоды на предмет рисков </a:t>
            </a:r>
            <a:r>
              <a:rPr lang="ru-RU" sz="1500" dirty="0" smtClean="0">
                <a:latin typeface="Georgia" panose="02040502050405020303" pitchFamily="18" charset="0"/>
              </a:rPr>
              <a:t>можно и нужно, пригласив </a:t>
            </a:r>
            <a:r>
              <a:rPr lang="ru-RU" sz="1500" dirty="0">
                <a:latin typeface="Georgia" panose="02040502050405020303" pitchFamily="18" charset="0"/>
              </a:rPr>
              <a:t>аудиторов, </a:t>
            </a:r>
            <a:r>
              <a:rPr lang="ru-RU" sz="1500" dirty="0" smtClean="0">
                <a:latin typeface="Georgia" panose="02040502050405020303" pitchFamily="18" charset="0"/>
              </a:rPr>
              <a:t>проверить: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latin typeface="Georgia" panose="02040502050405020303" pitchFamily="18" charset="0"/>
              </a:rPr>
              <a:t>корректность </a:t>
            </a:r>
            <a:r>
              <a:rPr lang="ru-RU" sz="1500" dirty="0">
                <a:latin typeface="Georgia" panose="02040502050405020303" pitchFamily="18" charset="0"/>
              </a:rPr>
              <a:t>документооборота, </a:t>
            </a:r>
            <a:endParaRPr lang="ru-RU" sz="1500" dirty="0" smtClean="0">
              <a:latin typeface="Georgia" panose="02040502050405020303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latin typeface="Georgia" panose="02040502050405020303" pitchFamily="18" charset="0"/>
              </a:rPr>
              <a:t>деловую </a:t>
            </a:r>
            <a:r>
              <a:rPr lang="ru-RU" sz="1500" dirty="0">
                <a:latin typeface="Georgia" panose="02040502050405020303" pitchFamily="18" charset="0"/>
              </a:rPr>
              <a:t>цель операций, </a:t>
            </a:r>
            <a:endParaRPr lang="ru-RU" sz="1500" dirty="0" smtClean="0">
              <a:latin typeface="Georgia" panose="02040502050405020303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latin typeface="Georgia" panose="02040502050405020303" pitchFamily="18" charset="0"/>
              </a:rPr>
              <a:t>наличие </a:t>
            </a:r>
            <a:r>
              <a:rPr lang="ru-RU" sz="1500" dirty="0">
                <a:latin typeface="Georgia" panose="02040502050405020303" pitchFamily="18" charset="0"/>
              </a:rPr>
              <a:t>факторов взаимозависимости и прочих обстоятельств, повышающих риск проведения выездных налоговых проверок и доначислений.</a:t>
            </a:r>
          </a:p>
          <a:p>
            <a:pPr algn="just">
              <a:spcAft>
                <a:spcPts val="600"/>
              </a:spcAft>
            </a:pPr>
            <a:r>
              <a:rPr lang="ru-RU" sz="1200" i="1" u="sng" dirty="0">
                <a:solidFill>
                  <a:srgbClr val="800000"/>
                </a:solidFill>
                <a:latin typeface="Georgia" panose="02040502050405020303" pitchFamily="18" charset="0"/>
              </a:rPr>
              <a:t>Для сведения! Перечень </a:t>
            </a:r>
            <a:r>
              <a:rPr lang="ru-RU" sz="1200" i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общедоступных</a:t>
            </a:r>
            <a:r>
              <a:rPr lang="ru-RU" sz="1200" i="1" u="sng" dirty="0">
                <a:solidFill>
                  <a:srgbClr val="800000"/>
                </a:solidFill>
                <a:latin typeface="Georgia" panose="02040502050405020303" pitchFamily="18" charset="0"/>
              </a:rPr>
              <a:t> Критериев самостоятельной оценки рисков для налогоплательщиков утвержден Приложением № 2 к Приказу ФНС России от 30.05.2007 №ММ-3-06/333</a:t>
            </a:r>
            <a:r>
              <a:rPr lang="ru-RU" sz="1200" i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@. 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latin typeface="Georgia" panose="02040502050405020303" pitchFamily="18" charset="0"/>
              </a:rPr>
              <a:t>Но эффективней </a:t>
            </a:r>
            <a:r>
              <a:rPr lang="ru-RU" sz="1400" dirty="0">
                <a:latin typeface="Georgia" panose="02040502050405020303" pitchFamily="18" charset="0"/>
              </a:rPr>
              <a:t>будет доверить проверку прошлых периодов профессиональным аудиторам, которые не только обозначат риски, но и сформируют рекомендации о том, что можно сделать для их уменьшения в настоящий момент, помогут выявить финансовые резервы (возможные переплаты, неиспользуемые льготы и т.п.), а также разделят с вами бремя ответственности, предоставив гарантии и страховку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  <a:endParaRPr lang="ru-RU" sz="1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901" y="-1280"/>
            <a:ext cx="11038115" cy="685859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BD9586-DEFF-D142-9B1A-F68057D1F351}"/>
              </a:ext>
            </a:extLst>
          </p:cNvPr>
          <p:cNvSpPr txBox="1">
            <a:spLocks/>
          </p:cNvSpPr>
          <p:nvPr/>
        </p:nvSpPr>
        <p:spPr>
          <a:xfrm>
            <a:off x="-22858" y="1166608"/>
            <a:ext cx="9906858" cy="441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b="1" dirty="0">
              <a:solidFill>
                <a:srgbClr val="9E0E11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32" name="image1.png">
            <a:extLst>
              <a:ext uri="{FF2B5EF4-FFF2-40B4-BE49-F238E27FC236}">
                <a16:creationId xmlns:a16="http://schemas.microsoft.com/office/drawing/2014/main" id="{C5CFFEF5-434F-6045-830F-ADEE8D236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547" y="38666"/>
            <a:ext cx="3418133" cy="9105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748" y="5959632"/>
            <a:ext cx="775063" cy="775063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540" y="5788824"/>
            <a:ext cx="563288" cy="563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18646" y="182367"/>
            <a:ext cx="465726" cy="4657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280"/>
            <a:ext cx="499000" cy="49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372" y="6462408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pravovest-audit.ru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6091" y="6465725"/>
            <a:ext cx="1830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+7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495 134-32-23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2053" y="6480944"/>
            <a:ext cx="19973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</a:rPr>
              <a:t>+ 7 (903) 669-51-90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3" name="Рисунок 12" descr="File:Circle-icons-global.svg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5" y="6537939"/>
            <a:ext cx="226427" cy="226427"/>
          </a:xfrm>
          <a:prstGeom prst="rect">
            <a:avLst/>
          </a:prstGeom>
        </p:spPr>
      </p:pic>
      <p:pic>
        <p:nvPicPr>
          <p:cNvPr id="14" name="Рисунок 13" descr="Icons Phone Round · Free vector graphic on Pixab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00" y="6528735"/>
            <a:ext cx="243492" cy="243492"/>
          </a:xfrm>
          <a:prstGeom prst="rect">
            <a:avLst/>
          </a:prstGeom>
        </p:spPr>
      </p:pic>
      <p:pic>
        <p:nvPicPr>
          <p:cNvPr id="17" name="Рисунок 16" descr="WhatsApp - Wikipedi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68" y="6486905"/>
            <a:ext cx="331488" cy="332593"/>
          </a:xfrm>
          <a:prstGeom prst="rect">
            <a:avLst/>
          </a:prstGeom>
        </p:spPr>
      </p:pic>
      <p:pic>
        <p:nvPicPr>
          <p:cNvPr id="18" name="Рисунок 17" descr="Telegram (software) - Wikipedi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5" y="6525328"/>
            <a:ext cx="243492" cy="2434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914791" y="6461740"/>
            <a:ext cx="15958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Pravovest_Audit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372" y="949234"/>
            <a:ext cx="9547163" cy="85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9256" y="1787177"/>
            <a:ext cx="5102342" cy="3292965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26211"/>
              </p:ext>
            </p:extLst>
          </p:nvPr>
        </p:nvGraphicFramePr>
        <p:xfrm>
          <a:off x="-262876" y="5122114"/>
          <a:ext cx="5943600" cy="120586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244436">
                  <a:extLst>
                    <a:ext uri="{9D8B030D-6E8A-4147-A177-3AD203B41FA5}">
                      <a16:colId xmlns:a16="http://schemas.microsoft.com/office/drawing/2014/main" val="1143130999"/>
                    </a:ext>
                  </a:extLst>
                </a:gridCol>
                <a:gridCol w="2699164">
                  <a:extLst>
                    <a:ext uri="{9D8B030D-6E8A-4147-A177-3AD203B41FA5}">
                      <a16:colId xmlns:a16="http://schemas.microsoft.com/office/drawing/2014/main" val="12951302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Налог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Итого рисков,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млн. руб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22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u="none" strike="noStrike" dirty="0">
                          <a:effectLst/>
                          <a:latin typeface="Georgia" panose="02040502050405020303" pitchFamily="18" charset="0"/>
                        </a:rPr>
                        <a:t>НДС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Georgia" panose="02040502050405020303" pitchFamily="18" charset="0"/>
                        </a:rPr>
                        <a:t>1 445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35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u="none" strike="noStrike" dirty="0">
                          <a:effectLst/>
                          <a:latin typeface="Georgia" panose="02040502050405020303" pitchFamily="18" charset="0"/>
                        </a:rPr>
                        <a:t>Налог на прибыль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  <a:latin typeface="Georgia" panose="02040502050405020303" pitchFamily="18" charset="0"/>
                        </a:rPr>
                        <a:t>336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6211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u="none" strike="noStrike" dirty="0">
                          <a:effectLst/>
                          <a:latin typeface="Georgia" panose="02040502050405020303" pitchFamily="18" charset="0"/>
                        </a:rPr>
                        <a:t>Прочие налоговые риски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  <a:latin typeface="Georgia" panose="02040502050405020303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6158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u="none" strike="noStrike" dirty="0">
                          <a:effectLst/>
                          <a:latin typeface="Georgia" panose="02040502050405020303" pitchFamily="18" charset="0"/>
                        </a:rPr>
                        <a:t>Налог на имущество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  <a:latin typeface="Georgia" panose="02040502050405020303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311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1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901" y="-1280"/>
            <a:ext cx="11038115" cy="685859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BD9586-DEFF-D142-9B1A-F68057D1F351}"/>
              </a:ext>
            </a:extLst>
          </p:cNvPr>
          <p:cNvSpPr txBox="1">
            <a:spLocks/>
          </p:cNvSpPr>
          <p:nvPr/>
        </p:nvSpPr>
        <p:spPr>
          <a:xfrm>
            <a:off x="-22858" y="1166608"/>
            <a:ext cx="9906858" cy="441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b="1" dirty="0">
              <a:solidFill>
                <a:srgbClr val="9E0E11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32" name="image1.png">
            <a:extLst>
              <a:ext uri="{FF2B5EF4-FFF2-40B4-BE49-F238E27FC236}">
                <a16:creationId xmlns:a16="http://schemas.microsoft.com/office/drawing/2014/main" id="{C5CFFEF5-434F-6045-830F-ADEE8D236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547" y="38666"/>
            <a:ext cx="3418133" cy="9105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748" y="5959632"/>
            <a:ext cx="775063" cy="775063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540" y="5788824"/>
            <a:ext cx="563288" cy="563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18646" y="182367"/>
            <a:ext cx="465726" cy="4657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280"/>
            <a:ext cx="499000" cy="49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372" y="6462408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pravovest-audit.ru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6091" y="6465725"/>
            <a:ext cx="1830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+7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495 134-32-23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2053" y="6480944"/>
            <a:ext cx="19973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</a:rPr>
              <a:t>+ 7 (903) 669-51-90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3" name="Рисунок 12" descr="File:Circle-icons-global.svg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5" y="6537939"/>
            <a:ext cx="226427" cy="226427"/>
          </a:xfrm>
          <a:prstGeom prst="rect">
            <a:avLst/>
          </a:prstGeom>
        </p:spPr>
      </p:pic>
      <p:pic>
        <p:nvPicPr>
          <p:cNvPr id="14" name="Рисунок 13" descr="Icons Phone Round · Free vector graphic on Pixab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00" y="6528735"/>
            <a:ext cx="243492" cy="243492"/>
          </a:xfrm>
          <a:prstGeom prst="rect">
            <a:avLst/>
          </a:prstGeom>
        </p:spPr>
      </p:pic>
      <p:pic>
        <p:nvPicPr>
          <p:cNvPr id="17" name="Рисунок 16" descr="WhatsApp - Wikipedi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68" y="6486905"/>
            <a:ext cx="331488" cy="332593"/>
          </a:xfrm>
          <a:prstGeom prst="rect">
            <a:avLst/>
          </a:prstGeom>
        </p:spPr>
      </p:pic>
      <p:pic>
        <p:nvPicPr>
          <p:cNvPr id="18" name="Рисунок 17" descr="Telegram (software) - Wikipedi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5" y="6525328"/>
            <a:ext cx="243492" cy="2434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914791" y="6461740"/>
            <a:ext cx="15958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Pravovest_Audit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1314" y="963000"/>
            <a:ext cx="9266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9A0000"/>
                </a:solidFill>
                <a:latin typeface="Arial Black" panose="020B0A04020102020204" pitchFamily="34" charset="0"/>
              </a:rPr>
              <a:t>Распределение выявленных налоговых рисков </a:t>
            </a:r>
          </a:p>
          <a:p>
            <a:pPr algn="ctr"/>
            <a:r>
              <a:rPr lang="ru-RU" sz="2000" dirty="0" smtClean="0">
                <a:solidFill>
                  <a:srgbClr val="9A0000"/>
                </a:solidFill>
                <a:latin typeface="Arial Black" panose="020B0A04020102020204" pitchFamily="34" charset="0"/>
              </a:rPr>
              <a:t>по группе компаний в целом, по годам</a:t>
            </a:r>
            <a:endParaRPr lang="ru-RU" sz="2000" dirty="0">
              <a:solidFill>
                <a:srgbClr val="9A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372" y="1942733"/>
            <a:ext cx="7154064" cy="35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901" y="-1280"/>
            <a:ext cx="11038115" cy="685859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BD9586-DEFF-D142-9B1A-F68057D1F351}"/>
              </a:ext>
            </a:extLst>
          </p:cNvPr>
          <p:cNvSpPr txBox="1">
            <a:spLocks/>
          </p:cNvSpPr>
          <p:nvPr/>
        </p:nvSpPr>
        <p:spPr>
          <a:xfrm>
            <a:off x="-22858" y="1166608"/>
            <a:ext cx="9906858" cy="441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b="1" dirty="0">
              <a:solidFill>
                <a:srgbClr val="9E0E11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32" name="image1.png">
            <a:extLst>
              <a:ext uri="{FF2B5EF4-FFF2-40B4-BE49-F238E27FC236}">
                <a16:creationId xmlns:a16="http://schemas.microsoft.com/office/drawing/2014/main" id="{C5CFFEF5-434F-6045-830F-ADEE8D236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547" y="38666"/>
            <a:ext cx="3418133" cy="9105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748" y="5959632"/>
            <a:ext cx="775063" cy="775063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540" y="5788824"/>
            <a:ext cx="563288" cy="563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18646" y="182367"/>
            <a:ext cx="465726" cy="4657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280"/>
            <a:ext cx="499000" cy="49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372" y="6462408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pravovest-audit.ru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6091" y="6465725"/>
            <a:ext cx="1830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+7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495 134-32-23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2053" y="6480944"/>
            <a:ext cx="19973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</a:rPr>
              <a:t>+ 7 (903) 669-51-90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3" name="Рисунок 12" descr="File:Circle-icons-global.svg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5" y="6537939"/>
            <a:ext cx="226427" cy="226427"/>
          </a:xfrm>
          <a:prstGeom prst="rect">
            <a:avLst/>
          </a:prstGeom>
        </p:spPr>
      </p:pic>
      <p:pic>
        <p:nvPicPr>
          <p:cNvPr id="14" name="Рисунок 13" descr="Icons Phone Round · Free vector graphic on Pixab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00" y="6528735"/>
            <a:ext cx="243492" cy="243492"/>
          </a:xfrm>
          <a:prstGeom prst="rect">
            <a:avLst/>
          </a:prstGeom>
        </p:spPr>
      </p:pic>
      <p:pic>
        <p:nvPicPr>
          <p:cNvPr id="17" name="Рисунок 16" descr="WhatsApp - Wikipedi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68" y="6486905"/>
            <a:ext cx="331488" cy="332593"/>
          </a:xfrm>
          <a:prstGeom prst="rect">
            <a:avLst/>
          </a:prstGeom>
        </p:spPr>
      </p:pic>
      <p:pic>
        <p:nvPicPr>
          <p:cNvPr id="18" name="Рисунок 17" descr="Telegram (software) - Wikipedi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5" y="6525328"/>
            <a:ext cx="243492" cy="2434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914791" y="6461740"/>
            <a:ext cx="15958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Pravovest_Audit</a:t>
            </a:r>
            <a:endParaRPr lang="ru-RU" sz="1600" b="0" cap="none" spc="0" dirty="0">
              <a:ln w="0"/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31940" y="684403"/>
            <a:ext cx="9324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9C0E11"/>
                </a:solidFill>
                <a:latin typeface="Arial Black" panose="020B0A04020102020204" pitchFamily="34" charset="0"/>
                <a:ea typeface="+mj-ea"/>
                <a:cs typeface="+mj-cs"/>
              </a:rPr>
              <a:t>Отношение суммы выявленных налоговых рисков </a:t>
            </a:r>
            <a:endParaRPr lang="ru-RU" sz="1600" dirty="0" smtClean="0">
              <a:solidFill>
                <a:srgbClr val="9C0E11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rgbClr val="9C0E11"/>
                </a:solidFill>
                <a:latin typeface="Arial Black" panose="020B0A04020102020204" pitchFamily="34" charset="0"/>
                <a:ea typeface="+mj-ea"/>
                <a:cs typeface="+mj-cs"/>
              </a:rPr>
              <a:t>к </a:t>
            </a:r>
            <a:r>
              <a:rPr lang="ru-RU" sz="1600" dirty="0">
                <a:solidFill>
                  <a:srgbClr val="9C0E11"/>
                </a:solidFill>
                <a:latin typeface="Arial Black" panose="020B0A04020102020204" pitchFamily="34" charset="0"/>
                <a:ea typeface="+mj-ea"/>
                <a:cs typeface="+mj-cs"/>
              </a:rPr>
              <a:t>стоимости договора на </a:t>
            </a:r>
            <a:r>
              <a:rPr lang="ru-RU" sz="1600" dirty="0" smtClean="0">
                <a:solidFill>
                  <a:srgbClr val="9C0E11"/>
                </a:solidFill>
                <a:latin typeface="Arial Black" panose="020B0A04020102020204" pitchFamily="34" charset="0"/>
                <a:ea typeface="+mj-ea"/>
                <a:cs typeface="+mj-cs"/>
              </a:rPr>
              <a:t>налоговый аудит</a:t>
            </a:r>
            <a:endParaRPr lang="ru-RU" sz="1600" dirty="0">
              <a:solidFill>
                <a:srgbClr val="9C0E1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2920"/>
              </p:ext>
            </p:extLst>
          </p:nvPr>
        </p:nvGraphicFramePr>
        <p:xfrm>
          <a:off x="430371" y="1255227"/>
          <a:ext cx="6345753" cy="18864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5251">
                  <a:extLst>
                    <a:ext uri="{9D8B030D-6E8A-4147-A177-3AD203B41FA5}">
                      <a16:colId xmlns:a16="http://schemas.microsoft.com/office/drawing/2014/main" val="3750598354"/>
                    </a:ext>
                  </a:extLst>
                </a:gridCol>
                <a:gridCol w="2115251">
                  <a:extLst>
                    <a:ext uri="{9D8B030D-6E8A-4147-A177-3AD203B41FA5}">
                      <a16:colId xmlns:a16="http://schemas.microsoft.com/office/drawing/2014/main" val="508925893"/>
                    </a:ext>
                  </a:extLst>
                </a:gridCol>
                <a:gridCol w="2115251">
                  <a:extLst>
                    <a:ext uri="{9D8B030D-6E8A-4147-A177-3AD203B41FA5}">
                      <a16:colId xmlns:a16="http://schemas.microsoft.com/office/drawing/2014/main" val="2075297849"/>
                    </a:ext>
                  </a:extLst>
                </a:gridCol>
              </a:tblGrid>
              <a:tr h="318089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200" u="none" strike="noStrike" dirty="0">
                          <a:effectLst/>
                        </a:rPr>
                        <a:t>Компания группы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200" u="none" strike="noStrike" dirty="0" smtClean="0">
                          <a:effectLst/>
                        </a:rPr>
                        <a:t>Стоимость договора</a:t>
                      </a:r>
                      <a:r>
                        <a:rPr lang="ru-RU" sz="1200" u="none" strike="noStrike" dirty="0">
                          <a:effectLst/>
                        </a:rPr>
                        <a:t>,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200" u="none" strike="noStrike" dirty="0">
                          <a:effectLst/>
                        </a:rPr>
                        <a:t>Выявленные налоговые </a:t>
                      </a:r>
                      <a:r>
                        <a:rPr lang="ru-RU" sz="1200" u="none" strike="noStrike" dirty="0" smtClean="0">
                          <a:effectLst/>
                        </a:rPr>
                        <a:t>риски, 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912048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200" u="none" strike="noStrike" dirty="0" smtClean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 dirty="0">
                          <a:effectLst/>
                        </a:rPr>
                        <a:t>303 375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 dirty="0">
                          <a:effectLst/>
                        </a:rPr>
                        <a:t>39 820 000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9935647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 dirty="0">
                          <a:effectLst/>
                        </a:rPr>
                        <a:t>556 575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>
                          <a:effectLst/>
                        </a:rPr>
                        <a:t>914 624 000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2918736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200" u="none" strike="noStrike" dirty="0" smtClean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 dirty="0">
                          <a:effectLst/>
                        </a:rPr>
                        <a:t>435 000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 dirty="0">
                          <a:effectLst/>
                        </a:rPr>
                        <a:t>333 639 600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0063579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200" u="none" strike="noStrike" dirty="0" smtClean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 dirty="0">
                          <a:effectLst/>
                        </a:rPr>
                        <a:t>744 000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 dirty="0">
                          <a:effectLst/>
                        </a:rPr>
                        <a:t>161 100 000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4286749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>
                          <a:effectLst/>
                        </a:rPr>
                        <a:t>194 475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 dirty="0">
                          <a:effectLst/>
                        </a:rPr>
                        <a:t>99 750 000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8089563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200" u="none" strike="noStrike" dirty="0" smtClean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>
                          <a:effectLst/>
                        </a:rPr>
                        <a:t>766 575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u="none" strike="noStrike" dirty="0">
                          <a:effectLst/>
                        </a:rPr>
                        <a:t>272 263 200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5910894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b="1" u="none" strike="noStrike" dirty="0">
                          <a:effectLst/>
                        </a:rPr>
                        <a:t>3 000 000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b="1" u="none" strike="noStrike" dirty="0">
                          <a:effectLst/>
                        </a:rPr>
                        <a:t>1 821 196 800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4232640"/>
                  </a:ext>
                </a:extLst>
              </a:tr>
            </a:tbl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466898089"/>
              </p:ext>
            </p:extLst>
          </p:nvPr>
        </p:nvGraphicFramePr>
        <p:xfrm>
          <a:off x="1848841" y="3186072"/>
          <a:ext cx="7262808" cy="341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2108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8721</TotalTime>
  <Words>1318</Words>
  <Application>Microsoft Office PowerPoint</Application>
  <PresentationFormat>Лист A4 (210x297 мм)</PresentationFormat>
  <Paragraphs>139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Arial Black</vt:lpstr>
      <vt:lpstr>Calibri</vt:lpstr>
      <vt:lpstr>Cambria</vt:lpstr>
      <vt:lpstr>Century Gothic</vt:lpstr>
      <vt:lpstr>Franklin Gothic Demi</vt:lpstr>
      <vt:lpstr>Franklin Gothic Medium</vt:lpstr>
      <vt:lpstr>FUTURE</vt:lpstr>
      <vt:lpstr>Georgia</vt:lpstr>
      <vt:lpstr>Rockwell</vt:lpstr>
      <vt:lpstr>Rockwell Condensed</vt:lpstr>
      <vt:lpstr>Times New Roman</vt:lpstr>
      <vt:lpstr>Wingdings</vt:lpstr>
      <vt:lpstr>Дерево</vt:lpstr>
      <vt:lpstr>Тема: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компании</dc:title>
  <dc:creator>Microsoft Office User</dc:creator>
  <cp:lastModifiedBy>Легонькова Ольга</cp:lastModifiedBy>
  <cp:revision>357</cp:revision>
  <cp:lastPrinted>2020-05-28T11:13:35Z</cp:lastPrinted>
  <dcterms:created xsi:type="dcterms:W3CDTF">2020-05-25T09:15:04Z</dcterms:created>
  <dcterms:modified xsi:type="dcterms:W3CDTF">2021-07-08T08:24:42Z</dcterms:modified>
</cp:coreProperties>
</file>