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58" r:id="rId6"/>
    <p:sldId id="271" r:id="rId7"/>
    <p:sldId id="272" r:id="rId8"/>
    <p:sldId id="273" r:id="rId9"/>
    <p:sldId id="274" r:id="rId10"/>
    <p:sldId id="278" r:id="rId11"/>
    <p:sldId id="26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604020202020204" charset="0"/>
      <p:regular r:id="rId17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33228"/>
    <a:srgbClr val="37441C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543" y="0"/>
            <a:ext cx="8044257" cy="10287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15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5211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899908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55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Phone6_mockup_front_white.png">
            <a:extLst>
              <a:ext uri="{FF2B5EF4-FFF2-40B4-BE49-F238E27FC236}">
                <a16:creationId xmlns="" xmlns:a16="http://schemas.microsoft.com/office/drawing/2014/main" id="{153CBDDC-EE7E-4B2C-A71A-7AC064AE9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1495426"/>
            <a:ext cx="4795838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524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996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653141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1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4336128" y="1092000"/>
            <a:ext cx="10532811" cy="641238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599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53089" cy="2392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2392362"/>
            </a:xfrm>
            <a:custGeom>
              <a:avLst/>
              <a:gdLst/>
              <a:ahLst/>
              <a:cxnLst/>
              <a:rect l="l" t="t" r="r" b="b"/>
              <a:pathLst>
                <a:path w="4253089" h="2392362">
                  <a:moveTo>
                    <a:pt x="0" y="0"/>
                  </a:moveTo>
                  <a:lnTo>
                    <a:pt x="4253089" y="0"/>
                  </a:lnTo>
                  <a:lnTo>
                    <a:pt x="4253089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2D322B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99" y="242943"/>
            <a:ext cx="7388571" cy="147155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81050" y="3543300"/>
            <a:ext cx="167259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Future"/>
              </a:rPr>
              <a:t>КОРОНАВИРУС И КРИЗИС 2020:</a:t>
            </a:r>
            <a:br>
              <a:rPr lang="ru-RU" sz="8000" b="1" dirty="0" smtClean="0">
                <a:solidFill>
                  <a:schemeClr val="bg1"/>
                </a:solidFill>
                <a:latin typeface="Future"/>
              </a:rPr>
            </a:br>
            <a:r>
              <a:rPr lang="ru-RU" sz="8000" b="1" dirty="0" smtClean="0">
                <a:solidFill>
                  <a:schemeClr val="bg1"/>
                </a:solidFill>
                <a:latin typeface="Future"/>
              </a:rPr>
              <a:t>ЧТО ДЕЛАТЬ БИЗНЕСУ?!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Futu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BA87160-5791-4AF7-84E1-91F68C1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"/>
            <a:ext cx="6821875" cy="1358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0" y="2857500"/>
            <a:ext cx="8915400" cy="681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КОНТАКТНЫЕ ТЕЛЕФОНЫ: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ТЕЛЕФОН: +74955441699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FUTURE"/>
              </a:rPr>
              <a:t>Воробьева Виктория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</a:rPr>
              <a:t>Менеджер департамента </a:t>
            </a:r>
            <a:r>
              <a:rPr lang="ru-RU" sz="3200" dirty="0" smtClean="0">
                <a:solidFill>
                  <a:schemeClr val="bg1"/>
                </a:solidFill>
                <a:latin typeface="FUTURE"/>
              </a:rPr>
              <a:t>развития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FUTURE"/>
              </a:rPr>
              <a:t>Vorobieva@LKPconsult.ru</a:t>
            </a:r>
            <a:endParaRPr lang="ru-RU" sz="3200" b="1" dirty="0">
              <a:solidFill>
                <a:schemeClr val="bg1"/>
              </a:solidFill>
              <a:latin typeface="FUTURE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smtClean="0">
                <a:solidFill>
                  <a:schemeClr val="bg1"/>
                </a:solidFill>
                <a:latin typeface="FUTURE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FUTURE"/>
              </a:rPr>
              <a:t>7(915) 105 7299</a:t>
            </a:r>
            <a:endParaRPr lang="ru-RU" sz="3200" dirty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АДРЕС ОФИСА: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127006, Г. 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УЛ.МАЛАЯ ДМИТРОВКА 20 БЦ «ДМИТРОВКА», ЭТАЖ 2</a:t>
            </a:r>
            <a:endParaRPr lang="ru-RU" sz="3200" dirty="0">
              <a:solidFill>
                <a:schemeClr val="bg1"/>
              </a:solidFill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C9C5B3-85DD-4B56-91EF-C668F6FDF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81800"/>
            <a:ext cx="8410090" cy="56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6253" y="980718"/>
            <a:ext cx="1761872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7441C"/>
                </a:solidFill>
                <a:latin typeface="Future"/>
              </a:rPr>
              <a:t>ПЕРВООЧЕРЕДНЫЕ ШАГИ</a:t>
            </a:r>
            <a:endParaRPr lang="ru-RU" sz="44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057543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457200" y="2822474"/>
            <a:ext cx="16356119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В </a:t>
            </a:r>
            <a:r>
              <a:rPr lang="en-US" sz="2400" dirty="0" err="1" smtClean="0">
                <a:solidFill>
                  <a:srgbClr val="000000"/>
                </a:solidFill>
                <a:latin typeface="Future"/>
              </a:rPr>
              <a:t>кризисной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Future"/>
              </a:rPr>
              <a:t>ситуации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 бизнес должен быть </a:t>
            </a:r>
            <a:r>
              <a:rPr lang="ru-RU" sz="2400" u="sng" dirty="0" smtClean="0">
                <a:solidFill>
                  <a:srgbClr val="000000"/>
                </a:solidFill>
                <a:latin typeface="Future"/>
              </a:rPr>
              <a:t>готов к падению доходов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: </a:t>
            </a: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Инвентаризация обязательств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;</a:t>
            </a: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Группы: важное, «на пересмотр», «резать»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;</a:t>
            </a: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Определение объема изменений;</a:t>
            </a:r>
            <a:r>
              <a:rPr lang="ru-RU" sz="2400" dirty="0">
                <a:solidFill>
                  <a:srgbClr val="000000"/>
                </a:solidFill>
                <a:latin typeface="Future"/>
              </a:rPr>
              <a:t> </a:t>
            </a:r>
            <a:endParaRPr lang="ru-RU" sz="2400" dirty="0" smtClean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400" dirty="0" smtClean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Выработка шагов по каждому обязательству.</a:t>
            </a: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1987" dirty="0">
              <a:solidFill>
                <a:srgbClr val="000000"/>
              </a:solidFill>
              <a:latin typeface="Futur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343B166-2F5F-4323-989E-41BCCF82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ages.aif.ru/016/897/a92dcd09af5a14bc5942e799337448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509917"/>
            <a:ext cx="7128734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1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4636" y="1057062"/>
            <a:ext cx="1761872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7441C"/>
                </a:solidFill>
                <a:latin typeface="Future"/>
              </a:rPr>
              <a:t>ЧТО МОГУ ?</a:t>
            </a:r>
            <a:endParaRPr lang="ru-RU" sz="44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-1" y="2485121"/>
            <a:ext cx="18288000" cy="78675"/>
          </a:xfrm>
          <a:prstGeom prst="line">
            <a:avLst/>
          </a:prstGeom>
          <a:ln>
            <a:solidFill>
              <a:srgbClr val="233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9600" y="2095500"/>
            <a:ext cx="173736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2B9F66-15D4-4A7C-B228-B6283A526781}"/>
              </a:ext>
            </a:extLst>
          </p:cNvPr>
          <p:cNvSpPr/>
          <p:nvPr/>
        </p:nvSpPr>
        <p:spPr>
          <a:xfrm>
            <a:off x="473612" y="2857500"/>
            <a:ext cx="176455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 smtClean="0">
                <a:latin typeface="Future"/>
              </a:rPr>
              <a:t>1</a:t>
            </a:r>
            <a:r>
              <a:rPr lang="en-US" sz="2400" dirty="0">
                <a:latin typeface="Future"/>
              </a:rPr>
              <a:t>. </a:t>
            </a:r>
            <a:r>
              <a:rPr lang="ru-RU" sz="2400" dirty="0" smtClean="0">
                <a:latin typeface="Future"/>
              </a:rPr>
              <a:t>Расторжение (и , например, возврат аванса);</a:t>
            </a:r>
            <a:endParaRPr lang="ru-RU" sz="2400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2. </a:t>
            </a:r>
            <a:r>
              <a:rPr lang="ru-RU" sz="2400" dirty="0" smtClean="0">
                <a:latin typeface="Future"/>
              </a:rPr>
              <a:t>Перенос срока; </a:t>
            </a:r>
            <a:endParaRPr lang="ru-RU" sz="2400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3. </a:t>
            </a:r>
            <a:r>
              <a:rPr lang="ru-RU" sz="2400" dirty="0" smtClean="0">
                <a:latin typeface="Future"/>
              </a:rPr>
              <a:t>Изменение суммы;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ru-RU" sz="2400" dirty="0" smtClean="0">
                <a:latin typeface="Future"/>
              </a:rPr>
              <a:t>4. Изменение порядка оплаты – с аванса по постфактум;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ru-RU" sz="2400" dirty="0" smtClean="0">
                <a:latin typeface="Future"/>
              </a:rPr>
              <a:t>5. Снижение ответственности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fb.ru/misc/i/gallery/20380/770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543300"/>
            <a:ext cx="6814038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4169" y="1146356"/>
            <a:ext cx="17618726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37441C"/>
                </a:solidFill>
                <a:latin typeface="Future"/>
              </a:rPr>
              <a:t>ВЛИЯНИЕ КОРОНАВИРУСА (ДАЛЕЕ - КВ-19) НА ДОГОВОРНЫЕ ОТНОШЕНИЯ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47466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800" y="4265164"/>
            <a:ext cx="6292494" cy="4636141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457200" y="2822474"/>
            <a:ext cx="16356119" cy="428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П</a:t>
            </a:r>
            <a:r>
              <a:rPr lang="en-US" sz="2400" dirty="0" err="1" smtClean="0">
                <a:solidFill>
                  <a:srgbClr val="000000"/>
                </a:solidFill>
                <a:latin typeface="Future"/>
              </a:rPr>
              <a:t>равовые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институты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которые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могут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применяться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к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договорным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отношениям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при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возникновении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кризисной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ситуации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: </a:t>
            </a: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Future"/>
              </a:rPr>
              <a:t>Обстоятельства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непреодолимой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силы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(п. 3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ст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. 401 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ГК РФ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);</a:t>
            </a: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Future"/>
              </a:rPr>
              <a:t>Невозможность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исполнения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обязательства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ст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. 416 и 417 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ГК РФ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);</a:t>
            </a: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Future"/>
              </a:rPr>
              <a:t>Существенное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изменение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обстоятельств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ст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451 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ГК РФ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).</a:t>
            </a: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1987" dirty="0">
              <a:solidFill>
                <a:srgbClr val="000000"/>
              </a:solidFill>
              <a:latin typeface="Futur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343B166-2F5F-4323-989E-41BCCF82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3190" y="774028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А УКАЗ НАМ УКАЗ?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7145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10.stc.all.kpcdn.net/share/i/12/11303881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513847"/>
            <a:ext cx="7000946" cy="502289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51345EE-A4DC-4511-975E-111A2D8C6CA6}"/>
              </a:ext>
            </a:extLst>
          </p:cNvPr>
          <p:cNvSpPr/>
          <p:nvPr/>
        </p:nvSpPr>
        <p:spPr>
          <a:xfrm>
            <a:off x="609600" y="3238500"/>
            <a:ext cx="10058400" cy="6163771"/>
          </a:xfrm>
          <a:prstGeom prst="rect">
            <a:avLst/>
          </a:prstGeom>
        </p:spPr>
        <p:txBody>
          <a:bodyPr wrap="square" lIns="72000" tIns="72000" rIns="144000" bIns="180000" anchor="b" anchorCtr="0">
            <a:spAutoFit/>
          </a:bodyPr>
          <a:lstStyle/>
          <a:p>
            <a:pPr algn="just"/>
            <a:r>
              <a:rPr lang="ru-RU" sz="2400" dirty="0">
                <a:latin typeface="Future"/>
              </a:rPr>
              <a:t>14 марта 2020 г. Указом мэра Москвы № 20-УМ «О внесении изменений в указ мэра Москвы от 5 марта 2020 г. № 12-УМ» (далее </a:t>
            </a:r>
            <a:r>
              <a:rPr lang="ru-RU" sz="2400" dirty="0" smtClean="0">
                <a:latin typeface="Future"/>
              </a:rPr>
              <a:t>-указ</a:t>
            </a:r>
            <a:r>
              <a:rPr lang="ru-RU" sz="2400" dirty="0">
                <a:latin typeface="Future"/>
              </a:rPr>
              <a:t>) было установлено: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Распространение новой </a:t>
            </a:r>
            <a:r>
              <a:rPr lang="ru-RU" sz="2400" dirty="0" err="1">
                <a:latin typeface="Future"/>
              </a:rPr>
              <a:t>коронавирусной</a:t>
            </a:r>
            <a:r>
              <a:rPr lang="ru-RU" sz="2400" dirty="0">
                <a:latin typeface="Future"/>
              </a:rPr>
              <a:t> инфекции (2019-ncov) является</a:t>
            </a:r>
          </a:p>
          <a:p>
            <a:pPr algn="just"/>
            <a:r>
              <a:rPr lang="ru-RU" sz="2400" dirty="0" smtClean="0">
                <a:latin typeface="Future"/>
              </a:rPr>
              <a:t>«</a:t>
            </a:r>
            <a:r>
              <a:rPr lang="ru-RU" sz="2400" i="1" dirty="0" smtClean="0">
                <a:latin typeface="Future"/>
              </a:rPr>
              <a:t>в </a:t>
            </a:r>
            <a:r>
              <a:rPr lang="ru-RU" sz="2400" i="1" dirty="0">
                <a:latin typeface="Future"/>
              </a:rPr>
              <a:t>сложившихся условиях чрезвычайным и непредотвратимым обстоятельством, повлекшим введение режима повышенной готовности в соответствии с федеральным законом от 21 декабря 1994 г. № 68-ФЗ, который является </a:t>
            </a:r>
            <a:r>
              <a:rPr lang="ru-RU" sz="2400" b="1" i="1" dirty="0">
                <a:latin typeface="Future"/>
              </a:rPr>
              <a:t>обстоятельством непреодолимой силы</a:t>
            </a:r>
            <a:r>
              <a:rPr lang="ru-RU" sz="2400" b="1" dirty="0" smtClean="0">
                <a:latin typeface="Future"/>
              </a:rPr>
              <a:t>.»</a:t>
            </a:r>
            <a:endParaRPr lang="ru-RU" sz="2400" b="1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Коронавирус признан обстоятельством непреодолимой силы, которое </a:t>
            </a:r>
            <a:r>
              <a:rPr lang="ru-RU" sz="2400" dirty="0" smtClean="0">
                <a:latin typeface="Future"/>
              </a:rPr>
              <a:t>согласно ГК </a:t>
            </a:r>
            <a:r>
              <a:rPr lang="ru-RU" sz="2400" dirty="0">
                <a:latin typeface="Future"/>
              </a:rPr>
              <a:t>РФ освобождает сторону-нарушителя от ответственности по договору.  Так ли это?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386189-2020-448F-9857-CE9C49BA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84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2400" y="612985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ФОРС-МАЖОР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7145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4474" y="7284294"/>
            <a:ext cx="17313926" cy="1184940"/>
          </a:xfrm>
          <a:prstGeom prst="rect">
            <a:avLst/>
          </a:prstGeom>
          <a:solidFill>
            <a:srgbClr val="37441C"/>
          </a:solidFill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b="1" dirty="0">
                <a:solidFill>
                  <a:schemeClr val="bg1"/>
                </a:solidFill>
                <a:latin typeface="Future"/>
                <a:ea typeface="Times New Roman" panose="02020603050405020304" pitchFamily="18" charset="0"/>
              </a:rPr>
              <a:t>ВЫВОД</a:t>
            </a:r>
            <a:r>
              <a:rPr lang="ru-RU" b="1" dirty="0" smtClean="0">
                <a:solidFill>
                  <a:schemeClr val="bg1"/>
                </a:solidFill>
                <a:latin typeface="Future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900"/>
              </a:spcAft>
            </a:pPr>
            <a:endParaRPr lang="ru-RU" sz="2000" dirty="0">
              <a:solidFill>
                <a:schemeClr val="bg1"/>
              </a:solidFill>
              <a:latin typeface="Future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НЕИЗБЕЖЕН РОСТ КОЛИЧЕСТВА </a:t>
            </a:r>
            <a:r>
              <a:rPr lang="ru-RU" b="1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СУДЕБНЫХ СПОРОВ, ВЫЗВАННЫХ НЕИСПОЛНЕНИЕМ ДОГОВОРНЫХ ОБЯЗАТЕЛЬСТВ ВВИДУ </a:t>
            </a:r>
            <a:r>
              <a:rPr lang="ru-RU" b="1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КВ-19</a:t>
            </a:r>
            <a:r>
              <a:rPr lang="ru-RU" b="1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Future"/>
            </a:endParaRPr>
          </a:p>
        </p:txBody>
      </p:sp>
      <p:pic>
        <p:nvPicPr>
          <p:cNvPr id="2050" name="Picture 2" descr="https://www.interfax.ru/ftproot/textphotos/2017/10/04/sud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2" y="2272341"/>
            <a:ext cx="723942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92FE22A-234D-4A70-8DA4-6AA9B9238310}"/>
              </a:ext>
            </a:extLst>
          </p:cNvPr>
          <p:cNvSpPr/>
          <p:nvPr/>
        </p:nvSpPr>
        <p:spPr>
          <a:xfrm>
            <a:off x="8077200" y="2361265"/>
            <a:ext cx="9144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В силу п. 3. ст. 401 ГК РФ, если иное не предусмотрено законом или </a:t>
            </a:r>
            <a:r>
              <a:rPr lang="ru-RU" sz="2400" b="1" dirty="0">
                <a:latin typeface="Future"/>
              </a:rPr>
              <a:t>ДОГОВОРОМ</a:t>
            </a:r>
            <a:r>
              <a:rPr lang="ru-RU" sz="2400" dirty="0">
                <a:latin typeface="Future"/>
              </a:rPr>
              <a:t>, лицо, </a:t>
            </a:r>
            <a:r>
              <a:rPr lang="ru-RU" sz="2400" b="1" dirty="0" smtClean="0">
                <a:latin typeface="Future"/>
              </a:rPr>
              <a:t>НЕ ИСПОЛНИВШЕЕ </a:t>
            </a:r>
            <a:r>
              <a:rPr lang="ru-RU" sz="2400" dirty="0" smtClean="0">
                <a:latin typeface="Future"/>
              </a:rPr>
              <a:t>или </a:t>
            </a:r>
            <a:r>
              <a:rPr lang="ru-RU" sz="2400" dirty="0">
                <a:latin typeface="Future"/>
              </a:rPr>
              <a:t>ненадлежащим образом исполнившее обязательство при осуществлении предпринимательской деятельности, </a:t>
            </a:r>
            <a:r>
              <a:rPr lang="ru-RU" sz="2400" b="1" dirty="0">
                <a:latin typeface="Future"/>
              </a:rPr>
              <a:t>НЕСЕТ ОТВЕТСТВЕННОСТЬ</a:t>
            </a:r>
            <a:r>
              <a:rPr lang="ru-RU" sz="2400" dirty="0">
                <a:latin typeface="Future"/>
              </a:rPr>
              <a:t>, если </a:t>
            </a:r>
            <a:r>
              <a:rPr lang="ru-RU" sz="2400" b="1" dirty="0">
                <a:latin typeface="Future"/>
              </a:rPr>
              <a:t>НЕ ДОКАЖЕТ</a:t>
            </a:r>
            <a:r>
              <a:rPr lang="ru-RU" sz="2400" dirty="0">
                <a:latin typeface="Future"/>
              </a:rPr>
              <a:t>, что надлежащее исполнение </a:t>
            </a:r>
            <a:r>
              <a:rPr lang="ru-RU" sz="2400" b="1" dirty="0">
                <a:latin typeface="Future"/>
              </a:rPr>
              <a:t>ОКАЗАЛОСЬ НЕВОЗМОЖНЫМ</a:t>
            </a:r>
            <a:r>
              <a:rPr lang="ru-RU" sz="2400" dirty="0">
                <a:latin typeface="Future"/>
              </a:rPr>
              <a:t> вследствие непреодолимой силы, то есть чрезвычайных и непредотвратимых при данных условиях обстоятельств. </a:t>
            </a:r>
            <a:endParaRPr lang="ru-RU" sz="2400" dirty="0" smtClean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Future"/>
              </a:rPr>
              <a:t>Свидетельство ТПП РФ о форс-мажоре.</a:t>
            </a:r>
            <a:endParaRPr lang="ru-RU" sz="24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Квалификация событий как обстоятельств непреодолимой силы - </a:t>
            </a:r>
            <a:r>
              <a:rPr lang="ru-RU" sz="2400" b="1" dirty="0">
                <a:latin typeface="Future"/>
              </a:rPr>
              <a:t>это сфера полномочий судебных органов</a:t>
            </a:r>
            <a:r>
              <a:rPr lang="ru-RU" sz="2400" dirty="0">
                <a:latin typeface="Future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8836A24-E685-4150-8982-1CE461FA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768922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НЕВОЗМОЖНОСТЬ ИСПОЛНЕНИЯ ДОГОВОРНЫХ ОБЯЗАТЕЛЬСТВ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2479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bank-biznes.ru/wp-content/uploads/2018/03/Rastorzhenie-dogovora-lizi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314700"/>
            <a:ext cx="622026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95794C-9F39-4B96-B50D-84D711C31DB7}"/>
              </a:ext>
            </a:extLst>
          </p:cNvPr>
          <p:cNvSpPr/>
          <p:nvPr/>
        </p:nvSpPr>
        <p:spPr>
          <a:xfrm>
            <a:off x="533400" y="2676078"/>
            <a:ext cx="1021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Future"/>
              </a:rPr>
              <a:t>1. </a:t>
            </a:r>
            <a:r>
              <a:rPr lang="ru-RU" sz="2400" dirty="0">
                <a:latin typeface="Future"/>
              </a:rPr>
              <a:t>Ст. 416 ГК РФ регулирует </a:t>
            </a:r>
            <a:r>
              <a:rPr lang="ru-RU" sz="2400" b="1" dirty="0">
                <a:latin typeface="Future"/>
              </a:rPr>
              <a:t>ситуации фактической невозможности исполнения</a:t>
            </a:r>
            <a:r>
              <a:rPr lang="ru-RU" sz="2400" dirty="0">
                <a:latin typeface="Future"/>
              </a:rPr>
              <a:t>, т.е. когда отсутствует возможность исполнить фактически. Два критерия, которые надо ДОКАЗАТЬ: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24000" indent="-342900" algn="just">
              <a:spcBef>
                <a:spcPts val="50"/>
              </a:spcBef>
              <a:buFont typeface="Wingdings" panose="05000000000000000000" pitchFamily="2" charset="2"/>
              <a:buChar char="q"/>
            </a:pPr>
            <a:r>
              <a:rPr lang="ru-RU" sz="2400" b="1" i="1" dirty="0">
                <a:latin typeface="Future"/>
              </a:rPr>
              <a:t>Должник не может исполнить, но и никто, кроме конкретного должника, не может исполнить.</a:t>
            </a:r>
          </a:p>
          <a:p>
            <a:pPr marL="324000" indent="-342900" algn="just">
              <a:spcBef>
                <a:spcPts val="50"/>
              </a:spcBef>
              <a:buFont typeface="Wingdings" panose="05000000000000000000" pitchFamily="2" charset="2"/>
              <a:buChar char="q"/>
            </a:pPr>
            <a:r>
              <a:rPr lang="ru-RU" sz="2400" b="1" i="1" dirty="0">
                <a:latin typeface="Future"/>
              </a:rPr>
              <a:t>Препятствие не перестанет существовать ранее срока истечения самого обязательства.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2</a:t>
            </a:r>
            <a:r>
              <a:rPr lang="en-US" sz="2400" b="1" dirty="0">
                <a:latin typeface="Future"/>
              </a:rPr>
              <a:t>.  </a:t>
            </a:r>
            <a:r>
              <a:rPr lang="ru-RU" sz="2400" dirty="0">
                <a:latin typeface="Future"/>
              </a:rPr>
              <a:t>Ст. 417 ГК РФ не исполнение происходит </a:t>
            </a:r>
            <a:r>
              <a:rPr lang="ru-RU" sz="2400" b="1" dirty="0">
                <a:latin typeface="Future"/>
              </a:rPr>
              <a:t>из-за  юридической невозможности исполнения</a:t>
            </a:r>
            <a:r>
              <a:rPr lang="ru-RU" sz="2400" dirty="0">
                <a:latin typeface="Future"/>
              </a:rPr>
              <a:t>, в соответствии с которой фактически должник может исполнить свое обязательство, но юридически это будет противоречить закону. 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ru-RU" sz="2400" dirty="0">
                <a:latin typeface="Future"/>
              </a:rPr>
              <a:t>При этом наступление невозможности исполнения влечет автоматическое прекращение обязательства.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699B34-9709-4D53-A3A7-FB03DC3F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7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5184" y="1082455"/>
            <a:ext cx="1761872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7441C"/>
                </a:solidFill>
                <a:latin typeface="Future"/>
              </a:rPr>
              <a:t>СУЩЕСТВЕННОЕ ИЗМЕНЕНИЕ ОБСТОЯТЕЛЬСТВ</a:t>
            </a:r>
            <a:endParaRPr lang="ru-RU" sz="44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-1" y="2485121"/>
            <a:ext cx="18288000" cy="78675"/>
          </a:xfrm>
          <a:prstGeom prst="line">
            <a:avLst/>
          </a:prstGeom>
          <a:ln>
            <a:solidFill>
              <a:srgbClr val="233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9600" y="2095500"/>
            <a:ext cx="173736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2B9F66-15D4-4A7C-B228-B6283A526781}"/>
              </a:ext>
            </a:extLst>
          </p:cNvPr>
          <p:cNvSpPr/>
          <p:nvPr/>
        </p:nvSpPr>
        <p:spPr>
          <a:xfrm>
            <a:off x="473612" y="2857500"/>
            <a:ext cx="1764557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Future"/>
              </a:rPr>
              <a:t>1. </a:t>
            </a:r>
            <a:r>
              <a:rPr lang="ru-RU" sz="2400" dirty="0">
                <a:latin typeface="Future"/>
              </a:rPr>
              <a:t>Существенное изменение </a:t>
            </a:r>
            <a:r>
              <a:rPr lang="ru-RU" sz="2400" dirty="0" smtClean="0">
                <a:latin typeface="Future"/>
              </a:rPr>
              <a:t>обстоятельств </a:t>
            </a:r>
            <a:r>
              <a:rPr lang="ru-RU" sz="2400" b="1" dirty="0" smtClean="0">
                <a:latin typeface="Future"/>
              </a:rPr>
              <a:t>ст.451 ГК РФ </a:t>
            </a:r>
            <a:r>
              <a:rPr lang="ru-RU" sz="2400" dirty="0">
                <a:latin typeface="Future"/>
              </a:rPr>
              <a:t>отличается от института невозможности исполнения </a:t>
            </a:r>
            <a:r>
              <a:rPr lang="ru-RU" sz="2400" b="1" dirty="0">
                <a:latin typeface="Future"/>
              </a:rPr>
              <a:t>двумя аспектами</a:t>
            </a:r>
            <a:r>
              <a:rPr lang="ru-RU" sz="2400" dirty="0">
                <a:latin typeface="Future"/>
              </a:rPr>
              <a:t>: 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Возникает право на расторжение, а не автоматическое прекращение договора.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При существенном изменении обстоятельств у должника имеется возможность исполнения, но это исполнение </a:t>
            </a:r>
            <a:r>
              <a:rPr lang="ru-RU" sz="2400" b="1" dirty="0">
                <a:latin typeface="Future"/>
              </a:rPr>
              <a:t>не является «разумным», </a:t>
            </a:r>
            <a:r>
              <a:rPr lang="ru-RU" sz="2400" dirty="0">
                <a:latin typeface="Future"/>
              </a:rPr>
              <a:t>поскольку потребует от должника приложения слишком больших усилий (в том числе финансовых). 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2. </a:t>
            </a:r>
            <a:r>
              <a:rPr lang="ru-RU" sz="2400" dirty="0">
                <a:latin typeface="Future"/>
              </a:rPr>
              <a:t>Под существенным изменением обстоятельств понимаются такие обстоятельства, при которых сторона бы не заключила договор, если бы знала о них в момент подписания (то есть договор становится убыточным для этой стороны). 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3. </a:t>
            </a:r>
            <a:r>
              <a:rPr lang="ru-RU" sz="2400" dirty="0">
                <a:latin typeface="Future"/>
              </a:rPr>
              <a:t>Если стороны не договорились мирно, то в суде предмет доказывания следующие: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При заключении договора стороны исходили из того, что такого изменения не произойдет;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Сторона не может преодолеть возникшие обстоятельства;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Нарушение баланса имущественных интересов сторон настолько, что лишает эту сторону того, на что она рассчитывала;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Риск изменения обстоятельств не возложен на должника. 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0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12032" y="129007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685800" y="451054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37441C"/>
                </a:solidFill>
                <a:latin typeface="Future"/>
                <a:ea typeface="Cambria" panose="02040503050406030204" pitchFamily="18" charset="0"/>
              </a:rPr>
              <a:t>MUST HAVE</a:t>
            </a:r>
            <a:endParaRPr lang="ru-RU" sz="4800" b="1" dirty="0">
              <a:solidFill>
                <a:srgbClr val="37441C"/>
              </a:solidFill>
              <a:latin typeface="Future"/>
              <a:ea typeface="Cambria" panose="0204050305040603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244F50-842F-4AFC-94B0-2C8F2BB2A0DA}"/>
              </a:ext>
            </a:extLst>
          </p:cNvPr>
          <p:cNvSpPr/>
          <p:nvPr/>
        </p:nvSpPr>
        <p:spPr>
          <a:xfrm>
            <a:off x="7210868" y="3260739"/>
            <a:ext cx="114214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инвентаризация обязательства и анализ способов их уменьшения</a:t>
            </a:r>
            <a:r>
              <a:rPr lang="ru-RU" sz="2800" dirty="0" smtClean="0">
                <a:latin typeface="Future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Future"/>
              </a:rPr>
              <a:t>регулярный сбор доказательств форс-мажора;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п</a:t>
            </a:r>
            <a:r>
              <a:rPr lang="ru-RU" sz="2800" dirty="0" smtClean="0">
                <a:latin typeface="Future"/>
              </a:rPr>
              <a:t>ереписка с контрагентами об изменении обстоятельств;</a:t>
            </a:r>
            <a:endParaRPr lang="ru-RU" sz="2800" dirty="0">
              <a:latin typeface="Future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железный контроль за </a:t>
            </a:r>
            <a:r>
              <a:rPr lang="ru-RU" sz="2800" dirty="0" err="1">
                <a:latin typeface="Future"/>
              </a:rPr>
              <a:t>дебиторкой</a:t>
            </a:r>
            <a:r>
              <a:rPr lang="ru-RU" sz="2800" dirty="0">
                <a:latin typeface="Future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Future"/>
              </a:rPr>
              <a:t>«Подушка»;</a:t>
            </a:r>
            <a:endParaRPr lang="ru-RU" sz="2800" dirty="0">
              <a:latin typeface="Future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Future"/>
              </a:rPr>
              <a:t>поиск </a:t>
            </a:r>
            <a:r>
              <a:rPr lang="ru-RU" sz="2800" dirty="0">
                <a:latin typeface="Future"/>
              </a:rPr>
              <a:t>новых </a:t>
            </a:r>
            <a:r>
              <a:rPr lang="ru-RU" sz="2800" dirty="0" smtClean="0">
                <a:latin typeface="Future"/>
              </a:rPr>
              <a:t>возможностей</a:t>
            </a:r>
            <a:r>
              <a:rPr lang="ru-RU" sz="2800" dirty="0">
                <a:latin typeface="Future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075C9E-3FF1-4A86-9C5D-14BEA2D2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279">
            <a:off x="391676" y="2815332"/>
            <a:ext cx="6427515" cy="3615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128A23-E90D-4E05-9939-52909A9A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2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913</Words>
  <Application>Microsoft Office PowerPoint</Application>
  <PresentationFormat>Произвольный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Calibri</vt:lpstr>
      <vt:lpstr>Source Sans Pro</vt:lpstr>
      <vt:lpstr>FUTURE</vt:lpstr>
      <vt:lpstr>FUTURE</vt:lpstr>
      <vt:lpstr>Times New Roman</vt:lpstr>
      <vt:lpstr>Wingdings</vt:lpstr>
      <vt:lpstr>Arial</vt:lpstr>
      <vt:lpstr>Cambria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Деревщикова</dc:creator>
  <cp:lastModifiedBy>Екатерина Деревщикова</cp:lastModifiedBy>
  <cp:revision>51</cp:revision>
  <dcterms:created xsi:type="dcterms:W3CDTF">2006-08-16T00:00:00Z</dcterms:created>
  <dcterms:modified xsi:type="dcterms:W3CDTF">2020-03-23T10:24:34Z</dcterms:modified>
  <dc:identifier>DAD2yTG93Ws</dc:identifier>
</cp:coreProperties>
</file>