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286" r:id="rId4"/>
    <p:sldId id="291" r:id="rId5"/>
    <p:sldId id="293" r:id="rId6"/>
    <p:sldId id="301" r:id="rId7"/>
    <p:sldId id="284" r:id="rId8"/>
    <p:sldId id="257" r:id="rId9"/>
    <p:sldId id="294" r:id="rId10"/>
    <p:sldId id="295" r:id="rId11"/>
    <p:sldId id="265" r:id="rId12"/>
    <p:sldId id="270" r:id="rId13"/>
    <p:sldId id="297" r:id="rId14"/>
    <p:sldId id="299" r:id="rId15"/>
    <p:sldId id="300" r:id="rId16"/>
    <p:sldId id="296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a Nosova" initials="D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5B9BD5"/>
    <a:srgbClr val="6FC8F5"/>
    <a:srgbClr val="D0D3D4"/>
    <a:srgbClr val="003B49"/>
    <a:srgbClr val="004164"/>
    <a:srgbClr val="5B6771"/>
    <a:srgbClr val="252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 autoAdjust="0"/>
    <p:restoredTop sz="91606" autoAdjust="0"/>
  </p:normalViewPr>
  <p:slideViewPr>
    <p:cSldViewPr snapToGrid="0">
      <p:cViewPr varScale="1">
        <p:scale>
          <a:sx n="77" d="100"/>
          <a:sy n="77" d="100"/>
        </p:scale>
        <p:origin x="8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729B2-9E2E-4FE6-9939-23C011D05C7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720DD9-CB34-408D-9086-969799B98608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Объекты гражданских прав </a:t>
          </a:r>
          <a:b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(статья 128 </a:t>
          </a:r>
          <a:b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ГК РФ)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D864B-78C7-49AE-A03E-17CEC3D69B87}" type="parTrans" cxnId="{B3AC882D-DEE0-4393-96C3-E6A824DBF128}">
      <dgm:prSet/>
      <dgm:spPr/>
      <dgm:t>
        <a:bodyPr/>
        <a:lstStyle/>
        <a:p>
          <a:endParaRPr lang="ru-RU"/>
        </a:p>
      </dgm:t>
    </dgm:pt>
    <dgm:pt modelId="{F9A600FE-3FC2-4688-8C9A-BBCBD9FE2BC1}" type="sibTrans" cxnId="{B3AC882D-DEE0-4393-96C3-E6A824DBF128}">
      <dgm:prSet/>
      <dgm:spPr/>
      <dgm:t>
        <a:bodyPr/>
        <a:lstStyle/>
        <a:p>
          <a:endParaRPr lang="ru-RU"/>
        </a:p>
      </dgm:t>
    </dgm:pt>
    <dgm:pt modelId="{5F36B040-CB3A-45FF-A6A5-5182D65F95FA}">
      <dgm:prSet phldrT="[Текст]"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Результаты работ и оказание услуг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DA893-0B14-48FB-88F1-92D795F4D248}" type="parTrans" cxnId="{060524FD-D9F9-48E3-A6E7-CF55939A2EFC}">
      <dgm:prSet/>
      <dgm:spPr/>
      <dgm:t>
        <a:bodyPr/>
        <a:lstStyle/>
        <a:p>
          <a:endParaRPr lang="ru-RU"/>
        </a:p>
      </dgm:t>
    </dgm:pt>
    <dgm:pt modelId="{6F76784D-F6F5-476D-834E-77B9580AA6A2}" type="sibTrans" cxnId="{060524FD-D9F9-48E3-A6E7-CF55939A2EFC}">
      <dgm:prSet/>
      <dgm:spPr/>
      <dgm:t>
        <a:bodyPr/>
        <a:lstStyle/>
        <a:p>
          <a:endParaRPr lang="ru-RU"/>
        </a:p>
      </dgm:t>
    </dgm:pt>
    <dgm:pt modelId="{279BBB3F-3340-48F8-91E2-ACDBD668E2DA}">
      <dgm:prSet phldrT="[Текст]"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Немате-риальные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блага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750D8-F5A2-4642-B8F2-DF96F9365E96}" type="parTrans" cxnId="{70967377-0B8D-4243-B19D-EE46EE455EC7}">
      <dgm:prSet/>
      <dgm:spPr/>
      <dgm:t>
        <a:bodyPr/>
        <a:lstStyle/>
        <a:p>
          <a:endParaRPr lang="ru-RU"/>
        </a:p>
      </dgm:t>
    </dgm:pt>
    <dgm:pt modelId="{F155BD1E-300C-4CC2-ADD5-7A0E71B16BA1}" type="sibTrans" cxnId="{70967377-0B8D-4243-B19D-EE46EE455EC7}">
      <dgm:prSet/>
      <dgm:spPr/>
      <dgm:t>
        <a:bodyPr/>
        <a:lstStyle/>
        <a:p>
          <a:endParaRPr lang="ru-RU"/>
        </a:p>
      </dgm:t>
    </dgm:pt>
    <dgm:pt modelId="{1FDD66C0-760B-4B3F-8DC6-B31BBF944FC7}">
      <dgm:prSet phldrT="[Текст]" phldr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dirty="0"/>
        </a:p>
      </dgm:t>
    </dgm:pt>
    <dgm:pt modelId="{5162F762-8179-438A-9037-EE7703DFC04A}" type="parTrans" cxnId="{100B9996-1F8A-4446-8D98-E30C6973522A}">
      <dgm:prSet/>
      <dgm:spPr/>
      <dgm:t>
        <a:bodyPr/>
        <a:lstStyle/>
        <a:p>
          <a:endParaRPr lang="ru-RU"/>
        </a:p>
      </dgm:t>
    </dgm:pt>
    <dgm:pt modelId="{F9B640A1-ED75-4D3D-B729-03884FFA79B0}" type="sibTrans" cxnId="{100B9996-1F8A-4446-8D98-E30C6973522A}">
      <dgm:prSet/>
      <dgm:spPr/>
      <dgm:t>
        <a:bodyPr/>
        <a:lstStyle/>
        <a:p>
          <a:endParaRPr lang="ru-RU"/>
        </a:p>
      </dgm:t>
    </dgm:pt>
    <dgm:pt modelId="{DF512BB4-F6DA-45AF-BA3F-D9EE95DF9B33}">
      <dgm:prSet phldrT="[Текст]" phldr="1"/>
      <dgm:spPr/>
      <dgm:t>
        <a:bodyPr/>
        <a:lstStyle/>
        <a:p>
          <a:endParaRPr lang="ru-RU"/>
        </a:p>
      </dgm:t>
    </dgm:pt>
    <dgm:pt modelId="{870C0406-9B72-46F6-AAAD-41AF97D6C1AF}" type="parTrans" cxnId="{1E811257-010D-4AFE-8045-5810A42519ED}">
      <dgm:prSet/>
      <dgm:spPr/>
      <dgm:t>
        <a:bodyPr/>
        <a:lstStyle/>
        <a:p>
          <a:endParaRPr lang="ru-RU"/>
        </a:p>
      </dgm:t>
    </dgm:pt>
    <dgm:pt modelId="{4F754155-9EEA-4A11-85C4-A6D7236578D8}" type="sibTrans" cxnId="{1E811257-010D-4AFE-8045-5810A42519ED}">
      <dgm:prSet/>
      <dgm:spPr/>
      <dgm:t>
        <a:bodyPr/>
        <a:lstStyle/>
        <a:p>
          <a:endParaRPr lang="ru-RU"/>
        </a:p>
      </dgm:t>
    </dgm:pt>
    <dgm:pt modelId="{941100AC-2426-4686-8709-A9A5BAFC207F}">
      <dgm:prSet phldrT="[Текст]" phldr="1"/>
      <dgm:spPr/>
      <dgm:t>
        <a:bodyPr/>
        <a:lstStyle/>
        <a:p>
          <a:endParaRPr lang="ru-RU" dirty="0"/>
        </a:p>
      </dgm:t>
    </dgm:pt>
    <dgm:pt modelId="{2CECCBF2-9A7C-4FBE-8554-88CBB9AAAF6A}" type="parTrans" cxnId="{D93E7B4E-5AA5-4F26-8D24-F1FBFD35BB05}">
      <dgm:prSet/>
      <dgm:spPr/>
      <dgm:t>
        <a:bodyPr/>
        <a:lstStyle/>
        <a:p>
          <a:endParaRPr lang="ru-RU"/>
        </a:p>
      </dgm:t>
    </dgm:pt>
    <dgm:pt modelId="{7642D3F9-43DA-4E06-853E-AA012D2F5568}" type="sibTrans" cxnId="{D93E7B4E-5AA5-4F26-8D24-F1FBFD35BB05}">
      <dgm:prSet/>
      <dgm:spPr/>
      <dgm:t>
        <a:bodyPr/>
        <a:lstStyle/>
        <a:p>
          <a:endParaRPr lang="ru-RU"/>
        </a:p>
      </dgm:t>
    </dgm:pt>
    <dgm:pt modelId="{F9816E3A-6A4A-47F9-87C2-987702476F01}">
      <dgm:prSet phldrT="[Текст]" phldr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dirty="0"/>
        </a:p>
      </dgm:t>
    </dgm:pt>
    <dgm:pt modelId="{A0AD5742-F174-428E-A627-BC07A9AB99EA}" type="parTrans" cxnId="{D8ECE918-1835-40A5-B0ED-CA14F9777D52}">
      <dgm:prSet/>
      <dgm:spPr/>
      <dgm:t>
        <a:bodyPr/>
        <a:lstStyle/>
        <a:p>
          <a:endParaRPr lang="ru-RU"/>
        </a:p>
      </dgm:t>
    </dgm:pt>
    <dgm:pt modelId="{B364DCC5-395F-4E86-9543-A613A681090C}" type="sibTrans" cxnId="{D8ECE918-1835-40A5-B0ED-CA14F9777D52}">
      <dgm:prSet/>
      <dgm:spPr/>
      <dgm:t>
        <a:bodyPr/>
        <a:lstStyle/>
        <a:p>
          <a:endParaRPr lang="ru-RU"/>
        </a:p>
      </dgm:t>
    </dgm:pt>
    <dgm:pt modelId="{229104AF-C537-4C3B-A1BB-0FF651D8415A}">
      <dgm:prSet phldrT="[Текст]" phldr="1"/>
      <dgm:spPr/>
      <dgm:t>
        <a:bodyPr/>
        <a:lstStyle/>
        <a:p>
          <a:endParaRPr lang="ru-RU"/>
        </a:p>
      </dgm:t>
    </dgm:pt>
    <dgm:pt modelId="{CF9FC41C-CB50-4CB8-802C-64BFE9E19387}" type="parTrans" cxnId="{A835A21F-E9C0-4E2F-8A5E-E437E126955A}">
      <dgm:prSet/>
      <dgm:spPr/>
      <dgm:t>
        <a:bodyPr/>
        <a:lstStyle/>
        <a:p>
          <a:endParaRPr lang="ru-RU"/>
        </a:p>
      </dgm:t>
    </dgm:pt>
    <dgm:pt modelId="{2E8DA4FD-6D07-4678-8F89-F426A47EAF9D}" type="sibTrans" cxnId="{A835A21F-E9C0-4E2F-8A5E-E437E126955A}">
      <dgm:prSet/>
      <dgm:spPr/>
      <dgm:t>
        <a:bodyPr/>
        <a:lstStyle/>
        <a:p>
          <a:endParaRPr lang="ru-RU"/>
        </a:p>
      </dgm:t>
    </dgm:pt>
    <dgm:pt modelId="{C4C44AFB-21A5-4BAE-8478-D1B7EAB4C2D0}">
      <dgm:prSet phldrT="[Текст]" phldr="1"/>
      <dgm:spPr/>
      <dgm:t>
        <a:bodyPr/>
        <a:lstStyle/>
        <a:p>
          <a:endParaRPr lang="ru-RU" dirty="0"/>
        </a:p>
      </dgm:t>
    </dgm:pt>
    <dgm:pt modelId="{94CE6145-1834-4C27-8615-B7C062FEA4CD}" type="parTrans" cxnId="{925C3F9E-8659-4BB3-B176-511E6D6A3A89}">
      <dgm:prSet/>
      <dgm:spPr/>
      <dgm:t>
        <a:bodyPr/>
        <a:lstStyle/>
        <a:p>
          <a:endParaRPr lang="ru-RU"/>
        </a:p>
      </dgm:t>
    </dgm:pt>
    <dgm:pt modelId="{9DC67905-4773-4F06-81FF-F828423A613C}" type="sibTrans" cxnId="{925C3F9E-8659-4BB3-B176-511E6D6A3A89}">
      <dgm:prSet/>
      <dgm:spPr/>
      <dgm:t>
        <a:bodyPr/>
        <a:lstStyle/>
        <a:p>
          <a:endParaRPr lang="ru-RU"/>
        </a:p>
      </dgm:t>
    </dgm:pt>
    <dgm:pt modelId="{732CDA49-D64C-4974-B42E-8430922FE3C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dirty="0"/>
        </a:p>
      </dgm:t>
    </dgm:pt>
    <dgm:pt modelId="{8064E726-5A30-4A69-876F-94A66E793ED7}" type="parTrans" cxnId="{B4B45595-5F35-4853-AB02-E584DACCA26D}">
      <dgm:prSet/>
      <dgm:spPr/>
      <dgm:t>
        <a:bodyPr/>
        <a:lstStyle/>
        <a:p>
          <a:endParaRPr lang="ru-RU"/>
        </a:p>
      </dgm:t>
    </dgm:pt>
    <dgm:pt modelId="{ED5B078D-D966-418F-90EE-663A073E7D12}" type="sibTrans" cxnId="{B4B45595-5F35-4853-AB02-E584DACCA26D}">
      <dgm:prSet/>
      <dgm:spPr/>
      <dgm:t>
        <a:bodyPr/>
        <a:lstStyle/>
        <a:p>
          <a:endParaRPr lang="ru-RU"/>
        </a:p>
      </dgm:t>
    </dgm:pt>
    <dgm:pt modelId="{E0991A10-3EED-4E57-A0F9-0488F5318E4B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РИД и средства индивиду-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ализации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A6EE3-CEEF-4A30-BB01-2602DE12A9E5}" type="parTrans" cxnId="{F8FA200C-C6CA-4D02-9DC9-BBF9BC9B630E}">
      <dgm:prSet/>
      <dgm:spPr/>
      <dgm:t>
        <a:bodyPr/>
        <a:lstStyle/>
        <a:p>
          <a:endParaRPr lang="ru-RU"/>
        </a:p>
      </dgm:t>
    </dgm:pt>
    <dgm:pt modelId="{F0A44A0C-CF6A-4C30-8B2D-5412670910DE}" type="sibTrans" cxnId="{F8FA200C-C6CA-4D02-9DC9-BBF9BC9B630E}">
      <dgm:prSet/>
      <dgm:spPr/>
      <dgm:t>
        <a:bodyPr/>
        <a:lstStyle/>
        <a:p>
          <a:endParaRPr lang="ru-RU"/>
        </a:p>
      </dgm:t>
    </dgm:pt>
    <dgm:pt modelId="{AAC6AB3E-032B-4817-A4A2-C4A5ADA3A7A4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Имущество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E74B0-FF4A-40D5-BEAD-BE0C73429129}" type="parTrans" cxnId="{CACE2D21-DB4D-4AB3-8942-98559FF5072F}">
      <dgm:prSet/>
      <dgm:spPr/>
      <dgm:t>
        <a:bodyPr/>
        <a:lstStyle/>
        <a:p>
          <a:endParaRPr lang="ru-RU"/>
        </a:p>
      </dgm:t>
    </dgm:pt>
    <dgm:pt modelId="{EBFECA3A-1BE3-4162-A2C5-C63C1F360DDC}" type="sibTrans" cxnId="{CACE2D21-DB4D-4AB3-8942-98559FF5072F}">
      <dgm:prSet/>
      <dgm:spPr/>
      <dgm:t>
        <a:bodyPr/>
        <a:lstStyle/>
        <a:p>
          <a:endParaRPr lang="ru-RU"/>
        </a:p>
      </dgm:t>
    </dgm:pt>
    <dgm:pt modelId="{0D26AADB-195D-4296-A531-C4FFD41A5473}" type="pres">
      <dgm:prSet presAssocID="{DA5729B2-9E2E-4FE6-9939-23C011D05C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F75C0E-ACB5-4045-9519-76BC4279B616}" type="pres">
      <dgm:prSet presAssocID="{A1720DD9-CB34-408D-9086-969799B98608}" presName="singleCycle" presStyleCnt="0"/>
      <dgm:spPr/>
    </dgm:pt>
    <dgm:pt modelId="{500FD610-3183-4090-9AAE-3F268FF21F68}" type="pres">
      <dgm:prSet presAssocID="{A1720DD9-CB34-408D-9086-969799B98608}" presName="singleCenter" presStyleLbl="node1" presStyleIdx="0" presStyleCnt="5" custScaleX="118995" custScaleY="117497" custLinFactNeighborX="1031" custLinFactNeighborY="271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843A11A-5A94-4BC7-975C-D8C49537F619}" type="pres">
      <dgm:prSet presAssocID="{2AEDA893-0B14-48FB-88F1-92D795F4D248}" presName="Name56" presStyleLbl="parChTrans1D2" presStyleIdx="0" presStyleCnt="4"/>
      <dgm:spPr/>
      <dgm:t>
        <a:bodyPr/>
        <a:lstStyle/>
        <a:p>
          <a:endParaRPr lang="ru-RU"/>
        </a:p>
      </dgm:t>
    </dgm:pt>
    <dgm:pt modelId="{1CBA4D92-236D-49E0-BE9A-528BBCBA33C3}" type="pres">
      <dgm:prSet presAssocID="{5F36B040-CB3A-45FF-A6A5-5182D65F95FA}" presName="text0" presStyleLbl="node1" presStyleIdx="1" presStyleCnt="5" custScaleX="138493" custScaleY="147686" custRadScaleRad="130249" custRadScaleInc="11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90EAF-0BFF-4250-B0C6-34E35595C621}" type="pres">
      <dgm:prSet presAssocID="{25FA6EE3-CEEF-4A30-BB01-2602DE12A9E5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5453C53-80D6-4100-B39A-FD6F89D2E9AD}" type="pres">
      <dgm:prSet presAssocID="{E0991A10-3EED-4E57-A0F9-0488F5318E4B}" presName="text0" presStyleLbl="node1" presStyleIdx="2" presStyleCnt="5" custScaleX="138445" custScaleY="147724" custRadScaleRad="101772" custRadScaleInc="1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99D71-7212-4F97-9032-1B8E55C59E3F}" type="pres">
      <dgm:prSet presAssocID="{9CDE74B0-FF4A-40D5-BEAD-BE0C73429129}" presName="Name56" presStyleLbl="parChTrans1D2" presStyleIdx="2" presStyleCnt="4"/>
      <dgm:spPr/>
      <dgm:t>
        <a:bodyPr/>
        <a:lstStyle/>
        <a:p>
          <a:endParaRPr lang="ru-RU"/>
        </a:p>
      </dgm:t>
    </dgm:pt>
    <dgm:pt modelId="{11384515-B26F-410A-AE37-E9F8552A6FF4}" type="pres">
      <dgm:prSet presAssocID="{AAC6AB3E-032B-4817-A4A2-C4A5ADA3A7A4}" presName="text0" presStyleLbl="node1" presStyleIdx="3" presStyleCnt="5" custScaleX="138445" custScaleY="147724" custRadScaleRad="99379" custRadScaleInc="-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030AE-09EA-45E6-A4A2-4B0483B56D43}" type="pres">
      <dgm:prSet presAssocID="{796750D8-F5A2-4642-B8F2-DF96F9365E96}" presName="Name56" presStyleLbl="parChTrans1D2" presStyleIdx="3" presStyleCnt="4"/>
      <dgm:spPr/>
      <dgm:t>
        <a:bodyPr/>
        <a:lstStyle/>
        <a:p>
          <a:endParaRPr lang="ru-RU"/>
        </a:p>
      </dgm:t>
    </dgm:pt>
    <dgm:pt modelId="{672AEB2D-47F8-44AD-A115-F7CBD1B8B9D0}" type="pres">
      <dgm:prSet presAssocID="{279BBB3F-3340-48F8-91E2-ACDBD668E2DA}" presName="text0" presStyleLbl="node1" presStyleIdx="4" presStyleCnt="5" custScaleX="138445" custScaleY="147724" custRadScaleRad="97345" custRadScaleInc="-52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79777-10C8-4FA4-8BDC-D518F6341A49}" type="presOf" srcId="{25FA6EE3-CEEF-4A30-BB01-2602DE12A9E5}" destId="{90790EAF-0BFF-4250-B0C6-34E35595C621}" srcOrd="0" destOrd="0" presId="urn:microsoft.com/office/officeart/2008/layout/RadialCluster"/>
    <dgm:cxn modelId="{925C3F9E-8659-4BB3-B176-511E6D6A3A89}" srcId="{F9816E3A-6A4A-47F9-87C2-987702476F01}" destId="{C4C44AFB-21A5-4BAE-8478-D1B7EAB4C2D0}" srcOrd="1" destOrd="0" parTransId="{94CE6145-1834-4C27-8615-B7C062FEA4CD}" sibTransId="{9DC67905-4773-4F06-81FF-F828423A613C}"/>
    <dgm:cxn modelId="{B82F7871-475D-4E90-8D4B-2D863913A35B}" type="presOf" srcId="{DA5729B2-9E2E-4FE6-9939-23C011D05C7C}" destId="{0D26AADB-195D-4296-A531-C4FFD41A5473}" srcOrd="0" destOrd="0" presId="urn:microsoft.com/office/officeart/2008/layout/RadialCluster"/>
    <dgm:cxn modelId="{CACE2D21-DB4D-4AB3-8942-98559FF5072F}" srcId="{A1720DD9-CB34-408D-9086-969799B98608}" destId="{AAC6AB3E-032B-4817-A4A2-C4A5ADA3A7A4}" srcOrd="2" destOrd="0" parTransId="{9CDE74B0-FF4A-40D5-BEAD-BE0C73429129}" sibTransId="{EBFECA3A-1BE3-4162-A2C5-C63C1F360DDC}"/>
    <dgm:cxn modelId="{DADED0D2-CFC2-455D-8D3A-8DFFD82DE95F}" type="presOf" srcId="{2AEDA893-0B14-48FB-88F1-92D795F4D248}" destId="{6843A11A-5A94-4BC7-975C-D8C49537F619}" srcOrd="0" destOrd="0" presId="urn:microsoft.com/office/officeart/2008/layout/RadialCluster"/>
    <dgm:cxn modelId="{573CDD5E-1DD7-4D21-867F-AAC5DCD9BEE7}" type="presOf" srcId="{279BBB3F-3340-48F8-91E2-ACDBD668E2DA}" destId="{672AEB2D-47F8-44AD-A115-F7CBD1B8B9D0}" srcOrd="0" destOrd="0" presId="urn:microsoft.com/office/officeart/2008/layout/RadialCluster"/>
    <dgm:cxn modelId="{100B9996-1F8A-4446-8D98-E30C6973522A}" srcId="{DA5729B2-9E2E-4FE6-9939-23C011D05C7C}" destId="{1FDD66C0-760B-4B3F-8DC6-B31BBF944FC7}" srcOrd="1" destOrd="0" parTransId="{5162F762-8179-438A-9037-EE7703DFC04A}" sibTransId="{F9B640A1-ED75-4D3D-B729-03884FFA79B0}"/>
    <dgm:cxn modelId="{B3AC882D-DEE0-4393-96C3-E6A824DBF128}" srcId="{DA5729B2-9E2E-4FE6-9939-23C011D05C7C}" destId="{A1720DD9-CB34-408D-9086-969799B98608}" srcOrd="0" destOrd="0" parTransId="{842D864B-78C7-49AE-A03E-17CEC3D69B87}" sibTransId="{F9A600FE-3FC2-4688-8C9A-BBCBD9FE2BC1}"/>
    <dgm:cxn modelId="{D8ECE918-1835-40A5-B0ED-CA14F9777D52}" srcId="{DA5729B2-9E2E-4FE6-9939-23C011D05C7C}" destId="{F9816E3A-6A4A-47F9-87C2-987702476F01}" srcOrd="2" destOrd="0" parTransId="{A0AD5742-F174-428E-A627-BC07A9AB99EA}" sibTransId="{B364DCC5-395F-4E86-9543-A613A681090C}"/>
    <dgm:cxn modelId="{D93E7B4E-5AA5-4F26-8D24-F1FBFD35BB05}" srcId="{1FDD66C0-760B-4B3F-8DC6-B31BBF944FC7}" destId="{941100AC-2426-4686-8709-A9A5BAFC207F}" srcOrd="1" destOrd="0" parTransId="{2CECCBF2-9A7C-4FBE-8554-88CBB9AAAF6A}" sibTransId="{7642D3F9-43DA-4E06-853E-AA012D2F5568}"/>
    <dgm:cxn modelId="{9F22BDF6-ECB5-40E9-B26B-74818A4D0467}" type="presOf" srcId="{A1720DD9-CB34-408D-9086-969799B98608}" destId="{500FD610-3183-4090-9AAE-3F268FF21F68}" srcOrd="0" destOrd="0" presId="urn:microsoft.com/office/officeart/2008/layout/RadialCluster"/>
    <dgm:cxn modelId="{70967377-0B8D-4243-B19D-EE46EE455EC7}" srcId="{A1720DD9-CB34-408D-9086-969799B98608}" destId="{279BBB3F-3340-48F8-91E2-ACDBD668E2DA}" srcOrd="3" destOrd="0" parTransId="{796750D8-F5A2-4642-B8F2-DF96F9365E96}" sibTransId="{F155BD1E-300C-4CC2-ADD5-7A0E71B16BA1}"/>
    <dgm:cxn modelId="{060524FD-D9F9-48E3-A6E7-CF55939A2EFC}" srcId="{A1720DD9-CB34-408D-9086-969799B98608}" destId="{5F36B040-CB3A-45FF-A6A5-5182D65F95FA}" srcOrd="0" destOrd="0" parTransId="{2AEDA893-0B14-48FB-88F1-92D795F4D248}" sibTransId="{6F76784D-F6F5-476D-834E-77B9580AA6A2}"/>
    <dgm:cxn modelId="{1E811257-010D-4AFE-8045-5810A42519ED}" srcId="{1FDD66C0-760B-4B3F-8DC6-B31BBF944FC7}" destId="{DF512BB4-F6DA-45AF-BA3F-D9EE95DF9B33}" srcOrd="0" destOrd="0" parTransId="{870C0406-9B72-46F6-AAAD-41AF97D6C1AF}" sibTransId="{4F754155-9EEA-4A11-85C4-A6D7236578D8}"/>
    <dgm:cxn modelId="{D4435CDC-41B8-4148-A5CB-1F35746E5B2F}" type="presOf" srcId="{9CDE74B0-FF4A-40D5-BEAD-BE0C73429129}" destId="{CE699D71-7212-4F97-9032-1B8E55C59E3F}" srcOrd="0" destOrd="0" presId="urn:microsoft.com/office/officeart/2008/layout/RadialCluster"/>
    <dgm:cxn modelId="{2AF03DDA-B2E8-486B-93C6-86D4561FFE9E}" type="presOf" srcId="{E0991A10-3EED-4E57-A0F9-0488F5318E4B}" destId="{45453C53-80D6-4100-B39A-FD6F89D2E9AD}" srcOrd="0" destOrd="0" presId="urn:microsoft.com/office/officeart/2008/layout/RadialCluster"/>
    <dgm:cxn modelId="{B4B45595-5F35-4853-AB02-E584DACCA26D}" srcId="{DA5729B2-9E2E-4FE6-9939-23C011D05C7C}" destId="{732CDA49-D64C-4974-B42E-8430922FE3C0}" srcOrd="3" destOrd="0" parTransId="{8064E726-5A30-4A69-876F-94A66E793ED7}" sibTransId="{ED5B078D-D966-418F-90EE-663A073E7D12}"/>
    <dgm:cxn modelId="{47924A26-D63F-4F6E-B357-07789C309A4B}" type="presOf" srcId="{796750D8-F5A2-4642-B8F2-DF96F9365E96}" destId="{4E0030AE-09EA-45E6-A4A2-4B0483B56D43}" srcOrd="0" destOrd="0" presId="urn:microsoft.com/office/officeart/2008/layout/RadialCluster"/>
    <dgm:cxn modelId="{A835A21F-E9C0-4E2F-8A5E-E437E126955A}" srcId="{F9816E3A-6A4A-47F9-87C2-987702476F01}" destId="{229104AF-C537-4C3B-A1BB-0FF651D8415A}" srcOrd="0" destOrd="0" parTransId="{CF9FC41C-CB50-4CB8-802C-64BFE9E19387}" sibTransId="{2E8DA4FD-6D07-4678-8F89-F426A47EAF9D}"/>
    <dgm:cxn modelId="{CB0CFADE-6E4B-4950-9B77-63D77B151DF3}" type="presOf" srcId="{AAC6AB3E-032B-4817-A4A2-C4A5ADA3A7A4}" destId="{11384515-B26F-410A-AE37-E9F8552A6FF4}" srcOrd="0" destOrd="0" presId="urn:microsoft.com/office/officeart/2008/layout/RadialCluster"/>
    <dgm:cxn modelId="{F8FA200C-C6CA-4D02-9DC9-BBF9BC9B630E}" srcId="{A1720DD9-CB34-408D-9086-969799B98608}" destId="{E0991A10-3EED-4E57-A0F9-0488F5318E4B}" srcOrd="1" destOrd="0" parTransId="{25FA6EE3-CEEF-4A30-BB01-2602DE12A9E5}" sibTransId="{F0A44A0C-CF6A-4C30-8B2D-5412670910DE}"/>
    <dgm:cxn modelId="{5D420C1D-88E4-4FA2-B5AA-7EF0FAD980DF}" type="presOf" srcId="{5F36B040-CB3A-45FF-A6A5-5182D65F95FA}" destId="{1CBA4D92-236D-49E0-BE9A-528BBCBA33C3}" srcOrd="0" destOrd="0" presId="urn:microsoft.com/office/officeart/2008/layout/RadialCluster"/>
    <dgm:cxn modelId="{91641252-61B5-4740-B2F7-946CFAB6EAEB}" type="presParOf" srcId="{0D26AADB-195D-4296-A531-C4FFD41A5473}" destId="{75F75C0E-ACB5-4045-9519-76BC4279B616}" srcOrd="0" destOrd="0" presId="urn:microsoft.com/office/officeart/2008/layout/RadialCluster"/>
    <dgm:cxn modelId="{3B5833F5-3C83-4352-95A8-50EADF56DF4A}" type="presParOf" srcId="{75F75C0E-ACB5-4045-9519-76BC4279B616}" destId="{500FD610-3183-4090-9AAE-3F268FF21F68}" srcOrd="0" destOrd="0" presId="urn:microsoft.com/office/officeart/2008/layout/RadialCluster"/>
    <dgm:cxn modelId="{0C3C5C09-8C96-44ED-847D-093C866ACEC2}" type="presParOf" srcId="{75F75C0E-ACB5-4045-9519-76BC4279B616}" destId="{6843A11A-5A94-4BC7-975C-D8C49537F619}" srcOrd="1" destOrd="0" presId="urn:microsoft.com/office/officeart/2008/layout/RadialCluster"/>
    <dgm:cxn modelId="{1B3BA92B-63DF-4EA7-B1A0-1888E2F3216C}" type="presParOf" srcId="{75F75C0E-ACB5-4045-9519-76BC4279B616}" destId="{1CBA4D92-236D-49E0-BE9A-528BBCBA33C3}" srcOrd="2" destOrd="0" presId="urn:microsoft.com/office/officeart/2008/layout/RadialCluster"/>
    <dgm:cxn modelId="{FDB5788C-33BE-42F8-B339-59FCF9E04467}" type="presParOf" srcId="{75F75C0E-ACB5-4045-9519-76BC4279B616}" destId="{90790EAF-0BFF-4250-B0C6-34E35595C621}" srcOrd="3" destOrd="0" presId="urn:microsoft.com/office/officeart/2008/layout/RadialCluster"/>
    <dgm:cxn modelId="{E4859F68-4C38-4B79-8511-C083EB3F8C3C}" type="presParOf" srcId="{75F75C0E-ACB5-4045-9519-76BC4279B616}" destId="{45453C53-80D6-4100-B39A-FD6F89D2E9AD}" srcOrd="4" destOrd="0" presId="urn:microsoft.com/office/officeart/2008/layout/RadialCluster"/>
    <dgm:cxn modelId="{AD1D4094-6B4F-4E86-82CA-FDED039B2361}" type="presParOf" srcId="{75F75C0E-ACB5-4045-9519-76BC4279B616}" destId="{CE699D71-7212-4F97-9032-1B8E55C59E3F}" srcOrd="5" destOrd="0" presId="urn:microsoft.com/office/officeart/2008/layout/RadialCluster"/>
    <dgm:cxn modelId="{AF18E972-9859-4C77-9786-1BFD4A50ECF8}" type="presParOf" srcId="{75F75C0E-ACB5-4045-9519-76BC4279B616}" destId="{11384515-B26F-410A-AE37-E9F8552A6FF4}" srcOrd="6" destOrd="0" presId="urn:microsoft.com/office/officeart/2008/layout/RadialCluster"/>
    <dgm:cxn modelId="{661FE64D-E973-4FB6-9F16-59615A13EC7F}" type="presParOf" srcId="{75F75C0E-ACB5-4045-9519-76BC4279B616}" destId="{4E0030AE-09EA-45E6-A4A2-4B0483B56D43}" srcOrd="7" destOrd="0" presId="urn:microsoft.com/office/officeart/2008/layout/RadialCluster"/>
    <dgm:cxn modelId="{07093A4F-7022-4ECD-9244-BCE01920CAE6}" type="presParOf" srcId="{75F75C0E-ACB5-4045-9519-76BC4279B616}" destId="{672AEB2D-47F8-44AD-A115-F7CBD1B8B9D0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9E1D7-1AA0-462B-B7F8-BC1F3DB592F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0B36CA-B7FD-43E3-B74F-A302C6FC7225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ЦФА удостоверяют: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40590-69A5-4D38-A45B-08A2AD50CD21}" type="parTrans" cxnId="{F10A33E4-7EF4-4C01-AE3A-3C5D1232CB8C}">
      <dgm:prSet/>
      <dgm:spPr/>
      <dgm:t>
        <a:bodyPr/>
        <a:lstStyle/>
        <a:p>
          <a:endParaRPr lang="ru-RU"/>
        </a:p>
      </dgm:t>
    </dgm:pt>
    <dgm:pt modelId="{D1FE0EEC-032E-49C0-A670-DDE24CC826DC}" type="sibTrans" cxnId="{F10A33E4-7EF4-4C01-AE3A-3C5D1232CB8C}">
      <dgm:prSet/>
      <dgm:spPr/>
      <dgm:t>
        <a:bodyPr/>
        <a:lstStyle/>
        <a:p>
          <a:endParaRPr lang="ru-RU"/>
        </a:p>
      </dgm:t>
    </dgm:pt>
    <dgm:pt modelId="{53079451-5D13-40E5-9634-9E5D0D5680F9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денежные требования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08585A-2512-4392-8070-7921D5248B61}" type="parTrans" cxnId="{54FB72FA-501D-414C-804E-0F8148F1A291}">
      <dgm:prSet/>
      <dgm:spPr/>
      <dgm:t>
        <a:bodyPr/>
        <a:lstStyle/>
        <a:p>
          <a:endParaRPr lang="ru-RU"/>
        </a:p>
      </dgm:t>
    </dgm:pt>
    <dgm:pt modelId="{55EC34CC-2C25-4DEE-89AF-0C8B5A654FEE}" type="sibTrans" cxnId="{54FB72FA-501D-414C-804E-0F8148F1A291}">
      <dgm:prSet/>
      <dgm:spPr/>
      <dgm:t>
        <a:bodyPr/>
        <a:lstStyle/>
        <a:p>
          <a:endParaRPr lang="ru-RU"/>
        </a:p>
      </dgm:t>
    </dgm:pt>
    <dgm:pt modelId="{F7044FB3-5649-4669-A275-AC0E1F9AF3AB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осуществления прав по эмиссионным ЦБ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08221-5137-47FF-B806-85831B25ACEB}" type="parTrans" cxnId="{D67976A1-4BC1-4245-8F56-B130C8CB37DE}">
      <dgm:prSet/>
      <dgm:spPr/>
      <dgm:t>
        <a:bodyPr/>
        <a:lstStyle/>
        <a:p>
          <a:endParaRPr lang="ru-RU"/>
        </a:p>
      </dgm:t>
    </dgm:pt>
    <dgm:pt modelId="{E43E0103-48C5-4FF8-A0FE-E53E65B6B8DA}" type="sibTrans" cxnId="{D67976A1-4BC1-4245-8F56-B130C8CB37DE}">
      <dgm:prSet/>
      <dgm:spPr/>
      <dgm:t>
        <a:bodyPr/>
        <a:lstStyle/>
        <a:p>
          <a:endParaRPr lang="ru-RU"/>
        </a:p>
      </dgm:t>
    </dgm:pt>
    <dgm:pt modelId="{25FF868F-BFC9-4207-8621-6692E51007DA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права участия в капитале непубличного АО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D1CC1-23FC-4464-8551-015D79EA725D}" type="parTrans" cxnId="{C45D044E-0D74-42D9-BC6E-41190EBDDC8A}">
      <dgm:prSet/>
      <dgm:spPr/>
      <dgm:t>
        <a:bodyPr/>
        <a:lstStyle/>
        <a:p>
          <a:endParaRPr lang="ru-RU"/>
        </a:p>
      </dgm:t>
    </dgm:pt>
    <dgm:pt modelId="{AA6B20D3-1A99-436A-94FB-7C144EE4D7BA}" type="sibTrans" cxnId="{C45D044E-0D74-42D9-BC6E-41190EBDDC8A}">
      <dgm:prSet/>
      <dgm:spPr/>
      <dgm:t>
        <a:bodyPr/>
        <a:lstStyle/>
        <a:p>
          <a:endParaRPr lang="ru-RU"/>
        </a:p>
      </dgm:t>
    </dgm:pt>
    <dgm:pt modelId="{21E55561-92EB-4A54-AE75-C52957DF5C00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право требовать передачи эмиссионных ЦБ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88891-A218-488D-9864-B6B6748E672A}" type="parTrans" cxnId="{B4642829-6DAC-4516-886F-1DB6F682A494}">
      <dgm:prSet/>
      <dgm:spPr/>
      <dgm:t>
        <a:bodyPr/>
        <a:lstStyle/>
        <a:p>
          <a:endParaRPr lang="ru-RU"/>
        </a:p>
      </dgm:t>
    </dgm:pt>
    <dgm:pt modelId="{4AE833F3-B1F2-4953-81C9-74D01056B556}" type="sibTrans" cxnId="{B4642829-6DAC-4516-886F-1DB6F682A494}">
      <dgm:prSet/>
      <dgm:spPr/>
      <dgm:t>
        <a:bodyPr/>
        <a:lstStyle/>
        <a:p>
          <a:endParaRPr lang="ru-RU"/>
        </a:p>
      </dgm:t>
    </dgm:pt>
    <dgm:pt modelId="{4F0EC4D5-9260-4860-898E-EC211C06E49F}" type="pres">
      <dgm:prSet presAssocID="{4F49E1D7-1AA0-462B-B7F8-BC1F3DB592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B6814A-F070-4F12-8AFF-09ACD7D8AB1A}" type="pres">
      <dgm:prSet presAssocID="{870B36CA-B7FD-43E3-B74F-A302C6FC7225}" presName="root" presStyleCnt="0"/>
      <dgm:spPr/>
    </dgm:pt>
    <dgm:pt modelId="{D1C57899-9EA8-412B-879E-C02A87EC4917}" type="pres">
      <dgm:prSet presAssocID="{870B36CA-B7FD-43E3-B74F-A302C6FC7225}" presName="rootComposite" presStyleCnt="0"/>
      <dgm:spPr/>
    </dgm:pt>
    <dgm:pt modelId="{098A9DF5-38BC-4A9D-B9DE-9326B9991C20}" type="pres">
      <dgm:prSet presAssocID="{870B36CA-B7FD-43E3-B74F-A302C6FC7225}" presName="rootText" presStyleLbl="node1" presStyleIdx="0" presStyleCnt="1" custScaleX="226853"/>
      <dgm:spPr/>
      <dgm:t>
        <a:bodyPr/>
        <a:lstStyle/>
        <a:p>
          <a:endParaRPr lang="ru-RU"/>
        </a:p>
      </dgm:t>
    </dgm:pt>
    <dgm:pt modelId="{1112094F-29B1-4B7E-B288-46F390D1E6EC}" type="pres">
      <dgm:prSet presAssocID="{870B36CA-B7FD-43E3-B74F-A302C6FC7225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D647A4-D2D6-450B-9864-C12BE17AFAB1}" type="pres">
      <dgm:prSet presAssocID="{870B36CA-B7FD-43E3-B74F-A302C6FC7225}" presName="childShape" presStyleCnt="0"/>
      <dgm:spPr/>
    </dgm:pt>
    <dgm:pt modelId="{E0E7F046-097A-4D53-AA93-98AD62AB4BFB}" type="pres">
      <dgm:prSet presAssocID="{DF08585A-2512-4392-8070-7921D5248B6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E4766DE-3D20-48AD-B5AC-26CCCF273B09}" type="pres">
      <dgm:prSet presAssocID="{53079451-5D13-40E5-9634-9E5D0D5680F9}" presName="childText" presStyleLbl="bgAcc1" presStyleIdx="0" presStyleCnt="4" custScaleX="233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24370-24B1-42F5-AC74-161F258F9EC6}" type="pres">
      <dgm:prSet presAssocID="{88808221-5137-47FF-B806-85831B25ACE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AEB612B-F6B2-4038-A011-386C7012F332}" type="pres">
      <dgm:prSet presAssocID="{F7044FB3-5649-4669-A275-AC0E1F9AF3AB}" presName="childText" presStyleLbl="bgAcc1" presStyleIdx="1" presStyleCnt="4" custScaleX="233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74E31-A9B6-4A03-9C27-3CDB19F85D09}" type="pres">
      <dgm:prSet presAssocID="{4EDD1CC1-23FC-4464-8551-015D79EA725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19B6CD1-39A4-4742-BE5D-FDDFD4702ED8}" type="pres">
      <dgm:prSet presAssocID="{25FF868F-BFC9-4207-8621-6692E51007DA}" presName="childText" presStyleLbl="bgAcc1" presStyleIdx="2" presStyleCnt="4" custScaleX="232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79D2F-6A98-4D3F-B7A1-5C49C4FDF2BB}" type="pres">
      <dgm:prSet presAssocID="{39D88891-A218-488D-9864-B6B6748E672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057B01C-278E-49B3-B256-535D28FDB9EF}" type="pres">
      <dgm:prSet presAssocID="{21E55561-92EB-4A54-AE75-C52957DF5C00}" presName="childText" presStyleLbl="bgAcc1" presStyleIdx="3" presStyleCnt="4" custScaleX="232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51FEC0-C014-4886-B78C-981213C851A4}" type="presOf" srcId="{25FF868F-BFC9-4207-8621-6692E51007DA}" destId="{C19B6CD1-39A4-4742-BE5D-FDDFD4702ED8}" srcOrd="0" destOrd="0" presId="urn:microsoft.com/office/officeart/2005/8/layout/hierarchy3"/>
    <dgm:cxn modelId="{F10A33E4-7EF4-4C01-AE3A-3C5D1232CB8C}" srcId="{4F49E1D7-1AA0-462B-B7F8-BC1F3DB592FD}" destId="{870B36CA-B7FD-43E3-B74F-A302C6FC7225}" srcOrd="0" destOrd="0" parTransId="{39940590-69A5-4D38-A45B-08A2AD50CD21}" sibTransId="{D1FE0EEC-032E-49C0-A670-DDE24CC826DC}"/>
    <dgm:cxn modelId="{EB3AA12A-2E7E-4EBD-A562-CFD83C276667}" type="presOf" srcId="{21E55561-92EB-4A54-AE75-C52957DF5C00}" destId="{C057B01C-278E-49B3-B256-535D28FDB9EF}" srcOrd="0" destOrd="0" presId="urn:microsoft.com/office/officeart/2005/8/layout/hierarchy3"/>
    <dgm:cxn modelId="{54FB72FA-501D-414C-804E-0F8148F1A291}" srcId="{870B36CA-B7FD-43E3-B74F-A302C6FC7225}" destId="{53079451-5D13-40E5-9634-9E5D0D5680F9}" srcOrd="0" destOrd="0" parTransId="{DF08585A-2512-4392-8070-7921D5248B61}" sibTransId="{55EC34CC-2C25-4DEE-89AF-0C8B5A654FEE}"/>
    <dgm:cxn modelId="{C38B556E-D17D-436D-A143-AB4B213F0F7B}" type="presOf" srcId="{88808221-5137-47FF-B806-85831B25ACEB}" destId="{99C24370-24B1-42F5-AC74-161F258F9EC6}" srcOrd="0" destOrd="0" presId="urn:microsoft.com/office/officeart/2005/8/layout/hierarchy3"/>
    <dgm:cxn modelId="{B924235D-307D-4D61-A597-D78C9EE780A0}" type="presOf" srcId="{870B36CA-B7FD-43E3-B74F-A302C6FC7225}" destId="{1112094F-29B1-4B7E-B288-46F390D1E6EC}" srcOrd="1" destOrd="0" presId="urn:microsoft.com/office/officeart/2005/8/layout/hierarchy3"/>
    <dgm:cxn modelId="{B62C2D65-6FFF-4811-B9CA-E156FA4FADBB}" type="presOf" srcId="{870B36CA-B7FD-43E3-B74F-A302C6FC7225}" destId="{098A9DF5-38BC-4A9D-B9DE-9326B9991C20}" srcOrd="0" destOrd="0" presId="urn:microsoft.com/office/officeart/2005/8/layout/hierarchy3"/>
    <dgm:cxn modelId="{D9EB1C0F-F2B1-4B83-B7E2-31BE5D9DA09A}" type="presOf" srcId="{39D88891-A218-488D-9864-B6B6748E672A}" destId="{71A79D2F-6A98-4D3F-B7A1-5C49C4FDF2BB}" srcOrd="0" destOrd="0" presId="urn:microsoft.com/office/officeart/2005/8/layout/hierarchy3"/>
    <dgm:cxn modelId="{0D35EBAB-A085-4B0E-8406-CD64BA14741E}" type="presOf" srcId="{F7044FB3-5649-4669-A275-AC0E1F9AF3AB}" destId="{0AEB612B-F6B2-4038-A011-386C7012F332}" srcOrd="0" destOrd="0" presId="urn:microsoft.com/office/officeart/2005/8/layout/hierarchy3"/>
    <dgm:cxn modelId="{8D491581-633B-487D-8B22-1FBC7371DB43}" type="presOf" srcId="{4F49E1D7-1AA0-462B-B7F8-BC1F3DB592FD}" destId="{4F0EC4D5-9260-4860-898E-EC211C06E49F}" srcOrd="0" destOrd="0" presId="urn:microsoft.com/office/officeart/2005/8/layout/hierarchy3"/>
    <dgm:cxn modelId="{3052C8E3-0580-4A3D-8AF4-0D1B95D79803}" type="presOf" srcId="{4EDD1CC1-23FC-4464-8551-015D79EA725D}" destId="{9E574E31-A9B6-4A03-9C27-3CDB19F85D09}" srcOrd="0" destOrd="0" presId="urn:microsoft.com/office/officeart/2005/8/layout/hierarchy3"/>
    <dgm:cxn modelId="{D67976A1-4BC1-4245-8F56-B130C8CB37DE}" srcId="{870B36CA-B7FD-43E3-B74F-A302C6FC7225}" destId="{F7044FB3-5649-4669-A275-AC0E1F9AF3AB}" srcOrd="1" destOrd="0" parTransId="{88808221-5137-47FF-B806-85831B25ACEB}" sibTransId="{E43E0103-48C5-4FF8-A0FE-E53E65B6B8DA}"/>
    <dgm:cxn modelId="{F31035A8-2DE9-446F-8D6A-9D6B4CB7D680}" type="presOf" srcId="{53079451-5D13-40E5-9634-9E5D0D5680F9}" destId="{FE4766DE-3D20-48AD-B5AC-26CCCF273B09}" srcOrd="0" destOrd="0" presId="urn:microsoft.com/office/officeart/2005/8/layout/hierarchy3"/>
    <dgm:cxn modelId="{30ACE004-09D0-4CBD-A07E-62A932999EAA}" type="presOf" srcId="{DF08585A-2512-4392-8070-7921D5248B61}" destId="{E0E7F046-097A-4D53-AA93-98AD62AB4BFB}" srcOrd="0" destOrd="0" presId="urn:microsoft.com/office/officeart/2005/8/layout/hierarchy3"/>
    <dgm:cxn modelId="{C45D044E-0D74-42D9-BC6E-41190EBDDC8A}" srcId="{870B36CA-B7FD-43E3-B74F-A302C6FC7225}" destId="{25FF868F-BFC9-4207-8621-6692E51007DA}" srcOrd="2" destOrd="0" parTransId="{4EDD1CC1-23FC-4464-8551-015D79EA725D}" sibTransId="{AA6B20D3-1A99-436A-94FB-7C144EE4D7BA}"/>
    <dgm:cxn modelId="{B4642829-6DAC-4516-886F-1DB6F682A494}" srcId="{870B36CA-B7FD-43E3-B74F-A302C6FC7225}" destId="{21E55561-92EB-4A54-AE75-C52957DF5C00}" srcOrd="3" destOrd="0" parTransId="{39D88891-A218-488D-9864-B6B6748E672A}" sibTransId="{4AE833F3-B1F2-4953-81C9-74D01056B556}"/>
    <dgm:cxn modelId="{9D6EB363-5F8D-4AE3-A8AB-283AA9C8F155}" type="presParOf" srcId="{4F0EC4D5-9260-4860-898E-EC211C06E49F}" destId="{65B6814A-F070-4F12-8AFF-09ACD7D8AB1A}" srcOrd="0" destOrd="0" presId="urn:microsoft.com/office/officeart/2005/8/layout/hierarchy3"/>
    <dgm:cxn modelId="{0573E78C-E8C1-4233-85A1-96FC3FCD176F}" type="presParOf" srcId="{65B6814A-F070-4F12-8AFF-09ACD7D8AB1A}" destId="{D1C57899-9EA8-412B-879E-C02A87EC4917}" srcOrd="0" destOrd="0" presId="urn:microsoft.com/office/officeart/2005/8/layout/hierarchy3"/>
    <dgm:cxn modelId="{E4A4FBC9-70C6-47DB-B62A-45FCAD35D91D}" type="presParOf" srcId="{D1C57899-9EA8-412B-879E-C02A87EC4917}" destId="{098A9DF5-38BC-4A9D-B9DE-9326B9991C20}" srcOrd="0" destOrd="0" presId="urn:microsoft.com/office/officeart/2005/8/layout/hierarchy3"/>
    <dgm:cxn modelId="{C9BFA4B8-07EE-4977-8382-AA9EC62F59DE}" type="presParOf" srcId="{D1C57899-9EA8-412B-879E-C02A87EC4917}" destId="{1112094F-29B1-4B7E-B288-46F390D1E6EC}" srcOrd="1" destOrd="0" presId="urn:microsoft.com/office/officeart/2005/8/layout/hierarchy3"/>
    <dgm:cxn modelId="{35EEC44F-2355-44D0-AAE1-808058957D5E}" type="presParOf" srcId="{65B6814A-F070-4F12-8AFF-09ACD7D8AB1A}" destId="{32D647A4-D2D6-450B-9864-C12BE17AFAB1}" srcOrd="1" destOrd="0" presId="urn:microsoft.com/office/officeart/2005/8/layout/hierarchy3"/>
    <dgm:cxn modelId="{A0578A12-F2BF-41F7-85B0-57ED02C8CE4A}" type="presParOf" srcId="{32D647A4-D2D6-450B-9864-C12BE17AFAB1}" destId="{E0E7F046-097A-4D53-AA93-98AD62AB4BFB}" srcOrd="0" destOrd="0" presId="urn:microsoft.com/office/officeart/2005/8/layout/hierarchy3"/>
    <dgm:cxn modelId="{84D83C9E-BC6D-432C-9D04-2DF36436C660}" type="presParOf" srcId="{32D647A4-D2D6-450B-9864-C12BE17AFAB1}" destId="{FE4766DE-3D20-48AD-B5AC-26CCCF273B09}" srcOrd="1" destOrd="0" presId="urn:microsoft.com/office/officeart/2005/8/layout/hierarchy3"/>
    <dgm:cxn modelId="{F141CB2D-BE7A-4863-B1E7-2D6DF7235B83}" type="presParOf" srcId="{32D647A4-D2D6-450B-9864-C12BE17AFAB1}" destId="{99C24370-24B1-42F5-AC74-161F258F9EC6}" srcOrd="2" destOrd="0" presId="urn:microsoft.com/office/officeart/2005/8/layout/hierarchy3"/>
    <dgm:cxn modelId="{53ABE29A-8204-4469-9AE6-7B9744F7F637}" type="presParOf" srcId="{32D647A4-D2D6-450B-9864-C12BE17AFAB1}" destId="{0AEB612B-F6B2-4038-A011-386C7012F332}" srcOrd="3" destOrd="0" presId="urn:microsoft.com/office/officeart/2005/8/layout/hierarchy3"/>
    <dgm:cxn modelId="{160FDE54-004F-4B6C-9719-16DBB8DA1552}" type="presParOf" srcId="{32D647A4-D2D6-450B-9864-C12BE17AFAB1}" destId="{9E574E31-A9B6-4A03-9C27-3CDB19F85D09}" srcOrd="4" destOrd="0" presId="urn:microsoft.com/office/officeart/2005/8/layout/hierarchy3"/>
    <dgm:cxn modelId="{AFF50398-999D-44A6-8FE8-0537197BF378}" type="presParOf" srcId="{32D647A4-D2D6-450B-9864-C12BE17AFAB1}" destId="{C19B6CD1-39A4-4742-BE5D-FDDFD4702ED8}" srcOrd="5" destOrd="0" presId="urn:microsoft.com/office/officeart/2005/8/layout/hierarchy3"/>
    <dgm:cxn modelId="{A3AF0662-6743-40F7-AC66-A209DC4A3120}" type="presParOf" srcId="{32D647A4-D2D6-450B-9864-C12BE17AFAB1}" destId="{71A79D2F-6A98-4D3F-B7A1-5C49C4FDF2BB}" srcOrd="6" destOrd="0" presId="urn:microsoft.com/office/officeart/2005/8/layout/hierarchy3"/>
    <dgm:cxn modelId="{E0B7B2FD-72E7-44B8-968D-B695502F591D}" type="presParOf" srcId="{32D647A4-D2D6-450B-9864-C12BE17AFAB1}" destId="{C057B01C-278E-49B3-B256-535D28FDB9E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BA7BE3-898F-49C6-B580-8DB863AE13F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F4BB07-9B11-4D10-A93D-A4B969A1702E}">
      <dgm:prSet phldrT="[Текст]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+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C0FD8-4171-4DB4-A70C-F25F327BB524}" type="parTrans" cxnId="{DC41CBF9-BB1D-4877-83A2-C5DE649C5AEA}">
      <dgm:prSet/>
      <dgm:spPr/>
      <dgm:t>
        <a:bodyPr/>
        <a:lstStyle/>
        <a:p>
          <a:endParaRPr lang="ru-RU"/>
        </a:p>
      </dgm:t>
    </dgm:pt>
    <dgm:pt modelId="{4D23EE1C-7907-4072-B155-3CF47229BDFB}" type="sibTrans" cxnId="{DC41CBF9-BB1D-4877-83A2-C5DE649C5AEA}">
      <dgm:prSet/>
      <dgm:spPr/>
      <dgm:t>
        <a:bodyPr/>
        <a:lstStyle/>
        <a:p>
          <a:endParaRPr lang="ru-RU"/>
        </a:p>
      </dgm:t>
    </dgm:pt>
    <dgm:pt modelId="{EFAD8727-32A3-40C8-A815-B23864F150CB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300" b="0" dirty="0" smtClean="0">
              <a:latin typeface="Arial" panose="020B0604020202020204" pitchFamily="34" charset="0"/>
              <a:cs typeface="Arial" panose="020B0604020202020204" pitchFamily="34" charset="0"/>
            </a:rPr>
            <a:t>денежные требования из любых обязательств</a:t>
          </a:r>
          <a:endParaRPr lang="ru-RU" sz="1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53E7D5-9C3F-4B4B-895E-4B5E61B0CC6B}" type="parTrans" cxnId="{07EA1C07-3F3A-4502-BC5E-38D6CF16235C}">
      <dgm:prSet/>
      <dgm:spPr/>
      <dgm:t>
        <a:bodyPr/>
        <a:lstStyle/>
        <a:p>
          <a:endParaRPr lang="ru-RU"/>
        </a:p>
      </dgm:t>
    </dgm:pt>
    <dgm:pt modelId="{C1AC9E70-2F09-4D13-AD9E-8821CA0D1CA4}" type="sibTrans" cxnId="{07EA1C07-3F3A-4502-BC5E-38D6CF16235C}">
      <dgm:prSet/>
      <dgm:spPr/>
      <dgm:t>
        <a:bodyPr/>
        <a:lstStyle/>
        <a:p>
          <a:endParaRPr lang="ru-RU"/>
        </a:p>
      </dgm:t>
    </dgm:pt>
    <dgm:pt modelId="{AACA5D2A-DA40-4603-A82B-453596E3D956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300" b="0" dirty="0" smtClean="0">
              <a:latin typeface="Arial" panose="020B0604020202020204" pitchFamily="34" charset="0"/>
              <a:cs typeface="Arial" panose="020B0604020202020204" pitchFamily="34" charset="0"/>
            </a:rPr>
            <a:t>независимая гарантия</a:t>
          </a:r>
          <a:endParaRPr lang="ru-RU" sz="1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E3396-6DF2-488D-A312-D6660BD46E0A}" type="parTrans" cxnId="{C56D2480-7338-4D5E-82F1-CB75057B0791}">
      <dgm:prSet/>
      <dgm:spPr/>
      <dgm:t>
        <a:bodyPr/>
        <a:lstStyle/>
        <a:p>
          <a:endParaRPr lang="ru-RU"/>
        </a:p>
      </dgm:t>
    </dgm:pt>
    <dgm:pt modelId="{CE4B5E07-7A68-4814-8176-E8A937E2D7BB}" type="sibTrans" cxnId="{C56D2480-7338-4D5E-82F1-CB75057B0791}">
      <dgm:prSet/>
      <dgm:spPr/>
      <dgm:t>
        <a:bodyPr/>
        <a:lstStyle/>
        <a:p>
          <a:endParaRPr lang="ru-RU"/>
        </a:p>
      </dgm:t>
    </dgm:pt>
    <dgm:pt modelId="{7A523353-1C9B-488B-918C-4C0667D62FF6}">
      <dgm:prSet phldrT="[Текст]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2DE7D-FDF6-489E-B0BD-10D2FBF81E34}" type="parTrans" cxnId="{64B47916-072E-4353-808B-1467CEA4E8F9}">
      <dgm:prSet/>
      <dgm:spPr/>
      <dgm:t>
        <a:bodyPr/>
        <a:lstStyle/>
        <a:p>
          <a:endParaRPr lang="ru-RU"/>
        </a:p>
      </dgm:t>
    </dgm:pt>
    <dgm:pt modelId="{13125BDD-EDC9-433F-AFF8-82FCD7A25E67}" type="sibTrans" cxnId="{64B47916-072E-4353-808B-1467CEA4E8F9}">
      <dgm:prSet/>
      <dgm:spPr/>
      <dgm:t>
        <a:bodyPr/>
        <a:lstStyle/>
        <a:p>
          <a:endParaRPr lang="ru-RU"/>
        </a:p>
      </dgm:t>
    </dgm:pt>
    <dgm:pt modelId="{8E5201AA-79C3-4B5B-A2D7-CC0909FC363C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300" b="0" dirty="0" smtClean="0">
              <a:latin typeface="Arial" panose="020B0604020202020204" pitchFamily="34" charset="0"/>
              <a:cs typeface="Arial" panose="020B0604020202020204" pitchFamily="34" charset="0"/>
            </a:rPr>
            <a:t>инвестиционный пай</a:t>
          </a:r>
          <a:endParaRPr lang="ru-RU" sz="1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5B315-5795-491D-8988-A2BEF7DD4747}" type="parTrans" cxnId="{51CDC7B6-6071-4228-B329-5040080B746C}">
      <dgm:prSet/>
      <dgm:spPr/>
      <dgm:t>
        <a:bodyPr/>
        <a:lstStyle/>
        <a:p>
          <a:endParaRPr lang="ru-RU"/>
        </a:p>
      </dgm:t>
    </dgm:pt>
    <dgm:pt modelId="{02DD9F23-47ED-4C4C-8BAD-8CBE8CE75929}" type="sibTrans" cxnId="{51CDC7B6-6071-4228-B329-5040080B746C}">
      <dgm:prSet/>
      <dgm:spPr/>
      <dgm:t>
        <a:bodyPr/>
        <a:lstStyle/>
        <a:p>
          <a:endParaRPr lang="ru-RU"/>
        </a:p>
      </dgm:t>
    </dgm:pt>
    <dgm:pt modelId="{C830F44F-25F3-47EA-A210-08D20A69B8DC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300" b="0" dirty="0" smtClean="0">
              <a:latin typeface="Arial" panose="020B0604020202020204" pitchFamily="34" charset="0"/>
              <a:cs typeface="Arial" panose="020B0604020202020204" pitchFamily="34" charset="0"/>
            </a:rPr>
            <a:t>закладная</a:t>
          </a:r>
          <a:endParaRPr lang="ru-RU" sz="1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E6FA1-0CC3-4019-A56B-A987EE7A1834}" type="parTrans" cxnId="{A8B49B8D-E0F8-4EA0-B483-C53CDCD9ECBB}">
      <dgm:prSet/>
      <dgm:spPr/>
      <dgm:t>
        <a:bodyPr/>
        <a:lstStyle/>
        <a:p>
          <a:endParaRPr lang="ru-RU"/>
        </a:p>
      </dgm:t>
    </dgm:pt>
    <dgm:pt modelId="{1A371C43-F78D-4E3E-8BAA-C7B6E9FE44C7}" type="sibTrans" cxnId="{A8B49B8D-E0F8-4EA0-B483-C53CDCD9ECBB}">
      <dgm:prSet/>
      <dgm:spPr/>
      <dgm:t>
        <a:bodyPr/>
        <a:lstStyle/>
        <a:p>
          <a:endParaRPr lang="ru-RU"/>
        </a:p>
      </dgm:t>
    </dgm:pt>
    <dgm:pt modelId="{30548F18-FA9D-4B3C-AC6E-40F12A244368}">
      <dgm:prSet phldrT="[Текст]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–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2D0220-43D4-4A14-B45A-A64C03564A83}" type="parTrans" cxnId="{F646731F-6089-405F-8637-EFB80EE768EA}">
      <dgm:prSet/>
      <dgm:spPr/>
      <dgm:t>
        <a:bodyPr/>
        <a:lstStyle/>
        <a:p>
          <a:endParaRPr lang="ru-RU"/>
        </a:p>
      </dgm:t>
    </dgm:pt>
    <dgm:pt modelId="{4532F05E-F8FA-40BD-9DAF-9EBE8EB35A93}" type="sibTrans" cxnId="{F646731F-6089-405F-8637-EFB80EE768EA}">
      <dgm:prSet/>
      <dgm:spPr/>
      <dgm:t>
        <a:bodyPr/>
        <a:lstStyle/>
        <a:p>
          <a:endParaRPr lang="ru-RU"/>
        </a:p>
      </dgm:t>
    </dgm:pt>
    <dgm:pt modelId="{7C635730-8668-4CAB-9A9D-A80F20C667D3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300" b="0" dirty="0" smtClean="0">
              <a:latin typeface="Arial" panose="020B0604020202020204" pitchFamily="34" charset="0"/>
              <a:cs typeface="Arial" panose="020B0604020202020204" pitchFamily="34" charset="0"/>
            </a:rPr>
            <a:t>вексель</a:t>
          </a:r>
          <a:endParaRPr lang="ru-RU" sz="1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2A02A-C37D-4BD2-B7B2-194C1197869D}" type="parTrans" cxnId="{BBF9DB41-EB38-4DE1-9A56-622493DB498E}">
      <dgm:prSet/>
      <dgm:spPr/>
      <dgm:t>
        <a:bodyPr/>
        <a:lstStyle/>
        <a:p>
          <a:endParaRPr lang="ru-RU"/>
        </a:p>
      </dgm:t>
    </dgm:pt>
    <dgm:pt modelId="{4ECD3D68-D593-4BE2-AB78-9271FEA2CBA6}" type="sibTrans" cxnId="{BBF9DB41-EB38-4DE1-9A56-622493DB498E}">
      <dgm:prSet/>
      <dgm:spPr/>
      <dgm:t>
        <a:bodyPr/>
        <a:lstStyle/>
        <a:p>
          <a:endParaRPr lang="ru-RU"/>
        </a:p>
      </dgm:t>
    </dgm:pt>
    <dgm:pt modelId="{452A068B-5E7B-49FB-848C-BFB79C08BEDE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300" b="0" dirty="0" smtClean="0">
              <a:latin typeface="Arial" panose="020B0604020202020204" pitchFamily="34" charset="0"/>
              <a:cs typeface="Arial" panose="020B0604020202020204" pitchFamily="34" charset="0"/>
            </a:rPr>
            <a:t>сберегательный / депозитный сертификат</a:t>
          </a:r>
        </a:p>
      </dgm:t>
    </dgm:pt>
    <dgm:pt modelId="{F6B62ADE-290A-4C3B-B763-B4873CF82B44}" type="parTrans" cxnId="{EEE6F068-5579-4B1E-B991-7D44B7748D76}">
      <dgm:prSet/>
      <dgm:spPr/>
      <dgm:t>
        <a:bodyPr/>
        <a:lstStyle/>
        <a:p>
          <a:endParaRPr lang="ru-RU"/>
        </a:p>
      </dgm:t>
    </dgm:pt>
    <dgm:pt modelId="{54E72832-3DD0-40C0-9652-49AB4A3E1EDA}" type="sibTrans" cxnId="{EEE6F068-5579-4B1E-B991-7D44B7748D76}">
      <dgm:prSet/>
      <dgm:spPr/>
      <dgm:t>
        <a:bodyPr/>
        <a:lstStyle/>
        <a:p>
          <a:endParaRPr lang="ru-RU"/>
        </a:p>
      </dgm:t>
    </dgm:pt>
    <dgm:pt modelId="{05E4E22A-967D-4C93-A65F-4FD43CD1F335}" type="pres">
      <dgm:prSet presAssocID="{B0BA7BE3-898F-49C6-B580-8DB863AE13F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6FB7E-39D6-4655-BE60-812E8A7B6381}" type="pres">
      <dgm:prSet presAssocID="{86F4BB07-9B11-4D10-A93D-A4B969A1702E}" presName="compNode" presStyleCnt="0"/>
      <dgm:spPr/>
    </dgm:pt>
    <dgm:pt modelId="{7CD57A5A-0CC4-4DB5-90E3-3D66760AAAF2}" type="pres">
      <dgm:prSet presAssocID="{86F4BB07-9B11-4D10-A93D-A4B969A1702E}" presName="aNode" presStyleLbl="bgShp" presStyleIdx="0" presStyleCnt="3"/>
      <dgm:spPr/>
      <dgm:t>
        <a:bodyPr/>
        <a:lstStyle/>
        <a:p>
          <a:endParaRPr lang="ru-RU"/>
        </a:p>
      </dgm:t>
    </dgm:pt>
    <dgm:pt modelId="{3F582A2C-B4EE-4E84-B2F7-CDA343224D00}" type="pres">
      <dgm:prSet presAssocID="{86F4BB07-9B11-4D10-A93D-A4B969A1702E}" presName="textNode" presStyleLbl="bgShp" presStyleIdx="0" presStyleCnt="3"/>
      <dgm:spPr/>
      <dgm:t>
        <a:bodyPr/>
        <a:lstStyle/>
        <a:p>
          <a:endParaRPr lang="ru-RU"/>
        </a:p>
      </dgm:t>
    </dgm:pt>
    <dgm:pt modelId="{D48199C8-20EA-4815-877B-903C59B1EA94}" type="pres">
      <dgm:prSet presAssocID="{86F4BB07-9B11-4D10-A93D-A4B969A1702E}" presName="compChildNode" presStyleCnt="0"/>
      <dgm:spPr/>
    </dgm:pt>
    <dgm:pt modelId="{211F8EA6-4298-40F6-B5DC-AC500FDF2ADC}" type="pres">
      <dgm:prSet presAssocID="{86F4BB07-9B11-4D10-A93D-A4B969A1702E}" presName="theInnerList" presStyleCnt="0"/>
      <dgm:spPr/>
    </dgm:pt>
    <dgm:pt modelId="{1AE1A9CF-26F4-4D59-B00C-6CFCFEBE95C4}" type="pres">
      <dgm:prSet presAssocID="{EFAD8727-32A3-40C8-A815-B23864F150C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57292-0E50-4E44-BB00-152534930A96}" type="pres">
      <dgm:prSet presAssocID="{EFAD8727-32A3-40C8-A815-B23864F150CB}" presName="aSpace2" presStyleCnt="0"/>
      <dgm:spPr/>
    </dgm:pt>
    <dgm:pt modelId="{FA37A92D-760E-4E92-AAD9-CA03069166A3}" type="pres">
      <dgm:prSet presAssocID="{AACA5D2A-DA40-4603-A82B-453596E3D956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58E7F-04A9-49E0-9D4A-D930871FB26E}" type="pres">
      <dgm:prSet presAssocID="{86F4BB07-9B11-4D10-A93D-A4B969A1702E}" presName="aSpace" presStyleCnt="0"/>
      <dgm:spPr/>
    </dgm:pt>
    <dgm:pt modelId="{E8571780-5842-4B84-A86F-7D13C24B297B}" type="pres">
      <dgm:prSet presAssocID="{7A523353-1C9B-488B-918C-4C0667D62FF6}" presName="compNode" presStyleCnt="0"/>
      <dgm:spPr/>
    </dgm:pt>
    <dgm:pt modelId="{7AB5C684-D0E3-4CCF-9A7D-54F402882E56}" type="pres">
      <dgm:prSet presAssocID="{7A523353-1C9B-488B-918C-4C0667D62FF6}" presName="aNode" presStyleLbl="bgShp" presStyleIdx="1" presStyleCnt="3"/>
      <dgm:spPr/>
      <dgm:t>
        <a:bodyPr/>
        <a:lstStyle/>
        <a:p>
          <a:endParaRPr lang="ru-RU"/>
        </a:p>
      </dgm:t>
    </dgm:pt>
    <dgm:pt modelId="{FFC38994-5523-4CB3-87BA-F4758E29515B}" type="pres">
      <dgm:prSet presAssocID="{7A523353-1C9B-488B-918C-4C0667D62FF6}" presName="textNode" presStyleLbl="bgShp" presStyleIdx="1" presStyleCnt="3"/>
      <dgm:spPr/>
      <dgm:t>
        <a:bodyPr/>
        <a:lstStyle/>
        <a:p>
          <a:endParaRPr lang="ru-RU"/>
        </a:p>
      </dgm:t>
    </dgm:pt>
    <dgm:pt modelId="{8BE24C21-815E-4B2A-AD72-664955171139}" type="pres">
      <dgm:prSet presAssocID="{7A523353-1C9B-488B-918C-4C0667D62FF6}" presName="compChildNode" presStyleCnt="0"/>
      <dgm:spPr/>
    </dgm:pt>
    <dgm:pt modelId="{EFA90E43-1E20-4EBD-9BC7-3CF918B19319}" type="pres">
      <dgm:prSet presAssocID="{7A523353-1C9B-488B-918C-4C0667D62FF6}" presName="theInnerList" presStyleCnt="0"/>
      <dgm:spPr/>
    </dgm:pt>
    <dgm:pt modelId="{A550A6DE-7F89-4671-8AD6-837C82A048E4}" type="pres">
      <dgm:prSet presAssocID="{8E5201AA-79C3-4B5B-A2D7-CC0909FC363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1C18B-8B32-497A-9EE6-18DC1FBAFC87}" type="pres">
      <dgm:prSet presAssocID="{8E5201AA-79C3-4B5B-A2D7-CC0909FC363C}" presName="aSpace2" presStyleCnt="0"/>
      <dgm:spPr/>
    </dgm:pt>
    <dgm:pt modelId="{B62460EC-FB18-4A55-A7AD-2AB52EFC50FB}" type="pres">
      <dgm:prSet presAssocID="{C830F44F-25F3-47EA-A210-08D20A69B8D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588C1-910F-4F52-B9CF-C15086A09701}" type="pres">
      <dgm:prSet presAssocID="{7A523353-1C9B-488B-918C-4C0667D62FF6}" presName="aSpace" presStyleCnt="0"/>
      <dgm:spPr/>
    </dgm:pt>
    <dgm:pt modelId="{0FAFA787-13E5-48B6-BAFE-C7CC6AA4A46A}" type="pres">
      <dgm:prSet presAssocID="{30548F18-FA9D-4B3C-AC6E-40F12A244368}" presName="compNode" presStyleCnt="0"/>
      <dgm:spPr/>
    </dgm:pt>
    <dgm:pt modelId="{F938DA16-83E8-405C-9F3A-1086095799C9}" type="pres">
      <dgm:prSet presAssocID="{30548F18-FA9D-4B3C-AC6E-40F12A244368}" presName="aNode" presStyleLbl="bgShp" presStyleIdx="2" presStyleCnt="3" custLinFactNeighborX="39" custLinFactNeighborY="2570"/>
      <dgm:spPr/>
      <dgm:t>
        <a:bodyPr/>
        <a:lstStyle/>
        <a:p>
          <a:endParaRPr lang="ru-RU"/>
        </a:p>
      </dgm:t>
    </dgm:pt>
    <dgm:pt modelId="{0A6690D3-AD35-47FA-AF47-FD2CB022E53C}" type="pres">
      <dgm:prSet presAssocID="{30548F18-FA9D-4B3C-AC6E-40F12A244368}" presName="textNode" presStyleLbl="bgShp" presStyleIdx="2" presStyleCnt="3"/>
      <dgm:spPr/>
      <dgm:t>
        <a:bodyPr/>
        <a:lstStyle/>
        <a:p>
          <a:endParaRPr lang="ru-RU"/>
        </a:p>
      </dgm:t>
    </dgm:pt>
    <dgm:pt modelId="{BBF85DE3-96FC-472A-BDCF-98D67F61878F}" type="pres">
      <dgm:prSet presAssocID="{30548F18-FA9D-4B3C-AC6E-40F12A244368}" presName="compChildNode" presStyleCnt="0"/>
      <dgm:spPr/>
    </dgm:pt>
    <dgm:pt modelId="{E647EA28-5A23-41E2-80AC-804F58BE8709}" type="pres">
      <dgm:prSet presAssocID="{30548F18-FA9D-4B3C-AC6E-40F12A244368}" presName="theInnerList" presStyleCnt="0"/>
      <dgm:spPr/>
    </dgm:pt>
    <dgm:pt modelId="{2026B2D5-2F5A-4150-9D90-41B7324377D5}" type="pres">
      <dgm:prSet presAssocID="{7C635730-8668-4CAB-9A9D-A80F20C667D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819EE-72BB-4BB9-9FDC-6A391D01BB8B}" type="pres">
      <dgm:prSet presAssocID="{7C635730-8668-4CAB-9A9D-A80F20C667D3}" presName="aSpace2" presStyleCnt="0"/>
      <dgm:spPr/>
    </dgm:pt>
    <dgm:pt modelId="{B0D1AAB4-8859-455D-BF5B-E58E17AE2EEB}" type="pres">
      <dgm:prSet presAssocID="{452A068B-5E7B-49FB-848C-BFB79C08BED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6731F-6089-405F-8637-EFB80EE768EA}" srcId="{B0BA7BE3-898F-49C6-B580-8DB863AE13FD}" destId="{30548F18-FA9D-4B3C-AC6E-40F12A244368}" srcOrd="2" destOrd="0" parTransId="{5C2D0220-43D4-4A14-B45A-A64C03564A83}" sibTransId="{4532F05E-F8FA-40BD-9DAF-9EBE8EB35A93}"/>
    <dgm:cxn modelId="{0D5EF8E8-9CD9-4E80-BA68-3E70874C7FDD}" type="presOf" srcId="{30548F18-FA9D-4B3C-AC6E-40F12A244368}" destId="{F938DA16-83E8-405C-9F3A-1086095799C9}" srcOrd="0" destOrd="0" presId="urn:microsoft.com/office/officeart/2005/8/layout/lProcess2"/>
    <dgm:cxn modelId="{C56D2480-7338-4D5E-82F1-CB75057B0791}" srcId="{86F4BB07-9B11-4D10-A93D-A4B969A1702E}" destId="{AACA5D2A-DA40-4603-A82B-453596E3D956}" srcOrd="1" destOrd="0" parTransId="{A33E3396-6DF2-488D-A312-D6660BD46E0A}" sibTransId="{CE4B5E07-7A68-4814-8176-E8A937E2D7BB}"/>
    <dgm:cxn modelId="{09619712-1538-426C-9B77-16DAF9AA52F7}" type="presOf" srcId="{452A068B-5E7B-49FB-848C-BFB79C08BEDE}" destId="{B0D1AAB4-8859-455D-BF5B-E58E17AE2EEB}" srcOrd="0" destOrd="0" presId="urn:microsoft.com/office/officeart/2005/8/layout/lProcess2"/>
    <dgm:cxn modelId="{D4EF80B5-8070-40DD-BE39-70C116D8C20B}" type="presOf" srcId="{86F4BB07-9B11-4D10-A93D-A4B969A1702E}" destId="{3F582A2C-B4EE-4E84-B2F7-CDA343224D00}" srcOrd="1" destOrd="0" presId="urn:microsoft.com/office/officeart/2005/8/layout/lProcess2"/>
    <dgm:cxn modelId="{49694D31-1FFF-47B5-82D2-7FB55AE7FF13}" type="presOf" srcId="{B0BA7BE3-898F-49C6-B580-8DB863AE13FD}" destId="{05E4E22A-967D-4C93-A65F-4FD43CD1F335}" srcOrd="0" destOrd="0" presId="urn:microsoft.com/office/officeart/2005/8/layout/lProcess2"/>
    <dgm:cxn modelId="{30AA2E55-9254-4F41-A8FB-EB06898549C4}" type="presOf" srcId="{EFAD8727-32A3-40C8-A815-B23864F150CB}" destId="{1AE1A9CF-26F4-4D59-B00C-6CFCFEBE95C4}" srcOrd="0" destOrd="0" presId="urn:microsoft.com/office/officeart/2005/8/layout/lProcess2"/>
    <dgm:cxn modelId="{F34039C3-BB23-4457-AA16-A9F92329A22A}" type="presOf" srcId="{30548F18-FA9D-4B3C-AC6E-40F12A244368}" destId="{0A6690D3-AD35-47FA-AF47-FD2CB022E53C}" srcOrd="1" destOrd="0" presId="urn:microsoft.com/office/officeart/2005/8/layout/lProcess2"/>
    <dgm:cxn modelId="{8EDFA013-3BDC-4176-B615-5EF9EF053AC3}" type="presOf" srcId="{86F4BB07-9B11-4D10-A93D-A4B969A1702E}" destId="{7CD57A5A-0CC4-4DB5-90E3-3D66760AAAF2}" srcOrd="0" destOrd="0" presId="urn:microsoft.com/office/officeart/2005/8/layout/lProcess2"/>
    <dgm:cxn modelId="{345CA9CC-CF15-4B4D-A7A2-012AAAD110E2}" type="presOf" srcId="{7A523353-1C9B-488B-918C-4C0667D62FF6}" destId="{FFC38994-5523-4CB3-87BA-F4758E29515B}" srcOrd="1" destOrd="0" presId="urn:microsoft.com/office/officeart/2005/8/layout/lProcess2"/>
    <dgm:cxn modelId="{07EA1C07-3F3A-4502-BC5E-38D6CF16235C}" srcId="{86F4BB07-9B11-4D10-A93D-A4B969A1702E}" destId="{EFAD8727-32A3-40C8-A815-B23864F150CB}" srcOrd="0" destOrd="0" parTransId="{4A53E7D5-9C3F-4B4B-895E-4B5E61B0CC6B}" sibTransId="{C1AC9E70-2F09-4D13-AD9E-8821CA0D1CA4}"/>
    <dgm:cxn modelId="{A8B49B8D-E0F8-4EA0-B483-C53CDCD9ECBB}" srcId="{7A523353-1C9B-488B-918C-4C0667D62FF6}" destId="{C830F44F-25F3-47EA-A210-08D20A69B8DC}" srcOrd="1" destOrd="0" parTransId="{598E6FA1-0CC3-4019-A56B-A987EE7A1834}" sibTransId="{1A371C43-F78D-4E3E-8BAA-C7B6E9FE44C7}"/>
    <dgm:cxn modelId="{EC4893D2-B09F-46DA-8933-AC62DE86DDDC}" type="presOf" srcId="{7A523353-1C9B-488B-918C-4C0667D62FF6}" destId="{7AB5C684-D0E3-4CCF-9A7D-54F402882E56}" srcOrd="0" destOrd="0" presId="urn:microsoft.com/office/officeart/2005/8/layout/lProcess2"/>
    <dgm:cxn modelId="{290B8326-EE2A-4233-90C1-8E80D4608292}" type="presOf" srcId="{8E5201AA-79C3-4B5B-A2D7-CC0909FC363C}" destId="{A550A6DE-7F89-4671-8AD6-837C82A048E4}" srcOrd="0" destOrd="0" presId="urn:microsoft.com/office/officeart/2005/8/layout/lProcess2"/>
    <dgm:cxn modelId="{BBF9DB41-EB38-4DE1-9A56-622493DB498E}" srcId="{30548F18-FA9D-4B3C-AC6E-40F12A244368}" destId="{7C635730-8668-4CAB-9A9D-A80F20C667D3}" srcOrd="0" destOrd="0" parTransId="{CB32A02A-C37D-4BD2-B7B2-194C1197869D}" sibTransId="{4ECD3D68-D593-4BE2-AB78-9271FEA2CBA6}"/>
    <dgm:cxn modelId="{64B47916-072E-4353-808B-1467CEA4E8F9}" srcId="{B0BA7BE3-898F-49C6-B580-8DB863AE13FD}" destId="{7A523353-1C9B-488B-918C-4C0667D62FF6}" srcOrd="1" destOrd="0" parTransId="{2C02DE7D-FDF6-489E-B0BD-10D2FBF81E34}" sibTransId="{13125BDD-EDC9-433F-AFF8-82FCD7A25E67}"/>
    <dgm:cxn modelId="{15290F88-2289-4300-B285-1A22842314AF}" type="presOf" srcId="{C830F44F-25F3-47EA-A210-08D20A69B8DC}" destId="{B62460EC-FB18-4A55-A7AD-2AB52EFC50FB}" srcOrd="0" destOrd="0" presId="urn:microsoft.com/office/officeart/2005/8/layout/lProcess2"/>
    <dgm:cxn modelId="{DC41CBF9-BB1D-4877-83A2-C5DE649C5AEA}" srcId="{B0BA7BE3-898F-49C6-B580-8DB863AE13FD}" destId="{86F4BB07-9B11-4D10-A93D-A4B969A1702E}" srcOrd="0" destOrd="0" parTransId="{B7AC0FD8-4171-4DB4-A70C-F25F327BB524}" sibTransId="{4D23EE1C-7907-4072-B155-3CF47229BDFB}"/>
    <dgm:cxn modelId="{51CDC7B6-6071-4228-B329-5040080B746C}" srcId="{7A523353-1C9B-488B-918C-4C0667D62FF6}" destId="{8E5201AA-79C3-4B5B-A2D7-CC0909FC363C}" srcOrd="0" destOrd="0" parTransId="{D205B315-5795-491D-8988-A2BEF7DD4747}" sibTransId="{02DD9F23-47ED-4C4C-8BAD-8CBE8CE75929}"/>
    <dgm:cxn modelId="{27368674-8335-4910-BD88-C1F5EFEE82BB}" type="presOf" srcId="{AACA5D2A-DA40-4603-A82B-453596E3D956}" destId="{FA37A92D-760E-4E92-AAD9-CA03069166A3}" srcOrd="0" destOrd="0" presId="urn:microsoft.com/office/officeart/2005/8/layout/lProcess2"/>
    <dgm:cxn modelId="{EEE6F068-5579-4B1E-B991-7D44B7748D76}" srcId="{30548F18-FA9D-4B3C-AC6E-40F12A244368}" destId="{452A068B-5E7B-49FB-848C-BFB79C08BEDE}" srcOrd="1" destOrd="0" parTransId="{F6B62ADE-290A-4C3B-B763-B4873CF82B44}" sibTransId="{54E72832-3DD0-40C0-9652-49AB4A3E1EDA}"/>
    <dgm:cxn modelId="{1DCBEFD2-9EA7-48BB-AAE0-8DDB379CF4E2}" type="presOf" srcId="{7C635730-8668-4CAB-9A9D-A80F20C667D3}" destId="{2026B2D5-2F5A-4150-9D90-41B7324377D5}" srcOrd="0" destOrd="0" presId="urn:microsoft.com/office/officeart/2005/8/layout/lProcess2"/>
    <dgm:cxn modelId="{8B2A22E5-E03A-4643-A6DA-03184A2809A2}" type="presParOf" srcId="{05E4E22A-967D-4C93-A65F-4FD43CD1F335}" destId="{C916FB7E-39D6-4655-BE60-812E8A7B6381}" srcOrd="0" destOrd="0" presId="urn:microsoft.com/office/officeart/2005/8/layout/lProcess2"/>
    <dgm:cxn modelId="{60EF9EF0-C3B6-4467-8C44-5000C123A8ED}" type="presParOf" srcId="{C916FB7E-39D6-4655-BE60-812E8A7B6381}" destId="{7CD57A5A-0CC4-4DB5-90E3-3D66760AAAF2}" srcOrd="0" destOrd="0" presId="urn:microsoft.com/office/officeart/2005/8/layout/lProcess2"/>
    <dgm:cxn modelId="{0BF381BA-CE85-4B5C-85B7-3CBFFBE8748B}" type="presParOf" srcId="{C916FB7E-39D6-4655-BE60-812E8A7B6381}" destId="{3F582A2C-B4EE-4E84-B2F7-CDA343224D00}" srcOrd="1" destOrd="0" presId="urn:microsoft.com/office/officeart/2005/8/layout/lProcess2"/>
    <dgm:cxn modelId="{97D6E500-B0F0-484B-B1B7-3AF31786C6D1}" type="presParOf" srcId="{C916FB7E-39D6-4655-BE60-812E8A7B6381}" destId="{D48199C8-20EA-4815-877B-903C59B1EA94}" srcOrd="2" destOrd="0" presId="urn:microsoft.com/office/officeart/2005/8/layout/lProcess2"/>
    <dgm:cxn modelId="{23E21307-2A69-4E1E-A0BE-6DA05B9B92FF}" type="presParOf" srcId="{D48199C8-20EA-4815-877B-903C59B1EA94}" destId="{211F8EA6-4298-40F6-B5DC-AC500FDF2ADC}" srcOrd="0" destOrd="0" presId="urn:microsoft.com/office/officeart/2005/8/layout/lProcess2"/>
    <dgm:cxn modelId="{5C1540D6-3EAF-4E1B-8980-4C0E5C07FBC2}" type="presParOf" srcId="{211F8EA6-4298-40F6-B5DC-AC500FDF2ADC}" destId="{1AE1A9CF-26F4-4D59-B00C-6CFCFEBE95C4}" srcOrd="0" destOrd="0" presId="urn:microsoft.com/office/officeart/2005/8/layout/lProcess2"/>
    <dgm:cxn modelId="{0CF93E65-390F-4D01-830A-EDA05ADA03EB}" type="presParOf" srcId="{211F8EA6-4298-40F6-B5DC-AC500FDF2ADC}" destId="{C4457292-0E50-4E44-BB00-152534930A96}" srcOrd="1" destOrd="0" presId="urn:microsoft.com/office/officeart/2005/8/layout/lProcess2"/>
    <dgm:cxn modelId="{DD0AF1F6-586E-4D0D-90A1-3871DD05E7D5}" type="presParOf" srcId="{211F8EA6-4298-40F6-B5DC-AC500FDF2ADC}" destId="{FA37A92D-760E-4E92-AAD9-CA03069166A3}" srcOrd="2" destOrd="0" presId="urn:microsoft.com/office/officeart/2005/8/layout/lProcess2"/>
    <dgm:cxn modelId="{5BE134C8-BE6B-45AD-B259-5DCD88371810}" type="presParOf" srcId="{05E4E22A-967D-4C93-A65F-4FD43CD1F335}" destId="{55258E7F-04A9-49E0-9D4A-D930871FB26E}" srcOrd="1" destOrd="0" presId="urn:microsoft.com/office/officeart/2005/8/layout/lProcess2"/>
    <dgm:cxn modelId="{63945752-DDE5-44EA-9098-C257B2635BC4}" type="presParOf" srcId="{05E4E22A-967D-4C93-A65F-4FD43CD1F335}" destId="{E8571780-5842-4B84-A86F-7D13C24B297B}" srcOrd="2" destOrd="0" presId="urn:microsoft.com/office/officeart/2005/8/layout/lProcess2"/>
    <dgm:cxn modelId="{43AB37F7-8CF9-4B3C-9EFD-6C4D8521EE67}" type="presParOf" srcId="{E8571780-5842-4B84-A86F-7D13C24B297B}" destId="{7AB5C684-D0E3-4CCF-9A7D-54F402882E56}" srcOrd="0" destOrd="0" presId="urn:microsoft.com/office/officeart/2005/8/layout/lProcess2"/>
    <dgm:cxn modelId="{0266DBCF-2A9A-47C1-ADE7-20C422348B1A}" type="presParOf" srcId="{E8571780-5842-4B84-A86F-7D13C24B297B}" destId="{FFC38994-5523-4CB3-87BA-F4758E29515B}" srcOrd="1" destOrd="0" presId="urn:microsoft.com/office/officeart/2005/8/layout/lProcess2"/>
    <dgm:cxn modelId="{5E6AD493-A6B3-4689-9533-FF995035EDC4}" type="presParOf" srcId="{E8571780-5842-4B84-A86F-7D13C24B297B}" destId="{8BE24C21-815E-4B2A-AD72-664955171139}" srcOrd="2" destOrd="0" presId="urn:microsoft.com/office/officeart/2005/8/layout/lProcess2"/>
    <dgm:cxn modelId="{DA6B9FF6-28DB-42E3-9DF0-B37088CC0199}" type="presParOf" srcId="{8BE24C21-815E-4B2A-AD72-664955171139}" destId="{EFA90E43-1E20-4EBD-9BC7-3CF918B19319}" srcOrd="0" destOrd="0" presId="urn:microsoft.com/office/officeart/2005/8/layout/lProcess2"/>
    <dgm:cxn modelId="{5BBB7747-36EE-49E4-812D-5742F6FE59FF}" type="presParOf" srcId="{EFA90E43-1E20-4EBD-9BC7-3CF918B19319}" destId="{A550A6DE-7F89-4671-8AD6-837C82A048E4}" srcOrd="0" destOrd="0" presId="urn:microsoft.com/office/officeart/2005/8/layout/lProcess2"/>
    <dgm:cxn modelId="{D035949A-AF6D-46C7-A383-3098CE3404E4}" type="presParOf" srcId="{EFA90E43-1E20-4EBD-9BC7-3CF918B19319}" destId="{5111C18B-8B32-497A-9EE6-18DC1FBAFC87}" srcOrd="1" destOrd="0" presId="urn:microsoft.com/office/officeart/2005/8/layout/lProcess2"/>
    <dgm:cxn modelId="{6731632B-D803-4FF5-9085-A4ACF3D9BD44}" type="presParOf" srcId="{EFA90E43-1E20-4EBD-9BC7-3CF918B19319}" destId="{B62460EC-FB18-4A55-A7AD-2AB52EFC50FB}" srcOrd="2" destOrd="0" presId="urn:microsoft.com/office/officeart/2005/8/layout/lProcess2"/>
    <dgm:cxn modelId="{272713BE-8F42-4572-A974-5C4E9E46E3CF}" type="presParOf" srcId="{05E4E22A-967D-4C93-A65F-4FD43CD1F335}" destId="{556588C1-910F-4F52-B9CF-C15086A09701}" srcOrd="3" destOrd="0" presId="urn:microsoft.com/office/officeart/2005/8/layout/lProcess2"/>
    <dgm:cxn modelId="{4CD1DA7F-1FD3-498F-9823-0659E75B389E}" type="presParOf" srcId="{05E4E22A-967D-4C93-A65F-4FD43CD1F335}" destId="{0FAFA787-13E5-48B6-BAFE-C7CC6AA4A46A}" srcOrd="4" destOrd="0" presId="urn:microsoft.com/office/officeart/2005/8/layout/lProcess2"/>
    <dgm:cxn modelId="{0634D979-A762-41AC-89FE-2FDE23400A7C}" type="presParOf" srcId="{0FAFA787-13E5-48B6-BAFE-C7CC6AA4A46A}" destId="{F938DA16-83E8-405C-9F3A-1086095799C9}" srcOrd="0" destOrd="0" presId="urn:microsoft.com/office/officeart/2005/8/layout/lProcess2"/>
    <dgm:cxn modelId="{683DE0BD-2606-473E-9493-014498F52E24}" type="presParOf" srcId="{0FAFA787-13E5-48B6-BAFE-C7CC6AA4A46A}" destId="{0A6690D3-AD35-47FA-AF47-FD2CB022E53C}" srcOrd="1" destOrd="0" presId="urn:microsoft.com/office/officeart/2005/8/layout/lProcess2"/>
    <dgm:cxn modelId="{C6805C5E-597C-4691-A75D-DC461A942CBE}" type="presParOf" srcId="{0FAFA787-13E5-48B6-BAFE-C7CC6AA4A46A}" destId="{BBF85DE3-96FC-472A-BDCF-98D67F61878F}" srcOrd="2" destOrd="0" presId="urn:microsoft.com/office/officeart/2005/8/layout/lProcess2"/>
    <dgm:cxn modelId="{6ABA7842-E4CA-477B-86D9-C2FF63E9882E}" type="presParOf" srcId="{BBF85DE3-96FC-472A-BDCF-98D67F61878F}" destId="{E647EA28-5A23-41E2-80AC-804F58BE8709}" srcOrd="0" destOrd="0" presId="urn:microsoft.com/office/officeart/2005/8/layout/lProcess2"/>
    <dgm:cxn modelId="{461A5FB1-41B5-488B-8077-EBD0A2292D31}" type="presParOf" srcId="{E647EA28-5A23-41E2-80AC-804F58BE8709}" destId="{2026B2D5-2F5A-4150-9D90-41B7324377D5}" srcOrd="0" destOrd="0" presId="urn:microsoft.com/office/officeart/2005/8/layout/lProcess2"/>
    <dgm:cxn modelId="{1DCCAF87-268E-4294-86D9-F276516707A2}" type="presParOf" srcId="{E647EA28-5A23-41E2-80AC-804F58BE8709}" destId="{326819EE-72BB-4BB9-9FDC-6A391D01BB8B}" srcOrd="1" destOrd="0" presId="urn:microsoft.com/office/officeart/2005/8/layout/lProcess2"/>
    <dgm:cxn modelId="{01679BCF-E7BF-4185-A82E-B951ED7EDF7B}" type="presParOf" srcId="{E647EA28-5A23-41E2-80AC-804F58BE8709}" destId="{B0D1AAB4-8859-455D-BF5B-E58E17AE2EE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44E3C2-72E6-4EA1-AC7B-66A87935CB9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2F6D72-5389-4CF9-A43B-AD9C2CD1E40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Товар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– …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17083-6BCC-42B2-B2DF-4CCFF693FEB4}" type="parTrans" cxnId="{9A9149CD-C33C-4D12-836F-47BF05856403}">
      <dgm:prSet/>
      <dgm:spPr/>
      <dgm:t>
        <a:bodyPr/>
        <a:lstStyle/>
        <a:p>
          <a:endParaRPr lang="ru-RU"/>
        </a:p>
      </dgm:t>
    </dgm:pt>
    <dgm:pt modelId="{ED998E34-4C02-41D2-9BF6-AD36A3458190}" type="sibTrans" cxnId="{9A9149CD-C33C-4D12-836F-47BF05856403}">
      <dgm:prSet/>
      <dgm:spPr/>
      <dgm:t>
        <a:bodyPr/>
        <a:lstStyle/>
        <a:p>
          <a:endParaRPr lang="ru-RU"/>
        </a:p>
      </dgm:t>
    </dgm:pt>
    <dgm:pt modelId="{EE73E4B4-9581-4232-85EC-5F3400D57B21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вещи (ст. 455 ГК РФ)</a:t>
          </a:r>
          <a:endParaRPr lang="ru-RU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080D6-61B2-4DF3-8F6B-92CD7DB2DFE8}" type="parTrans" cxnId="{8843A2B0-790F-4299-BEEE-BB6C8E6D63F9}">
      <dgm:prSet/>
      <dgm:spPr/>
      <dgm:t>
        <a:bodyPr/>
        <a:lstStyle/>
        <a:p>
          <a:endParaRPr lang="ru-RU"/>
        </a:p>
      </dgm:t>
    </dgm:pt>
    <dgm:pt modelId="{6CCC5201-21D0-4DCC-BCFD-8A837FA4180B}" type="sibTrans" cxnId="{8843A2B0-790F-4299-BEEE-BB6C8E6D63F9}">
      <dgm:prSet/>
      <dgm:spPr/>
      <dgm:t>
        <a:bodyPr/>
        <a:lstStyle/>
        <a:p>
          <a:endParaRPr lang="ru-RU"/>
        </a:p>
      </dgm:t>
    </dgm:pt>
    <dgm:pt modelId="{20A0BD91-E0F2-443F-A7D4-A254D0D8CFDF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имущество, за исключением ряда имущественных прав (НК РФ)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773B1-E5E2-4E82-BBA8-EC6B0FAE5347}" type="parTrans" cxnId="{5BB45F4D-01C2-4B61-A196-A50414BE878D}">
      <dgm:prSet/>
      <dgm:spPr/>
      <dgm:t>
        <a:bodyPr/>
        <a:lstStyle/>
        <a:p>
          <a:endParaRPr lang="ru-RU"/>
        </a:p>
      </dgm:t>
    </dgm:pt>
    <dgm:pt modelId="{505061C8-C36F-438C-9FE4-49E0EEE3EA44}" type="sibTrans" cxnId="{5BB45F4D-01C2-4B61-A196-A50414BE878D}">
      <dgm:prSet/>
      <dgm:spPr/>
      <dgm:t>
        <a:bodyPr/>
        <a:lstStyle/>
        <a:p>
          <a:endParaRPr lang="ru-RU"/>
        </a:p>
      </dgm:t>
    </dgm:pt>
    <dgm:pt modelId="{FA6C2315-379F-4A29-B2D5-AC872E221CB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endParaRPr lang="ru-RU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любой объект гражданских прав, предназначенный для введения в оборот (ФЗ «О защите конкуренции»)</a:t>
          </a:r>
        </a:p>
        <a:p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FBE47-4CFA-45E6-BC9D-C1518966D407}" type="parTrans" cxnId="{57BF6C39-8E00-40B7-8752-8A6D508B7DCC}">
      <dgm:prSet/>
      <dgm:spPr/>
      <dgm:t>
        <a:bodyPr/>
        <a:lstStyle/>
        <a:p>
          <a:endParaRPr lang="ru-RU"/>
        </a:p>
      </dgm:t>
    </dgm:pt>
    <dgm:pt modelId="{0C9D30B9-E426-4C9C-B47E-FE0E3EAA3404}" type="sibTrans" cxnId="{57BF6C39-8E00-40B7-8752-8A6D508B7DCC}">
      <dgm:prSet/>
      <dgm:spPr/>
      <dgm:t>
        <a:bodyPr/>
        <a:lstStyle/>
        <a:p>
          <a:endParaRPr lang="ru-RU"/>
        </a:p>
      </dgm:t>
    </dgm:pt>
    <dgm:pt modelId="{5981EA0C-DFAA-47EB-AC98-93247C136D3E}" type="pres">
      <dgm:prSet presAssocID="{3844E3C2-72E6-4EA1-AC7B-66A87935CB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C6BA9-6409-495F-A6F7-F95DC86FF35F}" type="pres">
      <dgm:prSet presAssocID="{772F6D72-5389-4CF9-A43B-AD9C2CD1E40D}" presName="root1" presStyleCnt="0"/>
      <dgm:spPr/>
    </dgm:pt>
    <dgm:pt modelId="{C2BA9151-0E78-4C65-9AEC-09D5321FEEE5}" type="pres">
      <dgm:prSet presAssocID="{772F6D72-5389-4CF9-A43B-AD9C2CD1E40D}" presName="LevelOneTextNode" presStyleLbl="node0" presStyleIdx="0" presStyleCnt="1" custAng="5400000" custScaleY="2710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54FE7F-D4E9-4E68-9929-160754B0F604}" type="pres">
      <dgm:prSet presAssocID="{772F6D72-5389-4CF9-A43B-AD9C2CD1E40D}" presName="level2hierChild" presStyleCnt="0"/>
      <dgm:spPr/>
    </dgm:pt>
    <dgm:pt modelId="{A6EB07AF-DFCB-4BB7-9C4C-854DB972810A}" type="pres">
      <dgm:prSet presAssocID="{1A6080D6-61B2-4DF3-8F6B-92CD7DB2DFE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8D6C197-6FBC-45E8-B7DD-7D1D98094AA8}" type="pres">
      <dgm:prSet presAssocID="{1A6080D6-61B2-4DF3-8F6B-92CD7DB2DFE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780A002-5700-4C2F-B64B-C02AC064836E}" type="pres">
      <dgm:prSet presAssocID="{EE73E4B4-9581-4232-85EC-5F3400D57B21}" presName="root2" presStyleCnt="0"/>
      <dgm:spPr/>
    </dgm:pt>
    <dgm:pt modelId="{9CE11BEF-4A99-40B0-9073-CD7356CE6337}" type="pres">
      <dgm:prSet presAssocID="{EE73E4B4-9581-4232-85EC-5F3400D57B21}" presName="LevelTwoTextNode" presStyleLbl="node2" presStyleIdx="0" presStyleCnt="3" custScaleX="10392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FEDB881-9A48-4883-AC0E-8FD2928FE273}" type="pres">
      <dgm:prSet presAssocID="{EE73E4B4-9581-4232-85EC-5F3400D57B21}" presName="level3hierChild" presStyleCnt="0"/>
      <dgm:spPr/>
    </dgm:pt>
    <dgm:pt modelId="{CB592783-0B56-49FE-B9C3-32437CE67D84}" type="pres">
      <dgm:prSet presAssocID="{83A773B1-E5E2-4E82-BBA8-EC6B0FAE534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19C47C8-1367-4146-BEAB-C62634E1F0CC}" type="pres">
      <dgm:prSet presAssocID="{83A773B1-E5E2-4E82-BBA8-EC6B0FAE534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245D311-4E4D-48CF-9976-0BBCC6285F05}" type="pres">
      <dgm:prSet presAssocID="{20A0BD91-E0F2-443F-A7D4-A254D0D8CFDF}" presName="root2" presStyleCnt="0"/>
      <dgm:spPr/>
    </dgm:pt>
    <dgm:pt modelId="{C9138E06-368B-462A-859C-78DFFA067EF3}" type="pres">
      <dgm:prSet presAssocID="{20A0BD91-E0F2-443F-A7D4-A254D0D8CFDF}" presName="LevelTwoTextNode" presStyleLbl="node2" presStyleIdx="1" presStyleCnt="3" custScaleX="10393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C6F6EBE-F214-49CD-A9E9-8E0718595C13}" type="pres">
      <dgm:prSet presAssocID="{20A0BD91-E0F2-443F-A7D4-A254D0D8CFDF}" presName="level3hierChild" presStyleCnt="0"/>
      <dgm:spPr/>
    </dgm:pt>
    <dgm:pt modelId="{2807306C-D3FF-4D8A-B5C0-4397B8212FFE}" type="pres">
      <dgm:prSet presAssocID="{51DFBE47-4CFA-45E6-BC9D-C1518966D4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4D2A722-AC5A-4D85-BB74-E30E0BE9C9F6}" type="pres">
      <dgm:prSet presAssocID="{51DFBE47-4CFA-45E6-BC9D-C1518966D4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77B4ECE-5C0B-4478-A480-53EE4C001D7A}" type="pres">
      <dgm:prSet presAssocID="{FA6C2315-379F-4A29-B2D5-AC872E221CBD}" presName="root2" presStyleCnt="0"/>
      <dgm:spPr/>
    </dgm:pt>
    <dgm:pt modelId="{F3F3FC44-CAAB-44F4-8AC2-F6BD19981EDE}" type="pres">
      <dgm:prSet presAssocID="{FA6C2315-379F-4A29-B2D5-AC872E221CBD}" presName="LevelTwoTextNode" presStyleLbl="node2" presStyleIdx="2" presStyleCnt="3" custScaleX="103931" custScaleY="1179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F0B8BFD-C22E-4FC6-AAD5-AD089A91F7E5}" type="pres">
      <dgm:prSet presAssocID="{FA6C2315-379F-4A29-B2D5-AC872E221CBD}" presName="level3hierChild" presStyleCnt="0"/>
      <dgm:spPr/>
    </dgm:pt>
  </dgm:ptLst>
  <dgm:cxnLst>
    <dgm:cxn modelId="{BAC98EF2-7BC0-46C3-86E9-B768563FF67F}" type="presOf" srcId="{FA6C2315-379F-4A29-B2D5-AC872E221CBD}" destId="{F3F3FC44-CAAB-44F4-8AC2-F6BD19981EDE}" srcOrd="0" destOrd="0" presId="urn:microsoft.com/office/officeart/2008/layout/HorizontalMultiLevelHierarchy"/>
    <dgm:cxn modelId="{5BB45F4D-01C2-4B61-A196-A50414BE878D}" srcId="{772F6D72-5389-4CF9-A43B-AD9C2CD1E40D}" destId="{20A0BD91-E0F2-443F-A7D4-A254D0D8CFDF}" srcOrd="1" destOrd="0" parTransId="{83A773B1-E5E2-4E82-BBA8-EC6B0FAE5347}" sibTransId="{505061C8-C36F-438C-9FE4-49E0EEE3EA44}"/>
    <dgm:cxn modelId="{9A9149CD-C33C-4D12-836F-47BF05856403}" srcId="{3844E3C2-72E6-4EA1-AC7B-66A87935CB97}" destId="{772F6D72-5389-4CF9-A43B-AD9C2CD1E40D}" srcOrd="0" destOrd="0" parTransId="{53617083-6BCC-42B2-B2DF-4CCFF693FEB4}" sibTransId="{ED998E34-4C02-41D2-9BF6-AD36A3458190}"/>
    <dgm:cxn modelId="{E2D87AD3-7078-43E7-A985-4A27FE8C0A62}" type="presOf" srcId="{EE73E4B4-9581-4232-85EC-5F3400D57B21}" destId="{9CE11BEF-4A99-40B0-9073-CD7356CE6337}" srcOrd="0" destOrd="0" presId="urn:microsoft.com/office/officeart/2008/layout/HorizontalMultiLevelHierarchy"/>
    <dgm:cxn modelId="{58B3D0CF-2105-45EB-A988-193E750D50CC}" type="presOf" srcId="{20A0BD91-E0F2-443F-A7D4-A254D0D8CFDF}" destId="{C9138E06-368B-462A-859C-78DFFA067EF3}" srcOrd="0" destOrd="0" presId="urn:microsoft.com/office/officeart/2008/layout/HorizontalMultiLevelHierarchy"/>
    <dgm:cxn modelId="{A8605040-14FA-4DE9-9947-BF27A1B4EB6E}" type="presOf" srcId="{1A6080D6-61B2-4DF3-8F6B-92CD7DB2DFE8}" destId="{A6EB07AF-DFCB-4BB7-9C4C-854DB972810A}" srcOrd="0" destOrd="0" presId="urn:microsoft.com/office/officeart/2008/layout/HorizontalMultiLevelHierarchy"/>
    <dgm:cxn modelId="{8843A2B0-790F-4299-BEEE-BB6C8E6D63F9}" srcId="{772F6D72-5389-4CF9-A43B-AD9C2CD1E40D}" destId="{EE73E4B4-9581-4232-85EC-5F3400D57B21}" srcOrd="0" destOrd="0" parTransId="{1A6080D6-61B2-4DF3-8F6B-92CD7DB2DFE8}" sibTransId="{6CCC5201-21D0-4DCC-BCFD-8A837FA4180B}"/>
    <dgm:cxn modelId="{4A30340C-1A0E-4878-A550-907DCD798A27}" type="presOf" srcId="{83A773B1-E5E2-4E82-BBA8-EC6B0FAE5347}" destId="{CB592783-0B56-49FE-B9C3-32437CE67D84}" srcOrd="0" destOrd="0" presId="urn:microsoft.com/office/officeart/2008/layout/HorizontalMultiLevelHierarchy"/>
    <dgm:cxn modelId="{A93E43E7-1C3D-436A-85AE-ED8852F37622}" type="presOf" srcId="{772F6D72-5389-4CF9-A43B-AD9C2CD1E40D}" destId="{C2BA9151-0E78-4C65-9AEC-09D5321FEEE5}" srcOrd="0" destOrd="0" presId="urn:microsoft.com/office/officeart/2008/layout/HorizontalMultiLevelHierarchy"/>
    <dgm:cxn modelId="{F35639EA-9D7F-431A-A4E0-0F6257AEF08E}" type="presOf" srcId="{83A773B1-E5E2-4E82-BBA8-EC6B0FAE5347}" destId="{619C47C8-1367-4146-BEAB-C62634E1F0CC}" srcOrd="1" destOrd="0" presId="urn:microsoft.com/office/officeart/2008/layout/HorizontalMultiLevelHierarchy"/>
    <dgm:cxn modelId="{AD431B79-FAD0-4478-900F-D509718C7B0E}" type="presOf" srcId="{3844E3C2-72E6-4EA1-AC7B-66A87935CB97}" destId="{5981EA0C-DFAA-47EB-AC98-93247C136D3E}" srcOrd="0" destOrd="0" presId="urn:microsoft.com/office/officeart/2008/layout/HorizontalMultiLevelHierarchy"/>
    <dgm:cxn modelId="{0CBD4BA2-A72C-4C64-8957-0DE93C574037}" type="presOf" srcId="{51DFBE47-4CFA-45E6-BC9D-C1518966D407}" destId="{74D2A722-AC5A-4D85-BB74-E30E0BE9C9F6}" srcOrd="1" destOrd="0" presId="urn:microsoft.com/office/officeart/2008/layout/HorizontalMultiLevelHierarchy"/>
    <dgm:cxn modelId="{FA40A279-6518-45AC-AD63-A0DF61405DDA}" type="presOf" srcId="{51DFBE47-4CFA-45E6-BC9D-C1518966D407}" destId="{2807306C-D3FF-4D8A-B5C0-4397B8212FFE}" srcOrd="0" destOrd="0" presId="urn:microsoft.com/office/officeart/2008/layout/HorizontalMultiLevelHierarchy"/>
    <dgm:cxn modelId="{9114E7CB-D002-4868-816B-EF395807B368}" type="presOf" srcId="{1A6080D6-61B2-4DF3-8F6B-92CD7DB2DFE8}" destId="{38D6C197-6FBC-45E8-B7DD-7D1D98094AA8}" srcOrd="1" destOrd="0" presId="urn:microsoft.com/office/officeart/2008/layout/HorizontalMultiLevelHierarchy"/>
    <dgm:cxn modelId="{57BF6C39-8E00-40B7-8752-8A6D508B7DCC}" srcId="{772F6D72-5389-4CF9-A43B-AD9C2CD1E40D}" destId="{FA6C2315-379F-4A29-B2D5-AC872E221CBD}" srcOrd="2" destOrd="0" parTransId="{51DFBE47-4CFA-45E6-BC9D-C1518966D407}" sibTransId="{0C9D30B9-E426-4C9C-B47E-FE0E3EAA3404}"/>
    <dgm:cxn modelId="{55968DC1-6330-4FE6-80AC-E17226762659}" type="presParOf" srcId="{5981EA0C-DFAA-47EB-AC98-93247C136D3E}" destId="{7F1C6BA9-6409-495F-A6F7-F95DC86FF35F}" srcOrd="0" destOrd="0" presId="urn:microsoft.com/office/officeart/2008/layout/HorizontalMultiLevelHierarchy"/>
    <dgm:cxn modelId="{CBF94911-C3BA-438D-BCE2-C27A011700D3}" type="presParOf" srcId="{7F1C6BA9-6409-495F-A6F7-F95DC86FF35F}" destId="{C2BA9151-0E78-4C65-9AEC-09D5321FEEE5}" srcOrd="0" destOrd="0" presId="urn:microsoft.com/office/officeart/2008/layout/HorizontalMultiLevelHierarchy"/>
    <dgm:cxn modelId="{4321D6C1-2B87-4F43-A7C2-6BE7C07CE20C}" type="presParOf" srcId="{7F1C6BA9-6409-495F-A6F7-F95DC86FF35F}" destId="{D554FE7F-D4E9-4E68-9929-160754B0F604}" srcOrd="1" destOrd="0" presId="urn:microsoft.com/office/officeart/2008/layout/HorizontalMultiLevelHierarchy"/>
    <dgm:cxn modelId="{F56FB769-182D-44DF-9829-9EDA0ACE87D8}" type="presParOf" srcId="{D554FE7F-D4E9-4E68-9929-160754B0F604}" destId="{A6EB07AF-DFCB-4BB7-9C4C-854DB972810A}" srcOrd="0" destOrd="0" presId="urn:microsoft.com/office/officeart/2008/layout/HorizontalMultiLevelHierarchy"/>
    <dgm:cxn modelId="{D9C85AD7-F7ED-485F-93DA-2065327B3296}" type="presParOf" srcId="{A6EB07AF-DFCB-4BB7-9C4C-854DB972810A}" destId="{38D6C197-6FBC-45E8-B7DD-7D1D98094AA8}" srcOrd="0" destOrd="0" presId="urn:microsoft.com/office/officeart/2008/layout/HorizontalMultiLevelHierarchy"/>
    <dgm:cxn modelId="{B4A1BB51-16D7-438B-AA53-BF09EE3CFED3}" type="presParOf" srcId="{D554FE7F-D4E9-4E68-9929-160754B0F604}" destId="{C780A002-5700-4C2F-B64B-C02AC064836E}" srcOrd="1" destOrd="0" presId="urn:microsoft.com/office/officeart/2008/layout/HorizontalMultiLevelHierarchy"/>
    <dgm:cxn modelId="{E68A69FD-37E0-4B65-99F0-F9EE8AF692F4}" type="presParOf" srcId="{C780A002-5700-4C2F-B64B-C02AC064836E}" destId="{9CE11BEF-4A99-40B0-9073-CD7356CE6337}" srcOrd="0" destOrd="0" presId="urn:microsoft.com/office/officeart/2008/layout/HorizontalMultiLevelHierarchy"/>
    <dgm:cxn modelId="{1DE82DD1-380A-4924-93B9-ED5E00963130}" type="presParOf" srcId="{C780A002-5700-4C2F-B64B-C02AC064836E}" destId="{4FEDB881-9A48-4883-AC0E-8FD2928FE273}" srcOrd="1" destOrd="0" presId="urn:microsoft.com/office/officeart/2008/layout/HorizontalMultiLevelHierarchy"/>
    <dgm:cxn modelId="{9A9146B8-CBA3-4B56-90DE-3CD029BA6541}" type="presParOf" srcId="{D554FE7F-D4E9-4E68-9929-160754B0F604}" destId="{CB592783-0B56-49FE-B9C3-32437CE67D84}" srcOrd="2" destOrd="0" presId="urn:microsoft.com/office/officeart/2008/layout/HorizontalMultiLevelHierarchy"/>
    <dgm:cxn modelId="{7EBD6B39-6FF1-4B37-8087-0BD4AA04AB33}" type="presParOf" srcId="{CB592783-0B56-49FE-B9C3-32437CE67D84}" destId="{619C47C8-1367-4146-BEAB-C62634E1F0CC}" srcOrd="0" destOrd="0" presId="urn:microsoft.com/office/officeart/2008/layout/HorizontalMultiLevelHierarchy"/>
    <dgm:cxn modelId="{89D9272D-B82A-477C-813D-2B05FBD18FDA}" type="presParOf" srcId="{D554FE7F-D4E9-4E68-9929-160754B0F604}" destId="{6245D311-4E4D-48CF-9976-0BBCC6285F05}" srcOrd="3" destOrd="0" presId="urn:microsoft.com/office/officeart/2008/layout/HorizontalMultiLevelHierarchy"/>
    <dgm:cxn modelId="{01E3E2AE-CCB5-4BBC-AB1D-59D6AC55B79A}" type="presParOf" srcId="{6245D311-4E4D-48CF-9976-0BBCC6285F05}" destId="{C9138E06-368B-462A-859C-78DFFA067EF3}" srcOrd="0" destOrd="0" presId="urn:microsoft.com/office/officeart/2008/layout/HorizontalMultiLevelHierarchy"/>
    <dgm:cxn modelId="{8E578784-6DAF-4F8E-9FC4-87F16FFCAAB0}" type="presParOf" srcId="{6245D311-4E4D-48CF-9976-0BBCC6285F05}" destId="{3C6F6EBE-F214-49CD-A9E9-8E0718595C13}" srcOrd="1" destOrd="0" presId="urn:microsoft.com/office/officeart/2008/layout/HorizontalMultiLevelHierarchy"/>
    <dgm:cxn modelId="{3A2D32AE-1401-4202-A572-2E0F4B8C3689}" type="presParOf" srcId="{D554FE7F-D4E9-4E68-9929-160754B0F604}" destId="{2807306C-D3FF-4D8A-B5C0-4397B8212FFE}" srcOrd="4" destOrd="0" presId="urn:microsoft.com/office/officeart/2008/layout/HorizontalMultiLevelHierarchy"/>
    <dgm:cxn modelId="{26DF7144-DF8B-45B1-82E5-6B2DF09B7165}" type="presParOf" srcId="{2807306C-D3FF-4D8A-B5C0-4397B8212FFE}" destId="{74D2A722-AC5A-4D85-BB74-E30E0BE9C9F6}" srcOrd="0" destOrd="0" presId="urn:microsoft.com/office/officeart/2008/layout/HorizontalMultiLevelHierarchy"/>
    <dgm:cxn modelId="{70B69DEE-1072-464D-A4CC-94D0CDFD6956}" type="presParOf" srcId="{D554FE7F-D4E9-4E68-9929-160754B0F604}" destId="{377B4ECE-5C0B-4478-A480-53EE4C001D7A}" srcOrd="5" destOrd="0" presId="urn:microsoft.com/office/officeart/2008/layout/HorizontalMultiLevelHierarchy"/>
    <dgm:cxn modelId="{3790EAB1-F31C-4E73-8C77-C1D230F32C79}" type="presParOf" srcId="{377B4ECE-5C0B-4478-A480-53EE4C001D7A}" destId="{F3F3FC44-CAAB-44F4-8AC2-F6BD19981EDE}" srcOrd="0" destOrd="0" presId="urn:microsoft.com/office/officeart/2008/layout/HorizontalMultiLevelHierarchy"/>
    <dgm:cxn modelId="{F8A52745-282C-4CEE-B112-C5AAB43B7F4B}" type="presParOf" srcId="{377B4ECE-5C0B-4478-A480-53EE4C001D7A}" destId="{7F0B8BFD-C22E-4FC6-AAD5-AD089A91F7E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B6830D-681D-4FBC-BE55-62D89CDB3B7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FD4DB-AC9E-478A-BC73-8E7829938498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субъекты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E6C42-B36F-4B81-90E4-BC51E7513F2C}" type="parTrans" cxnId="{4ECA25C1-24C0-4D0F-B6C5-F3839D21883A}">
      <dgm:prSet/>
      <dgm:spPr/>
      <dgm:t>
        <a:bodyPr/>
        <a:lstStyle/>
        <a:p>
          <a:endParaRPr lang="ru-RU"/>
        </a:p>
      </dgm:t>
    </dgm:pt>
    <dgm:pt modelId="{9A14ADD0-C49E-4927-BAF7-A6B766EA6469}" type="sibTrans" cxnId="{4ECA25C1-24C0-4D0F-B6C5-F3839D21883A}">
      <dgm:prSet/>
      <dgm:spPr/>
      <dgm:t>
        <a:bodyPr/>
        <a:lstStyle/>
        <a:p>
          <a:endParaRPr lang="ru-RU"/>
        </a:p>
      </dgm:t>
    </dgm:pt>
    <dgm:pt modelId="{C7ABB7A0-A475-47C8-91D4-67180AC381E1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юридические лица, личным законом которых является российское право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0459AD-7186-4D42-BC0C-5AFE1077616C}" type="parTrans" cxnId="{E32DCB03-277F-4643-B0CC-65E3FB7E3A3D}">
      <dgm:prSet/>
      <dgm:spPr/>
      <dgm:t>
        <a:bodyPr/>
        <a:lstStyle/>
        <a:p>
          <a:endParaRPr lang="ru-RU"/>
        </a:p>
      </dgm:t>
    </dgm:pt>
    <dgm:pt modelId="{87369BBB-F1CE-4F02-B31B-32F17F3FDD37}" type="sibTrans" cxnId="{E32DCB03-277F-4643-B0CC-65E3FB7E3A3D}">
      <dgm:prSet/>
      <dgm:spPr/>
      <dgm:t>
        <a:bodyPr/>
        <a:lstStyle/>
        <a:p>
          <a:endParaRPr lang="ru-RU"/>
        </a:p>
      </dgm:t>
    </dgm:pt>
    <dgm:pt modelId="{4470A383-654A-4CF0-949B-FA8CEF55A68D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филиалы, представительства и 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обособленные подразделения </a:t>
          </a:r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международных организаций и иностранных юридических лиц, компаний и других корпоративных образований, обладающие гражданской правоспособностью, созданные на территории РФ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E3E6CD-E584-4761-B544-F6CC1F644710}" type="parTrans" cxnId="{1EAB7A2D-7396-4A52-91C0-2BE4563B54CE}">
      <dgm:prSet/>
      <dgm:spPr/>
      <dgm:t>
        <a:bodyPr/>
        <a:lstStyle/>
        <a:p>
          <a:endParaRPr lang="ru-RU"/>
        </a:p>
      </dgm:t>
    </dgm:pt>
    <dgm:pt modelId="{114D4810-E27C-47C0-B8C4-544A4AE2FD25}" type="sibTrans" cxnId="{1EAB7A2D-7396-4A52-91C0-2BE4563B54CE}">
      <dgm:prSet/>
      <dgm:spPr/>
      <dgm:t>
        <a:bodyPr/>
        <a:lstStyle/>
        <a:p>
          <a:endParaRPr lang="ru-RU"/>
        </a:p>
      </dgm:t>
    </dgm:pt>
    <dgm:pt modelId="{1F16C8A3-04E7-413B-8298-74D37B2BCF3A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физические лица, фактически находящихся в РФ не менее 183 дней в течение 12 следующих подряд месяцев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4237C-C61A-4A35-940A-9191384E08CE}" type="parTrans" cxnId="{59658510-D4E8-48C0-B399-76AE40F5894F}">
      <dgm:prSet/>
      <dgm:spPr/>
      <dgm:t>
        <a:bodyPr/>
        <a:lstStyle/>
        <a:p>
          <a:endParaRPr lang="ru-RU"/>
        </a:p>
      </dgm:t>
    </dgm:pt>
    <dgm:pt modelId="{CB013C63-E195-4CAB-ADE4-FDF5F8F8A8A0}" type="sibTrans" cxnId="{59658510-D4E8-48C0-B399-76AE40F5894F}">
      <dgm:prSet/>
      <dgm:spPr/>
      <dgm:t>
        <a:bodyPr/>
        <a:lstStyle/>
        <a:p>
          <a:endParaRPr lang="ru-RU"/>
        </a:p>
      </dgm:t>
    </dgm:pt>
    <dgm:pt modelId="{D0FBC61B-A93E-4BFD-B804-5EF66E77B676}" type="pres">
      <dgm:prSet presAssocID="{DFB6830D-681D-4FBC-BE55-62D89CDB3B7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95F2D0-AD46-4395-8287-8895F42680ED}" type="pres">
      <dgm:prSet presAssocID="{C18FD4DB-AC9E-478A-BC73-8E7829938498}" presName="root1" presStyleCnt="0"/>
      <dgm:spPr/>
    </dgm:pt>
    <dgm:pt modelId="{1FF9348D-08BD-427C-955D-952FEA482A15}" type="pres">
      <dgm:prSet presAssocID="{C18FD4DB-AC9E-478A-BC73-8E7829938498}" presName="LevelOneTextNode" presStyleLbl="node0" presStyleIdx="0" presStyleCnt="1" custScaleY="71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21EFC7-CB2C-4FAE-AC4E-516BC6E14166}" type="pres">
      <dgm:prSet presAssocID="{C18FD4DB-AC9E-478A-BC73-8E7829938498}" presName="level2hierChild" presStyleCnt="0"/>
      <dgm:spPr/>
    </dgm:pt>
    <dgm:pt modelId="{5E119DAA-3076-47C2-B89C-60D40DEC053B}" type="pres">
      <dgm:prSet presAssocID="{730459AD-7186-4D42-BC0C-5AFE1077616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AD40C1A-784D-4850-A2D8-B88B9F7A51AC}" type="pres">
      <dgm:prSet presAssocID="{730459AD-7186-4D42-BC0C-5AFE1077616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1A48232-A0AA-4A87-B56E-7A71D05C17C7}" type="pres">
      <dgm:prSet presAssocID="{C7ABB7A0-A475-47C8-91D4-67180AC381E1}" presName="root2" presStyleCnt="0"/>
      <dgm:spPr/>
    </dgm:pt>
    <dgm:pt modelId="{887D0013-E8D9-442A-809D-53A2B62FED49}" type="pres">
      <dgm:prSet presAssocID="{C7ABB7A0-A475-47C8-91D4-67180AC381E1}" presName="LevelTwoTextNode" presStyleLbl="node2" presStyleIdx="0" presStyleCnt="3" custScaleX="149574" custLinFactNeighborX="1426" custLinFactNeighborY="20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F5C43B-DC9E-4476-9DCE-3896BE0DD3CE}" type="pres">
      <dgm:prSet presAssocID="{C7ABB7A0-A475-47C8-91D4-67180AC381E1}" presName="level3hierChild" presStyleCnt="0"/>
      <dgm:spPr/>
    </dgm:pt>
    <dgm:pt modelId="{01FAB1D5-5742-4E29-AD6E-A09FAB1AA5EB}" type="pres">
      <dgm:prSet presAssocID="{79E3E6CD-E584-4761-B544-F6CC1F64471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F1333E1-FB38-45DF-BEF9-3CB66E49B08D}" type="pres">
      <dgm:prSet presAssocID="{79E3E6CD-E584-4761-B544-F6CC1F64471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086B41C-D032-49CA-A145-894F2A60561E}" type="pres">
      <dgm:prSet presAssocID="{4470A383-654A-4CF0-949B-FA8CEF55A68D}" presName="root2" presStyleCnt="0"/>
      <dgm:spPr/>
    </dgm:pt>
    <dgm:pt modelId="{D6861555-AB19-475B-872E-FDB962018DEA}" type="pres">
      <dgm:prSet presAssocID="{4470A383-654A-4CF0-949B-FA8CEF55A68D}" presName="LevelTwoTextNode" presStyleLbl="node2" presStyleIdx="1" presStyleCnt="3" custScaleX="149632" custScaleY="290092" custLinFactNeighborX="1397" custLinFactNeighborY="11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268D86-3112-48CF-A1DD-DED5D0F362EB}" type="pres">
      <dgm:prSet presAssocID="{4470A383-654A-4CF0-949B-FA8CEF55A68D}" presName="level3hierChild" presStyleCnt="0"/>
      <dgm:spPr/>
    </dgm:pt>
    <dgm:pt modelId="{071F0346-2638-4A2D-B665-A8FC62F60B59}" type="pres">
      <dgm:prSet presAssocID="{4BD4237C-C61A-4A35-940A-9191384E08C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FFFC227-2A72-40B5-AB0A-0AF807FE9599}" type="pres">
      <dgm:prSet presAssocID="{4BD4237C-C61A-4A35-940A-9191384E08C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C0BA1E0-8085-44A6-9D96-C00598BF76E9}" type="pres">
      <dgm:prSet presAssocID="{1F16C8A3-04E7-413B-8298-74D37B2BCF3A}" presName="root2" presStyleCnt="0"/>
      <dgm:spPr/>
    </dgm:pt>
    <dgm:pt modelId="{CE37A3FB-D8F6-46C6-8546-6E1B84D9B2E1}" type="pres">
      <dgm:prSet presAssocID="{1F16C8A3-04E7-413B-8298-74D37B2BCF3A}" presName="LevelTwoTextNode" presStyleLbl="node2" presStyleIdx="2" presStyleCnt="3" custScaleX="149632" custScaleY="123632" custLinFactNeighborX="1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F22BA-4359-432A-B0BC-48FF8F82DFE0}" type="pres">
      <dgm:prSet presAssocID="{1F16C8A3-04E7-413B-8298-74D37B2BCF3A}" presName="level3hierChild" presStyleCnt="0"/>
      <dgm:spPr/>
    </dgm:pt>
  </dgm:ptLst>
  <dgm:cxnLst>
    <dgm:cxn modelId="{59658510-D4E8-48C0-B399-76AE40F5894F}" srcId="{C18FD4DB-AC9E-478A-BC73-8E7829938498}" destId="{1F16C8A3-04E7-413B-8298-74D37B2BCF3A}" srcOrd="2" destOrd="0" parTransId="{4BD4237C-C61A-4A35-940A-9191384E08CE}" sibTransId="{CB013C63-E195-4CAB-ADE4-FDF5F8F8A8A0}"/>
    <dgm:cxn modelId="{4ECA25C1-24C0-4D0F-B6C5-F3839D21883A}" srcId="{DFB6830D-681D-4FBC-BE55-62D89CDB3B7B}" destId="{C18FD4DB-AC9E-478A-BC73-8E7829938498}" srcOrd="0" destOrd="0" parTransId="{4D3E6C42-B36F-4B81-90E4-BC51E7513F2C}" sibTransId="{9A14ADD0-C49E-4927-BAF7-A6B766EA6469}"/>
    <dgm:cxn modelId="{C1A173BF-CDA1-441E-85C5-05D082749E65}" type="presOf" srcId="{730459AD-7186-4D42-BC0C-5AFE1077616C}" destId="{CAD40C1A-784D-4850-A2D8-B88B9F7A51AC}" srcOrd="1" destOrd="0" presId="urn:microsoft.com/office/officeart/2008/layout/HorizontalMultiLevelHierarchy"/>
    <dgm:cxn modelId="{B921A439-EC7A-49F4-9466-4CA54CCFF295}" type="presOf" srcId="{4470A383-654A-4CF0-949B-FA8CEF55A68D}" destId="{D6861555-AB19-475B-872E-FDB962018DEA}" srcOrd="0" destOrd="0" presId="urn:microsoft.com/office/officeart/2008/layout/HorizontalMultiLevelHierarchy"/>
    <dgm:cxn modelId="{7B744DAE-94AC-404D-8A02-77CCCCAACE90}" type="presOf" srcId="{C7ABB7A0-A475-47C8-91D4-67180AC381E1}" destId="{887D0013-E8D9-442A-809D-53A2B62FED49}" srcOrd="0" destOrd="0" presId="urn:microsoft.com/office/officeart/2008/layout/HorizontalMultiLevelHierarchy"/>
    <dgm:cxn modelId="{8DEE3B0A-EA84-4862-B34B-FAC6F26D409F}" type="presOf" srcId="{4BD4237C-C61A-4A35-940A-9191384E08CE}" destId="{071F0346-2638-4A2D-B665-A8FC62F60B59}" srcOrd="0" destOrd="0" presId="urn:microsoft.com/office/officeart/2008/layout/HorizontalMultiLevelHierarchy"/>
    <dgm:cxn modelId="{5928351E-5A0E-410E-BA55-3766FC0C42AE}" type="presOf" srcId="{DFB6830D-681D-4FBC-BE55-62D89CDB3B7B}" destId="{D0FBC61B-A93E-4BFD-B804-5EF66E77B676}" srcOrd="0" destOrd="0" presId="urn:microsoft.com/office/officeart/2008/layout/HorizontalMultiLevelHierarchy"/>
    <dgm:cxn modelId="{8B058252-8B3A-48B0-93A9-BA868E417950}" type="presOf" srcId="{79E3E6CD-E584-4761-B544-F6CC1F644710}" destId="{9F1333E1-FB38-45DF-BEF9-3CB66E49B08D}" srcOrd="1" destOrd="0" presId="urn:microsoft.com/office/officeart/2008/layout/HorizontalMultiLevelHierarchy"/>
    <dgm:cxn modelId="{E32DCB03-277F-4643-B0CC-65E3FB7E3A3D}" srcId="{C18FD4DB-AC9E-478A-BC73-8E7829938498}" destId="{C7ABB7A0-A475-47C8-91D4-67180AC381E1}" srcOrd="0" destOrd="0" parTransId="{730459AD-7186-4D42-BC0C-5AFE1077616C}" sibTransId="{87369BBB-F1CE-4F02-B31B-32F17F3FDD37}"/>
    <dgm:cxn modelId="{85BF19F6-281B-4741-893F-17F810E74904}" type="presOf" srcId="{730459AD-7186-4D42-BC0C-5AFE1077616C}" destId="{5E119DAA-3076-47C2-B89C-60D40DEC053B}" srcOrd="0" destOrd="0" presId="urn:microsoft.com/office/officeart/2008/layout/HorizontalMultiLevelHierarchy"/>
    <dgm:cxn modelId="{B7047C5C-63DE-454B-8DBD-9682B85F1C42}" type="presOf" srcId="{4BD4237C-C61A-4A35-940A-9191384E08CE}" destId="{6FFFC227-2A72-40B5-AB0A-0AF807FE9599}" srcOrd="1" destOrd="0" presId="urn:microsoft.com/office/officeart/2008/layout/HorizontalMultiLevelHierarchy"/>
    <dgm:cxn modelId="{1EAB7A2D-7396-4A52-91C0-2BE4563B54CE}" srcId="{C18FD4DB-AC9E-478A-BC73-8E7829938498}" destId="{4470A383-654A-4CF0-949B-FA8CEF55A68D}" srcOrd="1" destOrd="0" parTransId="{79E3E6CD-E584-4761-B544-F6CC1F644710}" sibTransId="{114D4810-E27C-47C0-B8C4-544A4AE2FD25}"/>
    <dgm:cxn modelId="{2612598D-3C4F-48CB-AB06-91D2805AB107}" type="presOf" srcId="{C18FD4DB-AC9E-478A-BC73-8E7829938498}" destId="{1FF9348D-08BD-427C-955D-952FEA482A15}" srcOrd="0" destOrd="0" presId="urn:microsoft.com/office/officeart/2008/layout/HorizontalMultiLevelHierarchy"/>
    <dgm:cxn modelId="{990C8F27-AA0D-4522-8BC1-C04923BAD40F}" type="presOf" srcId="{1F16C8A3-04E7-413B-8298-74D37B2BCF3A}" destId="{CE37A3FB-D8F6-46C6-8546-6E1B84D9B2E1}" srcOrd="0" destOrd="0" presId="urn:microsoft.com/office/officeart/2008/layout/HorizontalMultiLevelHierarchy"/>
    <dgm:cxn modelId="{605CE120-78F9-49A2-A2B6-0473EB311043}" type="presOf" srcId="{79E3E6CD-E584-4761-B544-F6CC1F644710}" destId="{01FAB1D5-5742-4E29-AD6E-A09FAB1AA5EB}" srcOrd="0" destOrd="0" presId="urn:microsoft.com/office/officeart/2008/layout/HorizontalMultiLevelHierarchy"/>
    <dgm:cxn modelId="{99F9E9FE-18FF-4A45-9D19-FE0914A78431}" type="presParOf" srcId="{D0FBC61B-A93E-4BFD-B804-5EF66E77B676}" destId="{F595F2D0-AD46-4395-8287-8895F42680ED}" srcOrd="0" destOrd="0" presId="urn:microsoft.com/office/officeart/2008/layout/HorizontalMultiLevelHierarchy"/>
    <dgm:cxn modelId="{4FA199BE-EE6A-4956-82F4-E733CBB88651}" type="presParOf" srcId="{F595F2D0-AD46-4395-8287-8895F42680ED}" destId="{1FF9348D-08BD-427C-955D-952FEA482A15}" srcOrd="0" destOrd="0" presId="urn:microsoft.com/office/officeart/2008/layout/HorizontalMultiLevelHierarchy"/>
    <dgm:cxn modelId="{9888A906-31CB-4B10-AC21-073EF0D97FFB}" type="presParOf" srcId="{F595F2D0-AD46-4395-8287-8895F42680ED}" destId="{DF21EFC7-CB2C-4FAE-AC4E-516BC6E14166}" srcOrd="1" destOrd="0" presId="urn:microsoft.com/office/officeart/2008/layout/HorizontalMultiLevelHierarchy"/>
    <dgm:cxn modelId="{B3B676A0-E410-442C-850A-3E109F074D01}" type="presParOf" srcId="{DF21EFC7-CB2C-4FAE-AC4E-516BC6E14166}" destId="{5E119DAA-3076-47C2-B89C-60D40DEC053B}" srcOrd="0" destOrd="0" presId="urn:microsoft.com/office/officeart/2008/layout/HorizontalMultiLevelHierarchy"/>
    <dgm:cxn modelId="{971DDC10-20EC-46FC-962D-208B824C672A}" type="presParOf" srcId="{5E119DAA-3076-47C2-B89C-60D40DEC053B}" destId="{CAD40C1A-784D-4850-A2D8-B88B9F7A51AC}" srcOrd="0" destOrd="0" presId="urn:microsoft.com/office/officeart/2008/layout/HorizontalMultiLevelHierarchy"/>
    <dgm:cxn modelId="{08626784-F982-4A75-88B5-2931008704B8}" type="presParOf" srcId="{DF21EFC7-CB2C-4FAE-AC4E-516BC6E14166}" destId="{31A48232-A0AA-4A87-B56E-7A71D05C17C7}" srcOrd="1" destOrd="0" presId="urn:microsoft.com/office/officeart/2008/layout/HorizontalMultiLevelHierarchy"/>
    <dgm:cxn modelId="{61521418-7D3C-4FAC-919A-A83C8E1A809D}" type="presParOf" srcId="{31A48232-A0AA-4A87-B56E-7A71D05C17C7}" destId="{887D0013-E8D9-442A-809D-53A2B62FED49}" srcOrd="0" destOrd="0" presId="urn:microsoft.com/office/officeart/2008/layout/HorizontalMultiLevelHierarchy"/>
    <dgm:cxn modelId="{F2B1ADBF-6FE1-4956-9FA7-70A6FD5B7D69}" type="presParOf" srcId="{31A48232-A0AA-4A87-B56E-7A71D05C17C7}" destId="{FAF5C43B-DC9E-4476-9DCE-3896BE0DD3CE}" srcOrd="1" destOrd="0" presId="urn:microsoft.com/office/officeart/2008/layout/HorizontalMultiLevelHierarchy"/>
    <dgm:cxn modelId="{924B7A1E-5296-477A-8310-48392A2D7F29}" type="presParOf" srcId="{DF21EFC7-CB2C-4FAE-AC4E-516BC6E14166}" destId="{01FAB1D5-5742-4E29-AD6E-A09FAB1AA5EB}" srcOrd="2" destOrd="0" presId="urn:microsoft.com/office/officeart/2008/layout/HorizontalMultiLevelHierarchy"/>
    <dgm:cxn modelId="{C33FC9CE-275E-46A3-8923-CB6E3C36A0B7}" type="presParOf" srcId="{01FAB1D5-5742-4E29-AD6E-A09FAB1AA5EB}" destId="{9F1333E1-FB38-45DF-BEF9-3CB66E49B08D}" srcOrd="0" destOrd="0" presId="urn:microsoft.com/office/officeart/2008/layout/HorizontalMultiLevelHierarchy"/>
    <dgm:cxn modelId="{6D35CD2E-624E-49BE-8388-A41F380BB4AC}" type="presParOf" srcId="{DF21EFC7-CB2C-4FAE-AC4E-516BC6E14166}" destId="{5086B41C-D032-49CA-A145-894F2A60561E}" srcOrd="3" destOrd="0" presId="urn:microsoft.com/office/officeart/2008/layout/HorizontalMultiLevelHierarchy"/>
    <dgm:cxn modelId="{C513314B-72F5-4983-94A7-FC3D05240CD2}" type="presParOf" srcId="{5086B41C-D032-49CA-A145-894F2A60561E}" destId="{D6861555-AB19-475B-872E-FDB962018DEA}" srcOrd="0" destOrd="0" presId="urn:microsoft.com/office/officeart/2008/layout/HorizontalMultiLevelHierarchy"/>
    <dgm:cxn modelId="{CB95D255-17FA-4546-A66E-DA85977E0BB6}" type="presParOf" srcId="{5086B41C-D032-49CA-A145-894F2A60561E}" destId="{96268D86-3112-48CF-A1DD-DED5D0F362EB}" srcOrd="1" destOrd="0" presId="urn:microsoft.com/office/officeart/2008/layout/HorizontalMultiLevelHierarchy"/>
    <dgm:cxn modelId="{8A2144E6-01AB-4C7C-8764-487D22286E48}" type="presParOf" srcId="{DF21EFC7-CB2C-4FAE-AC4E-516BC6E14166}" destId="{071F0346-2638-4A2D-B665-A8FC62F60B59}" srcOrd="4" destOrd="0" presId="urn:microsoft.com/office/officeart/2008/layout/HorizontalMultiLevelHierarchy"/>
    <dgm:cxn modelId="{FC8CABAE-3C39-464F-A536-4BC06A0FBECA}" type="presParOf" srcId="{071F0346-2638-4A2D-B665-A8FC62F60B59}" destId="{6FFFC227-2A72-40B5-AB0A-0AF807FE9599}" srcOrd="0" destOrd="0" presId="urn:microsoft.com/office/officeart/2008/layout/HorizontalMultiLevelHierarchy"/>
    <dgm:cxn modelId="{1C9A8A6C-851E-435F-926F-C7FC7357F785}" type="presParOf" srcId="{DF21EFC7-CB2C-4FAE-AC4E-516BC6E14166}" destId="{CC0BA1E0-8085-44A6-9D96-C00598BF76E9}" srcOrd="5" destOrd="0" presId="urn:microsoft.com/office/officeart/2008/layout/HorizontalMultiLevelHierarchy"/>
    <dgm:cxn modelId="{414AFF7C-E25D-458C-8DAB-03F121D8D0C2}" type="presParOf" srcId="{CC0BA1E0-8085-44A6-9D96-C00598BF76E9}" destId="{CE37A3FB-D8F6-46C6-8546-6E1B84D9B2E1}" srcOrd="0" destOrd="0" presId="urn:microsoft.com/office/officeart/2008/layout/HorizontalMultiLevelHierarchy"/>
    <dgm:cxn modelId="{26AC54BB-B87D-4A1B-B90B-CB788B5A0C0A}" type="presParOf" srcId="{CC0BA1E0-8085-44A6-9D96-C00598BF76E9}" destId="{C2EF22BA-4359-432A-B0BC-48FF8F82DFE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FD610-3183-4090-9AAE-3F268FF21F68}">
      <dsp:nvSpPr>
        <dsp:cNvPr id="0" name=""/>
        <dsp:cNvSpPr/>
      </dsp:nvSpPr>
      <dsp:spPr>
        <a:xfrm>
          <a:off x="2832170" y="1666633"/>
          <a:ext cx="1722615" cy="1700929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Объекты гражданских прав </a:t>
          </a:r>
          <a:b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(статья 128 </a:t>
          </a:r>
          <a:b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ГК РФ)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5203" y="1749666"/>
        <a:ext cx="1556549" cy="1534863"/>
      </dsp:txXfrm>
    </dsp:sp>
    <dsp:sp modelId="{6843A11A-5A94-4BC7-975C-D8C49537F619}">
      <dsp:nvSpPr>
        <dsp:cNvPr id="0" name=""/>
        <dsp:cNvSpPr/>
      </dsp:nvSpPr>
      <dsp:spPr>
        <a:xfrm rot="19122039">
          <a:off x="4491757" y="1593195"/>
          <a:ext cx="5068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80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A4D92-236D-49E0-BE9A-528BBCBA33C3}">
      <dsp:nvSpPr>
        <dsp:cNvPr id="0" name=""/>
        <dsp:cNvSpPr/>
      </dsp:nvSpPr>
      <dsp:spPr>
        <a:xfrm>
          <a:off x="4935531" y="119706"/>
          <a:ext cx="1343266" cy="143243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Результаты работ и оказание услуг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1104" y="185279"/>
        <a:ext cx="1212120" cy="1301284"/>
      </dsp:txXfrm>
    </dsp:sp>
    <dsp:sp modelId="{90790EAF-0BFF-4250-B0C6-34E35595C621}">
      <dsp:nvSpPr>
        <dsp:cNvPr id="0" name=""/>
        <dsp:cNvSpPr/>
      </dsp:nvSpPr>
      <dsp:spPr>
        <a:xfrm rot="131842">
          <a:off x="4554645" y="2557455"/>
          <a:ext cx="381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2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53C53-80D6-4100-B39A-FD6F89D2E9AD}">
      <dsp:nvSpPr>
        <dsp:cNvPr id="0" name=""/>
        <dsp:cNvSpPr/>
      </dsp:nvSpPr>
      <dsp:spPr>
        <a:xfrm>
          <a:off x="4935759" y="1874126"/>
          <a:ext cx="1342800" cy="143279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РИД и средства индивиду-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ализации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1309" y="1939676"/>
        <a:ext cx="1211700" cy="1301699"/>
      </dsp:txXfrm>
    </dsp:sp>
    <dsp:sp modelId="{CE699D71-7212-4F97-9032-1B8E55C59E3F}">
      <dsp:nvSpPr>
        <dsp:cNvPr id="0" name=""/>
        <dsp:cNvSpPr/>
      </dsp:nvSpPr>
      <dsp:spPr>
        <a:xfrm rot="5449055">
          <a:off x="3557583" y="3489566"/>
          <a:ext cx="2440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0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84515-B26F-410A-AE37-E9F8552A6FF4}">
      <dsp:nvSpPr>
        <dsp:cNvPr id="0" name=""/>
        <dsp:cNvSpPr/>
      </dsp:nvSpPr>
      <dsp:spPr>
        <a:xfrm>
          <a:off x="2996235" y="3611570"/>
          <a:ext cx="1342800" cy="143279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Имущество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1785" y="3677120"/>
        <a:ext cx="1211700" cy="1301699"/>
      </dsp:txXfrm>
    </dsp:sp>
    <dsp:sp modelId="{4E0030AE-09EA-45E6-A4A2-4B0483B56D43}">
      <dsp:nvSpPr>
        <dsp:cNvPr id="0" name=""/>
        <dsp:cNvSpPr/>
      </dsp:nvSpPr>
      <dsp:spPr>
        <a:xfrm rot="9588966">
          <a:off x="2598453" y="2875320"/>
          <a:ext cx="2411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1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AEB2D-47F8-44AD-A115-F7CBD1B8B9D0}">
      <dsp:nvSpPr>
        <dsp:cNvPr id="0" name=""/>
        <dsp:cNvSpPr/>
      </dsp:nvSpPr>
      <dsp:spPr>
        <a:xfrm>
          <a:off x="1263056" y="2447330"/>
          <a:ext cx="1342800" cy="143279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Немате-риальные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блага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606" y="2512880"/>
        <a:ext cx="1211700" cy="1301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A9DF5-38BC-4A9D-B9DE-9326B9991C20}">
      <dsp:nvSpPr>
        <dsp:cNvPr id="0" name=""/>
        <dsp:cNvSpPr/>
      </dsp:nvSpPr>
      <dsp:spPr>
        <a:xfrm>
          <a:off x="1024623" y="1136"/>
          <a:ext cx="3168149" cy="698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ЦФА удостоверяют: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5075" y="21588"/>
        <a:ext cx="3127245" cy="657378"/>
      </dsp:txXfrm>
    </dsp:sp>
    <dsp:sp modelId="{E0E7F046-097A-4D53-AA93-98AD62AB4BFB}">
      <dsp:nvSpPr>
        <dsp:cNvPr id="0" name=""/>
        <dsp:cNvSpPr/>
      </dsp:nvSpPr>
      <dsp:spPr>
        <a:xfrm>
          <a:off x="1341438" y="699418"/>
          <a:ext cx="316814" cy="523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711"/>
              </a:lnTo>
              <a:lnTo>
                <a:pt x="316814" y="5237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766DE-3D20-48AD-B5AC-26CCCF273B09}">
      <dsp:nvSpPr>
        <dsp:cNvPr id="0" name=""/>
        <dsp:cNvSpPr/>
      </dsp:nvSpPr>
      <dsp:spPr>
        <a:xfrm>
          <a:off x="1658253" y="873989"/>
          <a:ext cx="2603934" cy="6982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денежные требования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8705" y="894441"/>
        <a:ext cx="2563030" cy="657378"/>
      </dsp:txXfrm>
    </dsp:sp>
    <dsp:sp modelId="{99C24370-24B1-42F5-AC74-161F258F9EC6}">
      <dsp:nvSpPr>
        <dsp:cNvPr id="0" name=""/>
        <dsp:cNvSpPr/>
      </dsp:nvSpPr>
      <dsp:spPr>
        <a:xfrm>
          <a:off x="1341438" y="699418"/>
          <a:ext cx="316814" cy="139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565"/>
              </a:lnTo>
              <a:lnTo>
                <a:pt x="316814" y="1396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B612B-F6B2-4038-A011-386C7012F332}">
      <dsp:nvSpPr>
        <dsp:cNvPr id="0" name=""/>
        <dsp:cNvSpPr/>
      </dsp:nvSpPr>
      <dsp:spPr>
        <a:xfrm>
          <a:off x="1658253" y="1746842"/>
          <a:ext cx="2603934" cy="6982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осуществления прав по эмиссионным ЦБ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8705" y="1767294"/>
        <a:ext cx="2563030" cy="657378"/>
      </dsp:txXfrm>
    </dsp:sp>
    <dsp:sp modelId="{9E574E31-A9B6-4A03-9C27-3CDB19F85D09}">
      <dsp:nvSpPr>
        <dsp:cNvPr id="0" name=""/>
        <dsp:cNvSpPr/>
      </dsp:nvSpPr>
      <dsp:spPr>
        <a:xfrm>
          <a:off x="1341438" y="699418"/>
          <a:ext cx="316814" cy="226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418"/>
              </a:lnTo>
              <a:lnTo>
                <a:pt x="316814" y="22694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B6CD1-39A4-4742-BE5D-FDDFD4702ED8}">
      <dsp:nvSpPr>
        <dsp:cNvPr id="0" name=""/>
        <dsp:cNvSpPr/>
      </dsp:nvSpPr>
      <dsp:spPr>
        <a:xfrm>
          <a:off x="1658253" y="2619695"/>
          <a:ext cx="2602795" cy="6982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права участия в капитале непубличного АО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8705" y="2640147"/>
        <a:ext cx="2561891" cy="657378"/>
      </dsp:txXfrm>
    </dsp:sp>
    <dsp:sp modelId="{71A79D2F-6A98-4D3F-B7A1-5C49C4FDF2BB}">
      <dsp:nvSpPr>
        <dsp:cNvPr id="0" name=""/>
        <dsp:cNvSpPr/>
      </dsp:nvSpPr>
      <dsp:spPr>
        <a:xfrm>
          <a:off x="1341438" y="699418"/>
          <a:ext cx="316814" cy="3142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271"/>
              </a:lnTo>
              <a:lnTo>
                <a:pt x="316814" y="3142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B01C-278E-49B3-B256-535D28FDB9EF}">
      <dsp:nvSpPr>
        <dsp:cNvPr id="0" name=""/>
        <dsp:cNvSpPr/>
      </dsp:nvSpPr>
      <dsp:spPr>
        <a:xfrm>
          <a:off x="1658253" y="3492549"/>
          <a:ext cx="2602795" cy="6982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право требовать передачи эмиссионных ЦБ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8705" y="3513001"/>
        <a:ext cx="2561891" cy="657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57A5A-0CC4-4DB5-90E3-3D66760AAAF2}">
      <dsp:nvSpPr>
        <dsp:cNvPr id="0" name=""/>
        <dsp:cNvSpPr/>
      </dsp:nvSpPr>
      <dsp:spPr>
        <a:xfrm>
          <a:off x="678" y="0"/>
          <a:ext cx="1764576" cy="289995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Arial" panose="020B0604020202020204" pitchFamily="34" charset="0"/>
              <a:cs typeface="Arial" panose="020B0604020202020204" pitchFamily="34" charset="0"/>
            </a:rPr>
            <a:t>+</a:t>
          </a:r>
          <a:endParaRPr lang="ru-RU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" y="0"/>
        <a:ext cx="1764576" cy="869986"/>
      </dsp:txXfrm>
    </dsp:sp>
    <dsp:sp modelId="{1AE1A9CF-26F4-4D59-B00C-6CFCFEBE95C4}">
      <dsp:nvSpPr>
        <dsp:cNvPr id="0" name=""/>
        <dsp:cNvSpPr/>
      </dsp:nvSpPr>
      <dsp:spPr>
        <a:xfrm>
          <a:off x="177136" y="870835"/>
          <a:ext cx="1411661" cy="874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денежные требования из любых обязательств</a:t>
          </a:r>
          <a:endParaRPr lang="ru-RU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746" y="896445"/>
        <a:ext cx="1360441" cy="823155"/>
      </dsp:txXfrm>
    </dsp:sp>
    <dsp:sp modelId="{FA37A92D-760E-4E92-AAD9-CA03069166A3}">
      <dsp:nvSpPr>
        <dsp:cNvPr id="0" name=""/>
        <dsp:cNvSpPr/>
      </dsp:nvSpPr>
      <dsp:spPr>
        <a:xfrm>
          <a:off x="177136" y="1879730"/>
          <a:ext cx="1411661" cy="874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независимая гарантия</a:t>
          </a:r>
          <a:endParaRPr lang="ru-RU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746" y="1905340"/>
        <a:ext cx="1360441" cy="823155"/>
      </dsp:txXfrm>
    </dsp:sp>
    <dsp:sp modelId="{7AB5C684-D0E3-4CCF-9A7D-54F402882E56}">
      <dsp:nvSpPr>
        <dsp:cNvPr id="0" name=""/>
        <dsp:cNvSpPr/>
      </dsp:nvSpPr>
      <dsp:spPr>
        <a:xfrm>
          <a:off x="1897598" y="0"/>
          <a:ext cx="1764576" cy="289995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7598" y="0"/>
        <a:ext cx="1764576" cy="869986"/>
      </dsp:txXfrm>
    </dsp:sp>
    <dsp:sp modelId="{A550A6DE-7F89-4671-8AD6-837C82A048E4}">
      <dsp:nvSpPr>
        <dsp:cNvPr id="0" name=""/>
        <dsp:cNvSpPr/>
      </dsp:nvSpPr>
      <dsp:spPr>
        <a:xfrm>
          <a:off x="2074056" y="870835"/>
          <a:ext cx="1411661" cy="874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инвестиционный пай</a:t>
          </a:r>
          <a:endParaRPr lang="ru-RU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9666" y="896445"/>
        <a:ext cx="1360441" cy="823155"/>
      </dsp:txXfrm>
    </dsp:sp>
    <dsp:sp modelId="{B62460EC-FB18-4A55-A7AD-2AB52EFC50FB}">
      <dsp:nvSpPr>
        <dsp:cNvPr id="0" name=""/>
        <dsp:cNvSpPr/>
      </dsp:nvSpPr>
      <dsp:spPr>
        <a:xfrm>
          <a:off x="2074056" y="1879730"/>
          <a:ext cx="1411661" cy="874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закладная</a:t>
          </a:r>
          <a:endParaRPr lang="ru-RU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9666" y="1905340"/>
        <a:ext cx="1360441" cy="823155"/>
      </dsp:txXfrm>
    </dsp:sp>
    <dsp:sp modelId="{F938DA16-83E8-405C-9F3A-1086095799C9}">
      <dsp:nvSpPr>
        <dsp:cNvPr id="0" name=""/>
        <dsp:cNvSpPr/>
      </dsp:nvSpPr>
      <dsp:spPr>
        <a:xfrm>
          <a:off x="3795197" y="0"/>
          <a:ext cx="1764576" cy="289995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Arial" panose="020B0604020202020204" pitchFamily="34" charset="0"/>
              <a:cs typeface="Arial" panose="020B0604020202020204" pitchFamily="34" charset="0"/>
            </a:rPr>
            <a:t>–</a:t>
          </a:r>
          <a:endParaRPr lang="ru-RU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5197" y="0"/>
        <a:ext cx="1764576" cy="869986"/>
      </dsp:txXfrm>
    </dsp:sp>
    <dsp:sp modelId="{2026B2D5-2F5A-4150-9D90-41B7324377D5}">
      <dsp:nvSpPr>
        <dsp:cNvPr id="0" name=""/>
        <dsp:cNvSpPr/>
      </dsp:nvSpPr>
      <dsp:spPr>
        <a:xfrm>
          <a:off x="3970976" y="870835"/>
          <a:ext cx="1411661" cy="874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вексель</a:t>
          </a:r>
          <a:endParaRPr lang="ru-RU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6586" y="896445"/>
        <a:ext cx="1360441" cy="823155"/>
      </dsp:txXfrm>
    </dsp:sp>
    <dsp:sp modelId="{B0D1AAB4-8859-455D-BF5B-E58E17AE2EEB}">
      <dsp:nvSpPr>
        <dsp:cNvPr id="0" name=""/>
        <dsp:cNvSpPr/>
      </dsp:nvSpPr>
      <dsp:spPr>
        <a:xfrm>
          <a:off x="3970976" y="1879730"/>
          <a:ext cx="1411661" cy="874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сберегательный / депозитный сертификат</a:t>
          </a:r>
        </a:p>
      </dsp:txBody>
      <dsp:txXfrm>
        <a:off x="3996586" y="1905340"/>
        <a:ext cx="1360441" cy="823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7306C-D3FF-4D8A-B5C0-4397B8212FFE}">
      <dsp:nvSpPr>
        <dsp:cNvPr id="0" name=""/>
        <dsp:cNvSpPr/>
      </dsp:nvSpPr>
      <dsp:spPr>
        <a:xfrm>
          <a:off x="2101113" y="2297018"/>
          <a:ext cx="571482" cy="1088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741" y="0"/>
              </a:lnTo>
              <a:lnTo>
                <a:pt x="285741" y="1088953"/>
              </a:lnTo>
              <a:lnTo>
                <a:pt x="571482" y="1088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6110" y="2810750"/>
        <a:ext cx="61490" cy="61490"/>
      </dsp:txXfrm>
    </dsp:sp>
    <dsp:sp modelId="{CB592783-0B56-49FE-B9C3-32437CE67D84}">
      <dsp:nvSpPr>
        <dsp:cNvPr id="0" name=""/>
        <dsp:cNvSpPr/>
      </dsp:nvSpPr>
      <dsp:spPr>
        <a:xfrm>
          <a:off x="2101113" y="2173303"/>
          <a:ext cx="571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3715"/>
              </a:moveTo>
              <a:lnTo>
                <a:pt x="285741" y="123715"/>
              </a:lnTo>
              <a:lnTo>
                <a:pt x="285741" y="45720"/>
              </a:lnTo>
              <a:lnTo>
                <a:pt x="5714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72435" y="2204603"/>
        <a:ext cx="28839" cy="28839"/>
      </dsp:txXfrm>
    </dsp:sp>
    <dsp:sp modelId="{A6EB07AF-DFCB-4BB7-9C4C-854DB972810A}">
      <dsp:nvSpPr>
        <dsp:cNvPr id="0" name=""/>
        <dsp:cNvSpPr/>
      </dsp:nvSpPr>
      <dsp:spPr>
        <a:xfrm>
          <a:off x="2101113" y="1130069"/>
          <a:ext cx="571482" cy="1166949"/>
        </a:xfrm>
        <a:custGeom>
          <a:avLst/>
          <a:gdLst/>
          <a:ahLst/>
          <a:cxnLst/>
          <a:rect l="0" t="0" r="0" b="0"/>
          <a:pathLst>
            <a:path>
              <a:moveTo>
                <a:pt x="0" y="1166949"/>
              </a:moveTo>
              <a:lnTo>
                <a:pt x="285741" y="1166949"/>
              </a:lnTo>
              <a:lnTo>
                <a:pt x="285741" y="0"/>
              </a:lnTo>
              <a:lnTo>
                <a:pt x="5714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4370" y="1681059"/>
        <a:ext cx="64968" cy="64968"/>
      </dsp:txXfrm>
    </dsp:sp>
    <dsp:sp modelId="{C2BA9151-0E78-4C65-9AEC-09D5321FEEE5}">
      <dsp:nvSpPr>
        <dsp:cNvPr id="0" name=""/>
        <dsp:cNvSpPr/>
      </dsp:nvSpPr>
      <dsp:spPr>
        <a:xfrm>
          <a:off x="1044140" y="1861436"/>
          <a:ext cx="1242782" cy="87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Товар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– …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667" y="1903963"/>
        <a:ext cx="1157728" cy="786109"/>
      </dsp:txXfrm>
    </dsp:sp>
    <dsp:sp modelId="{9CE11BEF-4A99-40B0-9073-CD7356CE6337}">
      <dsp:nvSpPr>
        <dsp:cNvPr id="0" name=""/>
        <dsp:cNvSpPr/>
      </dsp:nvSpPr>
      <dsp:spPr>
        <a:xfrm>
          <a:off x="2672596" y="694487"/>
          <a:ext cx="2969568" cy="87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вещи (ст. 455 ГК РФ)</a:t>
          </a:r>
          <a:endParaRPr lang="ru-RU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5123" y="737014"/>
        <a:ext cx="2884514" cy="786109"/>
      </dsp:txXfrm>
    </dsp:sp>
    <dsp:sp modelId="{C9138E06-368B-462A-859C-78DFFA067EF3}">
      <dsp:nvSpPr>
        <dsp:cNvPr id="0" name=""/>
        <dsp:cNvSpPr/>
      </dsp:nvSpPr>
      <dsp:spPr>
        <a:xfrm>
          <a:off x="2672596" y="1783441"/>
          <a:ext cx="2969739" cy="87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имущество, за исключением ряда имущественных прав (НК РФ)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5123" y="1825968"/>
        <a:ext cx="2884685" cy="786109"/>
      </dsp:txXfrm>
    </dsp:sp>
    <dsp:sp modelId="{F3F3FC44-CAAB-44F4-8AC2-F6BD19981EDE}">
      <dsp:nvSpPr>
        <dsp:cNvPr id="0" name=""/>
        <dsp:cNvSpPr/>
      </dsp:nvSpPr>
      <dsp:spPr>
        <a:xfrm>
          <a:off x="2672596" y="2872395"/>
          <a:ext cx="2969739" cy="1027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любой объект гражданских прав, предназначенный для введения в оборот (ФЗ «О защите конкуренции»)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2737" y="2922536"/>
        <a:ext cx="2869457" cy="926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F0346-2638-4A2D-B665-A8FC62F60B59}">
      <dsp:nvSpPr>
        <dsp:cNvPr id="0" name=""/>
        <dsp:cNvSpPr/>
      </dsp:nvSpPr>
      <dsp:spPr>
        <a:xfrm>
          <a:off x="1583357" y="2016249"/>
          <a:ext cx="501519" cy="1572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759" y="0"/>
              </a:lnTo>
              <a:lnTo>
                <a:pt x="250759" y="1572443"/>
              </a:lnTo>
              <a:lnTo>
                <a:pt x="501519" y="15724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92855" y="2761208"/>
        <a:ext cx="82524" cy="82524"/>
      </dsp:txXfrm>
    </dsp:sp>
    <dsp:sp modelId="{01FAB1D5-5742-4E29-AD6E-A09FAB1AA5EB}">
      <dsp:nvSpPr>
        <dsp:cNvPr id="0" name=""/>
        <dsp:cNvSpPr/>
      </dsp:nvSpPr>
      <dsp:spPr>
        <a:xfrm>
          <a:off x="1583357" y="1970529"/>
          <a:ext cx="5015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51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21579" y="2003711"/>
        <a:ext cx="25075" cy="25075"/>
      </dsp:txXfrm>
    </dsp:sp>
    <dsp:sp modelId="{5E119DAA-3076-47C2-B89C-60D40DEC053B}">
      <dsp:nvSpPr>
        <dsp:cNvPr id="0" name=""/>
        <dsp:cNvSpPr/>
      </dsp:nvSpPr>
      <dsp:spPr>
        <a:xfrm>
          <a:off x="1583357" y="502439"/>
          <a:ext cx="502199" cy="1513810"/>
        </a:xfrm>
        <a:custGeom>
          <a:avLst/>
          <a:gdLst/>
          <a:ahLst/>
          <a:cxnLst/>
          <a:rect l="0" t="0" r="0" b="0"/>
          <a:pathLst>
            <a:path>
              <a:moveTo>
                <a:pt x="0" y="1513810"/>
              </a:moveTo>
              <a:lnTo>
                <a:pt x="251099" y="1513810"/>
              </a:lnTo>
              <a:lnTo>
                <a:pt x="251099" y="0"/>
              </a:lnTo>
              <a:lnTo>
                <a:pt x="50219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94583" y="1219470"/>
        <a:ext cx="79746" cy="79746"/>
      </dsp:txXfrm>
    </dsp:sp>
    <dsp:sp modelId="{1FF9348D-08BD-427C-955D-952FEA482A15}">
      <dsp:nvSpPr>
        <dsp:cNvPr id="0" name=""/>
        <dsp:cNvSpPr/>
      </dsp:nvSpPr>
      <dsp:spPr>
        <a:xfrm rot="16200000">
          <a:off x="-118569" y="1658950"/>
          <a:ext cx="2689255" cy="71459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субъекты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18569" y="1658950"/>
        <a:ext cx="2689255" cy="714597"/>
      </dsp:txXfrm>
    </dsp:sp>
    <dsp:sp modelId="{887D0013-E8D9-442A-809D-53A2B62FED49}">
      <dsp:nvSpPr>
        <dsp:cNvPr id="0" name=""/>
        <dsp:cNvSpPr/>
      </dsp:nvSpPr>
      <dsp:spPr>
        <a:xfrm>
          <a:off x="2085556" y="145140"/>
          <a:ext cx="3505834" cy="71459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юридические лица, личным законом которых является российское право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5556" y="145140"/>
        <a:ext cx="3505834" cy="714597"/>
      </dsp:txXfrm>
    </dsp:sp>
    <dsp:sp modelId="{D6861555-AB19-475B-872E-FDB962018DEA}">
      <dsp:nvSpPr>
        <dsp:cNvPr id="0" name=""/>
        <dsp:cNvSpPr/>
      </dsp:nvSpPr>
      <dsp:spPr>
        <a:xfrm>
          <a:off x="2084877" y="979754"/>
          <a:ext cx="3507194" cy="207299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филиалы, представительства и 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обособленные подразделения </a:t>
          </a: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международных организаций и иностранных юридических лиц, компаний и других корпоративных образований, обладающие гражданской правоспособностью, созданные на территории РФ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4877" y="979754"/>
        <a:ext cx="3507194" cy="2072990"/>
      </dsp:txXfrm>
    </dsp:sp>
    <dsp:sp modelId="{CE37A3FB-D8F6-46C6-8546-6E1B84D9B2E1}">
      <dsp:nvSpPr>
        <dsp:cNvPr id="0" name=""/>
        <dsp:cNvSpPr/>
      </dsp:nvSpPr>
      <dsp:spPr>
        <a:xfrm>
          <a:off x="2084877" y="3146957"/>
          <a:ext cx="3507194" cy="88347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физические лица, фактически находящихся в РФ не менее 183 дней в течение 12 следующих подряд месяцев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4877" y="3146957"/>
        <a:ext cx="3507194" cy="883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011FE-455E-496C-AB4B-1994DE6D646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CC61-A654-4ED4-8D1E-33FA1584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0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0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3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1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7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0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2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1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1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2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9DF9-27EF-4E3F-8EBF-CA995F20A00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374-ECF6-4353-B59E-DDF27B66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siancommission.org/ru/act/integr_i_makroec/dep_makroec_pol/SiteAssets/%D0%94%D0%BE%D0%BA%D0%BB%D0%B0%D0%B4_FINAL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3437"/>
            <a:ext cx="1824991" cy="1824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1329" y="6174192"/>
            <a:ext cx="1096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D0D3D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© O2 Consulting 2020. </a:t>
            </a:r>
          </a:p>
          <a:p>
            <a:r>
              <a:rPr lang="ru-RU" sz="800" dirty="0">
                <a:solidFill>
                  <a:srgbClr val="D0D3D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® O2 Consulting является товарным знаком, зарегистрированным по законодательству РФ. Все права </a:t>
            </a:r>
            <a:r>
              <a:rPr lang="ru-RU" sz="800" dirty="0" smtClean="0">
                <a:solidFill>
                  <a:srgbClr val="D0D3D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защищены.</a:t>
            </a:r>
            <a:endParaRPr lang="ru-RU" sz="800" dirty="0">
              <a:solidFill>
                <a:srgbClr val="D0D3D4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D0D3D4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075" y="2223747"/>
            <a:ext cx="1127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Новые </a:t>
            </a:r>
          </a:p>
          <a:p>
            <a:pPr algn="ctr"/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цифровые сущности </a:t>
            </a:r>
            <a:b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в обороте</a:t>
            </a:r>
          </a:p>
        </p:txBody>
      </p:sp>
    </p:spTree>
    <p:extLst>
      <p:ext uri="{BB962C8B-B14F-4D97-AF65-F5344CB8AC3E}">
        <p14:creationId xmlns:p14="http://schemas.microsoft.com/office/powerpoint/2010/main" val="2686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3461" y="209428"/>
            <a:ext cx="7747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Закон о ЦФА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48" y="4876912"/>
            <a:ext cx="1824991" cy="18249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3461" y="994257"/>
            <a:ext cx="59975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9FDF"/>
                </a:solidFill>
                <a:latin typeface="Arial" panose="020B0604020202020204" pitchFamily="34" charset="0"/>
              </a:rPr>
              <a:t>Цифровая валюта – </a:t>
            </a:r>
          </a:p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совокупность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электронных данных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(цифрового кода или обозначения), содержащихся в информационной системе,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которые предлагаются и (или) могут быть приняты в качестве средства платежа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, не являющегося денежной единицей Российской Федерации, денежной единицей иностранного государства и (или) международной денежной или расчетной единицей,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и (или) в качестве инвестиций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и в отношении которых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отсутствует лицо, обязанное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перед каждым обладателем таких электронных данных,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за исключением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оператора и (или) узлов информационной системы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систему согласно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ее правилам (ч. 3 ст. 1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Закона о ЦФА).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95123" y="992227"/>
            <a:ext cx="52206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финансовые активы </a:t>
            </a:r>
            <a:r>
              <a:rPr lang="ru-RU" b="1" dirty="0">
                <a:solidFill>
                  <a:srgbClr val="009FDF"/>
                </a:solidFill>
                <a:latin typeface="Arial" panose="020B0604020202020204" pitchFamily="34" charset="0"/>
              </a:rPr>
              <a:t>– </a:t>
            </a:r>
          </a:p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предусмотрены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о выпуске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цифровых финансовых активов, выпуск, учет и обращение которых возможны только путем внесения (изменения) записей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информационную систему на основе распределенного реестра, а также в иные информационные системы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2 ст. 1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 ЦФА).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66848" y="4467496"/>
            <a:ext cx="350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ЦФА не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 цифровые валюты к цифровым правам!</a:t>
            </a:r>
          </a:p>
        </p:txBody>
      </p:sp>
    </p:spTree>
    <p:extLst>
      <p:ext uri="{BB962C8B-B14F-4D97-AF65-F5344CB8AC3E}">
        <p14:creationId xmlns:p14="http://schemas.microsoft.com/office/powerpoint/2010/main" val="17012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6091" y="385332"/>
            <a:ext cx="1010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Виды ЦФА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06833295"/>
              </p:ext>
            </p:extLst>
          </p:nvPr>
        </p:nvGraphicFramePr>
        <p:xfrm>
          <a:off x="434810" y="2005903"/>
          <a:ext cx="5286812" cy="419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98298347"/>
              </p:ext>
            </p:extLst>
          </p:nvPr>
        </p:nvGraphicFramePr>
        <p:xfrm>
          <a:off x="6073109" y="3479149"/>
          <a:ext cx="5559774" cy="289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73109" y="1490332"/>
            <a:ext cx="4635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ЦФА = цифровые права</a:t>
            </a:r>
          </a:p>
          <a:p>
            <a:pPr algn="r"/>
            <a:endParaRPr lang="ru-RU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ЦФА ≠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езналичные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электронные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</a:t>
            </a:r>
          </a:p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≠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бездокументарные ценные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бумаги. 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" y="5064681"/>
            <a:ext cx="1824991" cy="18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0682" y="293287"/>
            <a:ext cx="10106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Цифровая валюта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" y="5064681"/>
            <a:ext cx="1824991" cy="18249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22075" y="616364"/>
            <a:ext cx="45356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принимать цифровую валюту в качестве встречного предоставления за передачу </a:t>
            </a: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выполнение работ или оказание услуг 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5 ст. 14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 ЦФА)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55273306"/>
              </p:ext>
            </p:extLst>
          </p:nvPr>
        </p:nvGraphicFramePr>
        <p:xfrm>
          <a:off x="5543550" y="1471006"/>
          <a:ext cx="6872287" cy="459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04547567"/>
              </p:ext>
            </p:extLst>
          </p:nvPr>
        </p:nvGraphicFramePr>
        <p:xfrm>
          <a:off x="-359217" y="1324454"/>
          <a:ext cx="6428087" cy="4032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69362" y="5614424"/>
            <a:ext cx="8437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лиц,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обладанием цифровой валютой, подлежат судебной защите только при условии информирования ими о фактах обладания цифровой валютой и совершения гражданско-правовых сделок и (или) операций с цифровой валютой в порядке, установленном законодательством Российской Федерации о налогах и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сборах (ч. 6 ст. 14 Закона о ЦФА). 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588" y="10676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Цифровой рубль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88" y="1331125"/>
            <a:ext cx="4222833" cy="39123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</a:rPr>
              <a:t>Цифровая </a:t>
            </a:r>
            <a:r>
              <a:rPr lang="ru-RU" sz="1600" b="1" dirty="0">
                <a:solidFill>
                  <a:srgbClr val="009FDF"/>
                </a:solidFill>
                <a:latin typeface="Arial" panose="020B0604020202020204" pitchFamily="34" charset="0"/>
              </a:rPr>
              <a:t>валюта центрального банка (С</a:t>
            </a:r>
            <a:r>
              <a:rPr lang="en-US" sz="1600" b="1" dirty="0" err="1">
                <a:solidFill>
                  <a:srgbClr val="009FDF"/>
                </a:solidFill>
                <a:latin typeface="Arial" panose="020B0604020202020204" pitchFamily="34" charset="0"/>
              </a:rPr>
              <a:t>entral</a:t>
            </a:r>
            <a:r>
              <a:rPr lang="en-US" sz="1600" b="1" dirty="0">
                <a:solidFill>
                  <a:srgbClr val="009FDF"/>
                </a:solidFill>
                <a:latin typeface="Arial" panose="020B0604020202020204" pitchFamily="34" charset="0"/>
              </a:rPr>
              <a:t> bank digital currencies</a:t>
            </a:r>
            <a:r>
              <a:rPr lang="ru-RU" sz="1600" b="1" dirty="0">
                <a:solidFill>
                  <a:srgbClr val="009FDF"/>
                </a:solidFill>
                <a:latin typeface="Arial" panose="020B0604020202020204" pitchFamily="34" charset="0"/>
              </a:rPr>
              <a:t> (</a:t>
            </a:r>
            <a:r>
              <a:rPr lang="en-US" sz="1600" b="1" dirty="0">
                <a:solidFill>
                  <a:srgbClr val="009FDF"/>
                </a:solidFill>
                <a:latin typeface="Arial" panose="020B0604020202020204" pitchFamily="34" charset="0"/>
              </a:rPr>
              <a:t>CBDCs</a:t>
            </a:r>
            <a:r>
              <a:rPr lang="en-US" sz="1600" b="1" dirty="0" smtClean="0">
                <a:solidFill>
                  <a:srgbClr val="009FDF"/>
                </a:solidFill>
                <a:latin typeface="Arial" panose="020B0604020202020204" pitchFamily="34" charset="0"/>
              </a:rPr>
              <a:t>)</a:t>
            </a:r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</a:rPr>
              <a:t>)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цифровая форма валюты, выпускаемая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государственным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органом, которая сосуществует вместе с наличными деньгами и банковскими депозитами, но не заменяет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Taxing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Currencies: an Overview of Tax Treatments and Emerging Tax Policy Issues by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В России может появиться цифровой рубль | Infopro54 - Новости Новосибирска.  Новости Сибир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85" y="244960"/>
            <a:ext cx="2293664" cy="17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8" y="5035138"/>
            <a:ext cx="1822862" cy="18228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47061" y="1320467"/>
            <a:ext cx="42591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</a:rPr>
              <a:t>Цифровой рубль: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митируется Банком России;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выполняет все функции денег;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вляется законным средством платежа;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вободно обменивается на наличные и безналичные рубли;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оступен всем субъектам.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09089"/>
              </p:ext>
            </p:extLst>
          </p:nvPr>
        </p:nvGraphicFramePr>
        <p:xfrm>
          <a:off x="5117429" y="3162927"/>
          <a:ext cx="6799719" cy="3433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058">
                  <a:extLst>
                    <a:ext uri="{9D8B030D-6E8A-4147-A177-3AD203B41FA5}">
                      <a16:colId xmlns:a16="http://schemas.microsoft.com/office/drawing/2014/main" val="3230518969"/>
                    </a:ext>
                  </a:extLst>
                </a:gridCol>
                <a:gridCol w="1585511">
                  <a:extLst>
                    <a:ext uri="{9D8B030D-6E8A-4147-A177-3AD203B41FA5}">
                      <a16:colId xmlns:a16="http://schemas.microsoft.com/office/drawing/2014/main" val="2577074653"/>
                    </a:ext>
                  </a:extLst>
                </a:gridCol>
                <a:gridCol w="2013613">
                  <a:extLst>
                    <a:ext uri="{9D8B030D-6E8A-4147-A177-3AD203B41FA5}">
                      <a16:colId xmlns:a16="http://schemas.microsoft.com/office/drawing/2014/main" val="977740152"/>
                    </a:ext>
                  </a:extLst>
                </a:gridCol>
                <a:gridCol w="1778537">
                  <a:extLst>
                    <a:ext uri="{9D8B030D-6E8A-4147-A177-3AD203B41FA5}">
                      <a16:colId xmlns:a16="http://schemas.microsoft.com/office/drawing/2014/main" val="3493047306"/>
                    </a:ext>
                  </a:extLst>
                </a:gridCol>
              </a:tblGrid>
              <a:tr h="526757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рубль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Безналичные деньги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Криптовалюта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10887"/>
                  </a:ext>
                </a:extLst>
              </a:tr>
              <a:tr h="7147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Законное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средство платежа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278509"/>
                  </a:ext>
                </a:extLst>
              </a:tr>
              <a:tr h="7122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Эмитент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 России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Счета открывают коммерческие банки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Несколько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33844"/>
                  </a:ext>
                </a:extLst>
              </a:tr>
              <a:tr h="7026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Роль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коммерческих банков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Посредническая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Существенная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40181"/>
                  </a:ext>
                </a:extLst>
              </a:tr>
              <a:tr h="6301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код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запись в базе данных коммерческих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банков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запись в распределенном реестре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67681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623486" y="2103406"/>
            <a:ext cx="2408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рубль. Доклад для общественных консультаций  // Банк России, 2020.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948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38041"/>
            <a:ext cx="116967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ЦФА и цифровые валюты: налоговые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и финансовые  аспекты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917" y="5087412"/>
            <a:ext cx="7834313" cy="16276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6948" y="4748858"/>
            <a:ext cx="6572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цифровых валют для целей налогообложения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95565" y="4225638"/>
            <a:ext cx="4487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Taxing Virtual Currencies: an Overview of Tax Treatments and Emerging Tax Policy Issues by OECD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1" y="1765696"/>
            <a:ext cx="6907414" cy="29831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427142"/>
            <a:ext cx="7105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налогооблагаемое событие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244246"/>
            <a:ext cx="1609726" cy="1313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72350" y="978417"/>
            <a:ext cx="4545804" cy="313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разных видов </a:t>
            </a:r>
            <a:r>
              <a:rPr lang="ru-RU" sz="14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токенов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целей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бухгалтерского учета и налогообложения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</a:t>
            </a:r>
            <a:r>
              <a:rPr lang="ru-RU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err="1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токены</a:t>
            </a:r>
            <a:r>
              <a:rPr lang="en-US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 tokens)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рассматриваться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финансовых активов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Международными стандартами финансовой отчетности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(IFRS)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Utility-</a:t>
            </a:r>
            <a:r>
              <a:rPr lang="ru-RU" sz="1400" b="1" dirty="0" err="1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токены</a:t>
            </a:r>
            <a:r>
              <a:rPr lang="en-US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utility tokens</a:t>
            </a:r>
            <a:r>
              <a:rPr lang="ru-RU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представляют собой право на получение товаров или услуг в будущем, могут рассматриваться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предоплаты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эти товары и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услуги;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Цифровые валюты (</a:t>
            </a:r>
            <a:r>
              <a:rPr lang="en-US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 currencies</a:t>
            </a:r>
            <a:r>
              <a:rPr lang="ru-RU" sz="14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правило считаются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нематериальными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активами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7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269875"/>
            <a:ext cx="11201397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Законопроекты Минфина РФ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88" y="1616074"/>
            <a:ext cx="4776787" cy="47942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b="1" dirty="0" smtClean="0">
                <a:solidFill>
                  <a:srgbClr val="009FDF"/>
                </a:solidFill>
                <a:latin typeface="Arial" panose="020B0604020202020204" pitchFamily="34" charset="0"/>
              </a:rPr>
              <a:t>Законопроект от 28 августа 2020 года:</a:t>
            </a:r>
            <a:endParaRPr lang="ru-RU" sz="1500" b="1" dirty="0">
              <a:solidFill>
                <a:srgbClr val="009FDF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rgbClr val="009FDF"/>
                </a:solidFill>
                <a:latin typeface="Arial" panose="020B0604020202020204" pitchFamily="34" charset="0"/>
              </a:rPr>
              <a:t>Поправки в УК РФ, КоАП РФ: 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уголовная и административная ответственность за организацию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незаконного оборота цифровых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 / цифровой валюты, за незаконный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цифровых прав или цифровой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валюты в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 встречного предоставления за передаваемые товары, выполняемые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и оказываемые услуги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амая строгая мера наказания –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лишение свободы на срок до 7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со штрафом в размере до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миллиона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  <a:p>
            <a:pPr algn="just"/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49" y="219361"/>
            <a:ext cx="1304923" cy="1304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" y="5150406"/>
            <a:ext cx="1824991" cy="18249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6374" y="1524284"/>
            <a:ext cx="6419847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009FDF"/>
                </a:solidFill>
                <a:latin typeface="Arial" panose="020B0604020202020204" pitchFamily="34" charset="0"/>
              </a:rPr>
              <a:t>Законопроекты, опубликованные </a:t>
            </a:r>
            <a:r>
              <a:rPr lang="ru-RU" sz="1500" b="1" dirty="0">
                <a:solidFill>
                  <a:srgbClr val="009FDF"/>
                </a:solidFill>
                <a:latin typeface="Arial" panose="020B0604020202020204" pitchFamily="34" charset="0"/>
              </a:rPr>
              <a:t>10 ноября </a:t>
            </a:r>
            <a:r>
              <a:rPr lang="ru-RU" sz="1500" b="1" dirty="0" smtClean="0">
                <a:solidFill>
                  <a:srgbClr val="009FDF"/>
                </a:solidFill>
                <a:latin typeface="Arial" panose="020B0604020202020204" pitchFamily="34" charset="0"/>
              </a:rPr>
              <a:t>2020 года:</a:t>
            </a:r>
          </a:p>
          <a:p>
            <a:pPr>
              <a:lnSpc>
                <a:spcPct val="90000"/>
              </a:lnSpc>
            </a:pPr>
            <a:r>
              <a:rPr lang="ru-RU" sz="1500" b="1" dirty="0">
                <a:solidFill>
                  <a:srgbClr val="009FDF"/>
                </a:solidFill>
                <a:latin typeface="Arial" panose="020B0604020202020204" pitchFamily="34" charset="0"/>
              </a:rPr>
              <a:t>Поправки в НК РФ: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налоговых целей цифровая валюта признается имуществом и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объектом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налогообложения;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операции, связанные с обращением цифровой валюты, не облагаются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сообщать налоговым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органам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получении права распоряжаться цифровой валютой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предоставлять отчет об операциях (если оборот превышает 600 тыс. рублей в год).</a:t>
            </a:r>
          </a:p>
          <a:p>
            <a:pPr>
              <a:lnSpc>
                <a:spcPct val="90000"/>
              </a:lnSpc>
            </a:pPr>
            <a:endParaRPr lang="ru-RU" sz="1500" b="1" dirty="0" smtClean="0">
              <a:solidFill>
                <a:srgbClr val="009FD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500" b="1" dirty="0" smtClean="0">
                <a:solidFill>
                  <a:srgbClr val="009FDF"/>
                </a:solidFill>
                <a:latin typeface="Arial" panose="020B0604020202020204" pitchFamily="34" charset="0"/>
              </a:rPr>
              <a:t>Поправки </a:t>
            </a:r>
            <a:r>
              <a:rPr lang="ru-RU" sz="1500" b="1" dirty="0">
                <a:solidFill>
                  <a:srgbClr val="009FDF"/>
                </a:solidFill>
                <a:latin typeface="Arial" panose="020B0604020202020204" pitchFamily="34" charset="0"/>
              </a:rPr>
              <a:t>в УК РФ: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головная ответственность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уклонение от представления отчета об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операциях налоговым органам; самая строгая мера наказания – лишение свободы на срок до 3 лет, штраф в размере до 2 млн. рублей. </a:t>
            </a:r>
          </a:p>
          <a:p>
            <a:pPr>
              <a:lnSpc>
                <a:spcPct val="90000"/>
              </a:lnSpc>
            </a:pPr>
            <a:endParaRPr lang="ru-RU" sz="1500" b="1" dirty="0" smtClean="0">
              <a:solidFill>
                <a:srgbClr val="009FD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500" b="1" dirty="0" smtClean="0">
                <a:solidFill>
                  <a:srgbClr val="009FDF"/>
                </a:solidFill>
                <a:latin typeface="Arial" panose="020B0604020202020204" pitchFamily="34" charset="0"/>
              </a:rPr>
              <a:t>Поправки </a:t>
            </a:r>
            <a:r>
              <a:rPr lang="ru-RU" sz="1500" b="1" dirty="0">
                <a:solidFill>
                  <a:srgbClr val="009FDF"/>
                </a:solidFill>
                <a:latin typeface="Arial" panose="020B0604020202020204" pitchFamily="34" charset="0"/>
              </a:rPr>
              <a:t>в КоАП: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дминистративная ответственность за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незаконный оборот и нарушение правил совершения сделок с ЦФА, незаконный прием цифровой валюты в качестве встречного предоставления за товары, работы и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услуги.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– от 20 до 200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для граждан, от 100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для юридических лиц. 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55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34075"/>
            <a:ext cx="10830636" cy="1325563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Стейблкоин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370" y="5946569"/>
            <a:ext cx="6818194" cy="7674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Regulation, Supervision and Oversight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1400" i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Stablecoin</a:t>
            </a: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Arrangements</a:t>
            </a: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and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</a:t>
            </a: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Financial Stability Board (13.10.2020)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370" y="1316373"/>
            <a:ext cx="675320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9FDF"/>
                </a:solidFill>
                <a:latin typeface="Arial" panose="020B0604020202020204" pitchFamily="34" charset="0"/>
              </a:rPr>
              <a:t>Что такое </a:t>
            </a:r>
            <a:r>
              <a:rPr lang="ru-RU" sz="1600" b="1" dirty="0" err="1">
                <a:solidFill>
                  <a:srgbClr val="009FDF"/>
                </a:solidFill>
                <a:latin typeface="Arial" panose="020B0604020202020204" pitchFamily="34" charset="0"/>
              </a:rPr>
              <a:t>стейблкоин</a:t>
            </a:r>
            <a:r>
              <a:rPr lang="ru-RU" sz="1600" b="1" dirty="0">
                <a:solidFill>
                  <a:srgbClr val="009FD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Stability Board: </a:t>
            </a:r>
          </a:p>
          <a:p>
            <a:pPr marL="342900" indent="-342900">
              <a:buAutoNum type="arabicParenR"/>
            </a:pPr>
            <a:r>
              <a:rPr lang="ru-RU" sz="16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стейблкоины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stablecoins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цифровых активов (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assets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стейблкоины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stablecoins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стейблкоинов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9FDF"/>
                </a:solidFill>
                <a:latin typeface="Arial" panose="020B0604020202020204" pitchFamily="34" charset="0"/>
              </a:rPr>
              <a:t>Особенность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стабилизационные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механизмы, которые позволяют снизить волатильность данного актива. </a:t>
            </a:r>
          </a:p>
          <a:p>
            <a:r>
              <a:rPr lang="ru-RU" sz="1600" b="1" dirty="0">
                <a:solidFill>
                  <a:srgbClr val="009FDF"/>
                </a:solidFill>
                <a:latin typeface="Arial" panose="020B0604020202020204" pitchFamily="34" charset="0"/>
              </a:rPr>
              <a:t>Способы стабилизации: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алгоритмические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механизмы, которые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влияют на предложение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стейблкоина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росте / падении спроса;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стейблкоина к основному активу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валюте, товарам или другим видам цифровых активов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комбинация п. 1 и п. 2. 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9FDF"/>
                </a:solidFill>
                <a:latin typeface="Arial" panose="020B0604020202020204" pitchFamily="34" charset="0"/>
              </a:rPr>
              <a:t>Глобальный </a:t>
            </a:r>
            <a:r>
              <a:rPr lang="ru-RU" sz="1600" b="1" dirty="0" err="1" smtClean="0">
                <a:solidFill>
                  <a:srgbClr val="009FDF"/>
                </a:solidFill>
                <a:latin typeface="Arial" panose="020B0604020202020204" pitchFamily="34" charset="0"/>
              </a:rPr>
              <a:t>стейблкоин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Stability Board: 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такой же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стейблкоин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обращается в нескольких юрисдикциях и имеет значительный масштаб выпуска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190" y="401085"/>
            <a:ext cx="3543301" cy="1799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115" y="5035138"/>
            <a:ext cx="1822862" cy="18228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14572" y="2393662"/>
            <a:ext cx="40774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шансов стать </a:t>
            </a:r>
            <a:r>
              <a:rPr lang="ru-RU" sz="1600" b="1" dirty="0">
                <a:solidFill>
                  <a:srgbClr val="009FDF"/>
                </a:solidFill>
                <a:latin typeface="Arial" panose="020B0604020202020204" pitchFamily="34" charset="0"/>
              </a:rPr>
              <a:t>средством платежа и средством сбережения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b="1" dirty="0">
                <a:solidFill>
                  <a:srgbClr val="009FDF"/>
                </a:solidFill>
                <a:latin typeface="Arial" panose="020B0604020202020204" pitchFamily="34" charset="0"/>
              </a:rPr>
              <a:t>простой механизм оценки стоимости для налоговых и бухгалтерских целей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т. к.: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еньшая волатильность;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аличие базового актива со стабильной стоимостью.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3190" y="4532709"/>
            <a:ext cx="3716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Taxing Virtual Currencies: an Overview of Tax Treatments and Emerging Tax Policy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by OECD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9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1329" y="6174192"/>
            <a:ext cx="1096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D0D3D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© O2 Consulting 2020. </a:t>
            </a:r>
          </a:p>
          <a:p>
            <a:r>
              <a:rPr lang="ru-RU" sz="800" dirty="0">
                <a:solidFill>
                  <a:srgbClr val="D0D3D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® O2 Consulting является товарным знаком, зарегистрированным по законодательству РФ. Все права </a:t>
            </a:r>
            <a:r>
              <a:rPr lang="ru-RU" sz="800" dirty="0" smtClean="0">
                <a:solidFill>
                  <a:srgbClr val="D0D3D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защищены</a:t>
            </a:r>
            <a:r>
              <a:rPr lang="en-US" sz="800" dirty="0">
                <a:solidFill>
                  <a:srgbClr val="D0D3D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.</a:t>
            </a:r>
            <a:endParaRPr lang="ru-RU" sz="800" dirty="0">
              <a:solidFill>
                <a:srgbClr val="D0D3D4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D0D3D4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418357" y="2050778"/>
            <a:ext cx="369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646" y="3179056"/>
            <a:ext cx="3713625" cy="236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11950" y="3441884"/>
            <a:ext cx="3713625" cy="236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18357" y="3366890"/>
            <a:ext cx="33126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Офис в Москве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123112, Москва,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Пресненская набережная 12,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Этаж 43, офис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VII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Tel.: +7 (495) 653-83-00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o2consult.com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info@o2consult.com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0734" y="3436672"/>
            <a:ext cx="370716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Офис на Кипре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Arch.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Makariou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 III 67 &amp; 2B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Orfeos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Fira Sans Light" panose="020B04030500000200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Street, 2nd Floor, Office 203, 1070</a:t>
            </a:r>
          </a:p>
          <a:p>
            <a:pPr algn="just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Nicosia, Cyprus</a:t>
            </a:r>
          </a:p>
          <a:p>
            <a:pPr algn="just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o2consult.com</a:t>
            </a:r>
          </a:p>
          <a:p>
            <a:pPr algn="just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info@o2consult.com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Fira Sans Light" panose="020B04030500000200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0968" y="3436672"/>
            <a:ext cx="275594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Офис в Цюрихе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Bellerivestrasse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 3, 8008,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Zurich, Switzerland</a:t>
            </a: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Tel.: + 41 (0) 79 1728219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o2consult.com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info@o2consult.com</a:t>
            </a:r>
          </a:p>
          <a:p>
            <a:endParaRPr lang="ru-RU" dirty="0">
              <a:latin typeface="Arial" panose="020B0604020202020204" pitchFamily="34" charset="0"/>
              <a:ea typeface="Fira Sans Light" panose="020B04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34" y="240752"/>
            <a:ext cx="182286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800" y="5014641"/>
            <a:ext cx="1824991" cy="18249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3927" y="562844"/>
            <a:ext cx="832220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0" indent="-804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права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финансовые активы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валюты 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новые объекты гражданского оборота. Особенности регулирования в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оссии и за рубежом. Правовые и сутевые различия. </a:t>
            </a:r>
          </a:p>
          <a:p>
            <a:pPr marL="804863" lvl="0" indent="-80486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804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валюта, электронные деньги, цифровой рубль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как отличить одно от другого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80486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804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глобального стейблкоина.</a:t>
            </a:r>
          </a:p>
          <a:p>
            <a:pPr marL="804863" indent="-80486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804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«Производные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цифровые финансовые активы и классические финансовые инструменты: сходства и 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различия.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804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22440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40" y="13200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Цифровые (виртуальные) валюты и активы. Формирование понятий.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0942" y="2218041"/>
            <a:ext cx="5962650" cy="4506913"/>
          </a:xfrm>
        </p:spPr>
        <p:txBody>
          <a:bodyPr>
            <a:normAutofit/>
          </a:bodyPr>
          <a:lstStyle/>
          <a:p>
            <a:pPr marL="179388" indent="-179388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token – cryptocurrency</a:t>
            </a:r>
          </a:p>
          <a:p>
            <a:pPr marL="179388" indent="-179388">
              <a:spcBef>
                <a:spcPts val="0"/>
              </a:spcBef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Asset token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token </a:t>
            </a:r>
            <a:endParaRPr lang="ru-RU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Utility token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5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1576" y="4471498"/>
            <a:ext cx="55340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currencies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assets </a:t>
            </a:r>
          </a:p>
          <a:p>
            <a:endParaRPr lang="ru-RU" sz="15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0086" y="2939063"/>
            <a:ext cx="1857375" cy="957263"/>
          </a:xfrm>
          <a:prstGeom prst="ellipse">
            <a:avLst/>
          </a:prstGeom>
          <a:solidFill>
            <a:srgbClr val="009F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9780" y="4279898"/>
            <a:ext cx="1857375" cy="957263"/>
          </a:xfrm>
          <a:prstGeom prst="ellipse">
            <a:avLst/>
          </a:prstGeom>
          <a:solidFill>
            <a:srgbClr val="009F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FATF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0086" y="1457567"/>
            <a:ext cx="1857375" cy="957263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FINMA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9779" y="5713747"/>
            <a:ext cx="1857375" cy="957263"/>
          </a:xfrm>
          <a:prstGeom prst="ellipse">
            <a:avLst/>
          </a:prstGeom>
          <a:solidFill>
            <a:srgbClr val="009F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1576" y="585417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asset 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5157103" y="5907553"/>
            <a:ext cx="348332" cy="7228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89540" y="6051623"/>
            <a:ext cx="1577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DLT assets </a:t>
            </a:r>
            <a:endParaRPr lang="ru-RU" sz="2000" dirty="0"/>
          </a:p>
        </p:txBody>
      </p:sp>
      <p:sp>
        <p:nvSpPr>
          <p:cNvPr id="15" name="Левая фигурная скобка 14"/>
          <p:cNvSpPr/>
          <p:nvPr/>
        </p:nvSpPr>
        <p:spPr>
          <a:xfrm rot="10800000">
            <a:off x="9754821" y="2273806"/>
            <a:ext cx="333154" cy="13702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Прямоугольник 1026"/>
          <p:cNvSpPr/>
          <p:nvPr/>
        </p:nvSpPr>
        <p:spPr>
          <a:xfrm>
            <a:off x="8799603" y="3810536"/>
            <a:ext cx="1510798" cy="4001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Howey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08" y="5074872"/>
            <a:ext cx="1824991" cy="1824991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351057" y="3739058"/>
            <a:ext cx="20978" cy="82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0310401" y="2781795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tokens</a:t>
            </a:r>
            <a:endParaRPr lang="ru-RU" sz="2000" dirty="0"/>
          </a:p>
        </p:txBody>
      </p:sp>
      <p:cxnSp>
        <p:nvCxnSpPr>
          <p:cNvPr id="26" name="Прямая со стрелкой 25"/>
          <p:cNvCxnSpPr>
            <a:stCxn id="8" idx="6"/>
          </p:cNvCxnSpPr>
          <p:nvPr/>
        </p:nvCxnSpPr>
        <p:spPr>
          <a:xfrm>
            <a:off x="2057155" y="4758530"/>
            <a:ext cx="201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800889" y="4185825"/>
            <a:ext cx="388301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Виртуальная валюта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 цифровых денег, выпущенных и контролируемых разработчиками, используемых среди членов соответствующего виртуального сообщества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59306" y="1562498"/>
            <a:ext cx="17835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irtual currency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tradability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94162" y="6089777"/>
            <a:ext cx="2809487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 Test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060407" y="6251678"/>
            <a:ext cx="230901" cy="1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2500063" y="2887620"/>
            <a:ext cx="1857375" cy="957263"/>
          </a:xfrm>
          <a:prstGeom prst="ellipse">
            <a:avLst/>
          </a:prstGeom>
          <a:solidFill>
            <a:srgbClr val="009F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EUCB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9235891" y="3096997"/>
            <a:ext cx="2888" cy="641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68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09" y="-147550"/>
            <a:ext cx="1824991" cy="182499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29051" y="1427728"/>
            <a:ext cx="8773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Action Task Force (FATF)</a:t>
            </a:r>
          </a:p>
          <a:p>
            <a:r>
              <a:rPr lang="en-US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Virtual Currencies Key Definitions and Potential AML/CFT Risks, 2014</a:t>
            </a:r>
            <a:endParaRPr lang="ru-RU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149955" y="2291352"/>
            <a:ext cx="9532165" cy="4137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2" indent="-354013" algn="just"/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ВИРТУАЛЬНАЯ ВАЛЮТА (</a:t>
            </a:r>
            <a:r>
              <a:rPr lang="en-US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 CURRENCY</a:t>
            </a:r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цифровое </a:t>
            </a: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ценности, </a:t>
            </a: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которая может 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обмениваться </a:t>
            </a: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цифровом виде и функционирует 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как: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262063" lvl="3" indent="-542925" algn="just">
              <a:buFont typeface="Arial" panose="020B0604020202020204" pitchFamily="34" charset="0"/>
              <a:buAutoNum type="arabicParenBoth"/>
            </a:pP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средство обмена </a:t>
            </a: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medium of exchange</a:t>
            </a: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и/или</a:t>
            </a:r>
            <a:endParaRPr lang="en-US" sz="16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62063" lvl="3" indent="-542925" algn="just">
              <a:buFont typeface="Arial" panose="020B0604020202020204" pitchFamily="34" charset="0"/>
              <a:buAutoNum type="arabicParenBoth"/>
            </a:pP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расчетная единица (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 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и/или</a:t>
            </a:r>
            <a:endParaRPr lang="en-US" sz="1600" dirty="0" smtClean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62063" lvl="3" indent="-542925" algn="just">
              <a:buFont typeface="Arial" panose="020B0604020202020204" pitchFamily="34" charset="0"/>
              <a:buAutoNum type="arabicParenBoth"/>
            </a:pP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редство сбережения (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store of value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347663" lvl="2" indent="0" algn="just">
              <a:buNone/>
            </a:pPr>
            <a:r>
              <a:rPr lang="ru-RU" sz="1600" u="sng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не имеет статуса законного средства платежа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 tender 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ru-RU" sz="1600" u="sng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Отличается от </a:t>
            </a:r>
            <a:r>
              <a:rPr lang="ru-RU" sz="1600" u="sng" dirty="0" err="1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фиатных</a:t>
            </a:r>
            <a:r>
              <a:rPr lang="ru-RU" sz="1600" u="sng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валют и электронных денег. 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347663" lvl="2" indent="0" algn="just">
              <a:buNone/>
            </a:pPr>
            <a:endParaRPr lang="en-US" sz="1600" dirty="0" smtClean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2" indent="-342900" algn="just"/>
            <a:r>
              <a:rPr lang="ru-RU" sz="1600" b="1" dirty="0" err="1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Фиатная</a:t>
            </a:r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валюта </a:t>
            </a:r>
            <a:r>
              <a:rPr lang="en-US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(Fiat currency) 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(“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настоящие деньги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,” </a:t>
            </a: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money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,” or “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национальная валюта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”)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деньги в виде монет или банкнот определенной страны, обозначенные и обращающиеся как законное средств платежа, принимаемые для расчетов в выпустившей их стране.</a:t>
            </a:r>
            <a:endParaRPr lang="en-US" sz="1600" dirty="0" smtClean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2" indent="-342900" algn="just"/>
            <a:endParaRPr lang="en-US" sz="1600" dirty="0" smtClean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2" indent="-342900" algn="just"/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Электронные деньги (</a:t>
            </a:r>
            <a:r>
              <a:rPr lang="en-US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E-money</a:t>
            </a:r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цифровое представление </a:t>
            </a:r>
            <a:r>
              <a:rPr lang="ru-RU" sz="1600" dirty="0" err="1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фиатной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валюты, используемое для электронной передачи валют, деноминированное в соответствующем </a:t>
            </a:r>
            <a:r>
              <a:rPr lang="ru-RU" sz="1600" dirty="0" err="1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фиате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Это цифровой механизм передачи (трансфера) </a:t>
            </a:r>
            <a:r>
              <a:rPr lang="ru-RU" sz="1600" dirty="0" err="1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фиатной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валюты; также имеет статус законного средства платежа. </a:t>
            </a:r>
            <a:endParaRPr lang="en-US" sz="1600" dirty="0" smtClean="0">
              <a:solidFill>
                <a:schemeClr val="bg2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9052" y="102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Цифровые (виртуальные) валюты и активы. Формирование понятий.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444" y="1682683"/>
            <a:ext cx="1217337" cy="1217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1444" y="2939134"/>
            <a:ext cx="1217337" cy="1217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3886" y="4195585"/>
            <a:ext cx="1224895" cy="1224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9690" y="5597504"/>
            <a:ext cx="2392310" cy="11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4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09" y="5033009"/>
            <a:ext cx="1824991" cy="1824991"/>
          </a:xfrm>
          <a:prstGeom prst="rect">
            <a:avLst/>
          </a:prstGeom>
        </p:spPr>
      </p:pic>
      <p:sp>
        <p:nvSpPr>
          <p:cNvPr id="35" name="Текст 2"/>
          <p:cNvSpPr txBox="1">
            <a:spLocks/>
          </p:cNvSpPr>
          <p:nvPr/>
        </p:nvSpPr>
        <p:spPr>
          <a:xfrm>
            <a:off x="157991" y="2575829"/>
            <a:ext cx="9492905" cy="3769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algn="just"/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ЦИФРОВАЯ ВАЛЮТА (</a:t>
            </a:r>
            <a:r>
              <a:rPr lang="en-US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currency</a:t>
            </a:r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цифровое представление либо виртуальной валюты (</a:t>
            </a:r>
            <a:r>
              <a:rPr lang="ru-RU" sz="1600" dirty="0" err="1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нефиатной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либо электронных денег (</a:t>
            </a:r>
            <a:r>
              <a:rPr lang="ru-RU" sz="1600" dirty="0" err="1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фиатных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sz="16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6313" lvl="2" indent="0" algn="just"/>
            <a:endParaRPr lang="ru-RU" sz="1600" b="1" dirty="0">
              <a:solidFill>
                <a:srgbClr val="009FD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lvl="2" indent="-354013" algn="just"/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ДЕЦЕНТРАЛИЗОВАННЫЕ ВИРТУАЛЬНЫЕ ВАЛЮТЫ (</a:t>
            </a:r>
            <a:r>
              <a:rPr lang="en-US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Decentralized </a:t>
            </a:r>
            <a:r>
              <a:rPr lang="en-US" sz="1600" b="1" dirty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 </a:t>
            </a:r>
            <a:r>
              <a:rPr lang="en-US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Currencies</a:t>
            </a:r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 err="1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криптовалюты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распределенные, основанные на общем доступе к исходному коду, математически обусловленные и непосредственные в передаче от одного лица к другому (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peer-to-peer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виртуальные валюты, не имеющие центрального администрирующего органа (власти), централизованного мониторинга или наблюдения</a:t>
            </a:r>
            <a:r>
              <a:rPr lang="en-US" sz="1600" i="1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i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indent="0" algn="just"/>
            <a:endParaRPr lang="en-US" sz="1600" i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lvl="2" indent="-354013" algn="just"/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КРИПТОВАЛЮТА (</a:t>
            </a:r>
            <a:r>
              <a:rPr lang="en-US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Cryptocurrency</a:t>
            </a:r>
            <a:r>
              <a:rPr lang="ru-RU" sz="1600" b="1" dirty="0" smtClean="0">
                <a:solidFill>
                  <a:srgbClr val="009FD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математически обусловленная децентрализованная конвертируемая виртуальная валюта, защищенная криптографическими средствами, т.е. принципы криптографии применяются для обеспечения защиты соответствующей цифровой информации. </a:t>
            </a:r>
            <a:r>
              <a:rPr lang="ru-RU" sz="1600" dirty="0" err="1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Криптовалюта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обращается с использованием публичных и частных ключей для передачи ценности от одного лица к другому и должна быть в каждом случае передачи (операции) </a:t>
            </a:r>
            <a:r>
              <a:rPr lang="ru-RU" sz="1600" dirty="0" err="1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криптографически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подтверждена (подписана). </a:t>
            </a:r>
            <a:endParaRPr lang="ru-RU" sz="14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529051" y="102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Цифровые (виртуальные) валюты и активы. Формирование понятий.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051" y="1427728"/>
            <a:ext cx="8773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Action Task Force (FATF)</a:t>
            </a:r>
          </a:p>
          <a:p>
            <a:r>
              <a:rPr lang="en-US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Virtual Currencies Key Definitions and Potential AML/CFT Risks, 2014</a:t>
            </a:r>
            <a:endParaRPr lang="ru-RU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46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13" y="122443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Цифровые (виртуальные) валюты и активы. Формирование понятий.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7176520" y="1519607"/>
            <a:ext cx="2553417" cy="957263"/>
          </a:xfrm>
          <a:prstGeom prst="ellipse">
            <a:avLst/>
          </a:prstGeom>
          <a:solidFill>
            <a:srgbClr val="009F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Фиатная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валюта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95586" y="2827036"/>
            <a:ext cx="2493725" cy="957263"/>
          </a:xfrm>
          <a:prstGeom prst="ellipse">
            <a:avLst/>
          </a:prstGeom>
          <a:solidFill>
            <a:srgbClr val="009F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валюта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43299" y="1571866"/>
            <a:ext cx="2553418" cy="957263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Виртуальная валюта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01884" y="4159055"/>
            <a:ext cx="2404331" cy="957263"/>
          </a:xfrm>
          <a:prstGeom prst="ellipse">
            <a:avLst/>
          </a:prstGeom>
          <a:solidFill>
            <a:srgbClr val="009F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Децентрали-зованная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08" y="5074872"/>
            <a:ext cx="1824991" cy="1824991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8463948" y="2471901"/>
            <a:ext cx="12032" cy="82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170983" y="3239357"/>
            <a:ext cx="2558954" cy="957263"/>
          </a:xfrm>
          <a:prstGeom prst="ellipse">
            <a:avLst/>
          </a:prstGeom>
          <a:solidFill>
            <a:srgbClr val="009F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деньги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260256" y="2517715"/>
            <a:ext cx="1103243" cy="536713"/>
          </a:xfrm>
          <a:custGeom>
            <a:avLst/>
            <a:gdLst>
              <a:gd name="connsiteX0" fmla="*/ 0 w 1222513"/>
              <a:gd name="connsiteY0" fmla="*/ 0 h 565794"/>
              <a:gd name="connsiteX1" fmla="*/ 208722 w 1222513"/>
              <a:gd name="connsiteY1" fmla="*/ 526774 h 565794"/>
              <a:gd name="connsiteX2" fmla="*/ 1192696 w 1222513"/>
              <a:gd name="connsiteY2" fmla="*/ 526774 h 565794"/>
              <a:gd name="connsiteX3" fmla="*/ 1192696 w 1222513"/>
              <a:gd name="connsiteY3" fmla="*/ 526774 h 565794"/>
              <a:gd name="connsiteX4" fmla="*/ 1222513 w 1222513"/>
              <a:gd name="connsiteY4" fmla="*/ 556591 h 5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513" h="565794">
                <a:moveTo>
                  <a:pt x="0" y="0"/>
                </a:moveTo>
                <a:cubicBezTo>
                  <a:pt x="4970" y="219489"/>
                  <a:pt x="9940" y="438978"/>
                  <a:pt x="208722" y="526774"/>
                </a:cubicBezTo>
                <a:cubicBezTo>
                  <a:pt x="407504" y="614570"/>
                  <a:pt x="1192696" y="526774"/>
                  <a:pt x="1192696" y="526774"/>
                </a:cubicBezTo>
                <a:lnTo>
                  <a:pt x="1192696" y="526774"/>
                </a:lnTo>
                <a:lnTo>
                  <a:pt x="1222513" y="55659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589569" y="3168579"/>
            <a:ext cx="858514" cy="225367"/>
          </a:xfrm>
          <a:custGeom>
            <a:avLst/>
            <a:gdLst>
              <a:gd name="connsiteX0" fmla="*/ 0 w 804139"/>
              <a:gd name="connsiteY0" fmla="*/ 13335 h 424928"/>
              <a:gd name="connsiteX1" fmla="*/ 626165 w 804139"/>
              <a:gd name="connsiteY1" fmla="*/ 43152 h 424928"/>
              <a:gd name="connsiteX2" fmla="*/ 785191 w 804139"/>
              <a:gd name="connsiteY2" fmla="*/ 371143 h 424928"/>
              <a:gd name="connsiteX3" fmla="*/ 795131 w 804139"/>
              <a:gd name="connsiteY3" fmla="*/ 420839 h 42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139" h="424928">
                <a:moveTo>
                  <a:pt x="0" y="13335"/>
                </a:moveTo>
                <a:cubicBezTo>
                  <a:pt x="247650" y="-1574"/>
                  <a:pt x="495300" y="-16483"/>
                  <a:pt x="626165" y="43152"/>
                </a:cubicBezTo>
                <a:cubicBezTo>
                  <a:pt x="757030" y="102787"/>
                  <a:pt x="757030" y="308195"/>
                  <a:pt x="785191" y="371143"/>
                </a:cubicBezTo>
                <a:cubicBezTo>
                  <a:pt x="813352" y="434091"/>
                  <a:pt x="804241" y="427465"/>
                  <a:pt x="795131" y="4208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421764" y="5740732"/>
            <a:ext cx="2394392" cy="957263"/>
          </a:xfrm>
          <a:prstGeom prst="ellipse">
            <a:avLst/>
          </a:prstGeom>
          <a:solidFill>
            <a:srgbClr val="009F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Крипто-валюта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79201" y="2529129"/>
            <a:ext cx="24849" cy="1872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" idx="4"/>
          </p:cNvCxnSpPr>
          <p:nvPr/>
        </p:nvCxnSpPr>
        <p:spPr>
          <a:xfrm>
            <a:off x="2604050" y="5116318"/>
            <a:ext cx="9940" cy="624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17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13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Походы к регулированию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2193" y="1062027"/>
            <a:ext cx="5962650" cy="498096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r>
              <a:rPr lang="ru-RU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существующее нормативное поле: </a:t>
            </a:r>
            <a:endParaRPr lang="ru-RU" sz="16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регистрации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криптобирж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(Канада, Япония); </a:t>
            </a:r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Выведение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криптовалют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пределы финансового регулирования (Великобритания, Швейцария); </a:t>
            </a:r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законодательства о ценных бумагах по результатам теста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Howey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аналогичных (США), об инвестиционных фондах (Каймановы о-ва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</a:t>
            </a:r>
            <a:r>
              <a:rPr lang="ru-RU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законодательство: </a:t>
            </a:r>
            <a:endParaRPr lang="ru-RU" sz="16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по регулированию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криптобирж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криптокошельков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нормативная база для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выпусков виртуальных активов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(Мальта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 </a:t>
            </a:r>
            <a:r>
              <a:rPr lang="ru-RU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инфраструктура:</a:t>
            </a:r>
            <a:r>
              <a:rPr lang="ru-RU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Экосистемы развития технологий (Сингапур, Швейцария); </a:t>
            </a:r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Регуляторные песочницы (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Канада, Бахрейн); </a:t>
            </a:r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институты для контроля и сертификации (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Мальта, Лихтенштейн).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5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13" y="5386704"/>
            <a:ext cx="46823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См., например: </a:t>
            </a:r>
            <a:r>
              <a:rPr lang="en-US" sz="150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50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www.eurasiancommission.org/ru/act/integr_i_makroec/dep_makroec_pol/SiteAssets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/%D0%94%D0%BE%D0%BA%D0%BB%D0%B0%D0%B4_FINAL.pdf</a:t>
            </a:r>
            <a:endParaRPr lang="ru-RU" sz="150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713" y="1062027"/>
            <a:ext cx="5534025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Запрещение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Запреты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на использование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цифровых активов в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 платежного средства;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на свободный оборот: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/ ограниченный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деятельность бирж / </a:t>
            </a:r>
            <a:r>
              <a:rPr lang="ru-RU" sz="16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трейдинг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 /инвестирование / создание </a:t>
            </a:r>
            <a:r>
              <a:rPr lang="ru-RU" sz="16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криптоплатформ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среда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Валютное законодательство, законодательство ПОД/ФТ (Индия, Иран, Пакистан);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Распространение норм финансового законодательства (Новая Зеландия).</a:t>
            </a:r>
          </a:p>
        </p:txBody>
      </p:sp>
      <p:sp>
        <p:nvSpPr>
          <p:cNvPr id="4" name="Умножение 3"/>
          <p:cNvSpPr/>
          <p:nvPr/>
        </p:nvSpPr>
        <p:spPr>
          <a:xfrm>
            <a:off x="366713" y="106202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8625098">
            <a:off x="6305752" y="1161051"/>
            <a:ext cx="602751" cy="450065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09" y="5280027"/>
            <a:ext cx="1824991" cy="18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6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7779" y="283265"/>
            <a:ext cx="58652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Цифровые права</a:t>
            </a:r>
          </a:p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25" y="5247954"/>
            <a:ext cx="1824991" cy="182499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60153" y="327230"/>
            <a:ext cx="3906847" cy="3028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0D3D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153" y="297552"/>
            <a:ext cx="384543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ГК РФ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ст. 128, 129, 141.1</a:t>
            </a:r>
          </a:p>
          <a:p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ФЗ «О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привлечении инвестиций с использованием инвестиционных платформ и о внесении изменений в отдельные законодательные акты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РФ» от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02.08.2019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259-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ФЗ 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ФЗ «О цифровых финансовых активах, цифровой валюте и о внесении изменений в отдельные законодательные акты РФ»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31.07.2020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259-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2387404"/>
              </p:ext>
            </p:extLst>
          </p:nvPr>
        </p:nvGraphicFramePr>
        <p:xfrm>
          <a:off x="-322545" y="1482061"/>
          <a:ext cx="7307472" cy="482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57683" y="5007429"/>
            <a:ext cx="2253865" cy="505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57684" y="5581460"/>
            <a:ext cx="2253864" cy="505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Имущественные права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57683" y="6233730"/>
            <a:ext cx="2253864" cy="505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Иное имущество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>
            <a:stCxn id="18" idx="3"/>
            <a:endCxn id="37" idx="1"/>
          </p:cNvCxnSpPr>
          <p:nvPr/>
        </p:nvCxnSpPr>
        <p:spPr>
          <a:xfrm flipV="1">
            <a:off x="6411548" y="4942923"/>
            <a:ext cx="628356" cy="89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0" idx="1"/>
          </p:cNvCxnSpPr>
          <p:nvPr/>
        </p:nvCxnSpPr>
        <p:spPr>
          <a:xfrm flipV="1">
            <a:off x="6411547" y="5728020"/>
            <a:ext cx="642109" cy="139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411548" y="5897919"/>
            <a:ext cx="642108" cy="474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039904" y="4516976"/>
            <a:ext cx="3276913" cy="85189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Безналичные денежные средства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053656" y="5478862"/>
            <a:ext cx="3263161" cy="4983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Бездокументарные ценные бумаги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053656" y="6087170"/>
            <a:ext cx="3263161" cy="44249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Цифровые права</a:t>
            </a:r>
          </a:p>
        </p:txBody>
      </p:sp>
      <p:cxnSp>
        <p:nvCxnSpPr>
          <p:cNvPr id="47" name="Прямая соединительная линия 46"/>
          <p:cNvCxnSpPr>
            <a:endCxn id="7" idx="1"/>
          </p:cNvCxnSpPr>
          <p:nvPr/>
        </p:nvCxnSpPr>
        <p:spPr>
          <a:xfrm flipV="1">
            <a:off x="3991849" y="5260284"/>
            <a:ext cx="165834" cy="252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991849" y="5816080"/>
            <a:ext cx="14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19" idx="1"/>
          </p:cNvCxnSpPr>
          <p:nvPr/>
        </p:nvCxnSpPr>
        <p:spPr>
          <a:xfrm>
            <a:off x="3991849" y="6233730"/>
            <a:ext cx="165834" cy="252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6252" y="1117789"/>
            <a:ext cx="4145256" cy="18158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Это названные </a:t>
            </a:r>
            <a:r>
              <a:rPr lang="ru-RU" sz="1600" i="1" dirty="0">
                <a:solidFill>
                  <a:schemeClr val="bg1"/>
                </a:solidFill>
              </a:rPr>
              <a:t>в таком качестве в законе обязательственные и иные права, содержание и условия осуществления которых определяются в соответствии с правилами информационной системы, отвечающей установленным законом </a:t>
            </a:r>
            <a:r>
              <a:rPr lang="ru-RU" sz="1600" i="1" dirty="0" smtClean="0">
                <a:solidFill>
                  <a:schemeClr val="bg1"/>
                </a:solidFill>
              </a:rPr>
              <a:t>признакам» - п. 1 ст. 141.1 ГК РФ.</a:t>
            </a:r>
            <a:endParaRPr lang="ru-RU" sz="1600" i="1" dirty="0">
              <a:solidFill>
                <a:schemeClr val="bg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endCxn id="19" idx="0"/>
          </p:cNvCxnSpPr>
          <p:nvPr/>
        </p:nvCxnSpPr>
        <p:spPr>
          <a:xfrm flipH="1">
            <a:off x="5284615" y="6087170"/>
            <a:ext cx="3002" cy="146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2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3461" y="209428"/>
            <a:ext cx="1045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Закон о ЦФА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29" y="5033009"/>
            <a:ext cx="1824991" cy="18249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3461" y="1199736"/>
            <a:ext cx="62845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Федеральный закон от 31.07.2020 № 259-ФЗ «О цифровых финансовых активах, цифровой валюте и о внесении изменений в отдельные законодательные акты Российской Федерации» </a:t>
            </a:r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algn="r"/>
            <a:r>
              <a:rPr lang="ru-RU" sz="1600" dirty="0">
                <a:solidFill>
                  <a:srgbClr val="FFFF00"/>
                </a:solidFill>
                <a:latin typeface="Arial" panose="020B0604020202020204" pitchFamily="34" charset="0"/>
              </a:rPr>
              <a:t>01 января 2021 </a:t>
            </a:r>
            <a:r>
              <a:rPr lang="ru-RU" sz="1600" dirty="0" smtClean="0">
                <a:solidFill>
                  <a:srgbClr val="FFFF00"/>
                </a:solidFill>
                <a:latin typeface="Arial" panose="020B0604020202020204" pitchFamily="34" charset="0"/>
              </a:rPr>
              <a:t>года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 вступает в силу </a:t>
            </a:r>
          </a:p>
          <a:p>
            <a:pPr algn="just"/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</a:rPr>
              <a:t>Регулирует: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отношения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, возникающие при выпуске, учете и обращении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ЦФА; 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особенности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деятельности оператора информационной системы, в которой осуществляется выпуск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ЦФА; 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особенности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деятельности оператора обмена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ЦФА; 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отношения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, возникающие при обороте цифровой валюты в Российской Федерации. </a:t>
            </a:r>
          </a:p>
          <a:p>
            <a:pPr algn="just"/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 регулирует: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обращение безналичных денег, электронных денег,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выпуск, учет и обращение бездокументарных ценных бумаг.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20075"/>
              </p:ext>
            </p:extLst>
          </p:nvPr>
        </p:nvGraphicFramePr>
        <p:xfrm>
          <a:off x="7033795" y="764500"/>
          <a:ext cx="4708625" cy="438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102">
                  <a:extLst>
                    <a:ext uri="{9D8B030D-6E8A-4147-A177-3AD203B41FA5}">
                      <a16:colId xmlns:a16="http://schemas.microsoft.com/office/drawing/2014/main" val="839089845"/>
                    </a:ext>
                  </a:extLst>
                </a:gridCol>
                <a:gridCol w="2359523">
                  <a:extLst>
                    <a:ext uri="{9D8B030D-6E8A-4147-A177-3AD203B41FA5}">
                      <a16:colId xmlns:a16="http://schemas.microsoft.com/office/drawing/2014/main" val="2097215827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ЦФА: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валюта: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825198"/>
                  </a:ext>
                </a:extLst>
              </a:tr>
              <a:tr h="298056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детальное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регулирование выпуска и оборота;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правовой статус ключевых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субъектов и компетенция регулятора;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НО: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еобходимы подзаконные акты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(акты ЦБ и т.д.). </a:t>
                      </a:r>
                      <a:r>
                        <a:rPr lang="ru-RU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Разработаны проекты указаний ЦБ.</a:t>
                      </a:r>
                      <a:endParaRPr lang="ru-RU" sz="16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понятие и рамочное регулирование оборота;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НО: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тсутствует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детальное регулирование, н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еобходимы 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специальные ФЗ.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ctr">
                        <a:buAutoNum type="arabicPeriod"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44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9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2189</Words>
  <Application>Microsoft Office PowerPoint</Application>
  <PresentationFormat>Широкоэкранный</PresentationFormat>
  <Paragraphs>277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Fira Sans</vt:lpstr>
      <vt:lpstr>Fira Sans Light</vt:lpstr>
      <vt:lpstr>Wingdings</vt:lpstr>
      <vt:lpstr>Тема Office</vt:lpstr>
      <vt:lpstr>Презентация PowerPoint</vt:lpstr>
      <vt:lpstr>Презентация PowerPoint</vt:lpstr>
      <vt:lpstr>Цифровые (виртуальные) валюты и активы. Формирование понятий.</vt:lpstr>
      <vt:lpstr>Презентация PowerPoint</vt:lpstr>
      <vt:lpstr>Цифровые (виртуальные) валюты и активы. Формирование понятий.</vt:lpstr>
      <vt:lpstr>Цифровые (виртуальные) валюты и активы. Формирование понятий.</vt:lpstr>
      <vt:lpstr>Походы к регулированию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Цифровой рубль </vt:lpstr>
      <vt:lpstr>ЦФА и цифровые валюты: налоговые и финансовые  аспекты</vt:lpstr>
      <vt:lpstr>Законопроекты Минфина РФ</vt:lpstr>
      <vt:lpstr>Стейблкоин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</dc:creator>
  <cp:lastModifiedBy>Daria Nosova</cp:lastModifiedBy>
  <cp:revision>284</cp:revision>
  <dcterms:created xsi:type="dcterms:W3CDTF">2020-04-03T07:12:48Z</dcterms:created>
  <dcterms:modified xsi:type="dcterms:W3CDTF">2020-11-13T08:43:49Z</dcterms:modified>
</cp:coreProperties>
</file>