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846" r:id="rId1"/>
    <p:sldMasterId id="2147483862" r:id="rId2"/>
  </p:sldMasterIdLst>
  <p:notesMasterIdLst>
    <p:notesMasterId r:id="rId24"/>
  </p:notesMasterIdLst>
  <p:sldIdLst>
    <p:sldId id="323" r:id="rId3"/>
    <p:sldId id="772" r:id="rId4"/>
    <p:sldId id="862" r:id="rId5"/>
    <p:sldId id="864" r:id="rId6"/>
    <p:sldId id="874" r:id="rId7"/>
    <p:sldId id="875" r:id="rId8"/>
    <p:sldId id="879" r:id="rId9"/>
    <p:sldId id="880" r:id="rId10"/>
    <p:sldId id="883" r:id="rId11"/>
    <p:sldId id="884" r:id="rId12"/>
    <p:sldId id="885" r:id="rId13"/>
    <p:sldId id="900" r:id="rId14"/>
    <p:sldId id="886" r:id="rId15"/>
    <p:sldId id="887" r:id="rId16"/>
    <p:sldId id="888" r:id="rId17"/>
    <p:sldId id="881" r:id="rId18"/>
    <p:sldId id="877" r:id="rId19"/>
    <p:sldId id="878" r:id="rId20"/>
    <p:sldId id="873" r:id="rId21"/>
    <p:sldId id="903" r:id="rId22"/>
    <p:sldId id="904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4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56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559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02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431" cy="5143500"/>
          </a:xfrm>
          <a:solidFill>
            <a:schemeClr val="bg1"/>
          </a:solidFill>
        </p:spPr>
        <p:txBody>
          <a:bodyPr tIns="34290" bIns="34290"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0969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5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357312" y="810373"/>
            <a:ext cx="6429376" cy="381745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308074">
              <a:lnSpc>
                <a:spcPct val="80000"/>
              </a:lnSpc>
              <a:spcBef>
                <a:spcPts val="1425"/>
              </a:spcBef>
              <a:defRPr sz="3000" cap="all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574712" y="227707"/>
            <a:ext cx="209402" cy="234554"/>
          </a:xfrm>
          <a:prstGeom prst="rect">
            <a:avLst/>
          </a:prstGeom>
        </p:spPr>
        <p:txBody>
          <a:bodyPr lIns="35718" tIns="35718" rIns="35718" bIns="35718" anchor="t">
            <a:normAutofit/>
          </a:bodyPr>
          <a:lstStyle>
            <a:lvl1pPr defTabSz="308074">
              <a:lnSpc>
                <a:spcPct val="80000"/>
              </a:lnSpc>
              <a:defRPr sz="12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 hangingPunct="1"/>
            <a:fld id="{86CB4B4D-7CA3-9044-876B-883B54F8677D}" type="slidenum">
              <a:rPr kern="1200"/>
              <a:pPr hangingPunct="1"/>
              <a:t>‹#›</a:t>
            </a:fld>
            <a:endParaRPr kern="1200"/>
          </a:p>
        </p:txBody>
      </p:sp>
    </p:spTree>
    <p:extLst>
      <p:ext uri="{BB962C8B-B14F-4D97-AF65-F5344CB8AC3E}">
        <p14:creationId xmlns:p14="http://schemas.microsoft.com/office/powerpoint/2010/main" xmlns="" val="2084884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06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100" b="1"/>
            </a:lvl1pPr>
            <a:lvl2pPr marL="457200" indent="0">
              <a:buFontTx/>
              <a:buNone/>
              <a:defRPr sz="17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2176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8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65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8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DD9B-3E61-4FDA-AA49-42F42388FC11}" type="datetimeFigureOut">
              <a:rPr lang="ru-RU" smtClean="0"/>
              <a:pPr/>
              <a:t>05.06.2020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16B41-317A-41BC-B585-171B54A986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0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5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30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1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25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70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EB1ADD9B-3E61-4FDA-AA49-42F42388FC11}" type="datetimeFigureOut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05.06.2020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hangingPunct="1"/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hangingPunct="1"/>
            <a:fld id="{B0916B41-317A-41BC-B585-171B54A98663}" type="slidenum">
              <a:rPr lang="ru-RU" kern="1200" smtClean="0">
                <a:solidFill>
                  <a:prstClr val="black"/>
                </a:solidFill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38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89F004-E4F0-4B8B-8435-BA1307B510FA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60" r:id="rId12"/>
    <p:sldLayoutId id="2147483861" r:id="rId13"/>
    <p:sldLayoutId id="2147483874" r:id="rId14"/>
    <p:sldLayoutId id="21474838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51570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9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50322"/>
            <a:ext cx="2297947" cy="4509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539552" y="4731990"/>
            <a:ext cx="81369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467544" y="4731993"/>
            <a:ext cx="2160240" cy="270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www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pravovest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GB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audit</a:t>
            </a: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en-GB" sz="1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ru</a:t>
            </a:r>
            <a:endParaRPr lang="ru-RU" sz="1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90054"/>
            <a:ext cx="9144000" cy="1853446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НАЛОГОВЫЙ КОНТРОЛЬ </a:t>
            </a:r>
            <a:r>
              <a:rPr lang="en-US" sz="2800" b="1" dirty="0" smtClean="0"/>
              <a:t>&amp; COVID-19</a:t>
            </a:r>
            <a:endParaRPr lang="ru-RU" sz="2400" b="1" dirty="0">
              <a:cs typeface="Aharoni" pitchFamily="2" charset="-79"/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5580112" y="1059582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00"/>
              </a:lnSpc>
            </a:pPr>
            <a:endParaRPr lang="ru-RU" sz="27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55576" y="4299942"/>
            <a:ext cx="8242260" cy="110251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55720"/>
            <a:ext cx="9144000" cy="1634347"/>
          </a:xfrm>
          <a:prstGeom prst="rect">
            <a:avLst/>
          </a:prstGeom>
        </p:spPr>
      </p:pic>
      <p:sp>
        <p:nvSpPr>
          <p:cNvPr id="13" name="Подзаголовок 7"/>
          <p:cNvSpPr txBox="1">
            <a:spLocks/>
          </p:cNvSpPr>
          <p:nvPr/>
        </p:nvSpPr>
        <p:spPr>
          <a:xfrm>
            <a:off x="5732512" y="735546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апреля 2019 года</a:t>
            </a:r>
            <a:endParaRPr kumimoji="0" lang="en-US" sz="2700" b="1" i="0" u="none" strike="noStrike" kern="1200" cap="none" spc="0" normalizeH="0" baseline="3000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1" i="0" u="none" strike="noStrike" kern="1200" cap="none" spc="0" normalizeH="0" baseline="30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4" y="472966"/>
            <a:ext cx="3168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Тематическая встреча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                                                </a:t>
            </a:r>
            <a:endParaRPr lang="en-US" b="1" dirty="0" smtClean="0"/>
          </a:p>
          <a:p>
            <a:pPr algn="ctr"/>
            <a:r>
              <a:rPr lang="ru-RU" b="1" dirty="0" smtClean="0"/>
              <a:t>                                    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just"/>
            <a:r>
              <a:rPr lang="en-US" b="1" dirty="0" smtClean="0"/>
              <a:t>                                                                           </a:t>
            </a:r>
            <a:r>
              <a:rPr lang="en-US" sz="1400" b="1" dirty="0" smtClean="0"/>
              <a:t>                      </a:t>
            </a:r>
          </a:p>
          <a:p>
            <a:pPr algn="just"/>
            <a:r>
              <a:rPr lang="en-US" sz="1400" b="1" dirty="0" smtClean="0"/>
              <a:t>                                                                         </a:t>
            </a:r>
            <a:endParaRPr lang="ru-RU" dirty="0" smtClean="0"/>
          </a:p>
          <a:p>
            <a:pPr algn="ctr"/>
            <a:r>
              <a:rPr lang="ru-RU" b="1" dirty="0" smtClean="0"/>
              <a:t> 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                                                           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915566"/>
            <a:ext cx="2396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0</a:t>
            </a:r>
            <a:r>
              <a:rPr lang="en-US" sz="1400" b="1" dirty="0" smtClean="0">
                <a:solidFill>
                  <a:schemeClr val="tx1"/>
                </a:solidFill>
              </a:rPr>
              <a:t>9</a:t>
            </a:r>
            <a:r>
              <a:rPr lang="ru-RU" sz="1400" b="1" dirty="0" smtClean="0">
                <a:solidFill>
                  <a:schemeClr val="tx1"/>
                </a:solidFill>
              </a:rPr>
              <a:t>.06.2020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248" y="220717"/>
            <a:ext cx="4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2071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713"/>
            <a:ext cx="3313074" cy="650132"/>
          </a:xfrm>
          <a:prstGeom prst="rect">
            <a:avLst/>
          </a:prstGeom>
        </p:spPr>
      </p:pic>
      <p:sp>
        <p:nvSpPr>
          <p:cNvPr id="20" name="Подзаголовок 7"/>
          <p:cNvSpPr txBox="1">
            <a:spLocks/>
          </p:cNvSpPr>
          <p:nvPr/>
        </p:nvSpPr>
        <p:spPr>
          <a:xfrm>
            <a:off x="329511" y="692535"/>
            <a:ext cx="32807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Москва,1-й </a:t>
            </a:r>
            <a:r>
              <a:rPr lang="ru-R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Щипковский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пер., 20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(495) 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231-23-21</a:t>
            </a:r>
          </a:p>
          <a:p>
            <a:pPr algn="l"/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pravovest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sz="1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092432" y="3815630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89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TextBox 15"/>
          <p:cNvSpPr txBox="1"/>
          <p:nvPr/>
        </p:nvSpPr>
        <p:spPr>
          <a:xfrm>
            <a:off x="4082256" y="1206229"/>
            <a:ext cx="4932041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Ст</a:t>
            </a:r>
            <a:r>
              <a:rPr dirty="0"/>
              <a:t>. 54.1 НК РФ 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коварна</a:t>
            </a:r>
            <a:r>
              <a:rPr dirty="0"/>
              <a:t> и </a:t>
            </a:r>
            <a:r>
              <a:rPr dirty="0" err="1"/>
              <a:t>по</a:t>
            </a:r>
            <a:r>
              <a:rPr dirty="0"/>
              <a:t> </a:t>
            </a:r>
            <a:r>
              <a:rPr dirty="0" err="1"/>
              <a:t>отношению</a:t>
            </a:r>
            <a:r>
              <a:rPr dirty="0"/>
              <a:t> к </a:t>
            </a:r>
            <a:r>
              <a:rPr dirty="0" err="1"/>
              <a:t>добросовестным</a:t>
            </a:r>
            <a:r>
              <a:rPr dirty="0"/>
              <a:t> </a:t>
            </a:r>
            <a:r>
              <a:rPr dirty="0" err="1"/>
              <a:t>поставщикам</a:t>
            </a:r>
            <a:r>
              <a:rPr dirty="0"/>
              <a:t> и </a:t>
            </a:r>
            <a:r>
              <a:rPr dirty="0" err="1"/>
              <a:t>покупателям</a:t>
            </a:r>
            <a:r>
              <a:rPr dirty="0"/>
              <a:t>.</a:t>
            </a:r>
          </a:p>
          <a:p>
            <a:pPr>
              <a:defRPr sz="1400" b="1">
                <a:solidFill>
                  <a:srgbClr val="528693"/>
                </a:solidFill>
              </a:defRPr>
            </a:pPr>
            <a:r>
              <a:rPr dirty="0" err="1">
                <a:solidFill>
                  <a:srgbClr val="C00000"/>
                </a:solidFill>
              </a:rPr>
              <a:t>Важно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быть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уверенным</a:t>
            </a:r>
            <a:r>
              <a:rPr dirty="0">
                <a:solidFill>
                  <a:srgbClr val="C00000"/>
                </a:solidFill>
              </a:rPr>
              <a:t> в </a:t>
            </a:r>
            <a:r>
              <a:rPr dirty="0" err="1">
                <a:solidFill>
                  <a:srgbClr val="C00000"/>
                </a:solidFill>
              </a:rPr>
              <a:t>стороне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договора</a:t>
            </a:r>
            <a:r>
              <a:rPr dirty="0">
                <a:solidFill>
                  <a:srgbClr val="C00000"/>
                </a:solidFill>
              </a:rPr>
              <a:t>!</a:t>
            </a:r>
          </a:p>
          <a:p>
            <a:pPr>
              <a:defRPr sz="1400" b="1">
                <a:solidFill>
                  <a:srgbClr val="528693"/>
                </a:solidFill>
              </a:defRPr>
            </a:pPr>
            <a:endParaRPr dirty="0"/>
          </a:p>
          <a:p>
            <a:pPr>
              <a:defRPr sz="1400" b="1">
                <a:solidFill>
                  <a:srgbClr val="528693"/>
                </a:solidFill>
              </a:defRPr>
            </a:pP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Поставка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реально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осуществлена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группой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компаний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поставщика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денежные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оплачены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закрывающие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документы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подписаны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b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400" b="1">
                <a:solidFill>
                  <a:srgbClr val="528693"/>
                </a:solidFill>
              </a:defRPr>
            </a:pP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400" b="1">
                <a:solidFill>
                  <a:srgbClr val="C00000"/>
                </a:solidFill>
              </a:defRPr>
            </a:pPr>
            <a:r>
              <a:rPr dirty="0" smtClean="0"/>
              <a:t>ИП</a:t>
            </a:r>
            <a:r>
              <a:rPr dirty="0"/>
              <a:t>, </a:t>
            </a:r>
            <a:r>
              <a:rPr dirty="0" err="1"/>
              <a:t>являющийся</a:t>
            </a:r>
            <a:r>
              <a:rPr dirty="0"/>
              <a:t> </a:t>
            </a:r>
            <a:r>
              <a:rPr dirty="0" err="1"/>
              <a:t>стороной</a:t>
            </a:r>
            <a:r>
              <a:rPr dirty="0"/>
              <a:t> </a:t>
            </a:r>
            <a:r>
              <a:rPr dirty="0" err="1"/>
              <a:t>договора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 </a:t>
            </a:r>
            <a:r>
              <a:rPr dirty="0" err="1"/>
              <a:t>обладал</a:t>
            </a:r>
            <a:r>
              <a:rPr dirty="0"/>
              <a:t> </a:t>
            </a:r>
            <a:r>
              <a:rPr dirty="0" err="1"/>
              <a:t>ни</a:t>
            </a:r>
            <a:r>
              <a:rPr dirty="0"/>
              <a:t> </a:t>
            </a:r>
            <a:r>
              <a:rPr dirty="0" err="1"/>
              <a:t>материально-технической</a:t>
            </a:r>
            <a:r>
              <a:rPr dirty="0"/>
              <a:t> </a:t>
            </a:r>
            <a:r>
              <a:rPr dirty="0" err="1"/>
              <a:t>базой</a:t>
            </a:r>
            <a:r>
              <a:rPr dirty="0"/>
              <a:t>, </a:t>
            </a:r>
            <a:r>
              <a:rPr dirty="0" err="1"/>
              <a:t>ни</a:t>
            </a:r>
            <a:r>
              <a:rPr dirty="0"/>
              <a:t> </a:t>
            </a:r>
            <a:r>
              <a:rPr dirty="0" err="1"/>
              <a:t>сотрудниками</a:t>
            </a:r>
            <a:r>
              <a:rPr dirty="0"/>
              <a:t> и </a:t>
            </a:r>
            <a:r>
              <a:rPr dirty="0" err="1"/>
              <a:t>сам</a:t>
            </a:r>
            <a:r>
              <a:rPr dirty="0"/>
              <a:t> </a:t>
            </a:r>
            <a:r>
              <a:rPr dirty="0" err="1"/>
              <a:t>реально</a:t>
            </a:r>
            <a:r>
              <a:rPr dirty="0"/>
              <a:t> </a:t>
            </a:r>
            <a:r>
              <a:rPr dirty="0" err="1"/>
              <a:t>договор</a:t>
            </a:r>
            <a:r>
              <a:rPr dirty="0"/>
              <a:t> </a:t>
            </a:r>
            <a:r>
              <a:rPr dirty="0" err="1"/>
              <a:t>исполнить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 </a:t>
            </a:r>
            <a:r>
              <a:rPr dirty="0" err="1"/>
              <a:t>мог</a:t>
            </a:r>
            <a:r>
              <a:rPr dirty="0"/>
              <a:t>. </a:t>
            </a:r>
          </a:p>
          <a:p>
            <a:pPr algn="just">
              <a:defRPr sz="1400" b="1">
                <a:solidFill>
                  <a:srgbClr val="C00000"/>
                </a:solidFill>
              </a:defRPr>
            </a:pPr>
            <a:endParaRPr dirty="0"/>
          </a:p>
          <a:p>
            <a:pPr algn="just">
              <a:defRPr sz="1400"/>
            </a:pPr>
            <a:r>
              <a:rPr dirty="0" err="1"/>
              <a:t>Так</a:t>
            </a:r>
            <a:r>
              <a:rPr dirty="0"/>
              <a:t> ПОКУПАТЕЛЬ </a:t>
            </a:r>
            <a:r>
              <a:rPr dirty="0" err="1"/>
              <a:t>получает</a:t>
            </a:r>
            <a:r>
              <a:rPr dirty="0"/>
              <a:t> </a:t>
            </a:r>
            <a:r>
              <a:rPr dirty="0" err="1"/>
              <a:t>обвинение</a:t>
            </a:r>
            <a:r>
              <a:rPr dirty="0"/>
              <a:t> в </a:t>
            </a:r>
            <a:r>
              <a:rPr dirty="0" err="1"/>
              <a:t>нарушении</a:t>
            </a:r>
            <a:r>
              <a:rPr dirty="0"/>
              <a:t> </a:t>
            </a:r>
            <a:r>
              <a:rPr dirty="0" err="1"/>
              <a:t>положений</a:t>
            </a:r>
            <a:r>
              <a:rPr dirty="0"/>
              <a:t> </a:t>
            </a:r>
            <a:r>
              <a:rPr dirty="0" err="1"/>
              <a:t>ст</a:t>
            </a:r>
            <a:r>
              <a:rPr dirty="0"/>
              <a:t>. 54.1 НК РФ и </a:t>
            </a:r>
            <a:r>
              <a:rPr b="1" u="sng" dirty="0" err="1"/>
              <a:t>теряет</a:t>
            </a:r>
            <a:r>
              <a:rPr b="1" u="sng" dirty="0"/>
              <a:t> </a:t>
            </a:r>
            <a:r>
              <a:rPr b="1" u="sng" dirty="0" err="1"/>
              <a:t>право</a:t>
            </a:r>
            <a:r>
              <a:rPr b="1" u="sng" dirty="0"/>
              <a:t> </a:t>
            </a:r>
            <a:r>
              <a:rPr b="1" u="sng" dirty="0" err="1"/>
              <a:t>на</a:t>
            </a:r>
            <a:r>
              <a:rPr b="1" u="sng" dirty="0"/>
              <a:t> </a:t>
            </a:r>
            <a:r>
              <a:rPr b="1" u="sng" dirty="0" err="1"/>
              <a:t>вычеты</a:t>
            </a:r>
            <a:r>
              <a:rPr b="1" u="sng" dirty="0"/>
              <a:t> и </a:t>
            </a:r>
            <a:r>
              <a:rPr b="1" u="sng" dirty="0" err="1"/>
              <a:t>расходы</a:t>
            </a:r>
            <a:r>
              <a:rPr b="1" u="sng" dirty="0"/>
              <a:t> </a:t>
            </a:r>
            <a:r>
              <a:rPr b="1" u="sng" dirty="0" err="1"/>
              <a:t>по</a:t>
            </a:r>
            <a:r>
              <a:rPr b="1" u="sng" dirty="0"/>
              <a:t> </a:t>
            </a:r>
            <a:r>
              <a:rPr b="1" u="sng" dirty="0" err="1"/>
              <a:t>налогу</a:t>
            </a:r>
            <a:r>
              <a:rPr b="1" u="sng" dirty="0"/>
              <a:t> </a:t>
            </a:r>
            <a:r>
              <a:rPr b="1" u="sng" dirty="0" err="1"/>
              <a:t>на</a:t>
            </a:r>
            <a:r>
              <a:rPr b="1" u="sng" dirty="0"/>
              <a:t> </a:t>
            </a:r>
            <a:r>
              <a:rPr b="1" u="sng" dirty="0" err="1"/>
              <a:t>прибыль</a:t>
            </a:r>
            <a:r>
              <a:rPr b="1" u="sng" dirty="0"/>
              <a:t>.</a:t>
            </a:r>
          </a:p>
        </p:txBody>
      </p:sp>
      <p:sp>
        <p:nvSpPr>
          <p:cNvPr id="459" name="TextBox 16"/>
          <p:cNvSpPr txBox="1"/>
          <p:nvPr/>
        </p:nvSpPr>
        <p:spPr>
          <a:xfrm>
            <a:off x="293686" y="149548"/>
            <a:ext cx="372953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54.1 НК РФ 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dirty="0" err="1" smtClean="0">
                <a:solidFill>
                  <a:schemeClr val="bg1"/>
                </a:solidFill>
              </a:rPr>
              <a:t>пример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риска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для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покупателя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464" y="1238655"/>
            <a:ext cx="1673157" cy="32230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898" y="1465503"/>
            <a:ext cx="1121923" cy="127134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</a:rPr>
              <a:t>Поставщик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170" y="3025171"/>
            <a:ext cx="1121923" cy="127134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«Технический» ИП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2927" y="1979773"/>
            <a:ext cx="1170562" cy="19212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Покупатель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8502" y="1640732"/>
            <a:ext cx="1348903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Реальная поставка</a:t>
            </a:r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9047" y="3981856"/>
            <a:ext cx="1361872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Оплата по договору</a:t>
            </a:r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627762" y="2094689"/>
            <a:ext cx="1128408" cy="1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608306" y="3696511"/>
            <a:ext cx="1108954" cy="6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91494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19548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Позиция ФНС: ст. 54.1 НК РФ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ИСПОЛНЕНИЕ СДЕЛКИ ИНЫМ ЛИЦОМ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987575"/>
            <a:ext cx="87849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Фабула:</a:t>
            </a:r>
          </a:p>
          <a:p>
            <a:r>
              <a:rPr lang="ru-RU" sz="1600" dirty="0" smtClean="0"/>
              <a:t>Общество приобрело товар у «нереальных контрагентов» по договорам поставки</a:t>
            </a:r>
          </a:p>
          <a:p>
            <a:endParaRPr lang="ru-RU" b="1" dirty="0" smtClean="0"/>
          </a:p>
          <a:p>
            <a:r>
              <a:rPr lang="ru-RU" b="1" dirty="0" smtClean="0"/>
              <a:t>Выводы  при ВНП:</a:t>
            </a:r>
          </a:p>
          <a:p>
            <a:r>
              <a:rPr lang="ru-RU" sz="1600" dirty="0" smtClean="0"/>
              <a:t>Контрагенты приобретали металлопрокат у третьих лиц, при этом доставка напрямую от фактического поставщика в адрес Общества</a:t>
            </a:r>
          </a:p>
          <a:p>
            <a:r>
              <a:rPr lang="ru-RU" sz="1600" dirty="0" smtClean="0"/>
              <a:t>Упаковка, перегрузка контрагентами не осуществлялась- </a:t>
            </a:r>
            <a:r>
              <a:rPr lang="ru-RU" sz="1600" dirty="0" smtClean="0">
                <a:solidFill>
                  <a:srgbClr val="C00000"/>
                </a:solidFill>
              </a:rPr>
              <a:t>товар в неизменном </a:t>
            </a:r>
            <a:r>
              <a:rPr lang="ru-RU" sz="1600" dirty="0" err="1" smtClean="0">
                <a:solidFill>
                  <a:srgbClr val="C00000"/>
                </a:solidFill>
              </a:rPr>
              <a:t>затаренном</a:t>
            </a:r>
            <a:r>
              <a:rPr lang="ru-RU" sz="1600" dirty="0" smtClean="0">
                <a:solidFill>
                  <a:srgbClr val="C00000"/>
                </a:solidFill>
              </a:rPr>
              <a:t> виде доставлялся от производителя до Общества</a:t>
            </a:r>
          </a:p>
          <a:p>
            <a:r>
              <a:rPr lang="ru-RU" sz="1600" dirty="0" smtClean="0"/>
              <a:t>Стоимость товара у фактического поставщика на 50</a:t>
            </a:r>
            <a:r>
              <a:rPr lang="en-US" sz="1600" dirty="0" smtClean="0"/>
              <a:t>% </a:t>
            </a:r>
            <a:r>
              <a:rPr lang="ru-RU" sz="1600" dirty="0" smtClean="0"/>
              <a:t>ниже поставки его Обществу</a:t>
            </a:r>
          </a:p>
          <a:p>
            <a:r>
              <a:rPr lang="ru-RU" sz="1600" dirty="0" smtClean="0"/>
              <a:t>Собственных средств у поставщиков не было, авансирование Обществом </a:t>
            </a:r>
          </a:p>
          <a:p>
            <a:r>
              <a:rPr lang="ru-RU" sz="1600" dirty="0" smtClean="0"/>
              <a:t>В отчетности поставщиков выручка с наценкой о реализации не отражалась</a:t>
            </a:r>
          </a:p>
          <a:p>
            <a:r>
              <a:rPr lang="ru-RU" sz="1600" b="1" dirty="0" smtClean="0"/>
              <a:t>Выявлен факт передачи обналиченных денежных средств (выведенной наценки) Обществу</a:t>
            </a:r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228354" name="Picture 2" descr="http://cdn.onlinewebfonts.com/svg/img_102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155926"/>
            <a:ext cx="983842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43159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ст.54.1 НК РФ: определение РАСЧЕТНЫМ ПУТЕМ </a:t>
            </a:r>
          </a:p>
          <a:p>
            <a:r>
              <a:rPr lang="ru-RU" sz="1600" b="1" dirty="0" smtClean="0"/>
              <a:t>объема прав и обязанностей налогоплательщика </a:t>
            </a:r>
            <a:endParaRPr lang="ru-RU" sz="1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1347614"/>
            <a:ext cx="1152128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r>
              <a:rPr lang="ru-RU" sz="900" b="1" dirty="0" smtClean="0"/>
              <a:t>Сомнительный</a:t>
            </a:r>
          </a:p>
          <a:p>
            <a:pPr algn="ctr"/>
            <a:r>
              <a:rPr lang="ru-RU" sz="900" b="1" dirty="0" smtClean="0"/>
              <a:t>КОНТРАГЕНТ</a:t>
            </a:r>
            <a:endParaRPr lang="ru-RU" sz="900" b="1" dirty="0" smtClean="0"/>
          </a:p>
          <a:p>
            <a:pPr algn="ctr"/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1203598"/>
            <a:ext cx="864096" cy="3528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/>
              <a:t>ПРОВЕРЯЕМАЯ</a:t>
            </a:r>
          </a:p>
          <a:p>
            <a:pPr algn="ctr"/>
            <a:r>
              <a:rPr lang="ru-RU" sz="1100" b="1" dirty="0" smtClean="0"/>
              <a:t> КОМПАНИЯ </a:t>
            </a:r>
            <a:endParaRPr lang="ru-RU" sz="11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203598"/>
            <a:ext cx="7200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СЕЛЬ-ХОЗ-ПРОИЗ-ВОДИ-ТЕЛЬ</a:t>
            </a:r>
            <a:endParaRPr lang="ru-RU" sz="9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2499742"/>
            <a:ext cx="7200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СЕЛЬ-ХОЗ-ПРОИЗ-ВОДИ-ТЕЛЬ</a:t>
            </a:r>
            <a:endParaRPr lang="ru-RU" sz="9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723878"/>
            <a:ext cx="7200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СЕЛЬ-ХОЗ-ПРОИЗ-ВОДИ-ТЕЛЬ</a:t>
            </a:r>
            <a:endParaRPr lang="ru-RU" sz="9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899592" y="1923678"/>
            <a:ext cx="2088232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Реальная поставка сырого молока 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483768" y="1491630"/>
            <a:ext cx="576064" cy="288032"/>
          </a:xfrm>
          <a:prstGeom prst="rightArrow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995936" y="987574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Дело № А27-17275/2019 </a:t>
            </a:r>
            <a:r>
              <a:rPr lang="ru-RU" sz="1400" dirty="0" smtClean="0"/>
              <a:t>(</a:t>
            </a:r>
            <a:r>
              <a:rPr lang="ru-RU" sz="1400" dirty="0" err="1" smtClean="0"/>
              <a:t>Кузбассконсервмолоко</a:t>
            </a:r>
            <a:r>
              <a:rPr lang="ru-RU" sz="1400" dirty="0" smtClean="0"/>
              <a:t>)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Постановление Седьмого ААС от 14.01.2020 </a:t>
            </a:r>
            <a:r>
              <a:rPr lang="ru-RU" sz="1400" b="1" dirty="0" smtClean="0">
                <a:solidFill>
                  <a:srgbClr val="C00000"/>
                </a:solidFill>
              </a:rPr>
              <a:t>– отриц.</a:t>
            </a:r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200" b="1" dirty="0" smtClean="0"/>
              <a:t>НО:   </a:t>
            </a:r>
            <a:r>
              <a:rPr lang="ru-RU" sz="1200" b="1" dirty="0" smtClean="0">
                <a:solidFill>
                  <a:srgbClr val="C00000"/>
                </a:solidFill>
              </a:rPr>
              <a:t>НП -11 800 404, пени, штрафы </a:t>
            </a:r>
          </a:p>
          <a:p>
            <a:r>
              <a:rPr lang="ru-RU" sz="1200" b="1" dirty="0" smtClean="0"/>
              <a:t>           НДС -4 244 257, пени, штрафы</a:t>
            </a:r>
          </a:p>
          <a:p>
            <a:r>
              <a:rPr lang="ru-RU" sz="1200" b="1" dirty="0" smtClean="0"/>
              <a:t>Суд: Только НДС, </a:t>
            </a:r>
            <a:r>
              <a:rPr lang="ru-RU" sz="1200" b="1" u="sng" dirty="0" smtClean="0">
                <a:solidFill>
                  <a:srgbClr val="C00000"/>
                </a:solidFill>
              </a:rPr>
              <a:t>расходы обоснованы </a:t>
            </a:r>
          </a:p>
          <a:p>
            <a:r>
              <a:rPr lang="ru-RU" sz="1200" b="1" dirty="0" smtClean="0"/>
              <a:t> </a:t>
            </a:r>
          </a:p>
          <a:p>
            <a:endParaRPr lang="ru-RU" sz="1200" b="1" dirty="0" smtClean="0"/>
          </a:p>
          <a:p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1995686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-</a:t>
            </a:r>
            <a:r>
              <a:rPr lang="ru-RU" sz="1200" b="1" dirty="0" smtClean="0"/>
              <a:t>Формальный документооборот: </a:t>
            </a:r>
            <a:r>
              <a:rPr lang="ru-RU" sz="1200" dirty="0" smtClean="0"/>
              <a:t>налогоплательщик самостоятельно осуществлял операции, связанные с поставкой сырого молока напрямую от сельхозпроизводителей:</a:t>
            </a:r>
          </a:p>
          <a:p>
            <a:pPr algn="just"/>
            <a:r>
              <a:rPr lang="ru-RU" sz="1200" dirty="0" smtClean="0"/>
              <a:t>-</a:t>
            </a:r>
            <a:r>
              <a:rPr lang="ru-RU" sz="1200" b="1" dirty="0" smtClean="0"/>
              <a:t>Вычеты НДС не обеспечены источником в бюджете</a:t>
            </a:r>
            <a:r>
              <a:rPr lang="ru-RU" sz="1200" dirty="0" smtClean="0"/>
              <a:t>, т.к. спорные контрагенты  представили нулевую отчетность  или мин. сумма налога</a:t>
            </a:r>
          </a:p>
          <a:p>
            <a:pPr algn="just"/>
            <a:r>
              <a:rPr lang="ru-RU" sz="1200" dirty="0" smtClean="0"/>
              <a:t>-</a:t>
            </a:r>
            <a:r>
              <a:rPr lang="ru-RU" sz="1200" b="1" dirty="0" smtClean="0"/>
              <a:t>Инспекция не оспаривала факт несения расходов со ссылкой на ст. 54.1 НК  РФ, т.к. они понесены не по сделкам со спорными контрагентами, а по неоформленным отношениям с реальными поставщиками-сельхозпроизводителями</a:t>
            </a:r>
          </a:p>
          <a:p>
            <a:pPr algn="just"/>
            <a:r>
              <a:rPr lang="ru-RU" sz="1200" b="1" dirty="0" smtClean="0"/>
              <a:t>-</a:t>
            </a:r>
            <a:r>
              <a:rPr lang="ru-RU" sz="1200" b="1" dirty="0" smtClean="0">
                <a:solidFill>
                  <a:srgbClr val="C00000"/>
                </a:solidFill>
              </a:rPr>
              <a:t>Подтвержден факт движения товара, использование его в производственной деятельности, размер расходов подтвержден.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87624" y="2499742"/>
            <a:ext cx="1152128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/>
              <a:t>сомнительныйКОНТРАГЕНТ</a:t>
            </a:r>
            <a:endParaRPr lang="ru-RU" sz="900" b="1" dirty="0" smtClean="0"/>
          </a:p>
          <a:p>
            <a:pPr algn="ctr"/>
            <a:endParaRPr lang="ru-RU" sz="11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87624" y="3651870"/>
            <a:ext cx="1152128" cy="576064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/>
              <a:t>сомительный</a:t>
            </a:r>
            <a:r>
              <a:rPr lang="ru-RU" sz="900" b="1" dirty="0" smtClean="0"/>
              <a:t> КОНТРАГЕНТ</a:t>
            </a:r>
          </a:p>
          <a:p>
            <a:pPr algn="ctr"/>
            <a:endParaRPr lang="ru-RU" sz="1100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2483768" y="2643758"/>
            <a:ext cx="576064" cy="288032"/>
          </a:xfrm>
          <a:prstGeom prst="rightArrow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483768" y="3867894"/>
            <a:ext cx="576064" cy="288032"/>
          </a:xfrm>
          <a:prstGeom prst="rightArrow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899592" y="3147814"/>
            <a:ext cx="2088232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Реальная поставка </a:t>
            </a:r>
            <a:r>
              <a:rPr lang="ru-RU" sz="800" b="1" dirty="0" err="1" smtClean="0">
                <a:solidFill>
                  <a:schemeClr val="tx1"/>
                </a:solidFill>
              </a:rPr>
              <a:t>сырог</a:t>
            </a:r>
            <a:r>
              <a:rPr lang="ru-RU" sz="800" b="1" dirty="0" smtClean="0">
                <a:solidFill>
                  <a:schemeClr val="tx1"/>
                </a:solidFill>
              </a:rPr>
              <a:t> молока 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899592" y="4299942"/>
            <a:ext cx="2088232" cy="36004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Реальная поставка сырого молока 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474339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определять действительный размер налоговых обязательств!</a:t>
            </a:r>
            <a:r>
              <a:rPr lang="ru-RU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Ст.54.1 НК РФ не отменяет правовые позиции, выработанные ранее судебными инстанциями (расчетный метод, учет реально понесенных расходов).</a:t>
            </a:r>
            <a:endParaRPr lang="ru-RU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33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НАЛОГОВАЯ РЕКОНСТРУКЦИЯ 2020: положительная судебная практика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03598"/>
            <a:ext cx="89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Решение АС Кемеровской области от 27.01.2020 № А27-14675/2019</a:t>
            </a:r>
          </a:p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Сибирская инжиниринговая торговая компания) </a:t>
            </a: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Предприятие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закупало оборудование и детали к нему, но с одним из поставщиков часть сделки не была оформлена, а товары оплачивались наличными. И хотя компания понесла расходы,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инспекторы отказывались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их учитывать при расчете налога на прибыль и проводить налоговую реконструкцию, сославшись в том числе на письмо Минфина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Суд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согласился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налоговым органом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необоснованное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получение бизнесом налоговой выгоды не снимает с чиновников обязанности определять, сколько компания действительно должна выплатить налогов.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Отказывать учитывать все расходы по оспоренной сделке – значит фактически накладывать дополнительные санкции 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бизнес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54.1- у налогового органа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остается обязанность, а у компании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право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учесть реальные расходы при расчете налога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961611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9582"/>
            <a:ext cx="7740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Постановление АС Уральского округа от 23.01.2020 № А50-17644/2019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НАЛОГОВАЯ РЕКОНСТРУКЦИЯ 2020: положительная судебная практика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91630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Суд кассационной инстанции согласился с выводами инспекции и нижестоящих судов о незаконности применения в такой ситуации вычетов по НДС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С</a:t>
            </a:r>
            <a:r>
              <a:rPr lang="ru-RU" sz="1400" b="1" dirty="0">
                <a:solidFill>
                  <a:srgbClr val="C00000"/>
                </a:solidFill>
              </a:rPr>
              <a:t> доначислением налога на прибыль не согласился</a:t>
            </a:r>
            <a:r>
              <a:rPr lang="ru-RU" sz="1400" dirty="0"/>
              <a:t> и направил дело в этой части на новое рассмотрение, указав, что </a:t>
            </a:r>
            <a:r>
              <a:rPr lang="ru-RU" sz="1400" b="1" dirty="0"/>
              <a:t>ст. 54.1 НК РФ не содержит запрет на проведение «налоговой реконструкции» обязательства по налогу на прибыль путем установления расходной части расчетным путем </a:t>
            </a:r>
            <a:r>
              <a:rPr lang="ru-RU" sz="1400" dirty="0"/>
              <a:t>(ст. 31 НК РФ). Подход инспекции (полное непринятие затрат при исчислении налога на прибыль), в ситуации, когда факты поступления товара обществу и последующей его продажи конечному потребителю инспекцией не опровергнуты, </a:t>
            </a:r>
            <a:r>
              <a:rPr lang="ru-RU" sz="1400" b="1" u="sng" dirty="0"/>
              <a:t>влечет искажение реального размера налоговых обязательств общества</a:t>
            </a:r>
            <a:r>
              <a:rPr lang="ru-RU" sz="1400" dirty="0"/>
              <a:t>.</a:t>
            </a:r>
          </a:p>
        </p:txBody>
      </p:sp>
      <p:pic>
        <p:nvPicPr>
          <p:cNvPr id="2050" name="Picture 2" descr="http://veselajashkola.ru/wp-content/uploads/images/e7c9dd5b66125915b81d1d385b5492a8_2016-03-14_07-02-58-500x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7893"/>
            <a:ext cx="1505881" cy="9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8751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60388"/>
            <a:ext cx="914399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 результатам ВНП организации-производителю цемента </a:t>
            </a:r>
            <a:r>
              <a:rPr lang="ru-RU" sz="1600" dirty="0" err="1" smtClean="0"/>
              <a:t>доначислили</a:t>
            </a:r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более 50 000 000 руб.НДС.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Позиция инспекции:</a:t>
            </a:r>
            <a:r>
              <a:rPr lang="ru-RU" sz="1600" b="1" dirty="0" smtClean="0"/>
              <a:t> </a:t>
            </a:r>
            <a:r>
              <a:rPr lang="ru-RU" sz="1600" dirty="0" smtClean="0"/>
              <a:t>необоснованные вычеты НДС (приобретение услуг по доставке цемента автотранспортом). Контрагенты не могли оказать услуги не имея необходимых кол-ва автотранспорта и штата водителей.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Позиция юристов:</a:t>
            </a:r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/>
              <a:t>-обеспеченность контрагентов штатом водителей, автотранспортом и пр. не являлась критерием выбора контрагентов (подробности в судебном акте)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dirty="0" smtClean="0"/>
              <a:t>завод допускал, что оказание услуг будет обеспечиваться контрагентами (в т.ч. благодаря привлечению такой автотранспорта, водителей).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нарушение законодательства контрагентами не может негативно отражаться на заводе</a:t>
            </a:r>
          </a:p>
          <a:p>
            <a:pPr algn="just"/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2181" y="115088"/>
            <a:ext cx="893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УСПЕХ в судебном споре по ННВ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(привлечение 3-их лиц к исполнению договора)</a:t>
            </a: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1600" b="1" dirty="0" smtClean="0">
                <a:solidFill>
                  <a:schemeClr val="bg1"/>
                </a:solidFill>
              </a:rPr>
              <a:t>Дело </a:t>
            </a:r>
            <a:r>
              <a:rPr lang="ru-RU" sz="1600" b="1" dirty="0">
                <a:solidFill>
                  <a:schemeClr val="bg1"/>
                </a:solidFill>
              </a:rPr>
              <a:t>№ А49-8880/2017</a:t>
            </a:r>
          </a:p>
        </p:txBody>
      </p:sp>
    </p:spTree>
    <p:extLst>
      <p:ext uri="{BB962C8B-B14F-4D97-AF65-F5344CB8AC3E}">
        <p14:creationId xmlns:p14="http://schemas.microsoft.com/office/powerpoint/2010/main" xmlns="" val="7062317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Осмотрительность в практике-2020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87574"/>
            <a:ext cx="4464496" cy="369331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Дело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Красцветмета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Определение ВС РФ от 28.05.2020 №305-ЭС19-16064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млрд. руб. (НДС, не уплаченный участниками цепочки поставщиков)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Позиция НО: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неуплаченный налог взыскать с компании-налогоплательщика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Позиция ВС: В споре правомерности вычета по НДС надо доказать знал ли налогоплательщик о «налоговых» нарушениях контрагента.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Участие завода и налогоплательщика в «схемах» не доказано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Инспекция не доказала, что налогоплательщику было или могло быть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известно о «налоговой порочности» контрагента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опровергнута деловая цель сделок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987574"/>
            <a:ext cx="43924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Дело «Звездочка»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Определение ВС РФ от 14.05.2020 №305-ЭС19-27597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Доначисления по результатам ВНП почти 24 млн. руб.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Позиция НО и суда 1-ой инстанции: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проявлена должная осмотрительность (не проверена деловая репутация, реальность ведения деятельности и пр.).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Суд 2 инстанции: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контрагент не отразил спорные операции в налоговой отчетности. Счета-фактуры подписаны неустановленным лицом.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Позиция ВС РФ: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оценке обоснованности налоговой выгоды необходимо проверять - преследовал ли налогоплательщик цель уклонения от налогов, либо в отсутствие такой цели знал (должен был знать) о нарушениях контрагента.</a:t>
            </a: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2211710"/>
            <a:ext cx="468560" cy="2880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71600" y="2211710"/>
            <a:ext cx="432048" cy="2880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35696" y="2211710"/>
            <a:ext cx="100811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Завод-поставщик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9872" y="2139702"/>
            <a:ext cx="108012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К</a:t>
            </a:r>
            <a:r>
              <a:rPr lang="ru-RU" sz="700" b="1" dirty="0" smtClean="0"/>
              <a:t>омпания</a:t>
            </a:r>
            <a:r>
              <a:rPr lang="ru-RU" sz="700" dirty="0" smtClean="0"/>
              <a:t> -</a:t>
            </a:r>
            <a:r>
              <a:rPr lang="ru-RU" sz="700" dirty="0" err="1" smtClean="0"/>
              <a:t>налого-плательщик</a:t>
            </a:r>
            <a:endParaRPr lang="ru-RU" sz="7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915816" y="2211710"/>
            <a:ext cx="432048" cy="2880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75656" y="2211710"/>
            <a:ext cx="28803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11560" y="2211710"/>
            <a:ext cx="288032" cy="288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51570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/>
              <a:t>НАЛОГОВЫЕ ПРОВЕРКИ </a:t>
            </a:r>
            <a:r>
              <a:rPr lang="en-US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COVID-2019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27071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Franklin Gothic Heavy"/>
              </a:rPr>
              <a:t>►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тренд на усиление налогового контроля</a:t>
            </a:r>
            <a:endParaRPr lang="ru-RU" sz="1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►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рост количества проверок и доначислений по ним</a:t>
            </a:r>
          </a:p>
          <a:p>
            <a:endPara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►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активная работа 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предпроверочного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анализа и КНП не приостанавливалась</a:t>
            </a:r>
          </a:p>
          <a:p>
            <a:endPara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►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фокус на ННВ (в т.ч. дробление с целью получения 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получения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статуса МСП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 для получения «</a:t>
            </a:r>
            <a:r>
              <a:rPr lang="ru-RU" sz="1400" b="1" dirty="0" err="1" smtClean="0">
                <a:latin typeface="+mj-lt"/>
                <a:cs typeface="Times New Roman" pitchFamily="18" charset="0"/>
              </a:rPr>
              <a:t>ковидных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 налоговых» преференций)</a:t>
            </a:r>
            <a:endPara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ru-RU" sz="1400" b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___________________________________________________________________________________</a:t>
            </a:r>
            <a:endParaRPr lang="ru-RU" sz="14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ВАЖНЫ ПРЕВЕНТИВНЫЕ МЕРЫ ЗАЩИТЫ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Franklin Gothic Heavy"/>
              </a:rPr>
              <a:t>ОТ ДОНАЧИСЛЕНИЙ И СВЯЗАННЫХ С НИМИ НЕГАТИВНЫХ ПОСЛЕДСТВИЙ ДЛЯ БИЗНЕСА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Franklin Gothic Heavy"/>
              </a:rPr>
              <a:t>Не терять время и бдительность, заранее нивелировать риски!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Franklin Gothic Heavy"/>
              </a:rPr>
              <a:t>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endParaRPr lang="ru-RU" sz="1400" dirty="0" smtClean="0">
              <a:solidFill>
                <a:schemeClr val="tx1"/>
              </a:solidFill>
              <a:latin typeface="Franklin Gothic Heavy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Franklin Gothic Heavy"/>
              </a:rPr>
              <a:t> 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9634" name="Picture 2" descr="https://pbs.twimg.com/media/EBLg7tuXYAERhy1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155926"/>
            <a:ext cx="699542" cy="699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очка\Downloads\Слайд про аудит конеч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78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336704" cy="95157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ВЫЕЗДНЫЕ НАЛОГОВЫЕ ПРОВЕРКИ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079907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Проверки приостановлены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июня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yt3.ggpht.com/a/AGF-l7-VBqTV9S5opheWLDkwEu5NniPl96dxPuku6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4443958"/>
            <a:ext cx="432048" cy="432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275606"/>
            <a:ext cx="4392488" cy="634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До 31.05.2020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Постановление Правительства РФ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02.04.2020 № 409, письмо ФНС от 09.04.2020 № СД-4-2/5985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@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До 30.06.2020 -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0.0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.2020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792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Выездные налоговые проверки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Приостановлены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30 июня 2020 года включительно: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Franklin Gothic Heavy"/>
                <a:cs typeface="Times New Roman" pitchFamily="18" charset="0"/>
              </a:rPr>
              <a:t>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вынесения решений о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выездных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налоговых проверках, в том числе, повторных, а также проведения уже назначенных проверок.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Franklin Gothic Heavy"/>
                <a:cs typeface="Times New Roman" pitchFamily="18" charset="0"/>
              </a:rPr>
              <a:t>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проверок полноты исчисления и уплаты налогов по сделкам между взаимозависимым лицам и др.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635646"/>
            <a:ext cx="4320480" cy="267765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 30.06.20 запрещены все очные мероприятия и личные контакты с налогоплательщиками и свидетелями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осмотры, допросы, вызовы в налоговый орган и пр.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Инспекторы в период моратория могут, например, составлять акты ранее проведенных проверок, решений по ним и направлять их налогоплательщикам. 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на возражения, жалобы начнет течь с 1 июля.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52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51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57592" cy="95157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КАМЕРАЛЬНЫЕ НАЛОГОВЫЕ ПРОВЕРКИ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9582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Налоговые органы проводят камеральные проверки, возмещают НДС в обычные сроки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течение процедурных сроков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вручению актов, представлению возражений на акт, рассмотрению дела о налоговом правонарушении, проведению доп.мероприятий, составлению дополнения к акту, представлению возражений на дополнение к акту налоговой проверки и принятию соответствующих решений производится с учетом нерабочих дней, предусмотренных Указами Президента РФ от 25.03.2020 № 206, от 02.04.2020 № 239 и от 28.04.2020 № 294, и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начинается с ближайшего первого рабочего дня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(письмо ФНС России от 10.04.2020 № ЕА-4-15/6101@)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715766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Контрольно-аналитические отделы и отделы, которые занимаются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предпроверочным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анализом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 действия моратория </a:t>
            </a:r>
          </a:p>
          <a:p>
            <a:pPr algn="ctr"/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работают в обычном режиме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271576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период по 30 июня 2020 года возможность участия в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рассмотрении материалов проверки в режиме 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остается актуальной по итогам камеральных налоговых проверок.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nsightmatters.nl/wp-content/uploads/2015/09/INSIGHTmatters-in-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227934"/>
            <a:ext cx="576064" cy="5760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219822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(приказ ФНС России от 20.03.2020 № ЕД-7-2/181@)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5157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СРОКИ ПРЕДСТАВЛЕНИЯ ДОКУМЕНТОВ</a:t>
            </a:r>
            <a:endParaRPr lang="ru-RU" sz="1400" b="1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07504" y="1064518"/>
            <a:ext cx="43204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Продлены сроки представления документов по требованию инспекции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сроки представления документов: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Times New Roman" pitchFamily="18" charset="0"/>
                <a:cs typeface="Times New Roman" pitchFamily="18" charset="0"/>
              </a:rPr>
              <a:t>●</a:t>
            </a:r>
            <a:r>
              <a:rPr lang="ru-RU" sz="1400" dirty="0" smtClean="0">
                <a:latin typeface="Franklin Gothic Heavy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 истребованы в рамках КНП или ВНП - надо представить их в течение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рабочих дней с даты получения требования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(п. 3 ст.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93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НК РФ).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C00000"/>
                </a:solidFill>
                <a:latin typeface="Franklin Gothic Heavy"/>
                <a:ea typeface="Times New Roman" pitchFamily="18" charset="0"/>
                <a:cs typeface="Times New Roman" pitchFamily="18" charset="0"/>
              </a:rPr>
              <a:t>●</a:t>
            </a:r>
            <a:r>
              <a:rPr lang="ru-RU" sz="1400" dirty="0" smtClean="0">
                <a:latin typeface="Franklin Gothic Heavy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«встречной» проверке -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рабочих дней с даты получения требования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Сведения по конкретной сделке -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10 рабочих дней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(п. 5 ст.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93.1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НК РФ).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987574"/>
            <a:ext cx="4572000" cy="357020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требование о представлении документов (пояснений) получено в период моратория (с 01.03-30.06) - срок ответа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продлевается на 20 рабочих дней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(Это касается требований, полученных в этот же период из ФСС)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Исключение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требование направлено в рамках КНП декларации по НДС - срок подачи документов может быть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продлен на 10 рабочих дней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3 месяца позже изначально установленного срока можно направить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финансовую информацию о клиентах – иностранных налоговых резидентах за 2019 год и предыдущие отчетные годы;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заявление о проведении налогового мониторинга за 2021 год</a:t>
            </a:r>
          </a:p>
          <a:p>
            <a:pPr algn="just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(Постановления Правительства РФ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 02.04.2020 № 409, от 30.05.2020 № 792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1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699792" y="1419622"/>
            <a:ext cx="1656184" cy="216024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95157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ОТВЕТСТВЕННОСТЬ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757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 01.03.2020 по 31.05.2020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(включительно)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 будут штрафовать при несвоевременном представлении документов (сведений)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(ст. 126 НК РФ).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(п.7 Постановления Правительства РФ от 02.04.2020 № 409)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Т.е. если налогоплательщик, не представил документы в рамках проверки, которая проводится в отношении него или не представил документы (информацию) по требованию по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встречке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ответственность применяться не будет.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Одновременно увеличиваются на 6 месяцев предельные сроки для направления требования об уплате налогов, сборов, страховых взносов, пеней, штрафов, процентов и принятия решения об их взыскании. Это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позволят впоследствии взыскивать образовавшуюся недоимку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Остается риск привлечения к ответственности по ст. 129.1 НК РФ, которая имеет отношение к неисполнению требований, направленных вне рамок налогового контроля, то есть по конкретным сделкам.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 практике не редки случаи истребования документов в «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мараторный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период» со ссылкой на положения ч.2 ст. 93.1 НК РФ. </a:t>
            </a:r>
            <a:endParaRPr lang="ru-RU" sz="1400" b="1" u="sng" dirty="0"/>
          </a:p>
        </p:txBody>
      </p:sp>
      <p:pic>
        <p:nvPicPr>
          <p:cNvPr id="66562" name="Picture 2" descr="http://gazeta-bam.ru/media/cache/83/b8/c3/62/d1/60/83b8c362d160296d3065a1e672aea8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227934"/>
            <a:ext cx="873847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548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МОРАТОРИЙ НА ВЗЫСКАНИЕ ЗАДОЛЖЕННОСТЕЙ И ОБЕСПЕЧИТЕЛЬНЫЕ МЕРЫ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530" y="1275606"/>
            <a:ext cx="8460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ФНС России от 26.05.2020 № ЕД-20-8/71@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ФНС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продлила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мораторий на взыскание задолженностей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обеспечительные меры до 01.07.2020 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всех налогоплательщиков - юридических лиц и ИП, независимо от размера и сферы деятельности бизнеса.</a:t>
            </a:r>
          </a:p>
          <a:p>
            <a:pPr algn="just"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и ранее, исключение составляют лишь случаи, когда непринятие мер взыскания задолженности может повлечь сокрытие активов и (или) возможность совершения иных действий, препятствующих взысканию. В таких ситуациях меры взыскания и соответствующие обеспечительные меры могут быть применены по согласованию с руководителем вышестоящего налогового органа.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950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Тренды выездных налоговых проверок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63638"/>
            <a:ext cx="84249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 </a:t>
            </a:r>
            <a:r>
              <a:rPr lang="ru-RU" dirty="0" smtClean="0">
                <a:latin typeface="Franklin Gothic Heavy"/>
              </a:rPr>
              <a:t>Большая роль отводится </a:t>
            </a:r>
            <a:r>
              <a:rPr lang="ru-RU" b="1" dirty="0" err="1" smtClean="0">
                <a:latin typeface="Franklin Gothic Heavy"/>
              </a:rPr>
              <a:t>предпроверочному</a:t>
            </a:r>
            <a:r>
              <a:rPr lang="ru-RU" b="1" dirty="0" smtClean="0">
                <a:latin typeface="Franklin Gothic Heavy"/>
              </a:rPr>
              <a:t> анализу</a:t>
            </a:r>
          </a:p>
          <a:p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 ● </a:t>
            </a:r>
            <a:r>
              <a:rPr lang="ru-RU" b="1" dirty="0" smtClean="0">
                <a:latin typeface="Franklin Gothic Heavy"/>
              </a:rPr>
              <a:t>Свободное толкование норм закона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Активное использование </a:t>
            </a:r>
            <a:r>
              <a:rPr lang="ru-RU" b="1" dirty="0" smtClean="0">
                <a:latin typeface="Franklin Gothic Heavy"/>
              </a:rPr>
              <a:t>терминов, не закрепленных на уровне налогового законодательства </a:t>
            </a:r>
            <a:r>
              <a:rPr lang="ru-RU" dirty="0" smtClean="0">
                <a:latin typeface="Franklin Gothic Heavy"/>
              </a:rPr>
              <a:t>(«налоговая схема, «дробление бизнеса», «проблемный контрагент» и пр.)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</a:t>
            </a:r>
            <a:r>
              <a:rPr lang="ru-RU" b="1" dirty="0" smtClean="0">
                <a:latin typeface="Franklin Gothic Heavy"/>
              </a:rPr>
              <a:t>Большие возможности </a:t>
            </a:r>
            <a:r>
              <a:rPr lang="ru-RU" dirty="0" smtClean="0">
                <a:latin typeface="Franklin Gothic Heavy"/>
              </a:rPr>
              <a:t>при взыскании налоговых долгов</a:t>
            </a:r>
          </a:p>
          <a:p>
            <a:r>
              <a:rPr lang="ru-RU" dirty="0" smtClean="0">
                <a:latin typeface="Franklin Gothic Heavy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dirty="0" smtClean="0">
                <a:latin typeface="Franklin Gothic Heavy"/>
              </a:rPr>
              <a:t> </a:t>
            </a:r>
            <a:r>
              <a:rPr lang="ru-RU" b="1" dirty="0" smtClean="0">
                <a:latin typeface="Franklin Gothic Heavy"/>
              </a:rPr>
              <a:t>Колоссальные суммы доначислений</a:t>
            </a:r>
            <a:endParaRPr lang="ru-RU" dirty="0" smtClean="0">
              <a:latin typeface="Franklin Gothic Heavy"/>
            </a:endParaRPr>
          </a:p>
          <a:p>
            <a:r>
              <a:rPr lang="ru-RU" sz="1600" dirty="0" smtClean="0">
                <a:latin typeface="Franklin Gothic Heavy"/>
              </a:rPr>
              <a:t> </a:t>
            </a:r>
          </a:p>
          <a:p>
            <a:endParaRPr lang="ru-RU" sz="1400" dirty="0" smtClean="0">
              <a:latin typeface="Franklin Gothic Heavy"/>
            </a:endParaRPr>
          </a:p>
          <a:p>
            <a:endParaRPr lang="ru-RU" sz="1400" dirty="0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https://pracownieorange.pl/uploads/messages/7ba5e9553729ccbbfe32a0b1c86bdb99f37d8ea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4371950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834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Скругленный прямоугольник 2"/>
          <p:cNvSpPr/>
          <p:nvPr/>
        </p:nvSpPr>
        <p:spPr>
          <a:xfrm>
            <a:off x="323527" y="1866530"/>
            <a:ext cx="8479938" cy="72211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544" y="258763"/>
            <a:ext cx="8424936" cy="414337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841247">
              <a:lnSpc>
                <a:spcPts val="2200"/>
              </a:lnSpc>
              <a:defRPr sz="2208" b="1" spc="-92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 algn="l"/>
            <a:r>
              <a:rPr sz="1800" dirty="0" err="1">
                <a:solidFill>
                  <a:schemeClr val="bg1"/>
                </a:solidFill>
              </a:rPr>
              <a:t>Условия</a:t>
            </a:r>
            <a:r>
              <a:rPr sz="1800" dirty="0">
                <a:solidFill>
                  <a:schemeClr val="bg1"/>
                </a:solidFill>
              </a:rPr>
              <a:t> </a:t>
            </a:r>
            <a:r>
              <a:rPr sz="1800" dirty="0" err="1">
                <a:solidFill>
                  <a:schemeClr val="bg1"/>
                </a:solidFill>
              </a:rPr>
              <a:t>обоснованной</a:t>
            </a:r>
            <a:r>
              <a:rPr sz="1800" dirty="0">
                <a:solidFill>
                  <a:schemeClr val="bg1"/>
                </a:solidFill>
              </a:rPr>
              <a:t> </a:t>
            </a:r>
            <a:r>
              <a:rPr sz="1800" dirty="0" err="1">
                <a:solidFill>
                  <a:schemeClr val="bg1"/>
                </a:solidFill>
              </a:rPr>
              <a:t>налоговой</a:t>
            </a:r>
            <a:r>
              <a:rPr sz="1800" dirty="0">
                <a:solidFill>
                  <a:schemeClr val="bg1"/>
                </a:solidFill>
              </a:rPr>
              <a:t> </a:t>
            </a:r>
            <a:r>
              <a:rPr sz="1800" dirty="0" err="1" smtClean="0">
                <a:solidFill>
                  <a:schemeClr val="bg1"/>
                </a:solidFill>
              </a:rPr>
              <a:t>выгоды</a:t>
            </a:r>
            <a:r>
              <a:rPr lang="ru-RU" sz="1800" dirty="0" smtClean="0">
                <a:solidFill>
                  <a:schemeClr val="bg1"/>
                </a:solidFill>
              </a:rPr>
              <a:t>  (ст. 54.1 НК РФ)</a:t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37" name="Rectangle 1"/>
          <p:cNvSpPr txBox="1"/>
          <p:nvPr/>
        </p:nvSpPr>
        <p:spPr>
          <a:xfrm>
            <a:off x="426759" y="1919227"/>
            <a:ext cx="7313594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ts val="1900"/>
              </a:lnSpc>
              <a:buSzPct val="100000"/>
              <a:buAutoNum type="arabicPeriod"/>
              <a:defRPr b="1"/>
            </a:pP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допускать</a:t>
            </a:r>
            <a:r>
              <a:rPr sz="1600" dirty="0"/>
              <a:t> </a:t>
            </a:r>
            <a:r>
              <a:rPr sz="1600" dirty="0" err="1"/>
              <a:t>искажений</a:t>
            </a:r>
            <a:r>
              <a:rPr sz="1600" dirty="0"/>
              <a:t> </a:t>
            </a:r>
            <a:r>
              <a:rPr sz="1600" dirty="0" err="1"/>
              <a:t>учета</a:t>
            </a:r>
            <a:r>
              <a:rPr sz="1600" dirty="0"/>
              <a:t> и </a:t>
            </a:r>
            <a:r>
              <a:rPr sz="1600" dirty="0" err="1"/>
              <a:t>отчетности</a:t>
            </a:r>
            <a:r>
              <a:rPr sz="1600" dirty="0"/>
              <a:t>, </a:t>
            </a:r>
            <a:r>
              <a:rPr sz="1600" dirty="0" err="1"/>
              <a:t>уменьшающих</a:t>
            </a:r>
            <a:r>
              <a:rPr sz="1600" dirty="0"/>
              <a:t> </a:t>
            </a:r>
            <a:r>
              <a:rPr sz="1600" dirty="0" err="1"/>
              <a:t>налоговую</a:t>
            </a:r>
            <a:r>
              <a:rPr sz="1600" dirty="0"/>
              <a:t> </a:t>
            </a:r>
            <a:r>
              <a:rPr sz="1600" dirty="0" err="1"/>
              <a:t>базу</a:t>
            </a:r>
            <a:r>
              <a:rPr sz="1600" dirty="0"/>
              <a:t> (</a:t>
            </a:r>
            <a:r>
              <a:rPr sz="1600" dirty="0">
                <a:solidFill>
                  <a:srgbClr val="C00000"/>
                </a:solidFill>
              </a:rPr>
              <a:t>УМЫСЕЛ</a:t>
            </a:r>
            <a:r>
              <a:rPr sz="1600" dirty="0"/>
              <a:t>)</a:t>
            </a:r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  <p:sp>
        <p:nvSpPr>
          <p:cNvPr id="438" name="Скругленный прямоугольник 14"/>
          <p:cNvSpPr/>
          <p:nvPr/>
        </p:nvSpPr>
        <p:spPr>
          <a:xfrm>
            <a:off x="335497" y="2734398"/>
            <a:ext cx="8467968" cy="64633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Rectangle 1"/>
          <p:cNvSpPr txBox="1"/>
          <p:nvPr/>
        </p:nvSpPr>
        <p:spPr>
          <a:xfrm>
            <a:off x="438731" y="2734399"/>
            <a:ext cx="78816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AutoNum type="arabicPeriod" startAt="2"/>
              <a:defRPr b="1"/>
            </a:pPr>
            <a:r>
              <a:rPr sz="1600" dirty="0" err="1"/>
              <a:t>Целью</a:t>
            </a:r>
            <a:r>
              <a:rPr sz="1600" dirty="0"/>
              <a:t> </a:t>
            </a:r>
            <a:r>
              <a:rPr sz="1600" dirty="0" err="1"/>
              <a:t>сделки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должна</a:t>
            </a:r>
            <a:r>
              <a:rPr sz="1600" dirty="0"/>
              <a:t> </a:t>
            </a:r>
            <a:r>
              <a:rPr sz="1600" dirty="0" err="1"/>
              <a:t>быть</a:t>
            </a:r>
            <a:r>
              <a:rPr sz="1600" dirty="0"/>
              <a:t> </a:t>
            </a:r>
            <a:r>
              <a:rPr sz="1600" dirty="0" err="1"/>
              <a:t>неуплата</a:t>
            </a:r>
            <a:r>
              <a:rPr sz="1600" dirty="0"/>
              <a:t> и (</a:t>
            </a:r>
            <a:r>
              <a:rPr sz="1600" dirty="0" err="1"/>
              <a:t>или</a:t>
            </a:r>
            <a:r>
              <a:rPr sz="1600" dirty="0"/>
              <a:t>) </a:t>
            </a:r>
            <a:r>
              <a:rPr sz="1600" dirty="0" err="1"/>
              <a:t>зачет</a:t>
            </a:r>
            <a:r>
              <a:rPr sz="1600" dirty="0"/>
              <a:t> (</a:t>
            </a:r>
            <a:r>
              <a:rPr sz="1600" dirty="0" err="1"/>
              <a:t>возврат</a:t>
            </a:r>
            <a:r>
              <a:rPr sz="1600" dirty="0"/>
              <a:t>) </a:t>
            </a:r>
            <a:r>
              <a:rPr sz="1600" dirty="0" err="1"/>
              <a:t>сумм</a:t>
            </a:r>
            <a:r>
              <a:rPr sz="1600" dirty="0"/>
              <a:t> </a:t>
            </a:r>
            <a:r>
              <a:rPr sz="1600" dirty="0" err="1"/>
              <a:t>налога</a:t>
            </a:r>
            <a:r>
              <a:rPr sz="1600" dirty="0"/>
              <a:t> (</a:t>
            </a:r>
            <a:r>
              <a:rPr sz="1600" dirty="0">
                <a:solidFill>
                  <a:srgbClr val="C00000"/>
                </a:solidFill>
              </a:rPr>
              <a:t>ДЕЛОВАЯ </a:t>
            </a:r>
            <a:r>
              <a:rPr sz="1600" dirty="0" smtClean="0">
                <a:solidFill>
                  <a:srgbClr val="C00000"/>
                </a:solidFill>
              </a:rPr>
              <a:t>ЦЕЛЬ</a:t>
            </a:r>
            <a:r>
              <a:rPr lang="ru-RU" sz="1600" dirty="0" smtClean="0">
                <a:solidFill>
                  <a:srgbClr val="C00000"/>
                </a:solidFill>
              </a:rPr>
              <a:t> и ЭКОНОМИЧЕСКАЯ СУТЬ</a:t>
            </a:r>
            <a:r>
              <a:rPr sz="1600" dirty="0" smtClean="0"/>
              <a:t>)</a:t>
            </a:r>
            <a:endParaRPr sz="1600" dirty="0"/>
          </a:p>
        </p:txBody>
      </p:sp>
      <p:sp>
        <p:nvSpPr>
          <p:cNvPr id="440" name="Скругленный прямоугольник 16"/>
          <p:cNvSpPr/>
          <p:nvPr/>
        </p:nvSpPr>
        <p:spPr>
          <a:xfrm>
            <a:off x="357891" y="3537520"/>
            <a:ext cx="8411210" cy="1254974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Rectangle 1"/>
          <p:cNvSpPr txBox="1"/>
          <p:nvPr/>
        </p:nvSpPr>
        <p:spPr>
          <a:xfrm>
            <a:off x="438731" y="3537520"/>
            <a:ext cx="773366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just">
              <a:buSzPct val="100000"/>
              <a:buAutoNum type="arabicPeriod" startAt="3"/>
              <a:defRPr b="1"/>
            </a:pPr>
            <a:r>
              <a:rPr sz="1600" dirty="0" err="1"/>
              <a:t>Сделка</a:t>
            </a:r>
            <a:r>
              <a:rPr sz="1600" dirty="0"/>
              <a:t> </a:t>
            </a:r>
            <a:r>
              <a:rPr sz="1600" dirty="0" err="1"/>
              <a:t>должна</a:t>
            </a:r>
            <a:r>
              <a:rPr sz="1600" dirty="0"/>
              <a:t> </a:t>
            </a:r>
            <a:r>
              <a:rPr sz="1600" dirty="0" err="1"/>
              <a:t>исполняться</a:t>
            </a:r>
            <a:r>
              <a:rPr sz="1600" dirty="0"/>
              <a:t> </a:t>
            </a:r>
            <a:r>
              <a:rPr sz="1600" dirty="0" err="1"/>
              <a:t>лицом</a:t>
            </a:r>
            <a:r>
              <a:rPr sz="1600" dirty="0"/>
              <a:t>, с </a:t>
            </a:r>
            <a:r>
              <a:rPr sz="1600" dirty="0" err="1"/>
              <a:t>которым</a:t>
            </a:r>
            <a:r>
              <a:rPr sz="1600" dirty="0"/>
              <a:t> </a:t>
            </a:r>
            <a:r>
              <a:rPr sz="1600" dirty="0" err="1"/>
              <a:t>заключен</a:t>
            </a:r>
            <a:r>
              <a:rPr sz="1600" dirty="0"/>
              <a:t> </a:t>
            </a:r>
            <a:r>
              <a:rPr sz="1600" dirty="0" err="1"/>
              <a:t>договор</a:t>
            </a:r>
            <a:r>
              <a:rPr sz="1600" dirty="0"/>
              <a:t> </a:t>
            </a:r>
            <a:r>
              <a:rPr sz="1600" dirty="0" err="1"/>
              <a:t>или</a:t>
            </a:r>
            <a:r>
              <a:rPr sz="1600" dirty="0"/>
              <a:t> </a:t>
            </a:r>
            <a:r>
              <a:rPr sz="1600" dirty="0" err="1"/>
              <a:t>лицом</a:t>
            </a:r>
            <a:r>
              <a:rPr sz="1600" dirty="0"/>
              <a:t>, </a:t>
            </a:r>
            <a:r>
              <a:rPr sz="1600" dirty="0" err="1"/>
              <a:t>которому</a:t>
            </a:r>
            <a:r>
              <a:rPr sz="1600" dirty="0"/>
              <a:t> </a:t>
            </a:r>
            <a:r>
              <a:rPr sz="1600" dirty="0" err="1"/>
              <a:t>обязательство</a:t>
            </a:r>
            <a:r>
              <a:rPr sz="1600" dirty="0"/>
              <a:t> </a:t>
            </a:r>
            <a:r>
              <a:rPr sz="1600" dirty="0" err="1"/>
              <a:t>передано</a:t>
            </a:r>
            <a:r>
              <a:rPr sz="1600" dirty="0"/>
              <a:t> </a:t>
            </a:r>
            <a:r>
              <a:rPr sz="1600" dirty="0" err="1" smtClean="0"/>
              <a:t>по</a:t>
            </a:r>
            <a:r>
              <a:rPr sz="1600" dirty="0" smtClean="0"/>
              <a:t> </a:t>
            </a:r>
            <a:r>
              <a:rPr sz="1600" dirty="0" err="1"/>
              <a:t>договору</a:t>
            </a:r>
            <a:r>
              <a:rPr sz="1600" dirty="0"/>
              <a:t> </a:t>
            </a:r>
            <a:r>
              <a:rPr sz="1600" dirty="0" err="1"/>
              <a:t>или</a:t>
            </a:r>
            <a:r>
              <a:rPr sz="1600" dirty="0"/>
              <a:t> </a:t>
            </a:r>
            <a:r>
              <a:rPr sz="1600" dirty="0" err="1"/>
              <a:t>закону</a:t>
            </a:r>
            <a:r>
              <a:rPr sz="1600" dirty="0"/>
              <a:t> (</a:t>
            </a:r>
            <a:r>
              <a:rPr sz="1600" dirty="0">
                <a:solidFill>
                  <a:srgbClr val="C00000"/>
                </a:solidFill>
              </a:rPr>
              <a:t>РЕАЛЬНОСТЬ</a:t>
            </a:r>
            <a:r>
              <a:rPr sz="1600" dirty="0"/>
              <a:t>)</a:t>
            </a:r>
          </a:p>
        </p:txBody>
      </p:sp>
      <p:sp>
        <p:nvSpPr>
          <p:cNvPr id="442" name="Rectangle 1"/>
          <p:cNvSpPr txBox="1"/>
          <p:nvPr/>
        </p:nvSpPr>
        <p:spPr>
          <a:xfrm>
            <a:off x="459660" y="1038240"/>
            <a:ext cx="8144788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lnSpc>
                <a:spcPts val="1900"/>
              </a:lnSpc>
            </a:pPr>
            <a:r>
              <a:rPr b="1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учета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применения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вычетов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соблюдать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b="1" dirty="0">
                <a:latin typeface="Times New Roman" pitchFamily="18" charset="0"/>
                <a:cs typeface="Times New Roman" pitchFamily="18" charset="0"/>
              </a:rPr>
            </a:br>
            <a:r>
              <a:rPr b="1" dirty="0" err="1"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428743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98">
            <a:extLst>
              <a:ext uri="{FF2B5EF4-FFF2-40B4-BE49-F238E27FC236}">
                <a16:creationId xmlns:a16="http://schemas.microsoft.com/office/drawing/2014/main" xmlns="" id="{56E9FF0F-8B76-5747-9D0E-DEE806224526}"/>
              </a:ext>
            </a:extLst>
          </p:cNvPr>
          <p:cNvSpPr/>
          <p:nvPr/>
        </p:nvSpPr>
        <p:spPr>
          <a:xfrm>
            <a:off x="194885" y="169967"/>
            <a:ext cx="3689903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Arial Black" pitchFamily="34" charset="0"/>
                <a:cs typeface="Segoe UI Semilight" panose="020B0402040204020203" pitchFamily="34" charset="0"/>
              </a:rPr>
              <a:t>УМЫСЕЛ В НЕУПЛАТЕ НАЛОГОВ</a:t>
            </a:r>
            <a:endParaRPr sz="1800" b="1" spc="0" dirty="0">
              <a:solidFill>
                <a:schemeClr val="bg1"/>
              </a:solidFill>
              <a:latin typeface="Arial Black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xmlns="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4785692" y="1256849"/>
            <a:ext cx="4181889" cy="392415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6758" y="1076431"/>
            <a:ext cx="4957911" cy="3107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defTabSz="685800" hangingPunct="1">
              <a:lnSpc>
                <a:spcPts val="1800"/>
              </a:lnSpc>
              <a:spcBef>
                <a:spcPct val="0"/>
              </a:spcBef>
              <a:defRPr/>
            </a:pPr>
            <a:endParaRPr lang="ru-RU" b="1" kern="12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2" descr="Picture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grayscl/>
            <a:extLst/>
          </a:blip>
          <a:stretch>
            <a:fillRect/>
          </a:stretch>
        </p:blipFill>
        <p:spPr>
          <a:xfrm>
            <a:off x="0" y="908050"/>
            <a:ext cx="4554538" cy="423545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Прямоугольник 19"/>
          <p:cNvSpPr/>
          <p:nvPr/>
        </p:nvSpPr>
        <p:spPr>
          <a:xfrm>
            <a:off x="4664692" y="767806"/>
            <a:ext cx="437744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sz="3600" b="1">
                <a:solidFill>
                  <a:srgbClr val="262626"/>
                </a:solidFill>
              </a:defRPr>
            </a:pPr>
            <a:endParaRPr lang="ru-RU" sz="2400" dirty="0" smtClean="0">
              <a:latin typeface="Segoe UI Semilight" pitchFamily="34" charset="0"/>
              <a:cs typeface="Segoe UI Semilight" pitchFamily="34" charset="0"/>
            </a:endParaRPr>
          </a:p>
          <a:p>
            <a:pPr>
              <a:defRPr sz="3600" b="1">
                <a:solidFill>
                  <a:srgbClr val="262626"/>
                </a:solidFill>
              </a:defRPr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Письмо ФНС России от 13.07.2017 № ЕД-4-2/13650@</a:t>
            </a:r>
            <a:endParaRPr lang="ru-RU" sz="1600" dirty="0">
              <a:solidFill>
                <a:srgbClr val="C00000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21" name="Rectangle 1"/>
          <p:cNvSpPr txBox="1"/>
          <p:nvPr/>
        </p:nvSpPr>
        <p:spPr>
          <a:xfrm>
            <a:off x="4641229" y="1586398"/>
            <a:ext cx="4360793" cy="2536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defRPr sz="2400"/>
            </a:pPr>
            <a:endParaRPr dirty="0"/>
          </a:p>
          <a:p>
            <a:pPr>
              <a:lnSpc>
                <a:spcPts val="525"/>
              </a:lnSpc>
              <a:defRPr sz="2400"/>
            </a:pPr>
            <a:endParaRPr dirty="0"/>
          </a:p>
          <a:p>
            <a:pPr marL="257175" indent="-257175" algn="just">
              <a:buSzPct val="100000"/>
              <a:buAutoNum type="arabicPeriod"/>
              <a:defRPr sz="2400" b="1"/>
            </a:pPr>
            <a:r>
              <a:rPr sz="1600" dirty="0" err="1">
                <a:latin typeface="Arial Black" pitchFamily="34" charset="0"/>
                <a:cs typeface="Segoe UI Semilight" pitchFamily="34" charset="0"/>
              </a:rPr>
              <a:t>Увеличение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штрафа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endParaRPr lang="ru-RU" sz="1600" dirty="0" smtClean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defRPr sz="2400" b="1"/>
            </a:pPr>
            <a:r>
              <a:rPr lang="ru-RU" sz="1600" dirty="0" smtClean="0">
                <a:latin typeface="Arial Black" pitchFamily="34" charset="0"/>
                <a:cs typeface="Segoe UI Semilight" pitchFamily="34" charset="0"/>
              </a:rPr>
              <a:t>    </a:t>
            </a:r>
            <a:r>
              <a:rPr sz="1600" dirty="0" smtClean="0">
                <a:latin typeface="Arial Black" pitchFamily="34" charset="0"/>
                <a:cs typeface="Segoe UI Semilight" pitchFamily="34" charset="0"/>
              </a:rPr>
              <a:t>(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с 20%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до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40%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от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неуплаченной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суммы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налога</a:t>
            </a:r>
            <a:r>
              <a:rPr sz="1600" dirty="0" smtClean="0">
                <a:latin typeface="Arial Black" pitchFamily="34" charset="0"/>
                <a:cs typeface="Segoe UI Semilight" pitchFamily="34" charset="0"/>
              </a:rPr>
              <a:t>)</a:t>
            </a:r>
            <a:endParaRPr lang="ru-RU" sz="1600" dirty="0" smtClean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defRPr sz="2400" b="1"/>
            </a:pPr>
            <a:endParaRPr sz="1600" dirty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lnSpc>
                <a:spcPts val="525"/>
              </a:lnSpc>
              <a:buSzPct val="100000"/>
              <a:buAutoNum type="arabicPeriod"/>
              <a:defRPr sz="2400"/>
            </a:pPr>
            <a:endParaRPr sz="1600" dirty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buAutoNum type="arabicPeriod" startAt="2"/>
              <a:defRPr sz="2400" b="1"/>
            </a:pPr>
            <a:r>
              <a:rPr sz="1600" dirty="0" err="1">
                <a:latin typeface="Arial Black" pitchFamily="34" charset="0"/>
                <a:cs typeface="Segoe UI Semilight" pitchFamily="34" charset="0"/>
              </a:rPr>
              <a:t>Улучшение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уголовно-правовой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перспективы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материалов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, </a:t>
            </a:r>
            <a:r>
              <a:rPr sz="1600" b="1" dirty="0" err="1" smtClean="0">
                <a:latin typeface="Arial Black" pitchFamily="34" charset="0"/>
                <a:cs typeface="Segoe UI Semilight" pitchFamily="34" charset="0"/>
              </a:rPr>
              <a:t>которые</a:t>
            </a:r>
            <a:r>
              <a:rPr sz="1600" b="1" dirty="0" smtClean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направляются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 в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следственные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 smtClean="0">
                <a:latin typeface="Arial Black" pitchFamily="34" charset="0"/>
                <a:cs typeface="Segoe UI Semilight" pitchFamily="34" charset="0"/>
              </a:rPr>
              <a:t>органы</a:t>
            </a:r>
            <a:endParaRPr sz="1600" b="1" dirty="0"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83898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17642</TotalTime>
  <Words>1132</Words>
  <Application>Microsoft Office PowerPoint</Application>
  <PresentationFormat>Экран (16:9)</PresentationFormat>
  <Paragraphs>263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Обычная</vt:lpstr>
      <vt:lpstr>5_Специальное оформление</vt:lpstr>
      <vt:lpstr>           </vt:lpstr>
      <vt:lpstr>ВЫЕЗДНЫЕ НАЛОГОВЫЕ ПРОВЕРКИ </vt:lpstr>
      <vt:lpstr>КАМЕРАЛЬНЫЕ НАЛОГОВЫЕ ПРОВЕРКИ</vt:lpstr>
      <vt:lpstr>СРОКИ ПРЕДСТАВЛЕНИЯ ДОКУМЕНТОВ</vt:lpstr>
      <vt:lpstr>ОТВЕТСТВЕННОСТЬ</vt:lpstr>
      <vt:lpstr>Слайд 6</vt:lpstr>
      <vt:lpstr>Слайд 7</vt:lpstr>
      <vt:lpstr>Условия обоснованной налоговой выгоды  (ст. 54.1 НК РФ)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Осмотрительность в практике-2020</vt:lpstr>
      <vt:lpstr>НАЛОГОВЫЕ ПРОВЕРКИ &amp; COVID-2019  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ГРАНИ ОПТИМИЗАЦИИ</dc:title>
  <dc:creator>Natali Natalyuk</dc:creator>
  <cp:lastModifiedBy>Наталюк</cp:lastModifiedBy>
  <cp:revision>1276</cp:revision>
  <dcterms:modified xsi:type="dcterms:W3CDTF">2020-06-05T16:52:37Z</dcterms:modified>
</cp:coreProperties>
</file>