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6">
  <p:sldMasterIdLst>
    <p:sldMasterId id="2147483648" r:id="rId1"/>
  </p:sldMasterIdLst>
  <p:sldIdLst>
    <p:sldId id="256" r:id="rId2"/>
    <p:sldId id="257" r:id="rId3"/>
    <p:sldId id="258" r:id="rId4"/>
    <p:sldId id="259" r:id="rId5"/>
    <p:sldId id="260" r:id="rId6"/>
    <p:sldId id="261" r:id="rId7"/>
    <p:sldId id="262" r:id="rId8"/>
    <p:sldId id="263" r:id="rId9"/>
    <p:sldId id="264" r:id="rId10"/>
    <p:sldId id="308"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98" r:id="rId25"/>
    <p:sldId id="299" r:id="rId26"/>
    <p:sldId id="300" r:id="rId27"/>
    <p:sldId id="301" r:id="rId28"/>
    <p:sldId id="279" r:id="rId29"/>
    <p:sldId id="280" r:id="rId30"/>
    <p:sldId id="281" r:id="rId31"/>
    <p:sldId id="282" r:id="rId32"/>
    <p:sldId id="283" r:id="rId33"/>
    <p:sldId id="284" r:id="rId34"/>
    <p:sldId id="285" r:id="rId35"/>
    <p:sldId id="286" r:id="rId36"/>
    <p:sldId id="309" r:id="rId37"/>
    <p:sldId id="287" r:id="rId38"/>
    <p:sldId id="288" r:id="rId39"/>
    <p:sldId id="289" r:id="rId40"/>
    <p:sldId id="290" r:id="rId41"/>
    <p:sldId id="291" r:id="rId42"/>
    <p:sldId id="292" r:id="rId43"/>
    <p:sldId id="293" r:id="rId44"/>
    <p:sldId id="294" r:id="rId45"/>
    <p:sldId id="295" r:id="rId46"/>
    <p:sldId id="302" r:id="rId47"/>
    <p:sldId id="306" r:id="rId48"/>
    <p:sldId id="304" r:id="rId49"/>
    <p:sldId id="305" r:id="rId50"/>
    <p:sldId id="307" r:id="rId51"/>
    <p:sldId id="297" r:id="rId52"/>
  </p:sldIdLst>
  <p:sldSz cx="9906000" cy="6858000" type="A4"/>
  <p:notesSz cx="9906000" cy="68580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39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742950" y="1122363"/>
            <a:ext cx="8420100" cy="2387600"/>
          </a:xfrm>
        </p:spPr>
        <p:txBody>
          <a:bodyPr anchor="b"/>
          <a:lstStyle>
            <a:lvl1pPr algn="ctr">
              <a:defRPr sz="6000"/>
            </a:lvl1pPr>
          </a:lstStyle>
          <a:p>
            <a:pPr>
              <a:defRPr/>
            </a:pPr>
            <a:r>
              <a:rPr lang="en-US"/>
              <a:t>Click to edit Master title style</a:t>
            </a:r>
            <a:endParaRPr/>
          </a:p>
        </p:txBody>
      </p:sp>
      <p:sp>
        <p:nvSpPr>
          <p:cNvPr id="5" name="Subtitle 2"/>
          <p:cNvSpPr>
            <a:spLocks noGrp="1"/>
          </p:cNvSpPr>
          <p:nvPr>
            <p:ph type="subTitle" idx="1"/>
          </p:nvPr>
        </p:nvSpPr>
        <p:spPr bwMode="auto">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sp>
        <p:nvSpPr>
          <p:cNvPr id="6" name="Date Placeholder 3"/>
          <p:cNvSpPr>
            <a:spLocks noGrp="1"/>
          </p:cNvSpPr>
          <p:nvPr>
            <p:ph type="dt" sz="half" idx="10"/>
          </p:nvPr>
        </p:nvSpPr>
        <p:spPr bwMode="auto"/>
        <p:txBody>
          <a:bodyPr/>
          <a:lstStyle/>
          <a:p>
            <a:pPr>
              <a:defRPr/>
            </a:pPr>
            <a:fld id="{87F3C792-FCCF-5F4D-9716-9FA5AECDC779}" type="datetimeFigureOut">
              <a:rPr lang="ru-RU"/>
              <a:pPr>
                <a:defRPr/>
              </a:pPr>
              <a:t>15.09.2021</a:t>
            </a:fld>
            <a:endParaRPr lang="ru-RU"/>
          </a:p>
        </p:txBody>
      </p:sp>
      <p:sp>
        <p:nvSpPr>
          <p:cNvPr id="7" name="Footer Placeholder 4"/>
          <p:cNvSpPr>
            <a:spLocks noGrp="1"/>
          </p:cNvSpPr>
          <p:nvPr>
            <p:ph type="ftr" sz="quarter" idx="11"/>
          </p:nvPr>
        </p:nvSpPr>
        <p:spPr bwMode="auto"/>
        <p:txBody>
          <a:bodyPr/>
          <a:lstStyle/>
          <a:p>
            <a:pPr>
              <a:defRPr/>
            </a:pPr>
            <a:endParaRPr lang="ru-RU"/>
          </a:p>
        </p:txBody>
      </p:sp>
      <p:sp>
        <p:nvSpPr>
          <p:cNvPr id="8" name="Slide Number Placeholder 5"/>
          <p:cNvSpPr>
            <a:spLocks noGrp="1"/>
          </p:cNvSpPr>
          <p:nvPr>
            <p:ph type="sldNum" sz="quarter" idx="12"/>
          </p:nvPr>
        </p:nvSpPr>
        <p:spPr bwMode="auto"/>
        <p:txBody>
          <a:bodyPr/>
          <a:lstStyle/>
          <a:p>
            <a:pPr>
              <a:defRPr/>
            </a:pPr>
            <a:fld id="{37DDC2EC-1905-5A45-9C89-967903ED7022}"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Vertical Text Placeholder 2"/>
          <p:cNvSpPr>
            <a:spLocks noGrp="1"/>
          </p:cNvSpPr>
          <p:nvPr>
            <p:ph type="body" orient="vert" idx="1"/>
          </p:nvPr>
        </p:nvSpPr>
        <p:spPr bwMode="auto"/>
        <p:txBody>
          <a:bodyPr vert="eaVert"/>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87F3C792-FCCF-5F4D-9716-9FA5AECDC779}" type="datetimeFigureOut">
              <a:rPr lang="ru-RU"/>
              <a:pPr>
                <a:defRPr/>
              </a:pPr>
              <a:t>15.09.2021</a:t>
            </a:fld>
            <a:endParaRPr lang="ru-RU"/>
          </a:p>
        </p:txBody>
      </p:sp>
      <p:sp>
        <p:nvSpPr>
          <p:cNvPr id="7" name="Footer Placeholder 4"/>
          <p:cNvSpPr>
            <a:spLocks noGrp="1"/>
          </p:cNvSpPr>
          <p:nvPr>
            <p:ph type="ftr" sz="quarter" idx="11"/>
          </p:nvPr>
        </p:nvSpPr>
        <p:spPr bwMode="auto"/>
        <p:txBody>
          <a:bodyPr/>
          <a:lstStyle/>
          <a:p>
            <a:pPr>
              <a:defRPr/>
            </a:pPr>
            <a:endParaRPr lang="ru-RU"/>
          </a:p>
        </p:txBody>
      </p:sp>
      <p:sp>
        <p:nvSpPr>
          <p:cNvPr id="8" name="Slide Number Placeholder 5"/>
          <p:cNvSpPr>
            <a:spLocks noGrp="1"/>
          </p:cNvSpPr>
          <p:nvPr>
            <p:ph type="sldNum" sz="quarter" idx="12"/>
          </p:nvPr>
        </p:nvSpPr>
        <p:spPr bwMode="auto"/>
        <p:txBody>
          <a:bodyPr/>
          <a:lstStyle/>
          <a:p>
            <a:pPr>
              <a:defRPr/>
            </a:pPr>
            <a:fld id="{37DDC2EC-1905-5A45-9C89-967903ED7022}"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4" name="Vertical Title 1"/>
          <p:cNvSpPr>
            <a:spLocks noGrp="1"/>
          </p:cNvSpPr>
          <p:nvPr>
            <p:ph type="title" orient="vert"/>
          </p:nvPr>
        </p:nvSpPr>
        <p:spPr bwMode="auto">
          <a:xfrm>
            <a:off x="7088982" y="365125"/>
            <a:ext cx="2135981" cy="5811838"/>
          </a:xfrm>
        </p:spPr>
        <p:txBody>
          <a:bodyPr vert="eaVert"/>
          <a:lstStyle/>
          <a:p>
            <a:pPr>
              <a:defRPr/>
            </a:pPr>
            <a:r>
              <a:rPr lang="en-US"/>
              <a:t>Click to edit Master title style</a:t>
            </a:r>
            <a:endParaRPr/>
          </a:p>
        </p:txBody>
      </p:sp>
      <p:sp>
        <p:nvSpPr>
          <p:cNvPr id="5" name="Vertical Text Placeholder 2"/>
          <p:cNvSpPr>
            <a:spLocks noGrp="1"/>
          </p:cNvSpPr>
          <p:nvPr>
            <p:ph type="body" orient="vert" idx="1"/>
          </p:nvPr>
        </p:nvSpPr>
        <p:spPr bwMode="auto">
          <a:xfrm>
            <a:off x="681037" y="365125"/>
            <a:ext cx="6284119" cy="5811838"/>
          </a:xfrm>
        </p:spPr>
        <p:txBody>
          <a:bodyPr vert="eaVert"/>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87F3C792-FCCF-5F4D-9716-9FA5AECDC779}" type="datetimeFigureOut">
              <a:rPr lang="ru-RU"/>
              <a:pPr>
                <a:defRPr/>
              </a:pPr>
              <a:t>15.09.2021</a:t>
            </a:fld>
            <a:endParaRPr lang="ru-RU"/>
          </a:p>
        </p:txBody>
      </p:sp>
      <p:sp>
        <p:nvSpPr>
          <p:cNvPr id="7" name="Footer Placeholder 4"/>
          <p:cNvSpPr>
            <a:spLocks noGrp="1"/>
          </p:cNvSpPr>
          <p:nvPr>
            <p:ph type="ftr" sz="quarter" idx="11"/>
          </p:nvPr>
        </p:nvSpPr>
        <p:spPr bwMode="auto"/>
        <p:txBody>
          <a:bodyPr/>
          <a:lstStyle/>
          <a:p>
            <a:pPr>
              <a:defRPr/>
            </a:pPr>
            <a:endParaRPr lang="ru-RU"/>
          </a:p>
        </p:txBody>
      </p:sp>
      <p:sp>
        <p:nvSpPr>
          <p:cNvPr id="8" name="Slide Number Placeholder 5"/>
          <p:cNvSpPr>
            <a:spLocks noGrp="1"/>
          </p:cNvSpPr>
          <p:nvPr>
            <p:ph type="sldNum" sz="quarter" idx="12"/>
          </p:nvPr>
        </p:nvSpPr>
        <p:spPr bwMode="auto"/>
        <p:txBody>
          <a:bodyPr/>
          <a:lstStyle/>
          <a:p>
            <a:pPr>
              <a:defRPr/>
            </a:pPr>
            <a:fld id="{37DDC2EC-1905-5A45-9C89-967903ED7022}"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А_черный 6 спикеров">
    <p:spTree>
      <p:nvGrpSpPr>
        <p:cNvPr id="1" name=""/>
        <p:cNvGrpSpPr/>
        <p:nvPr/>
      </p:nvGrpSpPr>
      <p:grpSpPr>
        <a:xfrm>
          <a:off x="0" y="0"/>
          <a:ext cx="0" cy="0"/>
          <a:chOff x="0" y="0"/>
          <a:chExt cx="0" cy="0"/>
        </a:xfrm>
      </p:grpSpPr>
      <p:pic>
        <p:nvPicPr>
          <p:cNvPr id="2" name="Рисунок 6"/>
          <p:cNvPicPr>
            <a:picLocks noChangeAspect="1"/>
          </p:cNvPicPr>
          <p:nvPr userDrawn="1"/>
        </p:nvPicPr>
        <p:blipFill>
          <a:blip r:embed="rId2"/>
          <a:srcRect/>
          <a:stretch>
            <a:fillRect/>
          </a:stretch>
        </p:blipFill>
        <p:spPr bwMode="auto">
          <a:xfrm>
            <a:off x="0" y="0"/>
            <a:ext cx="9906000" cy="6858000"/>
          </a:xfrm>
          <a:prstGeom prst="rect">
            <a:avLst/>
          </a:prstGeom>
          <a:noFill/>
          <a:ln w="9525">
            <a:noFill/>
            <a:miter lim="800000"/>
            <a:headEnd/>
            <a:tailEnd/>
          </a:ln>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idx="1"/>
          </p:nvPr>
        </p:nvSpPr>
        <p:spPr bwMode="auto"/>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87F3C792-FCCF-5F4D-9716-9FA5AECDC779}" type="datetimeFigureOut">
              <a:rPr lang="ru-RU"/>
              <a:pPr>
                <a:defRPr/>
              </a:pPr>
              <a:t>15.09.2021</a:t>
            </a:fld>
            <a:endParaRPr lang="ru-RU"/>
          </a:p>
        </p:txBody>
      </p:sp>
      <p:sp>
        <p:nvSpPr>
          <p:cNvPr id="7" name="Footer Placeholder 4"/>
          <p:cNvSpPr>
            <a:spLocks noGrp="1"/>
          </p:cNvSpPr>
          <p:nvPr>
            <p:ph type="ftr" sz="quarter" idx="11"/>
          </p:nvPr>
        </p:nvSpPr>
        <p:spPr bwMode="auto"/>
        <p:txBody>
          <a:bodyPr/>
          <a:lstStyle/>
          <a:p>
            <a:pPr>
              <a:defRPr/>
            </a:pPr>
            <a:endParaRPr lang="ru-RU"/>
          </a:p>
        </p:txBody>
      </p:sp>
      <p:sp>
        <p:nvSpPr>
          <p:cNvPr id="8" name="Slide Number Placeholder 5"/>
          <p:cNvSpPr>
            <a:spLocks noGrp="1"/>
          </p:cNvSpPr>
          <p:nvPr>
            <p:ph type="sldNum" sz="quarter" idx="12"/>
          </p:nvPr>
        </p:nvSpPr>
        <p:spPr bwMode="auto"/>
        <p:txBody>
          <a:bodyPr/>
          <a:lstStyle/>
          <a:p>
            <a:pPr>
              <a:defRPr/>
            </a:pPr>
            <a:fld id="{37DDC2EC-1905-5A45-9C89-967903ED7022}"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75879" y="1709740"/>
            <a:ext cx="8543925" cy="2852737"/>
          </a:xfrm>
        </p:spPr>
        <p:txBody>
          <a:bodyPr anchor="b"/>
          <a:lstStyle>
            <a:lvl1pPr>
              <a:defRPr sz="6000"/>
            </a:lvl1pPr>
          </a:lstStyle>
          <a:p>
            <a:pPr>
              <a:defRPr/>
            </a:pPr>
            <a:r>
              <a:rPr lang="en-US"/>
              <a:t>Click to edit Master title style</a:t>
            </a:r>
            <a:endParaRPr/>
          </a:p>
        </p:txBody>
      </p:sp>
      <p:sp>
        <p:nvSpPr>
          <p:cNvPr id="5" name="Text Placeholder 2"/>
          <p:cNvSpPr>
            <a:spLocks noGrp="1"/>
          </p:cNvSpPr>
          <p:nvPr>
            <p:ph type="body" idx="1"/>
          </p:nvPr>
        </p:nvSpPr>
        <p:spPr bwMode="auto">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Edit Master text styles</a:t>
            </a:r>
            <a:endParaRPr/>
          </a:p>
        </p:txBody>
      </p:sp>
      <p:sp>
        <p:nvSpPr>
          <p:cNvPr id="6" name="Date Placeholder 3"/>
          <p:cNvSpPr>
            <a:spLocks noGrp="1"/>
          </p:cNvSpPr>
          <p:nvPr>
            <p:ph type="dt" sz="half" idx="10"/>
          </p:nvPr>
        </p:nvSpPr>
        <p:spPr bwMode="auto"/>
        <p:txBody>
          <a:bodyPr/>
          <a:lstStyle/>
          <a:p>
            <a:pPr>
              <a:defRPr/>
            </a:pPr>
            <a:fld id="{87F3C792-FCCF-5F4D-9716-9FA5AECDC779}" type="datetimeFigureOut">
              <a:rPr lang="ru-RU"/>
              <a:pPr>
                <a:defRPr/>
              </a:pPr>
              <a:t>15.09.2021</a:t>
            </a:fld>
            <a:endParaRPr lang="ru-RU"/>
          </a:p>
        </p:txBody>
      </p:sp>
      <p:sp>
        <p:nvSpPr>
          <p:cNvPr id="7" name="Footer Placeholder 4"/>
          <p:cNvSpPr>
            <a:spLocks noGrp="1"/>
          </p:cNvSpPr>
          <p:nvPr>
            <p:ph type="ftr" sz="quarter" idx="11"/>
          </p:nvPr>
        </p:nvSpPr>
        <p:spPr bwMode="auto"/>
        <p:txBody>
          <a:bodyPr/>
          <a:lstStyle/>
          <a:p>
            <a:pPr>
              <a:defRPr/>
            </a:pPr>
            <a:endParaRPr lang="ru-RU"/>
          </a:p>
        </p:txBody>
      </p:sp>
      <p:sp>
        <p:nvSpPr>
          <p:cNvPr id="8" name="Slide Number Placeholder 5"/>
          <p:cNvSpPr>
            <a:spLocks noGrp="1"/>
          </p:cNvSpPr>
          <p:nvPr>
            <p:ph type="sldNum" sz="quarter" idx="12"/>
          </p:nvPr>
        </p:nvSpPr>
        <p:spPr bwMode="auto"/>
        <p:txBody>
          <a:bodyPr/>
          <a:lstStyle/>
          <a:p>
            <a:pPr>
              <a:defRPr/>
            </a:pPr>
            <a:fld id="{37DDC2EC-1905-5A45-9C89-967903ED7022}"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681037" y="1825625"/>
            <a:ext cx="4210050" cy="435133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Content Placeholder 3"/>
          <p:cNvSpPr>
            <a:spLocks noGrp="1"/>
          </p:cNvSpPr>
          <p:nvPr>
            <p:ph sz="half" idx="2"/>
          </p:nvPr>
        </p:nvSpPr>
        <p:spPr bwMode="auto">
          <a:xfrm>
            <a:off x="5014913" y="1825625"/>
            <a:ext cx="4210050" cy="435133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4"/>
          <p:cNvSpPr>
            <a:spLocks noGrp="1"/>
          </p:cNvSpPr>
          <p:nvPr>
            <p:ph type="dt" sz="half" idx="10"/>
          </p:nvPr>
        </p:nvSpPr>
        <p:spPr bwMode="auto"/>
        <p:txBody>
          <a:bodyPr/>
          <a:lstStyle/>
          <a:p>
            <a:pPr>
              <a:defRPr/>
            </a:pPr>
            <a:fld id="{87F3C792-FCCF-5F4D-9716-9FA5AECDC779}" type="datetimeFigureOut">
              <a:rPr lang="ru-RU"/>
              <a:pPr>
                <a:defRPr/>
              </a:pPr>
              <a:t>15.09.2021</a:t>
            </a:fld>
            <a:endParaRPr lang="ru-RU"/>
          </a:p>
        </p:txBody>
      </p:sp>
      <p:sp>
        <p:nvSpPr>
          <p:cNvPr id="8" name="Footer Placeholder 5"/>
          <p:cNvSpPr>
            <a:spLocks noGrp="1"/>
          </p:cNvSpPr>
          <p:nvPr>
            <p:ph type="ftr" sz="quarter" idx="11"/>
          </p:nvPr>
        </p:nvSpPr>
        <p:spPr bwMode="auto"/>
        <p:txBody>
          <a:bodyPr/>
          <a:lstStyle/>
          <a:p>
            <a:pPr>
              <a:defRPr/>
            </a:pPr>
            <a:endParaRPr lang="ru-RU"/>
          </a:p>
        </p:txBody>
      </p:sp>
      <p:sp>
        <p:nvSpPr>
          <p:cNvPr id="9" name="Slide Number Placeholder 6"/>
          <p:cNvSpPr>
            <a:spLocks noGrp="1"/>
          </p:cNvSpPr>
          <p:nvPr>
            <p:ph type="sldNum" sz="quarter" idx="12"/>
          </p:nvPr>
        </p:nvSpPr>
        <p:spPr bwMode="auto"/>
        <p:txBody>
          <a:bodyPr/>
          <a:lstStyle/>
          <a:p>
            <a:pPr>
              <a:defRPr/>
            </a:pPr>
            <a:fld id="{37DDC2EC-1905-5A45-9C89-967903ED7022}"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82328" y="365127"/>
            <a:ext cx="8543925" cy="1325563"/>
          </a:xfrm>
        </p:spPr>
        <p:txBody>
          <a:bodyPr/>
          <a:lstStyle/>
          <a:p>
            <a:pPr>
              <a:defRPr/>
            </a:pPr>
            <a:r>
              <a:rPr lang="en-US"/>
              <a:t>Click to edit Master title style</a:t>
            </a:r>
            <a:endParaRPr/>
          </a:p>
        </p:txBody>
      </p:sp>
      <p:sp>
        <p:nvSpPr>
          <p:cNvPr id="5" name="Text Placeholder 2"/>
          <p:cNvSpPr>
            <a:spLocks noGrp="1"/>
          </p:cNvSpPr>
          <p:nvPr>
            <p:ph type="body" idx="1"/>
          </p:nvPr>
        </p:nvSpPr>
        <p:spPr bwMode="auto">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6" name="Content Placeholder 3"/>
          <p:cNvSpPr>
            <a:spLocks noGrp="1"/>
          </p:cNvSpPr>
          <p:nvPr>
            <p:ph sz="half" idx="2"/>
          </p:nvPr>
        </p:nvSpPr>
        <p:spPr bwMode="auto">
          <a:xfrm>
            <a:off x="682329" y="2505074"/>
            <a:ext cx="4190702" cy="368458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Text Placeholder 4"/>
          <p:cNvSpPr>
            <a:spLocks noGrp="1"/>
          </p:cNvSpPr>
          <p:nvPr>
            <p:ph type="body" sz="quarter" idx="3"/>
          </p:nvPr>
        </p:nvSpPr>
        <p:spPr bwMode="auto">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8" name="Content Placeholder 5"/>
          <p:cNvSpPr>
            <a:spLocks noGrp="1"/>
          </p:cNvSpPr>
          <p:nvPr>
            <p:ph sz="quarter" idx="4"/>
          </p:nvPr>
        </p:nvSpPr>
        <p:spPr bwMode="auto">
          <a:xfrm>
            <a:off x="5014913" y="2505074"/>
            <a:ext cx="4211340" cy="368458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 name="Date Placeholder 6"/>
          <p:cNvSpPr>
            <a:spLocks noGrp="1"/>
          </p:cNvSpPr>
          <p:nvPr>
            <p:ph type="dt" sz="half" idx="10"/>
          </p:nvPr>
        </p:nvSpPr>
        <p:spPr bwMode="auto"/>
        <p:txBody>
          <a:bodyPr/>
          <a:lstStyle/>
          <a:p>
            <a:pPr>
              <a:defRPr/>
            </a:pPr>
            <a:fld id="{87F3C792-FCCF-5F4D-9716-9FA5AECDC779}" type="datetimeFigureOut">
              <a:rPr lang="ru-RU"/>
              <a:pPr>
                <a:defRPr/>
              </a:pPr>
              <a:t>15.09.2021</a:t>
            </a:fld>
            <a:endParaRPr lang="ru-RU"/>
          </a:p>
        </p:txBody>
      </p:sp>
      <p:sp>
        <p:nvSpPr>
          <p:cNvPr id="10" name="Footer Placeholder 7"/>
          <p:cNvSpPr>
            <a:spLocks noGrp="1"/>
          </p:cNvSpPr>
          <p:nvPr>
            <p:ph type="ftr" sz="quarter" idx="11"/>
          </p:nvPr>
        </p:nvSpPr>
        <p:spPr bwMode="auto"/>
        <p:txBody>
          <a:bodyPr/>
          <a:lstStyle/>
          <a:p>
            <a:pPr>
              <a:defRPr/>
            </a:pPr>
            <a:endParaRPr lang="ru-RU"/>
          </a:p>
        </p:txBody>
      </p:sp>
      <p:sp>
        <p:nvSpPr>
          <p:cNvPr id="11" name="Slide Number Placeholder 8"/>
          <p:cNvSpPr>
            <a:spLocks noGrp="1"/>
          </p:cNvSpPr>
          <p:nvPr>
            <p:ph type="sldNum" sz="quarter" idx="12"/>
          </p:nvPr>
        </p:nvSpPr>
        <p:spPr bwMode="auto"/>
        <p:txBody>
          <a:bodyPr/>
          <a:lstStyle/>
          <a:p>
            <a:pPr>
              <a:defRPr/>
            </a:pPr>
            <a:fld id="{37DDC2EC-1905-5A45-9C89-967903ED7022}"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Date Placeholder 2"/>
          <p:cNvSpPr>
            <a:spLocks noGrp="1"/>
          </p:cNvSpPr>
          <p:nvPr>
            <p:ph type="dt" sz="half" idx="10"/>
          </p:nvPr>
        </p:nvSpPr>
        <p:spPr bwMode="auto"/>
        <p:txBody>
          <a:bodyPr/>
          <a:lstStyle/>
          <a:p>
            <a:pPr>
              <a:defRPr/>
            </a:pPr>
            <a:fld id="{87F3C792-FCCF-5F4D-9716-9FA5AECDC779}" type="datetimeFigureOut">
              <a:rPr lang="ru-RU"/>
              <a:pPr>
                <a:defRPr/>
              </a:pPr>
              <a:t>15.09.2021</a:t>
            </a:fld>
            <a:endParaRPr lang="ru-RU"/>
          </a:p>
        </p:txBody>
      </p:sp>
      <p:sp>
        <p:nvSpPr>
          <p:cNvPr id="6" name="Footer Placeholder 3"/>
          <p:cNvSpPr>
            <a:spLocks noGrp="1"/>
          </p:cNvSpPr>
          <p:nvPr>
            <p:ph type="ftr" sz="quarter" idx="11"/>
          </p:nvPr>
        </p:nvSpPr>
        <p:spPr bwMode="auto"/>
        <p:txBody>
          <a:bodyPr/>
          <a:lstStyle/>
          <a:p>
            <a:pPr>
              <a:defRPr/>
            </a:pPr>
            <a:endParaRPr lang="ru-RU"/>
          </a:p>
        </p:txBody>
      </p:sp>
      <p:sp>
        <p:nvSpPr>
          <p:cNvPr id="7" name="Slide Number Placeholder 4"/>
          <p:cNvSpPr>
            <a:spLocks noGrp="1"/>
          </p:cNvSpPr>
          <p:nvPr>
            <p:ph type="sldNum" sz="quarter" idx="12"/>
          </p:nvPr>
        </p:nvSpPr>
        <p:spPr bwMode="auto"/>
        <p:txBody>
          <a:bodyPr/>
          <a:lstStyle/>
          <a:p>
            <a:pPr>
              <a:defRPr/>
            </a:pPr>
            <a:fld id="{37DDC2EC-1905-5A45-9C89-967903ED7022}"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4" name="Date Placeholder 1"/>
          <p:cNvSpPr>
            <a:spLocks noGrp="1"/>
          </p:cNvSpPr>
          <p:nvPr>
            <p:ph type="dt" sz="half" idx="10"/>
          </p:nvPr>
        </p:nvSpPr>
        <p:spPr bwMode="auto"/>
        <p:txBody>
          <a:bodyPr/>
          <a:lstStyle/>
          <a:p>
            <a:pPr>
              <a:defRPr/>
            </a:pPr>
            <a:fld id="{87F3C792-FCCF-5F4D-9716-9FA5AECDC779}" type="datetimeFigureOut">
              <a:rPr lang="ru-RU"/>
              <a:pPr>
                <a:defRPr/>
              </a:pPr>
              <a:t>15.09.2021</a:t>
            </a:fld>
            <a:endParaRPr lang="ru-RU"/>
          </a:p>
        </p:txBody>
      </p:sp>
      <p:sp>
        <p:nvSpPr>
          <p:cNvPr id="5" name="Footer Placeholder 2"/>
          <p:cNvSpPr>
            <a:spLocks noGrp="1"/>
          </p:cNvSpPr>
          <p:nvPr>
            <p:ph type="ftr" sz="quarter" idx="11"/>
          </p:nvPr>
        </p:nvSpPr>
        <p:spPr bwMode="auto"/>
        <p:txBody>
          <a:bodyPr/>
          <a:lstStyle/>
          <a:p>
            <a:pPr>
              <a:defRPr/>
            </a:pPr>
            <a:endParaRPr lang="ru-RU"/>
          </a:p>
        </p:txBody>
      </p:sp>
      <p:sp>
        <p:nvSpPr>
          <p:cNvPr id="6" name="Slide Number Placeholder 3"/>
          <p:cNvSpPr>
            <a:spLocks noGrp="1"/>
          </p:cNvSpPr>
          <p:nvPr>
            <p:ph type="sldNum" sz="quarter" idx="12"/>
          </p:nvPr>
        </p:nvSpPr>
        <p:spPr bwMode="auto"/>
        <p:txBody>
          <a:bodyPr/>
          <a:lstStyle/>
          <a:p>
            <a:pPr>
              <a:defRPr/>
            </a:pPr>
            <a:fld id="{37DDC2EC-1905-5A45-9C89-967903ED7022}"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82328" y="457200"/>
            <a:ext cx="3194943" cy="1600200"/>
          </a:xfrm>
        </p:spPr>
        <p:txBody>
          <a:bodyPr anchor="b"/>
          <a:lstStyle>
            <a:lvl1pPr>
              <a:defRPr sz="3200"/>
            </a:lvl1pPr>
          </a:lstStyle>
          <a:p>
            <a:pPr>
              <a:defRPr/>
            </a:pPr>
            <a:r>
              <a:rPr lang="en-US"/>
              <a:t>Click to edit Master title style</a:t>
            </a:r>
            <a:endParaRPr/>
          </a:p>
        </p:txBody>
      </p:sp>
      <p:sp>
        <p:nvSpPr>
          <p:cNvPr id="5" name="Content Placeholder 2"/>
          <p:cNvSpPr>
            <a:spLocks noGrp="1"/>
          </p:cNvSpPr>
          <p:nvPr>
            <p:ph idx="1"/>
          </p:nvPr>
        </p:nvSpPr>
        <p:spPr bwMode="auto">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Text Placeholder 3"/>
          <p:cNvSpPr>
            <a:spLocks noGrp="1"/>
          </p:cNvSpPr>
          <p:nvPr>
            <p:ph type="body" sz="half" idx="2"/>
          </p:nvPr>
        </p:nvSpPr>
        <p:spPr bwMode="auto">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Edit Master text styles</a:t>
            </a:r>
            <a:endParaRPr/>
          </a:p>
        </p:txBody>
      </p:sp>
      <p:sp>
        <p:nvSpPr>
          <p:cNvPr id="7" name="Date Placeholder 4"/>
          <p:cNvSpPr>
            <a:spLocks noGrp="1"/>
          </p:cNvSpPr>
          <p:nvPr>
            <p:ph type="dt" sz="half" idx="10"/>
          </p:nvPr>
        </p:nvSpPr>
        <p:spPr bwMode="auto"/>
        <p:txBody>
          <a:bodyPr/>
          <a:lstStyle/>
          <a:p>
            <a:pPr>
              <a:defRPr/>
            </a:pPr>
            <a:fld id="{87F3C792-FCCF-5F4D-9716-9FA5AECDC779}" type="datetimeFigureOut">
              <a:rPr lang="ru-RU"/>
              <a:pPr>
                <a:defRPr/>
              </a:pPr>
              <a:t>15.09.2021</a:t>
            </a:fld>
            <a:endParaRPr lang="ru-RU"/>
          </a:p>
        </p:txBody>
      </p:sp>
      <p:sp>
        <p:nvSpPr>
          <p:cNvPr id="8" name="Footer Placeholder 5"/>
          <p:cNvSpPr>
            <a:spLocks noGrp="1"/>
          </p:cNvSpPr>
          <p:nvPr>
            <p:ph type="ftr" sz="quarter" idx="11"/>
          </p:nvPr>
        </p:nvSpPr>
        <p:spPr bwMode="auto"/>
        <p:txBody>
          <a:bodyPr/>
          <a:lstStyle/>
          <a:p>
            <a:pPr>
              <a:defRPr/>
            </a:pPr>
            <a:endParaRPr lang="ru-RU"/>
          </a:p>
        </p:txBody>
      </p:sp>
      <p:sp>
        <p:nvSpPr>
          <p:cNvPr id="9" name="Slide Number Placeholder 6"/>
          <p:cNvSpPr>
            <a:spLocks noGrp="1"/>
          </p:cNvSpPr>
          <p:nvPr>
            <p:ph type="sldNum" sz="quarter" idx="12"/>
          </p:nvPr>
        </p:nvSpPr>
        <p:spPr bwMode="auto"/>
        <p:txBody>
          <a:bodyPr/>
          <a:lstStyle/>
          <a:p>
            <a:pPr>
              <a:defRPr/>
            </a:pPr>
            <a:fld id="{37DDC2EC-1905-5A45-9C89-967903ED702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82328" y="457200"/>
            <a:ext cx="3194943" cy="1600200"/>
          </a:xfrm>
        </p:spPr>
        <p:txBody>
          <a:bodyPr anchor="b"/>
          <a:lstStyle>
            <a:lvl1pPr>
              <a:defRPr sz="3200"/>
            </a:lvl1pPr>
          </a:lstStyle>
          <a:p>
            <a:pPr>
              <a:defRPr/>
            </a:pPr>
            <a:r>
              <a:rPr lang="en-US"/>
              <a:t>Click to edit Master title style</a:t>
            </a:r>
            <a:endParaRPr/>
          </a:p>
        </p:txBody>
      </p:sp>
      <p:sp>
        <p:nvSpPr>
          <p:cNvPr id="5" name="Picture Placeholder 2"/>
          <p:cNvSpPr>
            <a:spLocks noGrp="1" noChangeAspect="1"/>
          </p:cNvSpPr>
          <p:nvPr>
            <p:ph type="pic" idx="1"/>
          </p:nvPr>
        </p:nvSpPr>
        <p:spPr bwMode="auto">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a:p>
        </p:txBody>
      </p:sp>
      <p:sp>
        <p:nvSpPr>
          <p:cNvPr id="6" name="Text Placeholder 3"/>
          <p:cNvSpPr>
            <a:spLocks noGrp="1"/>
          </p:cNvSpPr>
          <p:nvPr>
            <p:ph type="body" sz="half" idx="2"/>
          </p:nvPr>
        </p:nvSpPr>
        <p:spPr bwMode="auto">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Edit Master text styles</a:t>
            </a:r>
            <a:endParaRPr/>
          </a:p>
        </p:txBody>
      </p:sp>
      <p:sp>
        <p:nvSpPr>
          <p:cNvPr id="7" name="Date Placeholder 4"/>
          <p:cNvSpPr>
            <a:spLocks noGrp="1"/>
          </p:cNvSpPr>
          <p:nvPr>
            <p:ph type="dt" sz="half" idx="10"/>
          </p:nvPr>
        </p:nvSpPr>
        <p:spPr bwMode="auto"/>
        <p:txBody>
          <a:bodyPr/>
          <a:lstStyle/>
          <a:p>
            <a:pPr>
              <a:defRPr/>
            </a:pPr>
            <a:fld id="{87F3C792-FCCF-5F4D-9716-9FA5AECDC779}" type="datetimeFigureOut">
              <a:rPr lang="ru-RU"/>
              <a:pPr>
                <a:defRPr/>
              </a:pPr>
              <a:t>15.09.2021</a:t>
            </a:fld>
            <a:endParaRPr lang="ru-RU"/>
          </a:p>
        </p:txBody>
      </p:sp>
      <p:sp>
        <p:nvSpPr>
          <p:cNvPr id="8" name="Footer Placeholder 5"/>
          <p:cNvSpPr>
            <a:spLocks noGrp="1"/>
          </p:cNvSpPr>
          <p:nvPr>
            <p:ph type="ftr" sz="quarter" idx="11"/>
          </p:nvPr>
        </p:nvSpPr>
        <p:spPr bwMode="auto"/>
        <p:txBody>
          <a:bodyPr/>
          <a:lstStyle/>
          <a:p>
            <a:pPr>
              <a:defRPr/>
            </a:pPr>
            <a:endParaRPr lang="ru-RU"/>
          </a:p>
        </p:txBody>
      </p:sp>
      <p:sp>
        <p:nvSpPr>
          <p:cNvPr id="9" name="Slide Number Placeholder 6"/>
          <p:cNvSpPr>
            <a:spLocks noGrp="1"/>
          </p:cNvSpPr>
          <p:nvPr>
            <p:ph type="sldNum" sz="quarter" idx="12"/>
          </p:nvPr>
        </p:nvSpPr>
        <p:spPr bwMode="auto"/>
        <p:txBody>
          <a:bodyPr/>
          <a:lstStyle/>
          <a:p>
            <a:pPr>
              <a:defRPr/>
            </a:pPr>
            <a:fld id="{37DDC2EC-1905-5A45-9C89-967903ED7022}"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681037" y="365127"/>
            <a:ext cx="8543925" cy="1325563"/>
          </a:xfrm>
          <a:prstGeom prst="rect">
            <a:avLst/>
          </a:prstGeom>
        </p:spPr>
        <p:txBody>
          <a:bodyPr vert="horz" lIns="91440" tIns="45720" rIns="91440" bIns="45720" rtlCol="0" anchor="ctr">
            <a:normAutofit/>
          </a:bodyPr>
          <a:lstStyle/>
          <a:p>
            <a:pPr>
              <a:defRPr/>
            </a:pPr>
            <a:r>
              <a:rPr lang="en-US"/>
              <a:t>Click to edit Master title style</a:t>
            </a:r>
            <a:endParaRPr/>
          </a:p>
        </p:txBody>
      </p:sp>
      <p:sp>
        <p:nvSpPr>
          <p:cNvPr id="5" name="Text Placeholder 2"/>
          <p:cNvSpPr>
            <a:spLocks noGrp="1"/>
          </p:cNvSpPr>
          <p:nvPr>
            <p:ph type="body" idx="1"/>
          </p:nvPr>
        </p:nvSpPr>
        <p:spPr bwMode="auto">
          <a:xfrm>
            <a:off x="681037" y="1825625"/>
            <a:ext cx="8543925" cy="4351338"/>
          </a:xfrm>
          <a:prstGeom prst="rect">
            <a:avLst/>
          </a:prstGeom>
        </p:spPr>
        <p:txBody>
          <a:bodyPr vert="horz" lIns="91440" tIns="45720" rIns="91440" bIns="45720" rtlCol="0">
            <a:normAutofit/>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2"/>
          </p:nvPr>
        </p:nvSpPr>
        <p:spPr bwMode="auto">
          <a:xfrm>
            <a:off x="681037"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7F3C792-FCCF-5F4D-9716-9FA5AECDC779}" type="datetimeFigureOut">
              <a:rPr lang="ru-RU"/>
              <a:pPr>
                <a:defRPr/>
              </a:pPr>
              <a:t>15.09.2021</a:t>
            </a:fld>
            <a:endParaRPr lang="ru-RU"/>
          </a:p>
        </p:txBody>
      </p:sp>
      <p:sp>
        <p:nvSpPr>
          <p:cNvPr id="7" name="Footer Placeholder 4"/>
          <p:cNvSpPr>
            <a:spLocks noGrp="1"/>
          </p:cNvSpPr>
          <p:nvPr>
            <p:ph type="ftr" sz="quarter" idx="3"/>
          </p:nvPr>
        </p:nvSpPr>
        <p:spPr bwMode="auto">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8" name="Slide Number Placeholder 5"/>
          <p:cNvSpPr>
            <a:spLocks noGrp="1"/>
          </p:cNvSpPr>
          <p:nvPr>
            <p:ph type="sldNum" sz="quarter" idx="4"/>
          </p:nvPr>
        </p:nvSpPr>
        <p:spPr bwMode="auto">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7DDC2EC-1905-5A45-9C89-967903ED702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pravovest-audit.ru/nashi-statii-nalogi-i-buhuchet/nalogovye-ogovorki-v-dogovorah/" TargetMode="External"/><Relationship Id="rId5" Type="http://schemas.openxmlformats.org/officeDocument/2006/relationships/image" Target="../media/image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emf"/><Relationship Id="rId7"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hyperlink" Target="pravovest-audit.ru" TargetMode="External"/><Relationship Id="rId5" Type="http://schemas.openxmlformats.org/officeDocument/2006/relationships/image" Target="../media/image37.jpeg"/><Relationship Id="rId4" Type="http://schemas.openxmlformats.org/officeDocument/2006/relationships/image" Target="../media/image36.emf"/></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hyperlink" Target="https://pravovest-audit.ru/raschyot-stoimosti-audita/?utm_source=pravovest-audit&amp;utm_medium=webinar&amp;utm_campaign=webinar16092022" TargetMode="External"/><Relationship Id="rId9" Type="http://schemas.openxmlformats.org/officeDocument/2006/relationships/image" Target="../media/image46.png"/><Relationship Id="rId1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hyperlink" Target="https://pravovest-audit.ru/services/hny-bonuses-2020/" TargetMode="External"/><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hyperlink" Target="pravovest-audit.ru" TargetMode="Externa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9.png"/><Relationship Id="rId5" Type="http://schemas.openxmlformats.org/officeDocument/2006/relationships/image" Target="../media/image7.pn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57.png"/></Relationships>
</file>

<file path=ppt/slides/_rels/slide5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9.png"/><Relationship Id="rId5" Type="http://schemas.openxmlformats.org/officeDocument/2006/relationships/image" Target="../media/image7.pn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15"/>
          <p:cNvPicPr>
            <a:picLocks noChangeAspect="1"/>
          </p:cNvPicPr>
          <p:nvPr/>
        </p:nvPicPr>
        <p:blipFill>
          <a:blip r:embed="rId2"/>
          <a:stretch/>
        </p:blipFill>
        <p:spPr bwMode="auto">
          <a:xfrm>
            <a:off x="0" y="-10532"/>
            <a:ext cx="9906000" cy="6858000"/>
          </a:xfrm>
          <a:prstGeom prst="rect">
            <a:avLst/>
          </a:prstGeom>
          <a:solidFill>
            <a:schemeClr val="bg1"/>
          </a:solidFill>
        </p:spPr>
      </p:pic>
      <p:pic>
        <p:nvPicPr>
          <p:cNvPr id="5" name="Рисунок 9"/>
          <p:cNvPicPr>
            <a:picLocks noChangeAspect="1"/>
          </p:cNvPicPr>
          <p:nvPr/>
        </p:nvPicPr>
        <p:blipFill>
          <a:blip r:embed="rId3"/>
          <a:stretch/>
        </p:blipFill>
        <p:spPr bwMode="auto">
          <a:xfrm>
            <a:off x="-38639" y="-35346"/>
            <a:ext cx="6503808" cy="6868532"/>
          </a:xfrm>
          <a:prstGeom prst="rect">
            <a:avLst/>
          </a:prstGeom>
        </p:spPr>
      </p:pic>
      <p:sp>
        <p:nvSpPr>
          <p:cNvPr id="6" name="Заголовок 1"/>
          <p:cNvSpPr>
            <a:spLocks noGrp="1"/>
          </p:cNvSpPr>
          <p:nvPr>
            <p:ph type="ctrTitle"/>
          </p:nvPr>
        </p:nvSpPr>
        <p:spPr bwMode="auto">
          <a:xfrm>
            <a:off x="222312" y="1569148"/>
            <a:ext cx="1371569" cy="592184"/>
          </a:xfrm>
        </p:spPr>
        <p:txBody>
          <a:bodyPr>
            <a:normAutofit/>
          </a:bodyPr>
          <a:lstStyle/>
          <a:p>
            <a:pPr algn="l">
              <a:defRPr/>
            </a:pPr>
            <a:r>
              <a:rPr lang="ru-RU" sz="2200" b="1">
                <a:latin typeface="Times New Roman"/>
                <a:cs typeface="Times New Roman"/>
              </a:rPr>
              <a:t>Тема</a:t>
            </a:r>
            <a:r>
              <a:rPr lang="ru-RU" sz="2400" b="1">
                <a:latin typeface="Times New Roman"/>
                <a:cs typeface="Times New Roman"/>
              </a:rPr>
              <a:t>: </a:t>
            </a:r>
            <a:endParaRPr/>
          </a:p>
        </p:txBody>
      </p:sp>
      <p:sp>
        <p:nvSpPr>
          <p:cNvPr id="7" name="TextBox 5"/>
          <p:cNvSpPr/>
          <p:nvPr/>
        </p:nvSpPr>
        <p:spPr bwMode="auto">
          <a:xfrm>
            <a:off x="230652" y="6042861"/>
            <a:ext cx="2217992" cy="369332"/>
          </a:xfrm>
          <a:prstGeom prst="rect">
            <a:avLst/>
          </a:prstGeom>
          <a:noFill/>
        </p:spPr>
        <p:txBody>
          <a:bodyPr wrap="square" rtlCol="0">
            <a:spAutoFit/>
          </a:bodyPr>
          <a:lstStyle/>
          <a:p>
            <a:pPr>
              <a:defRPr/>
            </a:pPr>
            <a:r>
              <a:rPr lang="en-US" b="1">
                <a:solidFill>
                  <a:srgbClr val="9C0E11"/>
                </a:solidFill>
                <a:latin typeface="Times New Roman"/>
                <a:cs typeface="Times New Roman"/>
              </a:rPr>
              <a:t>pravovest-audit.ru</a:t>
            </a:r>
            <a:endParaRPr lang="ru-RU" b="1">
              <a:solidFill>
                <a:srgbClr val="9C0E11"/>
              </a:solidFill>
              <a:latin typeface="Times New Roman"/>
              <a:cs typeface="Times New Roman"/>
            </a:endParaRPr>
          </a:p>
        </p:txBody>
      </p:sp>
      <p:pic>
        <p:nvPicPr>
          <p:cNvPr id="8" name="Picture 14"/>
          <p:cNvPicPr>
            <a:picLocks noChangeAspect="1"/>
          </p:cNvPicPr>
          <p:nvPr/>
        </p:nvPicPr>
        <p:blipFill>
          <a:blip r:embed="rId4"/>
          <a:stretch/>
        </p:blipFill>
        <p:spPr bwMode="auto">
          <a:xfrm>
            <a:off x="6681192" y="116632"/>
            <a:ext cx="3090427" cy="518460"/>
          </a:xfrm>
          <a:prstGeom prst="rect">
            <a:avLst/>
          </a:prstGeom>
        </p:spPr>
      </p:pic>
      <p:sp>
        <p:nvSpPr>
          <p:cNvPr id="9" name="TextBox 6"/>
          <p:cNvSpPr/>
          <p:nvPr/>
        </p:nvSpPr>
        <p:spPr bwMode="auto">
          <a:xfrm>
            <a:off x="231580" y="6355335"/>
            <a:ext cx="2121335" cy="338554"/>
          </a:xfrm>
          <a:prstGeom prst="rect">
            <a:avLst/>
          </a:prstGeom>
          <a:noFill/>
        </p:spPr>
        <p:txBody>
          <a:bodyPr wrap="square" rtlCol="0">
            <a:spAutoFit/>
          </a:bodyPr>
          <a:lstStyle/>
          <a:p>
            <a:pPr>
              <a:defRPr/>
            </a:pPr>
            <a:r>
              <a:rPr lang="ru-RU" sz="1600" b="1">
                <a:solidFill>
                  <a:srgbClr val="9C0E11"/>
                </a:solidFill>
                <a:latin typeface="Times New Roman"/>
                <a:cs typeface="Times New Roman"/>
              </a:rPr>
              <a:t>+7 495 134-32-23</a:t>
            </a:r>
            <a:endParaRPr/>
          </a:p>
        </p:txBody>
      </p:sp>
      <p:sp>
        <p:nvSpPr>
          <p:cNvPr id="10" name="Прямоугольник 7"/>
          <p:cNvSpPr/>
          <p:nvPr/>
        </p:nvSpPr>
        <p:spPr bwMode="auto">
          <a:xfrm>
            <a:off x="272480" y="3573016"/>
            <a:ext cx="1571463" cy="430887"/>
          </a:xfrm>
          <a:prstGeom prst="rect">
            <a:avLst/>
          </a:prstGeom>
          <a:noFill/>
        </p:spPr>
        <p:txBody>
          <a:bodyPr wrap="square" lIns="91440" tIns="45720" rIns="91440" bIns="45720">
            <a:spAutoFit/>
          </a:bodyPr>
          <a:lstStyle/>
          <a:p>
            <a:pPr>
              <a:defRPr/>
            </a:pPr>
            <a:r>
              <a:rPr lang="ru-RU" sz="2200" b="1" cap="none" spc="0">
                <a:ln w="0"/>
                <a:latin typeface="Times New Roman"/>
                <a:cs typeface="Times New Roman"/>
              </a:rPr>
              <a:t>Спикеры</a:t>
            </a:r>
            <a:r>
              <a:rPr lang="ru-RU" sz="2000" b="1" cap="none" spc="0">
                <a:ln w="0"/>
                <a:latin typeface="Times New Roman"/>
                <a:cs typeface="Times New Roman"/>
              </a:rPr>
              <a:t>: </a:t>
            </a:r>
            <a:endParaRPr/>
          </a:p>
        </p:txBody>
      </p:sp>
      <p:sp>
        <p:nvSpPr>
          <p:cNvPr id="11" name="Прямоугольник 12"/>
          <p:cNvSpPr/>
          <p:nvPr/>
        </p:nvSpPr>
        <p:spPr bwMode="auto">
          <a:xfrm>
            <a:off x="231578" y="144472"/>
            <a:ext cx="6233589" cy="400110"/>
          </a:xfrm>
          <a:prstGeom prst="rect">
            <a:avLst/>
          </a:prstGeom>
          <a:noFill/>
        </p:spPr>
        <p:txBody>
          <a:bodyPr wrap="square" lIns="91440" tIns="45720" rIns="91440" bIns="45720">
            <a:spAutoFit/>
          </a:bodyPr>
          <a:lstStyle/>
          <a:p>
            <a:pPr algn="ctr">
              <a:defRPr/>
            </a:pPr>
            <a:r>
              <a:rPr lang="ru-RU" sz="2000" b="1" dirty="0">
                <a:ln w="0"/>
                <a:solidFill>
                  <a:srgbClr val="C00000"/>
                </a:solidFill>
                <a:latin typeface="Times New Roman"/>
                <a:cs typeface="Times New Roman"/>
              </a:rPr>
              <a:t>16 сентября </a:t>
            </a:r>
            <a:r>
              <a:rPr lang="ru-RU" sz="2000" b="1" cap="none" spc="0" dirty="0">
                <a:ln w="0"/>
                <a:solidFill>
                  <a:srgbClr val="C00000"/>
                </a:solidFill>
                <a:latin typeface="Times New Roman"/>
                <a:cs typeface="Times New Roman"/>
              </a:rPr>
              <a:t>2021 года</a:t>
            </a:r>
            <a:endParaRPr dirty="0">
              <a:solidFill>
                <a:srgbClr val="C00000"/>
              </a:solidFill>
            </a:endParaRPr>
          </a:p>
        </p:txBody>
      </p:sp>
      <p:sp>
        <p:nvSpPr>
          <p:cNvPr id="12" name="Прямоугольник 4"/>
          <p:cNvSpPr/>
          <p:nvPr/>
        </p:nvSpPr>
        <p:spPr bwMode="auto">
          <a:xfrm>
            <a:off x="222312" y="4268769"/>
            <a:ext cx="5297955" cy="369332"/>
          </a:xfrm>
          <a:prstGeom prst="rect">
            <a:avLst/>
          </a:prstGeom>
        </p:spPr>
        <p:txBody>
          <a:bodyPr wrap="square">
            <a:spAutoFit/>
          </a:bodyPr>
          <a:lstStyle/>
          <a:p>
            <a:pPr>
              <a:defRPr/>
            </a:pPr>
            <a:endParaRPr lang="ru-RU" b="1">
              <a:solidFill>
                <a:srgbClr val="800000"/>
              </a:solidFill>
              <a:latin typeface="Times New Roman"/>
              <a:cs typeface="Times New Roman"/>
            </a:endParaRPr>
          </a:p>
        </p:txBody>
      </p:sp>
      <p:sp>
        <p:nvSpPr>
          <p:cNvPr id="13" name="Прямоугольник 4"/>
          <p:cNvSpPr/>
          <p:nvPr/>
        </p:nvSpPr>
        <p:spPr bwMode="auto">
          <a:xfrm>
            <a:off x="272480" y="3933056"/>
            <a:ext cx="5958480" cy="3323987"/>
          </a:xfrm>
          <a:prstGeom prst="rect">
            <a:avLst/>
          </a:prstGeom>
        </p:spPr>
        <p:txBody>
          <a:bodyPr wrap="square">
            <a:spAutoFit/>
          </a:bodyPr>
          <a:lstStyle/>
          <a:p>
            <a:pPr>
              <a:defRPr/>
            </a:pPr>
            <a:endParaRPr lang="ru-RU" b="1">
              <a:solidFill>
                <a:srgbClr val="800000"/>
              </a:solidFill>
              <a:latin typeface="Times New Roman"/>
              <a:cs typeface="Times New Roman"/>
            </a:endParaRPr>
          </a:p>
          <a:p>
            <a:pPr algn="just">
              <a:defRPr/>
            </a:pPr>
            <a:r>
              <a:rPr lang="ru-RU" sz="1600" b="1">
                <a:latin typeface="Times New Roman"/>
                <a:cs typeface="Times New Roman"/>
              </a:rPr>
              <a:t>Чимидов Вадим - </a:t>
            </a:r>
            <a:r>
              <a:rPr lang="ru-RU" sz="1600">
                <a:latin typeface="Times New Roman"/>
                <a:cs typeface="Times New Roman"/>
              </a:rPr>
              <a:t>Советник государственной гражданской службы РФ II класса, руководитель направления налоговой практики и арбитражных споров</a:t>
            </a:r>
            <a:endParaRPr/>
          </a:p>
          <a:p>
            <a:pPr algn="just">
              <a:defRPr/>
            </a:pPr>
            <a:r>
              <a:rPr lang="ru-RU" sz="1600" b="1">
                <a:latin typeface="Times New Roman"/>
                <a:cs typeface="Times New Roman"/>
              </a:rPr>
              <a:t>Наталюк Наталья</a:t>
            </a:r>
            <a:r>
              <a:rPr lang="en-US" sz="1600" b="1">
                <a:latin typeface="Times New Roman"/>
                <a:cs typeface="Times New Roman"/>
              </a:rPr>
              <a:t> </a:t>
            </a:r>
            <a:r>
              <a:rPr lang="ru-RU" sz="1600">
                <a:latin typeface="Times New Roman"/>
                <a:cs typeface="Times New Roman"/>
              </a:rPr>
              <a:t>-</a:t>
            </a:r>
            <a:r>
              <a:rPr lang="en-US" sz="1600">
                <a:latin typeface="Times New Roman"/>
                <a:cs typeface="Times New Roman"/>
              </a:rPr>
              <a:t> </a:t>
            </a:r>
            <a:r>
              <a:rPr lang="ru-RU" sz="1600">
                <a:latin typeface="Times New Roman"/>
                <a:cs typeface="Times New Roman"/>
              </a:rPr>
              <a:t>Советник налоговой службы РФ II ранга, ведущий юрист по налоговым и гражданским спорам, эксперт pro-bono при уполномоченным по защите прав предпринимателей в Правительстве Москвы</a:t>
            </a:r>
            <a:endParaRPr/>
          </a:p>
          <a:p>
            <a:pPr algn="just">
              <a:defRPr/>
            </a:pPr>
            <a:endParaRPr lang="ru-RU" sz="1600">
              <a:latin typeface="Times New Roman"/>
              <a:cs typeface="Times New Roman"/>
            </a:endParaRPr>
          </a:p>
          <a:p>
            <a:pPr>
              <a:defRPr/>
            </a:pPr>
            <a:endParaRPr lang="ru-RU" sz="1600"/>
          </a:p>
          <a:p>
            <a:pPr>
              <a:defRPr/>
            </a:pPr>
            <a:endParaRPr lang="ru-RU" sz="1600"/>
          </a:p>
          <a:p>
            <a:pPr algn="just">
              <a:defRPr/>
            </a:pPr>
            <a:endParaRPr lang="ru-RU" sz="1600">
              <a:latin typeface="Times New Roman"/>
              <a:cs typeface="Times New Roman"/>
            </a:endParaRPr>
          </a:p>
          <a:p>
            <a:pPr algn="just">
              <a:defRPr/>
            </a:pPr>
            <a:endParaRPr lang="ru-RU" sz="1600">
              <a:latin typeface="Times New Roman"/>
              <a:cs typeface="Times New Roman"/>
            </a:endParaRPr>
          </a:p>
        </p:txBody>
      </p:sp>
      <p:sp>
        <p:nvSpPr>
          <p:cNvPr id="14" name="Прямоугольник 14"/>
          <p:cNvSpPr/>
          <p:nvPr/>
        </p:nvSpPr>
        <p:spPr bwMode="auto">
          <a:xfrm>
            <a:off x="200472" y="2204864"/>
            <a:ext cx="6264696" cy="1077218"/>
          </a:xfrm>
          <a:prstGeom prst="rect">
            <a:avLst/>
          </a:prstGeom>
        </p:spPr>
        <p:txBody>
          <a:bodyPr wrap="square">
            <a:spAutoFit/>
          </a:bodyPr>
          <a:lstStyle/>
          <a:p>
            <a:pPr>
              <a:defRPr/>
            </a:pPr>
            <a:r>
              <a:rPr lang="ru-RU" sz="3200" b="1" dirty="0">
                <a:solidFill>
                  <a:srgbClr val="C00000"/>
                </a:solidFill>
                <a:latin typeface="Times New Roman"/>
                <a:cs typeface="Times New Roman"/>
              </a:rPr>
              <a:t>ТОП-5</a:t>
            </a:r>
            <a:r>
              <a:rPr lang="ru-RU" sz="3200" b="1" dirty="0">
                <a:latin typeface="Times New Roman"/>
                <a:cs typeface="Times New Roman"/>
              </a:rPr>
              <a:t> важных «фишек» </a:t>
            </a:r>
            <a:endParaRPr lang="ru-RU" sz="3200" b="1" dirty="0" smtClean="0">
              <a:latin typeface="Times New Roman"/>
              <a:cs typeface="Times New Roman"/>
            </a:endParaRPr>
          </a:p>
          <a:p>
            <a:pPr>
              <a:defRPr/>
            </a:pPr>
            <a:r>
              <a:rPr lang="ru-RU" sz="3200" b="1" dirty="0" smtClean="0">
                <a:latin typeface="Times New Roman"/>
                <a:cs typeface="Times New Roman"/>
              </a:rPr>
              <a:t>налогового </a:t>
            </a:r>
            <a:r>
              <a:rPr lang="ru-RU" sz="3200" b="1" dirty="0">
                <a:latin typeface="Times New Roman"/>
                <a:cs typeface="Times New Roman"/>
              </a:rPr>
              <a:t>контроля - 2021</a:t>
            </a:r>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0"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7" name="Рисунок 4"/>
          <p:cNvPicPr>
            <a:picLocks noChangeAspect="1"/>
          </p:cNvPicPr>
          <p:nvPr/>
        </p:nvPicPr>
        <p:blipFill>
          <a:blip r:embed="rId3"/>
          <a:stretch/>
        </p:blipFill>
        <p:spPr bwMode="auto">
          <a:xfrm>
            <a:off x="8802540" y="5788824"/>
            <a:ext cx="563288" cy="563288"/>
          </a:xfrm>
          <a:prstGeom prst="rect">
            <a:avLst/>
          </a:prstGeom>
        </p:spPr>
      </p:pic>
      <p:pic>
        <p:nvPicPr>
          <p:cNvPr id="8" name="Рисунок 6"/>
          <p:cNvPicPr>
            <a:picLocks noChangeAspect="1"/>
          </p:cNvPicPr>
          <p:nvPr/>
        </p:nvPicPr>
        <p:blipFill>
          <a:blip r:embed="rId4"/>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2" name="Прямоугольник 11"/>
          <p:cNvSpPr/>
          <p:nvPr/>
        </p:nvSpPr>
        <p:spPr>
          <a:xfrm>
            <a:off x="0" y="764704"/>
            <a:ext cx="9906000" cy="6124754"/>
          </a:xfrm>
          <a:prstGeom prst="rect">
            <a:avLst/>
          </a:prstGeom>
          <a:ln w="38100">
            <a:solidFill>
              <a:srgbClr val="C00000"/>
            </a:solidFill>
          </a:ln>
        </p:spPr>
        <p:txBody>
          <a:bodyPr wrap="square">
            <a:spAutoFit/>
          </a:bodyPr>
          <a:lstStyle/>
          <a:p>
            <a:pPr algn="just"/>
            <a:r>
              <a:rPr lang="ru-RU" b="1" dirty="0" smtClean="0">
                <a:solidFill>
                  <a:srgbClr val="C00000"/>
                </a:solidFill>
                <a:latin typeface="Franklin Gothic Heavy"/>
                <a:cs typeface="Times New Roman" pitchFamily="18" charset="0"/>
              </a:rPr>
              <a:t>■ </a:t>
            </a:r>
            <a:r>
              <a:rPr lang="ru-RU" sz="1600" b="1" dirty="0" smtClean="0">
                <a:latin typeface="Times New Roman" pitchFamily="18" charset="0"/>
                <a:cs typeface="Times New Roman" pitchFamily="18" charset="0"/>
              </a:rPr>
              <a:t>ст</a:t>
            </a:r>
            <a:r>
              <a:rPr lang="ru-RU" sz="1600" b="1" dirty="0" smtClean="0">
                <a:latin typeface="Times New Roman" pitchFamily="18" charset="0"/>
                <a:cs typeface="Times New Roman" pitchFamily="18" charset="0"/>
              </a:rPr>
              <a:t>. </a:t>
            </a:r>
            <a:r>
              <a:rPr lang="ru-RU" b="1" dirty="0" smtClean="0">
                <a:solidFill>
                  <a:srgbClr val="C00000"/>
                </a:solidFill>
                <a:latin typeface="Times New Roman" pitchFamily="18" charset="0"/>
                <a:cs typeface="Times New Roman" pitchFamily="18" charset="0"/>
              </a:rPr>
              <a:t>406.1</a:t>
            </a:r>
            <a:r>
              <a:rPr lang="ru-RU" sz="1600" b="1" dirty="0" smtClean="0">
                <a:solidFill>
                  <a:srgbClr val="C00000"/>
                </a:solidFill>
                <a:latin typeface="Times New Roman" pitchFamily="18" charset="0"/>
                <a:cs typeface="Times New Roman" pitchFamily="18" charset="0"/>
              </a:rPr>
              <a:t> </a:t>
            </a:r>
            <a:r>
              <a:rPr lang="ru-RU" sz="1600" b="1" dirty="0" smtClean="0">
                <a:solidFill>
                  <a:srgbClr val="C00000"/>
                </a:solidFill>
                <a:latin typeface="Times New Roman" pitchFamily="18" charset="0"/>
                <a:cs typeface="Times New Roman" pitchFamily="18" charset="0"/>
              </a:rPr>
              <a:t>ГК РФ</a:t>
            </a:r>
            <a:r>
              <a:rPr lang="ru-RU" sz="1600" b="1" dirty="0" smtClean="0">
                <a:latin typeface="Times New Roman" pitchFamily="18" charset="0"/>
                <a:cs typeface="Times New Roman" pitchFamily="18" charset="0"/>
              </a:rPr>
              <a:t> «Возмещение </a:t>
            </a:r>
            <a:r>
              <a:rPr lang="ru-RU" sz="1600" b="1" dirty="0" smtClean="0">
                <a:latin typeface="Times New Roman" pitchFamily="18" charset="0"/>
                <a:cs typeface="Times New Roman" pitchFamily="18" charset="0"/>
              </a:rPr>
              <a:t>потерь, возникших в случае наступления определенных в договоре обстоятельств» </a:t>
            </a:r>
            <a:r>
              <a:rPr lang="ru-RU" sz="1600" dirty="0" smtClean="0">
                <a:latin typeface="Times New Roman" pitchFamily="18" charset="0"/>
                <a:cs typeface="Times New Roman" pitchFamily="18" charset="0"/>
              </a:rPr>
              <a:t> </a:t>
            </a:r>
            <a:endParaRPr lang="ru-RU" sz="1600" dirty="0" smtClean="0">
              <a:latin typeface="Times New Roman" pitchFamily="18" charset="0"/>
              <a:cs typeface="Times New Roman" pitchFamily="18" charset="0"/>
            </a:endParaRPr>
          </a:p>
          <a:p>
            <a:pPr algn="just"/>
            <a:r>
              <a:rPr lang="ru-RU" sz="1600" dirty="0" smtClean="0">
                <a:latin typeface="Times New Roman" pitchFamily="18" charset="0"/>
                <a:cs typeface="Times New Roman" pitchFamily="18" charset="0"/>
              </a:rPr>
              <a:t>С</a:t>
            </a:r>
            <a:r>
              <a:rPr lang="ru-RU" sz="1600" dirty="0" smtClean="0">
                <a:latin typeface="Times New Roman" pitchFamily="18" charset="0"/>
                <a:cs typeface="Times New Roman" pitchFamily="18" charset="0"/>
              </a:rPr>
              <a:t>тороны </a:t>
            </a:r>
            <a:r>
              <a:rPr lang="ru-RU" sz="1600" dirty="0" smtClean="0">
                <a:latin typeface="Times New Roman" pitchFamily="18" charset="0"/>
                <a:cs typeface="Times New Roman" pitchFamily="18" charset="0"/>
              </a:rPr>
              <a:t>определяют обстоятельства, при которых могут возникнуть имущественные потери одной из сторон, и обязанность другой стороны эти потери компенсировать. </a:t>
            </a:r>
            <a:endParaRPr lang="ru-RU" sz="1600" dirty="0" smtClean="0">
              <a:latin typeface="Times New Roman" pitchFamily="18" charset="0"/>
              <a:cs typeface="Times New Roman" pitchFamily="18" charset="0"/>
            </a:endParaRPr>
          </a:p>
          <a:p>
            <a:pPr algn="just"/>
            <a:r>
              <a:rPr lang="ru-RU" sz="1600" dirty="0" smtClean="0">
                <a:latin typeface="Times New Roman" pitchFamily="18" charset="0"/>
                <a:cs typeface="Times New Roman" pitchFamily="18" charset="0"/>
              </a:rPr>
              <a:t>Теоретически </a:t>
            </a:r>
            <a:r>
              <a:rPr lang="ru-RU" sz="1600" dirty="0" smtClean="0">
                <a:latin typeface="Times New Roman" pitchFamily="18" charset="0"/>
                <a:cs typeface="Times New Roman" pitchFamily="18" charset="0"/>
              </a:rPr>
              <a:t>достаточным основанием для </a:t>
            </a:r>
            <a:r>
              <a:rPr lang="ru-RU" sz="1600" b="1" u="sng" dirty="0" smtClean="0">
                <a:latin typeface="Times New Roman" pitchFamily="18" charset="0"/>
                <a:cs typeface="Times New Roman" pitchFamily="18" charset="0"/>
              </a:rPr>
              <a:t>возмещения потерь</a:t>
            </a:r>
            <a:r>
              <a:rPr lang="ru-RU" sz="1600" dirty="0" smtClean="0">
                <a:latin typeface="Times New Roman" pitchFamily="18" charset="0"/>
                <a:cs typeface="Times New Roman" pitchFamily="18" charset="0"/>
              </a:rPr>
              <a:t> стороны вправе определить </a:t>
            </a:r>
            <a:r>
              <a:rPr lang="ru-RU" sz="1600" b="1" dirty="0" smtClean="0">
                <a:latin typeface="Times New Roman" pitchFamily="18" charset="0"/>
                <a:cs typeface="Times New Roman" pitchFamily="18" charset="0"/>
              </a:rPr>
              <a:t>даже неоформленные актом налоговой проверки или решением инспекции сомнения налогового органа в правомерности учета конкретной хозяйственной </a:t>
            </a:r>
            <a:r>
              <a:rPr lang="ru-RU" sz="1600" b="1" dirty="0" smtClean="0">
                <a:latin typeface="Times New Roman" pitchFamily="18" charset="0"/>
                <a:cs typeface="Times New Roman" pitchFamily="18" charset="0"/>
              </a:rPr>
              <a:t>операции</a:t>
            </a:r>
            <a:r>
              <a:rPr lang="ru-RU" sz="1600"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a:t>
            </a:r>
            <a:r>
              <a:rPr lang="ru-RU" sz="1600" i="1" dirty="0" smtClean="0">
                <a:latin typeface="Times New Roman" pitchFamily="18" charset="0"/>
                <a:cs typeface="Times New Roman" pitchFamily="18" charset="0"/>
              </a:rPr>
              <a:t>уведомление налогового </a:t>
            </a:r>
            <a:r>
              <a:rPr lang="ru-RU" sz="1600" i="1" dirty="0" smtClean="0">
                <a:latin typeface="Times New Roman" pitchFamily="18" charset="0"/>
                <a:cs typeface="Times New Roman" pitchFamily="18" charset="0"/>
              </a:rPr>
              <a:t>органа о выявленных  «разрывах» в исчислении НДС по цепочке поставщиков, и предложении произвести самостоятельную корректировку налоговых обязательств, </a:t>
            </a:r>
            <a:r>
              <a:rPr lang="ru-RU" sz="1600" i="1" dirty="0" smtClean="0">
                <a:latin typeface="Times New Roman" pitchFamily="18" charset="0"/>
                <a:cs typeface="Times New Roman" pitchFamily="18" charset="0"/>
              </a:rPr>
              <a:t>«</a:t>
            </a:r>
            <a:r>
              <a:rPr lang="ru-RU" sz="1600" i="1" dirty="0" smtClean="0">
                <a:latin typeface="Times New Roman" pitchFamily="18" charset="0"/>
                <a:cs typeface="Times New Roman" pitchFamily="18" charset="0"/>
              </a:rPr>
              <a:t>снять» вычеты по НДС и расходы по контрагенту, с которым </a:t>
            </a:r>
            <a:r>
              <a:rPr lang="ru-RU" sz="1600" i="1" dirty="0" smtClean="0">
                <a:latin typeface="Times New Roman" pitchFamily="18" charset="0"/>
                <a:cs typeface="Times New Roman" pitchFamily="18" charset="0"/>
              </a:rPr>
              <a:t>заключен </a:t>
            </a:r>
            <a:r>
              <a:rPr lang="ru-RU" sz="1600" i="1" dirty="0" smtClean="0">
                <a:latin typeface="Times New Roman" pitchFamily="18" charset="0"/>
                <a:cs typeface="Times New Roman" pitchFamily="18" charset="0"/>
              </a:rPr>
              <a:t>договор с налоговой </a:t>
            </a:r>
            <a:r>
              <a:rPr lang="ru-RU" sz="1600" i="1" dirty="0" smtClean="0">
                <a:latin typeface="Times New Roman" pitchFamily="18" charset="0"/>
                <a:cs typeface="Times New Roman" pitchFamily="18" charset="0"/>
              </a:rPr>
              <a:t>оговоркой</a:t>
            </a:r>
            <a:r>
              <a:rPr lang="ru-RU" sz="1600" dirty="0" smtClean="0">
                <a:latin typeface="Times New Roman" pitchFamily="18" charset="0"/>
                <a:cs typeface="Times New Roman" pitchFamily="18" charset="0"/>
              </a:rPr>
              <a:t>).</a:t>
            </a:r>
            <a:endParaRPr lang="ru-RU" sz="1600" dirty="0" smtClean="0">
              <a:latin typeface="Times New Roman" pitchFamily="18" charset="0"/>
              <a:cs typeface="Times New Roman" pitchFamily="18" charset="0"/>
            </a:endParaRPr>
          </a:p>
          <a:p>
            <a:pPr algn="just"/>
            <a:r>
              <a:rPr lang="ru-RU" b="1" dirty="0" smtClean="0">
                <a:solidFill>
                  <a:srgbClr val="C00000"/>
                </a:solidFill>
                <a:latin typeface="Franklin Gothic Heavy"/>
                <a:cs typeface="Times New Roman" pitchFamily="18" charset="0"/>
              </a:rPr>
              <a:t>■</a:t>
            </a:r>
            <a:r>
              <a:rPr lang="ru-RU" sz="1600" b="1" dirty="0" smtClean="0">
                <a:latin typeface="Times New Roman" pitchFamily="18" charset="0"/>
                <a:cs typeface="Times New Roman" pitchFamily="18" charset="0"/>
              </a:rPr>
              <a:t> ст. </a:t>
            </a:r>
            <a:r>
              <a:rPr lang="ru-RU" b="1" dirty="0" smtClean="0">
                <a:solidFill>
                  <a:srgbClr val="C00000"/>
                </a:solidFill>
                <a:latin typeface="Times New Roman" pitchFamily="18" charset="0"/>
                <a:cs typeface="Times New Roman" pitchFamily="18" charset="0"/>
              </a:rPr>
              <a:t>431.2</a:t>
            </a:r>
            <a:r>
              <a:rPr lang="ru-RU" sz="1600" b="1" dirty="0" smtClean="0">
                <a:solidFill>
                  <a:srgbClr val="C00000"/>
                </a:solidFill>
                <a:latin typeface="Times New Roman" pitchFamily="18" charset="0"/>
                <a:cs typeface="Times New Roman" pitchFamily="18" charset="0"/>
              </a:rPr>
              <a:t> </a:t>
            </a:r>
            <a:r>
              <a:rPr lang="ru-RU" sz="1600" b="1" dirty="0" smtClean="0">
                <a:solidFill>
                  <a:srgbClr val="C00000"/>
                </a:solidFill>
                <a:latin typeface="Times New Roman" pitchFamily="18" charset="0"/>
                <a:cs typeface="Times New Roman" pitchFamily="18" charset="0"/>
              </a:rPr>
              <a:t>ГК </a:t>
            </a:r>
            <a:r>
              <a:rPr lang="ru-RU" sz="1600" b="1" dirty="0" smtClean="0">
                <a:solidFill>
                  <a:srgbClr val="C00000"/>
                </a:solidFill>
                <a:latin typeface="Times New Roman" pitchFamily="18" charset="0"/>
                <a:cs typeface="Times New Roman" pitchFamily="18" charset="0"/>
              </a:rPr>
              <a:t>РФ </a:t>
            </a:r>
            <a:r>
              <a:rPr lang="ru-RU" sz="1600" b="1" dirty="0" smtClean="0">
                <a:latin typeface="Times New Roman" pitchFamily="18" charset="0"/>
                <a:cs typeface="Times New Roman" pitchFamily="18" charset="0"/>
              </a:rPr>
              <a:t>«Заверения </a:t>
            </a:r>
            <a:r>
              <a:rPr lang="ru-RU" sz="1600" b="1" dirty="0" smtClean="0">
                <a:latin typeface="Times New Roman" pitchFamily="18" charset="0"/>
                <a:cs typeface="Times New Roman" pitchFamily="18" charset="0"/>
              </a:rPr>
              <a:t>об обстоятельствах» </a:t>
            </a:r>
            <a:r>
              <a:rPr lang="ru-RU" sz="1600" dirty="0" smtClean="0">
                <a:latin typeface="Times New Roman" pitchFamily="18" charset="0"/>
                <a:cs typeface="Times New Roman" pitchFamily="18" charset="0"/>
              </a:rPr>
              <a:t> </a:t>
            </a:r>
            <a:endParaRPr lang="ru-RU" sz="1600" dirty="0" smtClean="0">
              <a:latin typeface="Times New Roman" pitchFamily="18" charset="0"/>
              <a:cs typeface="Times New Roman" pitchFamily="18" charset="0"/>
            </a:endParaRPr>
          </a:p>
          <a:p>
            <a:pPr algn="just"/>
            <a:r>
              <a:rPr lang="ru-RU" sz="1600" dirty="0" smtClean="0">
                <a:latin typeface="Times New Roman" pitchFamily="18" charset="0"/>
                <a:cs typeface="Times New Roman" pitchFamily="18" charset="0"/>
              </a:rPr>
              <a:t>С</a:t>
            </a:r>
            <a:r>
              <a:rPr lang="ru-RU" sz="1600" dirty="0" smtClean="0">
                <a:latin typeface="Times New Roman" pitchFamily="18" charset="0"/>
                <a:cs typeface="Times New Roman" pitchFamily="18" charset="0"/>
              </a:rPr>
              <a:t>тороны дают заверения </a:t>
            </a:r>
            <a:r>
              <a:rPr lang="ru-RU" sz="1600" dirty="0" smtClean="0">
                <a:latin typeface="Times New Roman" pitchFamily="18" charset="0"/>
                <a:cs typeface="Times New Roman" pitchFamily="18" charset="0"/>
              </a:rPr>
              <a:t>об обстоятельствах, имеющих значение для реализации права на учет расходов и применение налоговых вычетов, например, </a:t>
            </a:r>
            <a:r>
              <a:rPr lang="ru-RU" sz="1600" b="1" dirty="0" smtClean="0">
                <a:latin typeface="Times New Roman" pitchFamily="18" charset="0"/>
                <a:cs typeface="Times New Roman" pitchFamily="18" charset="0"/>
              </a:rPr>
              <a:t>заверения об обязательном учете полученной выручки и НДС в бухгалтерском и налоговом учете, исчислении и уплате налогов в бюджет в полном объеме, оформлении первичных документов, счетов-фактур в соответствии с требованиями действующего законодательства</a:t>
            </a:r>
            <a:r>
              <a:rPr lang="ru-RU" sz="1600" dirty="0" smtClean="0">
                <a:latin typeface="Times New Roman" pitchFamily="18" charset="0"/>
                <a:cs typeface="Times New Roman" pitchFamily="18" charset="0"/>
              </a:rPr>
              <a:t>. В случае недостоверности таких обстоятельств у заверителя возникает обязанность </a:t>
            </a:r>
            <a:r>
              <a:rPr lang="ru-RU" sz="1600" b="1" u="sng" dirty="0" smtClean="0">
                <a:latin typeface="Times New Roman" pitchFamily="18" charset="0"/>
                <a:cs typeface="Times New Roman" pitchFamily="18" charset="0"/>
              </a:rPr>
              <a:t>возместить другой стороне ее убытки </a:t>
            </a:r>
            <a:r>
              <a:rPr lang="ru-RU" sz="1600" dirty="0" smtClean="0">
                <a:latin typeface="Times New Roman" pitchFamily="18" charset="0"/>
                <a:cs typeface="Times New Roman" pitchFamily="18" charset="0"/>
              </a:rPr>
              <a:t>в виде доплаченных налогов, пеней и штрафов. </a:t>
            </a:r>
            <a:r>
              <a:rPr lang="ru-RU" sz="1600" dirty="0" smtClean="0">
                <a:latin typeface="Times New Roman" pitchFamily="18" charset="0"/>
                <a:cs typeface="Times New Roman" pitchFamily="18" charset="0"/>
              </a:rPr>
              <a:t>НО </a:t>
            </a:r>
            <a:r>
              <a:rPr lang="ru-RU" sz="1600" dirty="0" smtClean="0">
                <a:latin typeface="Times New Roman" pitchFamily="18" charset="0"/>
                <a:cs typeface="Times New Roman" pitchFamily="18" charset="0"/>
              </a:rPr>
              <a:t>в отличие от возмещения имущественных потерь </a:t>
            </a:r>
            <a:r>
              <a:rPr lang="ru-RU" sz="1600" b="1" dirty="0" smtClean="0">
                <a:solidFill>
                  <a:srgbClr val="C00000"/>
                </a:solidFill>
                <a:latin typeface="Times New Roman" pitchFamily="18" charset="0"/>
                <a:cs typeface="Times New Roman" pitchFamily="18" charset="0"/>
              </a:rPr>
              <a:t>между полученным убытком и недостоверным заверением должна быть доказанная прямая связь</a:t>
            </a:r>
            <a:r>
              <a:rPr lang="ru-RU" sz="1600" b="1" dirty="0" smtClean="0">
                <a:solidFill>
                  <a:srgbClr val="C00000"/>
                </a:solidFill>
                <a:latin typeface="Times New Roman" pitchFamily="18" charset="0"/>
                <a:cs typeface="Times New Roman" pitchFamily="18" charset="0"/>
              </a:rPr>
              <a:t>.</a:t>
            </a:r>
          </a:p>
          <a:p>
            <a:pPr algn="just"/>
            <a:endParaRPr lang="ru-RU" sz="1600" b="1" dirty="0" smtClean="0">
              <a:solidFill>
                <a:srgbClr val="C00000"/>
              </a:solidFill>
              <a:latin typeface="Times New Roman" pitchFamily="18" charset="0"/>
              <a:cs typeface="Times New Roman" pitchFamily="18" charset="0"/>
            </a:endParaRPr>
          </a:p>
          <a:p>
            <a:pPr algn="just"/>
            <a:r>
              <a:rPr lang="ru-RU" sz="2000" b="1" dirty="0" smtClean="0">
                <a:solidFill>
                  <a:srgbClr val="C00000"/>
                </a:solidFill>
                <a:latin typeface="Times New Roman" pitchFamily="18" charset="0"/>
                <a:cs typeface="Times New Roman" pitchFamily="18" charset="0"/>
              </a:rPr>
              <a:t>!</a:t>
            </a:r>
            <a:r>
              <a:rPr lang="ru-RU" sz="1600" dirty="0" smtClean="0">
                <a:latin typeface="Times New Roman" pitchFamily="18" charset="0"/>
                <a:cs typeface="Times New Roman" pitchFamily="18" charset="0"/>
              </a:rPr>
              <a:t> </a:t>
            </a:r>
            <a:r>
              <a:rPr lang="ru-RU" sz="1600" b="1" dirty="0" smtClean="0">
                <a:latin typeface="Times New Roman" pitchFamily="18" charset="0"/>
                <a:cs typeface="Times New Roman" pitchFamily="18" charset="0"/>
              </a:rPr>
              <a:t>Читайте подробнее в нашей статье: </a:t>
            </a:r>
          </a:p>
          <a:p>
            <a:pPr algn="just"/>
            <a:r>
              <a:rPr lang="ru-RU" sz="1600" b="1" dirty="0" smtClean="0">
                <a:latin typeface="Times New Roman" pitchFamily="18" charset="0"/>
                <a:cs typeface="Times New Roman" pitchFamily="18" charset="0"/>
                <a:hlinkClick r:id="rId6"/>
              </a:rPr>
              <a:t> </a:t>
            </a:r>
            <a:r>
              <a:rPr lang="ru-RU" sz="1600" b="1" dirty="0" smtClean="0">
                <a:latin typeface="Times New Roman" pitchFamily="18" charset="0"/>
                <a:cs typeface="Times New Roman" pitchFamily="18" charset="0"/>
                <a:hlinkClick r:id="rId6"/>
              </a:rPr>
              <a:t> </a:t>
            </a:r>
            <a:r>
              <a:rPr lang="en-US" sz="1600" dirty="0" smtClean="0">
                <a:latin typeface="Times New Roman" pitchFamily="18" charset="0"/>
                <a:cs typeface="Times New Roman" pitchFamily="18" charset="0"/>
                <a:hlinkClick r:id="rId6"/>
              </a:rPr>
              <a:t>https</a:t>
            </a:r>
            <a:r>
              <a:rPr lang="en-US" sz="1600" dirty="0" smtClean="0">
                <a:latin typeface="Times New Roman" pitchFamily="18" charset="0"/>
                <a:cs typeface="Times New Roman" pitchFamily="18" charset="0"/>
                <a:hlinkClick r:id="rId6"/>
              </a:rPr>
              <a:t>://pravovest-audit.ru/nashi-statii-nalogi-i-buhuchet/nalogovye-ogovorki-v-dogovorah</a:t>
            </a:r>
            <a:r>
              <a:rPr lang="en-US" sz="1600" dirty="0" smtClean="0">
                <a:latin typeface="Times New Roman" pitchFamily="18" charset="0"/>
                <a:cs typeface="Times New Roman" pitchFamily="18" charset="0"/>
                <a:hlinkClick r:id="rId6"/>
              </a:rPr>
              <a:t>/</a:t>
            </a:r>
            <a:endParaRPr lang="ru-RU" sz="1600" dirty="0" smtClean="0">
              <a:latin typeface="Times New Roman" pitchFamily="18" charset="0"/>
              <a:cs typeface="Times New Roman" pitchFamily="18" charset="0"/>
            </a:endParaRPr>
          </a:p>
          <a:p>
            <a:pPr algn="just"/>
            <a:endParaRPr lang="ru-RU" sz="1600" dirty="0" smtClean="0">
              <a:latin typeface="Times New Roman" pitchFamily="18" charset="0"/>
              <a:cs typeface="Times New Roman" pitchFamily="18" charset="0"/>
            </a:endParaRPr>
          </a:p>
          <a:p>
            <a:pPr algn="just"/>
            <a:endParaRPr lang="ru-RU" sz="1600" b="1" dirty="0">
              <a:latin typeface="Times New Roman" pitchFamily="18" charset="0"/>
              <a:cs typeface="Times New Roman" pitchFamily="18" charset="0"/>
            </a:endParaRPr>
          </a:p>
        </p:txBody>
      </p:sp>
      <p:sp>
        <p:nvSpPr>
          <p:cNvPr id="13" name="Прямоугольник 12"/>
          <p:cNvSpPr/>
          <p:nvPr/>
        </p:nvSpPr>
        <p:spPr>
          <a:xfrm>
            <a:off x="704528" y="188640"/>
            <a:ext cx="9201472" cy="369332"/>
          </a:xfrm>
          <a:prstGeom prst="rect">
            <a:avLst/>
          </a:prstGeom>
        </p:spPr>
        <p:txBody>
          <a:bodyPr wrap="square">
            <a:spAutoFit/>
          </a:bodyPr>
          <a:lstStyle/>
          <a:p>
            <a:r>
              <a:rPr lang="ru-RU" b="1" dirty="0" smtClean="0">
                <a:solidFill>
                  <a:srgbClr val="C00000"/>
                </a:solidFill>
                <a:latin typeface="Times New Roman" pitchFamily="18" charset="0"/>
                <a:cs typeface="Times New Roman" pitchFamily="18" charset="0"/>
              </a:rPr>
              <a:t>Налоговая оговорка в договоре: когда </a:t>
            </a:r>
            <a:r>
              <a:rPr lang="ru-RU" b="1" dirty="0" err="1" smtClean="0">
                <a:solidFill>
                  <a:srgbClr val="C00000"/>
                </a:solidFill>
                <a:latin typeface="Times New Roman" pitchFamily="18" charset="0"/>
                <a:cs typeface="Times New Roman" pitchFamily="18" charset="0"/>
              </a:rPr>
              <a:t>доначисленные</a:t>
            </a:r>
            <a:r>
              <a:rPr lang="ru-RU" b="1" dirty="0" smtClean="0">
                <a:solidFill>
                  <a:srgbClr val="C00000"/>
                </a:solidFill>
                <a:latin typeface="Times New Roman" pitchFamily="18" charset="0"/>
                <a:cs typeface="Times New Roman" pitchFamily="18" charset="0"/>
              </a:rPr>
              <a:t> налоги заплатит контрагент</a:t>
            </a:r>
            <a:r>
              <a:rPr lang="ru-RU" b="1" dirty="0" smtClean="0">
                <a:solidFill>
                  <a:srgbClr val="C00000"/>
                </a:solidFill>
              </a:rPr>
              <a:t> </a:t>
            </a:r>
            <a:endParaRPr lang="ru-RU" dirty="0">
              <a:solidFill>
                <a:srgbClr val="C00000"/>
              </a:solidFill>
            </a:endParaRPr>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1"/>
          <p:cNvSpPr>
            <a:spLocks noChangeArrowheads="1"/>
          </p:cNvSpPr>
          <p:nvPr/>
        </p:nvSpPr>
        <p:spPr bwMode="auto">
          <a:xfrm>
            <a:off x="416496" y="766732"/>
            <a:ext cx="9001000" cy="5324535"/>
          </a:xfrm>
          <a:prstGeom prst="rect">
            <a:avLst/>
          </a:prstGeom>
          <a:noFill/>
          <a:ln w="28575">
            <a:solidFill>
              <a:srgbClr val="C00000"/>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just" defTabSz="914400">
              <a:lnSpc>
                <a:spcPct val="100000"/>
              </a:lnSpc>
              <a:spcBef>
                <a:spcPts val="0"/>
              </a:spcBef>
              <a:spcAft>
                <a:spcPts val="0"/>
              </a:spcAft>
              <a:buClrTx/>
              <a:buSzTx/>
              <a:buFontTx/>
              <a:buNone/>
              <a:defRPr/>
            </a:pPr>
            <a:r>
              <a:rPr lang="ru-RU" b="1" i="0" u="none" strike="noStrike" cap="none" dirty="0">
                <a:ln>
                  <a:noFill/>
                </a:ln>
                <a:solidFill>
                  <a:schemeClr val="tx1"/>
                </a:solidFill>
                <a:latin typeface="Times New Roman"/>
                <a:ea typeface="Calibri"/>
                <a:cs typeface="Times New Roman"/>
              </a:rPr>
              <a:t>Постановление Одиннадцатого ААС от 10.11.2020 года по делу  № А55-33207/2019</a:t>
            </a:r>
            <a:endParaRPr lang="ru-RU"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endParaRPr lang="ru-RU" sz="1600" b="0" i="0" u="none" strike="noStrike" cap="none" dirty="0">
              <a:ln>
                <a:noFill/>
              </a:ln>
              <a:solidFill>
                <a:schemeClr val="tx1"/>
              </a:solidFill>
              <a:latin typeface="Times New Roman"/>
              <a:ea typeface="Calibri"/>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chemeClr val="tx1"/>
                </a:solidFill>
                <a:latin typeface="Times New Roman"/>
                <a:ea typeface="Calibri"/>
                <a:cs typeface="Times New Roman"/>
              </a:rPr>
              <a:t>Возмещение убытков в сумме 583 659 руб. </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chemeClr val="tx1"/>
                </a:solidFill>
                <a:latin typeface="Times New Roman"/>
                <a:ea typeface="Calibri"/>
                <a:cs typeface="Times New Roman"/>
              </a:rPr>
              <a:t>Компания по настоянию</a:t>
            </a:r>
            <a:r>
              <a:rPr lang="ru-RU" sz="1600" b="0" i="0" u="none" strike="noStrike" cap="none" dirty="0">
                <a:ln>
                  <a:noFill/>
                </a:ln>
                <a:solidFill>
                  <a:schemeClr val="tx1"/>
                </a:solidFill>
                <a:latin typeface="Times New Roman"/>
                <a:ea typeface="Calibri"/>
                <a:cs typeface="Times New Roman"/>
              </a:rPr>
              <a:t> (</a:t>
            </a:r>
            <a:r>
              <a:rPr lang="ru-RU" sz="1600" b="1" i="0" u="sng" strike="noStrike" cap="none" dirty="0">
                <a:ln>
                  <a:noFill/>
                </a:ln>
                <a:solidFill>
                  <a:srgbClr val="C00000"/>
                </a:solidFill>
                <a:latin typeface="Times New Roman"/>
                <a:ea typeface="Calibri"/>
                <a:cs typeface="Times New Roman"/>
              </a:rPr>
              <a:t>без проведения проверок</a:t>
            </a:r>
            <a:r>
              <a:rPr lang="ru-RU" sz="1600" b="0" i="0" u="none" strike="noStrike" cap="none" dirty="0">
                <a:ln>
                  <a:noFill/>
                </a:ln>
                <a:solidFill>
                  <a:schemeClr val="tx1"/>
                </a:solidFill>
                <a:latin typeface="Times New Roman"/>
                <a:ea typeface="Calibri"/>
                <a:cs typeface="Times New Roman"/>
              </a:rPr>
              <a:t>) </a:t>
            </a:r>
            <a:r>
              <a:rPr lang="ru-RU" sz="1600" b="1" i="0" u="none" strike="noStrike" cap="none" dirty="0">
                <a:ln>
                  <a:noFill/>
                </a:ln>
                <a:solidFill>
                  <a:schemeClr val="tx1"/>
                </a:solidFill>
                <a:latin typeface="Times New Roman"/>
                <a:ea typeface="Calibri"/>
                <a:cs typeface="Times New Roman"/>
              </a:rPr>
              <a:t>инспекции уточнилась и уменьшила вычеты по НДС на 583 659 руб.</a:t>
            </a:r>
            <a:endParaRPr dirty="0"/>
          </a:p>
          <a:p>
            <a:pPr marL="0" marR="0" lvl="0" indent="0" algn="just" defTabSz="914400">
              <a:lnSpc>
                <a:spcPct val="100000"/>
              </a:lnSpc>
              <a:spcBef>
                <a:spcPts val="0"/>
              </a:spcBef>
              <a:spcAft>
                <a:spcPts val="0"/>
              </a:spcAft>
              <a:buClrTx/>
              <a:buSzTx/>
              <a:buFontTx/>
              <a:buNone/>
              <a:defRPr/>
            </a:pP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chemeClr val="tx1"/>
                </a:solidFill>
                <a:latin typeface="Times New Roman"/>
                <a:ea typeface="Calibri"/>
                <a:cs typeface="Times New Roman"/>
              </a:rPr>
              <a:t>Суды:</a:t>
            </a:r>
            <a:r>
              <a:rPr lang="ru-RU" sz="1600" b="0" i="0" u="none" strike="noStrike" cap="none" dirty="0">
                <a:ln>
                  <a:noFill/>
                </a:ln>
                <a:solidFill>
                  <a:schemeClr val="tx1"/>
                </a:solidFill>
                <a:latin typeface="Times New Roman"/>
                <a:ea typeface="Calibri"/>
                <a:cs typeface="Times New Roman"/>
              </a:rPr>
              <a:t> отказ в удовлетворении требования возмещения убытков, т.к. не доказана совокупность условий, необходимых для возмещения. </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chemeClr val="tx1"/>
                </a:solidFill>
                <a:latin typeface="Times New Roman"/>
                <a:ea typeface="Calibri"/>
                <a:cs typeface="Times New Roman"/>
              </a:rPr>
              <a:t>Убытки</a:t>
            </a:r>
            <a:r>
              <a:rPr lang="ru-RU" sz="1600" b="0" i="0" u="none" strike="noStrike" cap="none" dirty="0">
                <a:ln>
                  <a:noFill/>
                </a:ln>
                <a:solidFill>
                  <a:schemeClr val="tx1"/>
                </a:solidFill>
                <a:latin typeface="Times New Roman"/>
                <a:ea typeface="Calibri"/>
                <a:cs typeface="Times New Roman"/>
              </a:rPr>
              <a:t> подлежат взысканию при доказанности совокупности следующих обстоятельств: </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chemeClr val="tx1"/>
                </a:solidFill>
                <a:latin typeface="Times New Roman"/>
                <a:ea typeface="Calibri"/>
                <a:cs typeface="Times New Roman"/>
              </a:rPr>
              <a:t>-сам факт причинения ущерба в заявленном размере;</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chemeClr val="tx1"/>
                </a:solidFill>
                <a:latin typeface="Times New Roman"/>
                <a:ea typeface="Calibri"/>
                <a:cs typeface="Times New Roman"/>
              </a:rPr>
              <a:t>-противоправность поведения </a:t>
            </a:r>
            <a:r>
              <a:rPr lang="ru-RU" sz="1600" b="0" i="0" u="none" strike="noStrike" cap="none" dirty="0" err="1">
                <a:ln>
                  <a:noFill/>
                </a:ln>
                <a:solidFill>
                  <a:schemeClr val="tx1"/>
                </a:solidFill>
                <a:latin typeface="Times New Roman"/>
                <a:ea typeface="Calibri"/>
                <a:cs typeface="Times New Roman"/>
              </a:rPr>
              <a:t>причинителя</a:t>
            </a:r>
            <a:r>
              <a:rPr lang="ru-RU" sz="1600" b="0" i="0" u="none" strike="noStrike" cap="none" dirty="0">
                <a:ln>
                  <a:noFill/>
                </a:ln>
                <a:solidFill>
                  <a:schemeClr val="tx1"/>
                </a:solidFill>
                <a:latin typeface="Times New Roman"/>
                <a:ea typeface="Calibri"/>
                <a:cs typeface="Times New Roman"/>
              </a:rPr>
              <a:t> вреда</a:t>
            </a:r>
            <a:r>
              <a:rPr lang="ru-RU" sz="1600" b="0" i="0" u="none" strike="noStrike" cap="none" dirty="0" smtClean="0">
                <a:ln>
                  <a:noFill/>
                </a:ln>
                <a:solidFill>
                  <a:schemeClr val="tx1"/>
                </a:solidFill>
                <a:latin typeface="Times New Roman"/>
                <a:ea typeface="Calibri"/>
                <a:cs typeface="Times New Roman"/>
              </a:rPr>
              <a:t>;</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chemeClr val="tx1"/>
                </a:solidFill>
                <a:latin typeface="Times New Roman"/>
                <a:ea typeface="Calibri"/>
                <a:cs typeface="Times New Roman"/>
              </a:rPr>
              <a:t>-наличие причинно-следственной связи между противоправным поведением </a:t>
            </a:r>
            <a:r>
              <a:rPr lang="ru-RU" sz="1600" b="0" i="0" u="none" strike="noStrike" cap="none" dirty="0" err="1">
                <a:ln>
                  <a:noFill/>
                </a:ln>
                <a:solidFill>
                  <a:schemeClr val="tx1"/>
                </a:solidFill>
                <a:latin typeface="Times New Roman"/>
                <a:ea typeface="Calibri"/>
                <a:cs typeface="Times New Roman"/>
              </a:rPr>
              <a:t>причинителя</a:t>
            </a:r>
            <a:r>
              <a:rPr lang="ru-RU" sz="1600" b="0" i="0" u="none" strike="noStrike" cap="none" dirty="0">
                <a:ln>
                  <a:noFill/>
                </a:ln>
                <a:solidFill>
                  <a:schemeClr val="tx1"/>
                </a:solidFill>
                <a:latin typeface="Times New Roman"/>
                <a:ea typeface="Calibri"/>
                <a:cs typeface="Times New Roman"/>
              </a:rPr>
              <a:t> вреда и наступившими неблагоприятными последствиями. </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chemeClr val="tx1"/>
                </a:solidFill>
                <a:latin typeface="Times New Roman"/>
                <a:ea typeface="Calibri"/>
                <a:cs typeface="Times New Roman"/>
              </a:rPr>
              <a:t>Недоказанность хотя бы одного из названных элементов состава правонарушения исключает возможность удовлетворения требования о возмещении вреда. </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chemeClr val="tx1"/>
                </a:solidFill>
                <a:latin typeface="Times New Roman"/>
                <a:ea typeface="Calibri"/>
                <a:cs typeface="Times New Roman"/>
              </a:rPr>
              <a:t>Позиция налогового органа, учтенная судом: </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chemeClr val="tx1"/>
                </a:solidFill>
                <a:latin typeface="Times New Roman"/>
                <a:ea typeface="Calibri"/>
                <a:cs typeface="Times New Roman"/>
              </a:rPr>
              <a:t>-исполнение протокола по представлению уточненной декларации нес рекомендательный характер и исполнен компанией </a:t>
            </a:r>
            <a:r>
              <a:rPr lang="ru-RU" sz="1600" b="1" i="0" u="sng" strike="noStrike" cap="none" dirty="0">
                <a:ln>
                  <a:noFill/>
                </a:ln>
                <a:solidFill>
                  <a:srgbClr val="C00000"/>
                </a:solidFill>
                <a:latin typeface="Times New Roman"/>
                <a:ea typeface="Calibri"/>
                <a:cs typeface="Times New Roman"/>
              </a:rPr>
              <a:t>добровольно</a:t>
            </a:r>
            <a:r>
              <a:rPr lang="ru-RU" sz="1600" b="1" i="0" u="none" strike="noStrike" cap="none" dirty="0">
                <a:ln>
                  <a:noFill/>
                </a:ln>
                <a:solidFill>
                  <a:schemeClr val="tx1"/>
                </a:solidFill>
                <a:latin typeface="Times New Roman"/>
                <a:ea typeface="Calibri"/>
                <a:cs typeface="Times New Roman"/>
              </a:rPr>
              <a:t>. </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chemeClr val="tx1"/>
                </a:solidFill>
                <a:latin typeface="Times New Roman"/>
                <a:ea typeface="Calibri"/>
                <a:cs typeface="Times New Roman"/>
              </a:rPr>
              <a:t>-</a:t>
            </a:r>
            <a:r>
              <a:rPr lang="ru-RU" sz="1600" b="1" i="0" u="sng" strike="noStrike" cap="none" dirty="0">
                <a:ln>
                  <a:noFill/>
                </a:ln>
                <a:solidFill>
                  <a:srgbClr val="C00000"/>
                </a:solidFill>
                <a:latin typeface="Times New Roman"/>
                <a:ea typeface="Calibri"/>
                <a:cs typeface="Times New Roman"/>
              </a:rPr>
              <a:t>протокол не является документом подтверждающим отказ инспекции в налоговом вычете</a:t>
            </a:r>
            <a:r>
              <a:rPr lang="ru-RU" sz="1600" b="1" i="0" u="none" strike="noStrike" cap="none" dirty="0">
                <a:ln>
                  <a:noFill/>
                </a:ln>
                <a:solidFill>
                  <a:schemeClr val="tx1"/>
                </a:solidFill>
                <a:latin typeface="Times New Roman"/>
                <a:ea typeface="Calibri"/>
                <a:cs typeface="Times New Roman"/>
              </a:rPr>
              <a:t> и не нарушает права компании в получении налогового вычета по НДС. </a:t>
            </a:r>
            <a:endParaRPr lang="ru-RU" sz="1600" b="0" i="0" u="none" strike="noStrike" cap="none" dirty="0">
              <a:ln>
                <a:noFill/>
              </a:ln>
              <a:solidFill>
                <a:schemeClr val="tx1"/>
              </a:solidFill>
              <a:latin typeface="Times New Roman"/>
              <a:cs typeface="Times New Roman"/>
            </a:endParaRPr>
          </a:p>
          <a:p>
            <a:pPr marL="0" marR="0" lvl="0" indent="0" algn="l" defTabSz="914400">
              <a:lnSpc>
                <a:spcPct val="100000"/>
              </a:lnSpc>
              <a:spcBef>
                <a:spcPts val="0"/>
              </a:spcBef>
              <a:spcAft>
                <a:spcPts val="0"/>
              </a:spcAft>
              <a:buClrTx/>
              <a:buSzTx/>
              <a:buFontTx/>
              <a:buNone/>
              <a:defRPr/>
            </a:pPr>
            <a:endParaRPr lang="ru-RU" sz="1800" b="0" i="0" u="none" strike="noStrike" cap="none" dirty="0">
              <a:ln>
                <a:noFill/>
              </a:ln>
              <a:solidFill>
                <a:schemeClr val="tx1"/>
              </a:solidFill>
              <a:latin typeface="Arial"/>
              <a:cs typeface="Arial"/>
            </a:endParaRPr>
          </a:p>
        </p:txBody>
      </p:sp>
      <p:sp>
        <p:nvSpPr>
          <p:cNvPr id="11" name="TextBox 9"/>
          <p:cNvSpPr/>
          <p:nvPr/>
        </p:nvSpPr>
        <p:spPr bwMode="auto">
          <a:xfrm>
            <a:off x="776536" y="188640"/>
            <a:ext cx="8640960" cy="400110"/>
          </a:xfrm>
          <a:prstGeom prst="rect">
            <a:avLst/>
          </a:prstGeom>
          <a:noFill/>
        </p:spPr>
        <p:txBody>
          <a:bodyPr wrap="square" rtlCol="0">
            <a:spAutoFit/>
          </a:bodyPr>
          <a:lstStyle/>
          <a:p>
            <a:pPr algn="ctr">
              <a:defRPr/>
            </a:pPr>
            <a:r>
              <a:rPr lang="ru-RU" sz="2000" b="1">
                <a:solidFill>
                  <a:srgbClr val="8A0000"/>
                </a:solidFill>
                <a:latin typeface="Times New Roman"/>
                <a:cs typeface="Times New Roman"/>
              </a:rPr>
              <a:t>Налоговая оговорка  -  отказ в возмещении убытков</a:t>
            </a:r>
            <a:endParaRPr/>
          </a:p>
        </p:txBody>
      </p:sp>
      <p:pic>
        <p:nvPicPr>
          <p:cNvPr id="12"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pic>
        <p:nvPicPr>
          <p:cNvPr id="44038" name="Picture 6" descr="https://img2.freepng.ru/20191028/bqv/transparent-balance-wood-scale-games-metal-scale-clipart-liability-laws-and-regulations-png5dbb1d50c0ea06.2822813915725438247902.jpg"/>
          <p:cNvPicPr>
            <a:picLocks noChangeAspect="1" noChangeArrowheads="1"/>
          </p:cNvPicPr>
          <p:nvPr/>
        </p:nvPicPr>
        <p:blipFill>
          <a:blip r:embed="rId7"/>
          <a:srcRect/>
          <a:stretch>
            <a:fillRect/>
          </a:stretch>
        </p:blipFill>
        <p:spPr bwMode="auto">
          <a:xfrm>
            <a:off x="9051543" y="6021289"/>
            <a:ext cx="604976" cy="648072"/>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1"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1"/>
          <p:cNvSpPr>
            <a:spLocks noChangeArrowheads="1"/>
          </p:cNvSpPr>
          <p:nvPr/>
        </p:nvSpPr>
        <p:spPr bwMode="auto">
          <a:xfrm>
            <a:off x="351367" y="920621"/>
            <a:ext cx="9203266" cy="5016758"/>
          </a:xfrm>
          <a:prstGeom prst="rect">
            <a:avLst/>
          </a:prstGeom>
          <a:noFill/>
          <a:ln w="38100">
            <a:solidFill>
              <a:srgbClr val="9E0E11"/>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914400">
              <a:lnSpc>
                <a:spcPct val="100000"/>
              </a:lnSpc>
              <a:spcBef>
                <a:spcPts val="0"/>
              </a:spcBef>
              <a:spcAft>
                <a:spcPts val="0"/>
              </a:spcAft>
              <a:buClrTx/>
              <a:buSzTx/>
              <a:buFontTx/>
              <a:buNone/>
              <a:defRPr/>
            </a:pPr>
            <a:r>
              <a:rPr lang="ru-RU" b="1" i="0" u="none" strike="noStrike" cap="none">
                <a:ln>
                  <a:noFill/>
                </a:ln>
                <a:solidFill>
                  <a:schemeClr val="tx1"/>
                </a:solidFill>
                <a:latin typeface="Times New Roman"/>
                <a:ea typeface="Times New Roman"/>
                <a:cs typeface="Times New Roman"/>
              </a:rPr>
              <a:t>Определение ВС РФ от 14.05.2020 №307-ЭС19-27597 </a:t>
            </a:r>
            <a:r>
              <a:rPr lang="ru-RU" b="1" i="0" u="none" strike="noStrike" cap="none">
                <a:ln>
                  <a:noFill/>
                </a:ln>
                <a:solidFill>
                  <a:schemeClr val="tx1"/>
                </a:solidFill>
                <a:latin typeface="Times New Roman"/>
                <a:ea typeface="Calibri"/>
                <a:cs typeface="Times New Roman"/>
              </a:rPr>
              <a:t>по делу N А42-7695/2017 </a:t>
            </a:r>
            <a:endParaRPr/>
          </a:p>
          <a:p>
            <a:pPr marL="0" marR="0" lvl="0" indent="0" algn="ctr" defTabSz="914400">
              <a:lnSpc>
                <a:spcPct val="100000"/>
              </a:lnSpc>
              <a:spcBef>
                <a:spcPts val="0"/>
              </a:spcBef>
              <a:spcAft>
                <a:spcPts val="0"/>
              </a:spcAft>
              <a:buClrTx/>
              <a:buSzTx/>
              <a:buFontTx/>
              <a:buNone/>
              <a:defRPr/>
            </a:pP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a:ln>
                  <a:noFill/>
                </a:ln>
                <a:solidFill>
                  <a:schemeClr val="tx1"/>
                </a:solidFill>
                <a:latin typeface="Times New Roman"/>
                <a:ea typeface="Times New Roman"/>
                <a:cs typeface="Times New Roman"/>
              </a:rPr>
              <a:t>«Степень предъявляемых требований к выбору контрагента </a:t>
            </a:r>
            <a:r>
              <a:rPr lang="ru-RU" sz="1600" b="1" i="0" u="none" strike="noStrike" cap="none">
                <a:ln>
                  <a:noFill/>
                </a:ln>
                <a:solidFill>
                  <a:srgbClr val="9E0E11"/>
                </a:solidFill>
                <a:latin typeface="Times New Roman"/>
                <a:ea typeface="Times New Roman"/>
                <a:cs typeface="Times New Roman"/>
              </a:rPr>
              <a:t>не может быть одинаковой </a:t>
            </a:r>
            <a:r>
              <a:rPr lang="ru-RU" sz="1600" b="0" i="0" u="none" strike="noStrike" cap="none">
                <a:ln>
                  <a:noFill/>
                </a:ln>
                <a:solidFill>
                  <a:schemeClr val="tx1"/>
                </a:solidFill>
                <a:latin typeface="Times New Roman"/>
                <a:ea typeface="Times New Roman"/>
                <a:cs typeface="Times New Roman"/>
              </a:rPr>
              <a:t>для случаев ординарного пополнения материально-производственных запасов по разовым сделкам на несущественную сумму и в ситуациях, когда налогоплательщиком приобретается дорогостоящий актив, совершаются сделки на значительную сумму либо привлекается подрядчик для выполнения существенного объема работ, либо сделка несет в себе несоразмерные риски ввиду возможного причинения убытков при ее неисполнении или ненадлежащим исполнении»</a:t>
            </a:r>
            <a:endParaRPr/>
          </a:p>
          <a:p>
            <a:pPr marL="0" marR="0" lvl="0" indent="0" algn="l" defTabSz="914400">
              <a:lnSpc>
                <a:spcPct val="100000"/>
              </a:lnSpc>
              <a:spcBef>
                <a:spcPts val="0"/>
              </a:spcBef>
              <a:spcAft>
                <a:spcPts val="0"/>
              </a:spcAft>
              <a:buClrTx/>
              <a:buSzTx/>
              <a:buFontTx/>
              <a:buNone/>
              <a:defRPr/>
            </a:pP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chemeClr val="tx1"/>
                </a:solidFill>
                <a:latin typeface="Times New Roman"/>
                <a:ea typeface="Times New Roman"/>
                <a:cs typeface="Times New Roman"/>
              </a:rPr>
              <a:t>В пунктах 13 и 16 Письма ФНС России учтена правовая позиция ВС РФ, изложенная в Определении от 14.05.2020. Например: </a:t>
            </a:r>
            <a:r>
              <a:rPr lang="ru-RU" sz="1600" b="0" i="0" u="none" strike="noStrike" cap="none">
                <a:ln>
                  <a:noFill/>
                </a:ln>
                <a:solidFill>
                  <a:schemeClr val="tx1"/>
                </a:solidFill>
                <a:latin typeface="Times New Roman"/>
                <a:ea typeface="Times New Roman"/>
                <a:cs typeface="Times New Roman"/>
              </a:rPr>
              <a:t>правовое значение имеют не только доказанные налоговым органом обстоятельства, характеризующие деятельность контрагента и свидетельствующие о невозможности исполнения им обязательств, но и то, </a:t>
            </a:r>
            <a:r>
              <a:rPr lang="ru-RU" sz="1600" b="1" i="0" u="none" strike="noStrike" cap="none">
                <a:ln>
                  <a:noFill/>
                </a:ln>
                <a:solidFill>
                  <a:schemeClr val="tx1"/>
                </a:solidFill>
                <a:latin typeface="Times New Roman"/>
                <a:ea typeface="Times New Roman"/>
                <a:cs typeface="Times New Roman"/>
              </a:rPr>
              <a:t>должны ли данные обстоятельства были быть ясны налогоплательщику при совершении конкретной сделки с учетом характера и объемов деятельности налогоплательщика </a:t>
            </a:r>
            <a:r>
              <a:rPr lang="ru-RU" sz="1600" b="0" i="0" u="none" strike="noStrike" cap="none">
                <a:ln>
                  <a:noFill/>
                </a:ln>
                <a:solidFill>
                  <a:schemeClr val="tx1"/>
                </a:solidFill>
                <a:latin typeface="Times New Roman"/>
                <a:ea typeface="Times New Roman"/>
                <a:cs typeface="Times New Roman"/>
              </a:rPr>
              <a:t>(</a:t>
            </a:r>
            <a:r>
              <a:rPr lang="ru-RU" sz="1600" b="1" i="0" u="none" strike="noStrike" cap="none">
                <a:ln>
                  <a:noFill/>
                </a:ln>
                <a:solidFill>
                  <a:srgbClr val="9E0E11"/>
                </a:solidFill>
                <a:latin typeface="Times New Roman"/>
                <a:ea typeface="Times New Roman"/>
                <a:cs typeface="Times New Roman"/>
              </a:rPr>
              <a:t>крупность сделки и регулярность совершения аналогичных сделок), специфики приобретаемых товаров, работ и услуг (наличие специальных требований к исполнителю, в том числе лицензий и допусков к выполнению определенных операций), особенностей коммерческих условий сделки (наличие существенного отклонения цены от рыночного уровня, наличие у поставщика (подрядчика, исполнителя) предшествующего опыта исполнения аналогичных сделок) и т.п</a:t>
            </a:r>
            <a:r>
              <a:rPr lang="ru-RU" sz="1600" b="0" i="0" u="none" strike="noStrike" cap="none">
                <a:ln>
                  <a:noFill/>
                </a:ln>
                <a:solidFill>
                  <a:schemeClr val="tx1"/>
                </a:solidFill>
                <a:latin typeface="Times New Roman"/>
                <a:ea typeface="Times New Roman"/>
                <a:cs typeface="Times New Roman"/>
              </a:rPr>
              <a:t>;</a:t>
            </a:r>
            <a:endParaRPr lang="ru-RU" sz="1600" b="0" i="0" u="none" strike="noStrike" cap="none">
              <a:ln>
                <a:noFill/>
              </a:ln>
              <a:solidFill>
                <a:schemeClr val="tx1"/>
              </a:solidFill>
              <a:latin typeface="Times New Roman"/>
              <a:cs typeface="Times New Roman"/>
            </a:endParaRPr>
          </a:p>
        </p:txBody>
      </p:sp>
      <p:sp>
        <p:nvSpPr>
          <p:cNvPr id="11" name="TextBox 8"/>
          <p:cNvSpPr/>
          <p:nvPr/>
        </p:nvSpPr>
        <p:spPr bwMode="auto">
          <a:xfrm>
            <a:off x="829733" y="182367"/>
            <a:ext cx="8724900" cy="400110"/>
          </a:xfrm>
          <a:prstGeom prst="rect">
            <a:avLst/>
          </a:prstGeom>
          <a:noFill/>
        </p:spPr>
        <p:txBody>
          <a:bodyPr wrap="square" rtlCol="0">
            <a:spAutoFit/>
          </a:bodyPr>
          <a:lstStyle/>
          <a:p>
            <a:pPr algn="ctr">
              <a:defRPr/>
            </a:pPr>
            <a:r>
              <a:rPr lang="ru-RU" sz="2000" b="1">
                <a:solidFill>
                  <a:srgbClr val="9E0E11"/>
                </a:solidFill>
                <a:latin typeface="Times New Roman"/>
                <a:cs typeface="Times New Roman"/>
              </a:rPr>
              <a:t>Коммерческая осмотрительность - судебная практика</a:t>
            </a:r>
            <a:endParaRPr/>
          </a:p>
        </p:txBody>
      </p:sp>
      <p:pic>
        <p:nvPicPr>
          <p:cNvPr id="12"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859"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4"/>
          <p:cNvPicPr>
            <a:picLocks noChangeAspect="1"/>
          </p:cNvPicPr>
          <p:nvPr/>
        </p:nvPicPr>
        <p:blipFill>
          <a:blip r:embed="rId3"/>
          <a:stretch/>
        </p:blipFill>
        <p:spPr bwMode="auto">
          <a:xfrm>
            <a:off x="8802540" y="5788824"/>
            <a:ext cx="563288" cy="563288"/>
          </a:xfrm>
          <a:prstGeom prst="rect">
            <a:avLst/>
          </a:prstGeom>
        </p:spPr>
      </p:pic>
      <p:pic>
        <p:nvPicPr>
          <p:cNvPr id="7" name="Рисунок 6"/>
          <p:cNvPicPr>
            <a:picLocks noChangeAspect="1"/>
          </p:cNvPicPr>
          <p:nvPr/>
        </p:nvPicPr>
        <p:blipFill>
          <a:blip r:embed="rId4"/>
          <a:stretch/>
        </p:blipFill>
        <p:spPr bwMode="auto">
          <a:xfrm rot="10800000">
            <a:off x="218646" y="182367"/>
            <a:ext cx="465725" cy="465725"/>
          </a:xfrm>
          <a:prstGeom prst="rect">
            <a:avLst/>
          </a:prstGeom>
        </p:spPr>
      </p:pic>
      <p:pic>
        <p:nvPicPr>
          <p:cNvPr id="8" name="Рисунок 14"/>
          <p:cNvPicPr>
            <a:picLocks noChangeAspect="1"/>
          </p:cNvPicPr>
          <p:nvPr/>
        </p:nvPicPr>
        <p:blipFill>
          <a:blip r:embed="rId5"/>
          <a:stretch/>
        </p:blipFill>
        <p:spPr bwMode="auto">
          <a:xfrm>
            <a:off x="1" y="-1280"/>
            <a:ext cx="499000" cy="499000"/>
          </a:xfrm>
          <a:prstGeom prst="rect">
            <a:avLst/>
          </a:prstGeom>
        </p:spPr>
      </p:pic>
      <p:sp>
        <p:nvSpPr>
          <p:cNvPr id="9" name="Rectangle 1"/>
          <p:cNvSpPr>
            <a:spLocks noChangeArrowheads="1"/>
          </p:cNvSpPr>
          <p:nvPr/>
        </p:nvSpPr>
        <p:spPr bwMode="auto">
          <a:xfrm>
            <a:off x="274423" y="706623"/>
            <a:ext cx="9357154" cy="6001643"/>
          </a:xfrm>
          <a:prstGeom prst="rect">
            <a:avLst/>
          </a:prstGeom>
          <a:solidFill>
            <a:srgbClr val="FFF6E7"/>
          </a:solidFill>
          <a:ln w="28575">
            <a:solidFill>
              <a:srgbClr val="9E0E11"/>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chemeClr val="tx1"/>
                </a:solidFill>
                <a:latin typeface="Times New Roman"/>
                <a:ea typeface="Calibri"/>
                <a:cs typeface="Times New Roman"/>
              </a:rPr>
              <a:t>Для доказательств надлежащей коммерческой осмотрительности следует истребовать у контрагента:</a:t>
            </a:r>
            <a:endParaRPr lang="ru-RU" sz="1600" b="1"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Times New Roman"/>
                <a:ea typeface="Calibri"/>
                <a:cs typeface="Times New Roman"/>
              </a:rPr>
              <a:t>копии учредительных и регистрационных документов</a:t>
            </a:r>
            <a:r>
              <a:rPr lang="ru-RU" sz="1600" b="0" i="0" u="none" strike="noStrike" cap="none">
                <a:ln>
                  <a:noFill/>
                </a:ln>
                <a:solidFill>
                  <a:srgbClr val="333333"/>
                </a:solidFill>
                <a:latin typeface="Times New Roman"/>
                <a:ea typeface="Calibri"/>
                <a:cs typeface="Times New Roman"/>
              </a:rPr>
              <a:t> </a:t>
            </a:r>
            <a:r>
              <a:rPr lang="ru-RU" sz="1600" b="0" i="1" u="none" strike="noStrike" cap="none">
                <a:ln>
                  <a:noFill/>
                </a:ln>
                <a:solidFill>
                  <a:srgbClr val="333333"/>
                </a:solidFill>
                <a:latin typeface="Times New Roman"/>
                <a:ea typeface="Calibri"/>
                <a:cs typeface="Times New Roman"/>
              </a:rPr>
              <a:t>(</a:t>
            </a:r>
            <a:r>
              <a:rPr lang="ru-RU" sz="1600" b="0" i="1" u="none" strike="noStrike" cap="none">
                <a:ln>
                  <a:noFill/>
                </a:ln>
                <a:solidFill>
                  <a:schemeClr val="tx1"/>
                </a:solidFill>
                <a:latin typeface="Times New Roman"/>
                <a:ea typeface="Calibri"/>
                <a:cs typeface="Times New Roman"/>
              </a:rPr>
              <a:t>устав, свидетельство о внесении записи в ЕГРЮЛ, о постановке на налоговый учет, решение участника (протокол общего собрания) о назначении исполнительного органа, приказа о назначении на должность руководителя)</a:t>
            </a:r>
            <a:r>
              <a:rPr lang="ru-RU" sz="1600" b="0" i="0" u="none" strike="noStrike" cap="none">
                <a:ln>
                  <a:noFill/>
                </a:ln>
                <a:solidFill>
                  <a:schemeClr val="tx1"/>
                </a:solidFill>
                <a:latin typeface="Times New Roman"/>
                <a:ea typeface="Calibri"/>
                <a:cs typeface="Times New Roman"/>
              </a:rPr>
              <a:t>;</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Times New Roman"/>
                <a:ea typeface="Calibri"/>
                <a:cs typeface="Times New Roman"/>
              </a:rPr>
              <a:t>подлинник доверенности и копию документа, удостоверяющего личность представителя, если договор подписывается не лицом, исполняющим функции единоличного исполнительного органа контрагента;</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Times New Roman"/>
                <a:ea typeface="Calibri"/>
                <a:cs typeface="Times New Roman"/>
              </a:rPr>
              <a:t>сведения о лицах </a:t>
            </a:r>
            <a:r>
              <a:rPr lang="ru-RU" sz="1600" b="0" i="1" u="none" strike="noStrike" cap="none">
                <a:ln>
                  <a:noFill/>
                </a:ln>
                <a:solidFill>
                  <a:schemeClr val="tx1"/>
                </a:solidFill>
                <a:latin typeface="Times New Roman"/>
                <a:ea typeface="Calibri"/>
                <a:cs typeface="Times New Roman"/>
              </a:rPr>
              <a:t>(Ф.И.О., должность, вопросы ведения, номер телефона, адрес электронной почты)</a:t>
            </a:r>
            <a:r>
              <a:rPr lang="ru-RU" sz="1600" b="0" i="0" u="none" strike="noStrike" cap="none">
                <a:ln>
                  <a:noFill/>
                </a:ln>
                <a:solidFill>
                  <a:schemeClr val="tx1"/>
                </a:solidFill>
                <a:latin typeface="Times New Roman"/>
                <a:ea typeface="Calibri"/>
                <a:cs typeface="Times New Roman"/>
              </a:rPr>
              <a:t>, коммуникации с которыми предполагаются в процессе заключения и исполнения договора.</a:t>
            </a:r>
            <a:r>
              <a:rPr lang="ru-RU" sz="1600" b="0" i="0" u="none" strike="noStrike" cap="none">
                <a:ln>
                  <a:noFill/>
                </a:ln>
                <a:solidFill>
                  <a:schemeClr val="tx1"/>
                </a:solidFill>
                <a:latin typeface="Times New Roman"/>
                <a:ea typeface="Times New Roman"/>
                <a:cs typeface="Times New Roman"/>
              </a:rPr>
              <a:t> Следует сохранять переписку с представителями контрагента не только на этапе заключения сделки, но и на этапе ее исполнения;</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Times New Roman"/>
                <a:ea typeface="Calibri"/>
                <a:cs typeface="Times New Roman"/>
              </a:rPr>
              <a:t>копии лицензий на осуществление деятельности, в отношении которой заключается договор, если такая деятельность контрагента подлежит лицензированию, разрешительную документацию, членство в СРО;</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Times New Roman"/>
                <a:ea typeface="Times New Roman"/>
                <a:cs typeface="Times New Roman"/>
              </a:rPr>
              <a:t>копии договора аренды или документов, подтверждающих право собственности в отношении помещений по месту нахождения контрагента;</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Times New Roman"/>
                <a:ea typeface="Calibri"/>
                <a:cs typeface="Times New Roman"/>
              </a:rPr>
              <a:t>если контрагентом применяются специальные режимы налогообложения, следует получить копию подтверждающего документа </a:t>
            </a:r>
            <a:r>
              <a:rPr lang="ru-RU" sz="1600" b="0" i="1" u="none" strike="noStrike" cap="none">
                <a:ln>
                  <a:noFill/>
                </a:ln>
                <a:solidFill>
                  <a:schemeClr val="tx1"/>
                </a:solidFill>
                <a:latin typeface="Times New Roman"/>
                <a:ea typeface="Calibri"/>
                <a:cs typeface="Times New Roman"/>
              </a:rPr>
              <a:t>(уведомление, заявление, информационное письмо и пр.)</a:t>
            </a:r>
            <a:r>
              <a:rPr lang="ru-RU" sz="1600" b="0" i="0" u="none" strike="noStrike" cap="none">
                <a:ln>
                  <a:noFill/>
                </a:ln>
                <a:solidFill>
                  <a:schemeClr val="tx1"/>
                </a:solidFill>
                <a:latin typeface="Times New Roman"/>
                <a:ea typeface="Calibri"/>
                <a:cs typeface="Times New Roman"/>
              </a:rPr>
              <a:t>;</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Times New Roman"/>
                <a:ea typeface="Calibri"/>
                <a:cs typeface="Times New Roman"/>
              </a:rPr>
              <a:t>копию бухгалтерской отчетности: формы № 1 «Бухгалтерский баланс» и форма № 2 «Отчет о финансовых результатах» за год, предшествующий году заключения договора; </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Times New Roman"/>
                <a:ea typeface="Calibri"/>
                <a:cs typeface="Times New Roman"/>
              </a:rPr>
              <a:t>копии документов, подтверждающих предоставление в налоговые органы налоговой отчетности по НДС и налогу на прибыль за 2 отчетных/налоговых периода, предшествующих периоду заключения договора </a:t>
            </a:r>
            <a:r>
              <a:rPr lang="ru-RU" sz="1600" b="0" i="1" u="none" strike="noStrike" cap="none">
                <a:ln>
                  <a:noFill/>
                </a:ln>
                <a:solidFill>
                  <a:schemeClr val="tx1"/>
                </a:solidFill>
                <a:latin typeface="Times New Roman"/>
                <a:ea typeface="Calibri"/>
                <a:cs typeface="Times New Roman"/>
              </a:rPr>
              <a:t>(копии квитанций о приеме налоговых деклараций в электронном виде, копии титульных листов налоговых деклараций с отметкой налогового органа о приеме и др.)</a:t>
            </a:r>
            <a:r>
              <a:rPr lang="ru-RU" sz="1600" b="0" i="0" u="none" strike="noStrike" cap="none">
                <a:ln>
                  <a:noFill/>
                </a:ln>
                <a:solidFill>
                  <a:schemeClr val="tx1"/>
                </a:solidFill>
                <a:latin typeface="Times New Roman"/>
                <a:ea typeface="Calibri"/>
                <a:cs typeface="Times New Roman"/>
              </a:rPr>
              <a:t> при заключении договоров с контрагентами - подрядчиками на длительный срок и /или на значительную для компании сумму;</a:t>
            </a:r>
            <a:endParaRPr lang="ru-RU" sz="1600" b="0" i="0" u="none" strike="noStrike" cap="none">
              <a:ln>
                <a:noFill/>
              </a:ln>
              <a:solidFill>
                <a:schemeClr val="tx1"/>
              </a:solidFill>
              <a:latin typeface="Times New Roman"/>
              <a:cs typeface="Times New Roman"/>
            </a:endParaRPr>
          </a:p>
        </p:txBody>
      </p:sp>
      <p:sp>
        <p:nvSpPr>
          <p:cNvPr id="10" name="Прямоугольник 10"/>
          <p:cNvSpPr/>
          <p:nvPr/>
        </p:nvSpPr>
        <p:spPr bwMode="auto">
          <a:xfrm>
            <a:off x="791633" y="0"/>
            <a:ext cx="8967178" cy="1015663"/>
          </a:xfrm>
          <a:prstGeom prst="rect">
            <a:avLst/>
          </a:prstGeom>
        </p:spPr>
        <p:txBody>
          <a:bodyPr wrap="square">
            <a:spAutoFit/>
          </a:bodyPr>
          <a:lstStyle/>
          <a:p>
            <a:pPr lvl="0" algn="ctr" defTabSz="914400">
              <a:spcBef>
                <a:spcPts val="0"/>
              </a:spcBef>
              <a:spcAft>
                <a:spcPts val="0"/>
              </a:spcAft>
              <a:defRPr/>
            </a:pPr>
            <a:r>
              <a:rPr lang="ru-RU" sz="2000" b="1">
                <a:solidFill>
                  <a:srgbClr val="9E0E11"/>
                </a:solidFill>
                <a:latin typeface="Times New Roman"/>
                <a:ea typeface="Times New Roman"/>
                <a:cs typeface="Times New Roman"/>
              </a:rPr>
              <a:t>ЧЕК-ЛИСТ</a:t>
            </a:r>
            <a:endParaRPr lang="ru-RU" sz="2000">
              <a:solidFill>
                <a:srgbClr val="9E0E11"/>
              </a:solidFill>
              <a:latin typeface="Times New Roman"/>
              <a:cs typeface="Times New Roman"/>
            </a:endParaRPr>
          </a:p>
          <a:p>
            <a:pPr lvl="0" algn="ctr" defTabSz="914400">
              <a:spcBef>
                <a:spcPts val="0"/>
              </a:spcBef>
              <a:spcAft>
                <a:spcPts val="0"/>
              </a:spcAft>
              <a:defRPr/>
            </a:pPr>
            <a:r>
              <a:rPr lang="ru-RU" sz="2000" b="1">
                <a:solidFill>
                  <a:srgbClr val="9E0E11"/>
                </a:solidFill>
                <a:latin typeface="Times New Roman"/>
                <a:ea typeface="Times New Roman"/>
                <a:cs typeface="Times New Roman"/>
              </a:rPr>
              <a:t>проверки контрагента и проявления коммерческой осмотрительности</a:t>
            </a:r>
            <a:endParaRPr lang="ru-RU" sz="2000">
              <a:solidFill>
                <a:srgbClr val="9E0E11"/>
              </a:solidFill>
              <a:latin typeface="Times New Roman"/>
              <a:cs typeface="Times New Roman"/>
            </a:endParaRPr>
          </a:p>
          <a:p>
            <a:pPr lvl="0" algn="ctr" defTabSz="914400">
              <a:spcBef>
                <a:spcPts val="0"/>
              </a:spcBef>
              <a:spcAft>
                <a:spcPts val="0"/>
              </a:spcAft>
              <a:defRPr/>
            </a:pPr>
            <a:r>
              <a:rPr lang="ru-RU" sz="2000" b="1" u="sng">
                <a:solidFill>
                  <a:srgbClr val="9E0E11"/>
                </a:solidFill>
                <a:latin typeface="Times New Roman"/>
                <a:ea typeface="Times New Roman"/>
                <a:cs typeface="Times New Roman"/>
              </a:rPr>
              <a:t> </a:t>
            </a:r>
            <a:endParaRPr lang="ru-RU" sz="2000">
              <a:solidFill>
                <a:srgbClr val="9E0E11"/>
              </a:solidFill>
              <a:latin typeface="Times New Roman"/>
              <a:cs typeface="Times New Roman"/>
            </a:endParaRPr>
          </a:p>
        </p:txBody>
      </p:sp>
      <p:pic>
        <p:nvPicPr>
          <p:cNvPr id="11"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a:solidFill>
            <a:srgbClr val="FFF6E7"/>
          </a:solidFill>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4"/>
          <p:cNvPicPr>
            <a:picLocks noChangeAspect="1"/>
          </p:cNvPicPr>
          <p:nvPr/>
        </p:nvPicPr>
        <p:blipFill>
          <a:blip r:embed="rId3"/>
          <a:stretch/>
        </p:blipFill>
        <p:spPr bwMode="auto">
          <a:xfrm>
            <a:off x="8802540" y="5788824"/>
            <a:ext cx="563288" cy="563288"/>
          </a:xfrm>
          <a:prstGeom prst="rect">
            <a:avLst/>
          </a:prstGeom>
        </p:spPr>
      </p:pic>
      <p:pic>
        <p:nvPicPr>
          <p:cNvPr id="7" name="Рисунок 6"/>
          <p:cNvPicPr>
            <a:picLocks noChangeAspect="1"/>
          </p:cNvPicPr>
          <p:nvPr/>
        </p:nvPicPr>
        <p:blipFill>
          <a:blip r:embed="rId4"/>
          <a:stretch/>
        </p:blipFill>
        <p:spPr bwMode="auto">
          <a:xfrm rot="10800000">
            <a:off x="218646" y="182367"/>
            <a:ext cx="465725" cy="465725"/>
          </a:xfrm>
          <a:prstGeom prst="rect">
            <a:avLst/>
          </a:prstGeom>
        </p:spPr>
      </p:pic>
      <p:pic>
        <p:nvPicPr>
          <p:cNvPr id="8" name="Рисунок 14"/>
          <p:cNvPicPr>
            <a:picLocks noChangeAspect="1"/>
          </p:cNvPicPr>
          <p:nvPr/>
        </p:nvPicPr>
        <p:blipFill>
          <a:blip r:embed="rId5"/>
          <a:stretch/>
        </p:blipFill>
        <p:spPr bwMode="auto">
          <a:xfrm>
            <a:off x="1" y="-1280"/>
            <a:ext cx="499000" cy="499000"/>
          </a:xfrm>
          <a:prstGeom prst="rect">
            <a:avLst/>
          </a:prstGeom>
        </p:spPr>
      </p:pic>
      <p:sp>
        <p:nvSpPr>
          <p:cNvPr id="9" name="Прямоугольник 8"/>
          <p:cNvSpPr/>
          <p:nvPr/>
        </p:nvSpPr>
        <p:spPr bwMode="auto">
          <a:xfrm>
            <a:off x="791633" y="0"/>
            <a:ext cx="8967178" cy="1015663"/>
          </a:xfrm>
          <a:prstGeom prst="rect">
            <a:avLst/>
          </a:prstGeom>
        </p:spPr>
        <p:txBody>
          <a:bodyPr wrap="square">
            <a:spAutoFit/>
          </a:bodyPr>
          <a:lstStyle/>
          <a:p>
            <a:pPr lvl="0" algn="ctr" defTabSz="914400">
              <a:spcBef>
                <a:spcPts val="0"/>
              </a:spcBef>
              <a:spcAft>
                <a:spcPts val="0"/>
              </a:spcAft>
              <a:defRPr/>
            </a:pPr>
            <a:r>
              <a:rPr lang="ru-RU" sz="2000" b="1">
                <a:solidFill>
                  <a:srgbClr val="9E0E11"/>
                </a:solidFill>
                <a:latin typeface="Times New Roman"/>
                <a:ea typeface="Times New Roman"/>
                <a:cs typeface="Times New Roman"/>
              </a:rPr>
              <a:t>ЧЕК-ЛИСТ</a:t>
            </a:r>
            <a:endParaRPr lang="ru-RU" sz="2000">
              <a:solidFill>
                <a:srgbClr val="9E0E11"/>
              </a:solidFill>
              <a:latin typeface="Times New Roman"/>
              <a:cs typeface="Times New Roman"/>
            </a:endParaRPr>
          </a:p>
          <a:p>
            <a:pPr lvl="0" algn="ctr" defTabSz="914400">
              <a:spcBef>
                <a:spcPts val="0"/>
              </a:spcBef>
              <a:spcAft>
                <a:spcPts val="0"/>
              </a:spcAft>
              <a:defRPr/>
            </a:pPr>
            <a:r>
              <a:rPr lang="ru-RU" sz="2000" b="1">
                <a:solidFill>
                  <a:srgbClr val="9E0E11"/>
                </a:solidFill>
                <a:latin typeface="Times New Roman"/>
                <a:ea typeface="Times New Roman"/>
                <a:cs typeface="Times New Roman"/>
              </a:rPr>
              <a:t>проверки контрагента и проявления коммерческой осмотрительности</a:t>
            </a:r>
            <a:endParaRPr lang="ru-RU" sz="2000">
              <a:solidFill>
                <a:srgbClr val="9E0E11"/>
              </a:solidFill>
              <a:latin typeface="Times New Roman"/>
              <a:cs typeface="Times New Roman"/>
            </a:endParaRPr>
          </a:p>
          <a:p>
            <a:pPr lvl="0" algn="ctr" defTabSz="914400">
              <a:spcBef>
                <a:spcPts val="0"/>
              </a:spcBef>
              <a:spcAft>
                <a:spcPts val="0"/>
              </a:spcAft>
              <a:defRPr/>
            </a:pPr>
            <a:r>
              <a:rPr lang="ru-RU" sz="2000" b="1" u="sng">
                <a:solidFill>
                  <a:srgbClr val="9E0E11"/>
                </a:solidFill>
                <a:latin typeface="Times New Roman"/>
                <a:ea typeface="Times New Roman"/>
                <a:cs typeface="Times New Roman"/>
              </a:rPr>
              <a:t> </a:t>
            </a:r>
            <a:endParaRPr lang="ru-RU" sz="2000">
              <a:solidFill>
                <a:srgbClr val="9E0E11"/>
              </a:solidFill>
              <a:latin typeface="Times New Roman"/>
              <a:cs typeface="Times New Roman"/>
            </a:endParaRPr>
          </a:p>
        </p:txBody>
      </p:sp>
      <p:pic>
        <p:nvPicPr>
          <p:cNvPr id="10"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sp>
        <p:nvSpPr>
          <p:cNvPr id="11" name="Rectangle 1"/>
          <p:cNvSpPr>
            <a:spLocks noChangeArrowheads="1"/>
          </p:cNvSpPr>
          <p:nvPr/>
        </p:nvSpPr>
        <p:spPr bwMode="auto">
          <a:xfrm>
            <a:off x="218645" y="681273"/>
            <a:ext cx="9374087" cy="6032421"/>
          </a:xfrm>
          <a:prstGeom prst="rect">
            <a:avLst/>
          </a:prstGeom>
          <a:solidFill>
            <a:srgbClr val="FFF6E7"/>
          </a:solidFill>
          <a:ln w="28575">
            <a:solidFill>
              <a:srgbClr val="9E0E11"/>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just"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Times New Roman"/>
                <a:ea typeface="Times New Roman"/>
                <a:cs typeface="Times New Roman"/>
              </a:rPr>
              <a:t>для подтверждения наличия деловой репутации и опыта у контрагента в соответствующей области</a:t>
            </a:r>
            <a:r>
              <a:rPr lang="ru-RU" sz="1600" b="0" i="0" u="none" strike="noStrike" cap="none">
                <a:ln>
                  <a:noFill/>
                </a:ln>
                <a:solidFill>
                  <a:schemeClr val="tx1"/>
                </a:solidFill>
                <a:latin typeface="Times New Roman"/>
                <a:ea typeface="Calibri"/>
                <a:cs typeface="Times New Roman"/>
              </a:rPr>
              <a:t> следует получить от контрагента рекомендательные письма и сохранить элементы внешней атрибутики: визитные карточки, буклеты, проспекты, адрес сайта и т.п.;</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Times New Roman"/>
                <a:ea typeface="Times New Roman"/>
                <a:cs typeface="Times New Roman"/>
              </a:rPr>
              <a:t>информацию, подтверждающую наличие трудовых и материальных ресурсов, необходимых для исполнения договора </a:t>
            </a:r>
            <a:r>
              <a:rPr lang="ru-RU" sz="1600" b="0" i="1" u="none" strike="noStrike" cap="none">
                <a:ln>
                  <a:noFill/>
                </a:ln>
                <a:solidFill>
                  <a:schemeClr val="tx1"/>
                </a:solidFill>
                <a:latin typeface="Times New Roman"/>
                <a:ea typeface="Times New Roman"/>
                <a:cs typeface="Times New Roman"/>
              </a:rPr>
              <a:t>(квалифицированный персонал, производственные мощности, технологическое оборудование и т.п.)</a:t>
            </a:r>
            <a:r>
              <a:rPr lang="ru-RU" sz="1600" b="0" i="0" u="none" strike="noStrike" cap="none">
                <a:ln>
                  <a:noFill/>
                </a:ln>
                <a:solidFill>
                  <a:schemeClr val="tx1"/>
                </a:solidFill>
                <a:latin typeface="Times New Roman"/>
                <a:ea typeface="Calibri"/>
                <a:cs typeface="Times New Roman"/>
              </a:rPr>
              <a:t> и такую же информацию в отношении третьих лиц (при привлечении третьих лиц из-за недостаточности собственных ресурсов контрагента);</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Char char="•"/>
              <a:defRPr/>
            </a:pPr>
            <a:r>
              <a:rPr lang="ru-RU" sz="1600" b="0" i="0" u="none" strike="noStrike" cap="none">
                <a:ln>
                  <a:noFill/>
                </a:ln>
                <a:solidFill>
                  <a:schemeClr val="tx1"/>
                </a:solidFill>
                <a:latin typeface="Times New Roman"/>
                <a:ea typeface="Times New Roman"/>
                <a:cs typeface="Times New Roman"/>
              </a:rPr>
              <a:t>документы (их копии), подтверждающие взаимодействие с представителями контрагента в процессе исполнения сделки, также следует документально фиксировать обстоятельства взаимодействия </a:t>
            </a:r>
            <a:r>
              <a:rPr lang="ru-RU" sz="1600" b="0" i="1" u="none" strike="noStrike" cap="none">
                <a:ln>
                  <a:noFill/>
                </a:ln>
                <a:solidFill>
                  <a:schemeClr val="tx1"/>
                </a:solidFill>
                <a:latin typeface="Times New Roman"/>
                <a:ea typeface="Times New Roman"/>
                <a:cs typeface="Times New Roman"/>
              </a:rPr>
              <a:t>(например, следует сохранять сведения о транспортировке товаров со стороны контрагента либо сторонних перевозчиков - с информацией о маршрутах, номерах автотранспортных средств и пр.)</a:t>
            </a:r>
            <a:r>
              <a:rPr lang="ru-RU" sz="1600" b="0" i="0" u="none" strike="noStrike" cap="none">
                <a:ln>
                  <a:noFill/>
                </a:ln>
                <a:solidFill>
                  <a:schemeClr val="tx1"/>
                </a:solidFill>
                <a:latin typeface="Times New Roman"/>
                <a:ea typeface="Times New Roman"/>
                <a:cs typeface="Times New Roman"/>
              </a:rPr>
              <a:t>.</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chemeClr val="tx1"/>
                </a:solidFill>
                <a:latin typeface="Times New Roman"/>
                <a:ea typeface="Times New Roman"/>
                <a:cs typeface="Times New Roman"/>
              </a:rPr>
              <a:t>Внимание!</a:t>
            </a:r>
            <a:r>
              <a:rPr lang="ru-RU" sz="1600" b="0" i="0" u="none" strike="noStrike" cap="none">
                <a:ln>
                  <a:noFill/>
                </a:ln>
                <a:solidFill>
                  <a:schemeClr val="tx1"/>
                </a:solidFill>
                <a:latin typeface="Times New Roman"/>
                <a:ea typeface="Times New Roman"/>
                <a:cs typeface="Times New Roman"/>
              </a:rPr>
              <a:t> </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i="0" u="none" strike="noStrike" cap="none">
                <a:ln>
                  <a:noFill/>
                </a:ln>
                <a:solidFill>
                  <a:srgbClr val="820000"/>
                </a:solidFill>
                <a:latin typeface="Times New Roman"/>
                <a:ea typeface="Times New Roman"/>
                <a:cs typeface="Times New Roman"/>
              </a:rPr>
              <a:t>1.Степень предъявляемых требований к выбору контрагента не может быть одинаковой для случаев ординарного пополнения МПЗ по разовым сделкам на несущественную сумму и в ситуациях, когда приобретается дорогостоящий актив, совершаются сделки на значительную сумму,  либо привлекается подрядчик для выполнения существенного объема работ, либо сделка несет в себе несоразмерные риски ввиду возможного причинения убытков при ее неисполнении или ненадлежащим исполнении </a:t>
            </a:r>
            <a:r>
              <a:rPr lang="ru-RU" sz="1600" b="0" i="1" u="none" strike="noStrike" cap="none">
                <a:ln>
                  <a:noFill/>
                </a:ln>
                <a:solidFill>
                  <a:schemeClr val="tx1"/>
                </a:solidFill>
                <a:latin typeface="Times New Roman"/>
                <a:ea typeface="Times New Roman"/>
                <a:cs typeface="Times New Roman"/>
              </a:rPr>
              <a:t>(Письмо ФНС от 10.03.2021 года №</a:t>
            </a:r>
            <a:r>
              <a:rPr lang="ru-RU" sz="1600" b="0" i="1" u="none" strike="noStrike" cap="none">
                <a:ln>
                  <a:noFill/>
                </a:ln>
                <a:solidFill>
                  <a:schemeClr val="tx1"/>
                </a:solidFill>
                <a:latin typeface="Times New Roman"/>
                <a:ea typeface="Calibri"/>
                <a:cs typeface="Times New Roman"/>
              </a:rPr>
              <a:t> БВ-4-7/3060)</a:t>
            </a:r>
            <a:r>
              <a:rPr lang="ru-RU" sz="1600" b="0" i="0" u="none" strike="noStrike" cap="none">
                <a:ln>
                  <a:noFill/>
                </a:ln>
                <a:solidFill>
                  <a:schemeClr val="tx1"/>
                </a:solidFill>
                <a:latin typeface="Times New Roman"/>
                <a:ea typeface="Calibri"/>
                <a:cs typeface="Times New Roman"/>
              </a:rPr>
              <a:t>. Поэтому в</a:t>
            </a:r>
            <a:r>
              <a:rPr lang="ru-RU" sz="1600" b="0" i="0" u="none" strike="noStrike" cap="none">
                <a:ln>
                  <a:noFill/>
                </a:ln>
                <a:solidFill>
                  <a:schemeClr val="tx1"/>
                </a:solidFill>
                <a:latin typeface="Times New Roman"/>
                <a:ea typeface="Times New Roman"/>
                <a:cs typeface="Times New Roman"/>
              </a:rPr>
              <a:t> соответствующие локальные нормативные акты (положение, регламент проверки контрагентов) следует внести положения, подробно описывающие разные критерии стандарта и объема предпринимаемых действий по проверке контрагентов в зависимости от цены сделки, предмета сделки, объема работ и  иных параметров.</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chemeClr val="tx1"/>
                </a:solidFill>
                <a:latin typeface="Times New Roman"/>
                <a:ea typeface="Times New Roman"/>
                <a:cs typeface="Times New Roman"/>
              </a:rPr>
              <a:t>2.</a:t>
            </a:r>
            <a:r>
              <a:rPr lang="ru-RU" sz="1600" b="0" i="0" u="none" strike="noStrike" cap="none">
                <a:ln>
                  <a:noFill/>
                </a:ln>
                <a:solidFill>
                  <a:schemeClr val="tx1"/>
                </a:solidFill>
                <a:latin typeface="Times New Roman"/>
                <a:ea typeface="Times New Roman"/>
                <a:cs typeface="Times New Roman"/>
              </a:rPr>
              <a:t>Целесообразно иметь досье на субисполнителей - </a:t>
            </a:r>
            <a:r>
              <a:rPr lang="ru-RU" sz="1600" b="0" i="0" u="none" strike="noStrike" cap="none">
                <a:ln>
                  <a:noFill/>
                </a:ln>
                <a:solidFill>
                  <a:schemeClr val="tx1"/>
                </a:solidFill>
                <a:latin typeface="Times New Roman"/>
                <a:ea typeface="Calibri"/>
                <a:cs typeface="Times New Roman"/>
              </a:rPr>
              <a:t>третьих лиц (при привлечении их контрагентом из-за недостаточности собственных ресурсов)</a:t>
            </a:r>
            <a:r>
              <a:rPr lang="ru-RU" sz="1600" b="0" i="0" u="none" strike="noStrike" cap="none">
                <a:ln>
                  <a:noFill/>
                </a:ln>
                <a:solidFill>
                  <a:schemeClr val="tx1"/>
                </a:solidFill>
                <a:latin typeface="Times New Roman"/>
                <a:ea typeface="Times New Roman"/>
                <a:cs typeface="Times New Roman"/>
              </a:rPr>
              <a:t>.</a:t>
            </a:r>
            <a:endParaRPr lang="ru-RU" sz="1600" b="0" i="0" u="none" strike="noStrike" cap="none">
              <a:ln>
                <a:noFill/>
              </a:ln>
              <a:solidFill>
                <a:schemeClr val="tx1"/>
              </a:solidFill>
              <a:latin typeface="Times New Roman"/>
              <a:cs typeface="Times New Roman"/>
            </a:endParaRPr>
          </a:p>
          <a:p>
            <a:pPr marL="0" marR="0" lvl="0" indent="0" algn="l" defTabSz="914400">
              <a:lnSpc>
                <a:spcPct val="100000"/>
              </a:lnSpc>
              <a:spcBef>
                <a:spcPts val="0"/>
              </a:spcBef>
              <a:spcAft>
                <a:spcPts val="0"/>
              </a:spcAft>
              <a:buClrTx/>
              <a:buSzTx/>
              <a:buFontTx/>
              <a:buNone/>
              <a:defRPr/>
            </a:pPr>
            <a:endParaRPr lang="ru-RU" sz="1800" b="0" i="0" u="none" strike="noStrike" cap="none">
              <a:ln>
                <a:noFill/>
              </a:ln>
              <a:solidFill>
                <a:schemeClr val="tx1"/>
              </a:solidFill>
              <a:latin typeface="Arial"/>
              <a:cs typeface="Arial"/>
            </a:endParaRPr>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4"/>
          <p:cNvPicPr>
            <a:picLocks noChangeAspect="1"/>
          </p:cNvPicPr>
          <p:nvPr/>
        </p:nvPicPr>
        <p:blipFill>
          <a:blip r:embed="rId3"/>
          <a:stretch/>
        </p:blipFill>
        <p:spPr bwMode="auto">
          <a:xfrm>
            <a:off x="8802540" y="5788824"/>
            <a:ext cx="563288" cy="563288"/>
          </a:xfrm>
          <a:prstGeom prst="rect">
            <a:avLst/>
          </a:prstGeom>
        </p:spPr>
      </p:pic>
      <p:pic>
        <p:nvPicPr>
          <p:cNvPr id="7" name="Рисунок 6"/>
          <p:cNvPicPr>
            <a:picLocks noChangeAspect="1"/>
          </p:cNvPicPr>
          <p:nvPr/>
        </p:nvPicPr>
        <p:blipFill>
          <a:blip r:embed="rId4"/>
          <a:stretch/>
        </p:blipFill>
        <p:spPr bwMode="auto">
          <a:xfrm rot="10800000">
            <a:off x="218646" y="182367"/>
            <a:ext cx="465725" cy="465725"/>
          </a:xfrm>
          <a:prstGeom prst="rect">
            <a:avLst/>
          </a:prstGeom>
        </p:spPr>
      </p:pic>
      <p:pic>
        <p:nvPicPr>
          <p:cNvPr id="8" name="Рисунок 14"/>
          <p:cNvPicPr>
            <a:picLocks noChangeAspect="1"/>
          </p:cNvPicPr>
          <p:nvPr/>
        </p:nvPicPr>
        <p:blipFill>
          <a:blip r:embed="rId5"/>
          <a:stretch/>
        </p:blipFill>
        <p:spPr bwMode="auto">
          <a:xfrm>
            <a:off x="1" y="-1280"/>
            <a:ext cx="499000" cy="499000"/>
          </a:xfrm>
          <a:prstGeom prst="rect">
            <a:avLst/>
          </a:prstGeom>
        </p:spPr>
      </p:pic>
      <p:sp>
        <p:nvSpPr>
          <p:cNvPr id="9" name="Rectangle 1"/>
          <p:cNvSpPr>
            <a:spLocks noChangeArrowheads="1"/>
          </p:cNvSpPr>
          <p:nvPr/>
        </p:nvSpPr>
        <p:spPr bwMode="auto">
          <a:xfrm>
            <a:off x="128464" y="764704"/>
            <a:ext cx="9649072" cy="5693866"/>
          </a:xfrm>
          <a:prstGeom prst="rect">
            <a:avLst/>
          </a:prstGeom>
          <a:noFill/>
          <a:ln w="1905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a:lnSpc>
                <a:spcPct val="100000"/>
              </a:lnSpc>
              <a:spcBef>
                <a:spcPts val="0"/>
              </a:spcBef>
              <a:spcAft>
                <a:spcPts val="0"/>
              </a:spcAft>
              <a:buClrTx/>
              <a:buSzTx/>
              <a:buFontTx/>
              <a:buNone/>
              <a:defRPr/>
            </a:pPr>
            <a:r>
              <a:rPr lang="ru-RU" sz="2000" b="1" i="0" u="none" strike="noStrike" cap="none" dirty="0">
                <a:ln>
                  <a:noFill/>
                </a:ln>
                <a:solidFill>
                  <a:schemeClr val="tx1"/>
                </a:solidFill>
                <a:latin typeface="Times New Roman"/>
                <a:ea typeface="Calibri"/>
                <a:cs typeface="Times New Roman"/>
              </a:rPr>
              <a:t>Постановление 17ААС от 20.07.2021 года по делу № А50-17/2021</a:t>
            </a:r>
            <a:endParaRPr lang="en-US" sz="2000" b="1" i="0" u="none" strike="noStrike" cap="none" dirty="0">
              <a:ln>
                <a:noFill/>
              </a:ln>
              <a:solidFill>
                <a:schemeClr val="tx1"/>
              </a:solidFill>
              <a:latin typeface="Times New Roman"/>
              <a:ea typeface="Calibri"/>
              <a:cs typeface="Times New Roman"/>
            </a:endParaRPr>
          </a:p>
          <a:p>
            <a:pPr marL="0" marR="0" lvl="0" indent="0" algn="ctr" defTabSz="914400">
              <a:lnSpc>
                <a:spcPct val="100000"/>
              </a:lnSpc>
              <a:spcBef>
                <a:spcPts val="0"/>
              </a:spcBef>
              <a:spcAft>
                <a:spcPts val="0"/>
              </a:spcAft>
              <a:buClrTx/>
              <a:buSzTx/>
              <a:buFontTx/>
              <a:buNone/>
              <a:defRPr/>
            </a:pPr>
            <a:endParaRPr lang="ru-RU" sz="20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0" i="0" u="none" strike="noStrike" cap="none" dirty="0">
                <a:ln>
                  <a:noFill/>
                </a:ln>
                <a:solidFill>
                  <a:schemeClr val="tx1"/>
                </a:solidFill>
                <a:latin typeface="Times New Roman"/>
                <a:ea typeface="Calibri"/>
                <a:cs typeface="Times New Roman"/>
              </a:rPr>
              <a:t>Компания </a:t>
            </a:r>
            <a:r>
              <a:rPr lang="ru-RU" b="0" i="0" u="none" strike="noStrike" cap="none" dirty="0" smtClean="0">
                <a:ln>
                  <a:noFill/>
                </a:ln>
                <a:solidFill>
                  <a:schemeClr val="tx1"/>
                </a:solidFill>
                <a:latin typeface="Times New Roman"/>
                <a:ea typeface="Calibri"/>
                <a:cs typeface="Times New Roman"/>
              </a:rPr>
              <a:t>направила </a:t>
            </a:r>
            <a:r>
              <a:rPr lang="ru-RU" b="0" i="0" u="none" strike="noStrike" cap="none" dirty="0">
                <a:ln>
                  <a:noFill/>
                </a:ln>
                <a:solidFill>
                  <a:schemeClr val="tx1"/>
                </a:solidFill>
                <a:latin typeface="Times New Roman"/>
                <a:ea typeface="Calibri"/>
                <a:cs typeface="Times New Roman"/>
              </a:rPr>
              <a:t>инспекции запросы о предоставлении в отношении 3 контрагентов информации:</a:t>
            </a:r>
            <a:endParaRPr lang="ru-RU"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0" i="0" u="none" strike="noStrike" cap="none" dirty="0" smtClean="0">
                <a:ln>
                  <a:noFill/>
                </a:ln>
                <a:solidFill>
                  <a:schemeClr val="tx1"/>
                </a:solidFill>
                <a:latin typeface="Times New Roman"/>
                <a:ea typeface="Calibri"/>
                <a:cs typeface="Times New Roman"/>
              </a:rPr>
              <a:t>- </a:t>
            </a:r>
            <a:r>
              <a:rPr lang="ru-RU" dirty="0" smtClean="0">
                <a:latin typeface="Times New Roman"/>
                <a:ea typeface="Calibri"/>
                <a:cs typeface="Times New Roman"/>
              </a:rPr>
              <a:t>п</a:t>
            </a:r>
            <a:r>
              <a:rPr lang="ru-RU" b="0" i="0" u="none" strike="noStrike" cap="none" dirty="0" smtClean="0">
                <a:ln>
                  <a:noFill/>
                </a:ln>
                <a:solidFill>
                  <a:schemeClr val="tx1"/>
                </a:solidFill>
                <a:latin typeface="Times New Roman"/>
                <a:ea typeface="Calibri"/>
                <a:cs typeface="Times New Roman"/>
              </a:rPr>
              <a:t>редоставлялась </a:t>
            </a:r>
            <a:r>
              <a:rPr lang="ru-RU" b="0" i="0" u="none" strike="noStrike" cap="none" dirty="0">
                <a:ln>
                  <a:noFill/>
                </a:ln>
                <a:solidFill>
                  <a:schemeClr val="tx1"/>
                </a:solidFill>
                <a:latin typeface="Times New Roman"/>
                <a:ea typeface="Calibri"/>
                <a:cs typeface="Times New Roman"/>
              </a:rPr>
              <a:t>ли за 3 налоговых периода бухгалтерская  и налоговая отчетность, в т. ч. по НДС ;</a:t>
            </a:r>
            <a:endParaRPr lang="ru-RU"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0" i="0" u="none" strike="noStrike" cap="none" dirty="0" smtClean="0">
                <a:ln>
                  <a:noFill/>
                </a:ln>
                <a:solidFill>
                  <a:schemeClr val="tx1"/>
                </a:solidFill>
                <a:latin typeface="Times New Roman"/>
                <a:ea typeface="Calibri"/>
                <a:cs typeface="Times New Roman"/>
              </a:rPr>
              <a:t>- производилась </a:t>
            </a:r>
            <a:r>
              <a:rPr lang="ru-RU" b="0" i="0" u="none" strike="noStrike" cap="none" dirty="0">
                <a:ln>
                  <a:noFill/>
                </a:ln>
                <a:solidFill>
                  <a:schemeClr val="tx1"/>
                </a:solidFill>
                <a:latin typeface="Times New Roman"/>
                <a:ea typeface="Calibri"/>
                <a:cs typeface="Times New Roman"/>
              </a:rPr>
              <a:t>уплата за 3 налоговых периода обязательных налогов и сборов, в т.ч. НДС, если «нет», то в какой сумме установлена недоимка, какие принимались меры к ее взысканию; </a:t>
            </a:r>
            <a:endParaRPr lang="ru-RU"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0" i="0" u="none" strike="noStrike" cap="none" dirty="0" smtClean="0">
                <a:ln>
                  <a:noFill/>
                </a:ln>
                <a:solidFill>
                  <a:schemeClr val="tx1"/>
                </a:solidFill>
                <a:latin typeface="Times New Roman"/>
                <a:ea typeface="Calibri"/>
                <a:cs typeface="Times New Roman"/>
              </a:rPr>
              <a:t>- </a:t>
            </a:r>
            <a:r>
              <a:rPr lang="ru-RU" b="0" i="0" u="none" strike="noStrike" cap="none" dirty="0">
                <a:ln>
                  <a:noFill/>
                </a:ln>
                <a:solidFill>
                  <a:schemeClr val="tx1"/>
                </a:solidFill>
                <a:latin typeface="Times New Roman"/>
                <a:ea typeface="Calibri"/>
                <a:cs typeface="Times New Roman"/>
              </a:rPr>
              <a:t>производились ли мероприятия налогового контроля за эти 3года, в том числе: камеральные или выездные проверки, встречные проверки, требования о представлении пояснений (информации), уведомления о вызове налогоплательщика для дачи пояснений, а также поступали ответы (пояснения, документы) в рамках этих требований.</a:t>
            </a:r>
            <a:endParaRPr lang="ru-RU"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0" i="0" u="none" strike="noStrike" cap="none" dirty="0">
                <a:ln>
                  <a:noFill/>
                </a:ln>
                <a:solidFill>
                  <a:schemeClr val="tx1"/>
                </a:solidFill>
                <a:latin typeface="Times New Roman"/>
                <a:ea typeface="Calibri"/>
                <a:cs typeface="Times New Roman"/>
              </a:rPr>
              <a:t>Ответ не был получен. Обращение в суд.</a:t>
            </a:r>
            <a:endParaRPr lang="ru-RU"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1" i="0" u="none" strike="noStrike" cap="none" dirty="0">
                <a:ln>
                  <a:noFill/>
                </a:ln>
                <a:solidFill>
                  <a:schemeClr val="tx1"/>
                </a:solidFill>
                <a:latin typeface="Times New Roman"/>
                <a:ea typeface="Calibri"/>
                <a:cs typeface="Times New Roman"/>
              </a:rPr>
              <a:t>1-ая инстанция - решение в пользу инспекции</a:t>
            </a:r>
            <a:endParaRPr lang="ru-RU"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1" i="0" u="none" strike="noStrike" cap="none" dirty="0">
                <a:ln>
                  <a:noFill/>
                </a:ln>
                <a:solidFill>
                  <a:schemeClr val="tx1"/>
                </a:solidFill>
                <a:latin typeface="Times New Roman"/>
                <a:ea typeface="Calibri"/>
                <a:cs typeface="Times New Roman"/>
              </a:rPr>
              <a:t>2-ая (апелляция) - на стороне налогоплательщика:</a:t>
            </a:r>
            <a:endParaRPr lang="ru-RU"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0" i="0" u="none" strike="noStrike" cap="none" dirty="0" smtClean="0">
                <a:ln>
                  <a:noFill/>
                </a:ln>
                <a:solidFill>
                  <a:schemeClr val="tx1"/>
                </a:solidFill>
                <a:latin typeface="Franklin Gothic Heavy"/>
                <a:ea typeface="Calibri"/>
                <a:cs typeface="Times New Roman"/>
              </a:rPr>
              <a:t>■ </a:t>
            </a:r>
            <a:r>
              <a:rPr lang="ru-RU" b="1" i="0" u="none" strike="noStrike" cap="none" dirty="0" smtClean="0">
                <a:ln>
                  <a:noFill/>
                </a:ln>
                <a:solidFill>
                  <a:srgbClr val="C00000"/>
                </a:solidFill>
                <a:latin typeface="Times New Roman"/>
                <a:ea typeface="Calibri"/>
                <a:cs typeface="Times New Roman"/>
              </a:rPr>
              <a:t>сведения </a:t>
            </a:r>
            <a:r>
              <a:rPr lang="ru-RU" b="1" i="0" u="none" strike="noStrike" cap="none" dirty="0">
                <a:ln>
                  <a:noFill/>
                </a:ln>
                <a:solidFill>
                  <a:srgbClr val="C00000"/>
                </a:solidFill>
                <a:latin typeface="Times New Roman"/>
                <a:ea typeface="Calibri"/>
                <a:cs typeface="Times New Roman"/>
              </a:rPr>
              <a:t>не являются налоговой тайной и фактически </a:t>
            </a:r>
            <a:r>
              <a:rPr lang="ru-RU" b="1" i="0" u="sng" strike="noStrike" cap="none" dirty="0">
                <a:ln>
                  <a:noFill/>
                </a:ln>
                <a:solidFill>
                  <a:srgbClr val="C00000"/>
                </a:solidFill>
                <a:latin typeface="Times New Roman"/>
                <a:ea typeface="Calibri"/>
                <a:cs typeface="Times New Roman"/>
              </a:rPr>
              <a:t>на момент запроса на официальном сайте ФНС не размещены</a:t>
            </a:r>
            <a:r>
              <a:rPr lang="ru-RU" b="0" i="0" u="none" strike="noStrike" cap="none" dirty="0">
                <a:ln>
                  <a:noFill/>
                </a:ln>
                <a:solidFill>
                  <a:schemeClr val="tx1"/>
                </a:solidFill>
                <a:latin typeface="Times New Roman"/>
                <a:ea typeface="Calibri"/>
                <a:cs typeface="Times New Roman"/>
              </a:rPr>
              <a:t>, налоговым органом это не оспаривается. </a:t>
            </a:r>
            <a:endParaRPr lang="ru-RU" b="0" i="0" u="none" strike="noStrike" cap="none" dirty="0">
              <a:ln>
                <a:noFill/>
              </a:ln>
              <a:solidFill>
                <a:schemeClr val="tx1"/>
              </a:solidFill>
              <a:latin typeface="Times New Roman"/>
              <a:cs typeface="Times New Roman"/>
            </a:endParaRPr>
          </a:p>
          <a:p>
            <a:pPr lvl="0" algn="just" defTabSz="914400">
              <a:defRPr/>
            </a:pPr>
            <a:r>
              <a:rPr lang="ru-RU" dirty="0" smtClean="0">
                <a:latin typeface="Franklin Gothic Heavy"/>
                <a:ea typeface="Calibri"/>
                <a:cs typeface="Times New Roman"/>
              </a:rPr>
              <a:t>■ </a:t>
            </a:r>
            <a:r>
              <a:rPr lang="ru-RU" b="1" i="0" u="none" strike="noStrike" cap="none" dirty="0" smtClean="0">
                <a:ln>
                  <a:noFill/>
                </a:ln>
                <a:solidFill>
                  <a:srgbClr val="C00000"/>
                </a:solidFill>
                <a:latin typeface="Times New Roman"/>
                <a:ea typeface="Calibri"/>
                <a:cs typeface="Times New Roman"/>
              </a:rPr>
              <a:t>непредставление </a:t>
            </a:r>
            <a:r>
              <a:rPr lang="ru-RU" b="1" i="0" u="none" strike="noStrike" cap="none" dirty="0">
                <a:ln>
                  <a:noFill/>
                </a:ln>
                <a:solidFill>
                  <a:srgbClr val="C00000"/>
                </a:solidFill>
                <a:latin typeface="Times New Roman"/>
                <a:ea typeface="Calibri"/>
                <a:cs typeface="Times New Roman"/>
              </a:rPr>
              <a:t>налоговым органом испрашиваемых сведений </a:t>
            </a:r>
            <a:r>
              <a:rPr lang="ru-RU" b="1" i="0" u="sng" strike="noStrike" cap="none" dirty="0">
                <a:ln>
                  <a:noFill/>
                </a:ln>
                <a:solidFill>
                  <a:srgbClr val="C00000"/>
                </a:solidFill>
                <a:latin typeface="Times New Roman"/>
                <a:ea typeface="Calibri"/>
                <a:cs typeface="Times New Roman"/>
              </a:rPr>
              <a:t>с учетом отсутствия данной информации в свободном доступе</a:t>
            </a:r>
            <a:r>
              <a:rPr lang="ru-RU" b="1" i="0" u="none" strike="noStrike" cap="none" dirty="0">
                <a:ln>
                  <a:noFill/>
                </a:ln>
                <a:solidFill>
                  <a:srgbClr val="C00000"/>
                </a:solidFill>
                <a:latin typeface="Times New Roman"/>
                <a:ea typeface="Calibri"/>
                <a:cs typeface="Times New Roman"/>
              </a:rPr>
              <a:t> нарушает права и законные интересы налогоплательщика </a:t>
            </a:r>
            <a:r>
              <a:rPr lang="ru-RU" b="0" i="1" u="none" strike="noStrike" cap="none" dirty="0">
                <a:ln>
                  <a:noFill/>
                </a:ln>
                <a:solidFill>
                  <a:schemeClr val="tx1"/>
                </a:solidFill>
                <a:latin typeface="Times New Roman"/>
                <a:ea typeface="Calibri"/>
                <a:cs typeface="Times New Roman"/>
              </a:rPr>
              <a:t>(Постановление АС УО от 22.06.2021 года по делу № А50-19906/2020).</a:t>
            </a:r>
            <a:endParaRPr lang="ru-RU" b="0" i="0" u="none" strike="noStrike" cap="none" dirty="0">
              <a:ln>
                <a:noFill/>
              </a:ln>
              <a:solidFill>
                <a:schemeClr val="tx1"/>
              </a:solidFill>
              <a:latin typeface="Times New Roman"/>
              <a:cs typeface="Times New Roman"/>
            </a:endParaRPr>
          </a:p>
        </p:txBody>
      </p:sp>
      <p:sp>
        <p:nvSpPr>
          <p:cNvPr id="10" name="TextBox 9"/>
          <p:cNvSpPr txBox="1"/>
          <p:nvPr/>
        </p:nvSpPr>
        <p:spPr bwMode="auto">
          <a:xfrm>
            <a:off x="704528" y="188640"/>
            <a:ext cx="8784976" cy="400110"/>
          </a:xfrm>
          <a:prstGeom prst="rect">
            <a:avLst/>
          </a:prstGeom>
          <a:noFill/>
        </p:spPr>
        <p:txBody>
          <a:bodyPr wrap="square" rtlCol="0">
            <a:spAutoFit/>
          </a:bodyPr>
          <a:lstStyle/>
          <a:p>
            <a:pPr algn="ctr">
              <a:defRPr/>
            </a:pPr>
            <a:r>
              <a:rPr lang="ru-RU" sz="2000" b="1">
                <a:solidFill>
                  <a:srgbClr val="C00000"/>
                </a:solidFill>
              </a:rPr>
              <a:t>Когда инспекция должна представить информацию о контрагентах</a:t>
            </a:r>
          </a:p>
        </p:txBody>
      </p:sp>
      <p:pic>
        <p:nvPicPr>
          <p:cNvPr id="11"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pic>
        <p:nvPicPr>
          <p:cNvPr id="12" name="Picture 6" descr="https://img2.freepng.ru/20191028/bqv/transparent-balance-wood-scale-games-metal-scale-clipart-liability-laws-and-regulations-png5dbb1d50c0ea06.2822813915725438247902.jpg"/>
          <p:cNvPicPr>
            <a:picLocks noChangeAspect="1" noChangeArrowheads="1"/>
          </p:cNvPicPr>
          <p:nvPr/>
        </p:nvPicPr>
        <p:blipFill>
          <a:blip r:embed="rId7"/>
          <a:srcRect/>
          <a:stretch>
            <a:fillRect/>
          </a:stretch>
        </p:blipFill>
        <p:spPr bwMode="auto">
          <a:xfrm>
            <a:off x="344488" y="260648"/>
            <a:ext cx="336098" cy="360040"/>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Прямоугольник 10"/>
          <p:cNvSpPr/>
          <p:nvPr/>
        </p:nvSpPr>
        <p:spPr bwMode="auto">
          <a:xfrm>
            <a:off x="848544" y="2228671"/>
            <a:ext cx="8568952" cy="1754326"/>
          </a:xfrm>
          <a:prstGeom prst="rect">
            <a:avLst/>
          </a:prstGeom>
          <a:ln>
            <a:solidFill>
              <a:srgbClr val="C00000"/>
            </a:solidFill>
          </a:ln>
        </p:spPr>
        <p:txBody>
          <a:bodyPr wrap="square">
            <a:spAutoFit/>
          </a:bodyPr>
          <a:lstStyle/>
          <a:p>
            <a:pPr algn="ctr">
              <a:defRPr/>
            </a:pPr>
            <a:r>
              <a:rPr lang="ru-RU" sz="3600">
                <a:latin typeface="Times New Roman"/>
                <a:cs typeface="Times New Roman"/>
              </a:rPr>
              <a:t> </a:t>
            </a:r>
            <a:r>
              <a:rPr lang="ru-RU" sz="3600" b="1">
                <a:solidFill>
                  <a:srgbClr val="C00000"/>
                </a:solidFill>
                <a:latin typeface="Times New Roman"/>
                <a:cs typeface="Times New Roman"/>
              </a:rPr>
              <a:t>ТОП-</a:t>
            </a:r>
            <a:r>
              <a:rPr lang="en-US" sz="3600" b="1">
                <a:solidFill>
                  <a:srgbClr val="C00000"/>
                </a:solidFill>
                <a:latin typeface="Times New Roman"/>
                <a:cs typeface="Times New Roman"/>
              </a:rPr>
              <a:t>2</a:t>
            </a:r>
            <a:endParaRPr/>
          </a:p>
          <a:p>
            <a:pPr algn="ctr">
              <a:defRPr/>
            </a:pPr>
            <a:endParaRPr lang="ru-RU" sz="3600" b="1">
              <a:solidFill>
                <a:srgbClr val="C00000"/>
              </a:solidFill>
              <a:latin typeface="Times New Roman"/>
              <a:cs typeface="Times New Roman"/>
            </a:endParaRPr>
          </a:p>
          <a:p>
            <a:pPr algn="ctr">
              <a:defRPr/>
            </a:pPr>
            <a:r>
              <a:rPr lang="ru-RU" sz="3600" b="1"/>
              <a:t>Истребование документов/информации</a:t>
            </a:r>
            <a:endParaRPr lang="en-US" sz="3600" b="1"/>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pic>
        <p:nvPicPr>
          <p:cNvPr id="10" name="image1.png"/>
          <p:cNvPicPr>
            <a:picLocks noChangeAspect="1"/>
          </p:cNvPicPr>
          <p:nvPr/>
        </p:nvPicPr>
        <p:blipFill>
          <a:blip r:embed="rId6"/>
          <a:stretch/>
        </p:blipFill>
        <p:spPr bwMode="auto">
          <a:xfrm>
            <a:off x="8500533" y="0"/>
            <a:ext cx="1344824" cy="358252"/>
          </a:xfrm>
          <a:prstGeom prst="rect">
            <a:avLst/>
          </a:prstGeom>
          <a:ln w="12700" cap="flat">
            <a:noFill/>
            <a:miter lim="400000"/>
          </a:ln>
        </p:spPr>
      </p:pic>
      <p:sp>
        <p:nvSpPr>
          <p:cNvPr id="11" name="Rectangle 1"/>
          <p:cNvSpPr>
            <a:spLocks noChangeArrowheads="1"/>
          </p:cNvSpPr>
          <p:nvPr/>
        </p:nvSpPr>
        <p:spPr bwMode="auto">
          <a:xfrm>
            <a:off x="128464" y="924395"/>
            <a:ext cx="9649072" cy="5755422"/>
          </a:xfrm>
          <a:prstGeom prst="rect">
            <a:avLst/>
          </a:prstGeom>
          <a:noFill/>
          <a:ln w="38100">
            <a:solidFill>
              <a:srgbClr val="A50021"/>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just" defTabSz="914400">
              <a:lnSpc>
                <a:spcPct val="100000"/>
              </a:lnSpc>
              <a:spcBef>
                <a:spcPts val="0"/>
              </a:spcBef>
              <a:spcAft>
                <a:spcPts val="0"/>
              </a:spcAft>
              <a:buClrTx/>
              <a:buSzTx/>
              <a:buFontTx/>
              <a:buNone/>
              <a:defRPr/>
            </a:pPr>
            <a:r>
              <a:rPr lang="ru-RU" sz="1200" b="0" i="0" u="none" strike="noStrike" cap="none" dirty="0">
                <a:ln>
                  <a:noFill/>
                </a:ln>
                <a:solidFill>
                  <a:srgbClr val="000000"/>
                </a:solidFill>
                <a:latin typeface="Calibri"/>
                <a:ea typeface="Times New Roman"/>
                <a:cs typeface="Times New Roman"/>
              </a:rPr>
              <a:t/>
            </a:r>
            <a:br>
              <a:rPr lang="ru-RU" sz="1200" b="0" i="0" u="none" strike="noStrike" cap="none" dirty="0">
                <a:ln>
                  <a:noFill/>
                </a:ln>
                <a:solidFill>
                  <a:srgbClr val="000000"/>
                </a:solidFill>
                <a:latin typeface="Calibri"/>
                <a:ea typeface="Times New Roman"/>
                <a:cs typeface="Times New Roman"/>
              </a:rPr>
            </a:br>
            <a:r>
              <a:rPr lang="ru-RU" b="1" i="0" u="none" strike="noStrike" cap="none" dirty="0">
                <a:ln>
                  <a:noFill/>
                </a:ln>
                <a:solidFill>
                  <a:srgbClr val="000000"/>
                </a:solidFill>
                <a:latin typeface="Times New Roman"/>
                <a:ea typeface="Times New Roman"/>
                <a:cs typeface="Times New Roman"/>
              </a:rPr>
              <a:t>Решение Арбитражного суда Москвы от 03.06.2021 года по делу № А40-20258/2021</a:t>
            </a:r>
            <a:br>
              <a:rPr lang="ru-RU" b="1" i="0" u="none" strike="noStrike" cap="none" dirty="0">
                <a:ln>
                  <a:noFill/>
                </a:ln>
                <a:solidFill>
                  <a:srgbClr val="000000"/>
                </a:solidFill>
                <a:latin typeface="Times New Roman"/>
                <a:ea typeface="Times New Roman"/>
                <a:cs typeface="Times New Roman"/>
              </a:rPr>
            </a:br>
            <a:r>
              <a:rPr lang="ru-RU" b="1" i="0" u="none" strike="noStrike" cap="none" dirty="0">
                <a:ln>
                  <a:noFill/>
                </a:ln>
                <a:solidFill>
                  <a:srgbClr val="000000"/>
                </a:solidFill>
                <a:latin typeface="Times New Roman"/>
                <a:ea typeface="Times New Roman"/>
                <a:cs typeface="Times New Roman"/>
              </a:rPr>
              <a:t>                                                          (апелляция 20.09.2021 года)</a:t>
            </a:r>
            <a:endParaRPr dirty="0"/>
          </a:p>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rgbClr val="000000"/>
                </a:solidFill>
                <a:latin typeface="Times New Roman"/>
                <a:ea typeface="Times New Roman"/>
                <a:cs typeface="Times New Roman"/>
              </a:rPr>
              <a:t/>
            </a:r>
            <a:br>
              <a:rPr lang="ru-RU" sz="1600" b="1" i="0" u="none" strike="noStrike" cap="none" dirty="0">
                <a:ln>
                  <a:noFill/>
                </a:ln>
                <a:solidFill>
                  <a:srgbClr val="000000"/>
                </a:solidFill>
                <a:latin typeface="Times New Roman"/>
                <a:ea typeface="Times New Roman"/>
                <a:cs typeface="Times New Roman"/>
              </a:rPr>
            </a:br>
            <a:r>
              <a:rPr lang="ru-RU" sz="1600" b="0" i="0" u="none" strike="noStrike" cap="none" dirty="0">
                <a:ln>
                  <a:noFill/>
                </a:ln>
                <a:solidFill>
                  <a:srgbClr val="000000"/>
                </a:solidFill>
                <a:latin typeface="Times New Roman"/>
                <a:ea typeface="Times New Roman"/>
                <a:cs typeface="Times New Roman"/>
              </a:rPr>
              <a:t>Требование о представлении документов и информации, основание - </a:t>
            </a:r>
            <a:r>
              <a:rPr lang="ru-RU" b="1" i="0" u="none" strike="noStrike" cap="none" dirty="0">
                <a:ln>
                  <a:noFill/>
                </a:ln>
                <a:solidFill>
                  <a:srgbClr val="C00000"/>
                </a:solidFill>
                <a:latin typeface="Times New Roman"/>
                <a:ea typeface="Times New Roman"/>
                <a:cs typeface="Times New Roman"/>
              </a:rPr>
              <a:t>п. 2 ст. 93.1 НК РФ </a:t>
            </a:r>
            <a:r>
              <a:rPr lang="ru-RU" sz="1600" b="0" i="0" u="none" strike="noStrike" cap="none" dirty="0">
                <a:ln>
                  <a:noFill/>
                </a:ln>
                <a:solidFill>
                  <a:srgbClr val="000000"/>
                </a:solidFill>
                <a:latin typeface="Times New Roman"/>
                <a:ea typeface="Times New Roman"/>
                <a:cs typeface="Times New Roman"/>
              </a:rPr>
              <a:t>Налогоплательщик: </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000000"/>
                </a:solidFill>
                <a:latin typeface="Times New Roman"/>
                <a:ea typeface="Times New Roman"/>
                <a:cs typeface="Times New Roman"/>
              </a:rPr>
              <a:t>-невозможность предоставления всех документов в связи с большим объемом;</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000000"/>
                </a:solidFill>
                <a:latin typeface="Times New Roman"/>
                <a:ea typeface="Times New Roman"/>
                <a:cs typeface="Times New Roman"/>
              </a:rPr>
              <a:t>-</a:t>
            </a:r>
            <a:r>
              <a:rPr lang="ru-RU" sz="1600" b="0" i="0" u="none" strike="noStrike" cap="none" dirty="0" err="1">
                <a:ln>
                  <a:noFill/>
                </a:ln>
                <a:solidFill>
                  <a:srgbClr val="000000"/>
                </a:solidFill>
                <a:latin typeface="Times New Roman"/>
                <a:ea typeface="Times New Roman"/>
                <a:cs typeface="Times New Roman"/>
              </a:rPr>
              <a:t>истребуются</a:t>
            </a:r>
            <a:r>
              <a:rPr lang="ru-RU" sz="1600" b="0" i="0" u="none" strike="noStrike" cap="none" dirty="0">
                <a:ln>
                  <a:noFill/>
                </a:ln>
                <a:solidFill>
                  <a:srgbClr val="000000"/>
                </a:solidFill>
                <a:latin typeface="Times New Roman"/>
                <a:ea typeface="Times New Roman"/>
                <a:cs typeface="Times New Roman"/>
              </a:rPr>
              <a:t> документы не в отношении конкретной сделки, а по нескольким тысячам сделок;</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000000"/>
                </a:solidFill>
                <a:latin typeface="Times New Roman"/>
                <a:ea typeface="Times New Roman"/>
                <a:cs typeface="Times New Roman"/>
              </a:rPr>
              <a:t>-нет обязанности предоставлять документы, не связанные с конкретной сделкой, вне рамок налоговой проверки.</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dirty="0" smtClean="0">
                <a:ln>
                  <a:noFill/>
                </a:ln>
                <a:solidFill>
                  <a:srgbClr val="8A0000"/>
                </a:solidFill>
                <a:latin typeface="Times New Roman"/>
                <a:ea typeface="Times New Roman"/>
                <a:cs typeface="Times New Roman"/>
              </a:rPr>
              <a:t>Штраф 5 </a:t>
            </a:r>
            <a:r>
              <a:rPr lang="ru-RU" sz="1600" b="1" i="0" u="none" strike="noStrike" cap="none" dirty="0" err="1" smtClean="0">
                <a:ln>
                  <a:noFill/>
                </a:ln>
                <a:solidFill>
                  <a:srgbClr val="8A0000"/>
                </a:solidFill>
                <a:latin typeface="Times New Roman"/>
                <a:ea typeface="Times New Roman"/>
                <a:cs typeface="Times New Roman"/>
              </a:rPr>
              <a:t>тыс</a:t>
            </a:r>
            <a:r>
              <a:rPr lang="ru-RU" sz="1600" b="1" i="0" u="none" strike="noStrike" cap="none" dirty="0" smtClean="0">
                <a:ln>
                  <a:noFill/>
                </a:ln>
                <a:solidFill>
                  <a:srgbClr val="8A0000"/>
                </a:solidFill>
                <a:latin typeface="Times New Roman"/>
                <a:ea typeface="Times New Roman"/>
                <a:cs typeface="Times New Roman"/>
              </a:rPr>
              <a:t> руб. </a:t>
            </a:r>
            <a:r>
              <a:rPr lang="ru-RU" sz="1600" i="0" u="none" strike="noStrike" cap="none" dirty="0" smtClean="0">
                <a:ln>
                  <a:noFill/>
                </a:ln>
                <a:latin typeface="Times New Roman"/>
                <a:ea typeface="Times New Roman"/>
                <a:cs typeface="Times New Roman"/>
              </a:rPr>
              <a:t>(п.1 ст.129.1 НК РФ) </a:t>
            </a:r>
            <a:r>
              <a:rPr lang="ru-RU" sz="1600" b="1" i="0" u="none" strike="noStrike" cap="none" dirty="0" smtClean="0">
                <a:ln>
                  <a:noFill/>
                </a:ln>
                <a:solidFill>
                  <a:srgbClr val="8A0000"/>
                </a:solidFill>
                <a:latin typeface="Times New Roman"/>
                <a:ea typeface="Times New Roman"/>
                <a:cs typeface="Times New Roman"/>
              </a:rPr>
              <a:t>, но дело принципа!</a:t>
            </a:r>
            <a:endParaRPr dirty="0"/>
          </a:p>
          <a:p>
            <a:pPr marL="0" marR="0" lvl="0" indent="0" algn="just" defTabSz="914400">
              <a:lnSpc>
                <a:spcPct val="100000"/>
              </a:lnSpc>
              <a:spcBef>
                <a:spcPts val="0"/>
              </a:spcBef>
              <a:spcAft>
                <a:spcPts val="0"/>
              </a:spcAft>
              <a:buClrTx/>
              <a:buSzTx/>
              <a:buFontTx/>
              <a:buNone/>
              <a:defRPr/>
            </a:pPr>
            <a:endParaRPr lang="ru-RU" sz="1600" b="1" i="0" u="none" strike="noStrike" cap="none" dirty="0">
              <a:ln>
                <a:noFill/>
              </a:ln>
              <a:solidFill>
                <a:srgbClr val="8A0000"/>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rgbClr val="000000"/>
                </a:solidFill>
                <a:latin typeface="Times New Roman"/>
                <a:ea typeface="Times New Roman"/>
                <a:cs typeface="Times New Roman"/>
              </a:rPr>
              <a:t>Суд признал штраф незаконным:</a:t>
            </a:r>
            <a:endParaRPr lang="ru-RU" sz="1600" b="1"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000000"/>
                </a:solidFill>
                <a:latin typeface="Times New Roman"/>
                <a:ea typeface="Times New Roman"/>
                <a:cs typeface="Times New Roman"/>
              </a:rPr>
              <a:t>-в требовании не идентифицированы конкретные сделки, относительно которых </a:t>
            </a:r>
            <a:r>
              <a:rPr lang="ru-RU" sz="1600" b="0" i="0" u="none" strike="noStrike" cap="none" dirty="0" err="1">
                <a:ln>
                  <a:noFill/>
                </a:ln>
                <a:solidFill>
                  <a:srgbClr val="000000"/>
                </a:solidFill>
                <a:latin typeface="Times New Roman"/>
                <a:ea typeface="Times New Roman"/>
                <a:cs typeface="Times New Roman"/>
              </a:rPr>
              <a:t>истребуются</a:t>
            </a:r>
            <a:r>
              <a:rPr lang="ru-RU" sz="1600" b="0" i="0" u="none" strike="noStrike" cap="none" dirty="0">
                <a:ln>
                  <a:noFill/>
                </a:ln>
                <a:solidFill>
                  <a:srgbClr val="000000"/>
                </a:solidFill>
                <a:latin typeface="Times New Roman"/>
                <a:ea typeface="Times New Roman"/>
                <a:cs typeface="Times New Roman"/>
              </a:rPr>
              <a:t> запрашиваемые документы; </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000000"/>
                </a:solidFill>
                <a:latin typeface="Times New Roman"/>
                <a:ea typeface="Times New Roman"/>
                <a:cs typeface="Times New Roman"/>
              </a:rPr>
              <a:t>-не указано, в рамках какого мероприятия налогового контроля </a:t>
            </a:r>
            <a:r>
              <a:rPr lang="ru-RU" sz="1600" b="0" i="0" u="none" strike="noStrike" cap="none" dirty="0" err="1">
                <a:ln>
                  <a:noFill/>
                </a:ln>
                <a:solidFill>
                  <a:srgbClr val="000000"/>
                </a:solidFill>
                <a:latin typeface="Times New Roman"/>
                <a:ea typeface="Times New Roman"/>
                <a:cs typeface="Times New Roman"/>
              </a:rPr>
              <a:t>истребуются</a:t>
            </a:r>
            <a:r>
              <a:rPr lang="ru-RU" sz="1600" b="0" i="0" u="none" strike="noStrike" cap="none" dirty="0">
                <a:ln>
                  <a:noFill/>
                </a:ln>
                <a:solidFill>
                  <a:srgbClr val="000000"/>
                </a:solidFill>
                <a:latin typeface="Times New Roman"/>
                <a:ea typeface="Times New Roman"/>
                <a:cs typeface="Times New Roman"/>
              </a:rPr>
              <a:t> документы, а перечислены одновременно все предусмотренные НК РФ основания для истребования документов.</a:t>
            </a:r>
            <a:br>
              <a:rPr lang="ru-RU" sz="1600" b="0" i="0" u="none" strike="noStrike" cap="none" dirty="0">
                <a:ln>
                  <a:noFill/>
                </a:ln>
                <a:solidFill>
                  <a:srgbClr val="000000"/>
                </a:solidFill>
                <a:latin typeface="Times New Roman"/>
                <a:ea typeface="Times New Roman"/>
                <a:cs typeface="Times New Roman"/>
              </a:rPr>
            </a:br>
            <a:r>
              <a:rPr lang="ru-RU" sz="1600" b="0" i="0" u="none" strike="noStrike" cap="none" dirty="0">
                <a:ln>
                  <a:noFill/>
                </a:ln>
                <a:solidFill>
                  <a:srgbClr val="000000"/>
                </a:solidFill>
                <a:latin typeface="Times New Roman"/>
                <a:ea typeface="Times New Roman"/>
                <a:cs typeface="Times New Roman"/>
              </a:rPr>
              <a:t>-</a:t>
            </a:r>
            <a:r>
              <a:rPr lang="ru-RU" sz="1600" b="1" i="0" u="none" strike="noStrike" cap="none" dirty="0">
                <a:ln>
                  <a:noFill/>
                </a:ln>
                <a:solidFill>
                  <a:srgbClr val="000000"/>
                </a:solidFill>
                <a:latin typeface="Times New Roman"/>
                <a:ea typeface="Times New Roman"/>
                <a:cs typeface="Times New Roman"/>
              </a:rPr>
              <a:t>запрос документов и информации по всем договорам за продолжительный период времени не может расцениваться как запрос о конкретной сделке</a:t>
            </a:r>
            <a:r>
              <a:rPr lang="ru-RU" sz="1600" b="0" i="0" u="none" strike="noStrike" cap="none" dirty="0">
                <a:ln>
                  <a:noFill/>
                </a:ln>
                <a:solidFill>
                  <a:srgbClr val="000000"/>
                </a:solidFill>
                <a:latin typeface="Times New Roman"/>
                <a:ea typeface="Times New Roman"/>
                <a:cs typeface="Times New Roman"/>
              </a:rPr>
              <a:t>. </a:t>
            </a:r>
            <a:endParaRPr dirty="0"/>
          </a:p>
          <a:p>
            <a:pPr marL="0" marR="0" lvl="0" indent="0" algn="just" defTabSz="914400">
              <a:lnSpc>
                <a:spcPct val="100000"/>
              </a:lnSpc>
              <a:spcBef>
                <a:spcPts val="0"/>
              </a:spcBef>
              <a:spcAft>
                <a:spcPts val="0"/>
              </a:spcAft>
              <a:buClrTx/>
              <a:buSzTx/>
              <a:buFontTx/>
              <a:buNone/>
              <a:defRPr/>
            </a:pPr>
            <a:r>
              <a:rPr lang="ru-RU" sz="1600" b="1" i="0" u="sng" strike="noStrike" cap="none" dirty="0">
                <a:ln>
                  <a:noFill/>
                </a:ln>
                <a:solidFill>
                  <a:srgbClr val="990000"/>
                </a:solidFill>
                <a:latin typeface="Times New Roman"/>
                <a:ea typeface="Times New Roman"/>
                <a:cs typeface="Times New Roman"/>
              </a:rPr>
              <a:t>Фактически проводится проверка деятельности налогоплательщика</a:t>
            </a:r>
            <a:r>
              <a:rPr lang="ru-RU" sz="1600" b="0" i="0" u="none" strike="noStrike" cap="none" dirty="0">
                <a:ln>
                  <a:noFill/>
                </a:ln>
                <a:solidFill>
                  <a:srgbClr val="990000"/>
                </a:solidFill>
                <a:latin typeface="Times New Roman"/>
                <a:ea typeface="Times New Roman"/>
                <a:cs typeface="Times New Roman"/>
              </a:rPr>
              <a:t>.</a:t>
            </a:r>
            <a:endParaRPr sz="1600" dirty="0">
              <a:solidFill>
                <a:srgbClr val="990000"/>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000000"/>
                </a:solidFill>
                <a:latin typeface="Times New Roman"/>
                <a:ea typeface="Times New Roman"/>
                <a:cs typeface="Times New Roman"/>
              </a:rPr>
              <a:t/>
            </a:r>
            <a:br>
              <a:rPr lang="ru-RU" sz="1600" b="0" i="0" u="none" strike="noStrike" cap="none" dirty="0">
                <a:ln>
                  <a:noFill/>
                </a:ln>
                <a:solidFill>
                  <a:srgbClr val="000000"/>
                </a:solidFill>
                <a:latin typeface="Times New Roman"/>
                <a:ea typeface="Times New Roman"/>
                <a:cs typeface="Times New Roman"/>
              </a:rPr>
            </a:br>
            <a:r>
              <a:rPr lang="ru-RU" sz="1600" b="0" i="0" u="none" strike="noStrike" cap="none" dirty="0">
                <a:ln>
                  <a:noFill/>
                </a:ln>
                <a:solidFill>
                  <a:srgbClr val="000000"/>
                </a:solidFill>
                <a:latin typeface="Times New Roman"/>
                <a:ea typeface="Times New Roman"/>
                <a:cs typeface="Times New Roman"/>
              </a:rPr>
              <a:t/>
            </a:r>
            <a:br>
              <a:rPr lang="ru-RU" sz="1600" b="0" i="0" u="none" strike="noStrike" cap="none" dirty="0">
                <a:ln>
                  <a:noFill/>
                </a:ln>
                <a:solidFill>
                  <a:srgbClr val="000000"/>
                </a:solidFill>
                <a:latin typeface="Times New Roman"/>
                <a:ea typeface="Times New Roman"/>
                <a:cs typeface="Times New Roman"/>
              </a:rPr>
            </a:br>
            <a:endParaRPr lang="ru-RU" sz="1600" b="0" i="0" u="none" strike="noStrike" cap="none" dirty="0">
              <a:ln>
                <a:noFill/>
              </a:ln>
              <a:solidFill>
                <a:schemeClr val="tx1"/>
              </a:solidFill>
              <a:latin typeface="Times New Roman"/>
              <a:cs typeface="Times New Roman"/>
            </a:endParaRPr>
          </a:p>
        </p:txBody>
      </p:sp>
      <p:sp>
        <p:nvSpPr>
          <p:cNvPr id="12" name="Прямоугольник 12"/>
          <p:cNvSpPr/>
          <p:nvPr/>
        </p:nvSpPr>
        <p:spPr bwMode="auto">
          <a:xfrm>
            <a:off x="719572" y="116632"/>
            <a:ext cx="7704856" cy="707886"/>
          </a:xfrm>
          <a:prstGeom prst="rect">
            <a:avLst/>
          </a:prstGeom>
        </p:spPr>
        <p:txBody>
          <a:bodyPr wrap="square">
            <a:spAutoFit/>
          </a:bodyPr>
          <a:lstStyle/>
          <a:p>
            <a:pPr lvl="0" algn="ctr" defTabSz="914400">
              <a:spcBef>
                <a:spcPts val="0"/>
              </a:spcBef>
              <a:spcAft>
                <a:spcPts val="0"/>
              </a:spcAft>
              <a:defRPr/>
            </a:pPr>
            <a:r>
              <a:rPr lang="ru-RU" sz="2000" b="1">
                <a:solidFill>
                  <a:srgbClr val="A50021"/>
                </a:solidFill>
                <a:latin typeface="Times New Roman"/>
                <a:ea typeface="Times New Roman"/>
                <a:cs typeface="Times New Roman"/>
              </a:rPr>
              <a:t>Запрос документов и информации</a:t>
            </a:r>
            <a:endParaRPr/>
          </a:p>
          <a:p>
            <a:pPr lvl="0" algn="ctr" defTabSz="914400">
              <a:spcBef>
                <a:spcPts val="0"/>
              </a:spcBef>
              <a:spcAft>
                <a:spcPts val="0"/>
              </a:spcAft>
              <a:defRPr/>
            </a:pPr>
            <a:r>
              <a:rPr lang="ru-RU" sz="2000" b="1">
                <a:latin typeface="Times New Roman"/>
                <a:ea typeface="Times New Roman"/>
                <a:cs typeface="Times New Roman"/>
              </a:rPr>
              <a:t>Скрытая проверка налогоплательщика</a:t>
            </a:r>
            <a:endParaRPr lang="ru-RU" sz="2000">
              <a:latin typeface="Times New Roman"/>
              <a:cs typeface="Times New Roman"/>
            </a:endParaRPr>
          </a:p>
        </p:txBody>
      </p:sp>
      <p:pic>
        <p:nvPicPr>
          <p:cNvPr id="13" name="Picture 6" descr="https://img2.freepng.ru/20191028/bqv/transparent-balance-wood-scale-games-metal-scale-clipart-liability-laws-and-regulations-png5dbb1d50c0ea06.2822813915725438247902.jpg"/>
          <p:cNvPicPr>
            <a:picLocks noChangeAspect="1" noChangeArrowheads="1"/>
          </p:cNvPicPr>
          <p:nvPr/>
        </p:nvPicPr>
        <p:blipFill>
          <a:blip r:embed="rId7"/>
          <a:srcRect/>
          <a:stretch>
            <a:fillRect/>
          </a:stretch>
        </p:blipFill>
        <p:spPr bwMode="auto">
          <a:xfrm>
            <a:off x="9051543" y="6021289"/>
            <a:ext cx="604976" cy="648072"/>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27"/>
          <p:cNvSpPr/>
          <p:nvPr/>
        </p:nvSpPr>
        <p:spPr bwMode="auto">
          <a:xfrm>
            <a:off x="430372" y="1608089"/>
            <a:ext cx="8553376" cy="4351543"/>
          </a:xfrm>
          <a:prstGeom prst="rect">
            <a:avLst/>
          </a:prstGeom>
          <a:ln w="76200">
            <a:solidFill>
              <a:srgbClr val="9E0E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5" name="Рисунок 1"/>
          <p:cNvPicPr>
            <a:picLocks noChangeAspect="1"/>
          </p:cNvPicPr>
          <p:nvPr/>
        </p:nvPicPr>
        <p:blipFill>
          <a:blip r:embed="rId2"/>
          <a:stretch/>
        </p:blipFill>
        <p:spPr bwMode="auto">
          <a:xfrm>
            <a:off x="1" y="0"/>
            <a:ext cx="9906859" cy="6858594"/>
          </a:xfrm>
          <a:prstGeom prst="rect">
            <a:avLst/>
          </a:prstGeom>
        </p:spPr>
      </p:pic>
      <p:sp>
        <p:nvSpPr>
          <p:cNvPr id="6"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7" name="Рисунок 4"/>
          <p:cNvPicPr>
            <a:picLocks noChangeAspect="1"/>
          </p:cNvPicPr>
          <p:nvPr/>
        </p:nvPicPr>
        <p:blipFill>
          <a:blip r:embed="rId3"/>
          <a:stretch/>
        </p:blipFill>
        <p:spPr bwMode="auto">
          <a:xfrm>
            <a:off x="8802540" y="5788824"/>
            <a:ext cx="563288" cy="563288"/>
          </a:xfrm>
          <a:prstGeom prst="rect">
            <a:avLst/>
          </a:prstGeom>
        </p:spPr>
      </p:pic>
      <p:pic>
        <p:nvPicPr>
          <p:cNvPr id="8" name="Рисунок 6"/>
          <p:cNvPicPr>
            <a:picLocks noChangeAspect="1"/>
          </p:cNvPicPr>
          <p:nvPr/>
        </p:nvPicPr>
        <p:blipFill>
          <a:blip r:embed="rId4"/>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1"/>
          <p:cNvSpPr/>
          <p:nvPr/>
        </p:nvSpPr>
        <p:spPr bwMode="auto">
          <a:xfrm>
            <a:off x="519808" y="1469020"/>
            <a:ext cx="8846020" cy="220958"/>
          </a:xfrm>
          <a:prstGeom prst="rect">
            <a:avLst/>
          </a:prstGeom>
          <a:ln w="12700">
            <a:miter lim="400000"/>
          </a:ln>
        </p:spPr>
        <p:txBody>
          <a:bodyPr wrap="square" lIns="45719" rIns="45719">
            <a:spAutoFit/>
          </a:bodyPr>
          <a:lstStyle/>
          <a:p>
            <a:pPr defTabSz="914400">
              <a:lnSpc>
                <a:spcPts val="700"/>
              </a:lnSpc>
              <a:defRPr sz="2100" b="1"/>
            </a:pPr>
            <a:r>
              <a:rPr sz="2100" b="1">
                <a:solidFill>
                  <a:srgbClr val="000000"/>
                </a:solidFill>
                <a:latin typeface="Arial"/>
                <a:cs typeface="Arial"/>
              </a:rPr>
              <a:t> </a:t>
            </a:r>
            <a:endParaRPr/>
          </a:p>
        </p:txBody>
      </p:sp>
      <p:sp>
        <p:nvSpPr>
          <p:cNvPr id="11" name="Rectangle 1"/>
          <p:cNvSpPr>
            <a:spLocks noChangeArrowheads="1"/>
          </p:cNvSpPr>
          <p:nvPr/>
        </p:nvSpPr>
        <p:spPr bwMode="auto">
          <a:xfrm>
            <a:off x="319561" y="1264509"/>
            <a:ext cx="9346454" cy="4524315"/>
          </a:xfrm>
          <a:prstGeom prst="rect">
            <a:avLst/>
          </a:prstGeom>
          <a:noFill/>
          <a:ln w="12700">
            <a:solidFill>
              <a:srgbClr val="9C0E11"/>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914400">
              <a:lnSpc>
                <a:spcPct val="100000"/>
              </a:lnSpc>
              <a:spcBef>
                <a:spcPts val="0"/>
              </a:spcBef>
              <a:spcAft>
                <a:spcPts val="0"/>
              </a:spcAft>
              <a:buClrTx/>
              <a:buSzTx/>
              <a:buFontTx/>
              <a:buNone/>
              <a:defRPr/>
            </a:pPr>
            <a:r>
              <a:rPr lang="ru-RU" sz="1600" b="1" i="0" u="none" strike="noStrike" cap="none">
                <a:ln>
                  <a:noFill/>
                </a:ln>
                <a:latin typeface="Times New Roman"/>
                <a:ea typeface="Calibri"/>
                <a:cs typeface="Times New Roman"/>
              </a:rPr>
              <a:t>Решение АС Москвы от 05.10.2020 года по делу № А40-211149/18-115-4949 </a:t>
            </a:r>
            <a:endParaRPr/>
          </a:p>
          <a:p>
            <a:pPr marL="0" marR="0" lvl="0" indent="0" algn="ctr" defTabSz="914400">
              <a:lnSpc>
                <a:spcPct val="100000"/>
              </a:lnSpc>
              <a:spcBef>
                <a:spcPts val="0"/>
              </a:spcBef>
              <a:spcAft>
                <a:spcPts val="0"/>
              </a:spcAft>
              <a:buClrTx/>
              <a:buSzTx/>
              <a:buFontTx/>
              <a:buNone/>
              <a:defRPr/>
            </a:pPr>
            <a:r>
              <a:rPr lang="ru-RU" sz="1600" i="0" u="none" strike="noStrike" cap="none">
                <a:ln>
                  <a:noFill/>
                </a:ln>
                <a:latin typeface="Times New Roman"/>
                <a:ea typeface="Calibri"/>
                <a:cs typeface="Times New Roman"/>
              </a:rPr>
              <a:t>(2-ой круг рассмотрения спора)</a:t>
            </a:r>
            <a:endParaRPr/>
          </a:p>
          <a:p>
            <a:pPr marL="0" marR="0" lvl="0" indent="0" algn="just" defTabSz="914400">
              <a:lnSpc>
                <a:spcPct val="100000"/>
              </a:lnSpc>
              <a:spcBef>
                <a:spcPts val="0"/>
              </a:spcBef>
              <a:spcAft>
                <a:spcPts val="0"/>
              </a:spcAft>
              <a:buClrTx/>
              <a:buSzTx/>
              <a:buFontTx/>
              <a:buNone/>
              <a:defRPr/>
            </a:pP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chemeClr val="tx1"/>
                </a:solidFill>
                <a:latin typeface="Times New Roman"/>
                <a:ea typeface="Calibri"/>
                <a:cs typeface="Times New Roman"/>
              </a:rPr>
              <a:t>Вне налоговой проверки требование предоставить пояснения и документы, касающиеся деятельности компании на протяжении 3 лет.</a:t>
            </a:r>
            <a:endParaRPr/>
          </a:p>
          <a:p>
            <a:pPr marL="0" marR="0" lvl="0" indent="0" algn="just" defTabSz="914400">
              <a:lnSpc>
                <a:spcPct val="100000"/>
              </a:lnSpc>
              <a:spcBef>
                <a:spcPts val="0"/>
              </a:spcBef>
              <a:spcAft>
                <a:spcPts val="0"/>
              </a:spcAft>
              <a:buClrTx/>
              <a:buSzTx/>
              <a:buFontTx/>
              <a:buNone/>
              <a:defRPr/>
            </a:pPr>
            <a:endParaRPr lang="ru-RU" sz="1600" b="1"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C00000"/>
                </a:solidFill>
                <a:latin typeface="Times New Roman"/>
                <a:cs typeface="Times New Roman"/>
              </a:rPr>
              <a:t>Суд:</a:t>
            </a:r>
            <a:endParaRPr/>
          </a:p>
          <a:p>
            <a:pPr marL="0" marR="0" lvl="0" indent="0" algn="just" defTabSz="914400">
              <a:lnSpc>
                <a:spcPct val="100000"/>
              </a:lnSpc>
              <a:spcBef>
                <a:spcPts val="0"/>
              </a:spcBef>
              <a:spcAft>
                <a:spcPts val="0"/>
              </a:spcAft>
              <a:buClrTx/>
              <a:buSzTx/>
              <a:buFontTx/>
              <a:buNone/>
              <a:defRPr/>
            </a:pPr>
            <a:r>
              <a:rPr lang="ru-RU" sz="1600" b="0" i="0" u="none" strike="noStrike" cap="none">
                <a:ln>
                  <a:noFill/>
                </a:ln>
                <a:solidFill>
                  <a:srgbClr val="C00000"/>
                </a:solidFill>
                <a:latin typeface="Franklin Gothic Heavy"/>
                <a:ea typeface="Calibri"/>
                <a:cs typeface="Times New Roman"/>
              </a:rPr>
              <a:t>■</a:t>
            </a:r>
            <a:r>
              <a:rPr lang="ru-RU" sz="1600" b="0" i="0" u="none" strike="noStrike" cap="none">
                <a:ln>
                  <a:noFill/>
                </a:ln>
                <a:solidFill>
                  <a:schemeClr val="tx1"/>
                </a:solidFill>
                <a:latin typeface="Times New Roman"/>
                <a:ea typeface="Calibri"/>
                <a:cs typeface="Times New Roman"/>
              </a:rPr>
              <a:t> Согласно </a:t>
            </a:r>
            <a:r>
              <a:rPr lang="ru-RU" sz="1600" b="1" i="0" u="none" strike="noStrike" cap="none">
                <a:ln>
                  <a:noFill/>
                </a:ln>
                <a:solidFill>
                  <a:schemeClr val="tx1"/>
                </a:solidFill>
                <a:latin typeface="Times New Roman"/>
                <a:ea typeface="Calibri"/>
                <a:cs typeface="Times New Roman"/>
              </a:rPr>
              <a:t>п. 2 ст. 93.1 НК РФ</a:t>
            </a:r>
            <a:r>
              <a:rPr lang="ru-RU" sz="1600" b="0" i="0" u="none" strike="noStrike" cap="none">
                <a:ln>
                  <a:noFill/>
                </a:ln>
                <a:solidFill>
                  <a:schemeClr val="tx1"/>
                </a:solidFill>
                <a:latin typeface="Times New Roman"/>
                <a:ea typeface="Calibri"/>
                <a:cs typeface="Times New Roman"/>
              </a:rPr>
              <a:t> </a:t>
            </a:r>
            <a:r>
              <a:rPr lang="ru-RU" sz="1600" b="1" i="0" u="sng" strike="noStrike" cap="none">
                <a:ln>
                  <a:noFill/>
                </a:ln>
                <a:solidFill>
                  <a:srgbClr val="C00000"/>
                </a:solidFill>
                <a:latin typeface="Times New Roman"/>
                <a:ea typeface="Calibri"/>
                <a:cs typeface="Times New Roman"/>
              </a:rPr>
              <a:t>полномочия налоговых органов</a:t>
            </a:r>
            <a:r>
              <a:rPr lang="ru-RU" sz="1600" b="1" i="0" u="none" strike="noStrike" cap="none">
                <a:ln>
                  <a:noFill/>
                </a:ln>
                <a:solidFill>
                  <a:schemeClr val="tx1"/>
                </a:solidFill>
                <a:latin typeface="Times New Roman"/>
                <a:ea typeface="Calibri"/>
                <a:cs typeface="Times New Roman"/>
              </a:rPr>
              <a:t> об истребовании у налогоплательщика документов (информации) </a:t>
            </a:r>
            <a:r>
              <a:rPr lang="ru-RU" sz="1600" b="1" i="0" u="sng" strike="noStrike" cap="none">
                <a:ln>
                  <a:noFill/>
                </a:ln>
                <a:solidFill>
                  <a:srgbClr val="C00000"/>
                </a:solidFill>
                <a:latin typeface="Times New Roman"/>
                <a:ea typeface="Calibri"/>
                <a:cs typeface="Times New Roman"/>
              </a:rPr>
              <a:t>вне рамок налоговой проверки не абсолютны.</a:t>
            </a:r>
            <a:r>
              <a:rPr lang="ru-RU" sz="1600" b="0" i="0" u="none" strike="noStrike" cap="none">
                <a:ln>
                  <a:noFill/>
                </a:ln>
                <a:solidFill>
                  <a:schemeClr val="tx1"/>
                </a:solidFill>
                <a:latin typeface="Times New Roman"/>
                <a:ea typeface="Calibri"/>
                <a:cs typeface="Times New Roman"/>
              </a:rPr>
              <a:t> </a:t>
            </a:r>
            <a:endParaRPr/>
          </a:p>
          <a:p>
            <a:pPr marL="0" marR="0" lvl="0" indent="0" algn="just" defTabSz="914400">
              <a:lnSpc>
                <a:spcPct val="100000"/>
              </a:lnSpc>
              <a:spcBef>
                <a:spcPts val="0"/>
              </a:spcBef>
              <a:spcAft>
                <a:spcPts val="0"/>
              </a:spcAft>
              <a:buClrTx/>
              <a:buSzTx/>
              <a:buFontTx/>
              <a:buNone/>
              <a:defRPr/>
            </a:pPr>
            <a:endParaRPr lang="ru-RU" sz="1600" b="0" i="0" u="none" strike="noStrike" cap="none">
              <a:ln>
                <a:noFill/>
              </a:ln>
              <a:solidFill>
                <a:schemeClr val="tx1"/>
              </a:solidFill>
              <a:latin typeface="Times New Roman"/>
              <a:cs typeface="Times New Roman"/>
            </a:endParaRPr>
          </a:p>
          <a:p>
            <a:pPr lvl="0" algn="just" defTabSz="914400">
              <a:spcBef>
                <a:spcPts val="0"/>
              </a:spcBef>
              <a:spcAft>
                <a:spcPts val="0"/>
              </a:spcAft>
              <a:defRPr/>
            </a:pPr>
            <a:r>
              <a:rPr lang="ru-RU" sz="1600">
                <a:solidFill>
                  <a:srgbClr val="C00000"/>
                </a:solidFill>
                <a:latin typeface="Franklin Gothic Heavy"/>
                <a:ea typeface="Calibri"/>
                <a:cs typeface="Times New Roman"/>
              </a:rPr>
              <a:t>■</a:t>
            </a:r>
            <a:r>
              <a:rPr lang="ru-RU" sz="1600" b="0" i="0" u="none" strike="noStrike" cap="none">
                <a:ln>
                  <a:noFill/>
                </a:ln>
                <a:solidFill>
                  <a:schemeClr val="tx1"/>
                </a:solidFill>
                <a:latin typeface="Times New Roman"/>
                <a:ea typeface="Calibri"/>
                <a:cs typeface="Times New Roman"/>
              </a:rPr>
              <a:t> </a:t>
            </a:r>
            <a:r>
              <a:rPr lang="ru-RU" sz="1600">
                <a:latin typeface="Times New Roman"/>
                <a:ea typeface="Calibri"/>
                <a:cs typeface="Times New Roman"/>
              </a:rPr>
              <a:t> </a:t>
            </a:r>
            <a:r>
              <a:rPr lang="ru-RU" sz="1600" b="0" i="0" u="none" strike="noStrike" cap="none">
                <a:ln>
                  <a:noFill/>
                </a:ln>
                <a:solidFill>
                  <a:schemeClr val="tx1"/>
                </a:solidFill>
                <a:latin typeface="Times New Roman"/>
                <a:ea typeface="Calibri"/>
                <a:cs typeface="Times New Roman"/>
              </a:rPr>
              <a:t>Требование вне рамок проверки, </a:t>
            </a:r>
            <a:r>
              <a:rPr lang="ru-RU" sz="1600" b="1" i="0" u="none" strike="noStrike" cap="none">
                <a:ln>
                  <a:noFill/>
                </a:ln>
                <a:solidFill>
                  <a:schemeClr val="tx1"/>
                </a:solidFill>
                <a:latin typeface="Times New Roman"/>
                <a:ea typeface="Calibri"/>
                <a:cs typeface="Times New Roman"/>
              </a:rPr>
              <a:t>должно быть обоснованным, т.е. содержать сведения о том, по какой конкретно сделке и в рамках проведения каких именно мероприятий истребуются документы (информация).</a:t>
            </a:r>
            <a:endParaRPr/>
          </a:p>
          <a:p>
            <a:pPr lvl="0" algn="just" defTabSz="914400">
              <a:spcBef>
                <a:spcPts val="0"/>
              </a:spcBef>
              <a:spcAft>
                <a:spcPts val="0"/>
              </a:spcAft>
              <a:defRPr/>
            </a:pPr>
            <a:endParaRPr lang="ru-RU" sz="1600" b="0" i="0" u="none" strike="noStrike" cap="none">
              <a:ln>
                <a:noFill/>
              </a:ln>
              <a:solidFill>
                <a:schemeClr val="tx1"/>
              </a:solidFill>
              <a:latin typeface="Times New Roman"/>
              <a:cs typeface="Times New Roman"/>
            </a:endParaRPr>
          </a:p>
          <a:p>
            <a:pPr lvl="0" algn="just" defTabSz="914400">
              <a:spcBef>
                <a:spcPts val="0"/>
              </a:spcBef>
              <a:spcAft>
                <a:spcPts val="0"/>
              </a:spcAft>
              <a:defRPr/>
            </a:pPr>
            <a:r>
              <a:rPr lang="ru-RU" sz="1600">
                <a:solidFill>
                  <a:srgbClr val="C00000"/>
                </a:solidFill>
                <a:latin typeface="Franklin Gothic Heavy"/>
                <a:ea typeface="Calibri"/>
                <a:cs typeface="Times New Roman"/>
              </a:rPr>
              <a:t>■ </a:t>
            </a:r>
            <a:r>
              <a:rPr lang="ru-RU" sz="1600" b="0" i="0" u="none" strike="noStrike" cap="none">
                <a:ln>
                  <a:noFill/>
                </a:ln>
                <a:solidFill>
                  <a:schemeClr val="tx1"/>
                </a:solidFill>
                <a:latin typeface="Times New Roman"/>
                <a:ea typeface="Calibri"/>
                <a:cs typeface="Times New Roman"/>
              </a:rPr>
              <a:t>Новый вид проверки:  </a:t>
            </a:r>
            <a:r>
              <a:rPr lang="ru-RU" sz="1600" b="1" i="0" u="sng" strike="noStrike" cap="none">
                <a:ln>
                  <a:noFill/>
                </a:ln>
                <a:solidFill>
                  <a:srgbClr val="C00000"/>
                </a:solidFill>
                <a:latin typeface="Times New Roman"/>
                <a:ea typeface="Calibri"/>
                <a:cs typeface="Times New Roman"/>
              </a:rPr>
              <a:t>«предпроверочный анализ» в качестве самостоятельного основания для истребования пояснений (документов)</a:t>
            </a:r>
            <a:r>
              <a:rPr lang="ru-RU" sz="1600">
                <a:latin typeface="Times New Roman"/>
                <a:ea typeface="Calibri"/>
                <a:cs typeface="Times New Roman"/>
              </a:rPr>
              <a:t>. Основание - </a:t>
            </a:r>
            <a:r>
              <a:rPr lang="ru-RU" sz="1600" b="0" i="0" u="none" strike="noStrike" cap="none">
                <a:ln>
                  <a:noFill/>
                </a:ln>
                <a:solidFill>
                  <a:schemeClr val="tx1"/>
                </a:solidFill>
                <a:latin typeface="Times New Roman"/>
                <a:ea typeface="Calibri"/>
                <a:cs typeface="Times New Roman"/>
              </a:rPr>
              <a:t> </a:t>
            </a:r>
            <a:r>
              <a:rPr lang="ru-RU" sz="1600" b="1" i="0" u="none" strike="noStrike" cap="none">
                <a:ln>
                  <a:noFill/>
                </a:ln>
                <a:solidFill>
                  <a:schemeClr val="tx1"/>
                </a:solidFill>
                <a:latin typeface="Times New Roman"/>
                <a:ea typeface="Calibri"/>
                <a:cs typeface="Times New Roman"/>
              </a:rPr>
              <a:t>письмо ФНС России от 10.11.2011, приказ Управления ФНС по г. Москве от 16.07.2009. </a:t>
            </a:r>
            <a:endParaRPr lang="ru-RU" sz="1600" b="1"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endParaRPr lang="ru-RU" sz="1600" b="0" i="0" u="none" strike="noStrike" cap="none">
              <a:ln>
                <a:noFill/>
              </a:ln>
              <a:solidFill>
                <a:schemeClr val="tx1"/>
              </a:solidFill>
              <a:latin typeface="Times New Roman"/>
              <a:cs typeface="Times New Roman"/>
            </a:endParaRPr>
          </a:p>
        </p:txBody>
      </p:sp>
      <p:sp>
        <p:nvSpPr>
          <p:cNvPr id="12" name="TextBox 20"/>
          <p:cNvSpPr/>
          <p:nvPr/>
        </p:nvSpPr>
        <p:spPr bwMode="auto">
          <a:xfrm>
            <a:off x="684372" y="182367"/>
            <a:ext cx="8981644" cy="707886"/>
          </a:xfrm>
          <a:prstGeom prst="rect">
            <a:avLst/>
          </a:prstGeom>
          <a:noFill/>
        </p:spPr>
        <p:txBody>
          <a:bodyPr wrap="square" rtlCol="0">
            <a:spAutoFit/>
          </a:bodyPr>
          <a:lstStyle/>
          <a:p>
            <a:pPr algn="ctr">
              <a:defRPr/>
            </a:pPr>
            <a:r>
              <a:rPr lang="ru-RU" sz="2000" b="1">
                <a:solidFill>
                  <a:srgbClr val="9C0E11"/>
                </a:solidFill>
                <a:latin typeface="Times New Roman"/>
                <a:cs typeface="Times New Roman"/>
              </a:rPr>
              <a:t>Истребование документов вне рамок проверок </a:t>
            </a:r>
            <a:endParaRPr/>
          </a:p>
          <a:p>
            <a:pPr algn="ctr">
              <a:defRPr/>
            </a:pPr>
            <a:r>
              <a:rPr lang="ru-RU" sz="2000" b="1">
                <a:solidFill>
                  <a:srgbClr val="9C0E11"/>
                </a:solidFill>
                <a:latin typeface="Times New Roman"/>
                <a:cs typeface="Times New Roman"/>
              </a:rPr>
              <a:t>«Предпроверочный анализ»</a:t>
            </a:r>
            <a:endParaRPr/>
          </a:p>
        </p:txBody>
      </p:sp>
      <p:pic>
        <p:nvPicPr>
          <p:cNvPr id="13" name="image1.png"/>
          <p:cNvPicPr>
            <a:picLocks noChangeAspect="1"/>
          </p:cNvPicPr>
          <p:nvPr/>
        </p:nvPicPr>
        <p:blipFill>
          <a:blip r:embed="rId6"/>
          <a:stretch/>
        </p:blipFill>
        <p:spPr bwMode="auto">
          <a:xfrm>
            <a:off x="8500533" y="0"/>
            <a:ext cx="1344824" cy="358252"/>
          </a:xfrm>
          <a:prstGeom prst="rect">
            <a:avLst/>
          </a:prstGeom>
          <a:ln w="12700" cap="flat">
            <a:noFill/>
            <a:miter lim="400000"/>
          </a:ln>
        </p:spPr>
      </p:pic>
      <p:pic>
        <p:nvPicPr>
          <p:cNvPr id="14" name="Picture 6" descr="https://img2.freepng.ru/20191028/bqv/transparent-balance-wood-scale-games-metal-scale-clipart-liability-laws-and-regulations-png5dbb1d50c0ea06.2822813915725438247902.jpg"/>
          <p:cNvPicPr>
            <a:picLocks noChangeAspect="1" noChangeArrowheads="1"/>
          </p:cNvPicPr>
          <p:nvPr/>
        </p:nvPicPr>
        <p:blipFill>
          <a:blip r:embed="rId7"/>
          <a:srcRect/>
          <a:stretch>
            <a:fillRect/>
          </a:stretch>
        </p:blipFill>
        <p:spPr bwMode="auto">
          <a:xfrm>
            <a:off x="9051543" y="6021289"/>
            <a:ext cx="604976" cy="648072"/>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27"/>
          <p:cNvSpPr/>
          <p:nvPr/>
        </p:nvSpPr>
        <p:spPr bwMode="auto">
          <a:xfrm>
            <a:off x="430372" y="1608089"/>
            <a:ext cx="8553376" cy="4351543"/>
          </a:xfrm>
          <a:prstGeom prst="rect">
            <a:avLst/>
          </a:prstGeom>
          <a:ln w="76200">
            <a:solidFill>
              <a:srgbClr val="9E0E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5" name="Рисунок 1"/>
          <p:cNvPicPr>
            <a:picLocks noChangeAspect="1"/>
          </p:cNvPicPr>
          <p:nvPr/>
        </p:nvPicPr>
        <p:blipFill>
          <a:blip r:embed="rId2"/>
          <a:stretch/>
        </p:blipFill>
        <p:spPr bwMode="auto">
          <a:xfrm>
            <a:off x="-22859" y="-1280"/>
            <a:ext cx="9906859" cy="6858594"/>
          </a:xfrm>
          <a:prstGeom prst="rect">
            <a:avLst/>
          </a:prstGeom>
        </p:spPr>
      </p:pic>
      <p:sp>
        <p:nvSpPr>
          <p:cNvPr id="6"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7" name="Рисунок 4"/>
          <p:cNvPicPr>
            <a:picLocks noChangeAspect="1"/>
          </p:cNvPicPr>
          <p:nvPr/>
        </p:nvPicPr>
        <p:blipFill>
          <a:blip r:embed="rId3"/>
          <a:stretch/>
        </p:blipFill>
        <p:spPr bwMode="auto">
          <a:xfrm>
            <a:off x="8802540" y="5788824"/>
            <a:ext cx="563288" cy="563288"/>
          </a:xfrm>
          <a:prstGeom prst="rect">
            <a:avLst/>
          </a:prstGeom>
        </p:spPr>
      </p:pic>
      <p:pic>
        <p:nvPicPr>
          <p:cNvPr id="8" name="Рисунок 6"/>
          <p:cNvPicPr>
            <a:picLocks noChangeAspect="1"/>
          </p:cNvPicPr>
          <p:nvPr/>
        </p:nvPicPr>
        <p:blipFill>
          <a:blip r:embed="rId4"/>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1"/>
          <p:cNvSpPr/>
          <p:nvPr/>
        </p:nvSpPr>
        <p:spPr bwMode="auto">
          <a:xfrm>
            <a:off x="519808" y="1469020"/>
            <a:ext cx="8846020" cy="220958"/>
          </a:xfrm>
          <a:prstGeom prst="rect">
            <a:avLst/>
          </a:prstGeom>
          <a:ln w="12700">
            <a:miter lim="400000"/>
          </a:ln>
        </p:spPr>
        <p:txBody>
          <a:bodyPr wrap="square" lIns="45719" rIns="45719">
            <a:spAutoFit/>
          </a:bodyPr>
          <a:lstStyle/>
          <a:p>
            <a:pPr defTabSz="914400">
              <a:lnSpc>
                <a:spcPts val="700"/>
              </a:lnSpc>
              <a:defRPr sz="2100" b="1"/>
            </a:pPr>
            <a:r>
              <a:rPr sz="2100" b="1">
                <a:solidFill>
                  <a:srgbClr val="000000"/>
                </a:solidFill>
                <a:latin typeface="Arial"/>
                <a:cs typeface="Arial"/>
              </a:rPr>
              <a:t> </a:t>
            </a:r>
            <a:endParaRPr/>
          </a:p>
        </p:txBody>
      </p:sp>
      <p:sp>
        <p:nvSpPr>
          <p:cNvPr id="11" name="Прямоугольник 11"/>
          <p:cNvSpPr/>
          <p:nvPr/>
        </p:nvSpPr>
        <p:spPr bwMode="auto">
          <a:xfrm>
            <a:off x="824365" y="182367"/>
            <a:ext cx="8692882" cy="707886"/>
          </a:xfrm>
          <a:prstGeom prst="rect">
            <a:avLst/>
          </a:prstGeom>
        </p:spPr>
        <p:txBody>
          <a:bodyPr wrap="square">
            <a:spAutoFit/>
          </a:bodyPr>
          <a:lstStyle/>
          <a:p>
            <a:pPr algn="ctr" defTabSz="914400">
              <a:spcBef>
                <a:spcPts val="0"/>
              </a:spcBef>
              <a:spcAft>
                <a:spcPts val="0"/>
              </a:spcAft>
              <a:defRPr/>
            </a:pPr>
            <a:r>
              <a:rPr lang="ru-RU" sz="2000" b="1">
                <a:solidFill>
                  <a:srgbClr val="9C0E11"/>
                </a:solidFill>
                <a:latin typeface="Times New Roman"/>
                <a:ea typeface="Times New Roman"/>
                <a:cs typeface="Times New Roman"/>
              </a:rPr>
              <a:t>Нельзя требовать любые документы в рамках «камералки»</a:t>
            </a:r>
            <a:endParaRPr lang="ru-RU" sz="2000">
              <a:solidFill>
                <a:srgbClr val="9C0E11"/>
              </a:solidFill>
              <a:latin typeface="Times New Roman"/>
              <a:cs typeface="Times New Roman"/>
            </a:endParaRPr>
          </a:p>
          <a:p>
            <a:pPr lvl="0" algn="ctr" defTabSz="914400">
              <a:spcBef>
                <a:spcPts val="0"/>
              </a:spcBef>
              <a:spcAft>
                <a:spcPts val="0"/>
              </a:spcAft>
              <a:defRPr/>
            </a:pPr>
            <a:endParaRPr lang="ru-RU" sz="2000" b="1">
              <a:solidFill>
                <a:srgbClr val="9C0E11"/>
              </a:solidFill>
              <a:latin typeface="Times New Roman"/>
              <a:ea typeface="Times New Roman"/>
              <a:cs typeface="Times New Roman"/>
            </a:endParaRPr>
          </a:p>
        </p:txBody>
      </p:sp>
      <p:sp>
        <p:nvSpPr>
          <p:cNvPr id="12" name="Rectangle 1"/>
          <p:cNvSpPr>
            <a:spLocks noChangeArrowheads="1"/>
          </p:cNvSpPr>
          <p:nvPr/>
        </p:nvSpPr>
        <p:spPr bwMode="auto">
          <a:xfrm>
            <a:off x="102372" y="1028752"/>
            <a:ext cx="9675164" cy="584775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rgbClr val="C00000"/>
                </a:solidFill>
                <a:latin typeface="Times New Roman"/>
                <a:ea typeface="Times New Roman"/>
                <a:cs typeface="Times New Roman"/>
              </a:rPr>
              <a:t>Суть:</a:t>
            </a:r>
            <a:r>
              <a:rPr lang="ru-RU" sz="1600" b="0" i="0" u="none" strike="noStrike" cap="none" dirty="0">
                <a:ln>
                  <a:noFill/>
                </a:ln>
                <a:solidFill>
                  <a:srgbClr val="000000"/>
                </a:solidFill>
                <a:latin typeface="Times New Roman"/>
                <a:ea typeface="Times New Roman"/>
                <a:cs typeface="Times New Roman"/>
              </a:rPr>
              <a:t> Инспекция в рамках «</a:t>
            </a:r>
            <a:r>
              <a:rPr lang="ru-RU" sz="1600" b="0" i="0" u="none" strike="noStrike" cap="none" dirty="0" err="1">
                <a:ln>
                  <a:noFill/>
                </a:ln>
                <a:solidFill>
                  <a:srgbClr val="000000"/>
                </a:solidFill>
                <a:latin typeface="Times New Roman"/>
                <a:ea typeface="Times New Roman"/>
                <a:cs typeface="Times New Roman"/>
              </a:rPr>
              <a:t>камералки</a:t>
            </a:r>
            <a:r>
              <a:rPr lang="ru-RU" sz="1600" b="0" i="0" u="none" strike="noStrike" cap="none" dirty="0">
                <a:ln>
                  <a:noFill/>
                </a:ln>
                <a:solidFill>
                  <a:srgbClr val="000000"/>
                </a:solidFill>
                <a:latin typeface="Times New Roman"/>
                <a:ea typeface="Times New Roman"/>
                <a:cs typeface="Times New Roman"/>
              </a:rPr>
              <a:t>» затребовала договоры, акты сверок, акты о зачете взаимных требований, расшифровки дебиторской и кредиторской задолженности, доверенности.</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rgbClr val="C00000"/>
                </a:solidFill>
                <a:latin typeface="Times New Roman"/>
                <a:ea typeface="Times New Roman"/>
                <a:cs typeface="Times New Roman"/>
              </a:rPr>
              <a:t>Позиция инспекции и УФНС:</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000000"/>
                </a:solidFill>
                <a:latin typeface="Times New Roman"/>
                <a:ea typeface="Times New Roman"/>
                <a:cs typeface="Times New Roman"/>
              </a:rPr>
              <a:t>-перечень документов, указанных в статье 172 НК не является закрытым;</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000000"/>
                </a:solidFill>
                <a:latin typeface="Times New Roman"/>
                <a:ea typeface="Times New Roman"/>
                <a:cs typeface="Times New Roman"/>
              </a:rPr>
              <a:t>-указывать в требовании ссылки на п. 8 статьи 88 НК необязательно;</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000000"/>
                </a:solidFill>
                <a:latin typeface="Times New Roman"/>
                <a:ea typeface="Times New Roman"/>
                <a:cs typeface="Times New Roman"/>
              </a:rPr>
              <a:t>-документы подтверждают «наличие договорных отношений и статус исполнения взаимных обязательств»  - ст. 54.1 НК РФ.</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rgbClr val="C00000"/>
                </a:solidFill>
                <a:latin typeface="Times New Roman"/>
                <a:ea typeface="Times New Roman"/>
                <a:cs typeface="Times New Roman"/>
              </a:rPr>
              <a:t>Позиция  судов апелляционной и кассационной инстанций:</a:t>
            </a:r>
            <a:endParaRPr lang="ru-RU" sz="1600" b="0" i="0" u="none" strike="noStrike" cap="none" dirty="0">
              <a:ln>
                <a:noFill/>
              </a:ln>
              <a:solidFill>
                <a:schemeClr val="tx1"/>
              </a:solidFill>
              <a:latin typeface="Times New Roman"/>
              <a:cs typeface="Times New Roman"/>
            </a:endParaRPr>
          </a:p>
          <a:p>
            <a:pPr lvl="0" algn="just" defTabSz="914400">
              <a:spcBef>
                <a:spcPts val="0"/>
              </a:spcBef>
              <a:spcAft>
                <a:spcPts val="0"/>
              </a:spcAft>
              <a:defRPr/>
            </a:pPr>
            <a:r>
              <a:rPr lang="ru-RU" sz="1600" dirty="0">
                <a:solidFill>
                  <a:srgbClr val="9C0E11"/>
                </a:solidFill>
                <a:latin typeface="Franklin Gothic Heavy"/>
                <a:ea typeface="Times New Roman"/>
                <a:cs typeface="Times New Roman"/>
              </a:rPr>
              <a:t>■ </a:t>
            </a:r>
            <a:r>
              <a:rPr lang="ru-RU" sz="1600" b="0" i="0" u="none" strike="noStrike" cap="none" dirty="0">
                <a:ln>
                  <a:noFill/>
                </a:ln>
                <a:solidFill>
                  <a:srgbClr val="000000"/>
                </a:solidFill>
                <a:latin typeface="Times New Roman"/>
                <a:ea typeface="Times New Roman"/>
                <a:cs typeface="Times New Roman"/>
              </a:rPr>
              <a:t>недопустимо произвольно истребовать документы;</a:t>
            </a:r>
            <a:endParaRPr lang="ru-RU" sz="1600" b="0" i="0" u="none" strike="noStrike" cap="none" dirty="0">
              <a:ln>
                <a:noFill/>
              </a:ln>
              <a:solidFill>
                <a:schemeClr val="tx1"/>
              </a:solidFill>
              <a:latin typeface="Times New Roman"/>
              <a:cs typeface="Times New Roman"/>
            </a:endParaRPr>
          </a:p>
          <a:p>
            <a:pPr lvl="0" algn="just" defTabSz="914400">
              <a:spcBef>
                <a:spcPts val="0"/>
              </a:spcBef>
              <a:spcAft>
                <a:spcPts val="0"/>
              </a:spcAft>
              <a:defRPr/>
            </a:pPr>
            <a:r>
              <a:rPr lang="ru-RU" sz="1600" dirty="0">
                <a:solidFill>
                  <a:srgbClr val="9C0E11"/>
                </a:solidFill>
                <a:latin typeface="Franklin Gothic Heavy"/>
                <a:ea typeface="Times New Roman"/>
                <a:cs typeface="Times New Roman"/>
              </a:rPr>
              <a:t>■ </a:t>
            </a:r>
            <a:r>
              <a:rPr lang="ru-RU" sz="1600" b="0" i="0" u="none" strike="noStrike" cap="none" dirty="0">
                <a:ln>
                  <a:noFill/>
                </a:ln>
                <a:solidFill>
                  <a:srgbClr val="000000"/>
                </a:solidFill>
                <a:latin typeface="Times New Roman"/>
                <a:ea typeface="Times New Roman"/>
                <a:cs typeface="Times New Roman"/>
              </a:rPr>
              <a:t>п. 8 статьи 88 НК - право налогового органа на истребование документов ограничено определенным кругом документов и отсылка к ст. 172 НК РФ указывает на то, что </a:t>
            </a:r>
            <a:r>
              <a:rPr lang="ru-RU" sz="1600" b="1" i="0" u="none" strike="noStrike" cap="none" dirty="0">
                <a:ln>
                  <a:noFill/>
                </a:ln>
                <a:solidFill>
                  <a:srgbClr val="000000"/>
                </a:solidFill>
                <a:latin typeface="Times New Roman"/>
                <a:ea typeface="Times New Roman"/>
                <a:cs typeface="Times New Roman"/>
              </a:rPr>
              <a:t>истребованию подлежат лишь те документы, которые поименованы в данной статье, как основания предоставления </a:t>
            </a:r>
            <a:r>
              <a:rPr lang="ru-RU" sz="1600" b="1" i="0" u="sng" strike="noStrike" cap="none" dirty="0">
                <a:ln>
                  <a:noFill/>
                </a:ln>
                <a:solidFill>
                  <a:srgbClr val="000000"/>
                </a:solidFill>
                <a:latin typeface="Times New Roman"/>
                <a:ea typeface="Times New Roman"/>
                <a:cs typeface="Times New Roman"/>
              </a:rPr>
              <a:t>налоговых вычетов</a:t>
            </a:r>
            <a:r>
              <a:rPr lang="ru-RU" sz="1600" b="0" i="0" u="none" strike="noStrike" cap="none" dirty="0">
                <a:ln>
                  <a:noFill/>
                </a:ln>
                <a:solidFill>
                  <a:srgbClr val="000000"/>
                </a:solidFill>
                <a:latin typeface="Times New Roman"/>
                <a:ea typeface="Times New Roman"/>
                <a:cs typeface="Times New Roman"/>
              </a:rPr>
              <a:t>;</a:t>
            </a:r>
            <a:endParaRPr lang="ru-RU" sz="1600" b="0" i="0" u="none" strike="noStrike" cap="none" dirty="0">
              <a:ln>
                <a:noFill/>
              </a:ln>
              <a:solidFill>
                <a:schemeClr val="tx1"/>
              </a:solidFill>
              <a:latin typeface="Times New Roman"/>
              <a:cs typeface="Times New Roman"/>
            </a:endParaRPr>
          </a:p>
          <a:p>
            <a:pPr lvl="0" algn="just" defTabSz="914400">
              <a:spcBef>
                <a:spcPts val="0"/>
              </a:spcBef>
              <a:spcAft>
                <a:spcPts val="0"/>
              </a:spcAft>
              <a:defRPr/>
            </a:pPr>
            <a:r>
              <a:rPr lang="ru-RU" sz="1600" dirty="0">
                <a:solidFill>
                  <a:srgbClr val="9C0E11"/>
                </a:solidFill>
                <a:latin typeface="Franklin Gothic Heavy"/>
                <a:ea typeface="Times New Roman"/>
                <a:cs typeface="Times New Roman"/>
              </a:rPr>
              <a:t>■ </a:t>
            </a:r>
            <a:r>
              <a:rPr lang="ru-RU" sz="1600" b="0" i="0" u="none" strike="noStrike" cap="none" dirty="0">
                <a:ln>
                  <a:noFill/>
                </a:ln>
                <a:solidFill>
                  <a:schemeClr val="tx1"/>
                </a:solidFill>
                <a:latin typeface="Times New Roman"/>
                <a:ea typeface="Calibri"/>
                <a:cs typeface="Times New Roman"/>
              </a:rPr>
              <a:t>п. 1 ст. 172 НК РФ  - право на применение вычетов поставлено в зависимость от наличия счетов-фактур и первичных документов, подтверждающих принятие на учет (работ, услуг), имущественных прав. </a:t>
            </a:r>
            <a:r>
              <a:rPr lang="ru-RU" sz="1600" b="1" i="0" u="none" strike="noStrike" cap="none" dirty="0">
                <a:ln>
                  <a:noFill/>
                </a:ln>
                <a:solidFill>
                  <a:schemeClr val="tx1"/>
                </a:solidFill>
                <a:latin typeface="Times New Roman"/>
                <a:ea typeface="Calibri"/>
                <a:cs typeface="Times New Roman"/>
              </a:rPr>
              <a:t>Иные документы</a:t>
            </a:r>
            <a:r>
              <a:rPr lang="ru-RU" sz="1600" b="0" i="0" u="none" strike="noStrike" cap="none" dirty="0">
                <a:ln>
                  <a:noFill/>
                </a:ln>
                <a:solidFill>
                  <a:schemeClr val="tx1"/>
                </a:solidFill>
                <a:latin typeface="Times New Roman"/>
                <a:ea typeface="Calibri"/>
                <a:cs typeface="Times New Roman"/>
              </a:rPr>
              <a:t> (в том числе, договоры и регистры бухгалтерского учета) </a:t>
            </a:r>
            <a:r>
              <a:rPr lang="ru-RU" sz="1600" b="1" i="0" u="none" strike="noStrike" cap="none" dirty="0">
                <a:ln>
                  <a:noFill/>
                </a:ln>
                <a:solidFill>
                  <a:schemeClr val="tx1"/>
                </a:solidFill>
                <a:latin typeface="Times New Roman"/>
                <a:ea typeface="Calibri"/>
                <a:cs typeface="Times New Roman"/>
              </a:rPr>
              <a:t>в качестве основания для применения налогового вычета в ст. 172 НК РФ не упоминаются.</a:t>
            </a:r>
            <a:endParaRPr lang="ru-RU" sz="1600" b="0" i="0" u="none" strike="noStrike" cap="none" dirty="0">
              <a:ln>
                <a:noFill/>
              </a:ln>
              <a:solidFill>
                <a:schemeClr val="tx1"/>
              </a:solidFill>
              <a:latin typeface="Times New Roman"/>
              <a:cs typeface="Times New Roman"/>
            </a:endParaRPr>
          </a:p>
          <a:p>
            <a:pPr lvl="0" algn="just" defTabSz="914400">
              <a:spcBef>
                <a:spcPts val="0"/>
              </a:spcBef>
              <a:spcAft>
                <a:spcPts val="0"/>
              </a:spcAft>
              <a:defRPr/>
            </a:pPr>
            <a:r>
              <a:rPr lang="ru-RU" sz="1600" dirty="0">
                <a:solidFill>
                  <a:srgbClr val="9C0E11"/>
                </a:solidFill>
                <a:latin typeface="Franklin Gothic Heavy"/>
                <a:ea typeface="Times New Roman"/>
                <a:cs typeface="Times New Roman"/>
              </a:rPr>
              <a:t>■ </a:t>
            </a:r>
            <a:r>
              <a:rPr lang="ru-RU" sz="1600" b="0" i="0" u="none" strike="noStrike" cap="none" dirty="0">
                <a:ln>
                  <a:noFill/>
                </a:ln>
                <a:solidFill>
                  <a:srgbClr val="000000"/>
                </a:solidFill>
                <a:latin typeface="Times New Roman"/>
                <a:ea typeface="Times New Roman"/>
                <a:cs typeface="Times New Roman"/>
              </a:rPr>
              <a:t>довод УФНС о правомерности истребования со ссылкой на </a:t>
            </a:r>
            <a:r>
              <a:rPr lang="ru-RU" sz="2000" b="1" i="0" u="sng" strike="noStrike" cap="none" dirty="0">
                <a:ln>
                  <a:noFill/>
                </a:ln>
                <a:solidFill>
                  <a:srgbClr val="820000"/>
                </a:solidFill>
                <a:latin typeface="Times New Roman"/>
                <a:ea typeface="Times New Roman"/>
                <a:cs typeface="Times New Roman"/>
              </a:rPr>
              <a:t>ст. 54.1 НК РФ</a:t>
            </a:r>
            <a:r>
              <a:rPr lang="ru-RU" sz="1600" b="0" i="0" u="none" strike="noStrike" cap="none" dirty="0">
                <a:ln>
                  <a:noFill/>
                </a:ln>
                <a:solidFill>
                  <a:srgbClr val="000000"/>
                </a:solidFill>
                <a:latin typeface="Times New Roman"/>
                <a:ea typeface="Times New Roman"/>
                <a:cs typeface="Times New Roman"/>
              </a:rPr>
              <a:t>, несостоятелен. Ст. 54.1 НК РФ устанавливает пределы осуществления налогоплательщиком прав по исчислению налоговой базы и суммы налога. Она не регулирует порядок проведения «</a:t>
            </a:r>
            <a:r>
              <a:rPr lang="ru-RU" sz="1600" b="0" i="0" u="none" strike="noStrike" cap="none" dirty="0" err="1">
                <a:ln>
                  <a:noFill/>
                </a:ln>
                <a:solidFill>
                  <a:srgbClr val="000000"/>
                </a:solidFill>
                <a:latin typeface="Times New Roman"/>
                <a:ea typeface="Times New Roman"/>
                <a:cs typeface="Times New Roman"/>
              </a:rPr>
              <a:t>камералок</a:t>
            </a:r>
            <a:r>
              <a:rPr lang="ru-RU" sz="1600" b="0" i="0" u="none" strike="noStrike" cap="none" dirty="0">
                <a:ln>
                  <a:noFill/>
                </a:ln>
                <a:solidFill>
                  <a:srgbClr val="000000"/>
                </a:solidFill>
                <a:latin typeface="Times New Roman"/>
                <a:ea typeface="Times New Roman"/>
                <a:cs typeface="Times New Roman"/>
              </a:rPr>
              <a:t>»  и не может трактоваться, как расширяющие допустимый объем </a:t>
            </a:r>
            <a:r>
              <a:rPr lang="ru-RU" sz="1600" b="0" i="0" u="none" strike="noStrike" cap="none" dirty="0" err="1">
                <a:ln>
                  <a:noFill/>
                </a:ln>
                <a:solidFill>
                  <a:srgbClr val="000000"/>
                </a:solidFill>
                <a:latin typeface="Times New Roman"/>
                <a:ea typeface="Times New Roman"/>
                <a:cs typeface="Times New Roman"/>
              </a:rPr>
              <a:t>истребуемых</a:t>
            </a:r>
            <a:r>
              <a:rPr lang="ru-RU" sz="1600" b="0" i="0" u="none" strike="noStrike" cap="none" dirty="0">
                <a:ln>
                  <a:noFill/>
                </a:ln>
                <a:solidFill>
                  <a:srgbClr val="000000"/>
                </a:solidFill>
                <a:latin typeface="Times New Roman"/>
                <a:ea typeface="Times New Roman"/>
                <a:cs typeface="Times New Roman"/>
              </a:rPr>
              <a:t> документов, установленный п. 8 ст. 88 НК.</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i="1" u="none" strike="noStrike" cap="none" dirty="0">
                <a:ln>
                  <a:noFill/>
                </a:ln>
                <a:solidFill>
                  <a:srgbClr val="9C0E11"/>
                </a:solidFill>
                <a:latin typeface="Times New Roman"/>
                <a:ea typeface="Times New Roman"/>
                <a:cs typeface="Times New Roman"/>
              </a:rPr>
              <a:t>Письма Минфина и ФНС (письма от 27.12.2007 №03-02-07/2-209, от 17.01.2008 №ШС-6-03/24@).</a:t>
            </a:r>
            <a:endParaRPr lang="ru-RU" sz="1600" i="1" u="none" strike="noStrike" cap="none" dirty="0">
              <a:ln>
                <a:noFill/>
              </a:ln>
              <a:solidFill>
                <a:srgbClr val="9C0E1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endParaRPr lang="ru-RU" sz="1800" i="1" u="none" strike="noStrike" cap="none" dirty="0">
              <a:ln>
                <a:noFill/>
              </a:ln>
              <a:solidFill>
                <a:srgbClr val="9C0E11"/>
              </a:solidFill>
              <a:latin typeface="Arial"/>
              <a:cs typeface="Arial"/>
            </a:endParaRPr>
          </a:p>
        </p:txBody>
      </p:sp>
      <p:sp>
        <p:nvSpPr>
          <p:cNvPr id="13" name="Прямоугольник 12"/>
          <p:cNvSpPr/>
          <p:nvPr/>
        </p:nvSpPr>
        <p:spPr bwMode="auto">
          <a:xfrm>
            <a:off x="430372" y="720976"/>
            <a:ext cx="9021340" cy="369332"/>
          </a:xfrm>
          <a:prstGeom prst="rect">
            <a:avLst/>
          </a:prstGeom>
        </p:spPr>
        <p:txBody>
          <a:bodyPr wrap="square">
            <a:spAutoFit/>
          </a:bodyPr>
          <a:lstStyle/>
          <a:p>
            <a:pPr lvl="0" algn="ctr" defTabSz="914400">
              <a:spcBef>
                <a:spcPts val="0"/>
              </a:spcBef>
              <a:spcAft>
                <a:spcPts val="0"/>
              </a:spcAft>
              <a:defRPr/>
            </a:pPr>
            <a:r>
              <a:rPr lang="ru-RU" b="1" dirty="0">
                <a:solidFill>
                  <a:srgbClr val="000000"/>
                </a:solidFill>
                <a:latin typeface="Times New Roman"/>
                <a:ea typeface="Calibri"/>
                <a:cs typeface="Times New Roman"/>
              </a:rPr>
              <a:t>Постановление АС Северо-Западного округа 18.01.2021 по делу № А56-38742/2020</a:t>
            </a:r>
            <a:endParaRPr lang="ru-RU" dirty="0">
              <a:latin typeface="Times New Roman"/>
              <a:cs typeface="Times New Roman"/>
            </a:endParaRPr>
          </a:p>
        </p:txBody>
      </p:sp>
      <p:pic>
        <p:nvPicPr>
          <p:cNvPr id="14" name="image1.png"/>
          <p:cNvPicPr>
            <a:picLocks noChangeAspect="1"/>
          </p:cNvPicPr>
          <p:nvPr/>
        </p:nvPicPr>
        <p:blipFill>
          <a:blip r:embed="rId6"/>
          <a:stretch/>
        </p:blipFill>
        <p:spPr bwMode="auto">
          <a:xfrm>
            <a:off x="8449733" y="0"/>
            <a:ext cx="1395624" cy="371785"/>
          </a:xfrm>
          <a:prstGeom prst="rect">
            <a:avLst/>
          </a:prstGeom>
          <a:ln w="12700" cap="flat">
            <a:noFill/>
            <a:miter lim="400000"/>
          </a:ln>
        </p:spPr>
      </p:pic>
      <p:pic>
        <p:nvPicPr>
          <p:cNvPr id="15" name="Picture 6" descr="https://img2.freepng.ru/20191028/bqv/transparent-balance-wood-scale-games-metal-scale-clipart-liability-laws-and-regulations-png5dbb1d50c0ea06.2822813915725438247902.jpg"/>
          <p:cNvPicPr>
            <a:picLocks noChangeAspect="1" noChangeArrowheads="1"/>
          </p:cNvPicPr>
          <p:nvPr/>
        </p:nvPicPr>
        <p:blipFill>
          <a:blip r:embed="rId7"/>
          <a:srcRect/>
          <a:stretch>
            <a:fillRect/>
          </a:stretch>
        </p:blipFill>
        <p:spPr bwMode="auto">
          <a:xfrm>
            <a:off x="9051543" y="6021289"/>
            <a:ext cx="604976" cy="648072"/>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Прямоугольник 10"/>
          <p:cNvSpPr/>
          <p:nvPr/>
        </p:nvSpPr>
        <p:spPr bwMode="auto">
          <a:xfrm>
            <a:off x="776536" y="1844824"/>
            <a:ext cx="8568952" cy="2862322"/>
          </a:xfrm>
          <a:prstGeom prst="rect">
            <a:avLst/>
          </a:prstGeom>
          <a:ln>
            <a:solidFill>
              <a:srgbClr val="C00000"/>
            </a:solidFill>
          </a:ln>
        </p:spPr>
        <p:txBody>
          <a:bodyPr wrap="square">
            <a:spAutoFit/>
          </a:bodyPr>
          <a:lstStyle/>
          <a:p>
            <a:pPr algn="ctr">
              <a:defRPr/>
            </a:pPr>
            <a:r>
              <a:rPr lang="ru-RU" sz="3600">
                <a:latin typeface="Times New Roman"/>
                <a:cs typeface="Times New Roman"/>
              </a:rPr>
              <a:t> </a:t>
            </a:r>
            <a:r>
              <a:rPr lang="ru-RU" sz="3600" b="1">
                <a:solidFill>
                  <a:srgbClr val="C00000"/>
                </a:solidFill>
                <a:latin typeface="Times New Roman"/>
                <a:cs typeface="Times New Roman"/>
              </a:rPr>
              <a:t>ТОП-1</a:t>
            </a:r>
            <a:endParaRPr lang="en-US" sz="3600" b="1">
              <a:solidFill>
                <a:srgbClr val="C00000"/>
              </a:solidFill>
              <a:latin typeface="Times New Roman"/>
              <a:cs typeface="Times New Roman"/>
            </a:endParaRPr>
          </a:p>
          <a:p>
            <a:pPr algn="ctr">
              <a:defRPr/>
            </a:pPr>
            <a:endParaRPr lang="ru-RU" sz="3600" b="1">
              <a:solidFill>
                <a:srgbClr val="C00000"/>
              </a:solidFill>
              <a:latin typeface="Times New Roman"/>
              <a:cs typeface="Times New Roman"/>
            </a:endParaRPr>
          </a:p>
          <a:p>
            <a:pPr algn="ctr">
              <a:defRPr/>
            </a:pPr>
            <a:r>
              <a:rPr lang="ru-RU" sz="3600" b="1">
                <a:latin typeface="Times New Roman"/>
                <a:cs typeface="Times New Roman"/>
              </a:rPr>
              <a:t>«Налоговые комиссии»: </a:t>
            </a:r>
          </a:p>
          <a:p>
            <a:pPr algn="ctr">
              <a:defRPr/>
            </a:pPr>
            <a:r>
              <a:rPr lang="ru-RU" sz="3600" b="1">
                <a:latin typeface="Times New Roman"/>
                <a:cs typeface="Times New Roman"/>
              </a:rPr>
              <a:t>кого и для чего вызывают </a:t>
            </a:r>
          </a:p>
          <a:p>
            <a:pPr algn="ctr">
              <a:defRPr/>
            </a:pPr>
            <a:r>
              <a:rPr lang="ru-RU" sz="3600" b="1">
                <a:latin typeface="Times New Roman"/>
                <a:cs typeface="Times New Roman"/>
              </a:rPr>
              <a:t>и как не навредить компании </a:t>
            </a:r>
            <a:r>
              <a:rPr lang="en-US" sz="3600" b="1">
                <a:latin typeface="Times New Roman"/>
                <a:cs typeface="Times New Roman"/>
              </a:rPr>
              <a:t>?!</a:t>
            </a:r>
            <a:endParaRPr lang="ru-RU" sz="3600" b="1">
              <a:latin typeface="Times New Roman"/>
              <a:cs typeface="Times New Roman"/>
            </a:endParaRPr>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27"/>
          <p:cNvSpPr/>
          <p:nvPr/>
        </p:nvSpPr>
        <p:spPr bwMode="auto">
          <a:xfrm>
            <a:off x="430372" y="1608089"/>
            <a:ext cx="8553376" cy="4351543"/>
          </a:xfrm>
          <a:prstGeom prst="rect">
            <a:avLst/>
          </a:prstGeom>
          <a:ln w="76200">
            <a:solidFill>
              <a:srgbClr val="9E0E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5" name="Рисунок 1"/>
          <p:cNvPicPr>
            <a:picLocks noChangeAspect="1"/>
          </p:cNvPicPr>
          <p:nvPr/>
        </p:nvPicPr>
        <p:blipFill>
          <a:blip r:embed="rId2"/>
          <a:stretch/>
        </p:blipFill>
        <p:spPr bwMode="auto">
          <a:xfrm>
            <a:off x="1" y="0"/>
            <a:ext cx="9906859" cy="6858594"/>
          </a:xfrm>
          <a:prstGeom prst="rect">
            <a:avLst/>
          </a:prstGeom>
          <a:ln>
            <a:solidFill>
              <a:srgbClr val="8A0000"/>
            </a:solidFill>
          </a:ln>
        </p:spPr>
      </p:pic>
      <p:sp>
        <p:nvSpPr>
          <p:cNvPr id="6"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7" name="Рисунок 4"/>
          <p:cNvPicPr>
            <a:picLocks noChangeAspect="1"/>
          </p:cNvPicPr>
          <p:nvPr/>
        </p:nvPicPr>
        <p:blipFill>
          <a:blip r:embed="rId3"/>
          <a:stretch/>
        </p:blipFill>
        <p:spPr bwMode="auto">
          <a:xfrm>
            <a:off x="8802540" y="5788824"/>
            <a:ext cx="563288" cy="563288"/>
          </a:xfrm>
          <a:prstGeom prst="rect">
            <a:avLst/>
          </a:prstGeom>
        </p:spPr>
      </p:pic>
      <p:pic>
        <p:nvPicPr>
          <p:cNvPr id="8" name="Рисунок 6"/>
          <p:cNvPicPr>
            <a:picLocks noChangeAspect="1"/>
          </p:cNvPicPr>
          <p:nvPr/>
        </p:nvPicPr>
        <p:blipFill>
          <a:blip r:embed="rId4"/>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1"/>
          <p:cNvSpPr/>
          <p:nvPr/>
        </p:nvSpPr>
        <p:spPr bwMode="auto">
          <a:xfrm>
            <a:off x="519808" y="1469020"/>
            <a:ext cx="8846020" cy="220958"/>
          </a:xfrm>
          <a:prstGeom prst="rect">
            <a:avLst/>
          </a:prstGeom>
          <a:ln w="12700">
            <a:miter lim="400000"/>
          </a:ln>
        </p:spPr>
        <p:txBody>
          <a:bodyPr wrap="square" lIns="45719" rIns="45719">
            <a:spAutoFit/>
          </a:bodyPr>
          <a:lstStyle/>
          <a:p>
            <a:pPr defTabSz="914400">
              <a:lnSpc>
                <a:spcPts val="700"/>
              </a:lnSpc>
              <a:defRPr sz="2100" b="1"/>
            </a:pPr>
            <a:r>
              <a:rPr sz="2100" b="1">
                <a:solidFill>
                  <a:srgbClr val="000000"/>
                </a:solidFill>
                <a:latin typeface="Arial"/>
                <a:cs typeface="Arial"/>
              </a:rPr>
              <a:t> </a:t>
            </a:r>
            <a:endParaRPr/>
          </a:p>
        </p:txBody>
      </p:sp>
      <p:sp>
        <p:nvSpPr>
          <p:cNvPr id="11" name="Прямоугольник 10"/>
          <p:cNvSpPr/>
          <p:nvPr/>
        </p:nvSpPr>
        <p:spPr bwMode="auto">
          <a:xfrm>
            <a:off x="416496" y="1166843"/>
            <a:ext cx="9217024" cy="3416320"/>
          </a:xfrm>
          <a:prstGeom prst="rect">
            <a:avLst/>
          </a:prstGeom>
          <a:ln w="28575">
            <a:solidFill>
              <a:srgbClr val="8A0000"/>
            </a:solidFill>
          </a:ln>
        </p:spPr>
        <p:txBody>
          <a:bodyPr wrap="square">
            <a:spAutoFit/>
          </a:bodyPr>
          <a:lstStyle/>
          <a:p>
            <a:pPr>
              <a:defRPr/>
            </a:pPr>
            <a:endParaRPr lang="ru-RU"/>
          </a:p>
          <a:p>
            <a:pPr>
              <a:defRPr/>
            </a:pPr>
            <a:r>
              <a:rPr lang="ru-RU" b="1">
                <a:latin typeface="Times New Roman"/>
                <a:cs typeface="Times New Roman"/>
              </a:rPr>
              <a:t>Постановление АС Волго-Вятского округа от 20.05.2021 года по делу № А28-8268/2020 </a:t>
            </a:r>
            <a:endParaRPr/>
          </a:p>
          <a:p>
            <a:pPr>
              <a:defRPr/>
            </a:pPr>
            <a:endParaRPr lang="ru-RU">
              <a:latin typeface="Times New Roman"/>
              <a:cs typeface="Times New Roman"/>
            </a:endParaRPr>
          </a:p>
          <a:p>
            <a:pPr algn="just">
              <a:defRPr/>
            </a:pPr>
            <a:r>
              <a:rPr lang="ru-RU">
                <a:latin typeface="Times New Roman"/>
                <a:cs typeface="Times New Roman"/>
              </a:rPr>
              <a:t>В рамках КНП по возмещению НДС, инспекция затребовала документы, подтверждающие подтверждают право на вычет по покупке оборудования, в том числе оборотно-сальдовые ведомости  по счетам 01, 02, 08, 10, 60, 62, 76. </a:t>
            </a:r>
            <a:endParaRPr/>
          </a:p>
          <a:p>
            <a:pPr algn="just">
              <a:defRPr/>
            </a:pPr>
            <a:endParaRPr lang="ru-RU">
              <a:latin typeface="Times New Roman"/>
              <a:cs typeface="Times New Roman"/>
            </a:endParaRPr>
          </a:p>
          <a:p>
            <a:pPr algn="just">
              <a:defRPr/>
            </a:pPr>
            <a:r>
              <a:rPr lang="ru-RU" b="1">
                <a:latin typeface="Times New Roman"/>
                <a:cs typeface="Times New Roman"/>
              </a:rPr>
              <a:t>Налогоплательщик отказался предоставлять ОСВ </a:t>
            </a:r>
            <a:r>
              <a:rPr lang="ru-RU">
                <a:latin typeface="Times New Roman"/>
                <a:cs typeface="Times New Roman"/>
              </a:rPr>
              <a:t>: при КНП с НДС к возмещению инспекция вправе требовать документы, которые подтверждают право на вычет, оборотно-сальдовые ведомости его не подтверждают. </a:t>
            </a:r>
            <a:endParaRPr/>
          </a:p>
          <a:p>
            <a:pPr algn="just">
              <a:defRPr/>
            </a:pPr>
            <a:endParaRPr lang="ru-RU">
              <a:latin typeface="Times New Roman"/>
              <a:cs typeface="Times New Roman"/>
            </a:endParaRPr>
          </a:p>
          <a:p>
            <a:pPr algn="just">
              <a:defRPr/>
            </a:pPr>
            <a:r>
              <a:rPr lang="ru-RU" b="1">
                <a:solidFill>
                  <a:srgbClr val="8A0000"/>
                </a:solidFill>
                <a:latin typeface="Times New Roman"/>
                <a:cs typeface="Times New Roman"/>
              </a:rPr>
              <a:t>Суд поддержал налогоплательщика</a:t>
            </a:r>
            <a:r>
              <a:rPr lang="ru-RU">
                <a:latin typeface="Times New Roman"/>
                <a:cs typeface="Times New Roman"/>
              </a:rPr>
              <a:t>.</a:t>
            </a:r>
            <a:endParaRPr/>
          </a:p>
        </p:txBody>
      </p:sp>
      <p:sp>
        <p:nvSpPr>
          <p:cNvPr id="12" name="TextBox 11"/>
          <p:cNvSpPr/>
          <p:nvPr/>
        </p:nvSpPr>
        <p:spPr bwMode="auto">
          <a:xfrm>
            <a:off x="704528" y="188640"/>
            <a:ext cx="8280919" cy="400110"/>
          </a:xfrm>
          <a:prstGeom prst="rect">
            <a:avLst/>
          </a:prstGeom>
          <a:noFill/>
        </p:spPr>
        <p:txBody>
          <a:bodyPr wrap="square" rtlCol="0">
            <a:spAutoFit/>
          </a:bodyPr>
          <a:lstStyle/>
          <a:p>
            <a:pPr algn="ctr">
              <a:defRPr/>
            </a:pPr>
            <a:r>
              <a:rPr lang="ru-RU" sz="2000" b="1">
                <a:solidFill>
                  <a:srgbClr val="8A0000"/>
                </a:solidFill>
                <a:latin typeface="Times New Roman"/>
                <a:cs typeface="Times New Roman"/>
              </a:rPr>
              <a:t>В рамках «камералки» что попало не истребуют!</a:t>
            </a:r>
            <a:endParaRPr/>
          </a:p>
        </p:txBody>
      </p:sp>
      <p:pic>
        <p:nvPicPr>
          <p:cNvPr id="13" name="image1.png"/>
          <p:cNvPicPr>
            <a:picLocks noChangeAspect="1"/>
          </p:cNvPicPr>
          <p:nvPr/>
        </p:nvPicPr>
        <p:blipFill>
          <a:blip r:embed="rId6"/>
          <a:stretch/>
        </p:blipFill>
        <p:spPr bwMode="auto">
          <a:xfrm>
            <a:off x="8500533" y="0"/>
            <a:ext cx="1344824" cy="358252"/>
          </a:xfrm>
          <a:prstGeom prst="rect">
            <a:avLst/>
          </a:prstGeom>
          <a:ln w="12700" cap="flat">
            <a:noFill/>
            <a:miter lim="400000"/>
          </a:ln>
        </p:spPr>
      </p:pic>
      <p:pic>
        <p:nvPicPr>
          <p:cNvPr id="14" name="Picture 6" descr="https://img2.freepng.ru/20191028/bqv/transparent-balance-wood-scale-games-metal-scale-clipart-liability-laws-and-regulations-png5dbb1d50c0ea06.2822813915725438247902.jpg"/>
          <p:cNvPicPr>
            <a:picLocks noChangeAspect="1" noChangeArrowheads="1"/>
          </p:cNvPicPr>
          <p:nvPr/>
        </p:nvPicPr>
        <p:blipFill>
          <a:blip r:embed="rId7"/>
          <a:srcRect/>
          <a:stretch>
            <a:fillRect/>
          </a:stretch>
        </p:blipFill>
        <p:spPr bwMode="auto">
          <a:xfrm>
            <a:off x="9051543" y="6021289"/>
            <a:ext cx="604976" cy="648072"/>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1"/>
          <p:cNvSpPr>
            <a:spLocks noChangeArrowheads="1"/>
          </p:cNvSpPr>
          <p:nvPr/>
        </p:nvSpPr>
        <p:spPr bwMode="auto">
          <a:xfrm>
            <a:off x="200472" y="766732"/>
            <a:ext cx="936104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a:lnSpc>
                <a:spcPct val="100000"/>
              </a:lnSpc>
              <a:spcBef>
                <a:spcPts val="0"/>
              </a:spcBef>
              <a:spcAft>
                <a:spcPts val="0"/>
              </a:spcAft>
              <a:buClrTx/>
              <a:buSzTx/>
              <a:buFontTx/>
              <a:buNone/>
              <a:defRPr/>
            </a:pPr>
            <a:r>
              <a:rPr lang="ru-RU" b="1" i="0" u="none" strike="noStrike" cap="none">
                <a:ln>
                  <a:noFill/>
                </a:ln>
                <a:solidFill>
                  <a:srgbClr val="000000"/>
                </a:solidFill>
                <a:latin typeface="Times New Roman"/>
                <a:ea typeface="Calibri"/>
                <a:cs typeface="Times New Roman"/>
              </a:rPr>
              <a:t>Определение ВС РФ от 21.06.2021 по делу № А32-48817/2018</a:t>
            </a:r>
            <a:endParaRPr/>
          </a:p>
          <a:p>
            <a:pPr marL="0" marR="0" lvl="0" indent="0" algn="ctr" defTabSz="914400">
              <a:lnSpc>
                <a:spcPct val="100000"/>
              </a:lnSpc>
              <a:spcBef>
                <a:spcPts val="0"/>
              </a:spcBef>
              <a:spcAft>
                <a:spcPts val="0"/>
              </a:spcAft>
              <a:buClrTx/>
              <a:buSzTx/>
              <a:buFontTx/>
              <a:buNone/>
              <a:defRPr/>
            </a:pPr>
            <a:endParaRPr lang="ru-RU"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000000"/>
                </a:solidFill>
                <a:latin typeface="Times New Roman"/>
                <a:ea typeface="Calibri"/>
                <a:cs typeface="Times New Roman"/>
              </a:rPr>
              <a:t>Суть дела:</a:t>
            </a:r>
            <a:r>
              <a:rPr lang="ru-RU" sz="1600" b="0" i="0" u="none" strike="noStrike" cap="none">
                <a:ln>
                  <a:noFill/>
                </a:ln>
                <a:solidFill>
                  <a:srgbClr val="000000"/>
                </a:solidFill>
                <a:latin typeface="Times New Roman"/>
                <a:ea typeface="Calibri"/>
                <a:cs typeface="Times New Roman"/>
              </a:rPr>
              <a:t> в ходе выездной проверки было направлено требование о представлении документов. Документы были представлены не в полном объеме - </a:t>
            </a:r>
            <a:r>
              <a:rPr lang="ru-RU" sz="1600" b="1" i="0" u="none" strike="noStrike" cap="none">
                <a:ln>
                  <a:noFill/>
                </a:ln>
                <a:solidFill>
                  <a:srgbClr val="000000"/>
                </a:solidFill>
                <a:latin typeface="Times New Roman"/>
                <a:ea typeface="Calibri"/>
                <a:cs typeface="Times New Roman"/>
              </a:rPr>
              <a:t>штраф 4 860 800 руб.</a:t>
            </a:r>
            <a:r>
              <a:rPr lang="ru-RU" sz="1600">
                <a:latin typeface="Times New Roman"/>
                <a:cs typeface="Times New Roman"/>
              </a:rPr>
              <a:t> </a:t>
            </a:r>
            <a:r>
              <a:rPr lang="ru-RU" sz="1600" b="0" i="0" u="none" strike="noStrike" cap="none">
                <a:ln>
                  <a:noFill/>
                </a:ln>
                <a:solidFill>
                  <a:srgbClr val="000000"/>
                </a:solidFill>
                <a:latin typeface="Times New Roman"/>
                <a:ea typeface="Calibri"/>
                <a:cs typeface="Times New Roman"/>
              </a:rPr>
              <a:t>(ст. 126 НК РФ). </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000000"/>
                </a:solidFill>
                <a:latin typeface="Times New Roman"/>
                <a:ea typeface="Calibri"/>
                <a:cs typeface="Times New Roman"/>
              </a:rPr>
              <a:t>Первая инстанция</a:t>
            </a:r>
            <a:r>
              <a:rPr lang="ru-RU" sz="1600" b="0" i="0" u="none" strike="noStrike" cap="none">
                <a:ln>
                  <a:noFill/>
                </a:ln>
                <a:solidFill>
                  <a:srgbClr val="000000"/>
                </a:solidFill>
                <a:latin typeface="Times New Roman"/>
                <a:ea typeface="Calibri"/>
                <a:cs typeface="Times New Roman"/>
              </a:rPr>
              <a:t> - штраф правомерный.</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000000"/>
                </a:solidFill>
                <a:latin typeface="Times New Roman"/>
                <a:ea typeface="Calibri"/>
                <a:cs typeface="Times New Roman"/>
              </a:rPr>
              <a:t>Апелляционная инстанция</a:t>
            </a:r>
            <a:r>
              <a:rPr lang="ru-RU" sz="1600" b="0" i="0" u="none" strike="noStrike" cap="none">
                <a:ln>
                  <a:noFill/>
                </a:ln>
                <a:solidFill>
                  <a:srgbClr val="000000"/>
                </a:solidFill>
                <a:latin typeface="Times New Roman"/>
                <a:ea typeface="Calibri"/>
                <a:cs typeface="Times New Roman"/>
              </a:rPr>
              <a:t> -  штраф незаконный :</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a:ln>
                  <a:noFill/>
                </a:ln>
                <a:solidFill>
                  <a:srgbClr val="000000"/>
                </a:solidFill>
                <a:latin typeface="Times New Roman"/>
                <a:ea typeface="Calibri"/>
                <a:cs typeface="Times New Roman"/>
              </a:rPr>
              <a:t>-оснований для штрафа нет, т.к. проверка производилась на территории налогоплательщика и  не чинилось препятствий для ознакомления налогового органа с первичной документацией;</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a:ln>
                  <a:noFill/>
                </a:ln>
                <a:solidFill>
                  <a:srgbClr val="000000"/>
                </a:solidFill>
                <a:latin typeface="Times New Roman"/>
                <a:ea typeface="Calibri"/>
                <a:cs typeface="Times New Roman"/>
              </a:rPr>
              <a:t>-решение инспекции не содержит сведений, что выездная проверка проводилась по месту нахождения налогового органа, что подтверждает факт проверки на территории налогоплательщика и имелся доступ ко всем имеющимся первичным документам, в том числе к программе 1С, что исключает возможность непредставления налогоплательщиком документов на проверку.</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000000"/>
                </a:solidFill>
                <a:latin typeface="Times New Roman"/>
                <a:ea typeface="Calibri"/>
                <a:cs typeface="Times New Roman"/>
              </a:rPr>
              <a:t>Кассационные инстанции - </a:t>
            </a:r>
            <a:r>
              <a:rPr lang="ru-RU" sz="1600" b="0" i="0" u="none" strike="noStrike" cap="none">
                <a:ln>
                  <a:noFill/>
                </a:ln>
                <a:solidFill>
                  <a:srgbClr val="000000"/>
                </a:solidFill>
                <a:latin typeface="Times New Roman"/>
                <a:ea typeface="Calibri"/>
                <a:cs typeface="Times New Roman"/>
              </a:rPr>
              <a:t>поскольку в ходе проведения проверки инспекция получила доступ ко всем документам и к информационной базе 1С - направление налогоплательщику требований о предоставлении документов само по себе противоречило порядку проведения проверки.</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a:ln>
                  <a:noFill/>
                </a:ln>
                <a:solidFill>
                  <a:srgbClr val="000000"/>
                </a:solidFill>
                <a:latin typeface="Times New Roman"/>
                <a:ea typeface="Calibri"/>
                <a:cs typeface="Times New Roman"/>
              </a:rPr>
              <a:t/>
            </a:r>
            <a:br>
              <a:rPr lang="ru-RU" sz="1600" b="0" i="0" u="none" strike="noStrike" cap="none">
                <a:ln>
                  <a:noFill/>
                </a:ln>
                <a:solidFill>
                  <a:srgbClr val="000000"/>
                </a:solidFill>
                <a:latin typeface="Times New Roman"/>
                <a:ea typeface="Calibri"/>
                <a:cs typeface="Times New Roman"/>
              </a:rPr>
            </a:br>
            <a:r>
              <a:rPr lang="ru-RU" sz="1600" b="1" i="0" u="none" strike="noStrike" cap="none">
                <a:ln>
                  <a:noFill/>
                </a:ln>
                <a:solidFill>
                  <a:srgbClr val="C00000"/>
                </a:solidFill>
                <a:latin typeface="Times New Roman"/>
                <a:ea typeface="Calibri"/>
                <a:cs typeface="Times New Roman"/>
              </a:rPr>
              <a:t>Иная точка зрения </a:t>
            </a:r>
            <a:r>
              <a:rPr lang="ru-RU" sz="1600" b="1" i="0" u="none" strike="noStrike" cap="none">
                <a:ln>
                  <a:noFill/>
                </a:ln>
                <a:solidFill>
                  <a:srgbClr val="000000"/>
                </a:solidFill>
                <a:latin typeface="Times New Roman"/>
                <a:ea typeface="Calibri"/>
                <a:cs typeface="Times New Roman"/>
              </a:rPr>
              <a:t>судов по аналогичным делам: </a:t>
            </a:r>
            <a:r>
              <a:rPr lang="ru-RU" sz="1600" b="0" i="0" u="none" strike="noStrike" cap="none">
                <a:ln>
                  <a:noFill/>
                </a:ln>
                <a:solidFill>
                  <a:srgbClr val="000000"/>
                </a:solidFill>
                <a:latin typeface="Times New Roman"/>
                <a:ea typeface="Calibri"/>
                <a:cs typeface="Times New Roman"/>
              </a:rPr>
              <a:t>ст. 93 НК РФ не содержит положений, освобождающих от обязанности предоставления документов, по требованию, в порядке статьи 93 НК РФ, в случае ознакомления должностных лиц налогового органа с оригиналами запрошенных документов в ходе проведения проверки. Учитывают как смягчающее обстоятельство для снижения размера штрафа </a:t>
            </a:r>
            <a:r>
              <a:rPr lang="ru-RU" sz="1600" b="0" i="1" u="none" strike="noStrike" cap="none">
                <a:ln>
                  <a:noFill/>
                </a:ln>
                <a:solidFill>
                  <a:srgbClr val="000000"/>
                </a:solidFill>
                <a:latin typeface="Times New Roman"/>
                <a:ea typeface="Calibri"/>
                <a:cs typeface="Times New Roman"/>
              </a:rPr>
              <a:t>(например, отказное определение ВС от 23.06.2021 года по делу № А20-1911/2020 )</a:t>
            </a:r>
            <a:endParaRPr lang="ru-RU" sz="1600" b="0" i="0" u="none" strike="noStrike" cap="none">
              <a:ln>
                <a:noFill/>
              </a:ln>
              <a:solidFill>
                <a:schemeClr val="tx1"/>
              </a:solidFill>
              <a:latin typeface="Times New Roman"/>
              <a:cs typeface="Times New Roman"/>
            </a:endParaRPr>
          </a:p>
        </p:txBody>
      </p:sp>
      <p:sp>
        <p:nvSpPr>
          <p:cNvPr id="11" name="Прямоугольник 10"/>
          <p:cNvSpPr/>
          <p:nvPr/>
        </p:nvSpPr>
        <p:spPr bwMode="auto">
          <a:xfrm>
            <a:off x="1640632" y="116632"/>
            <a:ext cx="8496944" cy="400110"/>
          </a:xfrm>
          <a:prstGeom prst="rect">
            <a:avLst/>
          </a:prstGeom>
        </p:spPr>
        <p:txBody>
          <a:bodyPr wrap="square">
            <a:spAutoFit/>
          </a:bodyPr>
          <a:lstStyle/>
          <a:p>
            <a:pPr lvl="0" algn="just" defTabSz="914400">
              <a:spcBef>
                <a:spcPts val="0"/>
              </a:spcBef>
              <a:spcAft>
                <a:spcPts val="0"/>
              </a:spcAft>
              <a:defRPr/>
            </a:pPr>
            <a:r>
              <a:rPr lang="ru-RU" sz="2000" b="1">
                <a:solidFill>
                  <a:srgbClr val="8A0000"/>
                </a:solidFill>
                <a:latin typeface="Times New Roman"/>
                <a:ea typeface="Calibri"/>
                <a:cs typeface="Times New Roman"/>
              </a:rPr>
              <a:t>Неисполнение требования в ходе выездной - есть нюансы!</a:t>
            </a:r>
            <a:endParaRPr lang="ru-RU" sz="2000">
              <a:solidFill>
                <a:srgbClr val="8A0000"/>
              </a:solidFill>
              <a:latin typeface="Times New Roman"/>
              <a:cs typeface="Times New Roman"/>
            </a:endParaRPr>
          </a:p>
        </p:txBody>
      </p:sp>
      <p:pic>
        <p:nvPicPr>
          <p:cNvPr id="12" name="image1.png"/>
          <p:cNvPicPr>
            <a:picLocks noChangeAspect="1"/>
          </p:cNvPicPr>
          <p:nvPr/>
        </p:nvPicPr>
        <p:blipFill>
          <a:blip r:embed="rId6"/>
          <a:stretch/>
        </p:blipFill>
        <p:spPr bwMode="auto">
          <a:xfrm>
            <a:off x="8802539" y="0"/>
            <a:ext cx="1042817" cy="277799"/>
          </a:xfrm>
          <a:prstGeom prst="rect">
            <a:avLst/>
          </a:prstGeom>
          <a:ln w="12700" cap="flat">
            <a:noFill/>
            <a:miter lim="400000"/>
          </a:ln>
        </p:spPr>
      </p:pic>
      <p:pic>
        <p:nvPicPr>
          <p:cNvPr id="13" name="Picture 6" descr="https://img2.freepng.ru/20191028/bqv/transparent-balance-wood-scale-games-metal-scale-clipart-liability-laws-and-regulations-png5dbb1d50c0ea06.2822813915725438247902.jpg"/>
          <p:cNvPicPr>
            <a:picLocks noChangeAspect="1" noChangeArrowheads="1"/>
          </p:cNvPicPr>
          <p:nvPr/>
        </p:nvPicPr>
        <p:blipFill>
          <a:blip r:embed="rId7"/>
          <a:srcRect/>
          <a:stretch>
            <a:fillRect/>
          </a:stretch>
        </p:blipFill>
        <p:spPr bwMode="auto">
          <a:xfrm>
            <a:off x="9051543" y="6021289"/>
            <a:ext cx="604976" cy="648072"/>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Прямоугольник 9"/>
          <p:cNvSpPr/>
          <p:nvPr/>
        </p:nvSpPr>
        <p:spPr bwMode="auto">
          <a:xfrm>
            <a:off x="684372" y="182367"/>
            <a:ext cx="9074439" cy="707886"/>
          </a:xfrm>
          <a:prstGeom prst="rect">
            <a:avLst/>
          </a:prstGeom>
        </p:spPr>
        <p:txBody>
          <a:bodyPr wrap="square">
            <a:spAutoFit/>
          </a:bodyPr>
          <a:lstStyle/>
          <a:p>
            <a:pPr>
              <a:defRPr/>
            </a:pPr>
            <a:r>
              <a:rPr lang="ru-RU" sz="2000" b="1" u="sng">
                <a:solidFill>
                  <a:srgbClr val="8A0000"/>
                </a:solidFill>
                <a:latin typeface="Times New Roman"/>
                <a:cs typeface="Times New Roman"/>
              </a:rPr>
              <a:t>БЕЗ СУДА</a:t>
            </a:r>
            <a:r>
              <a:rPr lang="ru-RU" sz="2000" b="1">
                <a:solidFill>
                  <a:srgbClr val="8A0000"/>
                </a:solidFill>
                <a:latin typeface="Times New Roman"/>
                <a:cs typeface="Times New Roman"/>
              </a:rPr>
              <a:t>: отменен штраф за непредставление документов в ходе выездной! </a:t>
            </a:r>
            <a:endParaRPr/>
          </a:p>
        </p:txBody>
      </p:sp>
      <p:sp>
        <p:nvSpPr>
          <p:cNvPr id="11" name="Rectangle 1"/>
          <p:cNvSpPr>
            <a:spLocks noChangeArrowheads="1"/>
          </p:cNvSpPr>
          <p:nvPr/>
        </p:nvSpPr>
        <p:spPr bwMode="auto">
          <a:xfrm>
            <a:off x="128464" y="824574"/>
            <a:ext cx="9577063" cy="5970865"/>
          </a:xfrm>
          <a:prstGeom prst="rect">
            <a:avLst/>
          </a:prstGeom>
          <a:solidFill>
            <a:srgbClr val="FFF6E7"/>
          </a:solidFill>
          <a:ln w="28575">
            <a:solidFill>
              <a:srgbClr val="9C0E11"/>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9C0E11"/>
                </a:solidFill>
                <a:latin typeface="Times New Roman"/>
                <a:ea typeface="Times New Roman"/>
                <a:cs typeface="Times New Roman"/>
              </a:rPr>
              <a:t>Суть: </a:t>
            </a:r>
            <a:r>
              <a:rPr lang="ru-RU" sz="1600" b="0" i="0" u="none" strike="noStrike" cap="none">
                <a:ln>
                  <a:noFill/>
                </a:ln>
                <a:solidFill>
                  <a:srgbClr val="222222"/>
                </a:solidFill>
                <a:latin typeface="Times New Roman"/>
                <a:ea typeface="Times New Roman"/>
                <a:cs typeface="Times New Roman"/>
              </a:rPr>
              <a:t>В ходе выездной проверки было истребовано </a:t>
            </a:r>
            <a:r>
              <a:rPr lang="ru-RU" sz="1600" b="1" i="0" u="none" strike="noStrike" cap="none">
                <a:ln>
                  <a:noFill/>
                </a:ln>
                <a:solidFill>
                  <a:srgbClr val="222222"/>
                </a:solidFill>
                <a:latin typeface="Times New Roman"/>
                <a:ea typeface="Times New Roman"/>
                <a:cs typeface="Times New Roman"/>
              </a:rPr>
              <a:t>более </a:t>
            </a:r>
            <a:r>
              <a:rPr lang="ru-RU" b="1" i="0" u="none" strike="noStrike" cap="none">
                <a:ln>
                  <a:noFill/>
                </a:ln>
                <a:solidFill>
                  <a:srgbClr val="9C0E11"/>
                </a:solidFill>
                <a:latin typeface="Times New Roman"/>
                <a:ea typeface="Times New Roman"/>
                <a:cs typeface="Times New Roman"/>
              </a:rPr>
              <a:t>3 500 </a:t>
            </a:r>
            <a:r>
              <a:rPr lang="ru-RU" sz="1600" b="1" i="0" u="none" strike="noStrike" cap="none">
                <a:ln>
                  <a:noFill/>
                </a:ln>
                <a:solidFill>
                  <a:srgbClr val="222222"/>
                </a:solidFill>
                <a:latin typeface="Times New Roman"/>
                <a:ea typeface="Times New Roman"/>
                <a:cs typeface="Times New Roman"/>
              </a:rPr>
              <a:t>документов </a:t>
            </a:r>
            <a:r>
              <a:rPr lang="ru-RU" sz="1600" b="0" i="0" u="none" strike="noStrike" cap="none">
                <a:ln>
                  <a:noFill/>
                </a:ln>
                <a:solidFill>
                  <a:srgbClr val="222222"/>
                </a:solidFill>
                <a:latin typeface="Times New Roman"/>
                <a:ea typeface="Times New Roman"/>
                <a:cs typeface="Times New Roman"/>
              </a:rPr>
              <a:t>(3 требования) : договоры, сметы, счета-фактуры, акты КС-2, КС-3, журналы производства работ и др. по финансово-хозяйственным взаимоотношениям с 30 контрагентами (как заказчиками, так и субподрядчиками), а также различные регистры бухгалтерского и налогового учета и т.д.</a:t>
            </a:r>
            <a:endParaRPr/>
          </a:p>
          <a:p>
            <a:pPr marL="0" marR="0" lvl="0" indent="0" algn="just" defTabSz="914400">
              <a:lnSpc>
                <a:spcPct val="100000"/>
              </a:lnSpc>
              <a:spcBef>
                <a:spcPts val="0"/>
              </a:spcBef>
              <a:spcAft>
                <a:spcPts val="0"/>
              </a:spcAft>
              <a:buClrTx/>
              <a:buSzTx/>
              <a:buFontTx/>
              <a:buNone/>
              <a:defRPr/>
            </a:pP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9C0E11"/>
                </a:solidFill>
                <a:latin typeface="Times New Roman"/>
                <a:ea typeface="Times New Roman"/>
                <a:cs typeface="Times New Roman"/>
              </a:rPr>
              <a:t>Инспекция отказала в продлении сроков и оштрафовала ее на </a:t>
            </a:r>
            <a:r>
              <a:rPr lang="ru-RU" b="1" i="0" u="none" strike="noStrike" cap="none">
                <a:ln>
                  <a:noFill/>
                </a:ln>
                <a:solidFill>
                  <a:srgbClr val="9C0E11"/>
                </a:solidFill>
                <a:latin typeface="Times New Roman"/>
                <a:ea typeface="Times New Roman"/>
                <a:cs typeface="Times New Roman"/>
              </a:rPr>
              <a:t>850 </a:t>
            </a:r>
            <a:r>
              <a:rPr lang="ru-RU" sz="1600" b="1" i="0" u="none" strike="noStrike" cap="none">
                <a:ln>
                  <a:noFill/>
                </a:ln>
                <a:solidFill>
                  <a:srgbClr val="9C0E11"/>
                </a:solidFill>
                <a:latin typeface="Times New Roman"/>
                <a:ea typeface="Times New Roman"/>
                <a:cs typeface="Times New Roman"/>
              </a:rPr>
              <a:t>тыс. руб. </a:t>
            </a:r>
            <a:endParaRPr/>
          </a:p>
          <a:p>
            <a:pPr marL="0" marR="0" lvl="0" indent="0" algn="just" defTabSz="914400">
              <a:lnSpc>
                <a:spcPct val="100000"/>
              </a:lnSpc>
              <a:spcBef>
                <a:spcPts val="0"/>
              </a:spcBef>
              <a:spcAft>
                <a:spcPts val="0"/>
              </a:spcAft>
              <a:buClrTx/>
              <a:buSzTx/>
              <a:buFontTx/>
              <a:buNone/>
              <a:defRPr/>
            </a:pPr>
            <a:endParaRPr lang="ru-RU" sz="1600" b="0" i="0" u="none" strike="noStrike" cap="none">
              <a:ln>
                <a:noFill/>
              </a:ln>
              <a:solidFill>
                <a:srgbClr val="9C0E1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a:ln>
                  <a:noFill/>
                </a:ln>
                <a:solidFill>
                  <a:srgbClr val="222222"/>
                </a:solidFill>
                <a:latin typeface="Times New Roman"/>
                <a:ea typeface="Times New Roman"/>
                <a:cs typeface="Times New Roman"/>
              </a:rPr>
              <a:t>Решения инспекции о привлечении к ответственности </a:t>
            </a:r>
            <a:r>
              <a:rPr lang="ru-RU" sz="1600" b="1" i="0" u="none" strike="noStrike" cap="none">
                <a:ln>
                  <a:noFill/>
                </a:ln>
                <a:solidFill>
                  <a:srgbClr val="222222"/>
                </a:solidFill>
                <a:latin typeface="Times New Roman"/>
                <a:ea typeface="Times New Roman"/>
                <a:cs typeface="Times New Roman"/>
              </a:rPr>
              <a:t>были успешно обжалованы нами в вышестоящий налоговый орган.</a:t>
            </a:r>
            <a:endParaRPr/>
          </a:p>
          <a:p>
            <a:pPr marL="0" marR="0" lvl="0" indent="0" algn="just" defTabSz="914400">
              <a:lnSpc>
                <a:spcPct val="100000"/>
              </a:lnSpc>
              <a:spcBef>
                <a:spcPts val="0"/>
              </a:spcBef>
              <a:spcAft>
                <a:spcPts val="0"/>
              </a:spcAft>
              <a:buClrTx/>
              <a:buSzTx/>
              <a:buFontTx/>
              <a:buNone/>
              <a:defRPr/>
            </a:pP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9C0E11"/>
                </a:solidFill>
                <a:latin typeface="Times New Roman"/>
                <a:ea typeface="Times New Roman"/>
                <a:cs typeface="Times New Roman"/>
              </a:rPr>
              <a:t>Принятые доводы:</a:t>
            </a:r>
            <a:endParaRPr lang="ru-RU" sz="1600" b="0" i="0" u="none" strike="noStrike" cap="none">
              <a:ln>
                <a:noFill/>
              </a:ln>
              <a:solidFill>
                <a:srgbClr val="9C0E11"/>
              </a:solidFill>
              <a:latin typeface="Times New Roman"/>
              <a:cs typeface="Times New Roman"/>
            </a:endParaRPr>
          </a:p>
          <a:p>
            <a:pPr marL="0" marR="0" lvl="0" indent="0" algn="just" defTabSz="914400">
              <a:lnSpc>
                <a:spcPct val="100000"/>
              </a:lnSpc>
              <a:spcBef>
                <a:spcPts val="0"/>
              </a:spcBef>
              <a:spcAft>
                <a:spcPts val="0"/>
              </a:spcAft>
              <a:buClrTx/>
              <a:buSzTx/>
              <a:buFontTx/>
              <a:buAutoNum type="arabicPeriod"/>
              <a:defRPr/>
            </a:pPr>
            <a:r>
              <a:rPr lang="ru-RU" sz="1600" b="1" i="0" u="none" strike="noStrike" cap="none">
                <a:ln>
                  <a:noFill/>
                </a:ln>
                <a:solidFill>
                  <a:srgbClr val="222222"/>
                </a:solidFill>
                <a:latin typeface="Times New Roman"/>
                <a:ea typeface="Times New Roman"/>
                <a:cs typeface="Times New Roman"/>
              </a:rPr>
              <a:t>Отсутствует вина</a:t>
            </a:r>
            <a:r>
              <a:rPr lang="ru-RU" sz="1600" b="0" i="0" u="none" strike="noStrike" cap="none">
                <a:ln>
                  <a:noFill/>
                </a:ln>
                <a:solidFill>
                  <a:srgbClr val="222222"/>
                </a:solidFill>
                <a:latin typeface="Times New Roman"/>
                <a:ea typeface="Times New Roman"/>
                <a:cs typeface="Times New Roman"/>
              </a:rPr>
              <a:t>, как обязательный элемент состава правонарушения, по п. 1 ст. 126 НК РФ, т.к. </a:t>
            </a:r>
            <a:r>
              <a:rPr lang="ru-RU" sz="1600" b="1" i="0" u="none" strike="noStrike" cap="none">
                <a:ln>
                  <a:noFill/>
                </a:ln>
                <a:solidFill>
                  <a:srgbClr val="990000"/>
                </a:solidFill>
                <a:latin typeface="Times New Roman"/>
                <a:ea typeface="Times New Roman"/>
                <a:cs typeface="Times New Roman"/>
              </a:rPr>
              <a:t>истребован значительный объем и  были объективные препятствия для исполнения 3 требований налогового органа в 10-дневный срок </a:t>
            </a:r>
            <a:r>
              <a:rPr lang="ru-RU" sz="1600" b="0" i="0" u="none" strike="noStrike" cap="none">
                <a:ln>
                  <a:noFill/>
                </a:ln>
                <a:solidFill>
                  <a:srgbClr val="222222"/>
                </a:solidFill>
                <a:latin typeface="Times New Roman"/>
                <a:ea typeface="Times New Roman"/>
                <a:cs typeface="Times New Roman"/>
              </a:rPr>
              <a:t>(ограниченность трудовых ресурсов по подбору и изготовлению копий большого объема документов и т.п.). </a:t>
            </a:r>
            <a:endParaRPr lang="ru-RU" sz="1600" b="0" i="0" u="none" strike="noStrike" cap="none">
              <a:ln>
                <a:noFill/>
              </a:ln>
              <a:solidFill>
                <a:srgbClr val="222222"/>
              </a:solidFill>
              <a:latin typeface="Times New Roman"/>
              <a:ea typeface="Calibri"/>
              <a:cs typeface="Times New Roman"/>
            </a:endParaRPr>
          </a:p>
          <a:p>
            <a:pPr marL="0" marR="0" lvl="0" indent="0" algn="just" defTabSz="914400">
              <a:lnSpc>
                <a:spcPct val="100000"/>
              </a:lnSpc>
              <a:spcBef>
                <a:spcPts val="0"/>
              </a:spcBef>
              <a:spcAft>
                <a:spcPts val="0"/>
              </a:spcAft>
              <a:buClrTx/>
              <a:buSzTx/>
              <a:buFontTx/>
              <a:buAutoNum type="arabicPeriod"/>
              <a:defRPr/>
            </a:pPr>
            <a:r>
              <a:rPr lang="ru-RU" sz="1600" b="1" i="0" u="none" strike="noStrike" cap="none">
                <a:ln>
                  <a:noFill/>
                </a:ln>
                <a:solidFill>
                  <a:srgbClr val="222222"/>
                </a:solidFill>
                <a:latin typeface="Times New Roman"/>
                <a:ea typeface="Times New Roman"/>
                <a:cs typeface="Times New Roman"/>
              </a:rPr>
              <a:t>Своевременное представление ходатайств </a:t>
            </a:r>
            <a:r>
              <a:rPr lang="ru-RU" sz="1600" b="0" i="0" u="none" strike="noStrike" cap="none">
                <a:ln>
                  <a:noFill/>
                </a:ln>
                <a:solidFill>
                  <a:srgbClr val="222222"/>
                </a:solidFill>
                <a:latin typeface="Times New Roman"/>
                <a:ea typeface="Times New Roman"/>
                <a:cs typeface="Times New Roman"/>
              </a:rPr>
              <a:t>о продлении сроков представления документов, представление истребуемых документов в сроки, указанные компаний в таких ходатайствах.</a:t>
            </a:r>
            <a:endParaRPr lang="ru-RU" sz="1600" b="0" i="0" u="none" strike="noStrike" cap="none">
              <a:ln>
                <a:noFill/>
              </a:ln>
              <a:solidFill>
                <a:srgbClr val="222222"/>
              </a:solidFill>
              <a:latin typeface="Times New Roman"/>
              <a:ea typeface="Calibri"/>
              <a:cs typeface="Times New Roman"/>
            </a:endParaRPr>
          </a:p>
          <a:p>
            <a:pPr marL="0" marR="0" lvl="0" indent="0" algn="just" defTabSz="914400">
              <a:lnSpc>
                <a:spcPct val="100000"/>
              </a:lnSpc>
              <a:spcBef>
                <a:spcPts val="0"/>
              </a:spcBef>
              <a:spcAft>
                <a:spcPts val="0"/>
              </a:spcAft>
              <a:buClrTx/>
              <a:buSzTx/>
              <a:buFontTx/>
              <a:buAutoNum type="arabicPeriod"/>
              <a:defRPr/>
            </a:pPr>
            <a:r>
              <a:rPr lang="ru-RU" sz="1600" b="1" i="0" u="none" strike="noStrike" cap="none">
                <a:ln>
                  <a:noFill/>
                </a:ln>
                <a:solidFill>
                  <a:srgbClr val="222222"/>
                </a:solidFill>
                <a:latin typeface="Times New Roman"/>
                <a:ea typeface="Times New Roman"/>
                <a:cs typeface="Times New Roman"/>
              </a:rPr>
              <a:t>Необоснованность привлечения к ответственности за непредставление документов, которые фактически отсутствовали у компании и не велись ею в принципе</a:t>
            </a:r>
            <a:r>
              <a:rPr lang="ru-RU" sz="1600" b="0" i="0" u="none" strike="noStrike" cap="none">
                <a:ln>
                  <a:noFill/>
                </a:ln>
                <a:solidFill>
                  <a:srgbClr val="222222"/>
                </a:solidFill>
                <a:latin typeface="Times New Roman"/>
                <a:ea typeface="Times New Roman"/>
                <a:cs typeface="Times New Roman"/>
              </a:rPr>
              <a:t>, Так, например, налоговый орган наложил штраф за непредставление коллективного договора, карточек по счетам 03, 04, 05, 07, 09, 15, 16, 20, 25, 43, 45, 58, 63, 67, 79, учет по которым вообще не велся в компании и т.п.</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200" b="0" i="0" u="none" strike="noStrike" cap="none">
                <a:ln>
                  <a:noFill/>
                </a:ln>
                <a:solidFill>
                  <a:srgbClr val="000000"/>
                </a:solidFill>
                <a:latin typeface="Calibri"/>
                <a:ea typeface="Times New Roman"/>
                <a:cs typeface="Times New Roman"/>
              </a:rPr>
              <a:t/>
            </a:r>
            <a:br>
              <a:rPr lang="ru-RU" sz="1200" b="0" i="0" u="none" strike="noStrike" cap="none">
                <a:ln>
                  <a:noFill/>
                </a:ln>
                <a:solidFill>
                  <a:srgbClr val="000000"/>
                </a:solidFill>
                <a:latin typeface="Calibri"/>
                <a:ea typeface="Times New Roman"/>
                <a:cs typeface="Times New Roman"/>
              </a:rPr>
            </a:br>
            <a:r>
              <a:rPr lang="ru-RU" sz="1200" b="0" i="0" u="none" strike="noStrike" cap="none">
                <a:ln>
                  <a:noFill/>
                </a:ln>
                <a:solidFill>
                  <a:srgbClr val="000000"/>
                </a:solidFill>
                <a:latin typeface="Calibri"/>
                <a:ea typeface="Times New Roman"/>
                <a:cs typeface="Times New Roman"/>
              </a:rPr>
              <a:t/>
            </a:r>
            <a:br>
              <a:rPr lang="ru-RU" sz="1200" b="0" i="0" u="none" strike="noStrike" cap="none">
                <a:ln>
                  <a:noFill/>
                </a:ln>
                <a:solidFill>
                  <a:srgbClr val="000000"/>
                </a:solidFill>
                <a:latin typeface="Calibri"/>
                <a:ea typeface="Times New Roman"/>
                <a:cs typeface="Times New Roman"/>
              </a:rPr>
            </a:br>
            <a:endParaRPr lang="ru-RU" sz="1800" b="0" i="0" u="none" strike="noStrike" cap="none">
              <a:ln>
                <a:noFill/>
              </a:ln>
              <a:solidFill>
                <a:schemeClr val="tx1"/>
              </a:solidFill>
              <a:latin typeface="Arial"/>
              <a:cs typeface="Arial"/>
            </a:endParaRPr>
          </a:p>
        </p:txBody>
      </p:sp>
      <p:pic>
        <p:nvPicPr>
          <p:cNvPr id="12" name="image1.png"/>
          <p:cNvPicPr>
            <a:picLocks noChangeAspect="1"/>
          </p:cNvPicPr>
          <p:nvPr/>
        </p:nvPicPr>
        <p:blipFill>
          <a:blip r:embed="rId6"/>
          <a:stretch/>
        </p:blipFill>
        <p:spPr bwMode="auto">
          <a:xfrm>
            <a:off x="8449733" y="0"/>
            <a:ext cx="1395624" cy="371785"/>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27"/>
          <p:cNvSpPr/>
          <p:nvPr/>
        </p:nvSpPr>
        <p:spPr bwMode="auto">
          <a:xfrm>
            <a:off x="430372" y="1608089"/>
            <a:ext cx="8553376" cy="4351543"/>
          </a:xfrm>
          <a:prstGeom prst="rect">
            <a:avLst/>
          </a:prstGeom>
          <a:ln w="76200">
            <a:solidFill>
              <a:srgbClr val="9E0E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5" name="Рисунок 1"/>
          <p:cNvPicPr>
            <a:picLocks noChangeAspect="1"/>
          </p:cNvPicPr>
          <p:nvPr/>
        </p:nvPicPr>
        <p:blipFill>
          <a:blip r:embed="rId2"/>
          <a:stretch/>
        </p:blipFill>
        <p:spPr bwMode="auto">
          <a:xfrm>
            <a:off x="1" y="0"/>
            <a:ext cx="9906859" cy="6858594"/>
          </a:xfrm>
          <a:prstGeom prst="rect">
            <a:avLst/>
          </a:prstGeom>
        </p:spPr>
      </p:pic>
      <p:sp>
        <p:nvSpPr>
          <p:cNvPr id="6"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7" name="Рисунок 4"/>
          <p:cNvPicPr>
            <a:picLocks noChangeAspect="1"/>
          </p:cNvPicPr>
          <p:nvPr/>
        </p:nvPicPr>
        <p:blipFill>
          <a:blip r:embed="rId3"/>
          <a:stretch/>
        </p:blipFill>
        <p:spPr bwMode="auto">
          <a:xfrm>
            <a:off x="8802540" y="5788824"/>
            <a:ext cx="563288" cy="563288"/>
          </a:xfrm>
          <a:prstGeom prst="rect">
            <a:avLst/>
          </a:prstGeom>
        </p:spPr>
      </p:pic>
      <p:pic>
        <p:nvPicPr>
          <p:cNvPr id="8" name="Рисунок 6"/>
          <p:cNvPicPr>
            <a:picLocks noChangeAspect="1"/>
          </p:cNvPicPr>
          <p:nvPr/>
        </p:nvPicPr>
        <p:blipFill>
          <a:blip r:embed="rId4"/>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1"/>
          <p:cNvSpPr/>
          <p:nvPr/>
        </p:nvSpPr>
        <p:spPr bwMode="auto">
          <a:xfrm>
            <a:off x="519808" y="1469020"/>
            <a:ext cx="8846020" cy="220958"/>
          </a:xfrm>
          <a:prstGeom prst="rect">
            <a:avLst/>
          </a:prstGeom>
          <a:ln w="12700">
            <a:miter lim="400000"/>
          </a:ln>
        </p:spPr>
        <p:txBody>
          <a:bodyPr wrap="square" lIns="45719" rIns="45719">
            <a:spAutoFit/>
          </a:bodyPr>
          <a:lstStyle/>
          <a:p>
            <a:pPr defTabSz="914400">
              <a:lnSpc>
                <a:spcPts val="700"/>
              </a:lnSpc>
              <a:defRPr sz="2100" b="1"/>
            </a:pPr>
            <a:r>
              <a:rPr sz="2100" b="1">
                <a:solidFill>
                  <a:srgbClr val="000000"/>
                </a:solidFill>
                <a:latin typeface="Arial"/>
                <a:cs typeface="Arial"/>
              </a:rPr>
              <a:t> </a:t>
            </a:r>
            <a:endParaRPr/>
          </a:p>
        </p:txBody>
      </p:sp>
      <p:sp>
        <p:nvSpPr>
          <p:cNvPr id="11" name="Прямоугольник 11"/>
          <p:cNvSpPr/>
          <p:nvPr/>
        </p:nvSpPr>
        <p:spPr bwMode="auto">
          <a:xfrm>
            <a:off x="992560" y="188640"/>
            <a:ext cx="7560840" cy="400110"/>
          </a:xfrm>
          <a:prstGeom prst="rect">
            <a:avLst/>
          </a:prstGeom>
        </p:spPr>
        <p:txBody>
          <a:bodyPr wrap="square">
            <a:spAutoFit/>
          </a:bodyPr>
          <a:lstStyle/>
          <a:p>
            <a:pPr>
              <a:defRPr/>
            </a:pPr>
            <a:r>
              <a:rPr lang="ru-RU" sz="2000" b="1">
                <a:solidFill>
                  <a:srgbClr val="8A0000"/>
                </a:solidFill>
                <a:latin typeface="Times New Roman"/>
                <a:cs typeface="Times New Roman"/>
              </a:rPr>
              <a:t>В ходе выездной инспекция может истребовать «аналитику»</a:t>
            </a:r>
            <a:endParaRPr/>
          </a:p>
        </p:txBody>
      </p:sp>
      <p:pic>
        <p:nvPicPr>
          <p:cNvPr id="12" name="image1.png"/>
          <p:cNvPicPr>
            <a:picLocks noChangeAspect="1"/>
          </p:cNvPicPr>
          <p:nvPr/>
        </p:nvPicPr>
        <p:blipFill>
          <a:blip r:embed="rId6"/>
          <a:stretch/>
        </p:blipFill>
        <p:spPr bwMode="auto">
          <a:xfrm>
            <a:off x="8500533" y="0"/>
            <a:ext cx="1344824" cy="358252"/>
          </a:xfrm>
          <a:prstGeom prst="rect">
            <a:avLst/>
          </a:prstGeom>
          <a:ln w="12700" cap="flat">
            <a:noFill/>
            <a:miter lim="400000"/>
          </a:ln>
        </p:spPr>
      </p:pic>
      <p:sp>
        <p:nvSpPr>
          <p:cNvPr id="13" name="Прямоугольник 13"/>
          <p:cNvSpPr/>
          <p:nvPr/>
        </p:nvSpPr>
        <p:spPr bwMode="auto">
          <a:xfrm>
            <a:off x="272480" y="920621"/>
            <a:ext cx="9289032" cy="5262979"/>
          </a:xfrm>
          <a:prstGeom prst="rect">
            <a:avLst/>
          </a:prstGeom>
          <a:ln w="28575">
            <a:solidFill>
              <a:srgbClr val="A50021"/>
            </a:solidFill>
          </a:ln>
        </p:spPr>
        <p:txBody>
          <a:bodyPr wrap="square">
            <a:spAutoFit/>
          </a:bodyPr>
          <a:lstStyle/>
          <a:p>
            <a:pPr algn="ctr">
              <a:defRPr/>
            </a:pPr>
            <a:r>
              <a:rPr lang="ru-RU" b="1" dirty="0">
                <a:latin typeface="Times New Roman"/>
                <a:cs typeface="Times New Roman"/>
              </a:rPr>
              <a:t>Постановление АС Московского округа от 24.05.2021 года по делу № А40-49633/2020</a:t>
            </a:r>
            <a:endParaRPr dirty="0"/>
          </a:p>
          <a:p>
            <a:pPr algn="just">
              <a:defRPr/>
            </a:pPr>
            <a:endParaRPr lang="ru-RU" sz="1600" dirty="0">
              <a:latin typeface="Times New Roman"/>
              <a:cs typeface="Times New Roman"/>
            </a:endParaRPr>
          </a:p>
          <a:p>
            <a:pPr algn="just">
              <a:defRPr/>
            </a:pPr>
            <a:r>
              <a:rPr lang="ru-RU" sz="1600" dirty="0">
                <a:latin typeface="Times New Roman"/>
                <a:cs typeface="Times New Roman"/>
              </a:rPr>
              <a:t>В рамках выездной проверки компании было вручено требование о предоставлении инспекции </a:t>
            </a:r>
            <a:r>
              <a:rPr lang="ru-RU" sz="1600" b="1" dirty="0">
                <a:latin typeface="Times New Roman"/>
                <a:cs typeface="Times New Roman"/>
              </a:rPr>
              <a:t>пояснительной записки, отражающей принципы определения налогооблагаемой базы по налогу на прибыль</a:t>
            </a:r>
            <a:r>
              <a:rPr lang="ru-RU" sz="1600" dirty="0">
                <a:latin typeface="Times New Roman"/>
                <a:cs typeface="Times New Roman"/>
              </a:rPr>
              <a:t> (включения и/или исключения в составе налогооблагаемой базы по налогу доходов/расходов) </a:t>
            </a:r>
            <a:r>
              <a:rPr lang="ru-RU" sz="1600" b="1" dirty="0">
                <a:latin typeface="Times New Roman"/>
                <a:cs typeface="Times New Roman"/>
              </a:rPr>
              <a:t>и по финансово-хозяйственным операциям с контрагентами</a:t>
            </a:r>
            <a:r>
              <a:rPr lang="ru-RU" sz="1600" dirty="0">
                <a:latin typeface="Times New Roman"/>
                <a:cs typeface="Times New Roman"/>
              </a:rPr>
              <a:t>.</a:t>
            </a:r>
            <a:endParaRPr dirty="0"/>
          </a:p>
          <a:p>
            <a:pPr algn="just">
              <a:defRPr/>
            </a:pPr>
            <a:r>
              <a:rPr lang="ru-RU" sz="1600" dirty="0">
                <a:latin typeface="Times New Roman"/>
                <a:cs typeface="Times New Roman"/>
              </a:rPr>
              <a:t>Налогоплательщик отказался представить такое пояснение, сославшись на то, что налоговые органы не вправе требовать документы, не являющиеся первичными, в том числе отчеты или аналитические справки (обобщения).</a:t>
            </a:r>
            <a:endParaRPr dirty="0"/>
          </a:p>
          <a:p>
            <a:pPr algn="just">
              <a:defRPr/>
            </a:pPr>
            <a:r>
              <a:rPr lang="ru-RU" sz="1600" dirty="0">
                <a:latin typeface="Times New Roman"/>
                <a:cs typeface="Times New Roman"/>
              </a:rPr>
              <a:t>Однако </a:t>
            </a:r>
            <a:r>
              <a:rPr lang="ru-RU" sz="1600" b="1" dirty="0">
                <a:latin typeface="Times New Roman"/>
                <a:cs typeface="Times New Roman"/>
              </a:rPr>
              <a:t>суды не поддержали позицию компании</a:t>
            </a:r>
            <a:r>
              <a:rPr lang="ru-RU" sz="1600" dirty="0">
                <a:latin typeface="Times New Roman"/>
                <a:cs typeface="Times New Roman"/>
              </a:rPr>
              <a:t>, указав следующее аргументы:</a:t>
            </a:r>
            <a:endParaRPr dirty="0"/>
          </a:p>
          <a:p>
            <a:pPr algn="just">
              <a:defRPr/>
            </a:pPr>
            <a:r>
              <a:rPr lang="ru-RU" sz="1600" dirty="0">
                <a:latin typeface="Times New Roman"/>
                <a:cs typeface="Times New Roman"/>
              </a:rPr>
              <a:t>- ст. 93 НК РФ не конкретизирован перечень документов, которые налоговый орган вправе истребовать у налогоплательщика (налогового агента);</a:t>
            </a:r>
            <a:endParaRPr dirty="0"/>
          </a:p>
          <a:p>
            <a:pPr algn="just">
              <a:defRPr/>
            </a:pPr>
            <a:r>
              <a:rPr lang="ru-RU" sz="1600" dirty="0">
                <a:latin typeface="Times New Roman"/>
                <a:cs typeface="Times New Roman"/>
              </a:rPr>
              <a:t>-налоговый орган наделен правом на истребование документов (информации), касающихся деятельности проверяемого налогоплательщика, что не исключает их получение, в том числе и от самого проверяемого лица (п. 1 ст. 93.1 НК РФ);</a:t>
            </a:r>
            <a:endParaRPr dirty="0"/>
          </a:p>
          <a:p>
            <a:pPr algn="just">
              <a:defRPr/>
            </a:pPr>
            <a:r>
              <a:rPr lang="ru-RU" sz="1600" dirty="0">
                <a:latin typeface="Times New Roman"/>
                <a:cs typeface="Times New Roman"/>
              </a:rPr>
              <a:t>-</a:t>
            </a:r>
            <a:r>
              <a:rPr lang="ru-RU" sz="1600" b="1" dirty="0">
                <a:latin typeface="Times New Roman"/>
                <a:cs typeface="Times New Roman"/>
              </a:rPr>
              <a:t>выездная проверка является углубленной формой налогового контроля, которой предшествует </a:t>
            </a:r>
            <a:r>
              <a:rPr lang="ru-RU" sz="1600" b="1" dirty="0" err="1">
                <a:latin typeface="Times New Roman"/>
                <a:cs typeface="Times New Roman"/>
              </a:rPr>
              <a:t>предпроверочный</a:t>
            </a:r>
            <a:r>
              <a:rPr lang="ru-RU" sz="1600" b="1" dirty="0">
                <a:latin typeface="Times New Roman"/>
                <a:cs typeface="Times New Roman"/>
              </a:rPr>
              <a:t> анализ деятельности проверяемого лица, поэтому возможность истребования пояснений в ходе выездной проверки следует из совокупности положений п. 3 ст. 88 и ст. 89 НК РФ и направлена на сопоставление и проверку данных о налогоплательщике, имеющихся в распоряжении инспекции </a:t>
            </a:r>
            <a:r>
              <a:rPr lang="ru-RU" sz="1600" dirty="0">
                <a:latin typeface="Times New Roman"/>
                <a:cs typeface="Times New Roman"/>
              </a:rPr>
              <a:t>(содержащихся в отчетности, полученных по результатам </a:t>
            </a:r>
            <a:r>
              <a:rPr lang="ru-RU" sz="1600" dirty="0" err="1">
                <a:latin typeface="Times New Roman"/>
                <a:cs typeface="Times New Roman"/>
              </a:rPr>
              <a:t>предпроверочного</a:t>
            </a:r>
            <a:r>
              <a:rPr lang="ru-RU" sz="1600" dirty="0">
                <a:latin typeface="Times New Roman"/>
                <a:cs typeface="Times New Roman"/>
              </a:rPr>
              <a:t> анализа и их иных источников).</a:t>
            </a:r>
            <a:endParaRPr dirty="0"/>
          </a:p>
        </p:txBody>
      </p:sp>
      <p:pic>
        <p:nvPicPr>
          <p:cNvPr id="14" name="Picture 6" descr="https://img2.freepng.ru/20191028/bqv/transparent-balance-wood-scale-games-metal-scale-clipart-liability-laws-and-regulations-png5dbb1d50c0ea06.2822813915725438247902.jpg"/>
          <p:cNvPicPr>
            <a:picLocks noChangeAspect="1" noChangeArrowheads="1"/>
          </p:cNvPicPr>
          <p:nvPr/>
        </p:nvPicPr>
        <p:blipFill>
          <a:blip r:embed="rId7"/>
          <a:srcRect/>
          <a:stretch>
            <a:fillRect/>
          </a:stretch>
        </p:blipFill>
        <p:spPr bwMode="auto">
          <a:xfrm>
            <a:off x="9051543" y="6021289"/>
            <a:ext cx="604976" cy="648072"/>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Рисунок 8"/>
          <p:cNvPicPr>
            <a:picLocks noChangeAspect="1"/>
          </p:cNvPicPr>
          <p:nvPr/>
        </p:nvPicPr>
        <p:blipFill>
          <a:blip r:embed="rId2"/>
          <a:srcRect/>
          <a:stretch>
            <a:fillRect/>
          </a:stretch>
        </p:blipFill>
        <p:spPr bwMode="auto">
          <a:xfrm>
            <a:off x="1238250" y="642938"/>
            <a:ext cx="7429500" cy="5572125"/>
          </a:xfrm>
          <a:prstGeom prst="rect">
            <a:avLst/>
          </a:prstGeom>
          <a:noFill/>
          <a:ln w="9525">
            <a:noFill/>
            <a:miter lim="800000"/>
            <a:headEnd/>
            <a:tailEnd/>
          </a:ln>
        </p:spPr>
      </p:pic>
      <p:sp>
        <p:nvSpPr>
          <p:cNvPr id="4" name="Прямоугольник 3"/>
          <p:cNvSpPr/>
          <p:nvPr/>
        </p:nvSpPr>
        <p:spPr>
          <a:xfrm>
            <a:off x="1792288" y="1109663"/>
            <a:ext cx="5054600" cy="1779587"/>
          </a:xfrm>
          <a:prstGeom prst="rect">
            <a:avLst/>
          </a:prstGeom>
        </p:spPr>
        <p:txBody>
          <a:bodyPr>
            <a:spAutoFit/>
          </a:bodyPr>
          <a:lstStyle/>
          <a:p>
            <a:pPr defTabSz="742950" eaLnBrk="1" fontAlgn="auto" hangingPunct="1">
              <a:spcBef>
                <a:spcPts val="0"/>
              </a:spcBef>
              <a:spcAft>
                <a:spcPts val="0"/>
              </a:spcAft>
              <a:defRPr/>
            </a:pPr>
            <a:endParaRPr lang="ru-RU" sz="2031" b="1" dirty="0">
              <a:solidFill>
                <a:srgbClr val="26021D"/>
              </a:solidFill>
              <a:latin typeface="Franklin Gothic Demi" panose="020B0603020102020204" pitchFamily="34" charset="0"/>
              <a:cs typeface="+mn-cs"/>
            </a:endParaRPr>
          </a:p>
          <a:p>
            <a:pPr defTabSz="742950" eaLnBrk="1" fontAlgn="auto" hangingPunct="1">
              <a:spcBef>
                <a:spcPts val="0"/>
              </a:spcBef>
              <a:spcAft>
                <a:spcPts val="0"/>
              </a:spcAft>
              <a:defRPr/>
            </a:pPr>
            <a:r>
              <a:rPr lang="ru-RU" sz="2031" b="1" dirty="0">
                <a:solidFill>
                  <a:srgbClr val="26021D"/>
                </a:solidFill>
                <a:latin typeface="Franklin Gothic Demi" panose="020B0603020102020204" pitchFamily="34" charset="0"/>
                <a:cs typeface="+mn-cs"/>
              </a:rPr>
              <a:t>РАСШИРЕННОГО ДОСТУПА </a:t>
            </a:r>
            <a:br>
              <a:rPr lang="ru-RU" sz="2031" b="1" dirty="0">
                <a:solidFill>
                  <a:srgbClr val="26021D"/>
                </a:solidFill>
                <a:latin typeface="Franklin Gothic Demi" panose="020B0603020102020204" pitchFamily="34" charset="0"/>
                <a:cs typeface="+mn-cs"/>
              </a:rPr>
            </a:br>
            <a:r>
              <a:rPr lang="ru-RU" sz="2031" b="1" dirty="0">
                <a:solidFill>
                  <a:srgbClr val="26021D"/>
                </a:solidFill>
                <a:latin typeface="Franklin Gothic Demi" panose="020B0603020102020204" pitchFamily="34" charset="0"/>
                <a:cs typeface="+mn-cs"/>
              </a:rPr>
              <a:t>К КОМПЛЕКСНОМУ</a:t>
            </a:r>
            <a:br>
              <a:rPr lang="ru-RU" sz="2031" b="1" dirty="0">
                <a:solidFill>
                  <a:srgbClr val="26021D"/>
                </a:solidFill>
                <a:latin typeface="Franklin Gothic Demi" panose="020B0603020102020204" pitchFamily="34" charset="0"/>
                <a:cs typeface="+mn-cs"/>
              </a:rPr>
            </a:br>
            <a:r>
              <a:rPr lang="ru-RU" sz="2438" b="1" dirty="0">
                <a:solidFill>
                  <a:srgbClr val="9E0E11"/>
                </a:solidFill>
                <a:latin typeface="Franklin Gothic Demi" panose="020B0603020102020204" pitchFamily="34" charset="0"/>
                <a:cs typeface="+mn-cs"/>
              </a:rPr>
              <a:t>ИНФОРМАЦИОННО-ПРАВОВОМУ </a:t>
            </a:r>
          </a:p>
          <a:p>
            <a:pPr defTabSz="742950" eaLnBrk="1" fontAlgn="auto" hangingPunct="1">
              <a:spcBef>
                <a:spcPts val="0"/>
              </a:spcBef>
              <a:spcAft>
                <a:spcPts val="0"/>
              </a:spcAft>
              <a:defRPr/>
            </a:pPr>
            <a:r>
              <a:rPr lang="ru-RU" sz="2438" b="1" dirty="0">
                <a:solidFill>
                  <a:srgbClr val="9E0E11"/>
                </a:solidFill>
                <a:latin typeface="Franklin Gothic Demi" panose="020B0603020102020204" pitchFamily="34" charset="0"/>
                <a:cs typeface="+mn-cs"/>
              </a:rPr>
              <a:t>ОБЕПЕЧЕНИЮ ГАРАНТ!</a:t>
            </a:r>
          </a:p>
        </p:txBody>
      </p:sp>
      <p:sp>
        <p:nvSpPr>
          <p:cNvPr id="5" name="TextBox 4">
            <a:extLst/>
          </p:cNvPr>
          <p:cNvSpPr txBox="1"/>
          <p:nvPr/>
        </p:nvSpPr>
        <p:spPr>
          <a:xfrm>
            <a:off x="4319588" y="2954338"/>
            <a:ext cx="3254375" cy="647700"/>
          </a:xfrm>
          <a:prstGeom prst="rect">
            <a:avLst/>
          </a:prstGeom>
          <a:noFill/>
        </p:spPr>
        <p:txBody>
          <a:bodyPr>
            <a:spAutoFit/>
          </a:bodyPr>
          <a:lstStyle/>
          <a:p>
            <a:pPr defTabSz="742950" eaLnBrk="1" fontAlgn="auto" hangingPunct="1">
              <a:spcBef>
                <a:spcPts val="0"/>
              </a:spcBef>
              <a:spcAft>
                <a:spcPts val="774"/>
              </a:spcAft>
              <a:defRPr/>
            </a:pPr>
            <a:r>
              <a:rPr lang="ru-RU" sz="1204" dirty="0">
                <a:solidFill>
                  <a:prstClr val="black"/>
                </a:solidFill>
                <a:latin typeface="Franklin Gothic Book" panose="020B0503020102020204" pitchFamily="34" charset="0"/>
                <a:cs typeface="+mn-cs"/>
              </a:rPr>
              <a:t>Многомиллионная база правовых документов с удобным интеллектуальным поиском</a:t>
            </a:r>
          </a:p>
        </p:txBody>
      </p:sp>
      <p:sp>
        <p:nvSpPr>
          <p:cNvPr id="6" name="TextBox 5">
            <a:extLst/>
          </p:cNvPr>
          <p:cNvSpPr txBox="1"/>
          <p:nvPr/>
        </p:nvSpPr>
        <p:spPr>
          <a:xfrm>
            <a:off x="4319588" y="3500438"/>
            <a:ext cx="3821112" cy="647700"/>
          </a:xfrm>
          <a:prstGeom prst="rect">
            <a:avLst/>
          </a:prstGeom>
          <a:noFill/>
        </p:spPr>
        <p:txBody>
          <a:bodyPr>
            <a:spAutoFit/>
          </a:bodyPr>
          <a:lstStyle/>
          <a:p>
            <a:pPr defTabSz="742950" eaLnBrk="1" fontAlgn="auto" hangingPunct="1">
              <a:spcBef>
                <a:spcPts val="0"/>
              </a:spcBef>
              <a:spcAft>
                <a:spcPts val="774"/>
              </a:spcAft>
              <a:defRPr/>
            </a:pPr>
            <a:r>
              <a:rPr lang="ru-RU" sz="1204" dirty="0">
                <a:solidFill>
                  <a:prstClr val="black"/>
                </a:solidFill>
                <a:latin typeface="Franklin Gothic Book" panose="020B0503020102020204" pitchFamily="34" charset="0"/>
                <a:cs typeface="+mn-cs"/>
              </a:rPr>
              <a:t>Готовые ответы от экспертов на правовые ситуации, связанные с налогами, отчетностью и проверками</a:t>
            </a:r>
          </a:p>
        </p:txBody>
      </p:sp>
      <p:sp>
        <p:nvSpPr>
          <p:cNvPr id="7" name="TextBox 6">
            <a:extLst/>
          </p:cNvPr>
          <p:cNvSpPr txBox="1"/>
          <p:nvPr/>
        </p:nvSpPr>
        <p:spPr>
          <a:xfrm>
            <a:off x="4319588" y="4000500"/>
            <a:ext cx="3041650" cy="649288"/>
          </a:xfrm>
          <a:prstGeom prst="rect">
            <a:avLst/>
          </a:prstGeom>
          <a:noFill/>
        </p:spPr>
        <p:txBody>
          <a:bodyPr>
            <a:spAutoFit/>
          </a:bodyPr>
          <a:lstStyle/>
          <a:p>
            <a:pPr defTabSz="742950" eaLnBrk="1" fontAlgn="auto" hangingPunct="1">
              <a:spcBef>
                <a:spcPts val="0"/>
              </a:spcBef>
              <a:spcAft>
                <a:spcPts val="0"/>
              </a:spcAft>
              <a:defRPr/>
            </a:pPr>
            <a:r>
              <a:rPr lang="ru-RU" sz="1204" dirty="0">
                <a:solidFill>
                  <a:prstClr val="black"/>
                </a:solidFill>
                <a:latin typeface="Franklin Gothic Book" panose="020B0503020102020204" pitchFamily="34" charset="0"/>
                <a:cs typeface="+mn-cs"/>
              </a:rPr>
              <a:t>Интернет-семинары о важных изменениях в законодательстве и их практическом применении</a:t>
            </a:r>
            <a:endParaRPr lang="ru-RU" sz="1376" dirty="0">
              <a:solidFill>
                <a:prstClr val="black"/>
              </a:solidFill>
              <a:latin typeface="Franklin Gothic Book" panose="020B0503020102020204" pitchFamily="34" charset="0"/>
              <a:cs typeface="+mn-cs"/>
            </a:endParaRPr>
          </a:p>
        </p:txBody>
      </p:sp>
      <p:sp>
        <p:nvSpPr>
          <p:cNvPr id="8" name="Oval 33">
            <a:extLst/>
          </p:cNvPr>
          <p:cNvSpPr/>
          <p:nvPr/>
        </p:nvSpPr>
        <p:spPr>
          <a:xfrm>
            <a:off x="3983038" y="3033713"/>
            <a:ext cx="257175" cy="258762"/>
          </a:xfrm>
          <a:prstGeom prst="ellipse">
            <a:avLst/>
          </a:prstGeom>
          <a:solidFill>
            <a:srgbClr val="9E0E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50" eaLnBrk="1" fontAlgn="auto" hangingPunct="1">
              <a:spcBef>
                <a:spcPts val="0"/>
              </a:spcBef>
              <a:spcAft>
                <a:spcPts val="0"/>
              </a:spcAft>
              <a:defRPr/>
            </a:pPr>
            <a:r>
              <a:rPr lang="en-US" sz="903" b="1" dirty="0">
                <a:solidFill>
                  <a:prstClr val="white"/>
                </a:solidFill>
                <a:latin typeface="Franklin Gothic Demi Cond" panose="020B0603020102020204" pitchFamily="34" charset="0"/>
              </a:rPr>
              <a:t>1</a:t>
            </a:r>
            <a:endParaRPr lang="ru-RU" sz="903" b="1" dirty="0">
              <a:solidFill>
                <a:prstClr val="white"/>
              </a:solidFill>
              <a:latin typeface="Franklin Gothic Demi Cond" panose="020B0603020102020204" pitchFamily="34" charset="0"/>
            </a:endParaRPr>
          </a:p>
        </p:txBody>
      </p:sp>
      <p:sp>
        <p:nvSpPr>
          <p:cNvPr id="9" name="Oval 35">
            <a:extLst/>
          </p:cNvPr>
          <p:cNvSpPr/>
          <p:nvPr/>
        </p:nvSpPr>
        <p:spPr>
          <a:xfrm>
            <a:off x="3983038" y="3554413"/>
            <a:ext cx="257175" cy="258762"/>
          </a:xfrm>
          <a:prstGeom prst="ellipse">
            <a:avLst/>
          </a:prstGeom>
          <a:solidFill>
            <a:srgbClr val="9E0E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50" eaLnBrk="1" fontAlgn="auto" hangingPunct="1">
              <a:spcBef>
                <a:spcPts val="0"/>
              </a:spcBef>
              <a:spcAft>
                <a:spcPts val="0"/>
              </a:spcAft>
              <a:defRPr/>
            </a:pPr>
            <a:r>
              <a:rPr lang="ru-RU" sz="903" b="1" dirty="0">
                <a:solidFill>
                  <a:prstClr val="white"/>
                </a:solidFill>
                <a:latin typeface="Franklin Gothic Demi Cond" panose="020B0603020102020204" pitchFamily="34" charset="0"/>
              </a:rPr>
              <a:t>2</a:t>
            </a:r>
          </a:p>
        </p:txBody>
      </p:sp>
      <p:sp>
        <p:nvSpPr>
          <p:cNvPr id="10" name="Oval 37">
            <a:extLst/>
          </p:cNvPr>
          <p:cNvSpPr/>
          <p:nvPr/>
        </p:nvSpPr>
        <p:spPr>
          <a:xfrm>
            <a:off x="3983038" y="4052888"/>
            <a:ext cx="257175" cy="258762"/>
          </a:xfrm>
          <a:prstGeom prst="ellipse">
            <a:avLst/>
          </a:prstGeom>
          <a:solidFill>
            <a:srgbClr val="9E0E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50" eaLnBrk="1" fontAlgn="auto" hangingPunct="1">
              <a:spcBef>
                <a:spcPts val="0"/>
              </a:spcBef>
              <a:spcAft>
                <a:spcPts val="0"/>
              </a:spcAft>
              <a:defRPr/>
            </a:pPr>
            <a:r>
              <a:rPr lang="ru-RU" sz="903" b="1" dirty="0">
                <a:solidFill>
                  <a:prstClr val="white"/>
                </a:solidFill>
                <a:latin typeface="Franklin Gothic Demi Cond" panose="020B0603020102020204" pitchFamily="34" charset="0"/>
              </a:rPr>
              <a:t>3</a:t>
            </a:r>
          </a:p>
        </p:txBody>
      </p:sp>
      <p:sp>
        <p:nvSpPr>
          <p:cNvPr id="11" name="Прямоугольник: скругленные верхние углы 20">
            <a:extLst/>
          </p:cNvPr>
          <p:cNvSpPr/>
          <p:nvPr/>
        </p:nvSpPr>
        <p:spPr>
          <a:xfrm rot="16200000" flipV="1">
            <a:off x="3038475" y="3163888"/>
            <a:ext cx="854075" cy="4460875"/>
          </a:xfrm>
          <a:prstGeom prst="round2SameRect">
            <a:avLst>
              <a:gd name="adj1" fmla="val 50000"/>
              <a:gd name="adj2" fmla="val 0"/>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50" eaLnBrk="1" fontAlgn="auto" hangingPunct="1">
              <a:spcBef>
                <a:spcPts val="0"/>
              </a:spcBef>
              <a:spcAft>
                <a:spcPts val="0"/>
              </a:spcAft>
              <a:defRPr/>
            </a:pPr>
            <a:endParaRPr lang="ru-RU" sz="1161">
              <a:solidFill>
                <a:prstClr val="white"/>
              </a:solidFill>
            </a:endParaRPr>
          </a:p>
        </p:txBody>
      </p:sp>
      <p:sp>
        <p:nvSpPr>
          <p:cNvPr id="12" name="TextBox 11">
            <a:extLst/>
          </p:cNvPr>
          <p:cNvSpPr txBox="1"/>
          <p:nvPr/>
        </p:nvSpPr>
        <p:spPr>
          <a:xfrm>
            <a:off x="1641475" y="5056188"/>
            <a:ext cx="1658938" cy="728662"/>
          </a:xfrm>
          <a:prstGeom prst="rect">
            <a:avLst/>
          </a:prstGeom>
          <a:noFill/>
        </p:spPr>
        <p:txBody>
          <a:bodyPr>
            <a:spAutoFit/>
          </a:bodyPr>
          <a:lstStyle/>
          <a:p>
            <a:pPr defTabSz="742950" eaLnBrk="1" fontAlgn="auto" hangingPunct="1">
              <a:spcBef>
                <a:spcPts val="0"/>
              </a:spcBef>
              <a:spcAft>
                <a:spcPts val="387"/>
              </a:spcAft>
              <a:defRPr/>
            </a:pPr>
            <a:r>
              <a:rPr lang="ru-RU" sz="1032" dirty="0">
                <a:solidFill>
                  <a:prstClr val="black"/>
                </a:solidFill>
                <a:latin typeface="Franklin Gothic Book" panose="020B0503020102020204" pitchFamily="34" charset="0"/>
                <a:cs typeface="+mn-cs"/>
              </a:rPr>
              <a:t>Наведите камеру телефона </a:t>
            </a:r>
            <a:r>
              <a:rPr lang="en-US" sz="1032" dirty="0">
                <a:solidFill>
                  <a:prstClr val="black"/>
                </a:solidFill>
                <a:latin typeface="Franklin Gothic Book" panose="020B0503020102020204" pitchFamily="34" charset="0"/>
                <a:cs typeface="+mn-cs"/>
              </a:rPr>
              <a:t/>
            </a:r>
            <a:br>
              <a:rPr lang="en-US" sz="1032" dirty="0">
                <a:solidFill>
                  <a:prstClr val="black"/>
                </a:solidFill>
                <a:latin typeface="Franklin Gothic Book" panose="020B0503020102020204" pitchFamily="34" charset="0"/>
                <a:cs typeface="+mn-cs"/>
              </a:rPr>
            </a:br>
            <a:r>
              <a:rPr lang="ru-RU" sz="1032" dirty="0">
                <a:solidFill>
                  <a:prstClr val="black"/>
                </a:solidFill>
                <a:latin typeface="Franklin Gothic Book" panose="020B0503020102020204" pitchFamily="34" charset="0"/>
                <a:cs typeface="+mn-cs"/>
              </a:rPr>
              <a:t>и перейдите </a:t>
            </a:r>
            <a:r>
              <a:rPr lang="en-US" sz="1032" dirty="0">
                <a:solidFill>
                  <a:prstClr val="black"/>
                </a:solidFill>
                <a:latin typeface="Franklin Gothic Book" panose="020B0503020102020204" pitchFamily="34" charset="0"/>
                <a:cs typeface="+mn-cs"/>
              </a:rPr>
              <a:t/>
            </a:r>
            <a:br>
              <a:rPr lang="en-US" sz="1032" dirty="0">
                <a:solidFill>
                  <a:prstClr val="black"/>
                </a:solidFill>
                <a:latin typeface="Franklin Gothic Book" panose="020B0503020102020204" pitchFamily="34" charset="0"/>
                <a:cs typeface="+mn-cs"/>
              </a:rPr>
            </a:br>
            <a:r>
              <a:rPr lang="ru-RU" sz="1032" dirty="0">
                <a:solidFill>
                  <a:prstClr val="black"/>
                </a:solidFill>
                <a:latin typeface="Franklin Gothic Book" panose="020B0503020102020204" pitchFamily="34" charset="0"/>
                <a:cs typeface="+mn-cs"/>
              </a:rPr>
              <a:t>по ссылке</a:t>
            </a:r>
            <a:endParaRPr lang="ru-RU" sz="1032" b="1" spc="64" dirty="0">
              <a:solidFill>
                <a:srgbClr val="E51A4B"/>
              </a:solidFill>
              <a:latin typeface="Franklin Gothic Demi" panose="020B0703020102020204" pitchFamily="34" charset="0"/>
              <a:cs typeface="+mn-cs"/>
            </a:endParaRPr>
          </a:p>
        </p:txBody>
      </p:sp>
      <p:pic>
        <p:nvPicPr>
          <p:cNvPr id="86028" name="Рисунок 12"/>
          <p:cNvPicPr>
            <a:picLocks noChangeAspect="1"/>
          </p:cNvPicPr>
          <p:nvPr/>
        </p:nvPicPr>
        <p:blipFill>
          <a:blip r:embed="rId3"/>
          <a:srcRect/>
          <a:stretch>
            <a:fillRect/>
          </a:stretch>
        </p:blipFill>
        <p:spPr bwMode="auto">
          <a:xfrm>
            <a:off x="2886075" y="4968875"/>
            <a:ext cx="852488" cy="852488"/>
          </a:xfrm>
          <a:prstGeom prst="rect">
            <a:avLst/>
          </a:prstGeom>
          <a:noFill/>
          <a:ln w="9525">
            <a:noFill/>
            <a:miter lim="800000"/>
            <a:headEnd/>
            <a:tailEnd/>
          </a:ln>
        </p:spPr>
      </p:pic>
      <p:sp>
        <p:nvSpPr>
          <p:cNvPr id="15" name="TextBox 14">
            <a:extLst/>
          </p:cNvPr>
          <p:cNvSpPr txBox="1"/>
          <p:nvPr/>
        </p:nvSpPr>
        <p:spPr>
          <a:xfrm>
            <a:off x="3703638" y="5040313"/>
            <a:ext cx="1843087" cy="842962"/>
          </a:xfrm>
          <a:prstGeom prst="rect">
            <a:avLst/>
          </a:prstGeom>
          <a:noFill/>
        </p:spPr>
        <p:txBody>
          <a:bodyPr>
            <a:spAutoFit/>
          </a:bodyPr>
          <a:lstStyle/>
          <a:p>
            <a:pPr defTabSz="742950" eaLnBrk="1" fontAlgn="auto" hangingPunct="1">
              <a:spcBef>
                <a:spcPts val="0"/>
              </a:spcBef>
              <a:spcAft>
                <a:spcPts val="0"/>
              </a:spcAft>
              <a:defRPr/>
            </a:pPr>
            <a:r>
              <a:rPr lang="ru-RU" sz="813" dirty="0">
                <a:solidFill>
                  <a:prstClr val="black"/>
                </a:solidFill>
              </a:rPr>
              <a:t>© ООО «НПП «ГАРАНТ-СЕРВИС»</a:t>
            </a:r>
          </a:p>
          <a:p>
            <a:pPr defTabSz="742950" eaLnBrk="1" fontAlgn="auto" hangingPunct="1">
              <a:spcBef>
                <a:spcPts val="0"/>
              </a:spcBef>
              <a:spcAft>
                <a:spcPts val="0"/>
              </a:spcAft>
              <a:defRPr/>
            </a:pPr>
            <a:r>
              <a:rPr lang="ru-RU" sz="813" dirty="0">
                <a:solidFill>
                  <a:prstClr val="black"/>
                </a:solidFill>
              </a:rPr>
              <a:t>8-800-200-88-88</a:t>
            </a:r>
          </a:p>
          <a:p>
            <a:pPr defTabSz="742950" eaLnBrk="1" fontAlgn="auto" hangingPunct="1">
              <a:spcBef>
                <a:spcPts val="0"/>
              </a:spcBef>
              <a:spcAft>
                <a:spcPts val="0"/>
              </a:spcAft>
              <a:defRPr/>
            </a:pPr>
            <a:r>
              <a:rPr lang="ru-RU" sz="813" dirty="0">
                <a:solidFill>
                  <a:prstClr val="black"/>
                </a:solidFill>
              </a:rPr>
              <a:t>+7 (495) 647-62-38</a:t>
            </a:r>
          </a:p>
          <a:p>
            <a:pPr defTabSz="742950" eaLnBrk="1" fontAlgn="auto" hangingPunct="1">
              <a:spcBef>
                <a:spcPts val="0"/>
              </a:spcBef>
              <a:spcAft>
                <a:spcPts val="387"/>
              </a:spcAft>
              <a:defRPr/>
            </a:pPr>
            <a:r>
              <a:rPr lang="en-US" sz="813" b="1" dirty="0">
                <a:solidFill>
                  <a:prstClr val="black"/>
                </a:solidFill>
              </a:rPr>
              <a:t/>
            </a:r>
            <a:br>
              <a:rPr lang="en-US" sz="813" b="1" dirty="0">
                <a:solidFill>
                  <a:prstClr val="black"/>
                </a:solidFill>
              </a:rPr>
            </a:br>
            <a:r>
              <a:rPr lang="en-US" sz="813" b="1" dirty="0">
                <a:solidFill>
                  <a:prstClr val="black"/>
                </a:solidFill>
              </a:rPr>
              <a:t>www.garant.ru</a:t>
            </a:r>
            <a:endParaRPr lang="ru-RU" sz="813" b="1" dirty="0">
              <a:solidFill>
                <a:prstClr val="black"/>
              </a:solidFill>
            </a:endParaRPr>
          </a:p>
        </p:txBody>
      </p:sp>
      <p:pic>
        <p:nvPicPr>
          <p:cNvPr id="86030" name="Рисунок 15"/>
          <p:cNvPicPr>
            <a:picLocks noChangeAspect="1"/>
          </p:cNvPicPr>
          <p:nvPr/>
        </p:nvPicPr>
        <p:blipFill>
          <a:blip r:embed="rId4"/>
          <a:srcRect/>
          <a:stretch>
            <a:fillRect/>
          </a:stretch>
        </p:blipFill>
        <p:spPr bwMode="auto">
          <a:xfrm>
            <a:off x="6513513" y="5033963"/>
            <a:ext cx="1835150" cy="862012"/>
          </a:xfrm>
          <a:prstGeom prst="rect">
            <a:avLst/>
          </a:prstGeom>
          <a:noFill/>
          <a:ln w="9525">
            <a:noFill/>
            <a:miter lim="800000"/>
            <a:headEnd/>
            <a:tailEnd/>
          </a:ln>
        </p:spPr>
      </p:pic>
      <p:sp>
        <p:nvSpPr>
          <p:cNvPr id="17" name="Прямоугольник 16">
            <a:extLst>
              <a:ext uri="{FF2B5EF4-FFF2-40B4-BE49-F238E27FC236}"/>
            </a:extLst>
          </p:cNvPr>
          <p:cNvSpPr/>
          <p:nvPr/>
        </p:nvSpPr>
        <p:spPr>
          <a:xfrm>
            <a:off x="1235075" y="1014413"/>
            <a:ext cx="3230563" cy="387350"/>
          </a:xfrm>
          <a:prstGeom prst="rect">
            <a:avLst/>
          </a:prstGeom>
          <a:solidFill>
            <a:srgbClr val="E51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50" eaLnBrk="1" fontAlgn="auto" hangingPunct="1">
              <a:spcBef>
                <a:spcPts val="0"/>
              </a:spcBef>
              <a:spcAft>
                <a:spcPts val="0"/>
              </a:spcAft>
              <a:defRPr/>
            </a:pPr>
            <a:endParaRPr lang="ru-RU" sz="1463">
              <a:solidFill>
                <a:prstClr val="white"/>
              </a:solidFill>
            </a:endParaRPr>
          </a:p>
        </p:txBody>
      </p:sp>
      <p:sp>
        <p:nvSpPr>
          <p:cNvPr id="18" name="Заголовок 2">
            <a:extLst>
              <a:ext uri="{FF2B5EF4-FFF2-40B4-BE49-F238E27FC236}"/>
            </a:extLst>
          </p:cNvPr>
          <p:cNvSpPr txBox="1">
            <a:spLocks/>
          </p:cNvSpPr>
          <p:nvPr/>
        </p:nvSpPr>
        <p:spPr>
          <a:xfrm>
            <a:off x="1792288" y="1057275"/>
            <a:ext cx="6618287" cy="336550"/>
          </a:xfrm>
          <a:prstGeom prst="rect">
            <a:avLst/>
          </a:prstGeom>
        </p:spPr>
        <p:txBody>
          <a:bodyPr lIns="78626" tIns="39314" rIns="78626" bIns="39314" anchor="ctr">
            <a:normAutofit lnSpcReduction="10000"/>
          </a:bodyPr>
          <a:lstStyle>
            <a:lvl1pPr algn="l" defTabSz="864017" rtl="0" eaLnBrk="1" latinLnBrk="0" hangingPunct="1">
              <a:lnSpc>
                <a:spcPct val="90000"/>
              </a:lnSpc>
              <a:spcBef>
                <a:spcPct val="0"/>
              </a:spcBef>
              <a:buNone/>
              <a:defRPr sz="4158" kern="1200">
                <a:solidFill>
                  <a:schemeClr val="tx1"/>
                </a:solidFill>
                <a:latin typeface="+mj-lt"/>
                <a:ea typeface="+mj-ea"/>
                <a:cs typeface="+mj-cs"/>
              </a:defRPr>
            </a:lvl1pPr>
          </a:lstStyle>
          <a:p>
            <a:pPr defTabSz="702014" fontAlgn="auto">
              <a:spcAft>
                <a:spcPts val="0"/>
              </a:spcAft>
              <a:defRPr/>
            </a:pPr>
            <a:r>
              <a:rPr lang="ru-RU" sz="2031" b="1" dirty="0">
                <a:solidFill>
                  <a:prstClr val="white"/>
                </a:solidFill>
                <a:latin typeface="Franklin Gothic Demi" panose="020B0703020102020204" pitchFamily="34" charset="0"/>
              </a:rPr>
              <a:t>14 ДНЕЙ</a:t>
            </a:r>
          </a:p>
        </p:txBody>
      </p:sp>
      <p:pic>
        <p:nvPicPr>
          <p:cNvPr id="86033" name="Рисунок 18"/>
          <p:cNvPicPr>
            <a:picLocks noChangeAspect="1"/>
          </p:cNvPicPr>
          <p:nvPr/>
        </p:nvPicPr>
        <p:blipFill>
          <a:blip r:embed="rId5"/>
          <a:srcRect/>
          <a:stretch>
            <a:fillRect/>
          </a:stretch>
        </p:blipFill>
        <p:spPr bwMode="auto">
          <a:xfrm>
            <a:off x="1379538" y="2824163"/>
            <a:ext cx="3136900" cy="2024062"/>
          </a:xfrm>
          <a:prstGeom prst="rect">
            <a:avLst/>
          </a:prstGeom>
          <a:noFill/>
          <a:ln w="9525">
            <a:noFill/>
            <a:miter lim="800000"/>
            <a:headEnd/>
            <a:tailEnd/>
          </a:ln>
        </p:spPr>
      </p:pic>
      <p:pic>
        <p:nvPicPr>
          <p:cNvPr id="86034" name="Рисунок 19"/>
          <p:cNvPicPr>
            <a:picLocks noChangeAspect="1"/>
          </p:cNvPicPr>
          <p:nvPr/>
        </p:nvPicPr>
        <p:blipFill>
          <a:blip r:embed="rId6"/>
          <a:srcRect/>
          <a:stretch>
            <a:fillRect/>
          </a:stretch>
        </p:blipFill>
        <p:spPr bwMode="auto">
          <a:xfrm>
            <a:off x="3432175" y="4041775"/>
            <a:ext cx="447675" cy="374650"/>
          </a:xfrm>
          <a:prstGeom prst="rect">
            <a:avLst/>
          </a:prstGeom>
          <a:noFill/>
          <a:ln w="9525">
            <a:noFill/>
            <a:miter lim="800000"/>
            <a:headEnd/>
            <a:tailEnd/>
          </a:ln>
        </p:spPr>
      </p:pic>
      <p:pic>
        <p:nvPicPr>
          <p:cNvPr id="86035" name="Рисунок 20"/>
          <p:cNvPicPr>
            <a:picLocks noChangeAspect="1"/>
          </p:cNvPicPr>
          <p:nvPr/>
        </p:nvPicPr>
        <p:blipFill>
          <a:blip r:embed="rId7"/>
          <a:srcRect/>
          <a:stretch>
            <a:fillRect/>
          </a:stretch>
        </p:blipFill>
        <p:spPr bwMode="auto">
          <a:xfrm>
            <a:off x="3336925" y="3386138"/>
            <a:ext cx="647700" cy="541337"/>
          </a:xfrm>
          <a:prstGeom prst="rect">
            <a:avLst/>
          </a:prstGeom>
          <a:noFill/>
          <a:ln w="9525">
            <a:noFill/>
            <a:miter lim="800000"/>
            <a:headEnd/>
            <a:tailEnd/>
          </a:ln>
        </p:spPr>
      </p:pic>
      <p:pic>
        <p:nvPicPr>
          <p:cNvPr id="86036" name="Рисунок 21"/>
          <p:cNvPicPr>
            <a:picLocks noChangeAspect="1"/>
          </p:cNvPicPr>
          <p:nvPr/>
        </p:nvPicPr>
        <p:blipFill>
          <a:blip r:embed="rId8"/>
          <a:srcRect/>
          <a:stretch>
            <a:fillRect/>
          </a:stretch>
        </p:blipFill>
        <p:spPr bwMode="auto">
          <a:xfrm>
            <a:off x="3392488" y="2941638"/>
            <a:ext cx="487362" cy="406400"/>
          </a:xfrm>
          <a:prstGeom prst="rect">
            <a:avLst/>
          </a:prstGeom>
          <a:noFill/>
          <a:ln w="9525">
            <a:noFill/>
            <a:miter lim="800000"/>
            <a:headEnd/>
            <a:tailEnd/>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Рисунок 1"/>
          <p:cNvPicPr>
            <a:picLocks noChangeAspect="1"/>
          </p:cNvPicPr>
          <p:nvPr/>
        </p:nvPicPr>
        <p:blipFill>
          <a:blip r:embed="rId2"/>
          <a:srcRect/>
          <a:stretch>
            <a:fillRect/>
          </a:stretch>
        </p:blipFill>
        <p:spPr bwMode="auto">
          <a:xfrm>
            <a:off x="-22225" y="-1588"/>
            <a:ext cx="9906000" cy="6859588"/>
          </a:xfrm>
          <a:prstGeom prst="rect">
            <a:avLst/>
          </a:prstGeom>
          <a:noFill/>
          <a:ln w="9525">
            <a:noFill/>
            <a:miter lim="800000"/>
            <a:headEnd/>
            <a:tailEnd/>
          </a:ln>
        </p:spPr>
      </p:pic>
      <p:sp>
        <p:nvSpPr>
          <p:cNvPr id="87043" name="Заголовок 1"/>
          <p:cNvSpPr txBox="1">
            <a:spLocks/>
          </p:cNvSpPr>
          <p:nvPr/>
        </p:nvSpPr>
        <p:spPr bwMode="auto">
          <a:xfrm>
            <a:off x="-22225" y="1166813"/>
            <a:ext cx="9906000" cy="441325"/>
          </a:xfrm>
          <a:prstGeom prst="rect">
            <a:avLst/>
          </a:prstGeom>
          <a:noFill/>
          <a:ln w="9525">
            <a:noFill/>
            <a:miter lim="800000"/>
            <a:headEnd/>
            <a:tailEnd/>
          </a:ln>
        </p:spPr>
        <p:txBody>
          <a:bodyPr/>
          <a:lstStyle/>
          <a:p>
            <a:pPr algn="ctr" defTabSz="914400" eaLnBrk="1" hangingPunct="1"/>
            <a:endParaRPr lang="ru-RU" altLang="ru-RU" sz="2800" b="1">
              <a:solidFill>
                <a:srgbClr val="9E0E11"/>
              </a:solidFill>
              <a:latin typeface="Franklin Gothic Demi" pitchFamily="34" charset="0"/>
            </a:endParaRPr>
          </a:p>
        </p:txBody>
      </p:sp>
      <p:pic>
        <p:nvPicPr>
          <p:cNvPr id="87044" name="image1.png"/>
          <p:cNvPicPr>
            <a:picLocks noChangeAspect="1"/>
          </p:cNvPicPr>
          <p:nvPr/>
        </p:nvPicPr>
        <p:blipFill>
          <a:blip r:embed="rId3"/>
          <a:srcRect/>
          <a:stretch>
            <a:fillRect/>
          </a:stretch>
        </p:blipFill>
        <p:spPr bwMode="auto">
          <a:xfrm>
            <a:off x="6297613" y="38100"/>
            <a:ext cx="3417887" cy="911225"/>
          </a:xfrm>
          <a:prstGeom prst="rect">
            <a:avLst/>
          </a:prstGeom>
          <a:noFill/>
          <a:ln w="12700">
            <a:noFill/>
            <a:miter lim="400000"/>
            <a:headEnd/>
            <a:tailEnd/>
          </a:ln>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87046" name="Рисунок 4"/>
          <p:cNvPicPr>
            <a:picLocks noChangeAspect="1"/>
          </p:cNvPicPr>
          <p:nvPr/>
        </p:nvPicPr>
        <p:blipFill>
          <a:blip r:embed="rId5"/>
          <a:srcRect/>
          <a:stretch>
            <a:fillRect/>
          </a:stretch>
        </p:blipFill>
        <p:spPr bwMode="auto">
          <a:xfrm>
            <a:off x="8802688" y="5789613"/>
            <a:ext cx="563562" cy="561975"/>
          </a:xfrm>
          <a:prstGeom prst="rect">
            <a:avLst/>
          </a:prstGeom>
          <a:noFill/>
          <a:ln w="9525">
            <a:noFill/>
            <a:miter lim="800000"/>
            <a:headEnd/>
            <a:tailEnd/>
          </a:ln>
        </p:spPr>
      </p:pic>
      <p:pic>
        <p:nvPicPr>
          <p:cNvPr id="87047" name="Рисунок 5"/>
          <p:cNvPicPr>
            <a:picLocks noChangeAspect="1"/>
          </p:cNvPicPr>
          <p:nvPr/>
        </p:nvPicPr>
        <p:blipFill>
          <a:blip r:embed="rId6"/>
          <a:srcRect/>
          <a:stretch>
            <a:fillRect/>
          </a:stretch>
        </p:blipFill>
        <p:spPr bwMode="auto">
          <a:xfrm>
            <a:off x="9861550" y="0"/>
            <a:ext cx="46038" cy="6897688"/>
          </a:xfrm>
          <a:prstGeom prst="rect">
            <a:avLst/>
          </a:prstGeom>
          <a:solidFill>
            <a:srgbClr val="9C0E11"/>
          </a:solidFill>
          <a:ln w="9525">
            <a:solidFill>
              <a:srgbClr val="800000"/>
            </a:solidFill>
            <a:miter lim="800000"/>
            <a:headEnd/>
            <a:tailEnd/>
          </a:ln>
        </p:spPr>
      </p:pic>
      <p:pic>
        <p:nvPicPr>
          <p:cNvPr id="87048" name="Рисунок 6"/>
          <p:cNvPicPr>
            <a:picLocks noChangeAspect="1"/>
          </p:cNvPicPr>
          <p:nvPr/>
        </p:nvPicPr>
        <p:blipFill>
          <a:blip r:embed="rId7"/>
          <a:srcRect/>
          <a:stretch>
            <a:fillRect/>
          </a:stretch>
        </p:blipFill>
        <p:spPr bwMode="auto">
          <a:xfrm>
            <a:off x="219075" y="182563"/>
            <a:ext cx="465138" cy="465137"/>
          </a:xfrm>
          <a:prstGeom prst="rect">
            <a:avLst/>
          </a:prstGeom>
          <a:noFill/>
          <a:ln w="9525">
            <a:noFill/>
            <a:miter lim="800000"/>
            <a:headEnd/>
            <a:tailEnd/>
          </a:ln>
        </p:spPr>
      </p:pic>
      <p:pic>
        <p:nvPicPr>
          <p:cNvPr id="87049" name="Рисунок 14"/>
          <p:cNvPicPr>
            <a:picLocks noChangeAspect="1"/>
          </p:cNvPicPr>
          <p:nvPr/>
        </p:nvPicPr>
        <p:blipFill>
          <a:blip r:embed="rId8"/>
          <a:srcRect/>
          <a:stretch>
            <a:fillRect/>
          </a:stretch>
        </p:blipFill>
        <p:spPr bwMode="auto">
          <a:xfrm>
            <a:off x="0" y="-1588"/>
            <a:ext cx="498475" cy="500063"/>
          </a:xfrm>
          <a:prstGeom prst="rect">
            <a:avLst/>
          </a:prstGeom>
          <a:noFill/>
          <a:ln w="9525">
            <a:noFill/>
            <a:miter lim="800000"/>
            <a:headEnd/>
            <a:tailEnd/>
          </a:ln>
        </p:spPr>
      </p:pic>
      <p:sp>
        <p:nvSpPr>
          <p:cNvPr id="9" name="Прямоугольник 8"/>
          <p:cNvSpPr/>
          <p:nvPr/>
        </p:nvSpPr>
        <p:spPr>
          <a:xfrm>
            <a:off x="430213" y="6462713"/>
            <a:ext cx="1947862" cy="368300"/>
          </a:xfrm>
          <a:prstGeom prst="rect">
            <a:avLst/>
          </a:prstGeom>
        </p:spPr>
        <p:txBody>
          <a:bodyPr wrap="none">
            <a:spAutoFit/>
          </a:bodyPr>
          <a:lstStyle/>
          <a:p>
            <a:pPr>
              <a:defRPr/>
            </a:pPr>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p>
        </p:txBody>
      </p:sp>
      <p:sp>
        <p:nvSpPr>
          <p:cNvPr id="10" name="Прямоугольник 9"/>
          <p:cNvSpPr/>
          <p:nvPr/>
        </p:nvSpPr>
        <p:spPr>
          <a:xfrm>
            <a:off x="2616200" y="6465888"/>
            <a:ext cx="1830388" cy="338137"/>
          </a:xfrm>
          <a:prstGeom prst="rect">
            <a:avLst/>
          </a:prstGeom>
        </p:spPr>
        <p:txBody>
          <a:bodyPr wrap="none">
            <a:spAutoFit/>
          </a:bodyPr>
          <a:lstStyle/>
          <a:p>
            <a:pPr>
              <a:defRPr/>
            </a:pP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+7 495 134-32-23</a:t>
            </a:r>
          </a:p>
        </p:txBody>
      </p:sp>
      <p:sp>
        <p:nvSpPr>
          <p:cNvPr id="11" name="Прямоугольник 10"/>
          <p:cNvSpPr/>
          <p:nvPr/>
        </p:nvSpPr>
        <p:spPr>
          <a:xfrm>
            <a:off x="4681538" y="6480175"/>
            <a:ext cx="1997075" cy="339725"/>
          </a:xfrm>
          <a:prstGeom prst="rect">
            <a:avLst/>
          </a:prstGeom>
          <a:noFill/>
        </p:spPr>
        <p:txBody>
          <a:bodyPr wrap="none">
            <a:spAutoFit/>
          </a:bodyPr>
          <a:lstStyle/>
          <a:p>
            <a:pPr algn="ctr">
              <a:defRPr/>
            </a:pPr>
            <a:r>
              <a:rPr lang="ru-RU" sz="1600" dirty="0">
                <a:ln w="0"/>
                <a:solidFill>
                  <a:srgbClr val="800000"/>
                </a:solidFill>
                <a:effectLst>
                  <a:outerShdw blurRad="38100" dist="19050" dir="2700000" algn="tl" rotWithShape="0">
                    <a:prstClr val="black">
                      <a:alpha val="40000"/>
                    </a:prstClr>
                  </a:outerShdw>
                </a:effectLst>
                <a:latin typeface="Franklin Gothic Medium" panose="020B0603020102020204" pitchFamily="34" charset="0"/>
              </a:rPr>
              <a:t>+ 7 (903) 669-51-90</a:t>
            </a:r>
          </a:p>
        </p:txBody>
      </p:sp>
      <p:pic>
        <p:nvPicPr>
          <p:cNvPr id="87053" name="Рисунок 12" descr="File:Circle-icons-global.svg - Wikipedia"/>
          <p:cNvPicPr>
            <a:picLocks noChangeAspect="1"/>
          </p:cNvPicPr>
          <p:nvPr/>
        </p:nvPicPr>
        <p:blipFill>
          <a:blip r:embed="rId9"/>
          <a:srcRect/>
          <a:stretch>
            <a:fillRect/>
          </a:stretch>
        </p:blipFill>
        <p:spPr bwMode="auto">
          <a:xfrm>
            <a:off x="203200" y="6537325"/>
            <a:ext cx="227013" cy="227013"/>
          </a:xfrm>
          <a:prstGeom prst="rect">
            <a:avLst/>
          </a:prstGeom>
          <a:noFill/>
          <a:ln w="9525">
            <a:noFill/>
            <a:miter lim="800000"/>
            <a:headEnd/>
            <a:tailEnd/>
          </a:ln>
        </p:spPr>
      </p:pic>
      <p:pic>
        <p:nvPicPr>
          <p:cNvPr id="87054" name="Рисунок 13" descr="Icons Phone Round · Free vector graphic on Pixabay"/>
          <p:cNvPicPr>
            <a:picLocks noChangeAspect="1"/>
          </p:cNvPicPr>
          <p:nvPr/>
        </p:nvPicPr>
        <p:blipFill>
          <a:blip r:embed="rId10"/>
          <a:srcRect/>
          <a:stretch>
            <a:fillRect/>
          </a:stretch>
        </p:blipFill>
        <p:spPr bwMode="auto">
          <a:xfrm>
            <a:off x="2378075" y="6529388"/>
            <a:ext cx="242888" cy="242887"/>
          </a:xfrm>
          <a:prstGeom prst="rect">
            <a:avLst/>
          </a:prstGeom>
          <a:noFill/>
          <a:ln w="9525">
            <a:noFill/>
            <a:miter lim="800000"/>
            <a:headEnd/>
            <a:tailEnd/>
          </a:ln>
        </p:spPr>
      </p:pic>
      <p:pic>
        <p:nvPicPr>
          <p:cNvPr id="87055" name="Рисунок 16" descr="WhatsApp - Wikipedia"/>
          <p:cNvPicPr>
            <a:picLocks noChangeAspect="1"/>
          </p:cNvPicPr>
          <p:nvPr/>
        </p:nvPicPr>
        <p:blipFill>
          <a:blip r:embed="rId11"/>
          <a:srcRect/>
          <a:stretch>
            <a:fillRect/>
          </a:stretch>
        </p:blipFill>
        <p:spPr bwMode="auto">
          <a:xfrm>
            <a:off x="4448175" y="6486525"/>
            <a:ext cx="331788" cy="333375"/>
          </a:xfrm>
          <a:prstGeom prst="rect">
            <a:avLst/>
          </a:prstGeom>
          <a:noFill/>
          <a:ln w="9525">
            <a:noFill/>
            <a:miter lim="800000"/>
            <a:headEnd/>
            <a:tailEnd/>
          </a:ln>
        </p:spPr>
      </p:pic>
      <p:pic>
        <p:nvPicPr>
          <p:cNvPr id="87056" name="Рисунок 17" descr="Telegram (software) - Wikipedia"/>
          <p:cNvPicPr>
            <a:picLocks noChangeAspect="1"/>
          </p:cNvPicPr>
          <p:nvPr/>
        </p:nvPicPr>
        <p:blipFill>
          <a:blip r:embed="rId12"/>
          <a:srcRect/>
          <a:stretch>
            <a:fillRect/>
          </a:stretch>
        </p:blipFill>
        <p:spPr bwMode="auto">
          <a:xfrm>
            <a:off x="6678613" y="6524625"/>
            <a:ext cx="244475" cy="244475"/>
          </a:xfrm>
          <a:prstGeom prst="rect">
            <a:avLst/>
          </a:prstGeom>
          <a:noFill/>
          <a:ln w="9525">
            <a:noFill/>
            <a:miter lim="800000"/>
            <a:headEnd/>
            <a:tailEnd/>
          </a:ln>
        </p:spPr>
      </p:pic>
      <p:sp>
        <p:nvSpPr>
          <p:cNvPr id="19" name="Прямоугольник 18"/>
          <p:cNvSpPr/>
          <p:nvPr/>
        </p:nvSpPr>
        <p:spPr>
          <a:xfrm>
            <a:off x="6915150" y="6461125"/>
            <a:ext cx="1595438" cy="339725"/>
          </a:xfrm>
          <a:prstGeom prst="rect">
            <a:avLst/>
          </a:prstGeom>
          <a:noFill/>
        </p:spPr>
        <p:txBody>
          <a:bodyPr wrap="none">
            <a:spAutoFit/>
          </a:bodyPr>
          <a:lstStyle/>
          <a:p>
            <a:pPr algn="ctr">
              <a:defRPr/>
            </a:pP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7058" name="Прямоугольник 11"/>
          <p:cNvSpPr>
            <a:spLocks noChangeArrowheads="1"/>
          </p:cNvSpPr>
          <p:nvPr/>
        </p:nvSpPr>
        <p:spPr bwMode="auto">
          <a:xfrm>
            <a:off x="61913" y="2125663"/>
            <a:ext cx="9653587" cy="461962"/>
          </a:xfrm>
          <a:prstGeom prst="rect">
            <a:avLst/>
          </a:prstGeom>
          <a:noFill/>
          <a:ln w="9525">
            <a:noFill/>
            <a:miter lim="800000"/>
            <a:headEnd/>
            <a:tailEnd/>
          </a:ln>
        </p:spPr>
        <p:txBody>
          <a:bodyPr>
            <a:spAutoFit/>
          </a:bodyPr>
          <a:lstStyle/>
          <a:p>
            <a:pPr algn="just"/>
            <a:r>
              <a:rPr lang="ru-RU" altLang="ru-RU" sz="2400" b="1">
                <a:solidFill>
                  <a:srgbClr val="9C0E11"/>
                </a:solidFill>
                <a:latin typeface="Times New Roman" pitchFamily="18" charset="0"/>
                <a:cs typeface="Times New Roman" pitchFamily="18" charset="0"/>
              </a:rPr>
              <a:t> </a:t>
            </a:r>
            <a:endParaRPr lang="ru-RU" altLang="ru-RU" sz="2000" b="1">
              <a:solidFill>
                <a:srgbClr val="9C0E11"/>
              </a:solidFill>
              <a:latin typeface="Calibri" pitchFamily="34" charset="0"/>
              <a:ea typeface="Calibri" pitchFamily="34" charset="0"/>
              <a:cs typeface="Times New Roman" pitchFamily="18" charset="0"/>
            </a:endParaRPr>
          </a:p>
        </p:txBody>
      </p:sp>
      <p:pic>
        <p:nvPicPr>
          <p:cNvPr id="87059" name="Рисунок 1"/>
          <p:cNvPicPr>
            <a:picLocks noChangeAspect="1"/>
          </p:cNvPicPr>
          <p:nvPr/>
        </p:nvPicPr>
        <p:blipFill>
          <a:blip r:embed="rId13"/>
          <a:srcRect/>
          <a:stretch>
            <a:fillRect/>
          </a:stretch>
        </p:blipFill>
        <p:spPr bwMode="auto">
          <a:xfrm>
            <a:off x="-87560" y="0"/>
            <a:ext cx="9993560" cy="650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Рисунок 1"/>
          <p:cNvPicPr>
            <a:picLocks noChangeAspect="1"/>
          </p:cNvPicPr>
          <p:nvPr/>
        </p:nvPicPr>
        <p:blipFill>
          <a:blip r:embed="rId2"/>
          <a:srcRect/>
          <a:stretch>
            <a:fillRect/>
          </a:stretch>
        </p:blipFill>
        <p:spPr bwMode="auto">
          <a:xfrm>
            <a:off x="-22225" y="-1588"/>
            <a:ext cx="9906000" cy="6859588"/>
          </a:xfrm>
          <a:prstGeom prst="rect">
            <a:avLst/>
          </a:prstGeom>
          <a:noFill/>
          <a:ln w="9525">
            <a:noFill/>
            <a:miter lim="800000"/>
            <a:headEnd/>
            <a:tailEnd/>
          </a:ln>
        </p:spPr>
      </p:pic>
      <p:sp>
        <p:nvSpPr>
          <p:cNvPr id="88067" name="Заголовок 1"/>
          <p:cNvSpPr txBox="1">
            <a:spLocks/>
          </p:cNvSpPr>
          <p:nvPr/>
        </p:nvSpPr>
        <p:spPr bwMode="auto">
          <a:xfrm>
            <a:off x="-22225" y="1166813"/>
            <a:ext cx="9906000" cy="441325"/>
          </a:xfrm>
          <a:prstGeom prst="rect">
            <a:avLst/>
          </a:prstGeom>
          <a:noFill/>
          <a:ln w="9525">
            <a:noFill/>
            <a:miter lim="800000"/>
            <a:headEnd/>
            <a:tailEnd/>
          </a:ln>
        </p:spPr>
        <p:txBody>
          <a:bodyPr/>
          <a:lstStyle/>
          <a:p>
            <a:pPr algn="ctr" defTabSz="914400" eaLnBrk="1" hangingPunct="1"/>
            <a:endParaRPr lang="ru-RU" altLang="ru-RU" sz="2800" b="1">
              <a:solidFill>
                <a:srgbClr val="9E0E11"/>
              </a:solidFill>
              <a:latin typeface="Franklin Gothic Demi" pitchFamily="34" charset="0"/>
            </a:endParaRPr>
          </a:p>
        </p:txBody>
      </p:sp>
      <p:pic>
        <p:nvPicPr>
          <p:cNvPr id="88068" name="image1.png"/>
          <p:cNvPicPr>
            <a:picLocks noChangeAspect="1"/>
          </p:cNvPicPr>
          <p:nvPr/>
        </p:nvPicPr>
        <p:blipFill>
          <a:blip r:embed="rId3"/>
          <a:srcRect/>
          <a:stretch>
            <a:fillRect/>
          </a:stretch>
        </p:blipFill>
        <p:spPr bwMode="auto">
          <a:xfrm>
            <a:off x="6297613" y="38100"/>
            <a:ext cx="3417887" cy="911225"/>
          </a:xfrm>
          <a:prstGeom prst="rect">
            <a:avLst/>
          </a:prstGeom>
          <a:noFill/>
          <a:ln w="12700">
            <a:noFill/>
            <a:miter lim="400000"/>
            <a:headEnd/>
            <a:tailEnd/>
          </a:ln>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88070" name="Рисунок 4"/>
          <p:cNvPicPr>
            <a:picLocks noChangeAspect="1"/>
          </p:cNvPicPr>
          <p:nvPr/>
        </p:nvPicPr>
        <p:blipFill>
          <a:blip r:embed="rId5"/>
          <a:srcRect/>
          <a:stretch>
            <a:fillRect/>
          </a:stretch>
        </p:blipFill>
        <p:spPr bwMode="auto">
          <a:xfrm>
            <a:off x="8802688" y="5789613"/>
            <a:ext cx="563562" cy="561975"/>
          </a:xfrm>
          <a:prstGeom prst="rect">
            <a:avLst/>
          </a:prstGeom>
          <a:noFill/>
          <a:ln w="9525">
            <a:noFill/>
            <a:miter lim="800000"/>
            <a:headEnd/>
            <a:tailEnd/>
          </a:ln>
        </p:spPr>
      </p:pic>
      <p:pic>
        <p:nvPicPr>
          <p:cNvPr id="88071" name="Рисунок 5"/>
          <p:cNvPicPr>
            <a:picLocks noChangeAspect="1"/>
          </p:cNvPicPr>
          <p:nvPr/>
        </p:nvPicPr>
        <p:blipFill>
          <a:blip r:embed="rId6"/>
          <a:srcRect/>
          <a:stretch>
            <a:fillRect/>
          </a:stretch>
        </p:blipFill>
        <p:spPr bwMode="auto">
          <a:xfrm>
            <a:off x="9861550" y="0"/>
            <a:ext cx="46038" cy="6897688"/>
          </a:xfrm>
          <a:prstGeom prst="rect">
            <a:avLst/>
          </a:prstGeom>
          <a:solidFill>
            <a:srgbClr val="9C0E11"/>
          </a:solidFill>
          <a:ln w="9525">
            <a:solidFill>
              <a:srgbClr val="800000"/>
            </a:solidFill>
            <a:miter lim="800000"/>
            <a:headEnd/>
            <a:tailEnd/>
          </a:ln>
        </p:spPr>
      </p:pic>
      <p:pic>
        <p:nvPicPr>
          <p:cNvPr id="88072" name="Рисунок 6"/>
          <p:cNvPicPr>
            <a:picLocks noChangeAspect="1"/>
          </p:cNvPicPr>
          <p:nvPr/>
        </p:nvPicPr>
        <p:blipFill>
          <a:blip r:embed="rId7"/>
          <a:srcRect/>
          <a:stretch>
            <a:fillRect/>
          </a:stretch>
        </p:blipFill>
        <p:spPr bwMode="auto">
          <a:xfrm>
            <a:off x="219075" y="182563"/>
            <a:ext cx="465138" cy="465137"/>
          </a:xfrm>
          <a:prstGeom prst="rect">
            <a:avLst/>
          </a:prstGeom>
          <a:noFill/>
          <a:ln w="9525">
            <a:noFill/>
            <a:miter lim="800000"/>
            <a:headEnd/>
            <a:tailEnd/>
          </a:ln>
        </p:spPr>
      </p:pic>
      <p:pic>
        <p:nvPicPr>
          <p:cNvPr id="88073" name="Рисунок 14"/>
          <p:cNvPicPr>
            <a:picLocks noChangeAspect="1"/>
          </p:cNvPicPr>
          <p:nvPr/>
        </p:nvPicPr>
        <p:blipFill>
          <a:blip r:embed="rId8"/>
          <a:srcRect/>
          <a:stretch>
            <a:fillRect/>
          </a:stretch>
        </p:blipFill>
        <p:spPr bwMode="auto">
          <a:xfrm>
            <a:off x="0" y="-1588"/>
            <a:ext cx="498475" cy="500063"/>
          </a:xfrm>
          <a:prstGeom prst="rect">
            <a:avLst/>
          </a:prstGeom>
          <a:noFill/>
          <a:ln w="9525">
            <a:noFill/>
            <a:miter lim="800000"/>
            <a:headEnd/>
            <a:tailEnd/>
          </a:ln>
        </p:spPr>
      </p:pic>
      <p:sp>
        <p:nvSpPr>
          <p:cNvPr id="9" name="Прямоугольник 8"/>
          <p:cNvSpPr/>
          <p:nvPr/>
        </p:nvSpPr>
        <p:spPr>
          <a:xfrm>
            <a:off x="430213" y="6462713"/>
            <a:ext cx="1947862" cy="368300"/>
          </a:xfrm>
          <a:prstGeom prst="rect">
            <a:avLst/>
          </a:prstGeom>
        </p:spPr>
        <p:txBody>
          <a:bodyPr wrap="none">
            <a:spAutoFit/>
          </a:bodyPr>
          <a:lstStyle/>
          <a:p>
            <a:pPr>
              <a:defRPr/>
            </a:pPr>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p>
        </p:txBody>
      </p:sp>
      <p:sp>
        <p:nvSpPr>
          <p:cNvPr id="10" name="Прямоугольник 9"/>
          <p:cNvSpPr/>
          <p:nvPr/>
        </p:nvSpPr>
        <p:spPr>
          <a:xfrm>
            <a:off x="2616200" y="6465888"/>
            <a:ext cx="1830388" cy="338137"/>
          </a:xfrm>
          <a:prstGeom prst="rect">
            <a:avLst/>
          </a:prstGeom>
        </p:spPr>
        <p:txBody>
          <a:bodyPr wrap="none">
            <a:spAutoFit/>
          </a:bodyPr>
          <a:lstStyle/>
          <a:p>
            <a:pPr>
              <a:defRPr/>
            </a:pP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+7 495 134-32-23</a:t>
            </a:r>
          </a:p>
        </p:txBody>
      </p:sp>
      <p:sp>
        <p:nvSpPr>
          <p:cNvPr id="11" name="Прямоугольник 10"/>
          <p:cNvSpPr/>
          <p:nvPr/>
        </p:nvSpPr>
        <p:spPr>
          <a:xfrm>
            <a:off x="4681538" y="6480175"/>
            <a:ext cx="1997075" cy="339725"/>
          </a:xfrm>
          <a:prstGeom prst="rect">
            <a:avLst/>
          </a:prstGeom>
          <a:noFill/>
        </p:spPr>
        <p:txBody>
          <a:bodyPr wrap="none">
            <a:spAutoFit/>
          </a:bodyPr>
          <a:lstStyle/>
          <a:p>
            <a:pPr algn="ctr">
              <a:defRPr/>
            </a:pPr>
            <a:r>
              <a:rPr lang="ru-RU" sz="1600" dirty="0">
                <a:ln w="0"/>
                <a:solidFill>
                  <a:srgbClr val="800000"/>
                </a:solidFill>
                <a:effectLst>
                  <a:outerShdw blurRad="38100" dist="19050" dir="2700000" algn="tl" rotWithShape="0">
                    <a:prstClr val="black">
                      <a:alpha val="40000"/>
                    </a:prstClr>
                  </a:outerShdw>
                </a:effectLst>
                <a:latin typeface="Franklin Gothic Medium" panose="020B0603020102020204" pitchFamily="34" charset="0"/>
              </a:rPr>
              <a:t>+ 7 (903) 669-51-90</a:t>
            </a:r>
          </a:p>
        </p:txBody>
      </p:sp>
      <p:pic>
        <p:nvPicPr>
          <p:cNvPr id="88077" name="Рисунок 12" descr="File:Circle-icons-global.svg - Wikipedia"/>
          <p:cNvPicPr>
            <a:picLocks noChangeAspect="1"/>
          </p:cNvPicPr>
          <p:nvPr/>
        </p:nvPicPr>
        <p:blipFill>
          <a:blip r:embed="rId9"/>
          <a:srcRect/>
          <a:stretch>
            <a:fillRect/>
          </a:stretch>
        </p:blipFill>
        <p:spPr bwMode="auto">
          <a:xfrm>
            <a:off x="203200" y="6537325"/>
            <a:ext cx="227013" cy="227013"/>
          </a:xfrm>
          <a:prstGeom prst="rect">
            <a:avLst/>
          </a:prstGeom>
          <a:noFill/>
          <a:ln w="9525">
            <a:noFill/>
            <a:miter lim="800000"/>
            <a:headEnd/>
            <a:tailEnd/>
          </a:ln>
        </p:spPr>
      </p:pic>
      <p:pic>
        <p:nvPicPr>
          <p:cNvPr id="88078" name="Рисунок 13" descr="Icons Phone Round · Free vector graphic on Pixabay"/>
          <p:cNvPicPr>
            <a:picLocks noChangeAspect="1"/>
          </p:cNvPicPr>
          <p:nvPr/>
        </p:nvPicPr>
        <p:blipFill>
          <a:blip r:embed="rId10"/>
          <a:srcRect/>
          <a:stretch>
            <a:fillRect/>
          </a:stretch>
        </p:blipFill>
        <p:spPr bwMode="auto">
          <a:xfrm>
            <a:off x="2378075" y="6529388"/>
            <a:ext cx="242888" cy="242887"/>
          </a:xfrm>
          <a:prstGeom prst="rect">
            <a:avLst/>
          </a:prstGeom>
          <a:noFill/>
          <a:ln w="9525">
            <a:noFill/>
            <a:miter lim="800000"/>
            <a:headEnd/>
            <a:tailEnd/>
          </a:ln>
        </p:spPr>
      </p:pic>
      <p:pic>
        <p:nvPicPr>
          <p:cNvPr id="88079" name="Рисунок 16" descr="WhatsApp - Wikipedia"/>
          <p:cNvPicPr>
            <a:picLocks noChangeAspect="1"/>
          </p:cNvPicPr>
          <p:nvPr/>
        </p:nvPicPr>
        <p:blipFill>
          <a:blip r:embed="rId11"/>
          <a:srcRect/>
          <a:stretch>
            <a:fillRect/>
          </a:stretch>
        </p:blipFill>
        <p:spPr bwMode="auto">
          <a:xfrm>
            <a:off x="4448175" y="6486525"/>
            <a:ext cx="331788" cy="333375"/>
          </a:xfrm>
          <a:prstGeom prst="rect">
            <a:avLst/>
          </a:prstGeom>
          <a:noFill/>
          <a:ln w="9525">
            <a:noFill/>
            <a:miter lim="800000"/>
            <a:headEnd/>
            <a:tailEnd/>
          </a:ln>
        </p:spPr>
      </p:pic>
      <p:pic>
        <p:nvPicPr>
          <p:cNvPr id="88080" name="Рисунок 17" descr="Telegram (software) - Wikipedia"/>
          <p:cNvPicPr>
            <a:picLocks noChangeAspect="1"/>
          </p:cNvPicPr>
          <p:nvPr/>
        </p:nvPicPr>
        <p:blipFill>
          <a:blip r:embed="rId12"/>
          <a:srcRect/>
          <a:stretch>
            <a:fillRect/>
          </a:stretch>
        </p:blipFill>
        <p:spPr bwMode="auto">
          <a:xfrm>
            <a:off x="6678613" y="6524625"/>
            <a:ext cx="244475" cy="244475"/>
          </a:xfrm>
          <a:prstGeom prst="rect">
            <a:avLst/>
          </a:prstGeom>
          <a:noFill/>
          <a:ln w="9525">
            <a:noFill/>
            <a:miter lim="800000"/>
            <a:headEnd/>
            <a:tailEnd/>
          </a:ln>
        </p:spPr>
      </p:pic>
      <p:sp>
        <p:nvSpPr>
          <p:cNvPr id="19" name="Прямоугольник 18"/>
          <p:cNvSpPr/>
          <p:nvPr/>
        </p:nvSpPr>
        <p:spPr>
          <a:xfrm>
            <a:off x="6915150" y="6461125"/>
            <a:ext cx="1595438" cy="339725"/>
          </a:xfrm>
          <a:prstGeom prst="rect">
            <a:avLst/>
          </a:prstGeom>
          <a:noFill/>
        </p:spPr>
        <p:txBody>
          <a:bodyPr wrap="none">
            <a:spAutoFit/>
          </a:bodyPr>
          <a:lstStyle/>
          <a:p>
            <a:pPr algn="ctr">
              <a:defRPr/>
            </a:pP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8082" name="Прямоугольник 11"/>
          <p:cNvSpPr>
            <a:spLocks noChangeArrowheads="1"/>
          </p:cNvSpPr>
          <p:nvPr/>
        </p:nvSpPr>
        <p:spPr bwMode="auto">
          <a:xfrm>
            <a:off x="61913" y="2125663"/>
            <a:ext cx="9653587" cy="461962"/>
          </a:xfrm>
          <a:prstGeom prst="rect">
            <a:avLst/>
          </a:prstGeom>
          <a:noFill/>
          <a:ln w="9525">
            <a:noFill/>
            <a:miter lim="800000"/>
            <a:headEnd/>
            <a:tailEnd/>
          </a:ln>
        </p:spPr>
        <p:txBody>
          <a:bodyPr>
            <a:spAutoFit/>
          </a:bodyPr>
          <a:lstStyle/>
          <a:p>
            <a:pPr algn="just"/>
            <a:r>
              <a:rPr lang="ru-RU" altLang="ru-RU" sz="2400" b="1">
                <a:solidFill>
                  <a:srgbClr val="9C0E11"/>
                </a:solidFill>
                <a:latin typeface="Times New Roman" pitchFamily="18" charset="0"/>
                <a:cs typeface="Times New Roman" pitchFamily="18" charset="0"/>
              </a:rPr>
              <a:t> </a:t>
            </a:r>
            <a:endParaRPr lang="ru-RU" altLang="ru-RU" sz="2000" b="1">
              <a:solidFill>
                <a:srgbClr val="9C0E11"/>
              </a:solidFill>
              <a:latin typeface="Calibri" pitchFamily="34" charset="0"/>
              <a:ea typeface="Calibri" pitchFamily="34" charset="0"/>
              <a:cs typeface="Times New Roman" pitchFamily="18" charset="0"/>
            </a:endParaRPr>
          </a:p>
        </p:txBody>
      </p:sp>
      <p:pic>
        <p:nvPicPr>
          <p:cNvPr id="88083" name="Рисунок 1"/>
          <p:cNvPicPr>
            <a:picLocks noChangeAspect="1"/>
          </p:cNvPicPr>
          <p:nvPr/>
        </p:nvPicPr>
        <p:blipFill>
          <a:blip r:embed="rId13"/>
          <a:srcRect/>
          <a:stretch>
            <a:fillRect/>
          </a:stretch>
        </p:blipFill>
        <p:spPr bwMode="auto">
          <a:xfrm>
            <a:off x="-22225" y="0"/>
            <a:ext cx="9928225" cy="6453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Рисунок 1"/>
          <p:cNvPicPr>
            <a:picLocks noChangeAspect="1"/>
          </p:cNvPicPr>
          <p:nvPr/>
        </p:nvPicPr>
        <p:blipFill>
          <a:blip r:embed="rId2"/>
          <a:srcRect/>
          <a:stretch>
            <a:fillRect/>
          </a:stretch>
        </p:blipFill>
        <p:spPr bwMode="auto">
          <a:xfrm>
            <a:off x="-22225" y="-1588"/>
            <a:ext cx="9906000" cy="6859588"/>
          </a:xfrm>
          <a:prstGeom prst="rect">
            <a:avLst/>
          </a:prstGeom>
          <a:noFill/>
          <a:ln w="9525">
            <a:noFill/>
            <a:miter lim="800000"/>
            <a:headEnd/>
            <a:tailEnd/>
          </a:ln>
        </p:spPr>
      </p:pic>
      <p:sp>
        <p:nvSpPr>
          <p:cNvPr id="89091" name="Заголовок 1"/>
          <p:cNvSpPr txBox="1">
            <a:spLocks/>
          </p:cNvSpPr>
          <p:nvPr/>
        </p:nvSpPr>
        <p:spPr bwMode="auto">
          <a:xfrm>
            <a:off x="-22225" y="1166813"/>
            <a:ext cx="9906000" cy="441325"/>
          </a:xfrm>
          <a:prstGeom prst="rect">
            <a:avLst/>
          </a:prstGeom>
          <a:noFill/>
          <a:ln w="9525">
            <a:noFill/>
            <a:miter lim="800000"/>
            <a:headEnd/>
            <a:tailEnd/>
          </a:ln>
        </p:spPr>
        <p:txBody>
          <a:bodyPr/>
          <a:lstStyle/>
          <a:p>
            <a:pPr algn="ctr" defTabSz="914400" eaLnBrk="1" hangingPunct="1"/>
            <a:endParaRPr lang="ru-RU" altLang="ru-RU" sz="2800" b="1">
              <a:solidFill>
                <a:srgbClr val="9E0E11"/>
              </a:solidFill>
              <a:latin typeface="Franklin Gothic Demi" pitchFamily="34" charset="0"/>
            </a:endParaRPr>
          </a:p>
        </p:txBody>
      </p:sp>
      <p:pic>
        <p:nvPicPr>
          <p:cNvPr id="89092" name="image1.png"/>
          <p:cNvPicPr>
            <a:picLocks noChangeAspect="1"/>
          </p:cNvPicPr>
          <p:nvPr/>
        </p:nvPicPr>
        <p:blipFill>
          <a:blip r:embed="rId3"/>
          <a:srcRect/>
          <a:stretch>
            <a:fillRect/>
          </a:stretch>
        </p:blipFill>
        <p:spPr bwMode="auto">
          <a:xfrm>
            <a:off x="6297613" y="38100"/>
            <a:ext cx="3417887" cy="911225"/>
          </a:xfrm>
          <a:prstGeom prst="rect">
            <a:avLst/>
          </a:prstGeom>
          <a:noFill/>
          <a:ln w="12700">
            <a:noFill/>
            <a:miter lim="400000"/>
            <a:headEnd/>
            <a:tailEnd/>
          </a:ln>
        </p:spPr>
      </p:pic>
      <p:pic>
        <p:nvPicPr>
          <p:cNvPr id="3" name="Рисунок 2"/>
          <p:cNvPicPr>
            <a:picLocks noChangeAspect="1"/>
          </p:cNvPicPr>
          <p:nvPr/>
        </p:nvPicPr>
        <p:blipFill>
          <a:blip r:embed="rId4"/>
          <a:stretch>
            <a:fillRect/>
          </a:stretch>
        </p:blipFill>
        <p:spPr>
          <a:xfrm>
            <a:off x="8983748" y="5959632"/>
            <a:ext cx="775063" cy="775063"/>
          </a:xfrm>
          <a:prstGeom prst="rect">
            <a:avLst/>
          </a:prstGeom>
          <a:effectLst>
            <a:reflection endPos="0" dist="50800" dir="5400000" sy="-100000" algn="bl" rotWithShape="0"/>
          </a:effectLst>
        </p:spPr>
      </p:pic>
      <p:pic>
        <p:nvPicPr>
          <p:cNvPr id="89094" name="Рисунок 4"/>
          <p:cNvPicPr>
            <a:picLocks noChangeAspect="1"/>
          </p:cNvPicPr>
          <p:nvPr/>
        </p:nvPicPr>
        <p:blipFill>
          <a:blip r:embed="rId5"/>
          <a:srcRect/>
          <a:stretch>
            <a:fillRect/>
          </a:stretch>
        </p:blipFill>
        <p:spPr bwMode="auto">
          <a:xfrm>
            <a:off x="8802688" y="5789613"/>
            <a:ext cx="563562" cy="561975"/>
          </a:xfrm>
          <a:prstGeom prst="rect">
            <a:avLst/>
          </a:prstGeom>
          <a:noFill/>
          <a:ln w="9525">
            <a:noFill/>
            <a:miter lim="800000"/>
            <a:headEnd/>
            <a:tailEnd/>
          </a:ln>
        </p:spPr>
      </p:pic>
      <p:pic>
        <p:nvPicPr>
          <p:cNvPr id="89095" name="Рисунок 5"/>
          <p:cNvPicPr>
            <a:picLocks noChangeAspect="1"/>
          </p:cNvPicPr>
          <p:nvPr/>
        </p:nvPicPr>
        <p:blipFill>
          <a:blip r:embed="rId6"/>
          <a:srcRect/>
          <a:stretch>
            <a:fillRect/>
          </a:stretch>
        </p:blipFill>
        <p:spPr bwMode="auto">
          <a:xfrm>
            <a:off x="9861550" y="0"/>
            <a:ext cx="46038" cy="6897688"/>
          </a:xfrm>
          <a:prstGeom prst="rect">
            <a:avLst/>
          </a:prstGeom>
          <a:solidFill>
            <a:srgbClr val="9C0E11"/>
          </a:solidFill>
          <a:ln w="9525">
            <a:solidFill>
              <a:srgbClr val="800000"/>
            </a:solidFill>
            <a:miter lim="800000"/>
            <a:headEnd/>
            <a:tailEnd/>
          </a:ln>
        </p:spPr>
      </p:pic>
      <p:pic>
        <p:nvPicPr>
          <p:cNvPr id="89096" name="Рисунок 6"/>
          <p:cNvPicPr>
            <a:picLocks noChangeAspect="1"/>
          </p:cNvPicPr>
          <p:nvPr/>
        </p:nvPicPr>
        <p:blipFill>
          <a:blip r:embed="rId7"/>
          <a:srcRect/>
          <a:stretch>
            <a:fillRect/>
          </a:stretch>
        </p:blipFill>
        <p:spPr bwMode="auto">
          <a:xfrm>
            <a:off x="219075" y="182563"/>
            <a:ext cx="465138" cy="465137"/>
          </a:xfrm>
          <a:prstGeom prst="rect">
            <a:avLst/>
          </a:prstGeom>
          <a:noFill/>
          <a:ln w="9525">
            <a:noFill/>
            <a:miter lim="800000"/>
            <a:headEnd/>
            <a:tailEnd/>
          </a:ln>
        </p:spPr>
      </p:pic>
      <p:pic>
        <p:nvPicPr>
          <p:cNvPr id="89097" name="Рисунок 14"/>
          <p:cNvPicPr>
            <a:picLocks noChangeAspect="1"/>
          </p:cNvPicPr>
          <p:nvPr/>
        </p:nvPicPr>
        <p:blipFill>
          <a:blip r:embed="rId8"/>
          <a:srcRect/>
          <a:stretch>
            <a:fillRect/>
          </a:stretch>
        </p:blipFill>
        <p:spPr bwMode="auto">
          <a:xfrm>
            <a:off x="0" y="-1588"/>
            <a:ext cx="498475" cy="500063"/>
          </a:xfrm>
          <a:prstGeom prst="rect">
            <a:avLst/>
          </a:prstGeom>
          <a:noFill/>
          <a:ln w="9525">
            <a:noFill/>
            <a:miter lim="800000"/>
            <a:headEnd/>
            <a:tailEnd/>
          </a:ln>
        </p:spPr>
      </p:pic>
      <p:sp>
        <p:nvSpPr>
          <p:cNvPr id="9" name="Прямоугольник 8"/>
          <p:cNvSpPr/>
          <p:nvPr/>
        </p:nvSpPr>
        <p:spPr>
          <a:xfrm>
            <a:off x="430213" y="6462713"/>
            <a:ext cx="1947862" cy="368300"/>
          </a:xfrm>
          <a:prstGeom prst="rect">
            <a:avLst/>
          </a:prstGeom>
        </p:spPr>
        <p:txBody>
          <a:bodyPr wrap="none">
            <a:spAutoFit/>
          </a:bodyPr>
          <a:lstStyle/>
          <a:p>
            <a:pPr>
              <a:defRPr/>
            </a:pPr>
            <a:r>
              <a:rPr lang="en-US" dirty="0">
                <a:solidFill>
                  <a:srgbClr val="800000"/>
                </a:solidFill>
                <a:effectLst>
                  <a:outerShdw blurRad="38100" dist="38100" dir="2700000" algn="tl">
                    <a:srgbClr val="000000">
                      <a:alpha val="43137"/>
                    </a:srgbClr>
                  </a:outerShdw>
                </a:effectLst>
                <a:latin typeface="Franklin Gothic Medium" panose="020B0603020102020204" pitchFamily="34" charset="0"/>
              </a:rPr>
              <a:t>pravovest-audit.ru</a:t>
            </a:r>
          </a:p>
        </p:txBody>
      </p:sp>
      <p:sp>
        <p:nvSpPr>
          <p:cNvPr id="10" name="Прямоугольник 9"/>
          <p:cNvSpPr/>
          <p:nvPr/>
        </p:nvSpPr>
        <p:spPr>
          <a:xfrm>
            <a:off x="2616200" y="6465888"/>
            <a:ext cx="1830388" cy="338137"/>
          </a:xfrm>
          <a:prstGeom prst="rect">
            <a:avLst/>
          </a:prstGeom>
        </p:spPr>
        <p:txBody>
          <a:bodyPr wrap="none">
            <a:spAutoFit/>
          </a:bodyPr>
          <a:lstStyle/>
          <a:p>
            <a:pPr>
              <a:defRPr/>
            </a:pPr>
            <a:r>
              <a:rPr lang="ru-RU" sz="1600" dirty="0">
                <a:solidFill>
                  <a:srgbClr val="800000"/>
                </a:solidFill>
                <a:effectLst>
                  <a:outerShdw blurRad="38100" dist="38100" dir="2700000" algn="tl">
                    <a:srgbClr val="000000">
                      <a:alpha val="43137"/>
                    </a:srgbClr>
                  </a:outerShdw>
                </a:effectLst>
                <a:latin typeface="Franklin Gothic Medium" panose="020B0603020102020204" pitchFamily="34" charset="0"/>
              </a:rPr>
              <a:t>+7 495 134-32-23</a:t>
            </a:r>
          </a:p>
        </p:txBody>
      </p:sp>
      <p:sp>
        <p:nvSpPr>
          <p:cNvPr id="11" name="Прямоугольник 10"/>
          <p:cNvSpPr/>
          <p:nvPr/>
        </p:nvSpPr>
        <p:spPr>
          <a:xfrm>
            <a:off x="4681538" y="6480175"/>
            <a:ext cx="1997075" cy="339725"/>
          </a:xfrm>
          <a:prstGeom prst="rect">
            <a:avLst/>
          </a:prstGeom>
          <a:noFill/>
        </p:spPr>
        <p:txBody>
          <a:bodyPr wrap="none">
            <a:spAutoFit/>
          </a:bodyPr>
          <a:lstStyle/>
          <a:p>
            <a:pPr algn="ctr">
              <a:defRPr/>
            </a:pPr>
            <a:r>
              <a:rPr lang="ru-RU" sz="1600" dirty="0">
                <a:ln w="0"/>
                <a:solidFill>
                  <a:srgbClr val="800000"/>
                </a:solidFill>
                <a:effectLst>
                  <a:outerShdw blurRad="38100" dist="19050" dir="2700000" algn="tl" rotWithShape="0">
                    <a:prstClr val="black">
                      <a:alpha val="40000"/>
                    </a:prstClr>
                  </a:outerShdw>
                </a:effectLst>
                <a:latin typeface="Franklin Gothic Medium" panose="020B0603020102020204" pitchFamily="34" charset="0"/>
              </a:rPr>
              <a:t>+ 7 (903) 669-51-90</a:t>
            </a:r>
          </a:p>
        </p:txBody>
      </p:sp>
      <p:pic>
        <p:nvPicPr>
          <p:cNvPr id="89101" name="Рисунок 12" descr="File:Circle-icons-global.svg - Wikipedia"/>
          <p:cNvPicPr>
            <a:picLocks noChangeAspect="1"/>
          </p:cNvPicPr>
          <p:nvPr/>
        </p:nvPicPr>
        <p:blipFill>
          <a:blip r:embed="rId9"/>
          <a:srcRect/>
          <a:stretch>
            <a:fillRect/>
          </a:stretch>
        </p:blipFill>
        <p:spPr bwMode="auto">
          <a:xfrm>
            <a:off x="203200" y="6537325"/>
            <a:ext cx="227013" cy="227013"/>
          </a:xfrm>
          <a:prstGeom prst="rect">
            <a:avLst/>
          </a:prstGeom>
          <a:noFill/>
          <a:ln w="9525">
            <a:noFill/>
            <a:miter lim="800000"/>
            <a:headEnd/>
            <a:tailEnd/>
          </a:ln>
        </p:spPr>
      </p:pic>
      <p:pic>
        <p:nvPicPr>
          <p:cNvPr id="89102" name="Рисунок 13" descr="Icons Phone Round · Free vector graphic on Pixabay"/>
          <p:cNvPicPr>
            <a:picLocks noChangeAspect="1"/>
          </p:cNvPicPr>
          <p:nvPr/>
        </p:nvPicPr>
        <p:blipFill>
          <a:blip r:embed="rId10"/>
          <a:srcRect/>
          <a:stretch>
            <a:fillRect/>
          </a:stretch>
        </p:blipFill>
        <p:spPr bwMode="auto">
          <a:xfrm>
            <a:off x="2378075" y="6529388"/>
            <a:ext cx="242888" cy="242887"/>
          </a:xfrm>
          <a:prstGeom prst="rect">
            <a:avLst/>
          </a:prstGeom>
          <a:noFill/>
          <a:ln w="9525">
            <a:noFill/>
            <a:miter lim="800000"/>
            <a:headEnd/>
            <a:tailEnd/>
          </a:ln>
        </p:spPr>
      </p:pic>
      <p:pic>
        <p:nvPicPr>
          <p:cNvPr id="89103" name="Рисунок 16" descr="WhatsApp - Wikipedia"/>
          <p:cNvPicPr>
            <a:picLocks noChangeAspect="1"/>
          </p:cNvPicPr>
          <p:nvPr/>
        </p:nvPicPr>
        <p:blipFill>
          <a:blip r:embed="rId11"/>
          <a:srcRect/>
          <a:stretch>
            <a:fillRect/>
          </a:stretch>
        </p:blipFill>
        <p:spPr bwMode="auto">
          <a:xfrm>
            <a:off x="4448175" y="6486525"/>
            <a:ext cx="331788" cy="333375"/>
          </a:xfrm>
          <a:prstGeom prst="rect">
            <a:avLst/>
          </a:prstGeom>
          <a:noFill/>
          <a:ln w="9525">
            <a:noFill/>
            <a:miter lim="800000"/>
            <a:headEnd/>
            <a:tailEnd/>
          </a:ln>
        </p:spPr>
      </p:pic>
      <p:pic>
        <p:nvPicPr>
          <p:cNvPr id="89104" name="Рисунок 17" descr="Telegram (software) - Wikipedia"/>
          <p:cNvPicPr>
            <a:picLocks noChangeAspect="1"/>
          </p:cNvPicPr>
          <p:nvPr/>
        </p:nvPicPr>
        <p:blipFill>
          <a:blip r:embed="rId12"/>
          <a:srcRect/>
          <a:stretch>
            <a:fillRect/>
          </a:stretch>
        </p:blipFill>
        <p:spPr bwMode="auto">
          <a:xfrm>
            <a:off x="6678613" y="6524625"/>
            <a:ext cx="244475" cy="244475"/>
          </a:xfrm>
          <a:prstGeom prst="rect">
            <a:avLst/>
          </a:prstGeom>
          <a:noFill/>
          <a:ln w="9525">
            <a:noFill/>
            <a:miter lim="800000"/>
            <a:headEnd/>
            <a:tailEnd/>
          </a:ln>
        </p:spPr>
      </p:pic>
      <p:sp>
        <p:nvSpPr>
          <p:cNvPr id="19" name="Прямоугольник 18"/>
          <p:cNvSpPr/>
          <p:nvPr/>
        </p:nvSpPr>
        <p:spPr>
          <a:xfrm>
            <a:off x="6915150" y="6461125"/>
            <a:ext cx="1595438" cy="339725"/>
          </a:xfrm>
          <a:prstGeom prst="rect">
            <a:avLst/>
          </a:prstGeom>
          <a:noFill/>
        </p:spPr>
        <p:txBody>
          <a:bodyPr wrap="none">
            <a:spAutoFit/>
          </a:bodyPr>
          <a:lstStyle/>
          <a:p>
            <a:pPr algn="ctr">
              <a:defRPr/>
            </a:pPr>
            <a:r>
              <a:rPr lang="en-US"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rPr>
              <a:t>Pravovest_Audit</a:t>
            </a:r>
            <a:endParaRPr lang="ru-RU" sz="1600" dirty="0">
              <a:ln w="0"/>
              <a:solidFill>
                <a:srgbClr val="800000"/>
              </a:solidFill>
              <a:effectLst>
                <a:outerShdw blurRad="38100" dist="38100" dir="2700000" algn="tl">
                  <a:srgbClr val="000000">
                    <a:alpha val="43137"/>
                  </a:srgbClr>
                </a:outerShdw>
              </a:effectLst>
              <a:latin typeface="Franklin Gothic Medium" panose="020B0603020102020204" pitchFamily="34" charset="0"/>
            </a:endParaRPr>
          </a:p>
        </p:txBody>
      </p:sp>
      <p:sp>
        <p:nvSpPr>
          <p:cNvPr id="89106" name="Прямоугольник 11"/>
          <p:cNvSpPr>
            <a:spLocks noChangeArrowheads="1"/>
          </p:cNvSpPr>
          <p:nvPr/>
        </p:nvSpPr>
        <p:spPr bwMode="auto">
          <a:xfrm>
            <a:off x="61913" y="2125663"/>
            <a:ext cx="9653587" cy="461962"/>
          </a:xfrm>
          <a:prstGeom prst="rect">
            <a:avLst/>
          </a:prstGeom>
          <a:noFill/>
          <a:ln w="9525">
            <a:noFill/>
            <a:miter lim="800000"/>
            <a:headEnd/>
            <a:tailEnd/>
          </a:ln>
        </p:spPr>
        <p:txBody>
          <a:bodyPr>
            <a:spAutoFit/>
          </a:bodyPr>
          <a:lstStyle/>
          <a:p>
            <a:pPr algn="just"/>
            <a:r>
              <a:rPr lang="ru-RU" altLang="ru-RU" sz="2400" b="1">
                <a:solidFill>
                  <a:srgbClr val="9C0E11"/>
                </a:solidFill>
                <a:latin typeface="Times New Roman" pitchFamily="18" charset="0"/>
                <a:cs typeface="Times New Roman" pitchFamily="18" charset="0"/>
              </a:rPr>
              <a:t> </a:t>
            </a:r>
            <a:endParaRPr lang="ru-RU" altLang="ru-RU" sz="2000" b="1">
              <a:solidFill>
                <a:srgbClr val="9C0E11"/>
              </a:solidFill>
              <a:latin typeface="Calibri" pitchFamily="34" charset="0"/>
              <a:ea typeface="Calibri" pitchFamily="34" charset="0"/>
              <a:cs typeface="Times New Roman" pitchFamily="18" charset="0"/>
            </a:endParaRPr>
          </a:p>
        </p:txBody>
      </p:sp>
      <p:pic>
        <p:nvPicPr>
          <p:cNvPr id="89107" name="Рисунок 1"/>
          <p:cNvPicPr>
            <a:picLocks noChangeAspect="1"/>
          </p:cNvPicPr>
          <p:nvPr/>
        </p:nvPicPr>
        <p:blipFill>
          <a:blip r:embed="rId13"/>
          <a:srcRect/>
          <a:stretch>
            <a:fillRect/>
          </a:stretch>
        </p:blipFill>
        <p:spPr bwMode="auto">
          <a:xfrm>
            <a:off x="0" y="-1588"/>
            <a:ext cx="9907588" cy="6442076"/>
          </a:xfrm>
          <a:prstGeom prst="rect">
            <a:avLst/>
          </a:prstGeom>
          <a:noFill/>
          <a:ln w="9525">
            <a:noFill/>
            <a:miter lim="800000"/>
            <a:headEnd/>
            <a:tailEnd/>
          </a:ln>
        </p:spPr>
      </p:pic>
      <p:pic>
        <p:nvPicPr>
          <p:cNvPr id="21" name="Рисунок 20" descr="Рисунок2.jpg"/>
          <p:cNvPicPr>
            <a:picLocks noChangeAspect="1"/>
          </p:cNvPicPr>
          <p:nvPr/>
        </p:nvPicPr>
        <p:blipFill>
          <a:blip r:embed="rId14"/>
          <a:stretch>
            <a:fillRect/>
          </a:stretch>
        </p:blipFill>
        <p:spPr>
          <a:xfrm>
            <a:off x="0" y="0"/>
            <a:ext cx="9906000" cy="645333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0"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Прямоугольник 10"/>
          <p:cNvSpPr/>
          <p:nvPr/>
        </p:nvSpPr>
        <p:spPr bwMode="auto">
          <a:xfrm>
            <a:off x="776536" y="1988840"/>
            <a:ext cx="8568952" cy="1754326"/>
          </a:xfrm>
          <a:prstGeom prst="rect">
            <a:avLst/>
          </a:prstGeom>
          <a:ln>
            <a:solidFill>
              <a:srgbClr val="C00000"/>
            </a:solidFill>
          </a:ln>
        </p:spPr>
        <p:txBody>
          <a:bodyPr wrap="square">
            <a:spAutoFit/>
          </a:bodyPr>
          <a:lstStyle/>
          <a:p>
            <a:pPr algn="ctr">
              <a:defRPr/>
            </a:pPr>
            <a:r>
              <a:rPr lang="ru-RU" sz="3600">
                <a:latin typeface="Times New Roman"/>
                <a:cs typeface="Times New Roman"/>
              </a:rPr>
              <a:t> </a:t>
            </a:r>
            <a:r>
              <a:rPr lang="ru-RU" sz="3600" b="1">
                <a:solidFill>
                  <a:srgbClr val="C00000"/>
                </a:solidFill>
                <a:latin typeface="Times New Roman"/>
                <a:cs typeface="Times New Roman"/>
              </a:rPr>
              <a:t>ТОП-</a:t>
            </a:r>
            <a:r>
              <a:rPr lang="en-US" sz="3600" b="1">
                <a:solidFill>
                  <a:srgbClr val="C00000"/>
                </a:solidFill>
                <a:latin typeface="Times New Roman"/>
                <a:cs typeface="Times New Roman"/>
              </a:rPr>
              <a:t>3</a:t>
            </a:r>
            <a:endParaRPr/>
          </a:p>
          <a:p>
            <a:pPr algn="ctr">
              <a:defRPr/>
            </a:pPr>
            <a:endParaRPr lang="ru-RU" sz="3600" b="1">
              <a:solidFill>
                <a:srgbClr val="C00000"/>
              </a:solidFill>
              <a:latin typeface="Times New Roman"/>
              <a:cs typeface="Times New Roman"/>
            </a:endParaRPr>
          </a:p>
          <a:p>
            <a:pPr algn="ctr">
              <a:defRPr/>
            </a:pPr>
            <a:r>
              <a:rPr lang="ru-RU" sz="3600" b="1"/>
              <a:t>Допрос свидетеля</a:t>
            </a:r>
            <a:endParaRPr lang="ru-RU" sz="3600" b="1">
              <a:latin typeface="Times New Roman"/>
              <a:cs typeface="Times New Roman"/>
            </a:endParaRPr>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Прямоугольник 11"/>
          <p:cNvSpPr/>
          <p:nvPr/>
        </p:nvSpPr>
        <p:spPr bwMode="auto">
          <a:xfrm>
            <a:off x="801121" y="278762"/>
            <a:ext cx="8698477" cy="400110"/>
          </a:xfrm>
          <a:prstGeom prst="rect">
            <a:avLst/>
          </a:prstGeom>
        </p:spPr>
        <p:txBody>
          <a:bodyPr wrap="square">
            <a:spAutoFit/>
          </a:bodyPr>
          <a:lstStyle/>
          <a:p>
            <a:pPr lvl="0" algn="ctr" defTabSz="914400">
              <a:spcBef>
                <a:spcPts val="0"/>
              </a:spcBef>
              <a:spcAft>
                <a:spcPts val="0"/>
              </a:spcAft>
              <a:defRPr/>
            </a:pPr>
            <a:r>
              <a:rPr lang="ru-RU" sz="2000" b="1">
                <a:solidFill>
                  <a:srgbClr val="800000"/>
                </a:solidFill>
                <a:latin typeface="Times New Roman"/>
                <a:ea typeface="Times New Roman"/>
                <a:cs typeface="Times New Roman"/>
              </a:rPr>
              <a:t>Допрос: передача полномочий свидетеля представителю по доверенности</a:t>
            </a:r>
            <a:endParaRPr lang="ru-RU" sz="2000">
              <a:solidFill>
                <a:srgbClr val="800000"/>
              </a:solidFill>
              <a:latin typeface="Times New Roman"/>
              <a:cs typeface="Times New Roman"/>
            </a:endParaRPr>
          </a:p>
        </p:txBody>
      </p:sp>
      <p:sp>
        <p:nvSpPr>
          <p:cNvPr id="11" name="Rectangle 1"/>
          <p:cNvSpPr>
            <a:spLocks noChangeArrowheads="1"/>
          </p:cNvSpPr>
          <p:nvPr/>
        </p:nvSpPr>
        <p:spPr bwMode="auto">
          <a:xfrm>
            <a:off x="519586" y="1166608"/>
            <a:ext cx="9000597" cy="45243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914400">
              <a:lnSpc>
                <a:spcPct val="100000"/>
              </a:lnSpc>
              <a:spcBef>
                <a:spcPts val="0"/>
              </a:spcBef>
              <a:spcAft>
                <a:spcPts val="0"/>
              </a:spcAft>
              <a:buClrTx/>
              <a:buSzTx/>
              <a:buFontTx/>
              <a:buNone/>
              <a:defRPr/>
            </a:pPr>
            <a:r>
              <a:rPr lang="ru-RU" b="1" i="0" u="none" strike="noStrike" cap="none">
                <a:ln>
                  <a:noFill/>
                </a:ln>
                <a:solidFill>
                  <a:schemeClr val="tx1"/>
                </a:solidFill>
                <a:latin typeface="Times New Roman"/>
                <a:ea typeface="Calibri"/>
                <a:cs typeface="Times New Roman"/>
              </a:rPr>
              <a:t>Письмо Минфина России от 18.12. 2020 года № 03-02-08/111223</a:t>
            </a:r>
            <a:endParaRPr/>
          </a:p>
          <a:p>
            <a:pPr marL="0" marR="0" lvl="0" indent="0" algn="just" defTabSz="914400">
              <a:lnSpc>
                <a:spcPct val="100000"/>
              </a:lnSpc>
              <a:spcBef>
                <a:spcPts val="0"/>
              </a:spcBef>
              <a:spcAft>
                <a:spcPts val="0"/>
              </a:spcAft>
              <a:buClrTx/>
              <a:buSzTx/>
              <a:buFontTx/>
              <a:buNone/>
              <a:defRPr/>
            </a:pPr>
            <a:endParaRPr lang="ru-RU"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1" i="0" u="none" strike="noStrike" cap="none">
                <a:ln>
                  <a:noFill/>
                </a:ln>
                <a:solidFill>
                  <a:schemeClr val="tx1"/>
                </a:solidFill>
                <a:latin typeface="Times New Roman"/>
                <a:ea typeface="Calibri"/>
                <a:cs typeface="Times New Roman"/>
              </a:rPr>
              <a:t>В качестве свидетеля для дачи показаний может быть вызвано любое физическое лицо, которому могут быть известны какие-либо обстоятельства, имеющие значение для осуществления налогового контроля.</a:t>
            </a:r>
            <a:endParaRPr lang="ru-RU" b="1"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0" i="0" u="none" strike="noStrike" cap="none">
                <a:ln>
                  <a:noFill/>
                </a:ln>
                <a:solidFill>
                  <a:schemeClr val="tx1"/>
                </a:solidFill>
                <a:latin typeface="Times New Roman"/>
                <a:ea typeface="Calibri"/>
                <a:cs typeface="Times New Roman"/>
              </a:rPr>
              <a:t>Налогоплательщик может участвовать в отношениях, регулируемых законодательством о налогах и сборах, через уполномоченного представителя, если иное не предусмотрено НК РФ. Представитель налогоплательщика - физического лица осуществляет свои полномочия на основании доверенности. Однако </a:t>
            </a:r>
            <a:r>
              <a:rPr lang="ru-RU" b="1" i="0" u="sng" strike="noStrike" cap="none">
                <a:ln>
                  <a:noFill/>
                </a:ln>
                <a:solidFill>
                  <a:schemeClr val="tx1"/>
                </a:solidFill>
                <a:latin typeface="Times New Roman"/>
                <a:ea typeface="Calibri"/>
                <a:cs typeface="Times New Roman"/>
              </a:rPr>
              <a:t>статьей 29 НК РФ </a:t>
            </a:r>
            <a:r>
              <a:rPr lang="ru-RU" b="1" i="0" u="sng" strike="noStrike" cap="none">
                <a:ln>
                  <a:noFill/>
                </a:ln>
                <a:solidFill>
                  <a:srgbClr val="9C0E11"/>
                </a:solidFill>
                <a:latin typeface="Times New Roman"/>
                <a:ea typeface="Calibri"/>
                <a:cs typeface="Times New Roman"/>
              </a:rPr>
              <a:t>не предусмотрена передача полномочий свидетеля представителю по доверенности</a:t>
            </a:r>
            <a:r>
              <a:rPr lang="ru-RU" b="1" i="0" u="sng" strike="noStrike" cap="none">
                <a:ln>
                  <a:noFill/>
                </a:ln>
                <a:solidFill>
                  <a:schemeClr val="tx1"/>
                </a:solidFill>
                <a:latin typeface="Times New Roman"/>
                <a:ea typeface="Calibri"/>
                <a:cs typeface="Times New Roman"/>
              </a:rPr>
              <a:t>.</a:t>
            </a:r>
            <a:endParaRPr lang="ru-RU"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0" i="0" u="none" strike="noStrike" cap="none">
                <a:ln>
                  <a:noFill/>
                </a:ln>
                <a:solidFill>
                  <a:schemeClr val="tx1"/>
                </a:solidFill>
                <a:latin typeface="Times New Roman"/>
                <a:ea typeface="Calibri"/>
                <a:cs typeface="Times New Roman"/>
              </a:rPr>
              <a:t>В силу ч. 1 ст. 48 Конституции РФ каждый имеет право воспользоваться юридической помощью при даче пояснений в качестве свидетеля, но не заменять себя на иное лицо, в данном случае на представителя по доверенности.</a:t>
            </a:r>
            <a:endParaRPr lang="ru-RU"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0" i="0" u="none" strike="noStrike" cap="none">
                <a:ln>
                  <a:noFill/>
                </a:ln>
                <a:solidFill>
                  <a:schemeClr val="tx1"/>
                </a:solidFill>
                <a:latin typeface="Times New Roman"/>
                <a:ea typeface="Calibri"/>
                <a:cs typeface="Times New Roman"/>
              </a:rPr>
              <a:t>Порядок получения показаний свидетелей регламентирован ст. 90 НК РФ. </a:t>
            </a:r>
            <a:r>
              <a:rPr lang="ru-RU" b="1" i="0" u="sng" strike="noStrike" cap="none">
                <a:ln>
                  <a:noFill/>
                </a:ln>
                <a:solidFill>
                  <a:schemeClr val="tx1"/>
                </a:solidFill>
                <a:latin typeface="Times New Roman"/>
                <a:ea typeface="Calibri"/>
                <a:cs typeface="Times New Roman"/>
              </a:rPr>
              <a:t>Она не запрещает представителю присутствовать при допросе свидетеля.</a:t>
            </a:r>
            <a:endParaRPr lang="ru-RU" b="0" i="0" u="none" strike="noStrike" cap="none">
              <a:ln>
                <a:noFill/>
              </a:ln>
              <a:solidFill>
                <a:schemeClr val="tx1"/>
              </a:solidFill>
              <a:latin typeface="Times New Roman"/>
              <a:cs typeface="Times New Roman"/>
            </a:endParaRPr>
          </a:p>
          <a:p>
            <a:pPr marL="0" marR="0" lvl="0" indent="0" algn="l" defTabSz="914400">
              <a:lnSpc>
                <a:spcPct val="100000"/>
              </a:lnSpc>
              <a:spcBef>
                <a:spcPts val="0"/>
              </a:spcBef>
              <a:spcAft>
                <a:spcPts val="0"/>
              </a:spcAft>
              <a:buClrTx/>
              <a:buSzTx/>
              <a:buFontTx/>
              <a:buNone/>
              <a:defRPr/>
            </a:pPr>
            <a:endParaRPr lang="ru-RU" sz="1800" b="0" i="0" u="none" strike="noStrike" cap="none">
              <a:ln>
                <a:noFill/>
              </a:ln>
              <a:solidFill>
                <a:schemeClr val="tx1"/>
              </a:solidFill>
              <a:latin typeface="Arial"/>
              <a:cs typeface="Arial"/>
            </a:endParaRPr>
          </a:p>
        </p:txBody>
      </p:sp>
      <p:pic>
        <p:nvPicPr>
          <p:cNvPr id="12"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a:solidFill>
            <a:schemeClr val="accent2">
              <a:lumMod val="60000"/>
              <a:lumOff val="40000"/>
            </a:schemeClr>
          </a:solidFill>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TextBox 9"/>
          <p:cNvSpPr txBox="1"/>
          <p:nvPr/>
        </p:nvSpPr>
        <p:spPr bwMode="auto">
          <a:xfrm>
            <a:off x="416496" y="2276873"/>
            <a:ext cx="3888432" cy="3385542"/>
          </a:xfrm>
          <a:prstGeom prst="rect">
            <a:avLst/>
          </a:prstGeom>
          <a:solidFill>
            <a:schemeClr val="accent2">
              <a:lumMod val="60000"/>
              <a:lumOff val="40000"/>
            </a:schemeClr>
          </a:solidFill>
          <a:ln w="38100">
            <a:solidFill>
              <a:srgbClr val="C00000"/>
            </a:solidFill>
          </a:ln>
          <a:effectLst>
            <a:glow rad="63500">
              <a:schemeClr val="accent2">
                <a:satMod val="175000"/>
                <a:alpha val="40000"/>
              </a:schemeClr>
            </a:glow>
          </a:effectLst>
        </p:spPr>
        <p:txBody>
          <a:bodyPr wrap="square" rtlCol="0">
            <a:spAutoFit/>
          </a:bodyPr>
          <a:lstStyle/>
          <a:p>
            <a:pPr>
              <a:defRPr/>
            </a:pPr>
            <a:endParaRPr lang="ru-RU" b="1" dirty="0">
              <a:solidFill>
                <a:srgbClr val="C00000"/>
              </a:solidFill>
              <a:latin typeface="Times New Roman"/>
              <a:cs typeface="Times New Roman"/>
            </a:endParaRPr>
          </a:p>
          <a:p>
            <a:pPr>
              <a:defRPr/>
            </a:pPr>
            <a:endParaRPr lang="ru-RU" b="1" dirty="0">
              <a:solidFill>
                <a:srgbClr val="C00000"/>
              </a:solidFill>
              <a:latin typeface="Times New Roman"/>
              <a:cs typeface="Times New Roman"/>
            </a:endParaRPr>
          </a:p>
          <a:p>
            <a:pPr algn="ctr">
              <a:defRPr/>
            </a:pPr>
            <a:r>
              <a:rPr lang="ru-RU" sz="2400" b="1" dirty="0">
                <a:solidFill>
                  <a:srgbClr val="C00000"/>
                </a:solidFill>
                <a:latin typeface="Times New Roman"/>
                <a:cs typeface="Times New Roman"/>
              </a:rPr>
              <a:t>1.</a:t>
            </a:r>
            <a:r>
              <a:rPr lang="ru-RU" sz="2000" b="1" dirty="0">
                <a:latin typeface="Times New Roman"/>
                <a:cs typeface="Times New Roman"/>
              </a:rPr>
              <a:t>Налоговые комиссии </a:t>
            </a:r>
            <a:endParaRPr dirty="0"/>
          </a:p>
          <a:p>
            <a:pPr algn="ctr">
              <a:defRPr/>
            </a:pPr>
            <a:r>
              <a:rPr lang="ru-RU" sz="2000" b="1" dirty="0">
                <a:latin typeface="Times New Roman"/>
                <a:cs typeface="Times New Roman"/>
              </a:rPr>
              <a:t>по вопросам </a:t>
            </a:r>
            <a:endParaRPr dirty="0"/>
          </a:p>
          <a:p>
            <a:pPr algn="ctr">
              <a:defRPr/>
            </a:pPr>
            <a:r>
              <a:rPr lang="ru-RU" sz="2000" b="1" dirty="0">
                <a:latin typeface="Times New Roman"/>
                <a:cs typeface="Times New Roman"/>
              </a:rPr>
              <a:t>низкой налоговой нагрузки, </a:t>
            </a:r>
            <a:endParaRPr dirty="0"/>
          </a:p>
          <a:p>
            <a:pPr algn="ctr">
              <a:defRPr/>
            </a:pPr>
            <a:r>
              <a:rPr lang="ru-RU" sz="2000" b="1" dirty="0">
                <a:latin typeface="Times New Roman"/>
                <a:cs typeface="Times New Roman"/>
              </a:rPr>
              <a:t>уровня заработной платы работников, убытки в отчетности </a:t>
            </a:r>
            <a:endParaRPr dirty="0"/>
          </a:p>
          <a:p>
            <a:pPr>
              <a:defRPr/>
            </a:pPr>
            <a:endParaRPr lang="ru-RU" b="1" dirty="0">
              <a:latin typeface="Times New Roman"/>
              <a:cs typeface="Times New Roman"/>
            </a:endParaRPr>
          </a:p>
          <a:p>
            <a:pPr>
              <a:defRPr/>
            </a:pPr>
            <a:endParaRPr lang="ru-RU" b="1" dirty="0">
              <a:latin typeface="Times New Roman"/>
              <a:cs typeface="Times New Roman"/>
            </a:endParaRPr>
          </a:p>
          <a:p>
            <a:pPr>
              <a:defRPr/>
            </a:pPr>
            <a:endParaRPr lang="ru-RU" b="1" dirty="0">
              <a:latin typeface="Times New Roman"/>
              <a:cs typeface="Times New Roman"/>
            </a:endParaRPr>
          </a:p>
        </p:txBody>
      </p:sp>
      <p:sp>
        <p:nvSpPr>
          <p:cNvPr id="11" name="Прямоугольник 10"/>
          <p:cNvSpPr/>
          <p:nvPr/>
        </p:nvSpPr>
        <p:spPr bwMode="auto">
          <a:xfrm>
            <a:off x="4808984" y="1916832"/>
            <a:ext cx="4464496" cy="3816424"/>
          </a:xfrm>
          <a:prstGeom prst="rect">
            <a:avLst/>
          </a:prstGeom>
          <a:solidFill>
            <a:schemeClr val="accent2">
              <a:lumMod val="60000"/>
              <a:lumOff val="40000"/>
            </a:schemeClr>
          </a:solidFill>
          <a:ln w="76200">
            <a:solidFill>
              <a:srgbClr val="C00000"/>
            </a:solidFill>
          </a:ln>
          <a:effectLst>
            <a:glow rad="63500">
              <a:schemeClr val="accent2">
                <a:satMod val="175000"/>
                <a:alpha val="40000"/>
              </a:schemeClr>
            </a:glow>
          </a:effectLst>
        </p:spPr>
        <p:txBody>
          <a:bodyPr wrap="square">
            <a:spAutoFit/>
          </a:bodyPr>
          <a:lstStyle/>
          <a:p>
            <a:pPr>
              <a:defRPr/>
            </a:pPr>
            <a:endParaRPr lang="ru-RU" b="1">
              <a:solidFill>
                <a:srgbClr val="C00000"/>
              </a:solidFill>
              <a:latin typeface="Times New Roman"/>
              <a:cs typeface="Times New Roman"/>
            </a:endParaRPr>
          </a:p>
          <a:p>
            <a:pPr>
              <a:defRPr/>
            </a:pPr>
            <a:endParaRPr lang="ru-RU" b="1">
              <a:solidFill>
                <a:srgbClr val="C00000"/>
              </a:solidFill>
              <a:latin typeface="Times New Roman"/>
              <a:cs typeface="Times New Roman"/>
            </a:endParaRPr>
          </a:p>
          <a:p>
            <a:pPr>
              <a:defRPr/>
            </a:pPr>
            <a:endParaRPr lang="ru-RU" b="1">
              <a:solidFill>
                <a:srgbClr val="C00000"/>
              </a:solidFill>
              <a:latin typeface="Times New Roman"/>
              <a:cs typeface="Times New Roman"/>
            </a:endParaRPr>
          </a:p>
          <a:p>
            <a:pPr algn="ctr">
              <a:defRPr/>
            </a:pPr>
            <a:r>
              <a:rPr lang="ru-RU" sz="2400" b="1">
                <a:solidFill>
                  <a:srgbClr val="C00000"/>
                </a:solidFill>
                <a:latin typeface="Times New Roman"/>
                <a:cs typeface="Times New Roman"/>
              </a:rPr>
              <a:t>2. </a:t>
            </a:r>
            <a:r>
              <a:rPr lang="ru-RU" sz="2000" b="1">
                <a:latin typeface="Times New Roman"/>
                <a:cs typeface="Times New Roman"/>
              </a:rPr>
              <a:t>Налоговые комиссии </a:t>
            </a:r>
          </a:p>
          <a:p>
            <a:pPr algn="ctr">
              <a:defRPr/>
            </a:pPr>
            <a:r>
              <a:rPr lang="ru-RU" sz="2000" b="1">
                <a:latin typeface="Times New Roman"/>
                <a:cs typeface="Times New Roman"/>
              </a:rPr>
              <a:t>по проблемным контрагентам</a:t>
            </a:r>
            <a:r>
              <a:rPr lang="ru-RU" b="1">
                <a:latin typeface="Times New Roman"/>
                <a:cs typeface="Times New Roman"/>
              </a:rPr>
              <a:t>: «НДС-разрывы», признаки «технической компании».</a:t>
            </a:r>
            <a:endParaRPr/>
          </a:p>
          <a:p>
            <a:pPr>
              <a:defRPr/>
            </a:pPr>
            <a:endParaRPr lang="ru-RU" b="1">
              <a:latin typeface="Times New Roman"/>
              <a:cs typeface="Times New Roman"/>
            </a:endParaRPr>
          </a:p>
          <a:p>
            <a:pPr>
              <a:defRPr/>
            </a:pPr>
            <a:endParaRPr lang="ru-RU" b="1">
              <a:latin typeface="Times New Roman"/>
              <a:cs typeface="Times New Roman"/>
            </a:endParaRPr>
          </a:p>
          <a:p>
            <a:pPr>
              <a:defRPr/>
            </a:pPr>
            <a:endParaRPr lang="ru-RU" b="1">
              <a:latin typeface="Times New Roman"/>
              <a:cs typeface="Times New Roman"/>
            </a:endParaRPr>
          </a:p>
          <a:p>
            <a:pPr>
              <a:defRPr/>
            </a:pPr>
            <a:endParaRPr lang="ru-RU" b="1">
              <a:latin typeface="Times New Roman"/>
              <a:cs typeface="Times New Roman"/>
            </a:endParaRPr>
          </a:p>
          <a:p>
            <a:pPr>
              <a:defRPr/>
            </a:pPr>
            <a:endParaRPr lang="ru-RU" b="1">
              <a:latin typeface="Times New Roman"/>
              <a:cs typeface="Times New Roman"/>
            </a:endParaRPr>
          </a:p>
          <a:p>
            <a:pPr>
              <a:defRPr/>
            </a:pPr>
            <a:endParaRPr lang="ru-RU" b="1">
              <a:latin typeface="Times New Roman"/>
              <a:cs typeface="Times New Roman"/>
            </a:endParaRPr>
          </a:p>
        </p:txBody>
      </p:sp>
      <p:sp>
        <p:nvSpPr>
          <p:cNvPr id="12" name="TextBox 11"/>
          <p:cNvSpPr txBox="1"/>
          <p:nvPr/>
        </p:nvSpPr>
        <p:spPr bwMode="auto">
          <a:xfrm>
            <a:off x="776536" y="188640"/>
            <a:ext cx="8784976" cy="400110"/>
          </a:xfrm>
          <a:prstGeom prst="rect">
            <a:avLst/>
          </a:prstGeom>
          <a:noFill/>
        </p:spPr>
        <p:txBody>
          <a:bodyPr wrap="square" rtlCol="0">
            <a:spAutoFit/>
          </a:bodyPr>
          <a:lstStyle/>
          <a:p>
            <a:pPr algn="ctr">
              <a:defRPr/>
            </a:pPr>
            <a:r>
              <a:rPr lang="ru-RU" sz="2000" b="1">
                <a:solidFill>
                  <a:srgbClr val="C00000"/>
                </a:solidFill>
                <a:latin typeface="Times New Roman"/>
                <a:cs typeface="Times New Roman"/>
              </a:rPr>
              <a:t>Вызов на комиссию: причины-2021</a:t>
            </a:r>
          </a:p>
        </p:txBody>
      </p:sp>
      <p:pic>
        <p:nvPicPr>
          <p:cNvPr id="13" name="image1.png"/>
          <p:cNvPicPr>
            <a:picLocks noChangeAspect="1"/>
          </p:cNvPicPr>
          <p:nvPr/>
        </p:nvPicPr>
        <p:blipFill>
          <a:blip r:embed="rId6"/>
          <a:stretch/>
        </p:blipFill>
        <p:spPr bwMode="auto">
          <a:xfrm>
            <a:off x="8500533" y="0"/>
            <a:ext cx="1344824" cy="358252"/>
          </a:xfrm>
          <a:prstGeom prst="rect">
            <a:avLst/>
          </a:prstGeom>
          <a:ln w="12700" cap="flat">
            <a:noFill/>
            <a:miter lim="400000"/>
          </a:ln>
        </p:spPr>
      </p:pic>
      <p:sp>
        <p:nvSpPr>
          <p:cNvPr id="14" name="Стрелка вверх 13"/>
          <p:cNvSpPr/>
          <p:nvPr/>
        </p:nvSpPr>
        <p:spPr bwMode="auto">
          <a:xfrm>
            <a:off x="9417496" y="1052736"/>
            <a:ext cx="288032" cy="4680520"/>
          </a:xfrm>
          <a:prstGeom prst="upArrow">
            <a:avLst>
              <a:gd name="adj1" fmla="val 50000"/>
              <a:gd name="adj2" fmla="val 50000"/>
            </a:avLst>
          </a:pr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5" name="TextBox 14"/>
          <p:cNvSpPr txBox="1"/>
          <p:nvPr/>
        </p:nvSpPr>
        <p:spPr bwMode="auto">
          <a:xfrm>
            <a:off x="4808984" y="620688"/>
            <a:ext cx="4464496" cy="1200329"/>
          </a:xfrm>
          <a:prstGeom prst="rect">
            <a:avLst/>
          </a:prstGeom>
          <a:noFill/>
        </p:spPr>
        <p:txBody>
          <a:bodyPr wrap="square" rtlCol="0">
            <a:spAutoFit/>
          </a:bodyPr>
          <a:lstStyle/>
          <a:p>
            <a:pPr>
              <a:defRPr/>
            </a:pPr>
            <a:r>
              <a:rPr lang="ru-RU" b="1"/>
              <a:t>2020-2021:</a:t>
            </a:r>
            <a:endParaRPr/>
          </a:p>
          <a:p>
            <a:pPr algn="just">
              <a:defRPr/>
            </a:pPr>
            <a:r>
              <a:rPr lang="ru-RU"/>
              <a:t>Рост поступлений в бюджет по итогам комиссий, уведомлений - </a:t>
            </a:r>
            <a:r>
              <a:rPr lang="ru-RU" b="1"/>
              <a:t>«добровольное» уточнение налоговых обязательств</a:t>
            </a:r>
          </a:p>
        </p:txBody>
      </p:sp>
      <p:sp>
        <p:nvSpPr>
          <p:cNvPr id="16" name="Арка 15"/>
          <p:cNvSpPr/>
          <p:nvPr/>
        </p:nvSpPr>
        <p:spPr bwMode="auto">
          <a:xfrm rot="10800000">
            <a:off x="3131840" y="5085184"/>
            <a:ext cx="2880320" cy="1368152"/>
          </a:xfrm>
          <a:prstGeom prst="blockArc">
            <a:avLst>
              <a:gd name="adj1" fmla="val 11386774"/>
              <a:gd name="adj2" fmla="val 55232"/>
              <a:gd name="adj3" fmla="val 21433"/>
            </a:avLst>
          </a:pr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schemeClr val="tx1"/>
              </a:solidFill>
            </a:endParaRPr>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27"/>
          <p:cNvSpPr/>
          <p:nvPr/>
        </p:nvSpPr>
        <p:spPr bwMode="auto">
          <a:xfrm>
            <a:off x="430372" y="1608089"/>
            <a:ext cx="8553376" cy="4351543"/>
          </a:xfrm>
          <a:prstGeom prst="rect">
            <a:avLst/>
          </a:prstGeom>
          <a:ln w="76200">
            <a:solidFill>
              <a:srgbClr val="9E0E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5" name="Рисунок 1"/>
          <p:cNvPicPr>
            <a:picLocks noChangeAspect="1"/>
          </p:cNvPicPr>
          <p:nvPr/>
        </p:nvPicPr>
        <p:blipFill>
          <a:blip r:embed="rId2"/>
          <a:stretch/>
        </p:blipFill>
        <p:spPr bwMode="auto">
          <a:xfrm>
            <a:off x="1" y="-1280"/>
            <a:ext cx="9906859" cy="6858594"/>
          </a:xfrm>
          <a:prstGeom prst="rect">
            <a:avLst/>
          </a:prstGeom>
        </p:spPr>
      </p:pic>
      <p:sp>
        <p:nvSpPr>
          <p:cNvPr id="6"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7" name="Рисунок 4"/>
          <p:cNvPicPr>
            <a:picLocks noChangeAspect="1"/>
          </p:cNvPicPr>
          <p:nvPr/>
        </p:nvPicPr>
        <p:blipFill>
          <a:blip r:embed="rId3"/>
          <a:stretch/>
        </p:blipFill>
        <p:spPr bwMode="auto">
          <a:xfrm>
            <a:off x="8802540" y="5788824"/>
            <a:ext cx="563288" cy="563288"/>
          </a:xfrm>
          <a:prstGeom prst="rect">
            <a:avLst/>
          </a:prstGeom>
        </p:spPr>
      </p:pic>
      <p:pic>
        <p:nvPicPr>
          <p:cNvPr id="8" name="Рисунок 5"/>
          <p:cNvPicPr>
            <a:picLocks noChangeAspect="1"/>
          </p:cNvPicPr>
          <p:nvPr/>
        </p:nvPicPr>
        <p:blipFill>
          <a:blip r:embed="rId4"/>
          <a:stretch/>
        </p:blipFill>
        <p:spPr bwMode="auto">
          <a:xfrm flipH="1">
            <a:off x="9861140" y="0"/>
            <a:ext cx="45719" cy="6897845"/>
          </a:xfrm>
          <a:prstGeom prst="rect">
            <a:avLst/>
          </a:prstGeom>
          <a:solidFill>
            <a:srgbClr val="9C0E11"/>
          </a:solidFill>
          <a:ln>
            <a:solidFill>
              <a:srgbClr val="800000"/>
            </a:solidFill>
          </a:ln>
        </p:spPr>
      </p:pic>
      <p:pic>
        <p:nvPicPr>
          <p:cNvPr id="9" name="Рисунок 6"/>
          <p:cNvPicPr>
            <a:picLocks noChangeAspect="1"/>
          </p:cNvPicPr>
          <p:nvPr/>
        </p:nvPicPr>
        <p:blipFill>
          <a:blip r:embed="rId5"/>
          <a:stretch/>
        </p:blipFill>
        <p:spPr bwMode="auto">
          <a:xfrm rot="10800000">
            <a:off x="218646" y="182367"/>
            <a:ext cx="465725" cy="465725"/>
          </a:xfrm>
          <a:prstGeom prst="rect">
            <a:avLst/>
          </a:prstGeom>
        </p:spPr>
      </p:pic>
      <p:pic>
        <p:nvPicPr>
          <p:cNvPr id="10" name="Рисунок 14"/>
          <p:cNvPicPr>
            <a:picLocks noChangeAspect="1"/>
          </p:cNvPicPr>
          <p:nvPr/>
        </p:nvPicPr>
        <p:blipFill>
          <a:blip r:embed="rId6"/>
          <a:stretch/>
        </p:blipFill>
        <p:spPr bwMode="auto">
          <a:xfrm>
            <a:off x="1" y="-1280"/>
            <a:ext cx="499000" cy="499000"/>
          </a:xfrm>
          <a:prstGeom prst="rect">
            <a:avLst/>
          </a:prstGeom>
        </p:spPr>
      </p:pic>
      <p:sp>
        <p:nvSpPr>
          <p:cNvPr id="11" name="Rectangle 1"/>
          <p:cNvSpPr/>
          <p:nvPr/>
        </p:nvSpPr>
        <p:spPr bwMode="auto">
          <a:xfrm>
            <a:off x="519808" y="1469020"/>
            <a:ext cx="8846020" cy="220958"/>
          </a:xfrm>
          <a:prstGeom prst="rect">
            <a:avLst/>
          </a:prstGeom>
          <a:ln w="12700">
            <a:miter lim="400000"/>
          </a:ln>
        </p:spPr>
        <p:txBody>
          <a:bodyPr wrap="square" lIns="45719" rIns="45719">
            <a:spAutoFit/>
          </a:bodyPr>
          <a:lstStyle/>
          <a:p>
            <a:pPr defTabSz="914400">
              <a:lnSpc>
                <a:spcPts val="700"/>
              </a:lnSpc>
              <a:defRPr sz="2100" b="1"/>
            </a:pPr>
            <a:r>
              <a:rPr sz="2100" b="1">
                <a:solidFill>
                  <a:srgbClr val="000000"/>
                </a:solidFill>
                <a:latin typeface="Arial"/>
                <a:cs typeface="Arial"/>
              </a:rPr>
              <a:t> </a:t>
            </a:r>
            <a:endParaRPr/>
          </a:p>
        </p:txBody>
      </p:sp>
      <p:sp>
        <p:nvSpPr>
          <p:cNvPr id="12" name="Rectangle 1"/>
          <p:cNvSpPr>
            <a:spLocks noChangeArrowheads="1"/>
          </p:cNvSpPr>
          <p:nvPr/>
        </p:nvSpPr>
        <p:spPr bwMode="auto">
          <a:xfrm>
            <a:off x="499001" y="826840"/>
            <a:ext cx="8866827" cy="40934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914400">
              <a:lnSpc>
                <a:spcPct val="100000"/>
              </a:lnSpc>
              <a:spcBef>
                <a:spcPts val="0"/>
              </a:spcBef>
              <a:spcAft>
                <a:spcPts val="0"/>
              </a:spcAft>
              <a:buClrTx/>
              <a:buSzTx/>
              <a:buFontTx/>
              <a:buNone/>
              <a:defRPr/>
            </a:pPr>
            <a:r>
              <a:rPr lang="ru-RU" b="1" i="0" u="none" strike="noStrike" cap="none">
                <a:ln>
                  <a:noFill/>
                </a:ln>
                <a:solidFill>
                  <a:srgbClr val="222222"/>
                </a:solidFill>
                <a:latin typeface="Times New Roman"/>
                <a:ea typeface="Times New Roman"/>
                <a:cs typeface="Times New Roman"/>
              </a:rPr>
              <a:t>Определение Верховного суда от 16.06.2020 года № 301-ЭС20-8110</a:t>
            </a:r>
            <a:endParaRPr/>
          </a:p>
          <a:p>
            <a:pPr marL="0" marR="0" lvl="0" indent="0" algn="ctr" defTabSz="914400">
              <a:lnSpc>
                <a:spcPct val="100000"/>
              </a:lnSpc>
              <a:spcBef>
                <a:spcPts val="0"/>
              </a:spcBef>
              <a:spcAft>
                <a:spcPts val="0"/>
              </a:spcAft>
              <a:buClrTx/>
              <a:buSzTx/>
              <a:buFontTx/>
              <a:buNone/>
              <a:defRPr/>
            </a:pPr>
            <a:endParaRPr lang="ru-RU" b="1" i="0" u="none" strike="noStrike" cap="none">
              <a:ln>
                <a:noFill/>
              </a:ln>
              <a:solidFill>
                <a:srgbClr val="222222"/>
              </a:solidFill>
              <a:latin typeface="Times New Roman"/>
              <a:ea typeface="Times New Roman"/>
              <a:cs typeface="Times New Roman"/>
            </a:endParaRPr>
          </a:p>
          <a:p>
            <a:pPr marL="0" marR="0" lvl="0" indent="0" algn="just" defTabSz="914400">
              <a:lnSpc>
                <a:spcPct val="100000"/>
              </a:lnSpc>
              <a:spcBef>
                <a:spcPts val="0"/>
              </a:spcBef>
              <a:spcAft>
                <a:spcPts val="0"/>
              </a:spcAft>
              <a:buClrTx/>
              <a:buSzTx/>
              <a:buFontTx/>
              <a:buNone/>
              <a:defRPr/>
            </a:pP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a:ln>
                  <a:noFill/>
                </a:ln>
                <a:solidFill>
                  <a:srgbClr val="222222"/>
                </a:solidFill>
                <a:latin typeface="Times New Roman"/>
                <a:ea typeface="Times New Roman"/>
                <a:cs typeface="Times New Roman"/>
              </a:rPr>
              <a:t>В ходе ВНП инспекторы начали допрашивать работников компании. </a:t>
            </a:r>
            <a:endParaRPr/>
          </a:p>
          <a:p>
            <a:pPr marL="0" marR="0" lvl="0" indent="0" algn="just" defTabSz="914400">
              <a:lnSpc>
                <a:spcPct val="100000"/>
              </a:lnSpc>
              <a:spcBef>
                <a:spcPts val="0"/>
              </a:spcBef>
              <a:spcAft>
                <a:spcPts val="0"/>
              </a:spcAft>
              <a:buClrTx/>
              <a:buSzTx/>
              <a:buFontTx/>
              <a:buNone/>
              <a:defRPr/>
            </a:pPr>
            <a:r>
              <a:rPr lang="ru-RU" sz="1600" b="0" i="0" u="none" strike="noStrike" cap="none">
                <a:ln>
                  <a:noFill/>
                </a:ln>
                <a:solidFill>
                  <a:srgbClr val="222222"/>
                </a:solidFill>
                <a:latin typeface="Times New Roman"/>
                <a:ea typeface="Times New Roman"/>
                <a:cs typeface="Times New Roman"/>
              </a:rPr>
              <a:t>Представителю налогоплательщика было отказано в присутствии на допросах. </a:t>
            </a:r>
            <a:endParaRPr/>
          </a:p>
          <a:p>
            <a:pPr marL="0" marR="0" lvl="0" indent="0" algn="just" defTabSz="914400">
              <a:lnSpc>
                <a:spcPct val="100000"/>
              </a:lnSpc>
              <a:spcBef>
                <a:spcPts val="0"/>
              </a:spcBef>
              <a:spcAft>
                <a:spcPts val="0"/>
              </a:spcAft>
              <a:buClrTx/>
              <a:buSzTx/>
              <a:buFontTx/>
              <a:buNone/>
              <a:defRPr/>
            </a:pP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222222"/>
                </a:solidFill>
                <a:latin typeface="Times New Roman"/>
                <a:ea typeface="Times New Roman"/>
                <a:cs typeface="Times New Roman"/>
              </a:rPr>
              <a:t>Суд:</a:t>
            </a:r>
            <a:r>
              <a:rPr lang="ru-RU" sz="1600" b="0" i="0" u="none" strike="noStrike" cap="none">
                <a:ln>
                  <a:noFill/>
                </a:ln>
                <a:solidFill>
                  <a:srgbClr val="222222"/>
                </a:solidFill>
                <a:latin typeface="Times New Roman"/>
                <a:ea typeface="Times New Roman"/>
                <a:cs typeface="Times New Roman"/>
              </a:rPr>
              <a:t> </a:t>
            </a:r>
            <a:r>
              <a:rPr lang="ru-RU" sz="1600" b="0" i="1" u="none" strike="noStrike" cap="none">
                <a:ln>
                  <a:noFill/>
                </a:ln>
                <a:solidFill>
                  <a:srgbClr val="222222"/>
                </a:solidFill>
                <a:latin typeface="Times New Roman"/>
                <a:ea typeface="Times New Roman"/>
                <a:cs typeface="Times New Roman"/>
              </a:rPr>
              <a:t>ст. 90 НК РФ  </a:t>
            </a:r>
            <a:r>
              <a:rPr lang="ru-RU" sz="1600" b="0" i="0" u="none" strike="noStrike" cap="none">
                <a:ln>
                  <a:noFill/>
                </a:ln>
                <a:solidFill>
                  <a:srgbClr val="222222"/>
                </a:solidFill>
                <a:latin typeface="Times New Roman"/>
                <a:ea typeface="Times New Roman"/>
                <a:cs typeface="Times New Roman"/>
              </a:rPr>
              <a:t>не предусмотрено участие проверяемого лица (представителя проверяемого лица) при допросе свидетелей без подтверждения соответствующих полномочий со стороны самого свидетеля. В рассматриваемом случае </a:t>
            </a:r>
            <a:r>
              <a:rPr lang="ru-RU" sz="1600" b="1" i="0" u="none" strike="noStrike" cap="none">
                <a:ln>
                  <a:noFill/>
                </a:ln>
                <a:solidFill>
                  <a:srgbClr val="222222"/>
                </a:solidFill>
                <a:latin typeface="Times New Roman"/>
                <a:ea typeface="Times New Roman"/>
                <a:cs typeface="Times New Roman"/>
              </a:rPr>
              <a:t>представитель компании не имел статус представителя именно опрашиваемых физических лиц, поэтому и не смог принять участие при их допросах.</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C00000"/>
                </a:solidFill>
                <a:latin typeface="Times New Roman"/>
                <a:ea typeface="Times New Roman"/>
                <a:cs typeface="Times New Roman"/>
              </a:rPr>
              <a:t>Присутствовать на допросах работников представитель компании может, если одновременно является представителем опрашиваемого лица и может подтвердить свой статус нотариальной доверенностью или адвокатским удостоверением.</a:t>
            </a:r>
            <a:endParaRPr/>
          </a:p>
          <a:p>
            <a:pPr marL="0" marR="0" lvl="0" indent="0" algn="just" defTabSz="914400">
              <a:lnSpc>
                <a:spcPct val="100000"/>
              </a:lnSpc>
              <a:spcBef>
                <a:spcPts val="0"/>
              </a:spcBef>
              <a:spcAft>
                <a:spcPts val="0"/>
              </a:spcAft>
              <a:buClrTx/>
              <a:buSzTx/>
              <a:buFontTx/>
              <a:buNone/>
              <a:defRPr/>
            </a:pP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a:ln>
                  <a:noFill/>
                </a:ln>
                <a:solidFill>
                  <a:srgbClr val="222222"/>
                </a:solidFill>
                <a:latin typeface="Times New Roman"/>
                <a:ea typeface="Times New Roman"/>
                <a:cs typeface="Times New Roman"/>
              </a:rPr>
              <a:t>См. также </a:t>
            </a:r>
            <a:r>
              <a:rPr lang="ru-RU" sz="1600" b="1" i="0" u="none" strike="noStrike" cap="none">
                <a:ln>
                  <a:noFill/>
                </a:ln>
                <a:solidFill>
                  <a:srgbClr val="222222"/>
                </a:solidFill>
                <a:latin typeface="Times New Roman"/>
                <a:ea typeface="Calibri"/>
                <a:cs typeface="Times New Roman"/>
              </a:rPr>
              <a:t>Письмо ФНС от 17.08.2020 года № ЕА-4-15/13203@</a:t>
            </a:r>
            <a:endParaRPr lang="ru-RU" sz="1600" b="0" i="0" u="none" strike="noStrike" cap="none">
              <a:ln>
                <a:noFill/>
              </a:ln>
              <a:solidFill>
                <a:schemeClr val="tx1"/>
              </a:solidFill>
              <a:latin typeface="Times New Roman"/>
              <a:cs typeface="Times New Roman"/>
            </a:endParaRPr>
          </a:p>
        </p:txBody>
      </p:sp>
      <p:sp>
        <p:nvSpPr>
          <p:cNvPr id="13" name="Rectangle 2"/>
          <p:cNvSpPr>
            <a:spLocks noChangeArrowheads="1"/>
          </p:cNvSpPr>
          <p:nvPr/>
        </p:nvSpPr>
        <p:spPr bwMode="auto">
          <a:xfrm>
            <a:off x="920552" y="294152"/>
            <a:ext cx="8587514" cy="4001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914400">
              <a:lnSpc>
                <a:spcPct val="100000"/>
              </a:lnSpc>
              <a:spcBef>
                <a:spcPts val="0"/>
              </a:spcBef>
              <a:spcAft>
                <a:spcPts val="0"/>
              </a:spcAft>
              <a:buClrTx/>
              <a:buSzTx/>
              <a:buFontTx/>
              <a:buNone/>
              <a:defRPr/>
            </a:pPr>
            <a:r>
              <a:rPr lang="ru-RU" sz="2000" b="1" i="0" u="none" strike="noStrike" cap="none">
                <a:ln>
                  <a:noFill/>
                </a:ln>
                <a:solidFill>
                  <a:srgbClr val="9E0E11"/>
                </a:solidFill>
                <a:latin typeface="Calibri"/>
                <a:ea typeface="Times New Roman"/>
                <a:cs typeface="Times New Roman"/>
              </a:rPr>
              <a:t>Участие при допросе работника:  важен статус представителя!</a:t>
            </a:r>
            <a:endParaRPr lang="ru-RU" sz="2000" b="0" i="0" u="none" strike="noStrike" cap="none">
              <a:ln>
                <a:noFill/>
              </a:ln>
              <a:solidFill>
                <a:srgbClr val="9E0E11"/>
              </a:solidFill>
              <a:latin typeface="Arial"/>
              <a:cs typeface="Arial"/>
            </a:endParaRPr>
          </a:p>
        </p:txBody>
      </p:sp>
      <p:pic>
        <p:nvPicPr>
          <p:cNvPr id="14" name="image1.png"/>
          <p:cNvPicPr>
            <a:picLocks noChangeAspect="1"/>
          </p:cNvPicPr>
          <p:nvPr/>
        </p:nvPicPr>
        <p:blipFill>
          <a:blip r:embed="rId7"/>
          <a:stretch/>
        </p:blipFill>
        <p:spPr bwMode="auto">
          <a:xfrm>
            <a:off x="8764748" y="0"/>
            <a:ext cx="1080609" cy="287867"/>
          </a:xfrm>
          <a:prstGeom prst="rect">
            <a:avLst/>
          </a:prstGeom>
          <a:ln w="12700" cap="flat">
            <a:noFill/>
            <a:miter lim="400000"/>
          </a:ln>
        </p:spPr>
      </p:pic>
      <p:pic>
        <p:nvPicPr>
          <p:cNvPr id="15" name="Picture 6" descr="https://img2.freepng.ru/20191028/bqv/transparent-balance-wood-scale-games-metal-scale-clipart-liability-laws-and-regulations-png5dbb1d50c0ea06.2822813915725438247902.jpg"/>
          <p:cNvPicPr>
            <a:picLocks noChangeAspect="1" noChangeArrowheads="1"/>
          </p:cNvPicPr>
          <p:nvPr/>
        </p:nvPicPr>
        <p:blipFill>
          <a:blip r:embed="rId8"/>
          <a:srcRect/>
          <a:stretch>
            <a:fillRect/>
          </a:stretch>
        </p:blipFill>
        <p:spPr bwMode="auto">
          <a:xfrm>
            <a:off x="9051543" y="6021289"/>
            <a:ext cx="604976" cy="648072"/>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1"/>
          <p:cNvSpPr>
            <a:spLocks noChangeArrowheads="1"/>
          </p:cNvSpPr>
          <p:nvPr/>
        </p:nvSpPr>
        <p:spPr bwMode="auto">
          <a:xfrm>
            <a:off x="684372" y="980728"/>
            <a:ext cx="8517285" cy="3139321"/>
          </a:xfrm>
          <a:prstGeom prst="rect">
            <a:avLst/>
          </a:prstGeom>
          <a:noFill/>
          <a:ln w="28575">
            <a:solidFill>
              <a:srgbClr val="9E0E11"/>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just" defTabSz="914400">
              <a:lnSpc>
                <a:spcPct val="100000"/>
              </a:lnSpc>
              <a:spcBef>
                <a:spcPts val="0"/>
              </a:spcBef>
              <a:spcAft>
                <a:spcPts val="0"/>
              </a:spcAft>
              <a:buClrTx/>
              <a:buSzTx/>
              <a:buFontTx/>
              <a:buNone/>
              <a:defRPr/>
            </a:pPr>
            <a:r>
              <a:rPr lang="ru-RU" b="1" i="0" u="none" strike="noStrike" cap="none">
                <a:ln>
                  <a:noFill/>
                </a:ln>
                <a:solidFill>
                  <a:srgbClr val="22272F"/>
                </a:solidFill>
                <a:latin typeface="Times New Roman"/>
                <a:ea typeface="Times New Roman"/>
                <a:cs typeface="Times New Roman"/>
              </a:rPr>
              <a:t>Основанием для привлечения к ответственности является и неправомерный отказ свидетеля от дачи показаний, а равно дача заведомо ложных показаний</a:t>
            </a:r>
            <a:r>
              <a:rPr lang="ru-RU" b="0" i="0" u="none" strike="noStrike" cap="none">
                <a:ln>
                  <a:noFill/>
                </a:ln>
                <a:solidFill>
                  <a:srgbClr val="22272F"/>
                </a:solidFill>
                <a:latin typeface="Times New Roman"/>
                <a:ea typeface="Times New Roman"/>
                <a:cs typeface="Times New Roman"/>
              </a:rPr>
              <a:t> (абз. 3 ст. 128 НК РФ).</a:t>
            </a:r>
            <a:endParaRPr/>
          </a:p>
          <a:p>
            <a:pPr marL="0" marR="0" lvl="0" indent="0" algn="just" defTabSz="914400">
              <a:lnSpc>
                <a:spcPct val="100000"/>
              </a:lnSpc>
              <a:spcBef>
                <a:spcPts val="0"/>
              </a:spcBef>
              <a:spcAft>
                <a:spcPts val="0"/>
              </a:spcAft>
              <a:buClrTx/>
              <a:buSzTx/>
              <a:buFontTx/>
              <a:buNone/>
              <a:defRPr/>
            </a:pPr>
            <a:r>
              <a:rPr lang="ru-RU" b="0" i="0" u="none" strike="noStrike" cap="none">
                <a:ln>
                  <a:noFill/>
                </a:ln>
                <a:solidFill>
                  <a:srgbClr val="22272F"/>
                </a:solidFill>
                <a:latin typeface="Times New Roman"/>
                <a:ea typeface="Times New Roman"/>
                <a:cs typeface="Times New Roman"/>
              </a:rPr>
              <a:t>В этом случае с лица взыскивается штраф в размере </a:t>
            </a:r>
            <a:r>
              <a:rPr lang="ru-RU" b="1" i="0" u="none" strike="noStrike" cap="none">
                <a:ln>
                  <a:noFill/>
                </a:ln>
                <a:solidFill>
                  <a:srgbClr val="22272F"/>
                </a:solidFill>
                <a:latin typeface="Times New Roman"/>
                <a:ea typeface="Times New Roman"/>
                <a:cs typeface="Times New Roman"/>
              </a:rPr>
              <a:t>3 тыс. руб</a:t>
            </a:r>
            <a:r>
              <a:rPr lang="ru-RU" b="0" i="0" u="none" strike="noStrike" cap="none">
                <a:ln>
                  <a:noFill/>
                </a:ln>
                <a:solidFill>
                  <a:srgbClr val="22272F"/>
                </a:solidFill>
                <a:latin typeface="Times New Roman"/>
                <a:ea typeface="Times New Roman"/>
                <a:cs typeface="Times New Roman"/>
              </a:rPr>
              <a:t>.</a:t>
            </a:r>
            <a:endParaRPr/>
          </a:p>
          <a:p>
            <a:pPr marL="0" marR="0" lvl="0" indent="0" algn="just" defTabSz="914400">
              <a:lnSpc>
                <a:spcPct val="100000"/>
              </a:lnSpc>
              <a:spcBef>
                <a:spcPts val="0"/>
              </a:spcBef>
              <a:spcAft>
                <a:spcPts val="0"/>
              </a:spcAft>
              <a:buClrTx/>
              <a:buSzTx/>
              <a:buFontTx/>
              <a:buNone/>
              <a:defRPr/>
            </a:pPr>
            <a:endParaRPr lang="ru-RU"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0" i="0" u="none" strike="noStrike" cap="none">
                <a:ln>
                  <a:noFill/>
                </a:ln>
                <a:solidFill>
                  <a:srgbClr val="22272F"/>
                </a:solidFill>
                <a:latin typeface="Times New Roman"/>
                <a:ea typeface="Times New Roman"/>
                <a:cs typeface="Times New Roman"/>
              </a:rPr>
              <a:t>Отказаться от дачи показаний можно только при условии, что информация, подлежащая разглашению, затрагивает права и законные интересы самого свидетеля, его супруга и близких родственников (п. 1 ст. 51 Конституции РФ, п. 3 ст. 90 НК РФ).</a:t>
            </a:r>
            <a:endParaRPr lang="ru-RU"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1" i="0" u="none" strike="noStrike" cap="none">
                <a:ln>
                  <a:noFill/>
                </a:ln>
                <a:solidFill>
                  <a:srgbClr val="22272F"/>
                </a:solidFill>
                <a:latin typeface="Times New Roman"/>
                <a:ea typeface="Times New Roman"/>
                <a:cs typeface="Times New Roman"/>
              </a:rPr>
              <a:t>Свидетель вправе отказаться отвечать только на те вопросы, которые прямо затрагивают его права и интересы как физического лица.</a:t>
            </a:r>
            <a:endParaRPr lang="ru-RU" b="1" i="0" u="none" strike="noStrike" cap="none">
              <a:ln>
                <a:noFill/>
              </a:ln>
              <a:solidFill>
                <a:schemeClr val="tx1"/>
              </a:solidFill>
              <a:latin typeface="Times New Roman"/>
              <a:cs typeface="Times New Roman"/>
            </a:endParaRPr>
          </a:p>
        </p:txBody>
      </p:sp>
      <p:sp>
        <p:nvSpPr>
          <p:cNvPr id="11" name="Прямоугольник 10"/>
          <p:cNvSpPr/>
          <p:nvPr/>
        </p:nvSpPr>
        <p:spPr bwMode="auto">
          <a:xfrm>
            <a:off x="848543" y="182367"/>
            <a:ext cx="8910267" cy="400110"/>
          </a:xfrm>
          <a:prstGeom prst="rect">
            <a:avLst/>
          </a:prstGeom>
        </p:spPr>
        <p:txBody>
          <a:bodyPr wrap="square">
            <a:spAutoFit/>
          </a:bodyPr>
          <a:lstStyle/>
          <a:p>
            <a:pPr lvl="0" algn="ctr" defTabSz="914400">
              <a:spcBef>
                <a:spcPts val="0"/>
              </a:spcBef>
              <a:spcAft>
                <a:spcPts val="0"/>
              </a:spcAft>
              <a:defRPr/>
            </a:pPr>
            <a:r>
              <a:rPr lang="ru-RU" sz="2000" b="1">
                <a:solidFill>
                  <a:srgbClr val="9E0E11"/>
                </a:solidFill>
                <a:latin typeface="Arial"/>
                <a:ea typeface="Times New Roman"/>
                <a:cs typeface="Arial"/>
              </a:rPr>
              <a:t>Ответственность свидетеля (ст. 128 НК РФ) </a:t>
            </a:r>
            <a:endParaRPr lang="ru-RU" sz="2000">
              <a:solidFill>
                <a:srgbClr val="9E0E11"/>
              </a:solidFill>
              <a:latin typeface="Arial"/>
              <a:cs typeface="Arial"/>
            </a:endParaRPr>
          </a:p>
        </p:txBody>
      </p:sp>
      <p:sp>
        <p:nvSpPr>
          <p:cNvPr id="12" name="Прямоугольник 11"/>
          <p:cNvSpPr/>
          <p:nvPr/>
        </p:nvSpPr>
        <p:spPr bwMode="auto">
          <a:xfrm>
            <a:off x="694357" y="4365104"/>
            <a:ext cx="8517285" cy="646331"/>
          </a:xfrm>
          <a:prstGeom prst="rect">
            <a:avLst/>
          </a:prstGeom>
        </p:spPr>
        <p:txBody>
          <a:bodyPr wrap="square">
            <a:spAutoFit/>
          </a:bodyPr>
          <a:lstStyle/>
          <a:p>
            <a:pPr algn="just">
              <a:defRPr/>
            </a:pPr>
            <a:r>
              <a:rPr lang="ru-RU" b="1">
                <a:solidFill>
                  <a:srgbClr val="9E0E11"/>
                </a:solidFill>
                <a:latin typeface="Times New Roman"/>
                <a:cs typeface="Times New Roman"/>
              </a:rPr>
              <a:t>Должностное лицо налогового органа обязано перед получением показаний предупредить свидетеля об ответственности по ст. 128 НК РФ</a:t>
            </a:r>
            <a:endParaRPr/>
          </a:p>
        </p:txBody>
      </p:sp>
      <p:pic>
        <p:nvPicPr>
          <p:cNvPr id="13"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9"/>
          <p:cNvSpPr/>
          <p:nvPr/>
        </p:nvSpPr>
        <p:spPr bwMode="auto">
          <a:xfrm>
            <a:off x="0" y="0"/>
            <a:ext cx="9906000" cy="1282263"/>
          </a:xfrm>
          <a:prstGeom prst="rect">
            <a:avLst/>
          </a:prstGeom>
          <a:solidFill>
            <a:srgbClr val="9A1C1F"/>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defRPr/>
            </a:pPr>
            <a:endParaRPr lang="ru-RU"/>
          </a:p>
        </p:txBody>
      </p:sp>
      <p:sp>
        <p:nvSpPr>
          <p:cNvPr id="5" name="TextBox 2"/>
          <p:cNvSpPr/>
          <p:nvPr/>
        </p:nvSpPr>
        <p:spPr bwMode="auto">
          <a:xfrm>
            <a:off x="2630372" y="1289395"/>
            <a:ext cx="6717083" cy="416108"/>
          </a:xfrm>
          <a:prstGeom prst="rect">
            <a:avLst/>
          </a:prstGeom>
          <a:ln w="12700">
            <a:miter lim="400000"/>
          </a:ln>
        </p:spPr>
        <p:txBody>
          <a:bodyPr lIns="53641" tIns="53642" rIns="53641" bIns="53642">
            <a:spAutoFit/>
          </a:bodyPr>
          <a:lstStyle/>
          <a:p>
            <a:pPr>
              <a:defRPr sz="2000"/>
            </a:pPr>
            <a:r>
              <a:rPr>
                <a:latin typeface="Segoe UI Semilight"/>
                <a:cs typeface="Segoe UI Semilight"/>
              </a:rPr>
              <a:t>– </a:t>
            </a:r>
            <a:r>
              <a:rPr b="1">
                <a:latin typeface="Segoe UI Semilight"/>
                <a:cs typeface="Segoe UI Semilight"/>
              </a:rPr>
              <a:t>Кто подбирает контрагентов?</a:t>
            </a:r>
            <a:endParaRPr/>
          </a:p>
        </p:txBody>
      </p:sp>
      <p:pic>
        <p:nvPicPr>
          <p:cNvPr id="6" name="Рисунок 1" descr="Рисунок 1"/>
          <p:cNvPicPr>
            <a:picLocks noChangeAspect="1"/>
          </p:cNvPicPr>
          <p:nvPr/>
        </p:nvPicPr>
        <p:blipFill>
          <a:blip r:embed="rId2"/>
          <a:stretch/>
        </p:blipFill>
        <p:spPr bwMode="auto">
          <a:xfrm>
            <a:off x="280321" y="1056180"/>
            <a:ext cx="1229206" cy="1512869"/>
          </a:xfrm>
          <a:prstGeom prst="rect">
            <a:avLst/>
          </a:prstGeom>
          <a:ln w="12700">
            <a:miter lim="400000"/>
          </a:ln>
        </p:spPr>
      </p:pic>
      <p:pic>
        <p:nvPicPr>
          <p:cNvPr id="7" name="Рисунок 3" descr="Рисунок 3"/>
          <p:cNvPicPr>
            <a:picLocks noChangeAspect="1"/>
          </p:cNvPicPr>
          <p:nvPr/>
        </p:nvPicPr>
        <p:blipFill>
          <a:blip r:embed="rId3"/>
          <a:stretch/>
        </p:blipFill>
        <p:spPr bwMode="auto">
          <a:xfrm>
            <a:off x="7560348" y="1915143"/>
            <a:ext cx="1134647" cy="1477924"/>
          </a:xfrm>
          <a:prstGeom prst="rect">
            <a:avLst/>
          </a:prstGeom>
          <a:ln w="12700">
            <a:miter lim="400000"/>
          </a:ln>
        </p:spPr>
      </p:pic>
      <p:sp>
        <p:nvSpPr>
          <p:cNvPr id="8" name="TextBox 8"/>
          <p:cNvSpPr/>
          <p:nvPr/>
        </p:nvSpPr>
        <p:spPr bwMode="auto">
          <a:xfrm>
            <a:off x="825334" y="2336434"/>
            <a:ext cx="6735017" cy="893162"/>
          </a:xfrm>
          <a:prstGeom prst="rect">
            <a:avLst/>
          </a:prstGeom>
          <a:ln w="12700">
            <a:miter lim="400000"/>
          </a:ln>
        </p:spPr>
        <p:txBody>
          <a:bodyPr lIns="53641" tIns="53642" rIns="53641" bIns="53642">
            <a:spAutoFit/>
          </a:bodyPr>
          <a:lstStyle/>
          <a:p>
            <a:pPr>
              <a:defRPr sz="2800"/>
            </a:pPr>
            <a:r>
              <a:rPr/>
              <a:t>– </a:t>
            </a:r>
            <a:r>
              <a:rPr sz="2300" b="1">
                <a:latin typeface="Segoe UI Semilight"/>
                <a:cs typeface="Segoe UI Semilight"/>
              </a:rPr>
              <a:t>Вмешиваются ли учредители непосредственно в финансово-хозяйственную деятельность?</a:t>
            </a:r>
            <a:endParaRPr/>
          </a:p>
        </p:txBody>
      </p:sp>
      <p:sp>
        <p:nvSpPr>
          <p:cNvPr id="9" name="TextBox 9"/>
          <p:cNvSpPr/>
          <p:nvPr/>
        </p:nvSpPr>
        <p:spPr bwMode="auto">
          <a:xfrm>
            <a:off x="825330" y="5185250"/>
            <a:ext cx="6586483" cy="723885"/>
          </a:xfrm>
          <a:prstGeom prst="rect">
            <a:avLst/>
          </a:prstGeom>
          <a:ln w="12700">
            <a:miter lim="400000"/>
          </a:ln>
        </p:spPr>
        <p:txBody>
          <a:bodyPr lIns="53641" tIns="53642" rIns="53641" bIns="53642">
            <a:spAutoFit/>
          </a:bodyPr>
          <a:lstStyle/>
          <a:p>
            <a:pPr>
              <a:defRPr sz="2000"/>
            </a:pPr>
            <a:r>
              <a:rPr/>
              <a:t>– </a:t>
            </a:r>
            <a:r>
              <a:rPr b="1">
                <a:latin typeface="Segoe UI Semilight"/>
                <a:cs typeface="Segoe UI Semilight"/>
              </a:rPr>
              <a:t>Какие взаимоотношения (дружеские, деловые)</a:t>
            </a:r>
            <a:endParaRPr/>
          </a:p>
          <a:p>
            <a:pPr>
              <a:defRPr sz="2000"/>
            </a:pPr>
            <a:r>
              <a:rPr b="1">
                <a:latin typeface="Segoe UI Semilight"/>
                <a:cs typeface="Segoe UI Semilight"/>
              </a:rPr>
              <a:t>   Вас объединяют?</a:t>
            </a:r>
            <a:endParaRPr/>
          </a:p>
        </p:txBody>
      </p:sp>
      <p:sp>
        <p:nvSpPr>
          <p:cNvPr id="10" name="Прямоугольник 11"/>
          <p:cNvSpPr/>
          <p:nvPr/>
        </p:nvSpPr>
        <p:spPr bwMode="auto">
          <a:xfrm>
            <a:off x="2566970" y="3802166"/>
            <a:ext cx="4953001" cy="723885"/>
          </a:xfrm>
          <a:prstGeom prst="rect">
            <a:avLst/>
          </a:prstGeom>
          <a:ln w="12700">
            <a:miter lim="400000"/>
          </a:ln>
        </p:spPr>
        <p:txBody>
          <a:bodyPr lIns="53641" tIns="53642" rIns="53641" bIns="53642">
            <a:spAutoFit/>
          </a:bodyPr>
          <a:lstStyle/>
          <a:p>
            <a:pPr>
              <a:defRPr sz="2000"/>
            </a:pPr>
            <a:r>
              <a:rPr>
                <a:latin typeface="Segoe UI Semilight"/>
                <a:cs typeface="Segoe UI Semilight"/>
              </a:rPr>
              <a:t>– </a:t>
            </a:r>
            <a:r>
              <a:rPr b="1">
                <a:latin typeface="Segoe UI Semilight"/>
                <a:cs typeface="Segoe UI Semilight"/>
              </a:rPr>
              <a:t>Знаком ли Вам лично руководитель организации-контрагента?</a:t>
            </a:r>
            <a:endParaRPr/>
          </a:p>
        </p:txBody>
      </p:sp>
      <p:pic>
        <p:nvPicPr>
          <p:cNvPr id="11" name="Рисунок 12" descr="Рисунок 12"/>
          <p:cNvPicPr>
            <a:picLocks noChangeAspect="1"/>
          </p:cNvPicPr>
          <p:nvPr/>
        </p:nvPicPr>
        <p:blipFill>
          <a:blip r:embed="rId4"/>
          <a:stretch/>
        </p:blipFill>
        <p:spPr bwMode="auto">
          <a:xfrm>
            <a:off x="808073" y="3393067"/>
            <a:ext cx="863494" cy="1338696"/>
          </a:xfrm>
          <a:prstGeom prst="rect">
            <a:avLst/>
          </a:prstGeom>
          <a:ln w="12700">
            <a:miter lim="400000"/>
          </a:ln>
        </p:spPr>
      </p:pic>
      <p:pic>
        <p:nvPicPr>
          <p:cNvPr id="12" name="Рисунок 13" descr="Рисунок 13"/>
          <p:cNvPicPr>
            <a:picLocks noChangeAspect="1"/>
          </p:cNvPicPr>
          <p:nvPr/>
        </p:nvPicPr>
        <p:blipFill>
          <a:blip r:embed="rId5"/>
          <a:stretch/>
        </p:blipFill>
        <p:spPr bwMode="auto">
          <a:xfrm>
            <a:off x="7704932" y="4766212"/>
            <a:ext cx="1210231" cy="1373147"/>
          </a:xfrm>
          <a:prstGeom prst="rect">
            <a:avLst/>
          </a:prstGeom>
          <a:ln w="12700">
            <a:miter lim="400000"/>
          </a:ln>
        </p:spPr>
      </p:pic>
      <p:sp>
        <p:nvSpPr>
          <p:cNvPr id="13" name="TextBox 10"/>
          <p:cNvSpPr/>
          <p:nvPr/>
        </p:nvSpPr>
        <p:spPr bwMode="auto">
          <a:xfrm>
            <a:off x="200472" y="116632"/>
            <a:ext cx="7796476" cy="1031663"/>
          </a:xfrm>
          <a:prstGeom prst="rect">
            <a:avLst/>
          </a:prstGeom>
          <a:noFill/>
        </p:spPr>
        <p:txBody>
          <a:bodyPr wrap="square" lIns="107287" tIns="53643" rIns="107287" bIns="53643" rtlCol="0">
            <a:spAutoFit/>
          </a:bodyPr>
          <a:lstStyle/>
          <a:p>
            <a:pPr>
              <a:defRPr sz="3600" b="1">
                <a:solidFill>
                  <a:srgbClr val="262626"/>
                </a:solidFill>
              </a:defRPr>
            </a:pPr>
            <a:r>
              <a:rPr lang="ru-RU" sz="2000" b="1">
                <a:solidFill>
                  <a:schemeClr val="bg1"/>
                </a:solidFill>
                <a:latin typeface="Times New Roman"/>
                <a:cs typeface="Times New Roman"/>
              </a:rPr>
              <a:t>Типичные вопросы на допросах</a:t>
            </a:r>
            <a:endParaRPr/>
          </a:p>
          <a:p>
            <a:pPr>
              <a:defRPr sz="3600" b="1">
                <a:solidFill>
                  <a:srgbClr val="262626"/>
                </a:solidFill>
              </a:defRPr>
            </a:pPr>
            <a:r>
              <a:rPr lang="ru-RU" sz="2000">
                <a:solidFill>
                  <a:schemeClr val="bg1"/>
                </a:solidFill>
                <a:latin typeface="Times New Roman"/>
                <a:cs typeface="Times New Roman"/>
              </a:rPr>
              <a:t>Письмо ФНС России от 13.07.2017  № ЕД-4-2/13650@</a:t>
            </a:r>
            <a:endParaRPr/>
          </a:p>
          <a:p>
            <a:pPr>
              <a:defRPr/>
            </a:pPr>
            <a:endParaRPr lang="ru-RU" sz="2000" b="1">
              <a:solidFill>
                <a:schemeClr val="bg1"/>
              </a:solidFill>
              <a:latin typeface="Times New Roman"/>
              <a:cs typeface="Times New Roman"/>
            </a:endParaRPr>
          </a:p>
        </p:txBody>
      </p:sp>
      <p:pic>
        <p:nvPicPr>
          <p:cNvPr id="14" name="image1.png"/>
          <p:cNvPicPr>
            <a:picLocks noChangeAspect="1"/>
          </p:cNvPicPr>
          <p:nvPr/>
        </p:nvPicPr>
        <p:blipFill>
          <a:blip r:embed="rId6"/>
          <a:stretch/>
        </p:blipFill>
        <p:spPr bwMode="auto">
          <a:xfrm>
            <a:off x="8697416" y="6453336"/>
            <a:ext cx="1080609" cy="287867"/>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22859" y="-128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1"/>
          <p:cNvSpPr>
            <a:spLocks noChangeArrowheads="1"/>
          </p:cNvSpPr>
          <p:nvPr/>
        </p:nvSpPr>
        <p:spPr bwMode="auto">
          <a:xfrm>
            <a:off x="612272" y="849010"/>
            <a:ext cx="8681456" cy="48013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just" defTabSz="914400">
              <a:lnSpc>
                <a:spcPct val="100000"/>
              </a:lnSpc>
              <a:spcBef>
                <a:spcPts val="0"/>
              </a:spcBef>
              <a:spcAft>
                <a:spcPts val="0"/>
              </a:spcAft>
              <a:buClrTx/>
              <a:buSzTx/>
              <a:buFontTx/>
              <a:buNone/>
              <a:defRPr/>
            </a:pPr>
            <a:r>
              <a:rPr lang="ru-RU" b="1" i="0" u="none" strike="noStrike" cap="none">
                <a:ln>
                  <a:noFill/>
                </a:ln>
                <a:solidFill>
                  <a:srgbClr val="9E0E11"/>
                </a:solidFill>
                <a:latin typeface="Times New Roman"/>
                <a:ea typeface="Times New Roman"/>
                <a:cs typeface="Times New Roman"/>
              </a:rPr>
              <a:t>1.</a:t>
            </a:r>
            <a:r>
              <a:rPr lang="ru-RU" b="1" i="0" u="none" strike="noStrike" cap="none">
                <a:ln>
                  <a:noFill/>
                </a:ln>
                <a:solidFill>
                  <a:srgbClr val="000000"/>
                </a:solidFill>
                <a:latin typeface="Times New Roman"/>
                <a:ea typeface="Times New Roman"/>
                <a:cs typeface="Times New Roman"/>
              </a:rPr>
              <a:t> </a:t>
            </a:r>
            <a:r>
              <a:rPr lang="ru-RU" b="0" i="0" u="none" strike="noStrike" cap="none">
                <a:ln>
                  <a:noFill/>
                </a:ln>
                <a:solidFill>
                  <a:srgbClr val="000000"/>
                </a:solidFill>
                <a:latin typeface="Times New Roman"/>
                <a:ea typeface="Times New Roman"/>
                <a:cs typeface="Times New Roman"/>
              </a:rPr>
              <a:t>Необходимо договориться с сотрудниками, чтобы они предупреждали о своих вызовах в налоговый орган на допрос. </a:t>
            </a:r>
            <a:endParaRPr lang="ru-RU"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1" i="0" u="none" strike="noStrike" cap="none">
                <a:ln>
                  <a:noFill/>
                </a:ln>
                <a:solidFill>
                  <a:srgbClr val="9E0E11"/>
                </a:solidFill>
                <a:latin typeface="Times New Roman"/>
                <a:ea typeface="Times New Roman"/>
                <a:cs typeface="Times New Roman"/>
              </a:rPr>
              <a:t>2.</a:t>
            </a:r>
            <a:r>
              <a:rPr lang="ru-RU" b="0" i="0" u="none" strike="noStrike" cap="none">
                <a:ln>
                  <a:noFill/>
                </a:ln>
                <a:solidFill>
                  <a:srgbClr val="000000"/>
                </a:solidFill>
                <a:latin typeface="Times New Roman"/>
                <a:ea typeface="Times New Roman"/>
                <a:cs typeface="Times New Roman"/>
              </a:rPr>
              <a:t>В ходе проведения допроса - отвечать на тот или иной заданный проверяющим инспектором вопрос - </a:t>
            </a:r>
            <a:r>
              <a:rPr lang="ru-RU" b="1" i="0" u="none" strike="noStrike" cap="none">
                <a:ln>
                  <a:noFill/>
                </a:ln>
                <a:solidFill>
                  <a:srgbClr val="000000"/>
                </a:solidFill>
                <a:latin typeface="Times New Roman"/>
                <a:ea typeface="Times New Roman"/>
                <a:cs typeface="Times New Roman"/>
              </a:rPr>
              <a:t>подробно либо лаконично, освещать ли в своих ответах те обстоятельства, о которых в вопросе инспектор прямо не спрашивал, либо нет и т.п.</a:t>
            </a:r>
            <a:endParaRPr lang="ru-RU"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1" i="0" u="none" strike="noStrike" cap="none">
                <a:ln>
                  <a:noFill/>
                </a:ln>
                <a:solidFill>
                  <a:srgbClr val="9E0E11"/>
                </a:solidFill>
                <a:latin typeface="Times New Roman"/>
                <a:ea typeface="Times New Roman"/>
                <a:cs typeface="Times New Roman"/>
              </a:rPr>
              <a:t>3. </a:t>
            </a:r>
            <a:r>
              <a:rPr lang="ru-RU" b="1" i="0" u="none" strike="noStrike" cap="none">
                <a:ln>
                  <a:noFill/>
                </a:ln>
                <a:solidFill>
                  <a:srgbClr val="000000"/>
                </a:solidFill>
                <a:latin typeface="Times New Roman"/>
                <a:ea typeface="Times New Roman"/>
                <a:cs typeface="Times New Roman"/>
              </a:rPr>
              <a:t>Не следует отвечать на те вопросы, которые не входят в круг должностных обязанностей </a:t>
            </a:r>
            <a:r>
              <a:rPr lang="ru-RU" b="0" i="0" u="none" strike="noStrike" cap="none">
                <a:ln>
                  <a:noFill/>
                </a:ln>
                <a:solidFill>
                  <a:srgbClr val="000000"/>
                </a:solidFill>
                <a:latin typeface="Times New Roman"/>
                <a:ea typeface="Times New Roman"/>
                <a:cs typeface="Times New Roman"/>
              </a:rPr>
              <a:t>(выходят за рамки компетенции).</a:t>
            </a:r>
            <a:endParaRPr lang="ru-RU"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0" i="0" u="none" strike="noStrike" cap="none">
                <a:ln>
                  <a:noFill/>
                </a:ln>
                <a:solidFill>
                  <a:srgbClr val="000000"/>
                </a:solidFill>
                <a:latin typeface="Times New Roman"/>
                <a:ea typeface="Times New Roman"/>
                <a:cs typeface="Times New Roman"/>
              </a:rPr>
              <a:t>В </a:t>
            </a:r>
            <a:r>
              <a:rPr lang="ru-RU" b="0" i="1" u="none" strike="noStrike" cap="none">
                <a:ln>
                  <a:noFill/>
                </a:ln>
                <a:solidFill>
                  <a:srgbClr val="000000"/>
                </a:solidFill>
                <a:latin typeface="Times New Roman"/>
                <a:ea typeface="Times New Roman"/>
                <a:cs typeface="Times New Roman"/>
              </a:rPr>
              <a:t>постановлении 13ААС от 24.12.2019 по делу № А56-50990/2019 (налоговый спор компании ООО «ЮРРОС») </a:t>
            </a:r>
            <a:r>
              <a:rPr lang="ru-RU" b="0" i="0" u="none" strike="noStrike" cap="none">
                <a:ln>
                  <a:noFill/>
                </a:ln>
                <a:solidFill>
                  <a:srgbClr val="000000"/>
                </a:solidFill>
                <a:latin typeface="Times New Roman"/>
                <a:ea typeface="Times New Roman"/>
                <a:cs typeface="Times New Roman"/>
              </a:rPr>
              <a:t>судьи отметили, что «</a:t>
            </a:r>
            <a:r>
              <a:rPr lang="ru-RU" b="1" i="0" u="none" strike="noStrike" cap="none">
                <a:ln>
                  <a:noFill/>
                </a:ln>
                <a:solidFill>
                  <a:srgbClr val="000000"/>
                </a:solidFill>
                <a:latin typeface="Times New Roman"/>
                <a:ea typeface="Times New Roman"/>
                <a:cs typeface="Times New Roman"/>
              </a:rPr>
              <a:t>свидетельские показания сотрудников Общества о том, что на объекте они не видели никаких субподрядчиков касаются в основном работников простого труда</a:t>
            </a:r>
            <a:r>
              <a:rPr lang="ru-RU" b="0" i="0" u="none" strike="noStrike" cap="none">
                <a:ln>
                  <a:noFill/>
                </a:ln>
                <a:solidFill>
                  <a:srgbClr val="000000"/>
                </a:solidFill>
                <a:latin typeface="Times New Roman"/>
                <a:ea typeface="Times New Roman"/>
                <a:cs typeface="Times New Roman"/>
              </a:rPr>
              <a:t> (водители самосвалов, машинисты-экскаваторщики), </a:t>
            </a:r>
            <a:r>
              <a:rPr lang="ru-RU" b="1" i="0" u="none" strike="noStrike" cap="none">
                <a:ln>
                  <a:noFill/>
                </a:ln>
                <a:solidFill>
                  <a:srgbClr val="000000"/>
                </a:solidFill>
                <a:latin typeface="Times New Roman"/>
                <a:ea typeface="Times New Roman"/>
                <a:cs typeface="Times New Roman"/>
              </a:rPr>
              <a:t>которые не имели отношения к вопросу привлечения субподрядных организаций»</a:t>
            </a:r>
            <a:r>
              <a:rPr lang="ru-RU" b="0" i="0" u="none" strike="noStrike" cap="none">
                <a:ln>
                  <a:noFill/>
                </a:ln>
                <a:solidFill>
                  <a:srgbClr val="000000"/>
                </a:solidFill>
                <a:latin typeface="Times New Roman"/>
                <a:ea typeface="Times New Roman"/>
                <a:cs typeface="Times New Roman"/>
              </a:rPr>
              <a:t>. </a:t>
            </a:r>
            <a:endParaRPr lang="ru-RU"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1" i="0" u="none" strike="noStrike" cap="none">
                <a:ln>
                  <a:noFill/>
                </a:ln>
                <a:solidFill>
                  <a:srgbClr val="9E0E11"/>
                </a:solidFill>
                <a:latin typeface="Times New Roman"/>
                <a:ea typeface="Times New Roman"/>
                <a:cs typeface="Times New Roman"/>
              </a:rPr>
              <a:t>4.</a:t>
            </a:r>
            <a:r>
              <a:rPr lang="ru-RU" b="1" i="0" u="none" strike="noStrike" cap="none">
                <a:ln>
                  <a:noFill/>
                </a:ln>
                <a:solidFill>
                  <a:srgbClr val="000000"/>
                </a:solidFill>
                <a:latin typeface="Times New Roman"/>
                <a:ea typeface="Times New Roman"/>
                <a:cs typeface="Times New Roman"/>
              </a:rPr>
              <a:t> </a:t>
            </a:r>
            <a:r>
              <a:rPr lang="ru-RU" b="1" i="0" strike="noStrike" cap="none">
                <a:ln>
                  <a:noFill/>
                </a:ln>
                <a:solidFill>
                  <a:srgbClr val="9E0E11"/>
                </a:solidFill>
                <a:latin typeface="Times New Roman"/>
                <a:ea typeface="Times New Roman"/>
                <a:cs typeface="Times New Roman"/>
              </a:rPr>
              <a:t>Внимательно прочитать протокол допроса </a:t>
            </a:r>
            <a:r>
              <a:rPr lang="ru-RU" b="0" i="0" u="none" strike="noStrike" cap="none">
                <a:ln>
                  <a:noFill/>
                </a:ln>
                <a:solidFill>
                  <a:srgbClr val="000000"/>
                </a:solidFill>
                <a:latin typeface="Times New Roman"/>
                <a:ea typeface="Times New Roman"/>
                <a:cs typeface="Times New Roman"/>
              </a:rPr>
              <a:t>для того, чтобы убедиться, что все его показания записаны проверяющим инспектором корректно и верно, без каких-либо искажений и дополнений.</a:t>
            </a:r>
            <a:endParaRPr lang="ru-RU" b="0" i="0" u="none" strike="noStrike" cap="none">
              <a:ln>
                <a:noFill/>
              </a:ln>
              <a:solidFill>
                <a:schemeClr val="tx1"/>
              </a:solidFill>
              <a:latin typeface="Times New Roman"/>
              <a:cs typeface="Times New Roman"/>
            </a:endParaRPr>
          </a:p>
        </p:txBody>
      </p:sp>
      <p:sp>
        <p:nvSpPr>
          <p:cNvPr id="11" name="Прямоугольник 8"/>
          <p:cNvSpPr/>
          <p:nvPr/>
        </p:nvSpPr>
        <p:spPr bwMode="auto">
          <a:xfrm>
            <a:off x="848544" y="182367"/>
            <a:ext cx="8517284" cy="400110"/>
          </a:xfrm>
          <a:prstGeom prst="rect">
            <a:avLst/>
          </a:prstGeom>
        </p:spPr>
        <p:txBody>
          <a:bodyPr wrap="square">
            <a:spAutoFit/>
          </a:bodyPr>
          <a:lstStyle/>
          <a:p>
            <a:pPr lvl="0" algn="ctr" defTabSz="914400">
              <a:spcBef>
                <a:spcPts val="0"/>
              </a:spcBef>
              <a:spcAft>
                <a:spcPts val="0"/>
              </a:spcAft>
              <a:defRPr/>
            </a:pPr>
            <a:r>
              <a:rPr lang="ru-RU" sz="2000" b="1">
                <a:solidFill>
                  <a:srgbClr val="9E0E11"/>
                </a:solidFill>
                <a:latin typeface="Times New Roman"/>
                <a:ea typeface="Times New Roman"/>
                <a:cs typeface="Times New Roman"/>
              </a:rPr>
              <a:t>Как вести себя на допросе</a:t>
            </a:r>
            <a:endParaRPr lang="ru-RU" sz="2000">
              <a:solidFill>
                <a:srgbClr val="9E0E11"/>
              </a:solidFill>
              <a:latin typeface="Times New Roman"/>
              <a:cs typeface="Times New Roman"/>
            </a:endParaRPr>
          </a:p>
        </p:txBody>
      </p:sp>
      <p:sp>
        <p:nvSpPr>
          <p:cNvPr id="12" name="Rectangle 2"/>
          <p:cNvSpPr>
            <a:spLocks noChangeArrowheads="1"/>
          </p:cNvSpPr>
          <p:nvPr/>
        </p:nvSpPr>
        <p:spPr bwMode="auto">
          <a:xfrm>
            <a:off x="684372" y="5588068"/>
            <a:ext cx="6212844" cy="1200329"/>
          </a:xfrm>
          <a:prstGeom prst="rect">
            <a:avLst/>
          </a:prstGeom>
          <a:noFill/>
          <a:ln w="28575">
            <a:solidFill>
              <a:srgbClr val="9E0E11"/>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450850" algn="l" defTabSz="914400">
              <a:lnSpc>
                <a:spcPct val="100000"/>
              </a:lnSpc>
              <a:spcBef>
                <a:spcPts val="0"/>
              </a:spcBef>
              <a:spcAft>
                <a:spcPts val="0"/>
              </a:spcAft>
              <a:buClrTx/>
              <a:buSzTx/>
              <a:buFontTx/>
              <a:buNone/>
              <a:defRPr/>
            </a:pPr>
            <a:r>
              <a:rPr lang="ru-RU" b="1">
                <a:latin typeface="Times New Roman"/>
                <a:ea typeface="Calibri"/>
                <a:cs typeface="Times New Roman"/>
              </a:rPr>
              <a:t>Запрет</a:t>
            </a:r>
            <a:r>
              <a:rPr lang="ru-RU" b="1" i="0" u="none" strike="noStrike" cap="none">
                <a:ln>
                  <a:noFill/>
                </a:ln>
                <a:latin typeface="Times New Roman"/>
                <a:ea typeface="Calibri"/>
                <a:cs typeface="Times New Roman"/>
              </a:rPr>
              <a:t> проведения допроса в ночное время </a:t>
            </a:r>
            <a:endParaRPr/>
          </a:p>
          <a:p>
            <a:pPr marL="0" marR="0" lvl="0" indent="450850" algn="l" defTabSz="914400">
              <a:lnSpc>
                <a:spcPct val="100000"/>
              </a:lnSpc>
              <a:spcBef>
                <a:spcPts val="0"/>
              </a:spcBef>
              <a:spcAft>
                <a:spcPts val="0"/>
              </a:spcAft>
              <a:buClrTx/>
              <a:buSzTx/>
              <a:buFontTx/>
              <a:buNone/>
              <a:defRPr/>
            </a:pPr>
            <a:r>
              <a:rPr lang="ru-RU" b="1" i="0" u="none" strike="noStrike" cap="none">
                <a:ln>
                  <a:noFill/>
                </a:ln>
                <a:latin typeface="Times New Roman"/>
                <a:ea typeface="Calibri"/>
                <a:cs typeface="Times New Roman"/>
              </a:rPr>
              <a:t>с 22:00  до 6:00 по местному времени</a:t>
            </a:r>
            <a:endParaRPr/>
          </a:p>
          <a:p>
            <a:pPr marL="0" marR="0" lvl="0" indent="450850" algn="l" defTabSz="914400">
              <a:lnSpc>
                <a:spcPct val="100000"/>
              </a:lnSpc>
              <a:spcBef>
                <a:spcPts val="0"/>
              </a:spcBef>
              <a:spcAft>
                <a:spcPts val="0"/>
              </a:spcAft>
              <a:buClrTx/>
              <a:buSzTx/>
              <a:buFontTx/>
              <a:buNone/>
              <a:defRPr/>
            </a:pPr>
            <a:r>
              <a:rPr lang="ru-RU" b="1">
                <a:latin typeface="Times New Roman"/>
                <a:ea typeface="Calibri"/>
                <a:cs typeface="Times New Roman"/>
              </a:rPr>
              <a:t>(</a:t>
            </a:r>
            <a:r>
              <a:rPr lang="ru-RU" b="1" i="0" u="none" strike="noStrike" cap="none">
                <a:ln>
                  <a:noFill/>
                </a:ln>
                <a:latin typeface="Times New Roman"/>
                <a:ea typeface="Calibri"/>
                <a:cs typeface="Times New Roman"/>
              </a:rPr>
              <a:t>п. 21 ст. 5 УПК РФ)</a:t>
            </a:r>
            <a:endParaRPr lang="ru-RU" b="1" i="0" u="none" strike="noStrike" cap="none">
              <a:ln>
                <a:noFill/>
              </a:ln>
              <a:latin typeface="Times New Roman"/>
              <a:cs typeface="Times New Roman"/>
            </a:endParaRPr>
          </a:p>
          <a:p>
            <a:pPr marL="0" marR="0" lvl="0" indent="450850" algn="l" defTabSz="914400">
              <a:lnSpc>
                <a:spcPct val="100000"/>
              </a:lnSpc>
              <a:spcBef>
                <a:spcPts val="0"/>
              </a:spcBef>
              <a:spcAft>
                <a:spcPts val="0"/>
              </a:spcAft>
              <a:buClrTx/>
              <a:buSzTx/>
              <a:buFontTx/>
              <a:buNone/>
              <a:defRPr/>
            </a:pPr>
            <a:endParaRPr lang="ru-RU" sz="1800" b="0" i="0" u="none" strike="noStrike" cap="none">
              <a:ln>
                <a:noFill/>
              </a:ln>
              <a:solidFill>
                <a:schemeClr val="tx1"/>
              </a:solidFill>
              <a:latin typeface="Arial"/>
              <a:cs typeface="Arial"/>
            </a:endParaRPr>
          </a:p>
        </p:txBody>
      </p:sp>
      <p:pic>
        <p:nvPicPr>
          <p:cNvPr id="13"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1"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Прямоугольник 8"/>
          <p:cNvSpPr/>
          <p:nvPr/>
        </p:nvSpPr>
        <p:spPr bwMode="auto">
          <a:xfrm>
            <a:off x="920552" y="174554"/>
            <a:ext cx="8208912" cy="707886"/>
          </a:xfrm>
          <a:prstGeom prst="rect">
            <a:avLst/>
          </a:prstGeom>
        </p:spPr>
        <p:txBody>
          <a:bodyPr wrap="square">
            <a:spAutoFit/>
          </a:bodyPr>
          <a:lstStyle/>
          <a:p>
            <a:pPr lvl="0" algn="ctr">
              <a:defRPr/>
            </a:pPr>
            <a:r>
              <a:rPr lang="ru-RU" sz="2000" b="1">
                <a:solidFill>
                  <a:srgbClr val="9C0E11"/>
                </a:solidFill>
                <a:latin typeface="Times New Roman"/>
                <a:ea typeface="Times New Roman"/>
                <a:cs typeface="Times New Roman"/>
              </a:rPr>
              <a:t>Допросы до выездной проверки? Можно!</a:t>
            </a:r>
            <a:endParaRPr lang="ru-RU" sz="2000">
              <a:solidFill>
                <a:srgbClr val="9C0E11"/>
              </a:solidFill>
              <a:latin typeface="Times New Roman"/>
              <a:cs typeface="Times New Roman"/>
            </a:endParaRPr>
          </a:p>
          <a:p>
            <a:pPr algn="ctr">
              <a:defRPr/>
            </a:pPr>
            <a:endParaRPr lang="ru-RU" sz="2000">
              <a:solidFill>
                <a:srgbClr val="9C0E11"/>
              </a:solidFill>
              <a:latin typeface="Times New Roman"/>
              <a:cs typeface="Times New Roman"/>
            </a:endParaRPr>
          </a:p>
        </p:txBody>
      </p:sp>
      <p:sp>
        <p:nvSpPr>
          <p:cNvPr id="11" name="Rectangle 1"/>
          <p:cNvSpPr>
            <a:spLocks noChangeArrowheads="1"/>
          </p:cNvSpPr>
          <p:nvPr/>
        </p:nvSpPr>
        <p:spPr bwMode="auto">
          <a:xfrm>
            <a:off x="499001" y="1158318"/>
            <a:ext cx="8866827" cy="4616648"/>
          </a:xfrm>
          <a:prstGeom prst="rect">
            <a:avLst/>
          </a:prstGeom>
          <a:noFill/>
          <a:ln w="19050">
            <a:solidFill>
              <a:srgbClr val="C00000"/>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just" defTabSz="914400">
              <a:lnSpc>
                <a:spcPct val="100000"/>
              </a:lnSpc>
              <a:spcBef>
                <a:spcPts val="0"/>
              </a:spcBef>
              <a:spcAft>
                <a:spcPts val="0"/>
              </a:spcAft>
              <a:buClrTx/>
              <a:buSzTx/>
              <a:buFontTx/>
              <a:buNone/>
              <a:defRPr/>
            </a:pPr>
            <a:r>
              <a:rPr lang="ru-RU" b="1" i="0" u="none" strike="noStrike" cap="none" dirty="0">
                <a:ln>
                  <a:noFill/>
                </a:ln>
                <a:solidFill>
                  <a:srgbClr val="222222"/>
                </a:solidFill>
                <a:latin typeface="Times New Roman"/>
                <a:ea typeface="Times New Roman"/>
                <a:cs typeface="Times New Roman"/>
              </a:rPr>
              <a:t>Постановление АС </a:t>
            </a:r>
            <a:r>
              <a:rPr lang="ru-RU" b="1" i="0" u="none" strike="noStrike" cap="none" dirty="0" err="1">
                <a:ln>
                  <a:noFill/>
                </a:ln>
                <a:solidFill>
                  <a:srgbClr val="222222"/>
                </a:solidFill>
                <a:latin typeface="Times New Roman"/>
                <a:ea typeface="Times New Roman"/>
                <a:cs typeface="Times New Roman"/>
              </a:rPr>
              <a:t>Западно-Сибирского</a:t>
            </a:r>
            <a:r>
              <a:rPr lang="ru-RU" b="1" i="0" u="none" strike="noStrike" cap="none" dirty="0">
                <a:ln>
                  <a:noFill/>
                </a:ln>
                <a:solidFill>
                  <a:srgbClr val="222222"/>
                </a:solidFill>
                <a:latin typeface="Times New Roman"/>
                <a:ea typeface="Times New Roman"/>
                <a:cs typeface="Times New Roman"/>
              </a:rPr>
              <a:t> округа от </a:t>
            </a:r>
            <a:r>
              <a:rPr lang="ru-RU" b="1" i="0" u="none" strike="noStrike" cap="none" dirty="0" smtClean="0">
                <a:ln>
                  <a:noFill/>
                </a:ln>
                <a:solidFill>
                  <a:srgbClr val="222222"/>
                </a:solidFill>
                <a:latin typeface="Times New Roman"/>
                <a:ea typeface="Times New Roman"/>
                <a:cs typeface="Times New Roman"/>
              </a:rPr>
              <a:t>10.09.2020 года </a:t>
            </a:r>
            <a:r>
              <a:rPr lang="ru-RU" b="1" i="0" u="none" strike="noStrike" cap="none" dirty="0">
                <a:ln>
                  <a:noFill/>
                </a:ln>
                <a:solidFill>
                  <a:srgbClr val="222222"/>
                </a:solidFill>
                <a:latin typeface="Times New Roman"/>
                <a:ea typeface="Times New Roman"/>
                <a:cs typeface="Times New Roman"/>
              </a:rPr>
              <a:t>по делу № А75-2899/2019</a:t>
            </a:r>
            <a:endParaRPr dirty="0"/>
          </a:p>
          <a:p>
            <a:pPr marL="0" marR="0" lvl="0" indent="0" algn="just" defTabSz="914400">
              <a:lnSpc>
                <a:spcPct val="100000"/>
              </a:lnSpc>
              <a:spcBef>
                <a:spcPts val="0"/>
              </a:spcBef>
              <a:spcAft>
                <a:spcPts val="0"/>
              </a:spcAft>
              <a:buClrTx/>
              <a:buSzTx/>
              <a:buFontTx/>
              <a:buNone/>
              <a:defRPr/>
            </a:pP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222222"/>
                </a:solidFill>
                <a:latin typeface="Times New Roman"/>
                <a:ea typeface="Times New Roman"/>
                <a:cs typeface="Times New Roman"/>
              </a:rPr>
              <a:t>Одним из оснований доначислений налогов, начисления пени и привлечения налогоплательщика к ответственности по результатам выездной проверки послужили материалы допросов представителей его контрагентов. Однако, эти </a:t>
            </a:r>
            <a:r>
              <a:rPr lang="ru-RU" sz="1600" b="1" i="0" u="sng" strike="noStrike" cap="none" dirty="0">
                <a:ln>
                  <a:noFill/>
                </a:ln>
                <a:solidFill>
                  <a:srgbClr val="222222"/>
                </a:solidFill>
                <a:latin typeface="Times New Roman"/>
                <a:ea typeface="Times New Roman"/>
                <a:cs typeface="Times New Roman"/>
              </a:rPr>
              <a:t>доказательства были добыты инспекцией до назначения выездной проверки.</a:t>
            </a:r>
            <a:r>
              <a:rPr lang="ru-RU" sz="1600" b="0" i="0" u="none" strike="noStrike" cap="none" dirty="0">
                <a:ln>
                  <a:noFill/>
                </a:ln>
                <a:solidFill>
                  <a:srgbClr val="222222"/>
                </a:solidFill>
                <a:latin typeface="Times New Roman"/>
                <a:ea typeface="Times New Roman"/>
                <a:cs typeface="Times New Roman"/>
              </a:rPr>
              <a:t> Именно этот факт стал причиной спора между компанией и инспекцией</a:t>
            </a:r>
            <a:endParaRPr dirty="0"/>
          </a:p>
          <a:p>
            <a:pPr marL="0" marR="0" lvl="0" indent="0" algn="just" defTabSz="914400">
              <a:lnSpc>
                <a:spcPct val="100000"/>
              </a:lnSpc>
              <a:spcBef>
                <a:spcPts val="0"/>
              </a:spcBef>
              <a:spcAft>
                <a:spcPts val="0"/>
              </a:spcAft>
              <a:buClrTx/>
              <a:buSzTx/>
              <a:buFontTx/>
              <a:buNone/>
              <a:defRPr/>
            </a:pP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222222"/>
                </a:solidFill>
                <a:latin typeface="Times New Roman"/>
                <a:ea typeface="Times New Roman"/>
                <a:cs typeface="Times New Roman"/>
              </a:rPr>
              <a:t>Налогоплательщик указывал на недопустимость использования протоколов допроса, проведенных до назначения проверки. Налоговый орган настаивал на возможности исследования документов, полученных до начала проверки, поскольку это право подтверждено даже ВАС РФ </a:t>
            </a:r>
            <a:r>
              <a:rPr lang="ru-RU" sz="1600" b="0" i="1" u="none" strike="noStrike" cap="none" dirty="0">
                <a:ln>
                  <a:noFill/>
                </a:ln>
                <a:solidFill>
                  <a:srgbClr val="222222"/>
                </a:solidFill>
                <a:latin typeface="Times New Roman"/>
                <a:ea typeface="Times New Roman"/>
                <a:cs typeface="Times New Roman"/>
              </a:rPr>
              <a:t>(п. 27 Постановления Президиума ВАС РФ от 30.07.2013 № 57).</a:t>
            </a:r>
            <a:endParaRPr dirty="0"/>
          </a:p>
          <a:p>
            <a:pPr marL="0" marR="0" lvl="0" indent="0" algn="just" defTabSz="914400">
              <a:lnSpc>
                <a:spcPct val="100000"/>
              </a:lnSpc>
              <a:spcBef>
                <a:spcPts val="0"/>
              </a:spcBef>
              <a:spcAft>
                <a:spcPts val="0"/>
              </a:spcAft>
              <a:buClrTx/>
              <a:buSzTx/>
              <a:buFontTx/>
              <a:buNone/>
              <a:defRPr/>
            </a:pP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rgbClr val="222222"/>
                </a:solidFill>
                <a:latin typeface="Times New Roman"/>
                <a:ea typeface="Times New Roman"/>
                <a:cs typeface="Times New Roman"/>
              </a:rPr>
              <a:t>Суд в этом споре поддержал налоговый орган </a:t>
            </a:r>
            <a:r>
              <a:rPr lang="ru-RU" sz="1600" b="0" i="0" u="none" strike="noStrike" cap="none" dirty="0">
                <a:ln>
                  <a:noFill/>
                </a:ln>
                <a:solidFill>
                  <a:srgbClr val="222222"/>
                </a:solidFill>
                <a:latin typeface="Times New Roman"/>
                <a:ea typeface="Times New Roman"/>
                <a:cs typeface="Times New Roman"/>
              </a:rPr>
              <a:t>и </a:t>
            </a:r>
            <a:r>
              <a:rPr lang="ru-RU" sz="1600" b="1" i="0" u="none" strike="noStrike" cap="none" dirty="0">
                <a:ln>
                  <a:noFill/>
                </a:ln>
                <a:solidFill>
                  <a:srgbClr val="9C0E11"/>
                </a:solidFill>
                <a:latin typeface="Times New Roman"/>
                <a:ea typeface="Times New Roman"/>
                <a:cs typeface="Times New Roman"/>
              </a:rPr>
              <a:t>фактически признал возможность использования материалов «</a:t>
            </a:r>
            <a:r>
              <a:rPr lang="ru-RU" sz="1600" b="1" i="0" u="none" strike="noStrike" cap="none" dirty="0" err="1">
                <a:ln>
                  <a:noFill/>
                </a:ln>
                <a:solidFill>
                  <a:srgbClr val="9C0E11"/>
                </a:solidFill>
                <a:latin typeface="Times New Roman"/>
                <a:ea typeface="Times New Roman"/>
                <a:cs typeface="Times New Roman"/>
              </a:rPr>
              <a:t>допроверочных</a:t>
            </a:r>
            <a:r>
              <a:rPr lang="ru-RU" sz="1600" b="1" i="0" u="none" strike="noStrike" cap="none" dirty="0">
                <a:ln>
                  <a:noFill/>
                </a:ln>
                <a:solidFill>
                  <a:srgbClr val="9C0E11"/>
                </a:solidFill>
                <a:latin typeface="Times New Roman"/>
                <a:ea typeface="Times New Roman"/>
                <a:cs typeface="Times New Roman"/>
              </a:rPr>
              <a:t>» допросов в качестве одного их доказательств совершения компанией налогового правонарушения.</a:t>
            </a:r>
            <a:endParaRPr lang="ru-RU" sz="1600" b="1" i="0" u="none" strike="noStrike" cap="none" dirty="0">
              <a:ln>
                <a:noFill/>
              </a:ln>
              <a:solidFill>
                <a:srgbClr val="9C0E11"/>
              </a:solidFill>
              <a:latin typeface="Times New Roman"/>
              <a:cs typeface="Times New Roman"/>
            </a:endParaRPr>
          </a:p>
          <a:p>
            <a:pPr marL="0" marR="0" lvl="0" indent="0" algn="l" defTabSz="914400">
              <a:lnSpc>
                <a:spcPct val="100000"/>
              </a:lnSpc>
              <a:spcBef>
                <a:spcPts val="0"/>
              </a:spcBef>
              <a:spcAft>
                <a:spcPts val="0"/>
              </a:spcAft>
              <a:buClrTx/>
              <a:buSzTx/>
              <a:buFontTx/>
              <a:buNone/>
              <a:defRPr/>
            </a:pPr>
            <a:endParaRPr lang="ru-RU" sz="1800" b="0" i="0" u="none" strike="noStrike" cap="none" dirty="0">
              <a:ln>
                <a:noFill/>
              </a:ln>
              <a:solidFill>
                <a:schemeClr val="tx1"/>
              </a:solidFill>
              <a:latin typeface="Arial"/>
              <a:cs typeface="Arial"/>
            </a:endParaRPr>
          </a:p>
        </p:txBody>
      </p:sp>
      <p:pic>
        <p:nvPicPr>
          <p:cNvPr id="12"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pic>
        <p:nvPicPr>
          <p:cNvPr id="13" name="Picture 6" descr="https://img2.freepng.ru/20191028/bqv/transparent-balance-wood-scale-games-metal-scale-clipart-liability-laws-and-regulations-png5dbb1d50c0ea06.2822813915725438247902.jpg"/>
          <p:cNvPicPr>
            <a:picLocks noChangeAspect="1" noChangeArrowheads="1"/>
          </p:cNvPicPr>
          <p:nvPr/>
        </p:nvPicPr>
        <p:blipFill>
          <a:blip r:embed="rId7"/>
          <a:srcRect/>
          <a:stretch>
            <a:fillRect/>
          </a:stretch>
        </p:blipFill>
        <p:spPr bwMode="auto">
          <a:xfrm>
            <a:off x="9051543" y="6021289"/>
            <a:ext cx="604976" cy="648072"/>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859" y="-594"/>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Прямоугольник 10"/>
          <p:cNvSpPr/>
          <p:nvPr/>
        </p:nvSpPr>
        <p:spPr bwMode="auto">
          <a:xfrm>
            <a:off x="776536" y="1988840"/>
            <a:ext cx="8568952" cy="2308324"/>
          </a:xfrm>
          <a:prstGeom prst="rect">
            <a:avLst/>
          </a:prstGeom>
          <a:ln>
            <a:solidFill>
              <a:srgbClr val="C00000"/>
            </a:solidFill>
          </a:ln>
        </p:spPr>
        <p:txBody>
          <a:bodyPr wrap="square">
            <a:spAutoFit/>
          </a:bodyPr>
          <a:lstStyle/>
          <a:p>
            <a:pPr algn="ctr">
              <a:defRPr/>
            </a:pPr>
            <a:r>
              <a:rPr lang="ru-RU" sz="3600" dirty="0">
                <a:latin typeface="Times New Roman"/>
                <a:cs typeface="Times New Roman"/>
              </a:rPr>
              <a:t> </a:t>
            </a:r>
            <a:r>
              <a:rPr lang="ru-RU" sz="3600" b="1" dirty="0">
                <a:solidFill>
                  <a:srgbClr val="C00000"/>
                </a:solidFill>
                <a:latin typeface="Times New Roman"/>
                <a:cs typeface="Times New Roman"/>
              </a:rPr>
              <a:t>ТОП-4</a:t>
            </a:r>
            <a:endParaRPr lang="en-US" sz="3600" b="1" dirty="0">
              <a:solidFill>
                <a:srgbClr val="C00000"/>
              </a:solidFill>
              <a:latin typeface="Times New Roman"/>
              <a:cs typeface="Times New Roman"/>
            </a:endParaRPr>
          </a:p>
          <a:p>
            <a:pPr algn="ctr">
              <a:defRPr/>
            </a:pPr>
            <a:endParaRPr lang="ru-RU" sz="3600" b="1" dirty="0">
              <a:solidFill>
                <a:srgbClr val="C00000"/>
              </a:solidFill>
              <a:latin typeface="Times New Roman"/>
              <a:cs typeface="Times New Roman"/>
            </a:endParaRPr>
          </a:p>
          <a:p>
            <a:pPr algn="ctr">
              <a:defRPr/>
            </a:pPr>
            <a:r>
              <a:rPr lang="ru-RU" sz="3600" b="1" dirty="0">
                <a:latin typeface="Times New Roman" pitchFamily="18" charset="0"/>
                <a:cs typeface="Times New Roman" pitchFamily="18" charset="0"/>
              </a:rPr>
              <a:t>Осмотр </a:t>
            </a:r>
            <a:r>
              <a:rPr lang="ru-RU" sz="3600" b="1" dirty="0" smtClean="0">
                <a:latin typeface="Times New Roman" pitchFamily="18" charset="0"/>
                <a:cs typeface="Times New Roman" pitchFamily="18" charset="0"/>
              </a:rPr>
              <a:t>территорий, помещений,</a:t>
            </a:r>
          </a:p>
          <a:p>
            <a:pPr algn="ctr">
              <a:defRPr/>
            </a:pPr>
            <a:r>
              <a:rPr lang="ru-RU" sz="3600" b="1" dirty="0" smtClean="0">
                <a:latin typeface="Times New Roman" pitchFamily="18" charset="0"/>
                <a:cs typeface="Times New Roman" pitchFamily="18" charset="0"/>
              </a:rPr>
              <a:t>д</a:t>
            </a:r>
            <a:r>
              <a:rPr lang="ru-RU" sz="3600" b="1" dirty="0" smtClean="0">
                <a:latin typeface="Times New Roman" pitchFamily="18" charset="0"/>
                <a:cs typeface="Times New Roman" pitchFamily="18" charset="0"/>
              </a:rPr>
              <a:t>окументов и предметов</a:t>
            </a:r>
            <a:endParaRPr lang="ru-RU" sz="3600" b="1"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1" name="Прямоугольник 10"/>
          <p:cNvSpPr/>
          <p:nvPr/>
        </p:nvSpPr>
        <p:spPr>
          <a:xfrm>
            <a:off x="200472" y="1268760"/>
            <a:ext cx="9433048" cy="3693319"/>
          </a:xfrm>
          <a:prstGeom prst="rect">
            <a:avLst/>
          </a:prstGeom>
          <a:ln w="28575">
            <a:solidFill>
              <a:srgbClr val="C00000"/>
            </a:solidFill>
          </a:ln>
        </p:spPr>
        <p:txBody>
          <a:bodyPr wrap="square">
            <a:spAutoFit/>
          </a:bodyPr>
          <a:lstStyle/>
          <a:p>
            <a:pPr algn="just"/>
            <a:r>
              <a:rPr lang="ru-RU" dirty="0" smtClean="0">
                <a:latin typeface="Times New Roman" pitchFamily="18" charset="0"/>
                <a:cs typeface="Times New Roman" pitchFamily="18" charset="0"/>
              </a:rPr>
              <a:t>На </a:t>
            </a:r>
            <a:r>
              <a:rPr lang="ru-RU" dirty="0" smtClean="0">
                <a:latin typeface="Times New Roman" pitchFamily="18" charset="0"/>
                <a:cs typeface="Times New Roman" pitchFamily="18" charset="0"/>
              </a:rPr>
              <a:t>основании п.1 ст.92 НК РФ должностное </a:t>
            </a:r>
            <a:r>
              <a:rPr lang="ru-RU" dirty="0" smtClean="0">
                <a:latin typeface="Times New Roman" pitchFamily="18" charset="0"/>
                <a:cs typeface="Times New Roman" pitchFamily="18" charset="0"/>
              </a:rPr>
              <a:t>лицо налогового органа, производящее </a:t>
            </a:r>
            <a:r>
              <a:rPr lang="ru-RU" b="1" dirty="0" smtClean="0">
                <a:latin typeface="Times New Roman" pitchFamily="18" charset="0"/>
                <a:cs typeface="Times New Roman" pitchFamily="18" charset="0"/>
              </a:rPr>
              <a:t>выездную либо камеральную налоговую проверку</a:t>
            </a:r>
            <a:r>
              <a:rPr lang="ru-RU" dirty="0" smtClean="0">
                <a:latin typeface="Times New Roman" pitchFamily="18" charset="0"/>
                <a:cs typeface="Times New Roman" pitchFamily="18" charset="0"/>
              </a:rPr>
              <a:t>, в целях выяснения обстоятельств, имеющих значение для полноты проверки, вправе производить осмотр:</a:t>
            </a:r>
          </a:p>
          <a:p>
            <a:pPr algn="just"/>
            <a:r>
              <a:rPr lang="ru-RU" dirty="0" smtClean="0">
                <a:latin typeface="Times New Roman" pitchFamily="18" charset="0"/>
                <a:cs typeface="Times New Roman" pitchFamily="18" charset="0"/>
              </a:rPr>
              <a:t>- территорий, помещений лица, в отношении которого проводится налоговая проверка,</a:t>
            </a:r>
          </a:p>
          <a:p>
            <a:pPr algn="just"/>
            <a:r>
              <a:rPr lang="ru-RU" dirty="0" smtClean="0">
                <a:latin typeface="Times New Roman" pitchFamily="18" charset="0"/>
                <a:cs typeface="Times New Roman" pitchFamily="18" charset="0"/>
              </a:rPr>
              <a:t>- документов и предметов.</a:t>
            </a:r>
          </a:p>
          <a:p>
            <a:pPr algn="just"/>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Право </a:t>
            </a:r>
            <a:r>
              <a:rPr lang="ru-RU" dirty="0" smtClean="0">
                <a:latin typeface="Times New Roman" pitchFamily="18" charset="0"/>
                <a:cs typeface="Times New Roman" pitchFamily="18" charset="0"/>
              </a:rPr>
              <a:t>на проведение осмотра </a:t>
            </a:r>
            <a:r>
              <a:rPr lang="ru-RU" b="1" dirty="0" smtClean="0">
                <a:latin typeface="Times New Roman" pitchFamily="18" charset="0"/>
                <a:cs typeface="Times New Roman" pitchFamily="18" charset="0"/>
              </a:rPr>
              <a:t>в рамках камерального контроля </a:t>
            </a:r>
            <a:r>
              <a:rPr lang="ru-RU" dirty="0" smtClean="0">
                <a:latin typeface="Times New Roman" pitchFamily="18" charset="0"/>
                <a:cs typeface="Times New Roman" pitchFamily="18" charset="0"/>
              </a:rPr>
              <a:t>предоставляется налоговым органам только при камеральной </a:t>
            </a:r>
            <a:r>
              <a:rPr lang="ru-RU" dirty="0" smtClean="0">
                <a:latin typeface="Times New Roman" pitchFamily="18" charset="0"/>
                <a:cs typeface="Times New Roman" pitchFamily="18" charset="0"/>
              </a:rPr>
              <a:t>проверке </a:t>
            </a:r>
            <a:r>
              <a:rPr lang="ru-RU" dirty="0" smtClean="0">
                <a:latin typeface="Times New Roman" pitchFamily="18" charset="0"/>
                <a:cs typeface="Times New Roman" pitchFamily="18" charset="0"/>
              </a:rPr>
              <a:t>на основе налоговой декларации по НДС в следующих случаях:</a:t>
            </a:r>
          </a:p>
          <a:p>
            <a:pPr algn="just"/>
            <a:r>
              <a:rPr lang="ru-RU"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в </a:t>
            </a:r>
            <a:r>
              <a:rPr lang="ru-RU" dirty="0" smtClean="0">
                <a:latin typeface="Times New Roman" pitchFamily="18" charset="0"/>
                <a:cs typeface="Times New Roman" pitchFamily="18" charset="0"/>
              </a:rPr>
              <a:t>налоговой декларации заявлено право на возмещение </a:t>
            </a:r>
            <a:r>
              <a:rPr lang="ru-RU" dirty="0" smtClean="0">
                <a:latin typeface="Times New Roman" pitchFamily="18" charset="0"/>
                <a:cs typeface="Times New Roman" pitchFamily="18" charset="0"/>
              </a:rPr>
              <a:t>НДС;</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при </a:t>
            </a:r>
            <a:r>
              <a:rPr lang="ru-RU" dirty="0" smtClean="0">
                <a:latin typeface="Times New Roman" pitchFamily="18" charset="0"/>
                <a:cs typeface="Times New Roman" pitchFamily="18" charset="0"/>
              </a:rPr>
              <a:t>выявлении в налоговой декларации следующих противоречий или несоответствий, свидетельствующих о занижении суммы НДС, подлежащей уплате в бюджет, либо о завышении суммы НДС, заявленной к возмещению </a:t>
            </a:r>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12" name="TextBox 11"/>
          <p:cNvSpPr txBox="1"/>
          <p:nvPr/>
        </p:nvSpPr>
        <p:spPr>
          <a:xfrm>
            <a:off x="776536" y="188640"/>
            <a:ext cx="8424936" cy="707886"/>
          </a:xfrm>
          <a:prstGeom prst="rect">
            <a:avLst/>
          </a:prstGeom>
          <a:noFill/>
        </p:spPr>
        <p:txBody>
          <a:bodyPr wrap="square" rtlCol="0">
            <a:spAutoFit/>
          </a:bodyPr>
          <a:lstStyle/>
          <a:p>
            <a:r>
              <a:rPr lang="ru-RU" sz="2000" b="1" dirty="0" smtClean="0">
                <a:solidFill>
                  <a:srgbClr val="C00000"/>
                </a:solidFill>
                <a:latin typeface="Times New Roman" pitchFamily="18" charset="0"/>
                <a:cs typeface="Times New Roman" pitchFamily="18" charset="0"/>
              </a:rPr>
              <a:t>Статья 92 НК РФ – осмотр территорий, помещений, документов, предметов</a:t>
            </a:r>
            <a:endParaRPr lang="ru-RU" sz="2000" b="1" dirty="0">
              <a:solidFill>
                <a:srgbClr val="C00000"/>
              </a:solidFill>
              <a:latin typeface="Times New Roman" pitchFamily="18" charset="0"/>
              <a:cs typeface="Times New Roman" pitchFamily="18" charset="0"/>
            </a:endParaRPr>
          </a:p>
        </p:txBody>
      </p:sp>
      <p:pic>
        <p:nvPicPr>
          <p:cNvPr id="13"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txBox="1"/>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Прямоугольник 7"/>
          <p:cNvSpPr/>
          <p:nvPr/>
        </p:nvSpPr>
        <p:spPr bwMode="auto">
          <a:xfrm>
            <a:off x="272480" y="1275586"/>
            <a:ext cx="9361040" cy="4663427"/>
          </a:xfrm>
          <a:prstGeom prst="rect">
            <a:avLst/>
          </a:prstGeom>
        </p:spPr>
        <p:txBody>
          <a:bodyPr wrap="square" lIns="107287" tIns="53643" rIns="107287" bIns="53643">
            <a:spAutoFit/>
          </a:bodyPr>
          <a:lstStyle/>
          <a:p>
            <a:pPr>
              <a:defRPr/>
            </a:pPr>
            <a:r>
              <a:rPr lang="ru-RU" sz="1600">
                <a:latin typeface="Times New Roman"/>
                <a:cs typeface="Times New Roman"/>
              </a:rPr>
              <a:t>Абз.7 письма ФНС России от 16.10.15 № СД-4-3/18072 указано:</a:t>
            </a:r>
            <a:endParaRPr/>
          </a:p>
          <a:p>
            <a:pPr>
              <a:defRPr/>
            </a:pPr>
            <a:r>
              <a:rPr lang="ru-RU" sz="1600" i="1">
                <a:latin typeface="Times New Roman"/>
                <a:cs typeface="Times New Roman"/>
              </a:rPr>
              <a:t>«Для сбора максимально полной доказательственной базы, направленной на установление наличия или отсутствия фактов получения налогоплательщиком необоснованной налоговой выгоды, налоговые органы проводят мероприятия налогового контроля в соответствии со статьями 86, 90, 92, 93.1, 95, 96, 97 Кодекса </a:t>
            </a:r>
            <a:r>
              <a:rPr lang="ru-RU" sz="1600" b="1" i="1">
                <a:latin typeface="Times New Roman"/>
                <a:cs typeface="Times New Roman"/>
              </a:rPr>
              <a:t>в отношении контрагентов проверяемого налогоплательщика, а также третьих лиц — участников сделки</a:t>
            </a:r>
            <a:r>
              <a:rPr lang="ru-RU" sz="1600" i="1">
                <a:latin typeface="Times New Roman"/>
                <a:cs typeface="Times New Roman"/>
              </a:rPr>
              <a:t>, по результатам которых могут быть выявлены обстоятельства, имеющие существенное значение для принятия обоснованного решения по результатам камеральной налоговой проверки».</a:t>
            </a:r>
            <a:r>
              <a:rPr lang="ru-RU" sz="1600">
                <a:latin typeface="Times New Roman"/>
                <a:cs typeface="Times New Roman"/>
              </a:rPr>
              <a:t/>
            </a:r>
            <a:br>
              <a:rPr lang="ru-RU" sz="1600">
                <a:latin typeface="Times New Roman"/>
                <a:cs typeface="Times New Roman"/>
              </a:rPr>
            </a:br>
            <a:r>
              <a:rPr lang="ru-RU" sz="1600">
                <a:latin typeface="Times New Roman"/>
                <a:cs typeface="Times New Roman"/>
              </a:rPr>
              <a:t>НО </a:t>
            </a:r>
            <a:r>
              <a:rPr lang="ru-RU" sz="1600" b="1">
                <a:latin typeface="Times New Roman"/>
                <a:cs typeface="Times New Roman"/>
              </a:rPr>
              <a:t>ст.92 НК РФ «Осмотр» </a:t>
            </a:r>
            <a:r>
              <a:rPr lang="ru-RU" sz="1600">
                <a:latin typeface="Times New Roman"/>
                <a:cs typeface="Times New Roman"/>
              </a:rPr>
              <a:t>:</a:t>
            </a:r>
            <a:endParaRPr/>
          </a:p>
          <a:p>
            <a:pPr algn="just">
              <a:defRPr/>
            </a:pPr>
            <a:r>
              <a:rPr lang="ru-RU" sz="1600" i="1">
                <a:latin typeface="Times New Roman"/>
                <a:cs typeface="Times New Roman"/>
              </a:rPr>
              <a:t>«Должностное лицо налогового органа, производящее выездную или камеральную проверку на основе декларации по НДС … вправе производить осмотр территорий, помещений лица, </a:t>
            </a:r>
            <a:r>
              <a:rPr lang="ru-RU" sz="1600" b="1" i="1" u="sng">
                <a:latin typeface="Times New Roman"/>
                <a:cs typeface="Times New Roman"/>
              </a:rPr>
              <a:t>в отношении которого проводится налоговая проверка</a:t>
            </a:r>
            <a:r>
              <a:rPr lang="ru-RU" sz="1600" b="1" i="1">
                <a:latin typeface="Times New Roman"/>
                <a:cs typeface="Times New Roman"/>
              </a:rPr>
              <a:t>,</a:t>
            </a:r>
            <a:r>
              <a:rPr lang="ru-RU" sz="1600" i="1">
                <a:latin typeface="Times New Roman"/>
                <a:cs typeface="Times New Roman"/>
              </a:rPr>
              <a:t> документов и предметов</a:t>
            </a:r>
            <a:r>
              <a:rPr lang="ru-RU" i="1"/>
              <a:t>».</a:t>
            </a:r>
            <a:endParaRPr/>
          </a:p>
          <a:p>
            <a:pPr algn="just">
              <a:defRPr/>
            </a:pPr>
            <a:r>
              <a:rPr lang="ru-RU" sz="1600" b="1">
                <a:latin typeface="Times New Roman"/>
                <a:cs typeface="Times New Roman"/>
              </a:rPr>
              <a:t>ВС РФ  признал абзац 7 письма ФНС № СД-4-3/18072 недействующим </a:t>
            </a:r>
            <a:r>
              <a:rPr lang="ru-RU" sz="1600">
                <a:latin typeface="Times New Roman"/>
                <a:cs typeface="Times New Roman"/>
              </a:rPr>
              <a:t>«в той мере, в какой данный абзац допускает проведение налоговыми органами мероприятий налогового контроля посредством осмотра помещений и территорий в отношении контрагентов проверяемого налогоплательщика, а также третьих лиц — участников сделки, </a:t>
            </a:r>
            <a:r>
              <a:rPr lang="ru-RU" b="1" u="sng">
                <a:solidFill>
                  <a:srgbClr val="C00000"/>
                </a:solidFill>
                <a:latin typeface="Times New Roman"/>
                <a:cs typeface="Times New Roman"/>
              </a:rPr>
              <a:t>когда такие помещения и территории не используются проверяемым налогоплательщиком для извлечения дохода (прибыли) и не связаны с содержанием объектов налогообложения</a:t>
            </a:r>
            <a:r>
              <a:rPr lang="ru-RU" sz="1600">
                <a:latin typeface="Times New Roman"/>
                <a:cs typeface="Times New Roman"/>
              </a:rPr>
              <a:t>».</a:t>
            </a:r>
            <a:endParaRPr/>
          </a:p>
        </p:txBody>
      </p:sp>
      <p:sp>
        <p:nvSpPr>
          <p:cNvPr id="11" name="TextBox 8"/>
          <p:cNvSpPr txBox="1"/>
          <p:nvPr/>
        </p:nvSpPr>
        <p:spPr bwMode="auto">
          <a:xfrm>
            <a:off x="684372" y="182367"/>
            <a:ext cx="8968534" cy="723887"/>
          </a:xfrm>
          <a:prstGeom prst="rect">
            <a:avLst/>
          </a:prstGeom>
          <a:noFill/>
        </p:spPr>
        <p:txBody>
          <a:bodyPr wrap="square" lIns="107287" tIns="53643" rIns="107287" bIns="53643" rtlCol="0">
            <a:spAutoFit/>
          </a:bodyPr>
          <a:lstStyle/>
          <a:p>
            <a:pPr algn="ctr">
              <a:defRPr/>
            </a:pPr>
            <a:r>
              <a:rPr lang="ru-RU" sz="2000" b="1">
                <a:solidFill>
                  <a:srgbClr val="9C0E11"/>
                </a:solidFill>
                <a:latin typeface="Times New Roman"/>
                <a:cs typeface="Times New Roman"/>
              </a:rPr>
              <a:t>ВС РФ запретил осматривать помещения </a:t>
            </a:r>
            <a:endParaRPr/>
          </a:p>
          <a:p>
            <a:pPr algn="ctr">
              <a:defRPr/>
            </a:pPr>
            <a:r>
              <a:rPr lang="ru-RU" sz="2000" b="1">
                <a:solidFill>
                  <a:srgbClr val="9C0E11"/>
                </a:solidFill>
                <a:latin typeface="Times New Roman"/>
                <a:cs typeface="Times New Roman"/>
              </a:rPr>
              <a:t>контрагентов проверяемого налогоплательщика, но…</a:t>
            </a:r>
            <a:endParaRPr/>
          </a:p>
        </p:txBody>
      </p:sp>
      <p:sp>
        <p:nvSpPr>
          <p:cNvPr id="12" name="Прямоугольник 9"/>
          <p:cNvSpPr/>
          <p:nvPr/>
        </p:nvSpPr>
        <p:spPr bwMode="auto">
          <a:xfrm>
            <a:off x="499000" y="906254"/>
            <a:ext cx="8866827" cy="369332"/>
          </a:xfrm>
          <a:prstGeom prst="rect">
            <a:avLst/>
          </a:prstGeom>
        </p:spPr>
        <p:txBody>
          <a:bodyPr wrap="square">
            <a:spAutoFit/>
          </a:bodyPr>
          <a:lstStyle/>
          <a:p>
            <a:pPr>
              <a:defRPr/>
            </a:pPr>
            <a:r>
              <a:rPr lang="ru-RU" b="1">
                <a:latin typeface="Times New Roman"/>
                <a:cs typeface="Times New Roman"/>
              </a:rPr>
              <a:t>Апелляционное определение Верховного суда РФ от 27.08.2019 года № АПЛ19-333</a:t>
            </a:r>
            <a:endParaRPr/>
          </a:p>
        </p:txBody>
      </p:sp>
      <p:sp>
        <p:nvSpPr>
          <p:cNvPr id="13" name="Прямоугольник 10"/>
          <p:cNvSpPr/>
          <p:nvPr/>
        </p:nvSpPr>
        <p:spPr bwMode="auto">
          <a:xfrm>
            <a:off x="416496" y="6090502"/>
            <a:ext cx="8265368" cy="523220"/>
          </a:xfrm>
          <a:prstGeom prst="rect">
            <a:avLst/>
          </a:prstGeom>
          <a:ln w="28575">
            <a:solidFill>
              <a:srgbClr val="9E0E11"/>
            </a:solidFill>
          </a:ln>
        </p:spPr>
        <p:txBody>
          <a:bodyPr wrap="square">
            <a:spAutoFit/>
          </a:bodyPr>
          <a:lstStyle/>
          <a:p>
            <a:pPr>
              <a:defRPr/>
            </a:pPr>
            <a:r>
              <a:rPr lang="ru-RU" sz="1400" b="1"/>
              <a:t>Действия по осмотру содержимого компьютеров (в том числе к электронной базе 1С) проверяемого налогоплательщика не противоречат положениям налогового законодательства</a:t>
            </a:r>
            <a:endParaRPr/>
          </a:p>
        </p:txBody>
      </p:sp>
      <p:pic>
        <p:nvPicPr>
          <p:cNvPr id="14" name="Picture 6" descr="https://img2.freepng.ru/20191028/bqv/transparent-balance-wood-scale-games-metal-scale-clipart-liability-laws-and-regulations-png5dbb1d50c0ea06.2822813915725438247902.jpg"/>
          <p:cNvPicPr>
            <a:picLocks noChangeAspect="1" noChangeArrowheads="1"/>
          </p:cNvPicPr>
          <p:nvPr/>
        </p:nvPicPr>
        <p:blipFill>
          <a:blip r:embed="rId6"/>
          <a:srcRect/>
          <a:stretch>
            <a:fillRect/>
          </a:stretch>
        </p:blipFill>
        <p:spPr bwMode="auto">
          <a:xfrm>
            <a:off x="9051543" y="6021289"/>
            <a:ext cx="604976" cy="648072"/>
          </a:xfrm>
          <a:prstGeom prst="rect">
            <a:avLst/>
          </a:prstGeom>
          <a:noFill/>
        </p:spPr>
      </p:pic>
      <p:pic>
        <p:nvPicPr>
          <p:cNvPr id="15" name="image1.png"/>
          <p:cNvPicPr>
            <a:picLocks noChangeAspect="1"/>
          </p:cNvPicPr>
          <p:nvPr/>
        </p:nvPicPr>
        <p:blipFill>
          <a:blip r:embed="rId7"/>
          <a:stretch/>
        </p:blipFill>
        <p:spPr bwMode="auto">
          <a:xfrm>
            <a:off x="8764748" y="0"/>
            <a:ext cx="1080609" cy="287867"/>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1" y="0"/>
            <a:ext cx="9906859" cy="6858594"/>
          </a:xfrm>
          <a:prstGeom prst="rect">
            <a:avLst/>
          </a:prstGeom>
        </p:spPr>
      </p:pic>
      <p:sp>
        <p:nvSpPr>
          <p:cNvPr id="5" name="Заголовок 1"/>
          <p:cNvSpPr txBox="1"/>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1"/>
          <p:cNvSpPr>
            <a:spLocks noChangeArrowheads="1"/>
          </p:cNvSpPr>
          <p:nvPr/>
        </p:nvSpPr>
        <p:spPr bwMode="auto">
          <a:xfrm>
            <a:off x="344488" y="874864"/>
            <a:ext cx="9217024"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a:lnSpc>
                <a:spcPct val="100000"/>
              </a:lnSpc>
              <a:spcBef>
                <a:spcPts val="0"/>
              </a:spcBef>
              <a:spcAft>
                <a:spcPts val="0"/>
              </a:spcAft>
              <a:buClrTx/>
              <a:buSzTx/>
              <a:buFontTx/>
              <a:buNone/>
              <a:defRPr/>
            </a:pPr>
            <a:r>
              <a:rPr lang="ru-RU" b="0" i="0" u="none" strike="noStrike" cap="none" dirty="0">
                <a:ln>
                  <a:noFill/>
                </a:ln>
                <a:solidFill>
                  <a:srgbClr val="222222"/>
                </a:solidFill>
                <a:latin typeface="Times New Roman"/>
                <a:ea typeface="Times New Roman"/>
                <a:cs typeface="Times New Roman"/>
              </a:rPr>
              <a:t> </a:t>
            </a:r>
            <a:r>
              <a:rPr lang="ru-RU" b="1" dirty="0">
                <a:solidFill>
                  <a:srgbClr val="222222"/>
                </a:solidFill>
                <a:latin typeface="Times New Roman"/>
                <a:ea typeface="Times New Roman"/>
                <a:cs typeface="Times New Roman"/>
              </a:rPr>
              <a:t>Определение Верховного суда от 03.11.2020  года № 305-ЭС20-16834</a:t>
            </a:r>
            <a:endParaRPr dirty="0"/>
          </a:p>
          <a:p>
            <a:pPr lvl="0" algn="just" defTabSz="914400">
              <a:spcBef>
                <a:spcPts val="0"/>
              </a:spcBef>
              <a:spcAft>
                <a:spcPts val="0"/>
              </a:spcAft>
              <a:defRPr/>
            </a:pPr>
            <a:endParaRPr lang="ru-RU" sz="1400" b="1" i="0" u="none" strike="noStrike" cap="none" dirty="0">
              <a:ln>
                <a:noFill/>
              </a:ln>
              <a:solidFill>
                <a:srgbClr val="222222"/>
              </a:solidFill>
              <a:latin typeface="Times New Roman"/>
              <a:ea typeface="Times New Roman"/>
              <a:cs typeface="Times New Roman"/>
            </a:endParaRPr>
          </a:p>
          <a:p>
            <a:pPr lvl="0" algn="just" defTabSz="914400">
              <a:spcBef>
                <a:spcPts val="0"/>
              </a:spcBef>
              <a:spcAft>
                <a:spcPts val="0"/>
              </a:spcAft>
              <a:defRPr/>
            </a:pPr>
            <a:r>
              <a:rPr lang="ru-RU" sz="1600" b="1" i="0" u="none" strike="noStrike" cap="none" dirty="0">
                <a:ln>
                  <a:noFill/>
                </a:ln>
                <a:solidFill>
                  <a:srgbClr val="222222"/>
                </a:solidFill>
                <a:latin typeface="Times New Roman"/>
                <a:ea typeface="Times New Roman"/>
                <a:cs typeface="Times New Roman"/>
              </a:rPr>
              <a:t>В рамках </a:t>
            </a:r>
            <a:r>
              <a:rPr lang="ru-RU" sz="1600" b="1" dirty="0">
                <a:solidFill>
                  <a:srgbClr val="222222"/>
                </a:solidFill>
                <a:latin typeface="Times New Roman"/>
                <a:ea typeface="Times New Roman"/>
                <a:cs typeface="Times New Roman"/>
              </a:rPr>
              <a:t>ВНП </a:t>
            </a:r>
            <a:r>
              <a:rPr lang="ru-RU" sz="1600" b="1" i="0" u="none" strike="noStrike" cap="none" dirty="0">
                <a:ln>
                  <a:noFill/>
                </a:ln>
                <a:solidFill>
                  <a:srgbClr val="222222"/>
                </a:solidFill>
                <a:latin typeface="Times New Roman"/>
                <a:ea typeface="Times New Roman"/>
                <a:cs typeface="Times New Roman"/>
              </a:rPr>
              <a:t>инспекторы могут провести выемку у подконтрольного контрагента</a:t>
            </a:r>
            <a:endParaRPr dirty="0"/>
          </a:p>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rgbClr val="222222"/>
                </a:solidFill>
                <a:latin typeface="Times New Roman"/>
                <a:ea typeface="Times New Roman"/>
                <a:cs typeface="Times New Roman"/>
              </a:rPr>
              <a:t> </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u="none" strike="noStrike" cap="none" dirty="0">
                <a:ln>
                  <a:noFill/>
                </a:ln>
                <a:solidFill>
                  <a:srgbClr val="222222"/>
                </a:solidFill>
                <a:latin typeface="Times New Roman"/>
                <a:ea typeface="Times New Roman"/>
                <a:cs typeface="Times New Roman"/>
              </a:rPr>
              <a:t>Ситуация</a:t>
            </a:r>
            <a:r>
              <a:rPr lang="ru-RU" sz="1600" b="0" u="none" strike="noStrike" cap="none" dirty="0">
                <a:ln>
                  <a:noFill/>
                </a:ln>
                <a:solidFill>
                  <a:srgbClr val="222222"/>
                </a:solidFill>
                <a:latin typeface="Times New Roman"/>
                <a:ea typeface="Times New Roman"/>
                <a:cs typeface="Times New Roman"/>
              </a:rPr>
              <a:t> :</a:t>
            </a:r>
            <a:r>
              <a:rPr lang="ru-RU" sz="1600" b="0" i="0" u="none" strike="noStrike" cap="none" dirty="0">
                <a:ln>
                  <a:noFill/>
                </a:ln>
                <a:solidFill>
                  <a:srgbClr val="222222"/>
                </a:solidFill>
                <a:latin typeface="Times New Roman"/>
                <a:ea typeface="Times New Roman"/>
                <a:cs typeface="Times New Roman"/>
              </a:rPr>
              <a:t> Инспекция проверяла компанию, выяснилось, что она контролирует производственную компанию. Инспекция выставила требование подконтрольной компании-заводу чтобы выяснить реальные объемы производимой продукции.</a:t>
            </a:r>
            <a:endParaRPr dirty="0"/>
          </a:p>
          <a:p>
            <a:pPr marL="0" marR="0" lvl="0" indent="0" algn="just" defTabSz="914400">
              <a:lnSpc>
                <a:spcPct val="100000"/>
              </a:lnSpc>
              <a:spcBef>
                <a:spcPts val="0"/>
              </a:spcBef>
              <a:spcAft>
                <a:spcPts val="0"/>
              </a:spcAft>
              <a:buClrTx/>
              <a:buSzTx/>
              <a:buFontTx/>
              <a:buNone/>
              <a:defRPr/>
            </a:pPr>
            <a:r>
              <a:rPr lang="ru-RU" sz="1600" b="1" dirty="0">
                <a:solidFill>
                  <a:srgbClr val="222222"/>
                </a:solidFill>
                <a:latin typeface="Times New Roman"/>
                <a:cs typeface="Times New Roman"/>
              </a:rPr>
              <a:t>Подозрения инспекции </a:t>
            </a:r>
            <a:r>
              <a:rPr lang="ru-RU" sz="1600" dirty="0">
                <a:solidFill>
                  <a:srgbClr val="222222"/>
                </a:solidFill>
                <a:latin typeface="Times New Roman"/>
                <a:cs typeface="Times New Roman"/>
              </a:rPr>
              <a:t>- завод выпускает больше продукции, чем легально продает проверяемой компании. Налогоплательщик якобы покупает товар у других контрагентов</a:t>
            </a:r>
            <a:r>
              <a:rPr lang="ru-RU" sz="1600" dirty="0">
                <a:latin typeface="Times New Roman"/>
                <a:cs typeface="Times New Roman"/>
              </a:rPr>
              <a:t>, </a:t>
            </a:r>
            <a:r>
              <a:rPr lang="ru-RU" sz="1600" b="0" i="0" u="sng" strike="noStrike" cap="none" dirty="0">
                <a:ln>
                  <a:noFill/>
                </a:ln>
                <a:solidFill>
                  <a:srgbClr val="9C0E11"/>
                </a:solidFill>
                <a:latin typeface="Times New Roman"/>
                <a:ea typeface="Times New Roman"/>
                <a:cs typeface="Times New Roman"/>
              </a:rPr>
              <a:t>использует прокладки, создает фиктивный документооборот с ними и занижает объемы реально произведенной продукции подконтрольного завода. </a:t>
            </a:r>
            <a:endParaRPr dirty="0"/>
          </a:p>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rgbClr val="222222"/>
                </a:solidFill>
                <a:latin typeface="Times New Roman"/>
                <a:ea typeface="Times New Roman"/>
                <a:cs typeface="Times New Roman"/>
              </a:rPr>
              <a:t>Завод документы не представил </a:t>
            </a:r>
            <a:r>
              <a:rPr lang="ru-RU" sz="1600" b="0" i="0" u="none" strike="noStrike" cap="none" dirty="0">
                <a:ln>
                  <a:noFill/>
                </a:ln>
                <a:solidFill>
                  <a:srgbClr val="222222"/>
                </a:solidFill>
                <a:latin typeface="Times New Roman"/>
                <a:ea typeface="Times New Roman"/>
                <a:cs typeface="Times New Roman"/>
              </a:rPr>
              <a:t>– было вынесено постановление о производстве выемки в рамках ВНП контрагента, изъяли журналы изготовления продукции, журнал учета расхода электроэнергии, газа, паспорта производственных установок  и пр. </a:t>
            </a:r>
            <a:endParaRPr dirty="0"/>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222222"/>
                </a:solidFill>
                <a:latin typeface="Times New Roman"/>
                <a:ea typeface="Times New Roman"/>
                <a:cs typeface="Times New Roman"/>
              </a:rPr>
              <a:t>Завод оштрафовали на 65 тыс. руб. (п. 1 ст. 126 НК), он обратиться в суд.</a:t>
            </a:r>
            <a:endParaRPr dirty="0"/>
          </a:p>
          <a:p>
            <a:pPr marL="0" marR="0" lvl="0" indent="0" algn="just" defTabSz="914400">
              <a:lnSpc>
                <a:spcPct val="100000"/>
              </a:lnSpc>
              <a:spcBef>
                <a:spcPts val="0"/>
              </a:spcBef>
              <a:spcAft>
                <a:spcPts val="0"/>
              </a:spcAft>
              <a:buClrTx/>
              <a:buSzTx/>
              <a:buFontTx/>
              <a:buNone/>
              <a:defRPr/>
            </a:pP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1" u="none" strike="noStrike" cap="none" dirty="0">
                <a:ln>
                  <a:noFill/>
                </a:ln>
                <a:solidFill>
                  <a:srgbClr val="222222"/>
                </a:solidFill>
                <a:latin typeface="Times New Roman"/>
                <a:ea typeface="Times New Roman"/>
                <a:cs typeface="Times New Roman"/>
              </a:rPr>
              <a:t>Позиция суда:</a:t>
            </a:r>
            <a:r>
              <a:rPr lang="ru-RU" sz="1600" b="0" i="0" u="none" strike="noStrike" cap="none" dirty="0">
                <a:ln>
                  <a:noFill/>
                </a:ln>
                <a:solidFill>
                  <a:srgbClr val="222222"/>
                </a:solidFill>
                <a:latin typeface="Times New Roman"/>
                <a:ea typeface="Times New Roman"/>
                <a:cs typeface="Times New Roman"/>
              </a:rPr>
              <a:t> </a:t>
            </a:r>
            <a:r>
              <a:rPr lang="ru-RU" sz="1600" b="1" i="0" u="none" strike="noStrike" cap="none" dirty="0">
                <a:ln>
                  <a:noFill/>
                </a:ln>
                <a:solidFill>
                  <a:srgbClr val="9C0E11"/>
                </a:solidFill>
                <a:latin typeface="Times New Roman"/>
                <a:ea typeface="Times New Roman"/>
                <a:cs typeface="Times New Roman"/>
              </a:rPr>
              <a:t>Штраф за непредставление документов обоснован! </a:t>
            </a:r>
            <a:endParaRPr dirty="0"/>
          </a:p>
          <a:p>
            <a:pPr marL="0" marR="0" lvl="0" indent="0" algn="just" defTabSz="914400">
              <a:lnSpc>
                <a:spcPct val="100000"/>
              </a:lnSpc>
              <a:spcBef>
                <a:spcPts val="0"/>
              </a:spcBef>
              <a:spcAft>
                <a:spcPts val="0"/>
              </a:spcAft>
              <a:buClrTx/>
              <a:buSzTx/>
              <a:buFontTx/>
              <a:buNone/>
              <a:defRPr/>
            </a:pPr>
            <a:r>
              <a:rPr lang="ru-RU" sz="1600" b="1" i="0" u="sng" strike="noStrike" cap="none" dirty="0">
                <a:ln>
                  <a:noFill/>
                </a:ln>
                <a:solidFill>
                  <a:srgbClr val="222222"/>
                </a:solidFill>
                <a:latin typeface="Times New Roman"/>
                <a:ea typeface="Times New Roman"/>
                <a:cs typeface="Times New Roman"/>
              </a:rPr>
              <a:t>Завод – </a:t>
            </a:r>
            <a:r>
              <a:rPr lang="ru-RU" sz="1600" b="1" i="0" u="sng" strike="noStrike" cap="none" dirty="0" err="1">
                <a:ln>
                  <a:noFill/>
                </a:ln>
                <a:solidFill>
                  <a:srgbClr val="222222"/>
                </a:solidFill>
                <a:latin typeface="Times New Roman"/>
                <a:ea typeface="Times New Roman"/>
                <a:cs typeface="Times New Roman"/>
              </a:rPr>
              <a:t>аффилирован</a:t>
            </a:r>
            <a:r>
              <a:rPr lang="ru-RU" sz="1600" b="1" i="0" u="sng" strike="noStrike" cap="none" dirty="0">
                <a:ln>
                  <a:noFill/>
                </a:ln>
                <a:solidFill>
                  <a:srgbClr val="222222"/>
                </a:solidFill>
                <a:latin typeface="Times New Roman"/>
                <a:ea typeface="Times New Roman"/>
                <a:cs typeface="Times New Roman"/>
              </a:rPr>
              <a:t> с проверяемым плательщиком </a:t>
            </a:r>
            <a:r>
              <a:rPr lang="ru-RU" sz="1600" b="0" i="0" u="none" strike="noStrike" cap="none" dirty="0">
                <a:ln>
                  <a:noFill/>
                </a:ln>
                <a:solidFill>
                  <a:srgbClr val="222222"/>
                </a:solidFill>
                <a:latin typeface="Times New Roman"/>
                <a:ea typeface="Times New Roman"/>
                <a:cs typeface="Times New Roman"/>
              </a:rPr>
              <a:t>через руководящий фирмами состав, в котором одни родственники. </a:t>
            </a:r>
            <a:r>
              <a:rPr lang="ru-RU" sz="1600" b="0" i="0" u="sng" strike="noStrike" cap="none" dirty="0">
                <a:ln>
                  <a:noFill/>
                </a:ln>
                <a:solidFill>
                  <a:srgbClr val="222222"/>
                </a:solidFill>
                <a:latin typeface="Times New Roman"/>
                <a:ea typeface="Times New Roman"/>
                <a:cs typeface="Times New Roman"/>
              </a:rPr>
              <a:t>Производство выемки завод не оспаривал</a:t>
            </a:r>
            <a:r>
              <a:rPr lang="ru-RU" sz="1600" b="0" i="0" u="none" strike="noStrike" cap="none" dirty="0">
                <a:ln>
                  <a:noFill/>
                </a:ln>
                <a:solidFill>
                  <a:srgbClr val="222222"/>
                </a:solidFill>
                <a:latin typeface="Times New Roman"/>
                <a:ea typeface="Times New Roman"/>
                <a:cs typeface="Times New Roman"/>
              </a:rPr>
              <a:t>. </a:t>
            </a:r>
            <a:endParaRPr lang="ru-RU" sz="1600" b="0" i="0" u="none" strike="noStrike" cap="none" dirty="0">
              <a:ln>
                <a:noFill/>
              </a:ln>
              <a:solidFill>
                <a:schemeClr val="tx1"/>
              </a:solidFill>
              <a:latin typeface="Times New Roman"/>
              <a:cs typeface="Times New Roman"/>
            </a:endParaRPr>
          </a:p>
        </p:txBody>
      </p:sp>
      <p:sp>
        <p:nvSpPr>
          <p:cNvPr id="11" name="TextBox 8"/>
          <p:cNvSpPr txBox="1"/>
          <p:nvPr/>
        </p:nvSpPr>
        <p:spPr bwMode="auto">
          <a:xfrm>
            <a:off x="776535" y="182367"/>
            <a:ext cx="8982275" cy="707886"/>
          </a:xfrm>
          <a:prstGeom prst="rect">
            <a:avLst/>
          </a:prstGeom>
          <a:noFill/>
        </p:spPr>
        <p:txBody>
          <a:bodyPr wrap="square" rtlCol="0">
            <a:spAutoFit/>
          </a:bodyPr>
          <a:lstStyle/>
          <a:p>
            <a:pPr lvl="0" algn="ctr" defTabSz="914400">
              <a:spcBef>
                <a:spcPts val="0"/>
              </a:spcBef>
              <a:spcAft>
                <a:spcPts val="0"/>
              </a:spcAft>
              <a:defRPr/>
            </a:pPr>
            <a:r>
              <a:rPr lang="ru-RU" sz="2000" b="1">
                <a:solidFill>
                  <a:srgbClr val="9C0E11"/>
                </a:solidFill>
                <a:latin typeface="Times New Roman"/>
                <a:ea typeface="Times New Roman"/>
                <a:cs typeface="Times New Roman"/>
              </a:rPr>
              <a:t>Выездная проверка у одной фирмы, </a:t>
            </a:r>
            <a:endParaRPr/>
          </a:p>
          <a:p>
            <a:pPr lvl="0" algn="ctr" defTabSz="914400">
              <a:spcBef>
                <a:spcPts val="0"/>
              </a:spcBef>
              <a:spcAft>
                <a:spcPts val="0"/>
              </a:spcAft>
              <a:defRPr/>
            </a:pPr>
            <a:r>
              <a:rPr lang="ru-RU" sz="2000" b="1" u="sng">
                <a:solidFill>
                  <a:srgbClr val="9C0E11"/>
                </a:solidFill>
                <a:latin typeface="Times New Roman"/>
                <a:ea typeface="Times New Roman"/>
                <a:cs typeface="Times New Roman"/>
              </a:rPr>
              <a:t>истребование документов и  выемка - в другой</a:t>
            </a:r>
            <a:r>
              <a:rPr lang="en-US" sz="2000" b="1">
                <a:solidFill>
                  <a:srgbClr val="9C0E11"/>
                </a:solidFill>
                <a:latin typeface="Times New Roman"/>
                <a:ea typeface="Times New Roman"/>
                <a:cs typeface="Times New Roman"/>
              </a:rPr>
              <a:t>? </a:t>
            </a:r>
            <a:r>
              <a:rPr lang="ru-RU" sz="2000" b="1">
                <a:solidFill>
                  <a:srgbClr val="9C0E11"/>
                </a:solidFill>
                <a:latin typeface="Times New Roman"/>
                <a:ea typeface="Times New Roman"/>
                <a:cs typeface="Times New Roman"/>
              </a:rPr>
              <a:t>Возможно!</a:t>
            </a:r>
            <a:endParaRPr lang="ru-RU" sz="2000">
              <a:solidFill>
                <a:srgbClr val="9C0E11"/>
              </a:solidFill>
              <a:latin typeface="Times New Roman"/>
              <a:cs typeface="Times New Roman"/>
            </a:endParaRPr>
          </a:p>
        </p:txBody>
      </p:sp>
      <p:pic>
        <p:nvPicPr>
          <p:cNvPr id="12" name="Picture 6" descr="https://img2.freepng.ru/20191028/bqv/transparent-balance-wood-scale-games-metal-scale-clipart-liability-laws-and-regulations-png5dbb1d50c0ea06.2822813915725438247902.jpg"/>
          <p:cNvPicPr>
            <a:picLocks noChangeAspect="1" noChangeArrowheads="1"/>
          </p:cNvPicPr>
          <p:nvPr/>
        </p:nvPicPr>
        <p:blipFill>
          <a:blip r:embed="rId6"/>
          <a:srcRect/>
          <a:stretch>
            <a:fillRect/>
          </a:stretch>
        </p:blipFill>
        <p:spPr bwMode="auto">
          <a:xfrm>
            <a:off x="9051543" y="6021289"/>
            <a:ext cx="604976" cy="648072"/>
          </a:xfrm>
          <a:prstGeom prst="rect">
            <a:avLst/>
          </a:prstGeom>
          <a:noFill/>
        </p:spPr>
      </p:pic>
      <p:pic>
        <p:nvPicPr>
          <p:cNvPr id="13" name="image1.png"/>
          <p:cNvPicPr>
            <a:picLocks noChangeAspect="1"/>
          </p:cNvPicPr>
          <p:nvPr/>
        </p:nvPicPr>
        <p:blipFill>
          <a:blip r:embed="rId7"/>
          <a:stretch/>
        </p:blipFill>
        <p:spPr bwMode="auto">
          <a:xfrm>
            <a:off x="8764748" y="0"/>
            <a:ext cx="1080609" cy="287867"/>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1"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4"/>
          <p:cNvPicPr>
            <a:picLocks noChangeAspect="1"/>
          </p:cNvPicPr>
          <p:nvPr/>
        </p:nvPicPr>
        <p:blipFill>
          <a:blip r:embed="rId3"/>
          <a:stretch/>
        </p:blipFill>
        <p:spPr bwMode="auto">
          <a:xfrm>
            <a:off x="8802540" y="5788824"/>
            <a:ext cx="563288" cy="563288"/>
          </a:xfrm>
          <a:prstGeom prst="rect">
            <a:avLst/>
          </a:prstGeom>
        </p:spPr>
      </p:pic>
      <p:pic>
        <p:nvPicPr>
          <p:cNvPr id="7" name="Рисунок 6"/>
          <p:cNvPicPr>
            <a:picLocks noChangeAspect="1"/>
          </p:cNvPicPr>
          <p:nvPr/>
        </p:nvPicPr>
        <p:blipFill>
          <a:blip r:embed="rId4"/>
          <a:stretch/>
        </p:blipFill>
        <p:spPr bwMode="auto">
          <a:xfrm rot="10800000">
            <a:off x="218646" y="182367"/>
            <a:ext cx="465725" cy="465725"/>
          </a:xfrm>
          <a:prstGeom prst="rect">
            <a:avLst/>
          </a:prstGeom>
        </p:spPr>
      </p:pic>
      <p:pic>
        <p:nvPicPr>
          <p:cNvPr id="8" name="Рисунок 14"/>
          <p:cNvPicPr>
            <a:picLocks noChangeAspect="1"/>
          </p:cNvPicPr>
          <p:nvPr/>
        </p:nvPicPr>
        <p:blipFill>
          <a:blip r:embed="rId5"/>
          <a:stretch/>
        </p:blipFill>
        <p:spPr bwMode="auto">
          <a:xfrm>
            <a:off x="1" y="-1280"/>
            <a:ext cx="499000" cy="499000"/>
          </a:xfrm>
          <a:prstGeom prst="rect">
            <a:avLst/>
          </a:prstGeom>
        </p:spPr>
      </p:pic>
      <p:sp>
        <p:nvSpPr>
          <p:cNvPr id="9" name="TextBox 8"/>
          <p:cNvSpPr/>
          <p:nvPr/>
        </p:nvSpPr>
        <p:spPr bwMode="auto">
          <a:xfrm>
            <a:off x="488503" y="188640"/>
            <a:ext cx="8982275" cy="400110"/>
          </a:xfrm>
          <a:prstGeom prst="rect">
            <a:avLst/>
          </a:prstGeom>
          <a:noFill/>
        </p:spPr>
        <p:txBody>
          <a:bodyPr wrap="square" rtlCol="0">
            <a:spAutoFit/>
          </a:bodyPr>
          <a:lstStyle/>
          <a:p>
            <a:pPr lvl="0" algn="ctr" defTabSz="914400">
              <a:spcBef>
                <a:spcPts val="0"/>
              </a:spcBef>
              <a:spcAft>
                <a:spcPts val="0"/>
              </a:spcAft>
              <a:defRPr/>
            </a:pPr>
            <a:r>
              <a:rPr lang="ru-RU" sz="2000" b="1">
                <a:solidFill>
                  <a:srgbClr val="9C0E11"/>
                </a:solidFill>
                <a:latin typeface="Times New Roman"/>
                <a:ea typeface="Times New Roman"/>
                <a:cs typeface="Times New Roman"/>
              </a:rPr>
              <a:t>Осмотр территории, помещений, документов КОНТРАГЕНТА</a:t>
            </a:r>
            <a:endParaRPr lang="ru-RU" sz="2000">
              <a:solidFill>
                <a:srgbClr val="9C0E11"/>
              </a:solidFill>
              <a:latin typeface="Times New Roman"/>
              <a:cs typeface="Times New Roman"/>
            </a:endParaRPr>
          </a:p>
        </p:txBody>
      </p:sp>
      <p:pic>
        <p:nvPicPr>
          <p:cNvPr id="10" name="image1.png"/>
          <p:cNvPicPr>
            <a:picLocks noChangeAspect="1"/>
          </p:cNvPicPr>
          <p:nvPr/>
        </p:nvPicPr>
        <p:blipFill>
          <a:blip r:embed="rId6"/>
          <a:stretch/>
        </p:blipFill>
        <p:spPr bwMode="auto">
          <a:xfrm>
            <a:off x="8500533" y="0"/>
            <a:ext cx="1344824" cy="358252"/>
          </a:xfrm>
          <a:prstGeom prst="rect">
            <a:avLst/>
          </a:prstGeom>
          <a:ln w="12700" cap="flat">
            <a:noFill/>
            <a:miter lim="400000"/>
          </a:ln>
        </p:spPr>
      </p:pic>
      <p:sp>
        <p:nvSpPr>
          <p:cNvPr id="11" name="Rectangle 1"/>
          <p:cNvSpPr>
            <a:spLocks noChangeArrowheads="1"/>
          </p:cNvSpPr>
          <p:nvPr/>
        </p:nvSpPr>
        <p:spPr bwMode="auto">
          <a:xfrm>
            <a:off x="128464" y="990019"/>
            <a:ext cx="9649072" cy="5262979"/>
          </a:xfrm>
          <a:prstGeom prst="rect">
            <a:avLst/>
          </a:prstGeom>
          <a:noFill/>
          <a:ln w="28575">
            <a:solidFill>
              <a:srgbClr val="A80000"/>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914400">
              <a:lnSpc>
                <a:spcPct val="100000"/>
              </a:lnSpc>
              <a:spcBef>
                <a:spcPts val="0"/>
              </a:spcBef>
              <a:spcAft>
                <a:spcPts val="0"/>
              </a:spcAft>
              <a:buClrTx/>
              <a:buSzTx/>
              <a:buFontTx/>
              <a:buNone/>
              <a:defRPr/>
            </a:pPr>
            <a:r>
              <a:rPr lang="ru-RU" sz="1600" b="1" i="0" u="none" strike="noStrike" cap="none">
                <a:ln>
                  <a:noFill/>
                </a:ln>
                <a:solidFill>
                  <a:schemeClr val="tx1"/>
                </a:solidFill>
                <a:latin typeface="Times New Roman"/>
                <a:ea typeface="Calibri"/>
                <a:cs typeface="Times New Roman"/>
              </a:rPr>
              <a:t>Постановление АС Центрального округа от 10.02.2021 года по делу № А36-540/2020</a:t>
            </a:r>
            <a:endParaRPr lang="ru-RU" sz="1600" b="0" i="0" u="none" strike="noStrike" cap="none">
              <a:ln>
                <a:noFill/>
              </a:ln>
              <a:solidFill>
                <a:schemeClr val="tx1"/>
              </a:solidFill>
              <a:latin typeface="Times New Roman"/>
              <a:cs typeface="Times New Roman"/>
            </a:endParaRPr>
          </a:p>
          <a:p>
            <a:pPr marL="0" marR="0" lvl="0" indent="0" algn="ctr" defTabSz="914400">
              <a:lnSpc>
                <a:spcPct val="100000"/>
              </a:lnSpc>
              <a:spcBef>
                <a:spcPts val="0"/>
              </a:spcBef>
              <a:spcAft>
                <a:spcPts val="0"/>
              </a:spcAft>
              <a:buClrTx/>
              <a:buSzTx/>
              <a:buFontTx/>
              <a:buNone/>
              <a:defRPr/>
            </a:pPr>
            <a:r>
              <a:rPr lang="ru-RU" sz="1600" b="1" i="0" u="none" strike="noStrike" cap="none">
                <a:ln>
                  <a:noFill/>
                </a:ln>
                <a:solidFill>
                  <a:schemeClr val="tx1"/>
                </a:solidFill>
                <a:latin typeface="Times New Roman"/>
                <a:ea typeface="Calibri"/>
                <a:cs typeface="Times New Roman"/>
              </a:rPr>
              <a:t>(отказное Определение ВС РФ от 11.06.2021 года № 310-ЭС21-8061)</a:t>
            </a:r>
            <a:endParaRPr/>
          </a:p>
          <a:p>
            <a:pPr marL="0" marR="0" lvl="0" indent="0" algn="just" defTabSz="914400">
              <a:lnSpc>
                <a:spcPct val="100000"/>
              </a:lnSpc>
              <a:spcBef>
                <a:spcPts val="0"/>
              </a:spcBef>
              <a:spcAft>
                <a:spcPts val="0"/>
              </a:spcAft>
              <a:buClrTx/>
              <a:buSzTx/>
              <a:buFontTx/>
              <a:buNone/>
              <a:defRPr/>
            </a:pP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C00000"/>
                </a:solidFill>
                <a:latin typeface="Times New Roman"/>
                <a:ea typeface="Calibri"/>
                <a:cs typeface="Times New Roman"/>
              </a:rPr>
              <a:t>Суть спора:</a:t>
            </a:r>
            <a:r>
              <a:rPr lang="ru-RU" sz="1600" b="0" i="0" u="none" strike="noStrike" cap="none">
                <a:ln>
                  <a:noFill/>
                </a:ln>
                <a:solidFill>
                  <a:schemeClr val="tx1"/>
                </a:solidFill>
                <a:latin typeface="Times New Roman"/>
                <a:ea typeface="Calibri"/>
                <a:cs typeface="Times New Roman"/>
              </a:rPr>
              <a:t> В отношении компании проводилась выездная проверка, в ходе которой инспекция провела осмотр территорий, помещений, документов, предметов </a:t>
            </a:r>
            <a:r>
              <a:rPr lang="ru-RU" sz="1600" b="1" i="0" u="sng" strike="noStrike" cap="none">
                <a:ln>
                  <a:noFill/>
                </a:ln>
                <a:solidFill>
                  <a:schemeClr val="tx1"/>
                </a:solidFill>
                <a:latin typeface="Times New Roman"/>
                <a:ea typeface="Calibri"/>
                <a:cs typeface="Times New Roman"/>
              </a:rPr>
              <a:t>у 2 контрагентов налогоплательщика.</a:t>
            </a:r>
            <a:r>
              <a:rPr lang="ru-RU" sz="1600" b="0" i="0" u="none" strike="noStrike" cap="none">
                <a:ln>
                  <a:noFill/>
                </a:ln>
                <a:solidFill>
                  <a:schemeClr val="tx1"/>
                </a:solidFill>
                <a:latin typeface="Times New Roman"/>
                <a:ea typeface="Calibri"/>
                <a:cs typeface="Times New Roman"/>
              </a:rPr>
              <a:t> </a:t>
            </a:r>
            <a:r>
              <a:rPr lang="ru-RU" sz="1600" b="1" i="0" u="none" strike="noStrike" cap="none">
                <a:ln>
                  <a:noFill/>
                </a:ln>
                <a:solidFill>
                  <a:schemeClr val="tx1"/>
                </a:solidFill>
                <a:latin typeface="Times New Roman"/>
                <a:ea typeface="Calibri"/>
                <a:cs typeface="Times New Roman"/>
              </a:rPr>
              <a:t>Налогоплательщик пытался признать незаконными протоколы осмотра </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C00000"/>
                </a:solidFill>
                <a:latin typeface="Times New Roman"/>
                <a:ea typeface="Calibri"/>
                <a:cs typeface="Times New Roman"/>
              </a:rPr>
              <a:t>Апелляция и кассация -  в пользу инспекции:</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a:ln>
                  <a:noFill/>
                </a:ln>
                <a:solidFill>
                  <a:schemeClr val="tx1"/>
                </a:solidFill>
                <a:latin typeface="Times New Roman"/>
                <a:ea typeface="Calibri"/>
                <a:cs typeface="Times New Roman"/>
              </a:rPr>
              <a:t>-есть несоответствие действий налогового органа по осмотру помещений, территорий, документов, предметов в отношении контрагентов положениям п. 1 ст. 92 НК РФ.</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a:ln>
                  <a:noFill/>
                </a:ln>
                <a:solidFill>
                  <a:schemeClr val="tx1"/>
                </a:solidFill>
                <a:latin typeface="Times New Roman"/>
                <a:ea typeface="Calibri"/>
                <a:cs typeface="Times New Roman"/>
              </a:rPr>
              <a:t>-</a:t>
            </a:r>
            <a:r>
              <a:rPr lang="ru-RU" sz="1600" b="1" i="0" u="none" strike="noStrike" cap="none">
                <a:ln>
                  <a:noFill/>
                </a:ln>
                <a:solidFill>
                  <a:schemeClr val="tx1"/>
                </a:solidFill>
                <a:latin typeface="Times New Roman"/>
                <a:ea typeface="Calibri"/>
                <a:cs typeface="Times New Roman"/>
              </a:rPr>
              <a:t>НО отсутствуют  доказательств того, что действия инспекции по проведению осмотра территорий и имущества контрагентов привели к нарушению прав и законных интересов заявителя в сфере предпринимательской или иной экономической деятельности. </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C00000"/>
                </a:solidFill>
                <a:latin typeface="Times New Roman"/>
                <a:ea typeface="Calibri"/>
                <a:cs typeface="Times New Roman"/>
              </a:rPr>
              <a:t>Основание:</a:t>
            </a:r>
            <a:r>
              <a:rPr lang="ru-RU" sz="1600" b="0" i="0" u="none" strike="noStrike" cap="none">
                <a:ln>
                  <a:noFill/>
                </a:ln>
                <a:solidFill>
                  <a:schemeClr val="tx1"/>
                </a:solidFill>
                <a:latin typeface="Times New Roman"/>
                <a:ea typeface="Calibri"/>
                <a:cs typeface="Times New Roman"/>
              </a:rPr>
              <a:t> В силу ч. 1 ст. 198, ч. 4 ст. 200, ч. 2, 3 ст. 201 АПК РФ для признания арбитражным судом незаконными действий органов, осуществляющих публичные полномочия, </a:t>
            </a:r>
            <a:r>
              <a:rPr lang="ru-RU" sz="1600" b="1" i="0" u="sng" strike="noStrike" cap="none">
                <a:ln>
                  <a:noFill/>
                </a:ln>
                <a:solidFill>
                  <a:schemeClr val="tx1"/>
                </a:solidFill>
                <a:latin typeface="Times New Roman"/>
                <a:ea typeface="Calibri"/>
                <a:cs typeface="Times New Roman"/>
              </a:rPr>
              <a:t>необходимо наличие одновременно 2 юридически значимых обстоятельств</a:t>
            </a:r>
            <a:r>
              <a:rPr lang="ru-RU" sz="1600" b="0" i="0" u="none" strike="noStrike" cap="none">
                <a:ln>
                  <a:noFill/>
                </a:ln>
                <a:solidFill>
                  <a:schemeClr val="tx1"/>
                </a:solidFill>
                <a:latin typeface="Times New Roman"/>
                <a:ea typeface="Calibri"/>
                <a:cs typeface="Times New Roman"/>
              </a:rPr>
              <a:t>: </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a:ln>
                  <a:noFill/>
                </a:ln>
                <a:solidFill>
                  <a:schemeClr val="tx1"/>
                </a:solidFill>
                <a:latin typeface="Times New Roman"/>
                <a:ea typeface="Calibri"/>
                <a:cs typeface="Times New Roman"/>
              </a:rPr>
              <a:t>-несоответствие обжалуемых действий закону или иным нормативным правовым актам</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a:ln>
                  <a:noFill/>
                </a:ln>
                <a:solidFill>
                  <a:schemeClr val="tx1"/>
                </a:solidFill>
                <a:latin typeface="Times New Roman"/>
                <a:ea typeface="Calibri"/>
                <a:cs typeface="Times New Roman"/>
              </a:rPr>
              <a:t>-</a:t>
            </a:r>
            <a:r>
              <a:rPr lang="ru-RU" sz="1600" b="1" i="0" u="none" strike="noStrike" cap="none">
                <a:ln>
                  <a:noFill/>
                </a:ln>
                <a:solidFill>
                  <a:schemeClr val="tx1"/>
                </a:solidFill>
                <a:latin typeface="Times New Roman"/>
                <a:ea typeface="Calibri"/>
                <a:cs typeface="Times New Roman"/>
              </a:rPr>
              <a:t>нарушение ими прав и законных интересов заявителя в сфере предпринимательской и иной экономической деятельности</a:t>
            </a:r>
            <a:r>
              <a:rPr lang="ru-RU" sz="1600" b="0" i="0" u="none" strike="noStrike" cap="none">
                <a:ln>
                  <a:noFill/>
                </a:ln>
                <a:solidFill>
                  <a:schemeClr val="tx1"/>
                </a:solidFill>
                <a:latin typeface="Times New Roman"/>
                <a:ea typeface="Calibri"/>
                <a:cs typeface="Times New Roman"/>
              </a:rPr>
              <a:t>.</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C00000"/>
                </a:solidFill>
                <a:latin typeface="Times New Roman"/>
                <a:ea typeface="Calibri"/>
                <a:cs typeface="Times New Roman"/>
              </a:rPr>
              <a:t>«Доказательств того, что в связи с проведенными осмотрами на общество инспекцией были возложены какие-либо дополнительные обязанности, либо общество было лишено каких-то прав, или в отношении него были применены ограничения, материалы дела не содержат»</a:t>
            </a:r>
            <a:endParaRPr lang="ru-RU" sz="1600" b="0" i="0" u="none" strike="noStrike" cap="none">
              <a:ln>
                <a:noFill/>
              </a:ln>
              <a:solidFill>
                <a:schemeClr val="tx1"/>
              </a:solidFill>
              <a:latin typeface="Times New Roman"/>
              <a:cs typeface="Times New Roman"/>
            </a:endParaRPr>
          </a:p>
        </p:txBody>
      </p:sp>
      <p:pic>
        <p:nvPicPr>
          <p:cNvPr id="12" name="Picture 6" descr="https://img2.freepng.ru/20191028/bqv/transparent-balance-wood-scale-games-metal-scale-clipart-liability-laws-and-regulations-png5dbb1d50c0ea06.2822813915725438247902.jpg"/>
          <p:cNvPicPr>
            <a:picLocks noChangeAspect="1" noChangeArrowheads="1"/>
          </p:cNvPicPr>
          <p:nvPr/>
        </p:nvPicPr>
        <p:blipFill>
          <a:blip r:embed="rId7"/>
          <a:srcRect/>
          <a:stretch>
            <a:fillRect/>
          </a:stretch>
        </p:blipFill>
        <p:spPr bwMode="auto">
          <a:xfrm>
            <a:off x="9051543" y="6021289"/>
            <a:ext cx="604976" cy="648072"/>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TextBox 9"/>
          <p:cNvSpPr/>
          <p:nvPr/>
        </p:nvSpPr>
        <p:spPr bwMode="auto">
          <a:xfrm>
            <a:off x="1203663" y="2353733"/>
            <a:ext cx="7498673" cy="646331"/>
          </a:xfrm>
          <a:prstGeom prst="rect">
            <a:avLst/>
          </a:prstGeom>
          <a:noFill/>
          <a:ln w="38100">
            <a:solidFill>
              <a:srgbClr val="9C0E11"/>
            </a:solidFill>
          </a:ln>
        </p:spPr>
        <p:txBody>
          <a:bodyPr wrap="square" rtlCol="0">
            <a:spAutoFit/>
          </a:bodyPr>
          <a:lstStyle/>
          <a:p>
            <a:pPr algn="ctr">
              <a:defRPr/>
            </a:pPr>
            <a:r>
              <a:rPr lang="ru-RU" sz="3600" b="1">
                <a:solidFill>
                  <a:srgbClr val="9E0E11"/>
                </a:solidFill>
              </a:rPr>
              <a:t>НАЛОГОВАЯ РЕКОНСТРУКЦИЯ</a:t>
            </a:r>
            <a:endParaRPr/>
          </a:p>
        </p:txBody>
      </p:sp>
      <p:pic>
        <p:nvPicPr>
          <p:cNvPr id="11" name="Picture 2"/>
          <p:cNvPicPr>
            <a:picLocks noChangeAspect="1" noChangeArrowheads="1"/>
          </p:cNvPicPr>
          <p:nvPr/>
        </p:nvPicPr>
        <p:blipFill>
          <a:blip r:embed="rId6"/>
          <a:stretch/>
        </p:blipFill>
        <p:spPr bwMode="auto">
          <a:xfrm>
            <a:off x="1" y="0"/>
            <a:ext cx="9906000" cy="6858001"/>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27"/>
          <p:cNvSpPr/>
          <p:nvPr/>
        </p:nvSpPr>
        <p:spPr bwMode="auto">
          <a:xfrm>
            <a:off x="430372" y="1608089"/>
            <a:ext cx="8553376" cy="4351543"/>
          </a:xfrm>
          <a:prstGeom prst="rect">
            <a:avLst/>
          </a:prstGeom>
          <a:ln w="76200">
            <a:solidFill>
              <a:srgbClr val="9E0E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5" name="Рисунок 1"/>
          <p:cNvPicPr>
            <a:picLocks noChangeAspect="1"/>
          </p:cNvPicPr>
          <p:nvPr/>
        </p:nvPicPr>
        <p:blipFill>
          <a:blip r:embed="rId2"/>
          <a:stretch/>
        </p:blipFill>
        <p:spPr bwMode="auto">
          <a:xfrm>
            <a:off x="1" y="0"/>
            <a:ext cx="9906859" cy="6858594"/>
          </a:xfrm>
          <a:prstGeom prst="rect">
            <a:avLst/>
          </a:prstGeom>
          <a:solidFill>
            <a:schemeClr val="tx1"/>
          </a:solidFill>
        </p:spPr>
      </p:pic>
      <p:sp>
        <p:nvSpPr>
          <p:cNvPr id="6" name="Заголовок 1"/>
          <p:cNvSpPr txBox="1"/>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7"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8" name="Рисунок 4"/>
          <p:cNvPicPr>
            <a:picLocks noChangeAspect="1"/>
          </p:cNvPicPr>
          <p:nvPr/>
        </p:nvPicPr>
        <p:blipFill>
          <a:blip r:embed="rId4"/>
          <a:stretch/>
        </p:blipFill>
        <p:spPr bwMode="auto">
          <a:xfrm>
            <a:off x="8802540" y="5788824"/>
            <a:ext cx="563288" cy="563288"/>
          </a:xfrm>
          <a:prstGeom prst="rect">
            <a:avLst/>
          </a:prstGeom>
        </p:spPr>
      </p:pic>
      <p:pic>
        <p:nvPicPr>
          <p:cNvPr id="9"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10" name="Рисунок 14"/>
          <p:cNvPicPr>
            <a:picLocks noChangeAspect="1"/>
          </p:cNvPicPr>
          <p:nvPr/>
        </p:nvPicPr>
        <p:blipFill>
          <a:blip r:embed="rId5"/>
          <a:stretch/>
        </p:blipFill>
        <p:spPr bwMode="auto">
          <a:xfrm>
            <a:off x="1" y="-1280"/>
            <a:ext cx="499000" cy="499000"/>
          </a:xfrm>
          <a:prstGeom prst="rect">
            <a:avLst/>
          </a:prstGeom>
        </p:spPr>
      </p:pic>
      <p:sp>
        <p:nvSpPr>
          <p:cNvPr id="11" name="Rectangle 1"/>
          <p:cNvSpPr txBox="1"/>
          <p:nvPr/>
        </p:nvSpPr>
        <p:spPr bwMode="auto">
          <a:xfrm>
            <a:off x="519808" y="1469020"/>
            <a:ext cx="8846020" cy="220958"/>
          </a:xfrm>
          <a:prstGeom prst="rect">
            <a:avLst/>
          </a:prstGeom>
          <a:ln w="12700">
            <a:miter lim="400000"/>
          </a:ln>
        </p:spPr>
        <p:txBody>
          <a:bodyPr wrap="square" lIns="45719" rIns="45719">
            <a:spAutoFit/>
          </a:bodyPr>
          <a:lstStyle/>
          <a:p>
            <a:pPr defTabSz="914400">
              <a:lnSpc>
                <a:spcPts val="700"/>
              </a:lnSpc>
              <a:defRPr sz="2100" b="1"/>
            </a:pPr>
            <a:r>
              <a:rPr sz="2100" b="1">
                <a:solidFill>
                  <a:srgbClr val="000000"/>
                </a:solidFill>
                <a:latin typeface="Arial"/>
                <a:cs typeface="Arial"/>
              </a:rPr>
              <a:t> </a:t>
            </a:r>
            <a:endParaRPr/>
          </a:p>
        </p:txBody>
      </p:sp>
      <p:sp>
        <p:nvSpPr>
          <p:cNvPr id="12" name="Прямоугольник 11"/>
          <p:cNvSpPr/>
          <p:nvPr/>
        </p:nvSpPr>
        <p:spPr bwMode="auto">
          <a:xfrm>
            <a:off x="218645" y="804335"/>
            <a:ext cx="9272487" cy="1138773"/>
          </a:xfrm>
          <a:prstGeom prst="rect">
            <a:avLst/>
          </a:prstGeom>
        </p:spPr>
        <p:txBody>
          <a:bodyPr wrap="square">
            <a:spAutoFit/>
          </a:bodyPr>
          <a:lstStyle/>
          <a:p>
            <a:pPr algn="just">
              <a:defRPr/>
            </a:pPr>
            <a:r>
              <a:rPr lang="ru-RU" sz="1600" b="1">
                <a:latin typeface="Times New Roman"/>
                <a:cs typeface="Times New Roman"/>
              </a:rPr>
              <a:t>Закупки превышают реализацию есть риск обвинения в сокрытии продаж и доначислнии налогов </a:t>
            </a:r>
            <a:r>
              <a:rPr lang="ru-RU" sz="1600">
                <a:latin typeface="Times New Roman"/>
                <a:cs typeface="Times New Roman"/>
              </a:rPr>
              <a:t>(при неподтвержденности данных об остатках на складе)</a:t>
            </a:r>
            <a:endParaRPr/>
          </a:p>
          <a:p>
            <a:pPr>
              <a:defRPr/>
            </a:pPr>
            <a:endParaRPr lang="ru-RU"/>
          </a:p>
          <a:p>
            <a:pPr>
              <a:defRPr/>
            </a:pPr>
            <a:endParaRPr lang="ru-RU"/>
          </a:p>
        </p:txBody>
      </p:sp>
      <p:sp>
        <p:nvSpPr>
          <p:cNvPr id="13" name="Прямоугольник 12"/>
          <p:cNvSpPr/>
          <p:nvPr/>
        </p:nvSpPr>
        <p:spPr bwMode="auto">
          <a:xfrm>
            <a:off x="218645" y="2702822"/>
            <a:ext cx="9403988" cy="4524315"/>
          </a:xfrm>
          <a:prstGeom prst="rect">
            <a:avLst/>
          </a:prstGeom>
          <a:ln w="28575">
            <a:noFill/>
          </a:ln>
        </p:spPr>
        <p:txBody>
          <a:bodyPr wrap="square">
            <a:spAutoFit/>
          </a:bodyPr>
          <a:lstStyle/>
          <a:p>
            <a:pPr algn="just">
              <a:defRPr/>
            </a:pPr>
            <a:r>
              <a:rPr lang="ru-RU" sz="1600" b="1" dirty="0">
                <a:latin typeface="Times New Roman"/>
                <a:cs typeface="Times New Roman"/>
              </a:rPr>
              <a:t>Ситуация: </a:t>
            </a:r>
            <a:r>
              <a:rPr lang="ru-RU" sz="1600" dirty="0">
                <a:latin typeface="Times New Roman"/>
                <a:cs typeface="Times New Roman"/>
              </a:rPr>
              <a:t>В ходе выездной проверки (ВНП) установлено, что компания (УСНО ) закупила товаров намного больше, чем продала.</a:t>
            </a:r>
            <a:r>
              <a:rPr lang="ru-RU" sz="1600" dirty="0">
                <a:solidFill>
                  <a:srgbClr val="222222"/>
                </a:solidFill>
                <a:latin typeface="Times New Roman"/>
                <a:ea typeface="Times New Roman"/>
                <a:cs typeface="Times New Roman"/>
              </a:rPr>
              <a:t> Это нормально, если товар есть на складе, осмотр склада это не подтвердил. Причины выбытия товара не раскрыты. Инспекция решила, что недостающие товары реализованы. Фирма это не опровергла. Ей законно </a:t>
            </a:r>
            <a:r>
              <a:rPr lang="ru-RU" sz="1600" dirty="0" err="1">
                <a:solidFill>
                  <a:srgbClr val="222222"/>
                </a:solidFill>
                <a:latin typeface="Times New Roman"/>
                <a:ea typeface="Times New Roman"/>
                <a:cs typeface="Times New Roman"/>
              </a:rPr>
              <a:t>доначислены</a:t>
            </a:r>
            <a:r>
              <a:rPr lang="ru-RU" sz="1600" dirty="0">
                <a:solidFill>
                  <a:srgbClr val="222222"/>
                </a:solidFill>
                <a:latin typeface="Times New Roman"/>
                <a:ea typeface="Times New Roman"/>
                <a:cs typeface="Times New Roman"/>
              </a:rPr>
              <a:t> налоги от скрытой выручки.</a:t>
            </a:r>
            <a:endParaRPr lang="ru-RU" sz="1600" dirty="0">
              <a:latin typeface="Times New Roman"/>
              <a:cs typeface="Times New Roman"/>
            </a:endParaRPr>
          </a:p>
          <a:p>
            <a:pPr algn="just">
              <a:defRPr/>
            </a:pPr>
            <a:r>
              <a:rPr lang="ru-RU" sz="1600" dirty="0">
                <a:latin typeface="Times New Roman"/>
                <a:cs typeface="Times New Roman"/>
              </a:rPr>
              <a:t>При этом:</a:t>
            </a:r>
            <a:endParaRPr dirty="0"/>
          </a:p>
          <a:p>
            <a:pPr algn="just">
              <a:defRPr/>
            </a:pPr>
            <a:r>
              <a:rPr lang="ru-RU" sz="1600" dirty="0">
                <a:solidFill>
                  <a:srgbClr val="C00000"/>
                </a:solidFill>
                <a:latin typeface="Times New Roman"/>
                <a:cs typeface="Times New Roman"/>
              </a:rPr>
              <a:t>■ </a:t>
            </a:r>
            <a:r>
              <a:rPr lang="ru-RU" sz="1600" dirty="0">
                <a:latin typeface="Times New Roman"/>
                <a:cs typeface="Times New Roman"/>
              </a:rPr>
              <a:t>нет документов на списание нереализованной продукции не представила.</a:t>
            </a:r>
            <a:endParaRPr dirty="0"/>
          </a:p>
          <a:p>
            <a:pPr algn="just">
              <a:defRPr/>
            </a:pPr>
            <a:r>
              <a:rPr lang="ru-RU" sz="1600" dirty="0">
                <a:solidFill>
                  <a:srgbClr val="C00000"/>
                </a:solidFill>
                <a:latin typeface="Times New Roman"/>
                <a:cs typeface="Times New Roman"/>
              </a:rPr>
              <a:t>■ </a:t>
            </a:r>
            <a:r>
              <a:rPr lang="ru-RU" sz="1600" dirty="0">
                <a:latin typeface="Times New Roman"/>
                <a:cs typeface="Times New Roman"/>
              </a:rPr>
              <a:t>на складе</a:t>
            </a:r>
            <a:r>
              <a:rPr lang="en-US" sz="1600" dirty="0">
                <a:latin typeface="Times New Roman"/>
                <a:cs typeface="Times New Roman"/>
              </a:rPr>
              <a:t>?</a:t>
            </a:r>
            <a:r>
              <a:rPr lang="ru-RU" sz="1600" dirty="0">
                <a:latin typeface="Times New Roman"/>
                <a:cs typeface="Times New Roman"/>
              </a:rPr>
              <a:t> </a:t>
            </a:r>
            <a:r>
              <a:rPr lang="ru-RU" sz="1600" u="sng" dirty="0">
                <a:latin typeface="Times New Roman"/>
                <a:cs typeface="Times New Roman"/>
              </a:rPr>
              <a:t>Документы на хранение, товар - не предъявлены</a:t>
            </a:r>
            <a:r>
              <a:rPr lang="ru-RU" sz="1600" dirty="0">
                <a:latin typeface="Times New Roman"/>
                <a:cs typeface="Times New Roman"/>
              </a:rPr>
              <a:t>.</a:t>
            </a:r>
            <a:endParaRPr lang="en-US" sz="1600" dirty="0">
              <a:latin typeface="Times New Roman"/>
              <a:cs typeface="Times New Roman"/>
            </a:endParaRPr>
          </a:p>
          <a:p>
            <a:pPr algn="just">
              <a:defRPr/>
            </a:pPr>
            <a:r>
              <a:rPr lang="ru-RU" sz="1600" dirty="0">
                <a:solidFill>
                  <a:srgbClr val="C00000"/>
                </a:solidFill>
                <a:latin typeface="Times New Roman"/>
                <a:cs typeface="Times New Roman"/>
              </a:rPr>
              <a:t>■</a:t>
            </a:r>
            <a:r>
              <a:rPr lang="en-US" sz="1600" dirty="0">
                <a:solidFill>
                  <a:srgbClr val="C00000"/>
                </a:solidFill>
                <a:latin typeface="Times New Roman"/>
                <a:cs typeface="Times New Roman"/>
              </a:rPr>
              <a:t> </a:t>
            </a:r>
            <a:r>
              <a:rPr lang="ru-RU" sz="1600" dirty="0">
                <a:latin typeface="Times New Roman"/>
                <a:cs typeface="Times New Roman"/>
              </a:rPr>
              <a:t>у контрагентов</a:t>
            </a:r>
            <a:r>
              <a:rPr lang="en-US" sz="1600" dirty="0">
                <a:latin typeface="Times New Roman"/>
                <a:cs typeface="Times New Roman"/>
              </a:rPr>
              <a:t>? </a:t>
            </a:r>
            <a:r>
              <a:rPr lang="ru-RU" sz="1600" dirty="0">
                <a:latin typeface="Times New Roman"/>
                <a:cs typeface="Times New Roman"/>
              </a:rPr>
              <a:t>У контрагентов недостаточно собственных хранилищ.</a:t>
            </a:r>
            <a:endParaRPr dirty="0"/>
          </a:p>
          <a:p>
            <a:pPr algn="just">
              <a:defRPr/>
            </a:pPr>
            <a:r>
              <a:rPr lang="ru-RU" sz="1600" dirty="0">
                <a:latin typeface="Times New Roman"/>
                <a:cs typeface="Times New Roman"/>
              </a:rPr>
              <a:t>Компания торгует топливом, иными горючими веществами. Объекты, используемые для их хранения, относят к опасным производственным, т.е. их </a:t>
            </a:r>
            <a:r>
              <a:rPr lang="ru-RU" sz="1600" dirty="0" err="1">
                <a:latin typeface="Times New Roman"/>
                <a:cs typeface="Times New Roman"/>
              </a:rPr>
              <a:t>надозарегистрировать</a:t>
            </a:r>
            <a:r>
              <a:rPr lang="ru-RU" sz="1600" dirty="0">
                <a:latin typeface="Times New Roman"/>
                <a:cs typeface="Times New Roman"/>
              </a:rPr>
              <a:t> в отдельном </a:t>
            </a:r>
            <a:r>
              <a:rPr lang="ru-RU" sz="1600" dirty="0" err="1">
                <a:latin typeface="Times New Roman"/>
                <a:cs typeface="Times New Roman"/>
              </a:rPr>
              <a:t>госреестре</a:t>
            </a:r>
            <a:r>
              <a:rPr lang="ru-RU" sz="1600" dirty="0">
                <a:latin typeface="Times New Roman"/>
                <a:cs typeface="Times New Roman"/>
              </a:rPr>
              <a:t> (п. 2 ст. 2 ФЗ от 21.07.1997 № 116-ФЗ). Контрагенты компании в </a:t>
            </a:r>
            <a:r>
              <a:rPr lang="ru-RU" sz="1600" dirty="0" err="1">
                <a:latin typeface="Times New Roman"/>
                <a:cs typeface="Times New Roman"/>
              </a:rPr>
              <a:t>госреестре</a:t>
            </a:r>
            <a:r>
              <a:rPr lang="ru-RU" sz="1600" dirty="0">
                <a:latin typeface="Times New Roman"/>
                <a:cs typeface="Times New Roman"/>
              </a:rPr>
              <a:t> не упомянуты.</a:t>
            </a:r>
            <a:endParaRPr dirty="0"/>
          </a:p>
          <a:p>
            <a:pPr algn="just">
              <a:defRPr/>
            </a:pPr>
            <a:r>
              <a:rPr lang="ru-RU" sz="1600" b="1" dirty="0">
                <a:latin typeface="Times New Roman"/>
                <a:cs typeface="Times New Roman"/>
              </a:rPr>
              <a:t>Вывод инспекции и суда: </a:t>
            </a:r>
            <a:r>
              <a:rPr lang="ru-RU" sz="1600" dirty="0">
                <a:latin typeface="Times New Roman"/>
                <a:cs typeface="Times New Roman"/>
              </a:rPr>
              <a:t>Товар весь реализован, а выручка не отражена в учете. </a:t>
            </a:r>
            <a:r>
              <a:rPr lang="ru-RU" sz="1600" b="1" dirty="0">
                <a:latin typeface="Times New Roman"/>
                <a:cs typeface="Times New Roman"/>
              </a:rPr>
              <a:t>Доначисления по скрытой выручке</a:t>
            </a:r>
            <a:r>
              <a:rPr lang="ru-RU" sz="1600" dirty="0">
                <a:solidFill>
                  <a:srgbClr val="222222"/>
                </a:solidFill>
                <a:latin typeface="Times New Roman"/>
                <a:ea typeface="Times New Roman"/>
                <a:cs typeface="Times New Roman"/>
              </a:rPr>
              <a:t> </a:t>
            </a:r>
            <a:endParaRPr dirty="0"/>
          </a:p>
          <a:p>
            <a:pPr algn="just">
              <a:defRPr/>
            </a:pPr>
            <a:r>
              <a:rPr lang="ru-RU" sz="1600" b="1" i="1" dirty="0">
                <a:solidFill>
                  <a:srgbClr val="9C0E11"/>
                </a:solidFill>
                <a:latin typeface="Times New Roman"/>
                <a:ea typeface="Times New Roman"/>
                <a:cs typeface="Times New Roman"/>
              </a:rPr>
              <a:t>Если документов подтверждающих выбытие нет (кража, хранение и пр.)-  </a:t>
            </a:r>
            <a:endParaRPr dirty="0"/>
          </a:p>
          <a:p>
            <a:pPr algn="just">
              <a:defRPr/>
            </a:pPr>
            <a:r>
              <a:rPr lang="ru-RU" sz="1600" b="1" i="1" dirty="0">
                <a:solidFill>
                  <a:srgbClr val="9C0E11"/>
                </a:solidFill>
                <a:latin typeface="Times New Roman"/>
                <a:ea typeface="Times New Roman"/>
                <a:cs typeface="Times New Roman"/>
              </a:rPr>
              <a:t>инспекция правомерно относит операции к реализации.</a:t>
            </a:r>
            <a:endParaRPr dirty="0"/>
          </a:p>
          <a:p>
            <a:pPr algn="just">
              <a:defRPr/>
            </a:pPr>
            <a:r>
              <a:rPr lang="ru-RU" sz="1600" i="1" dirty="0">
                <a:solidFill>
                  <a:srgbClr val="9C0E11"/>
                </a:solidFill>
                <a:latin typeface="Times New Roman"/>
                <a:ea typeface="Times New Roman"/>
                <a:cs typeface="Times New Roman"/>
              </a:rPr>
              <a:t>Пленум ВАС РФ (п. 10 постановления от 30.05.2014 № 33).</a:t>
            </a:r>
            <a:r>
              <a:rPr lang="ru-RU" sz="1600" i="1" dirty="0">
                <a:latin typeface="Times New Roman"/>
                <a:ea typeface="Times New Roman"/>
                <a:cs typeface="Times New Roman"/>
              </a:rPr>
              <a:t> </a:t>
            </a:r>
            <a:endParaRPr lang="ru-RU" sz="1600" b="1" i="1" dirty="0">
              <a:latin typeface="Times New Roman"/>
              <a:cs typeface="Times New Roman"/>
            </a:endParaRPr>
          </a:p>
          <a:p>
            <a:pPr algn="just">
              <a:defRPr/>
            </a:pPr>
            <a:endParaRPr lang="ru-RU" sz="1600" dirty="0">
              <a:latin typeface="Times New Roman"/>
              <a:cs typeface="Times New Roman"/>
            </a:endParaRPr>
          </a:p>
          <a:p>
            <a:pPr>
              <a:defRPr/>
            </a:pPr>
            <a:endParaRPr lang="ru-RU" sz="1600" dirty="0">
              <a:latin typeface="Times New Roman"/>
              <a:cs typeface="Times New Roman"/>
            </a:endParaRPr>
          </a:p>
        </p:txBody>
      </p:sp>
      <p:sp>
        <p:nvSpPr>
          <p:cNvPr id="14" name="Скругленный прямоугольник 13"/>
          <p:cNvSpPr/>
          <p:nvPr/>
        </p:nvSpPr>
        <p:spPr bwMode="auto">
          <a:xfrm>
            <a:off x="430372" y="1717470"/>
            <a:ext cx="1161361" cy="858489"/>
          </a:xfrm>
          <a:prstGeom prst="roundRect">
            <a:avLst>
              <a:gd name="adj" fmla="val 16667"/>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2000" b="1" strike="sngStrike">
                <a:solidFill>
                  <a:schemeClr val="tx1"/>
                </a:solidFill>
              </a:rPr>
              <a:t>УСНО</a:t>
            </a:r>
            <a:endParaRPr/>
          </a:p>
        </p:txBody>
      </p:sp>
      <p:sp>
        <p:nvSpPr>
          <p:cNvPr id="15" name="Скругленный прямоугольник 15"/>
          <p:cNvSpPr/>
          <p:nvPr/>
        </p:nvSpPr>
        <p:spPr bwMode="auto">
          <a:xfrm>
            <a:off x="2233772" y="1689978"/>
            <a:ext cx="1161361" cy="858489"/>
          </a:xfrm>
          <a:prstGeom prst="roundRect">
            <a:avLst>
              <a:gd name="adj" fmla="val 16667"/>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2000" b="1">
                <a:solidFill>
                  <a:schemeClr val="tx1"/>
                </a:solidFill>
              </a:rPr>
              <a:t>ОСНО</a:t>
            </a:r>
            <a:endParaRPr/>
          </a:p>
        </p:txBody>
      </p:sp>
      <p:sp>
        <p:nvSpPr>
          <p:cNvPr id="16" name="TextBox 16"/>
          <p:cNvSpPr txBox="1"/>
          <p:nvPr/>
        </p:nvSpPr>
        <p:spPr bwMode="auto">
          <a:xfrm>
            <a:off x="3395133" y="1717470"/>
            <a:ext cx="1016000" cy="830997"/>
          </a:xfrm>
          <a:prstGeom prst="rect">
            <a:avLst/>
          </a:prstGeom>
          <a:noFill/>
        </p:spPr>
        <p:txBody>
          <a:bodyPr wrap="square" rtlCol="0">
            <a:spAutoFit/>
          </a:bodyPr>
          <a:lstStyle/>
          <a:p>
            <a:pPr>
              <a:defRPr/>
            </a:pPr>
            <a:r>
              <a:rPr lang="ru-RU" sz="1600"/>
              <a:t>+ НДС,НП</a:t>
            </a:r>
            <a:endParaRPr/>
          </a:p>
          <a:p>
            <a:pPr>
              <a:defRPr/>
            </a:pPr>
            <a:r>
              <a:rPr lang="ru-RU" sz="1600"/>
              <a:t>+ пени   </a:t>
            </a:r>
            <a:endParaRPr/>
          </a:p>
          <a:p>
            <a:pPr>
              <a:defRPr/>
            </a:pPr>
            <a:r>
              <a:rPr lang="ru-RU" sz="1600"/>
              <a:t>   штраф</a:t>
            </a:r>
            <a:endParaRPr/>
          </a:p>
        </p:txBody>
      </p:sp>
      <p:sp>
        <p:nvSpPr>
          <p:cNvPr id="17" name="Стрелка вправо 17"/>
          <p:cNvSpPr/>
          <p:nvPr/>
        </p:nvSpPr>
        <p:spPr bwMode="auto">
          <a:xfrm>
            <a:off x="1666556" y="2125133"/>
            <a:ext cx="533400" cy="160866"/>
          </a:xfrm>
          <a:prstGeom prst="rightArrow">
            <a:avLst>
              <a:gd name="adj1" fmla="val 50000"/>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8" name="TextBox 20"/>
          <p:cNvSpPr txBox="1"/>
          <p:nvPr/>
        </p:nvSpPr>
        <p:spPr bwMode="auto">
          <a:xfrm>
            <a:off x="1591733" y="1786579"/>
            <a:ext cx="608223" cy="338554"/>
          </a:xfrm>
          <a:prstGeom prst="rect">
            <a:avLst/>
          </a:prstGeom>
          <a:noFill/>
        </p:spPr>
        <p:txBody>
          <a:bodyPr wrap="square" rtlCol="0">
            <a:spAutoFit/>
          </a:bodyPr>
          <a:lstStyle/>
          <a:p>
            <a:pPr>
              <a:defRPr/>
            </a:pPr>
            <a:r>
              <a:rPr lang="ru-RU" sz="1600" b="1">
                <a:solidFill>
                  <a:srgbClr val="C00000"/>
                </a:solidFill>
              </a:rPr>
              <a:t>ВНП</a:t>
            </a:r>
            <a:endParaRPr/>
          </a:p>
        </p:txBody>
      </p:sp>
      <p:sp>
        <p:nvSpPr>
          <p:cNvPr id="19" name="Прямоугольник 22"/>
          <p:cNvSpPr/>
          <p:nvPr/>
        </p:nvSpPr>
        <p:spPr bwMode="auto">
          <a:xfrm>
            <a:off x="4931000" y="1608089"/>
            <a:ext cx="4695600" cy="1077218"/>
          </a:xfrm>
          <a:prstGeom prst="rect">
            <a:avLst/>
          </a:prstGeom>
        </p:spPr>
        <p:txBody>
          <a:bodyPr wrap="square">
            <a:spAutoFit/>
          </a:bodyPr>
          <a:lstStyle/>
          <a:p>
            <a:pPr>
              <a:defRPr/>
            </a:pPr>
            <a:r>
              <a:rPr lang="ru-RU" sz="1600" b="1">
                <a:latin typeface="Times New Roman"/>
                <a:cs typeface="Times New Roman"/>
              </a:rPr>
              <a:t>Определение Верховного суда </a:t>
            </a:r>
            <a:endParaRPr/>
          </a:p>
          <a:p>
            <a:pPr>
              <a:defRPr/>
            </a:pPr>
            <a:r>
              <a:rPr lang="ru-RU" sz="1600" b="1">
                <a:latin typeface="Times New Roman"/>
                <a:cs typeface="Times New Roman"/>
              </a:rPr>
              <a:t>от 11.09.2020 № 304-ЭС20-12971</a:t>
            </a:r>
            <a:endParaRPr/>
          </a:p>
          <a:p>
            <a:pPr algn="just">
              <a:defRPr/>
            </a:pPr>
            <a:r>
              <a:rPr lang="ru-RU" sz="1600">
                <a:latin typeface="Times New Roman"/>
                <a:cs typeface="Times New Roman"/>
              </a:rPr>
              <a:t>(Постановление АС Западно-Сибирского округа</a:t>
            </a:r>
            <a:endParaRPr/>
          </a:p>
          <a:p>
            <a:pPr algn="just">
              <a:defRPr/>
            </a:pPr>
            <a:r>
              <a:rPr lang="ru-RU" sz="1600">
                <a:latin typeface="Times New Roman"/>
                <a:cs typeface="Times New Roman"/>
              </a:rPr>
              <a:t>от 28.05.2020 по делу № А70-11025/2019)</a:t>
            </a:r>
            <a:endParaRPr/>
          </a:p>
        </p:txBody>
      </p:sp>
      <p:sp>
        <p:nvSpPr>
          <p:cNvPr id="20" name="TextBox 23"/>
          <p:cNvSpPr txBox="1"/>
          <p:nvPr/>
        </p:nvSpPr>
        <p:spPr bwMode="auto">
          <a:xfrm>
            <a:off x="287334" y="155652"/>
            <a:ext cx="423334" cy="523220"/>
          </a:xfrm>
          <a:prstGeom prst="rect">
            <a:avLst/>
          </a:prstGeom>
          <a:noFill/>
        </p:spPr>
        <p:txBody>
          <a:bodyPr wrap="square" rtlCol="0">
            <a:spAutoFit/>
          </a:bodyPr>
          <a:lstStyle/>
          <a:p>
            <a:pPr>
              <a:defRPr/>
            </a:pPr>
            <a:r>
              <a:rPr lang="ru-RU" sz="2800" b="1">
                <a:solidFill>
                  <a:srgbClr val="C00000"/>
                </a:solidFill>
              </a:rPr>
              <a:t>-</a:t>
            </a:r>
            <a:endParaRPr/>
          </a:p>
        </p:txBody>
      </p:sp>
      <p:sp>
        <p:nvSpPr>
          <p:cNvPr id="21" name="Прямоугольник 21"/>
          <p:cNvSpPr/>
          <p:nvPr/>
        </p:nvSpPr>
        <p:spPr bwMode="auto">
          <a:xfrm>
            <a:off x="710668" y="174554"/>
            <a:ext cx="8780464" cy="400110"/>
          </a:xfrm>
          <a:prstGeom prst="rect">
            <a:avLst/>
          </a:prstGeom>
        </p:spPr>
        <p:txBody>
          <a:bodyPr wrap="square">
            <a:spAutoFit/>
          </a:bodyPr>
          <a:lstStyle/>
          <a:p>
            <a:pPr>
              <a:defRPr/>
            </a:pPr>
            <a:r>
              <a:rPr lang="ru-RU" sz="2000" b="1">
                <a:solidFill>
                  <a:srgbClr val="9C0E11"/>
                </a:solidFill>
                <a:latin typeface="Times New Roman"/>
                <a:ea typeface="Times New Roman"/>
                <a:cs typeface="Times New Roman"/>
              </a:rPr>
              <a:t>При осмотре не обнаружены товары, которые должны быть на складе</a:t>
            </a:r>
            <a:endParaRPr lang="ru-RU" sz="2000" b="1">
              <a:solidFill>
                <a:srgbClr val="9C0E11"/>
              </a:solidFill>
            </a:endParaRPr>
          </a:p>
        </p:txBody>
      </p:sp>
      <p:pic>
        <p:nvPicPr>
          <p:cNvPr id="22" name="Picture 6" descr="https://img2.freepng.ru/20191028/bqv/transparent-balance-wood-scale-games-metal-scale-clipart-liability-laws-and-regulations-png5dbb1d50c0ea06.2822813915725438247902.jpg"/>
          <p:cNvPicPr>
            <a:picLocks noChangeAspect="1" noChangeArrowheads="1"/>
          </p:cNvPicPr>
          <p:nvPr/>
        </p:nvPicPr>
        <p:blipFill>
          <a:blip r:embed="rId6"/>
          <a:srcRect/>
          <a:stretch>
            <a:fillRect/>
          </a:stretch>
        </p:blipFill>
        <p:spPr bwMode="auto">
          <a:xfrm>
            <a:off x="9051543" y="6021289"/>
            <a:ext cx="604976" cy="648072"/>
          </a:xfrm>
          <a:prstGeom prst="rect">
            <a:avLst/>
          </a:prstGeom>
          <a:noFill/>
        </p:spPr>
      </p:pic>
      <p:pic>
        <p:nvPicPr>
          <p:cNvPr id="23" name="image1.png"/>
          <p:cNvPicPr>
            <a:picLocks noChangeAspect="1"/>
          </p:cNvPicPr>
          <p:nvPr/>
        </p:nvPicPr>
        <p:blipFill>
          <a:blip r:embed="rId7"/>
          <a:stretch/>
        </p:blipFill>
        <p:spPr bwMode="auto">
          <a:xfrm>
            <a:off x="8764748" y="0"/>
            <a:ext cx="1080609" cy="287867"/>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Прямоугольник 10"/>
          <p:cNvSpPr/>
          <p:nvPr/>
        </p:nvSpPr>
        <p:spPr bwMode="auto">
          <a:xfrm>
            <a:off x="776536" y="1988840"/>
            <a:ext cx="8568952" cy="1754326"/>
          </a:xfrm>
          <a:prstGeom prst="rect">
            <a:avLst/>
          </a:prstGeom>
          <a:ln>
            <a:solidFill>
              <a:srgbClr val="C00000"/>
            </a:solidFill>
          </a:ln>
        </p:spPr>
        <p:txBody>
          <a:bodyPr wrap="square">
            <a:spAutoFit/>
          </a:bodyPr>
          <a:lstStyle/>
          <a:p>
            <a:pPr algn="ctr">
              <a:defRPr/>
            </a:pPr>
            <a:r>
              <a:rPr lang="ru-RU" sz="3600">
                <a:latin typeface="Times New Roman"/>
                <a:cs typeface="Times New Roman"/>
              </a:rPr>
              <a:t> </a:t>
            </a:r>
            <a:r>
              <a:rPr lang="ru-RU" sz="3600" b="1">
                <a:solidFill>
                  <a:srgbClr val="C00000"/>
                </a:solidFill>
                <a:latin typeface="Times New Roman"/>
                <a:cs typeface="Times New Roman"/>
              </a:rPr>
              <a:t>ТОП-5</a:t>
            </a:r>
            <a:endParaRPr lang="en-US" sz="3600" b="1">
              <a:solidFill>
                <a:srgbClr val="C00000"/>
              </a:solidFill>
              <a:latin typeface="Times New Roman"/>
              <a:cs typeface="Times New Roman"/>
            </a:endParaRPr>
          </a:p>
          <a:p>
            <a:pPr algn="ctr">
              <a:defRPr/>
            </a:pPr>
            <a:endParaRPr lang="en-US" sz="3600" b="1">
              <a:solidFill>
                <a:srgbClr val="C00000"/>
              </a:solidFill>
              <a:latin typeface="Times New Roman"/>
              <a:cs typeface="Times New Roman"/>
            </a:endParaRPr>
          </a:p>
          <a:p>
            <a:pPr algn="ctr">
              <a:defRPr/>
            </a:pPr>
            <a:r>
              <a:rPr lang="ru-RU" sz="3600" b="1"/>
              <a:t>Выемка документов</a:t>
            </a:r>
            <a:endParaRPr lang="en-US" sz="3600" b="1"/>
          </a:p>
        </p:txBody>
      </p:sp>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1" y="-1280"/>
            <a:ext cx="9906859" cy="6858594"/>
          </a:xfrm>
          <a:prstGeom prst="rect">
            <a:avLst/>
          </a:prstGeom>
        </p:spPr>
      </p:pic>
      <p:sp>
        <p:nvSpPr>
          <p:cNvPr id="5" name="Заголовок 1"/>
          <p:cNvSpPr txBox="1"/>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TextBox 9"/>
          <p:cNvSpPr txBox="1">
            <a:spLocks noChangeArrowheads="1"/>
          </p:cNvSpPr>
          <p:nvPr/>
        </p:nvSpPr>
        <p:spPr bwMode="auto">
          <a:xfrm>
            <a:off x="251920" y="980728"/>
            <a:ext cx="9402159" cy="5067230"/>
          </a:xfrm>
          <a:prstGeom prst="rect">
            <a:avLst/>
          </a:prstGeom>
          <a:noFill/>
          <a:ln w="28575">
            <a:solidFill>
              <a:srgbClr val="9E0E11"/>
            </a:solidFill>
            <a:miter lim="800000"/>
            <a:headEnd/>
            <a:tailEnd/>
          </a:ln>
        </p:spPr>
        <p:txBody>
          <a:bodyPr wrap="square" lIns="80465" tIns="40232" rIns="80465" bIns="40232">
            <a:spAutoFit/>
          </a:bodyPr>
          <a:lstStyle/>
          <a:p>
            <a:pPr algn="just">
              <a:defRPr/>
            </a:pPr>
            <a:r>
              <a:rPr lang="ru-RU" b="1">
                <a:solidFill>
                  <a:srgbClr val="C00000"/>
                </a:solidFill>
              </a:rPr>
              <a:t>В ходе выездной проверки </a:t>
            </a:r>
            <a:r>
              <a:rPr lang="ru-RU"/>
              <a:t>(пп. 3 п. 1 ст. 31, п. 14 ст. 89 НК РФ, ст. 94 НК РФ)</a:t>
            </a:r>
            <a:r>
              <a:rPr lang="ru-RU" b="1"/>
              <a:t>:</a:t>
            </a:r>
            <a:endParaRPr lang="ru-RU"/>
          </a:p>
          <a:p>
            <a:pPr algn="just">
              <a:defRPr/>
            </a:pPr>
            <a:r>
              <a:rPr lang="ru-RU" b="1">
                <a:solidFill>
                  <a:srgbClr val="C00000"/>
                </a:solidFill>
              </a:rPr>
              <a:t>►</a:t>
            </a:r>
            <a:r>
              <a:rPr lang="ru-RU" b="1"/>
              <a:t>при наличии достаточных оснований полагать, что документы, свидетельствующие о совершении правонарушений, могут быть уничтожены, сокрыты, изменены или заменены;</a:t>
            </a:r>
            <a:endParaRPr lang="ru-RU"/>
          </a:p>
          <a:p>
            <a:pPr algn="just">
              <a:defRPr/>
            </a:pPr>
            <a:r>
              <a:rPr lang="ru-RU" b="1">
                <a:solidFill>
                  <a:srgbClr val="C00000"/>
                </a:solidFill>
              </a:rPr>
              <a:t>►</a:t>
            </a:r>
            <a:r>
              <a:rPr lang="ru-RU" b="1"/>
              <a:t>при отказе проверяемого лица от представления запрашиваемых документов или непредставление их в установленные сроки</a:t>
            </a:r>
            <a:r>
              <a:rPr lang="ru-RU"/>
              <a:t>.</a:t>
            </a:r>
            <a:endParaRPr/>
          </a:p>
          <a:p>
            <a:pPr algn="just">
              <a:defRPr/>
            </a:pPr>
            <a:r>
              <a:rPr lang="ru-RU" b="1">
                <a:solidFill>
                  <a:srgbClr val="C00000"/>
                </a:solidFill>
              </a:rPr>
              <a:t>►</a:t>
            </a:r>
            <a:r>
              <a:rPr lang="ru-RU" b="1"/>
              <a:t>для проведения почерковедческой  и иной экспертизы документов, Для приобщения документов к материалам проверки в качестве вещественных доказательств.</a:t>
            </a:r>
            <a:endParaRPr/>
          </a:p>
          <a:p>
            <a:pPr algn="just">
              <a:defRPr/>
            </a:pPr>
            <a:endParaRPr lang="ru-RU"/>
          </a:p>
          <a:p>
            <a:pPr algn="just">
              <a:defRPr/>
            </a:pPr>
            <a:r>
              <a:rPr lang="ru-RU" b="1"/>
              <a:t>Суд счел, что налоговый орган обоснованно провел выемку, поскольку на свое усмотрение и субъективно вправе решать в каждом конкретном случае, назначать ее или нет. Основание - пункт 8 статьи 94 НК (</a:t>
            </a:r>
            <a:r>
              <a:rPr lang="ru-RU"/>
              <a:t>Постановление АС МО от 12.09.2017 № Ф05-12882/2017).</a:t>
            </a:r>
            <a:endParaRPr/>
          </a:p>
          <a:p>
            <a:pPr algn="just">
              <a:defRPr/>
            </a:pPr>
            <a:endParaRPr lang="ru-RU"/>
          </a:p>
          <a:p>
            <a:pPr algn="just">
              <a:defRPr/>
            </a:pPr>
            <a:r>
              <a:rPr lang="ru-RU"/>
              <a:t>По мнению контролирующих и судебных органов выемка возможна и по завершении выездной проверки, например:</a:t>
            </a:r>
            <a:endParaRPr/>
          </a:p>
          <a:p>
            <a:pPr algn="just">
              <a:defRPr/>
            </a:pPr>
            <a:r>
              <a:rPr lang="ru-RU"/>
              <a:t>-</a:t>
            </a:r>
            <a:r>
              <a:rPr lang="ru-RU" b="1">
                <a:solidFill>
                  <a:srgbClr val="C00000"/>
                </a:solidFill>
              </a:rPr>
              <a:t>после составления справки об окончании проверки и до вынесения итогового решения по результатам проверки</a:t>
            </a:r>
            <a:r>
              <a:rPr lang="ru-RU" b="1" i="1"/>
              <a:t>;</a:t>
            </a:r>
            <a:endParaRPr lang="ru-RU" b="1"/>
          </a:p>
          <a:p>
            <a:pPr algn="just">
              <a:defRPr/>
            </a:pPr>
            <a:r>
              <a:rPr lang="ru-RU" b="1"/>
              <a:t>-</a:t>
            </a:r>
            <a:r>
              <a:rPr lang="ru-RU" b="1">
                <a:solidFill>
                  <a:srgbClr val="C00000"/>
                </a:solidFill>
              </a:rPr>
              <a:t>в рамках дополнительных мероприятий налогового контроля,</a:t>
            </a:r>
            <a:endParaRPr lang="en-US" b="1">
              <a:solidFill>
                <a:srgbClr val="C00000"/>
              </a:solidFill>
            </a:endParaRPr>
          </a:p>
          <a:p>
            <a:pPr algn="just">
              <a:defRPr/>
            </a:pPr>
            <a:r>
              <a:rPr lang="ru-RU"/>
              <a:t>Например,  для проведения почерковедческой  экспертизы</a:t>
            </a:r>
            <a:endParaRPr/>
          </a:p>
        </p:txBody>
      </p:sp>
      <p:sp>
        <p:nvSpPr>
          <p:cNvPr id="11" name="TextBox 10"/>
          <p:cNvSpPr txBox="1"/>
          <p:nvPr/>
        </p:nvSpPr>
        <p:spPr bwMode="auto">
          <a:xfrm>
            <a:off x="848544" y="182367"/>
            <a:ext cx="8640960" cy="400110"/>
          </a:xfrm>
          <a:prstGeom prst="rect">
            <a:avLst/>
          </a:prstGeom>
          <a:noFill/>
        </p:spPr>
        <p:txBody>
          <a:bodyPr wrap="square" rtlCol="0">
            <a:spAutoFit/>
          </a:bodyPr>
          <a:lstStyle/>
          <a:p>
            <a:pPr algn="ctr">
              <a:defRPr/>
            </a:pPr>
            <a:r>
              <a:rPr lang="ru-RU" sz="2000" b="1">
                <a:solidFill>
                  <a:srgbClr val="9E0E11"/>
                </a:solidFill>
              </a:rPr>
              <a:t>Выемка документов и предметов</a:t>
            </a:r>
            <a:endParaRPr/>
          </a:p>
        </p:txBody>
      </p:sp>
      <p:pic>
        <p:nvPicPr>
          <p:cNvPr id="12"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1"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1"/>
          <p:cNvSpPr>
            <a:spLocks noChangeArrowheads="1"/>
          </p:cNvSpPr>
          <p:nvPr/>
        </p:nvSpPr>
        <p:spPr bwMode="auto">
          <a:xfrm>
            <a:off x="344488" y="874864"/>
            <a:ext cx="9217024" cy="4770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914400">
              <a:lnSpc>
                <a:spcPct val="100000"/>
              </a:lnSpc>
              <a:spcBef>
                <a:spcPts val="0"/>
              </a:spcBef>
              <a:spcAft>
                <a:spcPts val="0"/>
              </a:spcAft>
              <a:buClrTx/>
              <a:buSzTx/>
              <a:buFontTx/>
              <a:buNone/>
              <a:defRPr/>
            </a:pPr>
            <a:r>
              <a:rPr lang="ru-RU" b="0" i="0" u="none" strike="noStrike" cap="none">
                <a:ln>
                  <a:noFill/>
                </a:ln>
                <a:solidFill>
                  <a:srgbClr val="222222"/>
                </a:solidFill>
                <a:latin typeface="Times New Roman"/>
                <a:ea typeface="Times New Roman"/>
                <a:cs typeface="Times New Roman"/>
              </a:rPr>
              <a:t> </a:t>
            </a:r>
            <a:r>
              <a:rPr lang="ru-RU" b="1">
                <a:solidFill>
                  <a:srgbClr val="222222"/>
                </a:solidFill>
                <a:latin typeface="Times New Roman"/>
                <a:ea typeface="Times New Roman"/>
                <a:cs typeface="Times New Roman"/>
              </a:rPr>
              <a:t>Определение Верховного суда от 03.11.2020  года № 305-ЭС20-16834</a:t>
            </a:r>
            <a:endParaRPr/>
          </a:p>
          <a:p>
            <a:pPr lvl="0" algn="just" defTabSz="914400">
              <a:spcBef>
                <a:spcPts val="0"/>
              </a:spcBef>
              <a:spcAft>
                <a:spcPts val="0"/>
              </a:spcAft>
              <a:defRPr/>
            </a:pPr>
            <a:endParaRPr lang="ru-RU" sz="1400" b="1" i="0" u="none" strike="noStrike" cap="none">
              <a:ln>
                <a:noFill/>
              </a:ln>
              <a:solidFill>
                <a:srgbClr val="222222"/>
              </a:solidFill>
              <a:latin typeface="Times New Roman"/>
              <a:ea typeface="Times New Roman"/>
              <a:cs typeface="Times New Roman"/>
            </a:endParaRPr>
          </a:p>
          <a:p>
            <a:pPr lvl="0" algn="just" defTabSz="914400">
              <a:spcBef>
                <a:spcPts val="0"/>
              </a:spcBef>
              <a:spcAft>
                <a:spcPts val="0"/>
              </a:spcAft>
              <a:defRPr/>
            </a:pPr>
            <a:r>
              <a:rPr lang="ru-RU" sz="1600" b="1" i="0" u="none" strike="noStrike" cap="none">
                <a:ln>
                  <a:noFill/>
                </a:ln>
                <a:solidFill>
                  <a:srgbClr val="222222"/>
                </a:solidFill>
                <a:latin typeface="Times New Roman"/>
                <a:ea typeface="Times New Roman"/>
                <a:cs typeface="Times New Roman"/>
              </a:rPr>
              <a:t>В рамках </a:t>
            </a:r>
            <a:r>
              <a:rPr lang="ru-RU" sz="1600" b="1">
                <a:solidFill>
                  <a:srgbClr val="222222"/>
                </a:solidFill>
                <a:latin typeface="Times New Roman"/>
                <a:ea typeface="Times New Roman"/>
                <a:cs typeface="Times New Roman"/>
              </a:rPr>
              <a:t>ВНП </a:t>
            </a:r>
            <a:r>
              <a:rPr lang="ru-RU" sz="1600" b="1" i="0" u="none" strike="noStrike" cap="none">
                <a:ln>
                  <a:noFill/>
                </a:ln>
                <a:solidFill>
                  <a:srgbClr val="222222"/>
                </a:solidFill>
                <a:latin typeface="Times New Roman"/>
                <a:ea typeface="Times New Roman"/>
                <a:cs typeface="Times New Roman"/>
              </a:rPr>
              <a:t>инспекторы могут провести выемку у подконтрольного контрагента</a:t>
            </a:r>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222222"/>
                </a:solidFill>
                <a:latin typeface="Times New Roman"/>
                <a:ea typeface="Times New Roman"/>
                <a:cs typeface="Times New Roman"/>
              </a:rPr>
              <a:t> </a:t>
            </a: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u="none" strike="noStrike" cap="none">
                <a:ln>
                  <a:noFill/>
                </a:ln>
                <a:solidFill>
                  <a:srgbClr val="222222"/>
                </a:solidFill>
                <a:latin typeface="Times New Roman"/>
                <a:ea typeface="Times New Roman"/>
                <a:cs typeface="Times New Roman"/>
              </a:rPr>
              <a:t>Ситуация</a:t>
            </a:r>
            <a:r>
              <a:rPr lang="ru-RU" sz="1600" b="0" u="none" strike="noStrike" cap="none">
                <a:ln>
                  <a:noFill/>
                </a:ln>
                <a:solidFill>
                  <a:srgbClr val="222222"/>
                </a:solidFill>
                <a:latin typeface="Times New Roman"/>
                <a:ea typeface="Times New Roman"/>
                <a:cs typeface="Times New Roman"/>
              </a:rPr>
              <a:t> :</a:t>
            </a:r>
            <a:r>
              <a:rPr lang="ru-RU" sz="1600" b="0" i="0" u="none" strike="noStrike" cap="none">
                <a:ln>
                  <a:noFill/>
                </a:ln>
                <a:solidFill>
                  <a:srgbClr val="222222"/>
                </a:solidFill>
                <a:latin typeface="Times New Roman"/>
                <a:ea typeface="Times New Roman"/>
                <a:cs typeface="Times New Roman"/>
              </a:rPr>
              <a:t> Инспекция проверяла компанию, выяснилось, что она контролирует производственную компанию. Инспекция выставила требование подконтрольной компании-заводу чтобы выяснить реальные объемы производимой продукции.</a:t>
            </a:r>
            <a:endParaRPr/>
          </a:p>
          <a:p>
            <a:pPr marL="0" marR="0" lvl="0" indent="0" algn="just" defTabSz="914400">
              <a:lnSpc>
                <a:spcPct val="100000"/>
              </a:lnSpc>
              <a:spcBef>
                <a:spcPts val="0"/>
              </a:spcBef>
              <a:spcAft>
                <a:spcPts val="0"/>
              </a:spcAft>
              <a:buClrTx/>
              <a:buSzTx/>
              <a:buFontTx/>
              <a:buNone/>
              <a:defRPr/>
            </a:pPr>
            <a:r>
              <a:rPr lang="ru-RU" sz="1600" b="1">
                <a:solidFill>
                  <a:srgbClr val="222222"/>
                </a:solidFill>
                <a:latin typeface="Times New Roman"/>
                <a:cs typeface="Times New Roman"/>
              </a:rPr>
              <a:t>Подозрения инспекции </a:t>
            </a:r>
            <a:r>
              <a:rPr lang="ru-RU" sz="1600">
                <a:solidFill>
                  <a:srgbClr val="222222"/>
                </a:solidFill>
                <a:latin typeface="Times New Roman"/>
                <a:cs typeface="Times New Roman"/>
              </a:rPr>
              <a:t>- завод выпускает больше продукции, чем легально продает проверяемой компании. </a:t>
            </a:r>
            <a:r>
              <a:rPr lang="ru-RU" sz="1600" b="1">
                <a:solidFill>
                  <a:srgbClr val="222222"/>
                </a:solidFill>
                <a:latin typeface="Times New Roman"/>
                <a:cs typeface="Times New Roman"/>
              </a:rPr>
              <a:t>Налогоплательщик якобы покупает товар у других контрагентов</a:t>
            </a:r>
            <a:r>
              <a:rPr lang="ru-RU" sz="1600">
                <a:latin typeface="Times New Roman"/>
                <a:cs typeface="Times New Roman"/>
              </a:rPr>
              <a:t>, </a:t>
            </a:r>
            <a:r>
              <a:rPr lang="ru-RU" sz="1600" b="0" i="0" u="sng" strike="noStrike" cap="none">
                <a:ln>
                  <a:noFill/>
                </a:ln>
                <a:solidFill>
                  <a:srgbClr val="9C0E11"/>
                </a:solidFill>
                <a:latin typeface="Times New Roman"/>
                <a:ea typeface="Times New Roman"/>
                <a:cs typeface="Times New Roman"/>
              </a:rPr>
              <a:t>использует прокладки, создает фиктивный документооборот с ними и занижает объемы реально произведенной продукции подконтрольного завода. </a:t>
            </a:r>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222222"/>
                </a:solidFill>
                <a:latin typeface="Times New Roman"/>
                <a:ea typeface="Times New Roman"/>
                <a:cs typeface="Times New Roman"/>
              </a:rPr>
              <a:t>Завод документы не представил </a:t>
            </a:r>
            <a:r>
              <a:rPr lang="ru-RU" sz="1600" b="0" i="0" u="none" strike="noStrike" cap="none">
                <a:ln>
                  <a:noFill/>
                </a:ln>
                <a:solidFill>
                  <a:srgbClr val="222222"/>
                </a:solidFill>
                <a:latin typeface="Times New Roman"/>
                <a:ea typeface="Times New Roman"/>
                <a:cs typeface="Times New Roman"/>
              </a:rPr>
              <a:t>– было вынесено постановление о производстве выемки в рамках ВНП контрагента, изъяли журналы изготовления продукции, журнал учета расхода электроэнергии, газа, паспорта производственных установок  и пр. </a:t>
            </a:r>
            <a:endParaRPr/>
          </a:p>
          <a:p>
            <a:pPr marL="0" marR="0" lvl="0" indent="0" algn="just" defTabSz="914400">
              <a:lnSpc>
                <a:spcPct val="100000"/>
              </a:lnSpc>
              <a:spcBef>
                <a:spcPts val="0"/>
              </a:spcBef>
              <a:spcAft>
                <a:spcPts val="0"/>
              </a:spcAft>
              <a:buClrTx/>
              <a:buSzTx/>
              <a:buFontTx/>
              <a:buNone/>
              <a:defRPr/>
            </a:pPr>
            <a:r>
              <a:rPr lang="ru-RU" sz="1600" b="0" i="0" u="none" strike="noStrike" cap="none">
                <a:ln>
                  <a:noFill/>
                </a:ln>
                <a:solidFill>
                  <a:srgbClr val="222222"/>
                </a:solidFill>
                <a:latin typeface="Times New Roman"/>
                <a:ea typeface="Times New Roman"/>
                <a:cs typeface="Times New Roman"/>
              </a:rPr>
              <a:t>Завод оштрафовали на 65 тыс. руб. (п. 1 ст. 126 НК), он обратиться в суд.</a:t>
            </a:r>
            <a:endParaRPr/>
          </a:p>
          <a:p>
            <a:pPr marL="0" marR="0" lvl="0" indent="0" algn="just" defTabSz="914400">
              <a:lnSpc>
                <a:spcPct val="100000"/>
              </a:lnSpc>
              <a:spcBef>
                <a:spcPts val="0"/>
              </a:spcBef>
              <a:spcAft>
                <a:spcPts val="0"/>
              </a:spcAft>
              <a:buClrTx/>
              <a:buSzTx/>
              <a:buFontTx/>
              <a:buNone/>
              <a:defRPr/>
            </a:pP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1" u="none" strike="noStrike" cap="none">
                <a:ln>
                  <a:noFill/>
                </a:ln>
                <a:solidFill>
                  <a:srgbClr val="222222"/>
                </a:solidFill>
                <a:latin typeface="Times New Roman"/>
                <a:ea typeface="Times New Roman"/>
                <a:cs typeface="Times New Roman"/>
              </a:rPr>
              <a:t>Позиция суда:</a:t>
            </a:r>
            <a:r>
              <a:rPr lang="ru-RU" sz="1600" b="0" i="0" u="none" strike="noStrike" cap="none">
                <a:ln>
                  <a:noFill/>
                </a:ln>
                <a:solidFill>
                  <a:srgbClr val="222222"/>
                </a:solidFill>
                <a:latin typeface="Times New Roman"/>
                <a:ea typeface="Times New Roman"/>
                <a:cs typeface="Times New Roman"/>
              </a:rPr>
              <a:t> </a:t>
            </a:r>
            <a:r>
              <a:rPr lang="ru-RU" sz="1600" b="1" i="0" u="none" strike="noStrike" cap="none">
                <a:ln>
                  <a:noFill/>
                </a:ln>
                <a:solidFill>
                  <a:srgbClr val="9C0E11"/>
                </a:solidFill>
                <a:latin typeface="Times New Roman"/>
                <a:ea typeface="Times New Roman"/>
                <a:cs typeface="Times New Roman"/>
              </a:rPr>
              <a:t>Штраф за непредставление документов обоснован! </a:t>
            </a:r>
            <a:endParaRPr/>
          </a:p>
          <a:p>
            <a:pPr marL="0" marR="0" lvl="0" indent="0" algn="just" defTabSz="914400">
              <a:lnSpc>
                <a:spcPct val="100000"/>
              </a:lnSpc>
              <a:spcBef>
                <a:spcPts val="0"/>
              </a:spcBef>
              <a:spcAft>
                <a:spcPts val="0"/>
              </a:spcAft>
              <a:buClrTx/>
              <a:buSzTx/>
              <a:buFontTx/>
              <a:buNone/>
              <a:defRPr/>
            </a:pPr>
            <a:r>
              <a:rPr lang="ru-RU" sz="1600" b="1" i="0" u="sng" strike="noStrike" cap="none">
                <a:ln>
                  <a:noFill/>
                </a:ln>
                <a:solidFill>
                  <a:srgbClr val="222222"/>
                </a:solidFill>
                <a:latin typeface="Times New Roman"/>
                <a:ea typeface="Times New Roman"/>
                <a:cs typeface="Times New Roman"/>
              </a:rPr>
              <a:t>Завод – аффилирован с проверяемым плательщиком </a:t>
            </a:r>
            <a:r>
              <a:rPr lang="ru-RU" sz="1600" b="0" i="0" u="none" strike="noStrike" cap="none">
                <a:ln>
                  <a:noFill/>
                </a:ln>
                <a:solidFill>
                  <a:srgbClr val="222222"/>
                </a:solidFill>
                <a:latin typeface="Times New Roman"/>
                <a:ea typeface="Times New Roman"/>
                <a:cs typeface="Times New Roman"/>
              </a:rPr>
              <a:t>через руководящий фирмами состав, в котором одни родственники. </a:t>
            </a:r>
            <a:r>
              <a:rPr lang="ru-RU" sz="1600" b="0" i="0" u="sng" strike="noStrike" cap="none">
                <a:ln>
                  <a:noFill/>
                </a:ln>
                <a:solidFill>
                  <a:srgbClr val="222222"/>
                </a:solidFill>
                <a:latin typeface="Times New Roman"/>
                <a:ea typeface="Times New Roman"/>
                <a:cs typeface="Times New Roman"/>
              </a:rPr>
              <a:t>Производство выемки завод не оспаривал</a:t>
            </a:r>
            <a:r>
              <a:rPr lang="ru-RU" sz="1600" b="0" i="0" u="none" strike="noStrike" cap="none">
                <a:ln>
                  <a:noFill/>
                </a:ln>
                <a:solidFill>
                  <a:srgbClr val="222222"/>
                </a:solidFill>
                <a:latin typeface="Times New Roman"/>
                <a:ea typeface="Times New Roman"/>
                <a:cs typeface="Times New Roman"/>
              </a:rPr>
              <a:t>. </a:t>
            </a:r>
            <a:endParaRPr lang="ru-RU" sz="1600" b="0" i="0" u="none" strike="noStrike" cap="none">
              <a:ln>
                <a:noFill/>
              </a:ln>
              <a:solidFill>
                <a:schemeClr val="tx1"/>
              </a:solidFill>
              <a:latin typeface="Times New Roman"/>
              <a:cs typeface="Times New Roman"/>
            </a:endParaRPr>
          </a:p>
        </p:txBody>
      </p:sp>
      <p:sp>
        <p:nvSpPr>
          <p:cNvPr id="11" name="TextBox 8"/>
          <p:cNvSpPr/>
          <p:nvPr/>
        </p:nvSpPr>
        <p:spPr bwMode="auto">
          <a:xfrm>
            <a:off x="776535" y="182367"/>
            <a:ext cx="8982275" cy="707886"/>
          </a:xfrm>
          <a:prstGeom prst="rect">
            <a:avLst/>
          </a:prstGeom>
          <a:noFill/>
        </p:spPr>
        <p:txBody>
          <a:bodyPr wrap="square" rtlCol="0">
            <a:spAutoFit/>
          </a:bodyPr>
          <a:lstStyle/>
          <a:p>
            <a:pPr lvl="0" algn="ctr" defTabSz="914400">
              <a:spcBef>
                <a:spcPts val="0"/>
              </a:spcBef>
              <a:spcAft>
                <a:spcPts val="0"/>
              </a:spcAft>
              <a:defRPr/>
            </a:pPr>
            <a:r>
              <a:rPr lang="ru-RU" sz="2000" b="1">
                <a:solidFill>
                  <a:srgbClr val="9C0E11"/>
                </a:solidFill>
                <a:latin typeface="Times New Roman"/>
                <a:ea typeface="Times New Roman"/>
                <a:cs typeface="Times New Roman"/>
              </a:rPr>
              <a:t>Выездная проверка у одной фирмы, </a:t>
            </a:r>
            <a:endParaRPr/>
          </a:p>
          <a:p>
            <a:pPr lvl="0" algn="ctr" defTabSz="914400">
              <a:spcBef>
                <a:spcPts val="0"/>
              </a:spcBef>
              <a:spcAft>
                <a:spcPts val="0"/>
              </a:spcAft>
              <a:defRPr/>
            </a:pPr>
            <a:r>
              <a:rPr lang="ru-RU" sz="2000" b="1" u="sng">
                <a:solidFill>
                  <a:srgbClr val="9C0E11"/>
                </a:solidFill>
                <a:latin typeface="Times New Roman"/>
                <a:ea typeface="Times New Roman"/>
                <a:cs typeface="Times New Roman"/>
              </a:rPr>
              <a:t>истребование документов и  выемка - в другой</a:t>
            </a:r>
            <a:r>
              <a:rPr lang="en-US" sz="2000" b="1">
                <a:solidFill>
                  <a:srgbClr val="9C0E11"/>
                </a:solidFill>
                <a:latin typeface="Times New Roman"/>
                <a:ea typeface="Times New Roman"/>
                <a:cs typeface="Times New Roman"/>
              </a:rPr>
              <a:t>? </a:t>
            </a:r>
            <a:r>
              <a:rPr lang="ru-RU" sz="2000" b="1">
                <a:solidFill>
                  <a:srgbClr val="9C0E11"/>
                </a:solidFill>
                <a:latin typeface="Times New Roman"/>
                <a:ea typeface="Times New Roman"/>
                <a:cs typeface="Times New Roman"/>
              </a:rPr>
              <a:t>Возможно!</a:t>
            </a:r>
            <a:endParaRPr lang="ru-RU" sz="2000">
              <a:solidFill>
                <a:srgbClr val="9C0E11"/>
              </a:solidFill>
              <a:latin typeface="Times New Roman"/>
              <a:cs typeface="Times New Roman"/>
            </a:endParaRPr>
          </a:p>
        </p:txBody>
      </p:sp>
      <p:pic>
        <p:nvPicPr>
          <p:cNvPr id="12" name="image1.png"/>
          <p:cNvPicPr>
            <a:picLocks noChangeAspect="1"/>
          </p:cNvPicPr>
          <p:nvPr/>
        </p:nvPicPr>
        <p:blipFill>
          <a:blip r:embed="rId6"/>
          <a:stretch/>
        </p:blipFill>
        <p:spPr bwMode="auto">
          <a:xfrm>
            <a:off x="8500533" y="0"/>
            <a:ext cx="1344824" cy="358252"/>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1"/>
          <p:cNvSpPr>
            <a:spLocks noChangeArrowheads="1"/>
          </p:cNvSpPr>
          <p:nvPr/>
        </p:nvSpPr>
        <p:spPr bwMode="auto">
          <a:xfrm>
            <a:off x="272480" y="1237983"/>
            <a:ext cx="9289032" cy="4124206"/>
          </a:xfrm>
          <a:prstGeom prst="rect">
            <a:avLst/>
          </a:prstGeom>
          <a:noFill/>
          <a:ln w="38100">
            <a:solidFill>
              <a:srgbClr val="A50021"/>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just" defTabSz="914400">
              <a:lnSpc>
                <a:spcPct val="100000"/>
              </a:lnSpc>
              <a:spcBef>
                <a:spcPts val="0"/>
              </a:spcBef>
              <a:spcAft>
                <a:spcPts val="0"/>
              </a:spcAft>
              <a:buClrTx/>
              <a:buSzTx/>
              <a:buFontTx/>
              <a:buNone/>
              <a:defRPr/>
            </a:pPr>
            <a:endParaRPr lang="ru-RU" sz="600" b="0" i="0" u="none" strike="noStrike" cap="none" dirty="0">
              <a:ln>
                <a:noFill/>
              </a:ln>
              <a:solidFill>
                <a:schemeClr val="tx1"/>
              </a:solidFill>
              <a:latin typeface="Arial"/>
              <a:cs typeface="Arial"/>
            </a:endParaRPr>
          </a:p>
          <a:p>
            <a:pPr marL="0" marR="0" lvl="0" indent="0" algn="ctr" defTabSz="914400">
              <a:lnSpc>
                <a:spcPct val="100000"/>
              </a:lnSpc>
              <a:spcBef>
                <a:spcPts val="0"/>
              </a:spcBef>
              <a:spcAft>
                <a:spcPts val="0"/>
              </a:spcAft>
              <a:buClrTx/>
              <a:buSzTx/>
              <a:buFontTx/>
              <a:buNone/>
              <a:defRPr/>
            </a:pPr>
            <a:r>
              <a:rPr lang="ru-RU" b="1" i="0" u="none" strike="noStrike" cap="none" dirty="0">
                <a:ln>
                  <a:noFill/>
                </a:ln>
                <a:solidFill>
                  <a:srgbClr val="000000"/>
                </a:solidFill>
                <a:latin typeface="Times New Roman"/>
                <a:ea typeface="Calibri"/>
                <a:cs typeface="Times New Roman"/>
              </a:rPr>
              <a:t>Постановление 17 ААС от 30.06.2021 года по делу № А60-2675/2021</a:t>
            </a:r>
            <a:endParaRPr dirty="0"/>
          </a:p>
          <a:p>
            <a:pPr marL="0" marR="0" lvl="0" indent="0" algn="just" defTabSz="914400">
              <a:lnSpc>
                <a:spcPct val="100000"/>
              </a:lnSpc>
              <a:spcBef>
                <a:spcPts val="0"/>
              </a:spcBef>
              <a:spcAft>
                <a:spcPts val="0"/>
              </a:spcAft>
              <a:buClrTx/>
              <a:buSzTx/>
              <a:buFontTx/>
              <a:buNone/>
              <a:defRPr/>
            </a:pP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000000"/>
                </a:solidFill>
                <a:latin typeface="Times New Roman"/>
                <a:ea typeface="Calibri"/>
                <a:cs typeface="Times New Roman"/>
              </a:rPr>
              <a:t>В рамках выездной проверки инспекция изъяла в ходе выемки 14 мешков с документами, обмотанных скотчем, скрепленных печатью/подписью налогоплательщика. При этом в описи, прилагаемой к протоколу выемки,  не было указано наименование изъятых документов, а только количество мешков.</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000000"/>
                </a:solidFill>
                <a:latin typeface="Times New Roman"/>
                <a:ea typeface="Calibri"/>
                <a:cs typeface="Times New Roman"/>
              </a:rPr>
              <a:t>Не согласившись с действиями инспекторов, налогоплательщик попытался их обжаловать в вышестоящем органе, но тщетно. Поддержку компания нашла только в суде.</a:t>
            </a:r>
            <a:endParaRPr dirty="0"/>
          </a:p>
          <a:p>
            <a:pPr marL="0" marR="0" lvl="0" indent="0" algn="just" defTabSz="914400">
              <a:lnSpc>
                <a:spcPct val="100000"/>
              </a:lnSpc>
              <a:spcBef>
                <a:spcPts val="0"/>
              </a:spcBef>
              <a:spcAft>
                <a:spcPts val="0"/>
              </a:spcAft>
              <a:buClrTx/>
              <a:buSzTx/>
              <a:buFontTx/>
              <a:buNone/>
              <a:defRPr/>
            </a:pP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dirty="0">
                <a:ln>
                  <a:noFill/>
                </a:ln>
                <a:solidFill>
                  <a:srgbClr val="000000"/>
                </a:solidFill>
                <a:latin typeface="Times New Roman"/>
                <a:ea typeface="Calibri"/>
                <a:cs typeface="Times New Roman"/>
              </a:rPr>
              <a:t>Суды первой и апелляционной инстанций признали незаконными действия налогового органа по изъятию документов</a:t>
            </a:r>
            <a:r>
              <a:rPr lang="ru-RU" sz="1600" b="0" i="0" u="none" strike="noStrike" cap="none" dirty="0">
                <a:ln>
                  <a:noFill/>
                </a:ln>
                <a:solidFill>
                  <a:srgbClr val="000000"/>
                </a:solidFill>
                <a:latin typeface="Times New Roman"/>
                <a:ea typeface="Calibri"/>
                <a:cs typeface="Times New Roman"/>
              </a:rPr>
              <a:t>, указав следующее:</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000000"/>
                </a:solidFill>
                <a:latin typeface="Times New Roman"/>
                <a:ea typeface="Calibri"/>
                <a:cs typeface="Times New Roman"/>
              </a:rPr>
              <a:t>- из представленных фотоматериалов следует, что документы находились в папках, каждая папка была подписана, указан год, месяц, за который хранились документы; </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000000"/>
                </a:solidFill>
                <a:latin typeface="Times New Roman"/>
                <a:ea typeface="Calibri"/>
                <a:cs typeface="Times New Roman"/>
              </a:rPr>
              <a:t>- из составленной описи невозможно достоверно установить, какие именно документы были изъяты и  имеют ли они отношение к самой проверке, к проверяемому периоду; </a:t>
            </a:r>
            <a:endParaRPr lang="ru-RU" sz="1600" b="0" i="0" u="none" strike="noStrike" cap="none" dirty="0">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0" i="0" u="none" strike="noStrike" cap="none" dirty="0">
                <a:ln>
                  <a:noFill/>
                </a:ln>
                <a:solidFill>
                  <a:srgbClr val="000000"/>
                </a:solidFill>
                <a:latin typeface="Times New Roman"/>
                <a:ea typeface="Calibri"/>
                <a:cs typeface="Times New Roman"/>
              </a:rPr>
              <a:t>- </a:t>
            </a:r>
            <a:r>
              <a:rPr lang="ru-RU" sz="1600" b="0" i="0" u="none" strike="noStrike" cap="none" dirty="0">
                <a:ln>
                  <a:noFill/>
                </a:ln>
                <a:solidFill>
                  <a:schemeClr val="tx1"/>
                </a:solidFill>
                <a:latin typeface="Times New Roman"/>
                <a:ea typeface="Calibri"/>
                <a:cs typeface="Times New Roman"/>
              </a:rPr>
              <a:t>инспекцией допущены нарушения положений ст. 94,99 НК РФ, приведшие к нарушению прав налогоплательщика.</a:t>
            </a:r>
            <a:endParaRPr lang="ru-RU" sz="1600" b="0" i="0" u="none" strike="noStrike" cap="none" dirty="0">
              <a:ln>
                <a:noFill/>
              </a:ln>
              <a:solidFill>
                <a:schemeClr val="tx1"/>
              </a:solidFill>
              <a:latin typeface="Times New Roman"/>
              <a:cs typeface="Times New Roman"/>
            </a:endParaRPr>
          </a:p>
        </p:txBody>
      </p:sp>
      <p:sp>
        <p:nvSpPr>
          <p:cNvPr id="11" name="Прямоугольник 10"/>
          <p:cNvSpPr/>
          <p:nvPr/>
        </p:nvSpPr>
        <p:spPr bwMode="auto">
          <a:xfrm>
            <a:off x="632520" y="260648"/>
            <a:ext cx="8280919" cy="400110"/>
          </a:xfrm>
          <a:prstGeom prst="rect">
            <a:avLst/>
          </a:prstGeom>
        </p:spPr>
        <p:txBody>
          <a:bodyPr wrap="square">
            <a:spAutoFit/>
          </a:bodyPr>
          <a:lstStyle/>
          <a:p>
            <a:pPr>
              <a:defRPr/>
            </a:pPr>
            <a:r>
              <a:rPr lang="ru-RU" sz="2000" b="1">
                <a:solidFill>
                  <a:srgbClr val="8A0000"/>
                </a:solidFill>
                <a:latin typeface="Times New Roman"/>
                <a:ea typeface="Calibri"/>
                <a:cs typeface="Times New Roman"/>
              </a:rPr>
              <a:t>Изъятые документы «измеряются» не мешками, а хотя бы папками!</a:t>
            </a:r>
            <a:endParaRPr lang="ru-RU" sz="2000">
              <a:solidFill>
                <a:srgbClr val="8A0000"/>
              </a:solidFill>
              <a:latin typeface="Times New Roman"/>
              <a:cs typeface="Times New Roman"/>
            </a:endParaRPr>
          </a:p>
        </p:txBody>
      </p:sp>
      <p:pic>
        <p:nvPicPr>
          <p:cNvPr id="12" name="image1.png"/>
          <p:cNvPicPr>
            <a:picLocks noChangeAspect="1"/>
          </p:cNvPicPr>
          <p:nvPr/>
        </p:nvPicPr>
        <p:blipFill>
          <a:blip r:embed="rId6"/>
          <a:stretch/>
        </p:blipFill>
        <p:spPr bwMode="auto">
          <a:xfrm>
            <a:off x="8500533" y="0"/>
            <a:ext cx="1344824" cy="358252"/>
          </a:xfrm>
          <a:prstGeom prst="rect">
            <a:avLst/>
          </a:prstGeom>
          <a:ln w="12700" cap="flat">
            <a:noFill/>
            <a:miter lim="400000"/>
          </a:ln>
        </p:spPr>
      </p:pic>
      <p:pic>
        <p:nvPicPr>
          <p:cNvPr id="13" name="Picture 6" descr="https://img2.freepng.ru/20191028/bqv/transparent-balance-wood-scale-games-metal-scale-clipart-liability-laws-and-regulations-png5dbb1d50c0ea06.2822813915725438247902.jpg"/>
          <p:cNvPicPr>
            <a:picLocks noChangeAspect="1" noChangeArrowheads="1"/>
          </p:cNvPicPr>
          <p:nvPr/>
        </p:nvPicPr>
        <p:blipFill>
          <a:blip r:embed="rId7"/>
          <a:srcRect/>
          <a:stretch>
            <a:fillRect/>
          </a:stretch>
        </p:blipFill>
        <p:spPr bwMode="auto">
          <a:xfrm>
            <a:off x="9051543" y="6021289"/>
            <a:ext cx="604976" cy="648072"/>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1"/>
          <p:cNvSpPr>
            <a:spLocks noChangeArrowheads="1"/>
          </p:cNvSpPr>
          <p:nvPr/>
        </p:nvSpPr>
        <p:spPr bwMode="auto">
          <a:xfrm>
            <a:off x="272480" y="1228397"/>
            <a:ext cx="9001000" cy="4401205"/>
          </a:xfrm>
          <a:prstGeom prst="rect">
            <a:avLst/>
          </a:prstGeom>
          <a:solidFill>
            <a:srgbClr val="FFF6E7"/>
          </a:solidFill>
          <a:ln w="38100">
            <a:solidFill>
              <a:srgbClr val="9E0E11"/>
            </a:solidFill>
            <a:miter lim="800000"/>
            <a:headEnd/>
            <a:tailEnd/>
          </a:ln>
        </p:spPr>
        <p:txBody>
          <a:bodyPr vert="horz" wrap="square" lIns="91440" tIns="45720" rIns="91440" bIns="45720" numCol="1" anchor="ctr" anchorCtr="0" compatLnSpc="1">
            <a:prstTxWarp prst="textNoShape">
              <a:avLst/>
            </a:prstTxWarp>
            <a:spAutoFit/>
          </a:bodyPr>
          <a:lstStyle/>
          <a:p>
            <a:pPr marL="342900" lvl="0" indent="-342900" algn="just" defTabSz="914400">
              <a:spcBef>
                <a:spcPts val="0"/>
              </a:spcBef>
              <a:spcAft>
                <a:spcPts val="0"/>
              </a:spcAft>
              <a:defRPr/>
            </a:pPr>
            <a:r>
              <a:rPr lang="ru-RU" sz="1600" b="1">
                <a:solidFill>
                  <a:srgbClr val="9E0E11"/>
                </a:solidFill>
                <a:latin typeface="Times New Roman"/>
                <a:cs typeface="Times New Roman"/>
              </a:rPr>
              <a:t>1.</a:t>
            </a:r>
            <a:r>
              <a:rPr lang="ru-RU" sz="1600" b="1">
                <a:latin typeface="Times New Roman"/>
                <a:cs typeface="Times New Roman"/>
              </a:rPr>
              <a:t>   Мониторинг налогового законодательства, разъяснений ФНС,   </a:t>
            </a:r>
            <a:r>
              <a:rPr lang="ru-RU" sz="1600" b="1">
                <a:solidFill>
                  <a:srgbClr val="9E0E11"/>
                </a:solidFill>
                <a:latin typeface="Times New Roman"/>
                <a:cs typeface="Times New Roman"/>
              </a:rPr>
              <a:t>консультации у налоговых консультантов, аудиторов и юристов.</a:t>
            </a:r>
            <a:endParaRPr lang="ru-RU" sz="1600" b="1">
              <a:latin typeface="Times New Roman"/>
              <a:cs typeface="Times New Roman"/>
            </a:endParaRPr>
          </a:p>
          <a:p>
            <a:pPr marL="342900" indent="-342900" algn="just" defTabSz="914400">
              <a:defRPr/>
            </a:pPr>
            <a:r>
              <a:rPr lang="ru-RU" sz="1600" b="1">
                <a:solidFill>
                  <a:srgbClr val="9E0E11"/>
                </a:solidFill>
                <a:latin typeface="Times New Roman"/>
                <a:cs typeface="Times New Roman"/>
              </a:rPr>
              <a:t>2.</a:t>
            </a:r>
            <a:r>
              <a:rPr lang="ru-RU" sz="1600" b="1">
                <a:latin typeface="Times New Roman"/>
                <a:cs typeface="Times New Roman"/>
              </a:rPr>
              <a:t>  Пересмотреть </a:t>
            </a:r>
            <a:r>
              <a:rPr lang="ru-RU" sz="1600">
                <a:latin typeface="Times New Roman"/>
                <a:cs typeface="Times New Roman"/>
              </a:rPr>
              <a:t>политику компании в  части работы с  контрагентами, имеющими «негативную налоговую характеристику»; </a:t>
            </a:r>
            <a:endParaRPr/>
          </a:p>
          <a:p>
            <a:pPr marL="342900" indent="-342900" algn="just" defTabSz="914400">
              <a:defRPr/>
            </a:pPr>
            <a:r>
              <a:rPr lang="ru-RU" sz="1600">
                <a:latin typeface="Times New Roman"/>
                <a:cs typeface="Times New Roman"/>
              </a:rPr>
              <a:t>      </a:t>
            </a:r>
            <a:r>
              <a:rPr lang="ru-RU" sz="1600" b="1">
                <a:latin typeface="Times New Roman"/>
                <a:cs typeface="Times New Roman"/>
              </a:rPr>
              <a:t>Строже и  скрупулезнее отбирать контрагентов</a:t>
            </a:r>
            <a:r>
              <a:rPr lang="ru-RU" sz="1600">
                <a:latin typeface="Times New Roman"/>
                <a:cs typeface="Times New Roman"/>
              </a:rPr>
              <a:t>, закрепив важные положения в локальных актах с подробным описанием критерия (объемов) их проверки контрагентов, в  зависимости от  характера сделок (например, исходя из предмета, цены сделки и других ее параметров); </a:t>
            </a:r>
            <a:endParaRPr/>
          </a:p>
          <a:p>
            <a:pPr marL="342900" indent="-342900" algn="just" defTabSz="914400">
              <a:defRPr/>
            </a:pPr>
            <a:r>
              <a:rPr lang="ru-RU" sz="1600">
                <a:latin typeface="Times New Roman"/>
                <a:cs typeface="Times New Roman"/>
              </a:rPr>
              <a:t>      </a:t>
            </a:r>
            <a:r>
              <a:rPr lang="ru-RU" sz="1600" b="1">
                <a:latin typeface="Times New Roman"/>
                <a:cs typeface="Times New Roman"/>
              </a:rPr>
              <a:t>Собирать и  хранить достаточное досье на  контрагентов</a:t>
            </a:r>
            <a:r>
              <a:rPr lang="ru-RU" sz="1600">
                <a:latin typeface="Times New Roman"/>
                <a:cs typeface="Times New Roman"/>
              </a:rPr>
              <a:t>, иметь подтверждение наличия деловой репутации и опыта у контрагента в соответствующей области, сохранять электронную переписку с представителями контрагента и т.д.; </a:t>
            </a:r>
            <a:endParaRPr/>
          </a:p>
          <a:p>
            <a:pPr marL="342900" indent="-342900" algn="just" defTabSz="914400">
              <a:defRPr/>
            </a:pPr>
            <a:r>
              <a:rPr lang="ru-RU" sz="1600">
                <a:latin typeface="Times New Roman"/>
                <a:cs typeface="Times New Roman"/>
              </a:rPr>
              <a:t>      </a:t>
            </a:r>
            <a:r>
              <a:rPr lang="ru-RU" sz="1600" b="1">
                <a:latin typeface="Times New Roman"/>
                <a:cs typeface="Times New Roman"/>
              </a:rPr>
              <a:t>Учитывать позицию ФНС и  судов </a:t>
            </a:r>
            <a:r>
              <a:rPr lang="ru-RU" sz="1600">
                <a:latin typeface="Times New Roman"/>
                <a:cs typeface="Times New Roman"/>
              </a:rPr>
              <a:t>по  требованиям к  налогоплательщикам при доказывании достаточной степени осмотрительности в  выборе контрагентов, непричастности к  налоговым схемам с  участием «технических компаний»; </a:t>
            </a:r>
            <a:endParaRPr/>
          </a:p>
          <a:p>
            <a:pPr marL="342900" lvl="0" indent="-342900" algn="just" defTabSz="914400">
              <a:spcBef>
                <a:spcPts val="0"/>
              </a:spcBef>
              <a:spcAft>
                <a:spcPts val="0"/>
              </a:spcAft>
              <a:defRPr/>
            </a:pPr>
            <a:r>
              <a:rPr lang="ru-RU" sz="1600" b="1">
                <a:latin typeface="Times New Roman"/>
                <a:cs typeface="Times New Roman"/>
              </a:rPr>
              <a:t>       Система внутреннего контроля: </a:t>
            </a:r>
            <a:r>
              <a:rPr lang="ru-RU" sz="1600">
                <a:latin typeface="Times New Roman"/>
                <a:cs typeface="Times New Roman"/>
              </a:rPr>
              <a:t>ответственные сотрудники, положение о   договорной работе (проверке контрагентов), своевременное выявление  налоговых рисков и пр.</a:t>
            </a:r>
            <a:endParaRPr/>
          </a:p>
          <a:p>
            <a:pPr marL="342900" lvl="0" indent="-342900" algn="just" defTabSz="914400">
              <a:spcBef>
                <a:spcPts val="0"/>
              </a:spcBef>
              <a:spcAft>
                <a:spcPts val="0"/>
              </a:spcAft>
              <a:defRPr/>
            </a:pPr>
            <a:r>
              <a:rPr lang="ru-RU" sz="1600" b="1" u="none" strike="noStrike" cap="none">
                <a:ln>
                  <a:noFill/>
                </a:ln>
                <a:solidFill>
                  <a:srgbClr val="9E0E11"/>
                </a:solidFill>
                <a:latin typeface="Times New Roman"/>
                <a:ea typeface="Times New Roman"/>
                <a:cs typeface="Times New Roman"/>
              </a:rPr>
              <a:t>3.   </a:t>
            </a:r>
            <a:r>
              <a:rPr lang="ru-RU" sz="2000" b="1" u="none" strike="noStrike" cap="none">
                <a:ln>
                  <a:noFill/>
                </a:ln>
                <a:solidFill>
                  <a:srgbClr val="9E0E11"/>
                </a:solidFill>
                <a:latin typeface="Times New Roman"/>
                <a:ea typeface="Times New Roman"/>
                <a:cs typeface="Times New Roman"/>
              </a:rPr>
              <a:t>Независимый налоговый аудит с гарантией и страховкой!</a:t>
            </a:r>
            <a:endParaRPr sz="2000">
              <a:latin typeface="Times New Roman"/>
              <a:cs typeface="Times New Roman"/>
            </a:endParaRPr>
          </a:p>
          <a:p>
            <a:pPr marL="342900" lvl="0" indent="-342900" algn="just" defTabSz="914400">
              <a:spcBef>
                <a:spcPts val="0"/>
              </a:spcBef>
              <a:spcAft>
                <a:spcPts val="0"/>
              </a:spcAft>
              <a:defRPr/>
            </a:pPr>
            <a:endParaRPr lang="ru-RU" sz="2000" b="1">
              <a:solidFill>
                <a:srgbClr val="9E0E11"/>
              </a:solidFill>
              <a:latin typeface="Times New Roman"/>
              <a:ea typeface="Times New Roman"/>
              <a:cs typeface="Times New Roman"/>
            </a:endParaRPr>
          </a:p>
        </p:txBody>
      </p:sp>
      <p:sp>
        <p:nvSpPr>
          <p:cNvPr id="11" name="Прямоугольник 9"/>
          <p:cNvSpPr/>
          <p:nvPr/>
        </p:nvSpPr>
        <p:spPr bwMode="auto">
          <a:xfrm>
            <a:off x="776536" y="116632"/>
            <a:ext cx="8563383" cy="400110"/>
          </a:xfrm>
          <a:prstGeom prst="rect">
            <a:avLst/>
          </a:prstGeom>
        </p:spPr>
        <p:txBody>
          <a:bodyPr wrap="square">
            <a:spAutoFit/>
          </a:bodyPr>
          <a:lstStyle/>
          <a:p>
            <a:pPr lvl="0" algn="just" defTabSz="914400">
              <a:spcBef>
                <a:spcPts val="0"/>
              </a:spcBef>
              <a:spcAft>
                <a:spcPts val="0"/>
              </a:spcAft>
              <a:defRPr/>
            </a:pPr>
            <a:r>
              <a:rPr lang="ru-RU" sz="2000" b="1">
                <a:solidFill>
                  <a:srgbClr val="9E0E11"/>
                </a:solidFill>
                <a:latin typeface="Times New Roman"/>
                <a:cs typeface="Times New Roman"/>
              </a:rPr>
              <a:t>Мероприятия по снижению налоговых рисков</a:t>
            </a:r>
            <a:endParaRPr/>
          </a:p>
        </p:txBody>
      </p:sp>
      <p:pic>
        <p:nvPicPr>
          <p:cNvPr id="12" name="image1.png"/>
          <p:cNvPicPr>
            <a:picLocks noChangeAspect="1"/>
          </p:cNvPicPr>
          <p:nvPr/>
        </p:nvPicPr>
        <p:blipFill>
          <a:blip r:embed="rId6"/>
          <a:stretch/>
        </p:blipFill>
        <p:spPr bwMode="auto">
          <a:xfrm>
            <a:off x="8500533" y="0"/>
            <a:ext cx="1344824" cy="358252"/>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Рисунок 8"/>
          <p:cNvPicPr>
            <a:picLocks noChangeAspect="1"/>
          </p:cNvPicPr>
          <p:nvPr/>
        </p:nvPicPr>
        <p:blipFill>
          <a:blip r:embed="rId2"/>
          <a:srcRect/>
          <a:stretch>
            <a:fillRect/>
          </a:stretch>
        </p:blipFill>
        <p:spPr bwMode="auto">
          <a:xfrm>
            <a:off x="381000" y="0"/>
            <a:ext cx="9144000" cy="6858000"/>
          </a:xfrm>
          <a:prstGeom prst="rect">
            <a:avLst/>
          </a:prstGeom>
          <a:noFill/>
          <a:ln w="9525">
            <a:noFill/>
            <a:miter lim="800000"/>
            <a:headEnd/>
            <a:tailEnd/>
          </a:ln>
        </p:spPr>
      </p:pic>
      <p:sp>
        <p:nvSpPr>
          <p:cNvPr id="46" name="Заголовок 1">
            <a:extLst/>
          </p:cNvPr>
          <p:cNvSpPr txBox="1">
            <a:spLocks/>
          </p:cNvSpPr>
          <p:nvPr/>
        </p:nvSpPr>
        <p:spPr>
          <a:xfrm>
            <a:off x="-144463" y="-574675"/>
            <a:ext cx="3713163" cy="3914775"/>
          </a:xfrm>
          <a:prstGeom prst="rect">
            <a:avLst/>
          </a:prstGeom>
        </p:spPr>
        <p:txBody>
          <a:bodyPr lIns="72572" tIns="36286" rIns="72572" bIns="36286"/>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sz="22777" b="1" dirty="0">
                <a:solidFill>
                  <a:srgbClr val="A62421"/>
                </a:solidFill>
                <a:latin typeface="Franklin Gothic Demi" panose="020B0603020102020204" pitchFamily="34" charset="0"/>
              </a:rPr>
              <a:t>?</a:t>
            </a:r>
          </a:p>
        </p:txBody>
      </p:sp>
      <p:sp>
        <p:nvSpPr>
          <p:cNvPr id="23" name="Заголовок 1">
            <a:extLst/>
          </p:cNvPr>
          <p:cNvSpPr txBox="1">
            <a:spLocks/>
          </p:cNvSpPr>
          <p:nvPr/>
        </p:nvSpPr>
        <p:spPr>
          <a:xfrm>
            <a:off x="1350963" y="481013"/>
            <a:ext cx="6954837" cy="912812"/>
          </a:xfrm>
          <a:prstGeom prst="rect">
            <a:avLst/>
          </a:prstGeom>
        </p:spPr>
        <p:txBody>
          <a:bodyPr lIns="72572" tIns="36286" rIns="72572" bIns="36286"/>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sz="3387" b="1" dirty="0">
                <a:solidFill>
                  <a:srgbClr val="26021D"/>
                </a:solidFill>
                <a:latin typeface="Franklin Gothic Demi" panose="020B0603020102020204" pitchFamily="34" charset="0"/>
              </a:rPr>
              <a:t>Сколько стоит уверенность, защита и страховка от рисков?</a:t>
            </a:r>
            <a:endParaRPr lang="ru-RU" sz="3387" b="1" dirty="0">
              <a:solidFill>
                <a:srgbClr val="9E0E11"/>
              </a:solidFill>
              <a:latin typeface="Franklin Gothic Demi" panose="020B0603020102020204" pitchFamily="34" charset="0"/>
            </a:endParaRPr>
          </a:p>
        </p:txBody>
      </p:sp>
      <p:grpSp>
        <p:nvGrpSpPr>
          <p:cNvPr id="2" name="Группа 1"/>
          <p:cNvGrpSpPr>
            <a:grpSpLocks/>
          </p:cNvGrpSpPr>
          <p:nvPr/>
        </p:nvGrpSpPr>
        <p:grpSpPr bwMode="auto">
          <a:xfrm>
            <a:off x="1443038" y="1792288"/>
            <a:ext cx="6953250" cy="3330575"/>
            <a:chOff x="968552" y="2106117"/>
            <a:chExt cx="6130349" cy="2941764"/>
          </a:xfrm>
        </p:grpSpPr>
        <p:sp>
          <p:nvSpPr>
            <p:cNvPr id="37" name="Rectangle 19">
              <a:extLst/>
            </p:cNvPr>
            <p:cNvSpPr/>
            <p:nvPr/>
          </p:nvSpPr>
          <p:spPr>
            <a:xfrm>
              <a:off x="968552" y="2108921"/>
              <a:ext cx="1944076" cy="2938960"/>
            </a:xfrm>
            <a:prstGeom prst="rect">
              <a:avLst/>
            </a:prstGeom>
            <a:solidFill>
              <a:schemeClr val="bg1"/>
            </a:solidFill>
            <a:ln>
              <a:noFill/>
            </a:ln>
            <a:effectLst>
              <a:outerShdw blurRad="254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29" dirty="0"/>
            </a:p>
          </p:txBody>
        </p:sp>
        <p:sp>
          <p:nvSpPr>
            <p:cNvPr id="38" name="Rectangle 51">
              <a:extLst/>
            </p:cNvPr>
            <p:cNvSpPr/>
            <p:nvPr/>
          </p:nvSpPr>
          <p:spPr>
            <a:xfrm>
              <a:off x="3094579" y="2106117"/>
              <a:ext cx="1944077" cy="2938960"/>
            </a:xfrm>
            <a:prstGeom prst="rect">
              <a:avLst/>
            </a:prstGeom>
            <a:solidFill>
              <a:schemeClr val="bg1"/>
            </a:solidFill>
            <a:ln>
              <a:noFill/>
            </a:ln>
            <a:effectLst>
              <a:outerShdw blurRad="254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29" dirty="0"/>
            </a:p>
          </p:txBody>
        </p:sp>
        <p:sp>
          <p:nvSpPr>
            <p:cNvPr id="40" name="TextBox 39">
              <a:extLst/>
            </p:cNvPr>
            <p:cNvSpPr txBox="1"/>
            <p:nvPr/>
          </p:nvSpPr>
          <p:spPr>
            <a:xfrm>
              <a:off x="3116973" y="2337476"/>
              <a:ext cx="1944077" cy="786621"/>
            </a:xfrm>
            <a:prstGeom prst="rect">
              <a:avLst/>
            </a:prstGeom>
            <a:noFill/>
          </p:spPr>
          <p:txBody>
            <a:bodyPr>
              <a:spAutoFit/>
            </a:bodyPr>
            <a:lstStyle/>
            <a:p>
              <a:pPr algn="ctr">
                <a:spcAft>
                  <a:spcPts val="476"/>
                </a:spcAft>
                <a:defRPr/>
              </a:pPr>
              <a:r>
                <a:rPr lang="ru-RU" sz="1270" b="1" dirty="0">
                  <a:solidFill>
                    <a:schemeClr val="tx1">
                      <a:lumMod val="85000"/>
                      <a:lumOff val="15000"/>
                    </a:schemeClr>
                  </a:solidFill>
                  <a:latin typeface="Franklin Gothic Demi" panose="020B0603020102020204" pitchFamily="34" charset="0"/>
                </a:rPr>
                <a:t>ЮРИДИЧЕСКИЕ И ФИНАНСОВЫЕ ГАРАНТИИ</a:t>
              </a:r>
            </a:p>
            <a:p>
              <a:pPr algn="ctr">
                <a:defRPr/>
              </a:pPr>
              <a:r>
                <a:rPr lang="ru-RU" sz="952" dirty="0">
                  <a:solidFill>
                    <a:schemeClr val="tx1">
                      <a:lumMod val="75000"/>
                      <a:lumOff val="25000"/>
                    </a:schemeClr>
                  </a:solidFill>
                  <a:latin typeface="Franklin Gothic Book" panose="020B0503020102020204" pitchFamily="34" charset="0"/>
                </a:rPr>
                <a:t>защита и страховка на 3 года</a:t>
              </a:r>
            </a:p>
          </p:txBody>
        </p:sp>
        <p:sp>
          <p:nvSpPr>
            <p:cNvPr id="41" name="Rectangle 58">
              <a:extLst/>
            </p:cNvPr>
            <p:cNvSpPr/>
            <p:nvPr/>
          </p:nvSpPr>
          <p:spPr>
            <a:xfrm>
              <a:off x="5203811" y="2106117"/>
              <a:ext cx="1895090" cy="2938960"/>
            </a:xfrm>
            <a:prstGeom prst="rect">
              <a:avLst/>
            </a:prstGeom>
            <a:solidFill>
              <a:schemeClr val="bg1"/>
            </a:solidFill>
            <a:ln>
              <a:noFill/>
            </a:ln>
            <a:effectLst>
              <a:outerShdw blurRad="2540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29" dirty="0"/>
            </a:p>
          </p:txBody>
        </p:sp>
        <p:sp>
          <p:nvSpPr>
            <p:cNvPr id="42" name="TextBox 41">
              <a:extLst/>
            </p:cNvPr>
            <p:cNvSpPr txBox="1"/>
            <p:nvPr/>
          </p:nvSpPr>
          <p:spPr>
            <a:xfrm>
              <a:off x="5203811" y="2337476"/>
              <a:ext cx="1895090" cy="612751"/>
            </a:xfrm>
            <a:prstGeom prst="rect">
              <a:avLst/>
            </a:prstGeom>
            <a:noFill/>
          </p:spPr>
          <p:txBody>
            <a:bodyPr>
              <a:spAutoFit/>
            </a:bodyPr>
            <a:lstStyle/>
            <a:p>
              <a:pPr algn="ctr">
                <a:spcAft>
                  <a:spcPts val="476"/>
                </a:spcAft>
                <a:defRPr/>
              </a:pPr>
              <a:r>
                <a:rPr lang="ru-RU" sz="1270" b="1" dirty="0">
                  <a:solidFill>
                    <a:schemeClr val="tx1">
                      <a:lumMod val="85000"/>
                      <a:lumOff val="15000"/>
                    </a:schemeClr>
                  </a:solidFill>
                  <a:latin typeface="Franklin Gothic Demi" panose="020B0603020102020204" pitchFamily="34" charset="0"/>
                </a:rPr>
                <a:t>ПЕРСОНАЛЬНЫЙ СЕРТИФИКАТ</a:t>
              </a:r>
            </a:p>
            <a:p>
              <a:pPr algn="ctr">
                <a:defRPr/>
              </a:pPr>
              <a:r>
                <a:rPr lang="ru-RU" sz="952" dirty="0">
                  <a:solidFill>
                    <a:schemeClr val="tx1">
                      <a:lumMod val="75000"/>
                      <a:lumOff val="25000"/>
                    </a:schemeClr>
                  </a:solidFill>
                  <a:latin typeface="Franklin Gothic Book" panose="020B0503020102020204" pitchFamily="34" charset="0"/>
                </a:rPr>
                <a:t>подтверждает профессионализм</a:t>
              </a:r>
            </a:p>
          </p:txBody>
        </p:sp>
        <p:pic>
          <p:nvPicPr>
            <p:cNvPr id="113681" name="Рисунок 42"/>
            <p:cNvPicPr>
              <a:picLocks noChangeAspect="1"/>
            </p:cNvPicPr>
            <p:nvPr/>
          </p:nvPicPr>
          <p:blipFill>
            <a:blip r:embed="rId3"/>
            <a:srcRect/>
            <a:stretch>
              <a:fillRect/>
            </a:stretch>
          </p:blipFill>
          <p:spPr bwMode="auto">
            <a:xfrm>
              <a:off x="5438195" y="3455064"/>
              <a:ext cx="1481108" cy="1047591"/>
            </a:xfrm>
            <a:prstGeom prst="rect">
              <a:avLst/>
            </a:prstGeom>
            <a:noFill/>
            <a:ln w="9525">
              <a:noFill/>
              <a:miter lim="800000"/>
              <a:headEnd/>
              <a:tailEnd/>
            </a:ln>
          </p:spPr>
        </p:pic>
        <p:sp>
          <p:nvSpPr>
            <p:cNvPr id="44" name="TextBox 43">
              <a:extLst/>
            </p:cNvPr>
            <p:cNvSpPr txBox="1"/>
            <p:nvPr/>
          </p:nvSpPr>
          <p:spPr>
            <a:xfrm>
              <a:off x="968552" y="2336074"/>
              <a:ext cx="1944076" cy="612750"/>
            </a:xfrm>
            <a:prstGeom prst="rect">
              <a:avLst/>
            </a:prstGeom>
            <a:noFill/>
          </p:spPr>
          <p:txBody>
            <a:bodyPr>
              <a:spAutoFit/>
            </a:bodyPr>
            <a:lstStyle/>
            <a:p>
              <a:pPr algn="ctr">
                <a:spcAft>
                  <a:spcPts val="476"/>
                </a:spcAft>
                <a:defRPr/>
              </a:pPr>
              <a:r>
                <a:rPr lang="ru-RU" sz="1270" b="1" dirty="0">
                  <a:solidFill>
                    <a:schemeClr val="tx1">
                      <a:lumMod val="85000"/>
                      <a:lumOff val="15000"/>
                    </a:schemeClr>
                  </a:solidFill>
                  <a:latin typeface="Franklin Gothic Demi" panose="020B0603020102020204" pitchFamily="34" charset="0"/>
                </a:rPr>
                <a:t>АУДИТОРСКОЕ ЗАКЛЮЧЕНИЕ</a:t>
              </a:r>
            </a:p>
            <a:p>
              <a:pPr algn="ctr">
                <a:defRPr/>
              </a:pPr>
              <a:r>
                <a:rPr lang="ru-RU" sz="952" dirty="0">
                  <a:solidFill>
                    <a:schemeClr val="tx1">
                      <a:lumMod val="75000"/>
                      <a:lumOff val="25000"/>
                    </a:schemeClr>
                  </a:solidFill>
                  <a:latin typeface="Franklin Gothic Book" panose="020B0503020102020204" pitchFamily="34" charset="0"/>
                </a:rPr>
                <a:t>достоверный учет и отчетность</a:t>
              </a:r>
            </a:p>
          </p:txBody>
        </p:sp>
        <p:pic>
          <p:nvPicPr>
            <p:cNvPr id="113683" name="Рисунок 44"/>
            <p:cNvPicPr>
              <a:picLocks noChangeAspect="1"/>
            </p:cNvPicPr>
            <p:nvPr/>
          </p:nvPicPr>
          <p:blipFill>
            <a:blip r:embed="rId4"/>
            <a:srcRect/>
            <a:stretch>
              <a:fillRect/>
            </a:stretch>
          </p:blipFill>
          <p:spPr bwMode="auto">
            <a:xfrm>
              <a:off x="3440030" y="3149374"/>
              <a:ext cx="1173318" cy="1656869"/>
            </a:xfrm>
            <a:prstGeom prst="rect">
              <a:avLst/>
            </a:prstGeom>
            <a:noFill/>
            <a:ln w="9525">
              <a:noFill/>
              <a:miter lim="800000"/>
              <a:headEnd/>
              <a:tailEnd/>
            </a:ln>
          </p:spPr>
        </p:pic>
        <p:pic>
          <p:nvPicPr>
            <p:cNvPr id="113684" name="Рисунок 2"/>
            <p:cNvPicPr>
              <a:picLocks noChangeAspect="1"/>
            </p:cNvPicPr>
            <p:nvPr/>
          </p:nvPicPr>
          <p:blipFill>
            <a:blip r:embed="rId5"/>
            <a:srcRect/>
            <a:stretch>
              <a:fillRect/>
            </a:stretch>
          </p:blipFill>
          <p:spPr bwMode="auto">
            <a:xfrm>
              <a:off x="1358978" y="3162289"/>
              <a:ext cx="1162602" cy="1643954"/>
            </a:xfrm>
            <a:prstGeom prst="rect">
              <a:avLst/>
            </a:prstGeom>
            <a:noFill/>
            <a:ln w="9525">
              <a:noFill/>
              <a:miter lim="800000"/>
              <a:headEnd/>
              <a:tailEnd/>
            </a:ln>
          </p:spPr>
        </p:pic>
        <p:sp>
          <p:nvSpPr>
            <p:cNvPr id="22" name="TextBox 21">
              <a:extLst/>
            </p:cNvPr>
            <p:cNvSpPr txBox="1"/>
            <p:nvPr/>
          </p:nvSpPr>
          <p:spPr>
            <a:xfrm>
              <a:off x="1424829" y="3727032"/>
              <a:ext cx="1031522" cy="340728"/>
            </a:xfrm>
            <a:prstGeom prst="rect">
              <a:avLst/>
            </a:prstGeom>
            <a:noFill/>
          </p:spPr>
          <p:txBody>
            <a:bodyPr>
              <a:spAutoFit/>
            </a:bodyPr>
            <a:lstStyle/>
            <a:p>
              <a:pPr algn="ctr">
                <a:spcAft>
                  <a:spcPts val="476"/>
                </a:spcAft>
                <a:defRPr/>
              </a:pPr>
              <a:r>
                <a:rPr lang="ru-RU" sz="952" dirty="0">
                  <a:solidFill>
                    <a:schemeClr val="tx1">
                      <a:lumMod val="65000"/>
                      <a:lumOff val="35000"/>
                    </a:schemeClr>
                  </a:solidFill>
                  <a:latin typeface="Franklin Gothic Demi" panose="020B0603020102020204" pitchFamily="34" charset="0"/>
                </a:rPr>
                <a:t>АУДИТОРСКОЕ ЗАКЛЮЧЕНИЕ</a:t>
              </a:r>
              <a:endParaRPr lang="ru-RU" sz="833" dirty="0">
                <a:solidFill>
                  <a:schemeClr val="tx1">
                    <a:lumMod val="65000"/>
                    <a:lumOff val="35000"/>
                  </a:schemeClr>
                </a:solidFill>
                <a:latin typeface="Franklin Gothic Book" panose="020B0503020102020204" pitchFamily="34" charset="0"/>
              </a:endParaRPr>
            </a:p>
          </p:txBody>
        </p:sp>
      </p:grpSp>
      <p:sp>
        <p:nvSpPr>
          <p:cNvPr id="24" name="Прямоугольник: скругленные верхние углы 23">
            <a:extLst/>
          </p:cNvPr>
          <p:cNvSpPr/>
          <p:nvPr/>
        </p:nvSpPr>
        <p:spPr>
          <a:xfrm rot="16200000" flipV="1">
            <a:off x="5283200" y="8940800"/>
            <a:ext cx="1052513" cy="5491163"/>
          </a:xfrm>
          <a:prstGeom prst="round2SameRect">
            <a:avLst>
              <a:gd name="adj1" fmla="val 50000"/>
              <a:gd name="adj2" fmla="val 0"/>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29"/>
          </a:p>
        </p:txBody>
      </p:sp>
      <p:pic>
        <p:nvPicPr>
          <p:cNvPr id="113671" name="Рисунок 28">
            <a:hlinkClick r:id="rId6" action="ppaction://hlinkfile"/>
          </p:cNvPr>
          <p:cNvPicPr>
            <a:picLocks noChangeAspect="1"/>
          </p:cNvPicPr>
          <p:nvPr/>
        </p:nvPicPr>
        <p:blipFill>
          <a:blip r:embed="rId7"/>
          <a:srcRect/>
          <a:stretch>
            <a:fillRect/>
          </a:stretch>
        </p:blipFill>
        <p:spPr bwMode="auto">
          <a:xfrm>
            <a:off x="6562725" y="5851525"/>
            <a:ext cx="2435225" cy="433388"/>
          </a:xfrm>
          <a:prstGeom prst="rect">
            <a:avLst/>
          </a:prstGeom>
          <a:noFill/>
          <a:ln w="9525">
            <a:noFill/>
            <a:miter lim="800000"/>
            <a:headEnd/>
            <a:tailEnd/>
          </a:ln>
        </p:spPr>
      </p:pic>
      <p:sp>
        <p:nvSpPr>
          <p:cNvPr id="113672" name="Прямоугольник 29"/>
          <p:cNvSpPr>
            <a:spLocks noChangeArrowheads="1"/>
          </p:cNvSpPr>
          <p:nvPr/>
        </p:nvSpPr>
        <p:spPr bwMode="auto">
          <a:xfrm>
            <a:off x="3784600" y="5702300"/>
            <a:ext cx="1649413" cy="415925"/>
          </a:xfrm>
          <a:prstGeom prst="rect">
            <a:avLst/>
          </a:prstGeom>
          <a:noFill/>
          <a:ln w="9525">
            <a:noFill/>
            <a:miter lim="800000"/>
            <a:headEnd/>
            <a:tailEnd/>
          </a:ln>
        </p:spPr>
        <p:txBody>
          <a:bodyPr>
            <a:spAutoFit/>
          </a:bodyPr>
          <a:lstStyle/>
          <a:p>
            <a:r>
              <a:rPr lang="ru-RU" altLang="ru-RU" sz="900">
                <a:solidFill>
                  <a:srgbClr val="26021D"/>
                </a:solidFill>
                <a:latin typeface="Franklin Gothic Book" pitchFamily="34" charset="0"/>
                <a:cs typeface="Times New Roman" pitchFamily="18" charset="0"/>
              </a:rPr>
              <a:t>АКГ  «Правовест Аудит»</a:t>
            </a:r>
            <a:br>
              <a:rPr lang="ru-RU" altLang="ru-RU" sz="900">
                <a:solidFill>
                  <a:srgbClr val="26021D"/>
                </a:solidFill>
                <a:latin typeface="Franklin Gothic Book" pitchFamily="34" charset="0"/>
                <a:cs typeface="Times New Roman" pitchFamily="18" charset="0"/>
              </a:rPr>
            </a:br>
            <a:r>
              <a:rPr lang="ru-RU" altLang="ru-RU" sz="1200" b="1">
                <a:latin typeface="Franklin Gothic Book" pitchFamily="34" charset="0"/>
                <a:cs typeface="Times New Roman" pitchFamily="18" charset="0"/>
              </a:rPr>
              <a:t>16 место </a:t>
            </a:r>
            <a:r>
              <a:rPr lang="en-US" altLang="ru-RU" sz="1200" b="1">
                <a:latin typeface="Franklin Gothic Book" pitchFamily="34" charset="0"/>
                <a:cs typeface="Times New Roman" pitchFamily="18" charset="0"/>
              </a:rPr>
              <a:t>RAEX</a:t>
            </a:r>
            <a:endParaRPr lang="ru-RU" altLang="ru-RU" sz="1100" b="1">
              <a:latin typeface="Franklin Gothic Book" pitchFamily="34" charset="0"/>
            </a:endParaRPr>
          </a:p>
        </p:txBody>
      </p:sp>
      <p:sp>
        <p:nvSpPr>
          <p:cNvPr id="31" name="TextBox 30">
            <a:extLst/>
          </p:cNvPr>
          <p:cNvSpPr txBox="1"/>
          <p:nvPr/>
        </p:nvSpPr>
        <p:spPr>
          <a:xfrm>
            <a:off x="876300" y="5688013"/>
            <a:ext cx="2043113" cy="736600"/>
          </a:xfrm>
          <a:prstGeom prst="rect">
            <a:avLst/>
          </a:prstGeom>
          <a:noFill/>
        </p:spPr>
        <p:txBody>
          <a:bodyPr>
            <a:spAutoFit/>
          </a:bodyPr>
          <a:lstStyle/>
          <a:p>
            <a:pPr>
              <a:lnSpc>
                <a:spcPct val="70000"/>
              </a:lnSpc>
              <a:defRPr/>
            </a:pPr>
            <a:r>
              <a:rPr lang="ru-RU" sz="1270" dirty="0">
                <a:latin typeface="Franklin Gothic Book" panose="020B0503020102020204" pitchFamily="34" charset="0"/>
              </a:rPr>
              <a:t>Узнайте за 1 минуту</a:t>
            </a:r>
          </a:p>
          <a:p>
            <a:pPr>
              <a:lnSpc>
                <a:spcPct val="80000"/>
              </a:lnSpc>
              <a:spcBef>
                <a:spcPts val="476"/>
              </a:spcBef>
              <a:defRPr/>
            </a:pPr>
            <a:r>
              <a:rPr lang="ru-RU" b="1" spc="79" dirty="0">
                <a:solidFill>
                  <a:srgbClr val="E51A4B"/>
                </a:solidFill>
                <a:latin typeface="Franklin Gothic Demi" panose="020B0703020102020204" pitchFamily="34" charset="0"/>
              </a:rPr>
              <a:t>ЦЕНУ</a:t>
            </a:r>
            <a:br>
              <a:rPr lang="ru-RU" b="1" spc="79" dirty="0">
                <a:solidFill>
                  <a:srgbClr val="E51A4B"/>
                </a:solidFill>
                <a:latin typeface="Franklin Gothic Demi" panose="020B0703020102020204" pitchFamily="34" charset="0"/>
              </a:rPr>
            </a:br>
            <a:r>
              <a:rPr lang="ru-RU" b="1" spc="79" dirty="0">
                <a:solidFill>
                  <a:srgbClr val="E51A4B"/>
                </a:solidFill>
                <a:latin typeface="Franklin Gothic Demi" panose="020B0703020102020204" pitchFamily="34" charset="0"/>
              </a:rPr>
              <a:t>ЗАЩИТЫ</a:t>
            </a:r>
          </a:p>
        </p:txBody>
      </p:sp>
      <p:sp>
        <p:nvSpPr>
          <p:cNvPr id="32" name="Прямоугольник 31">
            <a:hlinkClick r:id="rId6" action="ppaction://hlinkfile"/>
            <a:extLst/>
          </p:cNvPr>
          <p:cNvSpPr/>
          <p:nvPr/>
        </p:nvSpPr>
        <p:spPr>
          <a:xfrm>
            <a:off x="3783013" y="6084888"/>
            <a:ext cx="1792287" cy="365125"/>
          </a:xfrm>
          <a:prstGeom prst="rect">
            <a:avLst/>
          </a:prstGeom>
        </p:spPr>
        <p:txBody>
          <a:bodyPr>
            <a:spAutoFit/>
          </a:bodyPr>
          <a:lstStyle/>
          <a:p>
            <a:pPr>
              <a:lnSpc>
                <a:spcPct val="80000"/>
              </a:lnSpc>
              <a:defRPr/>
            </a:pPr>
            <a:r>
              <a:rPr lang="ru-RU" sz="1270" b="1" dirty="0">
                <a:latin typeface="Franklin Gothic Book" panose="020B0503020102020204" pitchFamily="34" charset="0"/>
                <a:ea typeface="Times New Roman" panose="02020603050405020304" pitchFamily="18" charset="0"/>
              </a:rPr>
              <a:t>+7</a:t>
            </a:r>
            <a:r>
              <a:rPr lang="en-US" sz="1270" b="1" dirty="0">
                <a:latin typeface="Franklin Gothic Book" panose="020B0503020102020204" pitchFamily="34" charset="0"/>
                <a:ea typeface="Times New Roman" panose="02020603050405020304" pitchFamily="18" charset="0"/>
              </a:rPr>
              <a:t> (495) 134-32-23</a:t>
            </a:r>
          </a:p>
          <a:p>
            <a:pPr>
              <a:lnSpc>
                <a:spcPct val="80000"/>
              </a:lnSpc>
              <a:defRPr/>
            </a:pPr>
            <a:r>
              <a:rPr lang="en-US" sz="952" dirty="0">
                <a:latin typeface="Franklin Gothic Book" panose="020B0503020102020204" pitchFamily="34" charset="0"/>
                <a:ea typeface="Times New Roman" panose="02020603050405020304" pitchFamily="18" charset="0"/>
              </a:rPr>
              <a:t>pravovest-audit.ru</a:t>
            </a:r>
          </a:p>
        </p:txBody>
      </p:sp>
      <p:pic>
        <p:nvPicPr>
          <p:cNvPr id="113675" name="Рисунок 40" descr="image001"/>
          <p:cNvPicPr>
            <a:picLocks noChangeAspect="1" noChangeArrowheads="1"/>
          </p:cNvPicPr>
          <p:nvPr/>
        </p:nvPicPr>
        <p:blipFill>
          <a:blip r:embed="rId8"/>
          <a:srcRect/>
          <a:stretch>
            <a:fillRect/>
          </a:stretch>
        </p:blipFill>
        <p:spPr bwMode="auto">
          <a:xfrm>
            <a:off x="2692400" y="5641975"/>
            <a:ext cx="876300" cy="885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2169" y="-46861"/>
            <a:ext cx="6331828" cy="2368708"/>
          </a:xfrm>
          <a:prstGeom prst="rect">
            <a:avLst/>
          </a:prstGeom>
        </p:spPr>
        <p:txBody>
          <a:bodyPr vert="horz" wrap="square" lIns="0" tIns="14080" rIns="0" bIns="0" rtlCol="0">
            <a:spAutoFit/>
          </a:bodyPr>
          <a:lstStyle/>
          <a:p>
            <a:pPr marL="14080">
              <a:lnSpc>
                <a:spcPct val="100000"/>
              </a:lnSpc>
              <a:spcBef>
                <a:spcPts val="111"/>
              </a:spcBef>
            </a:pPr>
            <a:r>
              <a:rPr spc="-254" dirty="0"/>
              <a:t>ВЫГОДА</a:t>
            </a:r>
            <a:r>
              <a:rPr spc="-466" dirty="0"/>
              <a:t> </a:t>
            </a:r>
            <a:r>
              <a:rPr lang="ru-RU" spc="-466" dirty="0" smtClean="0"/>
              <a:t>                                 </a:t>
            </a:r>
            <a:r>
              <a:rPr lang="ru-RU" sz="15300" spc="11" dirty="0" smtClean="0">
                <a:solidFill>
                  <a:srgbClr val="E41A4A"/>
                </a:solidFill>
              </a:rPr>
              <a:t>15</a:t>
            </a:r>
            <a:endParaRPr sz="15300" dirty="0"/>
          </a:p>
        </p:txBody>
      </p:sp>
      <p:sp>
        <p:nvSpPr>
          <p:cNvPr id="3" name="object 3"/>
          <p:cNvSpPr txBox="1"/>
          <p:nvPr/>
        </p:nvSpPr>
        <p:spPr>
          <a:xfrm>
            <a:off x="7146451" y="975030"/>
            <a:ext cx="692692" cy="1137602"/>
          </a:xfrm>
          <a:prstGeom prst="rect">
            <a:avLst/>
          </a:prstGeom>
        </p:spPr>
        <p:txBody>
          <a:bodyPr vert="horz" wrap="square" lIns="0" tIns="14080" rIns="0" bIns="0" rtlCol="0">
            <a:spAutoFit/>
          </a:bodyPr>
          <a:lstStyle/>
          <a:p>
            <a:pPr marL="14080">
              <a:spcBef>
                <a:spcPts val="111"/>
              </a:spcBef>
            </a:pPr>
            <a:r>
              <a:rPr sz="7300" b="1" spc="39" dirty="0">
                <a:solidFill>
                  <a:srgbClr val="25021D"/>
                </a:solidFill>
                <a:latin typeface="Trebuchet MS"/>
                <a:cs typeface="Trebuchet MS"/>
              </a:rPr>
              <a:t>%</a:t>
            </a:r>
            <a:endParaRPr sz="7300" dirty="0">
              <a:latin typeface="Trebuchet MS"/>
              <a:cs typeface="Trebuchet MS"/>
            </a:endParaRPr>
          </a:p>
        </p:txBody>
      </p:sp>
      <p:grpSp>
        <p:nvGrpSpPr>
          <p:cNvPr id="4" name="object 4"/>
          <p:cNvGrpSpPr/>
          <p:nvPr/>
        </p:nvGrpSpPr>
        <p:grpSpPr>
          <a:xfrm>
            <a:off x="0" y="5464905"/>
            <a:ext cx="9340775" cy="1158001"/>
            <a:chOff x="0" y="5166359"/>
            <a:chExt cx="8143240" cy="1094740"/>
          </a:xfrm>
        </p:grpSpPr>
        <p:sp>
          <p:nvSpPr>
            <p:cNvPr id="5" name="object 5"/>
            <p:cNvSpPr/>
            <p:nvPr/>
          </p:nvSpPr>
          <p:spPr>
            <a:xfrm>
              <a:off x="0" y="5166359"/>
              <a:ext cx="5195316" cy="109421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0" y="5219699"/>
              <a:ext cx="5184775" cy="992505"/>
            </a:xfrm>
            <a:custGeom>
              <a:avLst/>
              <a:gdLst/>
              <a:ahLst/>
              <a:cxnLst/>
              <a:rect l="l" t="t" r="r" b="b"/>
              <a:pathLst>
                <a:path w="5184775" h="992504">
                  <a:moveTo>
                    <a:pt x="4688585" y="0"/>
                  </a:moveTo>
                  <a:lnTo>
                    <a:pt x="0" y="0"/>
                  </a:lnTo>
                  <a:lnTo>
                    <a:pt x="0" y="992124"/>
                  </a:lnTo>
                  <a:lnTo>
                    <a:pt x="4688585" y="992124"/>
                  </a:lnTo>
                  <a:lnTo>
                    <a:pt x="4736355" y="989853"/>
                  </a:lnTo>
                  <a:lnTo>
                    <a:pt x="4782841" y="983179"/>
                  </a:lnTo>
                  <a:lnTo>
                    <a:pt x="4827835" y="972309"/>
                  </a:lnTo>
                  <a:lnTo>
                    <a:pt x="4871129" y="957453"/>
                  </a:lnTo>
                  <a:lnTo>
                    <a:pt x="4912516" y="938817"/>
                  </a:lnTo>
                  <a:lnTo>
                    <a:pt x="4951787" y="916609"/>
                  </a:lnTo>
                  <a:lnTo>
                    <a:pt x="4988734" y="891038"/>
                  </a:lnTo>
                  <a:lnTo>
                    <a:pt x="5023150" y="862311"/>
                  </a:lnTo>
                  <a:lnTo>
                    <a:pt x="5054826" y="830636"/>
                  </a:lnTo>
                  <a:lnTo>
                    <a:pt x="5083554" y="796221"/>
                  </a:lnTo>
                  <a:lnTo>
                    <a:pt x="5109127" y="759275"/>
                  </a:lnTo>
                  <a:lnTo>
                    <a:pt x="5131336" y="720003"/>
                  </a:lnTo>
                  <a:lnTo>
                    <a:pt x="5149974" y="678616"/>
                  </a:lnTo>
                  <a:lnTo>
                    <a:pt x="5164831" y="635320"/>
                  </a:lnTo>
                  <a:lnTo>
                    <a:pt x="5175702" y="590324"/>
                  </a:lnTo>
                  <a:lnTo>
                    <a:pt x="5182376" y="543835"/>
                  </a:lnTo>
                  <a:lnTo>
                    <a:pt x="5184647" y="496062"/>
                  </a:lnTo>
                  <a:lnTo>
                    <a:pt x="5182376" y="448286"/>
                  </a:lnTo>
                  <a:lnTo>
                    <a:pt x="5175702" y="401796"/>
                  </a:lnTo>
                  <a:lnTo>
                    <a:pt x="5164831" y="356798"/>
                  </a:lnTo>
                  <a:lnTo>
                    <a:pt x="5149974" y="313502"/>
                  </a:lnTo>
                  <a:lnTo>
                    <a:pt x="5131336" y="272114"/>
                  </a:lnTo>
                  <a:lnTo>
                    <a:pt x="5109127" y="232843"/>
                  </a:lnTo>
                  <a:lnTo>
                    <a:pt x="5083554" y="195896"/>
                  </a:lnTo>
                  <a:lnTo>
                    <a:pt x="5054826" y="161482"/>
                  </a:lnTo>
                  <a:lnTo>
                    <a:pt x="5023150" y="129807"/>
                  </a:lnTo>
                  <a:lnTo>
                    <a:pt x="4988734" y="101081"/>
                  </a:lnTo>
                  <a:lnTo>
                    <a:pt x="4951787" y="75511"/>
                  </a:lnTo>
                  <a:lnTo>
                    <a:pt x="4912516" y="53304"/>
                  </a:lnTo>
                  <a:lnTo>
                    <a:pt x="4871129" y="34669"/>
                  </a:lnTo>
                  <a:lnTo>
                    <a:pt x="4827835" y="19813"/>
                  </a:lnTo>
                  <a:lnTo>
                    <a:pt x="4782841" y="8944"/>
                  </a:lnTo>
                  <a:lnTo>
                    <a:pt x="4736355" y="2270"/>
                  </a:lnTo>
                  <a:lnTo>
                    <a:pt x="4688585" y="0"/>
                  </a:lnTo>
                  <a:close/>
                </a:path>
              </a:pathLst>
            </a:custGeom>
            <a:solidFill>
              <a:srgbClr val="FFFFFF"/>
            </a:solidFill>
          </p:spPr>
          <p:txBody>
            <a:bodyPr wrap="square" lIns="0" tIns="0" rIns="0" bIns="0" rtlCol="0"/>
            <a:lstStyle/>
            <a:p>
              <a:endParaRPr/>
            </a:p>
          </p:txBody>
        </p:sp>
        <p:sp>
          <p:nvSpPr>
            <p:cNvPr id="7" name="object 7"/>
            <p:cNvSpPr/>
            <p:nvPr/>
          </p:nvSpPr>
          <p:spPr>
            <a:xfrm>
              <a:off x="5841491" y="5529071"/>
              <a:ext cx="2301240" cy="409955"/>
            </a:xfrm>
            <a:prstGeom prst="rect">
              <a:avLst/>
            </a:prstGeom>
            <a:blipFill>
              <a:blip r:embed="rId3" cstate="print"/>
              <a:stretch>
                <a:fillRect/>
              </a:stretch>
            </a:blipFill>
          </p:spPr>
          <p:txBody>
            <a:bodyPr wrap="square" lIns="0" tIns="0" rIns="0" bIns="0" rtlCol="0"/>
            <a:lstStyle/>
            <a:p>
              <a:endParaRPr/>
            </a:p>
          </p:txBody>
        </p:sp>
      </p:grpSp>
      <p:sp>
        <p:nvSpPr>
          <p:cNvPr id="8" name="object 8">
            <a:hlinkClick r:id="rId4"/>
          </p:cNvPr>
          <p:cNvSpPr txBox="1"/>
          <p:nvPr/>
        </p:nvSpPr>
        <p:spPr>
          <a:xfrm>
            <a:off x="627341" y="5661685"/>
            <a:ext cx="1769241" cy="834955"/>
          </a:xfrm>
          <a:prstGeom prst="rect">
            <a:avLst/>
          </a:prstGeom>
        </p:spPr>
        <p:txBody>
          <a:bodyPr vert="horz" wrap="square" lIns="0" tIns="14080" rIns="0" bIns="0" rtlCol="0">
            <a:spAutoFit/>
          </a:bodyPr>
          <a:lstStyle/>
          <a:p>
            <a:pPr marL="14080">
              <a:lnSpc>
                <a:spcPts val="1580"/>
              </a:lnSpc>
              <a:spcBef>
                <a:spcPts val="111"/>
              </a:spcBef>
            </a:pPr>
            <a:r>
              <a:rPr sz="1300" spc="-17" dirty="0">
                <a:latin typeface="Franklin Gothic Medium"/>
                <a:cs typeface="Franklin Gothic Medium"/>
              </a:rPr>
              <a:t>УЗНАЙТЕ </a:t>
            </a:r>
            <a:r>
              <a:rPr sz="1300" spc="-61" dirty="0">
                <a:latin typeface="Franklin Gothic Medium"/>
                <a:cs typeface="Franklin Gothic Medium"/>
              </a:rPr>
              <a:t>ЗА </a:t>
            </a:r>
            <a:r>
              <a:rPr sz="1300" dirty="0">
                <a:latin typeface="Franklin Gothic Medium"/>
                <a:cs typeface="Franklin Gothic Medium"/>
              </a:rPr>
              <a:t>1</a:t>
            </a:r>
            <a:r>
              <a:rPr sz="1300" spc="-17" dirty="0">
                <a:latin typeface="Franklin Gothic Medium"/>
                <a:cs typeface="Franklin Gothic Medium"/>
              </a:rPr>
              <a:t> </a:t>
            </a:r>
            <a:r>
              <a:rPr sz="1300" spc="-6" dirty="0">
                <a:latin typeface="Franklin Gothic Medium"/>
                <a:cs typeface="Franklin Gothic Medium"/>
              </a:rPr>
              <a:t>МИНУТУ</a:t>
            </a:r>
            <a:endParaRPr sz="1300" dirty="0">
              <a:latin typeface="Franklin Gothic Medium"/>
              <a:cs typeface="Franklin Gothic Medium"/>
            </a:endParaRPr>
          </a:p>
          <a:p>
            <a:pPr marL="14080">
              <a:lnSpc>
                <a:spcPts val="2378"/>
              </a:lnSpc>
            </a:pPr>
            <a:r>
              <a:rPr sz="2200" b="1" spc="-94" dirty="0">
                <a:solidFill>
                  <a:srgbClr val="E30520"/>
                </a:solidFill>
                <a:latin typeface="Trebuchet MS"/>
                <a:cs typeface="Trebuchet MS"/>
              </a:rPr>
              <a:t>ЦЕНУ</a:t>
            </a:r>
            <a:endParaRPr sz="2200" dirty="0">
              <a:latin typeface="Trebuchet MS"/>
              <a:cs typeface="Trebuchet MS"/>
            </a:endParaRPr>
          </a:p>
          <a:p>
            <a:pPr marL="14080">
              <a:lnSpc>
                <a:spcPts val="2395"/>
              </a:lnSpc>
            </a:pPr>
            <a:r>
              <a:rPr sz="2200" b="1" spc="-166" dirty="0">
                <a:solidFill>
                  <a:srgbClr val="E30520"/>
                </a:solidFill>
                <a:latin typeface="Trebuchet MS"/>
                <a:cs typeface="Trebuchet MS"/>
              </a:rPr>
              <a:t>АУДИТА</a:t>
            </a:r>
            <a:endParaRPr sz="2200" dirty="0">
              <a:latin typeface="Trebuchet MS"/>
              <a:cs typeface="Trebuchet MS"/>
            </a:endParaRPr>
          </a:p>
        </p:txBody>
      </p:sp>
      <p:sp>
        <p:nvSpPr>
          <p:cNvPr id="9" name="object 9"/>
          <p:cNvSpPr txBox="1"/>
          <p:nvPr/>
        </p:nvSpPr>
        <p:spPr>
          <a:xfrm>
            <a:off x="3777827" y="5704244"/>
            <a:ext cx="1533245" cy="783659"/>
          </a:xfrm>
          <a:prstGeom prst="rect">
            <a:avLst/>
          </a:prstGeom>
        </p:spPr>
        <p:txBody>
          <a:bodyPr vert="horz" wrap="square" lIns="0" tIns="14080" rIns="0" bIns="0" rtlCol="0">
            <a:spAutoFit/>
          </a:bodyPr>
          <a:lstStyle/>
          <a:p>
            <a:pPr marL="16897">
              <a:lnSpc>
                <a:spcPts val="1192"/>
              </a:lnSpc>
              <a:spcBef>
                <a:spcPts val="111"/>
              </a:spcBef>
            </a:pPr>
            <a:r>
              <a:rPr sz="1000" spc="-28" dirty="0">
                <a:solidFill>
                  <a:srgbClr val="25021D"/>
                </a:solidFill>
                <a:latin typeface="Franklin Gothic Medium"/>
                <a:cs typeface="Franklin Gothic Medium"/>
              </a:rPr>
              <a:t>АКГ </a:t>
            </a:r>
            <a:r>
              <a:rPr sz="1000" spc="-11" dirty="0">
                <a:solidFill>
                  <a:srgbClr val="25021D"/>
                </a:solidFill>
                <a:latin typeface="Franklin Gothic Medium"/>
                <a:cs typeface="Franklin Gothic Medium"/>
              </a:rPr>
              <a:t>«Правовест</a:t>
            </a:r>
            <a:r>
              <a:rPr sz="1000" spc="44" dirty="0">
                <a:solidFill>
                  <a:srgbClr val="25021D"/>
                </a:solidFill>
                <a:latin typeface="Franklin Gothic Medium"/>
                <a:cs typeface="Franklin Gothic Medium"/>
              </a:rPr>
              <a:t> </a:t>
            </a:r>
            <a:r>
              <a:rPr sz="1000" spc="-28" dirty="0">
                <a:solidFill>
                  <a:srgbClr val="25021D"/>
                </a:solidFill>
                <a:latin typeface="Franklin Gothic Medium"/>
                <a:cs typeface="Franklin Gothic Medium"/>
              </a:rPr>
              <a:t>Аудит»</a:t>
            </a:r>
            <a:endParaRPr sz="1000" dirty="0">
              <a:latin typeface="Franklin Gothic Medium"/>
              <a:cs typeface="Franklin Gothic Medium"/>
            </a:endParaRPr>
          </a:p>
          <a:p>
            <a:pPr marL="16897">
              <a:lnSpc>
                <a:spcPts val="1591"/>
              </a:lnSpc>
            </a:pPr>
            <a:r>
              <a:rPr sz="1300" b="1" spc="28" dirty="0">
                <a:latin typeface="Arial"/>
                <a:cs typeface="Arial"/>
              </a:rPr>
              <a:t>16 </a:t>
            </a:r>
            <a:r>
              <a:rPr sz="1300" b="1" spc="-105" dirty="0">
                <a:latin typeface="Arial"/>
                <a:cs typeface="Arial"/>
              </a:rPr>
              <a:t>место</a:t>
            </a:r>
            <a:r>
              <a:rPr sz="1300" b="1" spc="-194" dirty="0">
                <a:latin typeface="Arial"/>
                <a:cs typeface="Arial"/>
              </a:rPr>
              <a:t> </a:t>
            </a:r>
            <a:r>
              <a:rPr sz="1300" b="1" spc="-183" dirty="0">
                <a:latin typeface="Arial"/>
                <a:cs typeface="Arial"/>
              </a:rPr>
              <a:t>RAEX</a:t>
            </a:r>
            <a:endParaRPr sz="1300" dirty="0">
              <a:latin typeface="Arial"/>
              <a:cs typeface="Arial"/>
            </a:endParaRPr>
          </a:p>
          <a:p>
            <a:pPr marL="14080">
              <a:lnSpc>
                <a:spcPts val="1486"/>
              </a:lnSpc>
              <a:spcBef>
                <a:spcPts val="593"/>
              </a:spcBef>
            </a:pPr>
            <a:r>
              <a:rPr sz="1300" b="1" spc="28" dirty="0">
                <a:latin typeface="Arial"/>
                <a:cs typeface="Arial"/>
              </a:rPr>
              <a:t>+7 </a:t>
            </a:r>
            <a:r>
              <a:rPr sz="1300" b="1" dirty="0">
                <a:latin typeface="Arial"/>
                <a:cs typeface="Arial"/>
              </a:rPr>
              <a:t>(495)</a:t>
            </a:r>
            <a:r>
              <a:rPr sz="1300" b="1" spc="-205" dirty="0">
                <a:latin typeface="Arial"/>
                <a:cs typeface="Arial"/>
              </a:rPr>
              <a:t> </a:t>
            </a:r>
            <a:r>
              <a:rPr sz="1300" b="1" dirty="0">
                <a:latin typeface="Arial"/>
                <a:cs typeface="Arial"/>
              </a:rPr>
              <a:t>134-32-23</a:t>
            </a:r>
            <a:endParaRPr sz="1300" dirty="0">
              <a:latin typeface="Arial"/>
              <a:cs typeface="Arial"/>
            </a:endParaRPr>
          </a:p>
          <a:p>
            <a:pPr marL="14080">
              <a:lnSpc>
                <a:spcPts val="1087"/>
              </a:lnSpc>
            </a:pPr>
            <a:r>
              <a:rPr sz="1000" spc="-6" dirty="0">
                <a:latin typeface="Franklin Gothic Medium"/>
                <a:cs typeface="Franklin Gothic Medium"/>
              </a:rPr>
              <a:t>pravovest-audit.ru</a:t>
            </a:r>
            <a:endParaRPr sz="1000" dirty="0">
              <a:latin typeface="Franklin Gothic Medium"/>
              <a:cs typeface="Franklin Gothic Medium"/>
            </a:endParaRPr>
          </a:p>
        </p:txBody>
      </p:sp>
      <p:sp>
        <p:nvSpPr>
          <p:cNvPr id="10" name="object 10"/>
          <p:cNvSpPr/>
          <p:nvPr/>
        </p:nvSpPr>
        <p:spPr>
          <a:xfrm>
            <a:off x="0" y="619838"/>
            <a:ext cx="4627288" cy="475560"/>
          </a:xfrm>
          <a:custGeom>
            <a:avLst/>
            <a:gdLst/>
            <a:ahLst/>
            <a:cxnLst/>
            <a:rect l="l" t="t" r="r" b="b"/>
            <a:pathLst>
              <a:path w="3758565" h="449580">
                <a:moveTo>
                  <a:pt x="3758184" y="0"/>
                </a:moveTo>
                <a:lnTo>
                  <a:pt x="0" y="0"/>
                </a:lnTo>
                <a:lnTo>
                  <a:pt x="0" y="449579"/>
                </a:lnTo>
                <a:lnTo>
                  <a:pt x="3758184" y="449579"/>
                </a:lnTo>
                <a:lnTo>
                  <a:pt x="3758184" y="0"/>
                </a:lnTo>
                <a:close/>
              </a:path>
            </a:pathLst>
          </a:custGeom>
          <a:solidFill>
            <a:srgbClr val="E41A4A"/>
          </a:solidFill>
        </p:spPr>
        <p:txBody>
          <a:bodyPr wrap="square" lIns="0" tIns="0" rIns="0" bIns="0" rtlCol="0"/>
          <a:lstStyle/>
          <a:p>
            <a:endParaRPr/>
          </a:p>
        </p:txBody>
      </p:sp>
      <p:sp>
        <p:nvSpPr>
          <p:cNvPr id="11" name="object 11"/>
          <p:cNvSpPr txBox="1"/>
          <p:nvPr/>
        </p:nvSpPr>
        <p:spPr>
          <a:xfrm>
            <a:off x="419810" y="676625"/>
            <a:ext cx="4247664" cy="336672"/>
          </a:xfrm>
          <a:prstGeom prst="rect">
            <a:avLst/>
          </a:prstGeom>
        </p:spPr>
        <p:txBody>
          <a:bodyPr vert="horz" wrap="square" lIns="0" tIns="13376" rIns="0" bIns="0" rtlCol="0">
            <a:spAutoFit/>
          </a:bodyPr>
          <a:lstStyle/>
          <a:p>
            <a:pPr marL="14080">
              <a:spcBef>
                <a:spcPts val="105"/>
              </a:spcBef>
            </a:pPr>
            <a:r>
              <a:rPr sz="2100" b="1" spc="-39" dirty="0">
                <a:solidFill>
                  <a:srgbClr val="FFFFFF"/>
                </a:solidFill>
                <a:latin typeface="Trebuchet MS"/>
                <a:cs typeface="Trebuchet MS"/>
              </a:rPr>
              <a:t>АКЦИЯ </a:t>
            </a:r>
            <a:r>
              <a:rPr sz="2100" b="1" spc="-188" dirty="0">
                <a:solidFill>
                  <a:srgbClr val="FFFFFF"/>
                </a:solidFill>
                <a:latin typeface="Trebuchet MS"/>
                <a:cs typeface="Trebuchet MS"/>
              </a:rPr>
              <a:t>ДО </a:t>
            </a:r>
            <a:r>
              <a:rPr sz="2100" b="1" spc="-17" dirty="0" smtClean="0">
                <a:solidFill>
                  <a:srgbClr val="FFFFFF"/>
                </a:solidFill>
                <a:latin typeface="Trebuchet MS"/>
                <a:cs typeface="Trebuchet MS"/>
              </a:rPr>
              <a:t>3</a:t>
            </a:r>
            <a:r>
              <a:rPr lang="ru-RU" sz="2100" b="1" spc="-17" dirty="0" smtClean="0">
                <a:solidFill>
                  <a:srgbClr val="FFFFFF"/>
                </a:solidFill>
                <a:latin typeface="Trebuchet MS"/>
                <a:cs typeface="Trebuchet MS"/>
              </a:rPr>
              <a:t>0</a:t>
            </a:r>
            <a:r>
              <a:rPr sz="2100" b="1" spc="-17" dirty="0" smtClean="0">
                <a:solidFill>
                  <a:srgbClr val="FFFFFF"/>
                </a:solidFill>
                <a:latin typeface="Trebuchet MS"/>
                <a:cs typeface="Trebuchet MS"/>
              </a:rPr>
              <a:t> </a:t>
            </a:r>
            <a:r>
              <a:rPr lang="ru-RU" sz="2100" b="1" spc="-105" dirty="0" smtClean="0">
                <a:solidFill>
                  <a:srgbClr val="FFFFFF"/>
                </a:solidFill>
                <a:latin typeface="Trebuchet MS"/>
                <a:cs typeface="Trebuchet MS"/>
              </a:rPr>
              <a:t>СЕНТЯБРЯ </a:t>
            </a:r>
            <a:r>
              <a:rPr sz="2100" b="1" spc="-327" dirty="0" smtClean="0">
                <a:solidFill>
                  <a:srgbClr val="FFFFFF"/>
                </a:solidFill>
                <a:latin typeface="Trebuchet MS"/>
                <a:cs typeface="Trebuchet MS"/>
              </a:rPr>
              <a:t> </a:t>
            </a:r>
            <a:r>
              <a:rPr sz="2100" b="1" dirty="0" smtClean="0">
                <a:solidFill>
                  <a:srgbClr val="FFFFFF"/>
                </a:solidFill>
                <a:latin typeface="Trebuchet MS"/>
                <a:cs typeface="Trebuchet MS"/>
              </a:rPr>
              <a:t>2021</a:t>
            </a:r>
            <a:r>
              <a:rPr lang="ru-RU" sz="2100" b="1" dirty="0" smtClean="0">
                <a:solidFill>
                  <a:srgbClr val="FFFFFF"/>
                </a:solidFill>
                <a:latin typeface="Trebuchet MS"/>
                <a:cs typeface="Trebuchet MS"/>
              </a:rPr>
              <a:t> г.</a:t>
            </a:r>
            <a:endParaRPr sz="2100" dirty="0">
              <a:latin typeface="Trebuchet MS"/>
              <a:cs typeface="Trebuchet MS"/>
            </a:endParaRPr>
          </a:p>
        </p:txBody>
      </p:sp>
      <p:grpSp>
        <p:nvGrpSpPr>
          <p:cNvPr id="12" name="object 12"/>
          <p:cNvGrpSpPr/>
          <p:nvPr/>
        </p:nvGrpSpPr>
        <p:grpSpPr>
          <a:xfrm>
            <a:off x="389830" y="2577693"/>
            <a:ext cx="6341297" cy="1774617"/>
            <a:chOff x="339852" y="2436875"/>
            <a:chExt cx="5528310" cy="1677670"/>
          </a:xfrm>
        </p:grpSpPr>
        <p:sp>
          <p:nvSpPr>
            <p:cNvPr id="13" name="object 13"/>
            <p:cNvSpPr/>
            <p:nvPr/>
          </p:nvSpPr>
          <p:spPr>
            <a:xfrm>
              <a:off x="339852" y="2436875"/>
              <a:ext cx="2899410" cy="1677162"/>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595884" y="2590799"/>
              <a:ext cx="2403475" cy="1181100"/>
            </a:xfrm>
            <a:custGeom>
              <a:avLst/>
              <a:gdLst/>
              <a:ahLst/>
              <a:cxnLst/>
              <a:rect l="l" t="t" r="r" b="b"/>
              <a:pathLst>
                <a:path w="2403475" h="1181100">
                  <a:moveTo>
                    <a:pt x="2403348" y="0"/>
                  </a:moveTo>
                  <a:lnTo>
                    <a:pt x="0" y="0"/>
                  </a:lnTo>
                  <a:lnTo>
                    <a:pt x="0" y="1181100"/>
                  </a:lnTo>
                  <a:lnTo>
                    <a:pt x="2403348" y="1181100"/>
                  </a:lnTo>
                  <a:lnTo>
                    <a:pt x="2403348" y="0"/>
                  </a:lnTo>
                  <a:close/>
                </a:path>
              </a:pathLst>
            </a:custGeom>
            <a:solidFill>
              <a:srgbClr val="FFFFFF"/>
            </a:solidFill>
          </p:spPr>
          <p:txBody>
            <a:bodyPr wrap="square" lIns="0" tIns="0" rIns="0" bIns="0" rtlCol="0"/>
            <a:lstStyle/>
            <a:p>
              <a:endParaRPr/>
            </a:p>
          </p:txBody>
        </p:sp>
        <p:sp>
          <p:nvSpPr>
            <p:cNvPr id="15" name="object 15"/>
            <p:cNvSpPr/>
            <p:nvPr/>
          </p:nvSpPr>
          <p:spPr>
            <a:xfrm>
              <a:off x="2968752" y="2436875"/>
              <a:ext cx="2899410" cy="1677162"/>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3224784" y="2590799"/>
              <a:ext cx="2403475" cy="1181100"/>
            </a:xfrm>
            <a:custGeom>
              <a:avLst/>
              <a:gdLst/>
              <a:ahLst/>
              <a:cxnLst/>
              <a:rect l="l" t="t" r="r" b="b"/>
              <a:pathLst>
                <a:path w="2403475" h="1181100">
                  <a:moveTo>
                    <a:pt x="2403347" y="0"/>
                  </a:moveTo>
                  <a:lnTo>
                    <a:pt x="0" y="0"/>
                  </a:lnTo>
                  <a:lnTo>
                    <a:pt x="0" y="1181100"/>
                  </a:lnTo>
                  <a:lnTo>
                    <a:pt x="2403347" y="1181100"/>
                  </a:lnTo>
                  <a:lnTo>
                    <a:pt x="2403347" y="0"/>
                  </a:lnTo>
                  <a:close/>
                </a:path>
              </a:pathLst>
            </a:custGeom>
            <a:solidFill>
              <a:srgbClr val="FFFFFF"/>
            </a:solidFill>
          </p:spPr>
          <p:txBody>
            <a:bodyPr wrap="square" lIns="0" tIns="0" rIns="0" bIns="0" rtlCol="0"/>
            <a:lstStyle/>
            <a:p>
              <a:endParaRPr/>
            </a:p>
          </p:txBody>
        </p:sp>
      </p:grpSp>
      <p:sp>
        <p:nvSpPr>
          <p:cNvPr id="17" name="object 17"/>
          <p:cNvSpPr txBox="1"/>
          <p:nvPr/>
        </p:nvSpPr>
        <p:spPr>
          <a:xfrm>
            <a:off x="4034364" y="3294257"/>
            <a:ext cx="2123963" cy="688761"/>
          </a:xfrm>
          <a:prstGeom prst="rect">
            <a:avLst/>
          </a:prstGeom>
        </p:spPr>
        <p:txBody>
          <a:bodyPr vert="horz" wrap="square" lIns="0" tIns="14080" rIns="0" bIns="0" rtlCol="0">
            <a:spAutoFit/>
          </a:bodyPr>
          <a:lstStyle/>
          <a:p>
            <a:pPr algn="ctr">
              <a:spcBef>
                <a:spcPts val="111"/>
              </a:spcBef>
            </a:pPr>
            <a:r>
              <a:rPr sz="1300" b="1" spc="-61" dirty="0">
                <a:solidFill>
                  <a:srgbClr val="252525"/>
                </a:solidFill>
                <a:latin typeface="Trebuchet MS"/>
                <a:cs typeface="Trebuchet MS"/>
              </a:rPr>
              <a:t>АКТУАЛИЗАЦИЯ</a:t>
            </a:r>
            <a:r>
              <a:rPr sz="1300" b="1" spc="-172" dirty="0">
                <a:solidFill>
                  <a:srgbClr val="252525"/>
                </a:solidFill>
                <a:latin typeface="Trebuchet MS"/>
                <a:cs typeface="Trebuchet MS"/>
              </a:rPr>
              <a:t> </a:t>
            </a:r>
            <a:r>
              <a:rPr sz="1300" b="1" spc="-55" dirty="0">
                <a:solidFill>
                  <a:srgbClr val="252525"/>
                </a:solidFill>
                <a:latin typeface="Trebuchet MS"/>
                <a:cs typeface="Trebuchet MS"/>
              </a:rPr>
              <a:t>РАЗДЕЛА</a:t>
            </a:r>
            <a:endParaRPr sz="1300" dirty="0">
              <a:latin typeface="Trebuchet MS"/>
              <a:cs typeface="Trebuchet MS"/>
            </a:endParaRPr>
          </a:p>
          <a:p>
            <a:pPr algn="ctr">
              <a:lnSpc>
                <a:spcPct val="100000"/>
              </a:lnSpc>
            </a:pPr>
            <a:r>
              <a:rPr sz="1300" b="1" spc="-78" dirty="0">
                <a:solidFill>
                  <a:srgbClr val="252525"/>
                </a:solidFill>
                <a:latin typeface="Trebuchet MS"/>
                <a:cs typeface="Trebuchet MS"/>
              </a:rPr>
              <a:t>УЧЕТНОЙ </a:t>
            </a:r>
            <a:r>
              <a:rPr sz="1300" b="1" spc="-89" dirty="0">
                <a:solidFill>
                  <a:srgbClr val="252525"/>
                </a:solidFill>
                <a:latin typeface="Trebuchet MS"/>
                <a:cs typeface="Trebuchet MS"/>
              </a:rPr>
              <a:t>ПОЛИТИКИ</a:t>
            </a:r>
            <a:r>
              <a:rPr sz="1300" b="1" spc="-188" dirty="0">
                <a:solidFill>
                  <a:srgbClr val="252525"/>
                </a:solidFill>
                <a:latin typeface="Trebuchet MS"/>
                <a:cs typeface="Trebuchet MS"/>
              </a:rPr>
              <a:t> </a:t>
            </a:r>
            <a:r>
              <a:rPr sz="1300" b="1" dirty="0">
                <a:solidFill>
                  <a:srgbClr val="252525"/>
                </a:solidFill>
                <a:latin typeface="Trebuchet MS"/>
                <a:cs typeface="Trebuchet MS"/>
              </a:rPr>
              <a:t>2021</a:t>
            </a:r>
            <a:endParaRPr sz="1300" dirty="0">
              <a:latin typeface="Trebuchet MS"/>
              <a:cs typeface="Trebuchet MS"/>
            </a:endParaRPr>
          </a:p>
          <a:p>
            <a:pPr algn="ctr">
              <a:spcBef>
                <a:spcPts val="671"/>
              </a:spcBef>
            </a:pPr>
            <a:r>
              <a:rPr sz="1200" spc="-17" dirty="0">
                <a:solidFill>
                  <a:srgbClr val="404040"/>
                </a:solidFill>
                <a:latin typeface="Franklin Gothic Medium"/>
                <a:cs typeface="Franklin Gothic Medium"/>
              </a:rPr>
              <a:t>Любой на выбор</a:t>
            </a:r>
            <a:r>
              <a:rPr sz="1200" spc="-17" dirty="0">
                <a:solidFill>
                  <a:srgbClr val="404040"/>
                </a:solidFill>
                <a:latin typeface="Franklin Gothic Medium"/>
                <a:cs typeface="Franklin Gothic Medium"/>
              </a:rPr>
              <a:t> </a:t>
            </a:r>
            <a:r>
              <a:rPr sz="1200" dirty="0">
                <a:solidFill>
                  <a:srgbClr val="404040"/>
                </a:solidFill>
                <a:latin typeface="Franklin Gothic Medium"/>
                <a:cs typeface="Franklin Gothic Medium"/>
              </a:rPr>
              <a:t>– 0</a:t>
            </a:r>
            <a:r>
              <a:rPr sz="1200" spc="-39" dirty="0">
                <a:solidFill>
                  <a:srgbClr val="404040"/>
                </a:solidFill>
                <a:latin typeface="Franklin Gothic Medium"/>
                <a:cs typeface="Franklin Gothic Medium"/>
              </a:rPr>
              <a:t> </a:t>
            </a:r>
            <a:r>
              <a:rPr sz="1200" spc="-6" dirty="0">
                <a:solidFill>
                  <a:srgbClr val="404040"/>
                </a:solidFill>
                <a:latin typeface="Franklin Gothic Medium"/>
                <a:cs typeface="Franklin Gothic Medium"/>
              </a:rPr>
              <a:t>р.</a:t>
            </a:r>
            <a:endParaRPr sz="1200" dirty="0">
              <a:latin typeface="Franklin Gothic Medium"/>
              <a:cs typeface="Franklin Gothic Medium"/>
            </a:endParaRPr>
          </a:p>
        </p:txBody>
      </p:sp>
      <p:grpSp>
        <p:nvGrpSpPr>
          <p:cNvPr id="18" name="object 18"/>
          <p:cNvGrpSpPr/>
          <p:nvPr/>
        </p:nvGrpSpPr>
        <p:grpSpPr>
          <a:xfrm>
            <a:off x="6394614" y="2577693"/>
            <a:ext cx="3258054" cy="1774617"/>
            <a:chOff x="5574791" y="2436875"/>
            <a:chExt cx="2840355" cy="1677670"/>
          </a:xfrm>
        </p:grpSpPr>
        <p:sp>
          <p:nvSpPr>
            <p:cNvPr id="19" name="object 19"/>
            <p:cNvSpPr/>
            <p:nvPr/>
          </p:nvSpPr>
          <p:spPr>
            <a:xfrm>
              <a:off x="5574791" y="2436875"/>
              <a:ext cx="2839973" cy="1677162"/>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5830823" y="2590799"/>
              <a:ext cx="2344420" cy="1181100"/>
            </a:xfrm>
            <a:custGeom>
              <a:avLst/>
              <a:gdLst/>
              <a:ahLst/>
              <a:cxnLst/>
              <a:rect l="l" t="t" r="r" b="b"/>
              <a:pathLst>
                <a:path w="2344420" h="1181100">
                  <a:moveTo>
                    <a:pt x="2343912" y="0"/>
                  </a:moveTo>
                  <a:lnTo>
                    <a:pt x="0" y="0"/>
                  </a:lnTo>
                  <a:lnTo>
                    <a:pt x="0" y="1181100"/>
                  </a:lnTo>
                  <a:lnTo>
                    <a:pt x="2343912" y="1181100"/>
                  </a:lnTo>
                  <a:lnTo>
                    <a:pt x="2343912" y="0"/>
                  </a:lnTo>
                  <a:close/>
                </a:path>
              </a:pathLst>
            </a:custGeom>
            <a:solidFill>
              <a:srgbClr val="FFFFFF"/>
            </a:solidFill>
          </p:spPr>
          <p:txBody>
            <a:bodyPr wrap="square" lIns="0" tIns="0" rIns="0" bIns="0" rtlCol="0"/>
            <a:lstStyle/>
            <a:p>
              <a:endParaRPr/>
            </a:p>
          </p:txBody>
        </p:sp>
      </p:grpSp>
      <p:sp>
        <p:nvSpPr>
          <p:cNvPr id="21" name="object 21"/>
          <p:cNvSpPr txBox="1"/>
          <p:nvPr/>
        </p:nvSpPr>
        <p:spPr>
          <a:xfrm>
            <a:off x="6688297" y="2740512"/>
            <a:ext cx="2689188" cy="1302921"/>
          </a:xfrm>
          <a:prstGeom prst="rect">
            <a:avLst/>
          </a:prstGeom>
        </p:spPr>
        <p:txBody>
          <a:bodyPr vert="horz" wrap="square" lIns="0" tIns="0" rIns="0" bIns="0" rtlCol="0">
            <a:spAutoFit/>
          </a:bodyPr>
          <a:lstStyle/>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spcBef>
                <a:spcPts val="50"/>
              </a:spcBef>
            </a:pPr>
            <a:endParaRPr sz="1200" dirty="0">
              <a:latin typeface="Times New Roman"/>
              <a:cs typeface="Times New Roman"/>
            </a:endParaRPr>
          </a:p>
          <a:p>
            <a:pPr marL="817372" marR="807516" algn="ctr"/>
            <a:r>
              <a:rPr sz="1300" b="1" spc="-39" dirty="0">
                <a:solidFill>
                  <a:srgbClr val="252525"/>
                </a:solidFill>
                <a:latin typeface="Trebuchet MS"/>
                <a:cs typeface="Trebuchet MS"/>
              </a:rPr>
              <a:t>Н</a:t>
            </a:r>
            <a:r>
              <a:rPr sz="1300" b="1" spc="22" dirty="0">
                <a:solidFill>
                  <a:srgbClr val="252525"/>
                </a:solidFill>
                <a:latin typeface="Trebuchet MS"/>
                <a:cs typeface="Trebuchet MS"/>
              </a:rPr>
              <a:t>А</a:t>
            </a:r>
            <a:r>
              <a:rPr sz="1300" b="1" spc="-188" dirty="0">
                <a:solidFill>
                  <a:srgbClr val="252525"/>
                </a:solidFill>
                <a:latin typeface="Trebuchet MS"/>
                <a:cs typeface="Trebuchet MS"/>
              </a:rPr>
              <a:t>Л</a:t>
            </a:r>
            <a:r>
              <a:rPr sz="1300" b="1" spc="-133" dirty="0">
                <a:solidFill>
                  <a:srgbClr val="252525"/>
                </a:solidFill>
                <a:latin typeface="Trebuchet MS"/>
                <a:cs typeface="Trebuchet MS"/>
              </a:rPr>
              <a:t>О</a:t>
            </a:r>
            <a:r>
              <a:rPr sz="1300" b="1" spc="-111" dirty="0">
                <a:solidFill>
                  <a:srgbClr val="252525"/>
                </a:solidFill>
                <a:latin typeface="Trebuchet MS"/>
                <a:cs typeface="Trebuchet MS"/>
              </a:rPr>
              <a:t>Г</a:t>
            </a:r>
            <a:r>
              <a:rPr sz="1300" b="1" spc="6" dirty="0">
                <a:solidFill>
                  <a:srgbClr val="252525"/>
                </a:solidFill>
                <a:latin typeface="Trebuchet MS"/>
                <a:cs typeface="Trebuchet MS"/>
              </a:rPr>
              <a:t>ОВ</a:t>
            </a:r>
            <a:r>
              <a:rPr sz="1300" b="1" spc="17" dirty="0">
                <a:solidFill>
                  <a:srgbClr val="252525"/>
                </a:solidFill>
                <a:latin typeface="Trebuchet MS"/>
                <a:cs typeface="Trebuchet MS"/>
              </a:rPr>
              <a:t>Ы</a:t>
            </a:r>
            <a:r>
              <a:rPr sz="1300" b="1" spc="-11" dirty="0">
                <a:solidFill>
                  <a:srgbClr val="252525"/>
                </a:solidFill>
                <a:latin typeface="Trebuchet MS"/>
                <a:cs typeface="Trebuchet MS"/>
              </a:rPr>
              <a:t>Е  </a:t>
            </a:r>
            <a:r>
              <a:rPr sz="1300" b="1" spc="-22" dirty="0">
                <a:solidFill>
                  <a:srgbClr val="252525"/>
                </a:solidFill>
                <a:latin typeface="Trebuchet MS"/>
                <a:cs typeface="Trebuchet MS"/>
              </a:rPr>
              <a:t>ЮРИСТЫ</a:t>
            </a:r>
            <a:endParaRPr sz="1300" dirty="0">
              <a:latin typeface="Trebuchet MS"/>
              <a:cs typeface="Trebuchet MS"/>
            </a:endParaRPr>
          </a:p>
          <a:p>
            <a:pPr marL="1408" algn="ctr">
              <a:spcBef>
                <a:spcPts val="671"/>
              </a:spcBef>
            </a:pPr>
            <a:r>
              <a:rPr sz="1200" spc="-17" dirty="0">
                <a:solidFill>
                  <a:srgbClr val="404040"/>
                </a:solidFill>
                <a:latin typeface="Franklin Gothic Medium"/>
                <a:cs typeface="Franklin Gothic Medium"/>
              </a:rPr>
              <a:t>Горячая линия </a:t>
            </a:r>
            <a:r>
              <a:rPr sz="1200" spc="11" dirty="0">
                <a:solidFill>
                  <a:srgbClr val="404040"/>
                </a:solidFill>
                <a:latin typeface="Franklin Gothic Medium"/>
                <a:cs typeface="Franklin Gothic Medium"/>
              </a:rPr>
              <a:t>-</a:t>
            </a:r>
            <a:r>
              <a:rPr sz="1200" spc="-22" dirty="0">
                <a:solidFill>
                  <a:srgbClr val="404040"/>
                </a:solidFill>
                <a:latin typeface="Franklin Gothic Medium"/>
                <a:cs typeface="Franklin Gothic Medium"/>
              </a:rPr>
              <a:t> безлимитно</a:t>
            </a:r>
            <a:endParaRPr sz="1200" dirty="0">
              <a:latin typeface="Franklin Gothic Medium"/>
              <a:cs typeface="Franklin Gothic Medium"/>
            </a:endParaRPr>
          </a:p>
        </p:txBody>
      </p:sp>
      <p:sp>
        <p:nvSpPr>
          <p:cNvPr id="22" name="object 22"/>
          <p:cNvSpPr txBox="1"/>
          <p:nvPr/>
        </p:nvSpPr>
        <p:spPr>
          <a:xfrm>
            <a:off x="1059125" y="3292645"/>
            <a:ext cx="2001595" cy="688761"/>
          </a:xfrm>
          <a:prstGeom prst="rect">
            <a:avLst/>
          </a:prstGeom>
        </p:spPr>
        <p:txBody>
          <a:bodyPr vert="horz" wrap="square" lIns="0" tIns="14080" rIns="0" bIns="0" rtlCol="0">
            <a:spAutoFit/>
          </a:bodyPr>
          <a:lstStyle/>
          <a:p>
            <a:pPr marL="14080" marR="5632" algn="ctr">
              <a:spcBef>
                <a:spcPts val="111"/>
              </a:spcBef>
            </a:pPr>
            <a:r>
              <a:rPr sz="1300" b="1" spc="-83" dirty="0">
                <a:solidFill>
                  <a:srgbClr val="252525"/>
                </a:solidFill>
                <a:latin typeface="Trebuchet MS"/>
                <a:cs typeface="Trebuchet MS"/>
              </a:rPr>
              <a:t>КОНСАЛТИНГ </a:t>
            </a:r>
            <a:r>
              <a:rPr sz="1300" b="1" spc="72" dirty="0">
                <a:solidFill>
                  <a:srgbClr val="252525"/>
                </a:solidFill>
                <a:latin typeface="Trebuchet MS"/>
                <a:cs typeface="Trebuchet MS"/>
              </a:rPr>
              <a:t>В</a:t>
            </a:r>
            <a:r>
              <a:rPr sz="1300" b="1" spc="-126" dirty="0">
                <a:solidFill>
                  <a:srgbClr val="252525"/>
                </a:solidFill>
                <a:latin typeface="Trebuchet MS"/>
                <a:cs typeface="Trebuchet MS"/>
              </a:rPr>
              <a:t> </a:t>
            </a:r>
            <a:r>
              <a:rPr sz="1300" b="1" spc="-50" dirty="0">
                <a:solidFill>
                  <a:srgbClr val="252525"/>
                </a:solidFill>
                <a:latin typeface="Trebuchet MS"/>
                <a:cs typeface="Trebuchet MS"/>
              </a:rPr>
              <a:t>ТЕЧЕНИЕ  </a:t>
            </a:r>
            <a:r>
              <a:rPr sz="1300" b="1" spc="-72" dirty="0">
                <a:solidFill>
                  <a:srgbClr val="252525"/>
                </a:solidFill>
                <a:latin typeface="Trebuchet MS"/>
                <a:cs typeface="Trebuchet MS"/>
              </a:rPr>
              <a:t>ДОГОВОРА </a:t>
            </a:r>
            <a:r>
              <a:rPr sz="1300" b="1" spc="-39" dirty="0">
                <a:solidFill>
                  <a:srgbClr val="252525"/>
                </a:solidFill>
                <a:latin typeface="Trebuchet MS"/>
                <a:cs typeface="Trebuchet MS"/>
              </a:rPr>
              <a:t>НА</a:t>
            </a:r>
            <a:r>
              <a:rPr sz="1300" b="1" spc="-155" dirty="0">
                <a:solidFill>
                  <a:srgbClr val="252525"/>
                </a:solidFill>
                <a:latin typeface="Trebuchet MS"/>
                <a:cs typeface="Trebuchet MS"/>
              </a:rPr>
              <a:t> </a:t>
            </a:r>
            <a:r>
              <a:rPr sz="1300" b="1" spc="-122" dirty="0">
                <a:solidFill>
                  <a:srgbClr val="252525"/>
                </a:solidFill>
                <a:latin typeface="Trebuchet MS"/>
                <a:cs typeface="Trebuchet MS"/>
              </a:rPr>
              <a:t>АУДИТ</a:t>
            </a:r>
            <a:endParaRPr sz="1300" dirty="0">
              <a:latin typeface="Trebuchet MS"/>
              <a:cs typeface="Trebuchet MS"/>
            </a:endParaRPr>
          </a:p>
          <a:p>
            <a:pPr marL="1408" algn="ctr">
              <a:spcBef>
                <a:spcPts val="671"/>
              </a:spcBef>
            </a:pPr>
            <a:r>
              <a:rPr sz="1200" spc="-22" dirty="0">
                <a:solidFill>
                  <a:srgbClr val="404040"/>
                </a:solidFill>
                <a:latin typeface="Franklin Gothic Medium"/>
                <a:cs typeface="Franklin Gothic Medium"/>
              </a:rPr>
              <a:t>Бонусные часы</a:t>
            </a:r>
            <a:r>
              <a:rPr sz="1200" spc="-22" dirty="0">
                <a:solidFill>
                  <a:srgbClr val="404040"/>
                </a:solidFill>
                <a:latin typeface="Franklin Gothic Medium"/>
                <a:cs typeface="Franklin Gothic Medium"/>
              </a:rPr>
              <a:t> </a:t>
            </a:r>
            <a:r>
              <a:rPr sz="1200" spc="11" dirty="0">
                <a:solidFill>
                  <a:srgbClr val="404040"/>
                </a:solidFill>
                <a:latin typeface="Franklin Gothic Medium"/>
                <a:cs typeface="Franklin Gothic Medium"/>
              </a:rPr>
              <a:t>- </a:t>
            </a:r>
            <a:r>
              <a:rPr sz="1200" dirty="0">
                <a:solidFill>
                  <a:srgbClr val="404040"/>
                </a:solidFill>
                <a:latin typeface="Franklin Gothic Medium"/>
                <a:cs typeface="Franklin Gothic Medium"/>
              </a:rPr>
              <a:t>0</a:t>
            </a:r>
            <a:r>
              <a:rPr sz="1200" spc="-55" dirty="0">
                <a:solidFill>
                  <a:srgbClr val="404040"/>
                </a:solidFill>
                <a:latin typeface="Franklin Gothic Medium"/>
                <a:cs typeface="Franklin Gothic Medium"/>
              </a:rPr>
              <a:t> </a:t>
            </a:r>
            <a:r>
              <a:rPr sz="1200" spc="-6" dirty="0">
                <a:solidFill>
                  <a:srgbClr val="404040"/>
                </a:solidFill>
                <a:latin typeface="Franklin Gothic Medium"/>
                <a:cs typeface="Franklin Gothic Medium"/>
              </a:rPr>
              <a:t>р.</a:t>
            </a:r>
            <a:endParaRPr sz="1200" dirty="0">
              <a:latin typeface="Franklin Gothic Medium"/>
              <a:cs typeface="Franklin Gothic Medium"/>
            </a:endParaRPr>
          </a:p>
        </p:txBody>
      </p:sp>
      <p:grpSp>
        <p:nvGrpSpPr>
          <p:cNvPr id="23" name="object 23"/>
          <p:cNvGrpSpPr/>
          <p:nvPr/>
        </p:nvGrpSpPr>
        <p:grpSpPr>
          <a:xfrm>
            <a:off x="372348" y="2777590"/>
            <a:ext cx="6343482" cy="2923886"/>
            <a:chOff x="324611" y="2625851"/>
            <a:chExt cx="5530215" cy="2764155"/>
          </a:xfrm>
        </p:grpSpPr>
        <p:sp>
          <p:nvSpPr>
            <p:cNvPr id="24" name="object 24"/>
            <p:cNvSpPr/>
            <p:nvPr/>
          </p:nvSpPr>
          <p:spPr>
            <a:xfrm>
              <a:off x="1316736" y="2625851"/>
              <a:ext cx="856488" cy="489203"/>
            </a:xfrm>
            <a:prstGeom prst="rect">
              <a:avLst/>
            </a:prstGeom>
            <a:blipFill>
              <a:blip r:embed="rId7" cstate="print"/>
              <a:stretch>
                <a:fillRect/>
              </a:stretch>
            </a:blipFill>
          </p:spPr>
          <p:txBody>
            <a:bodyPr wrap="square" lIns="0" tIns="0" rIns="0" bIns="0" rtlCol="0"/>
            <a:lstStyle/>
            <a:p>
              <a:endParaRPr/>
            </a:p>
          </p:txBody>
        </p:sp>
        <p:sp>
          <p:nvSpPr>
            <p:cNvPr id="25" name="object 25"/>
            <p:cNvSpPr/>
            <p:nvPr/>
          </p:nvSpPr>
          <p:spPr>
            <a:xfrm>
              <a:off x="324611" y="3714026"/>
              <a:ext cx="2899410" cy="1675638"/>
            </a:xfrm>
            <a:prstGeom prst="rect">
              <a:avLst/>
            </a:prstGeom>
            <a:blipFill>
              <a:blip r:embed="rId8" cstate="print"/>
              <a:stretch>
                <a:fillRect/>
              </a:stretch>
            </a:blipFill>
          </p:spPr>
          <p:txBody>
            <a:bodyPr wrap="square" lIns="0" tIns="0" rIns="0" bIns="0" rtlCol="0"/>
            <a:lstStyle/>
            <a:p>
              <a:endParaRPr/>
            </a:p>
          </p:txBody>
        </p:sp>
        <p:sp>
          <p:nvSpPr>
            <p:cNvPr id="26" name="object 26"/>
            <p:cNvSpPr/>
            <p:nvPr/>
          </p:nvSpPr>
          <p:spPr>
            <a:xfrm>
              <a:off x="580643" y="3867911"/>
              <a:ext cx="2403475" cy="1179830"/>
            </a:xfrm>
            <a:custGeom>
              <a:avLst/>
              <a:gdLst/>
              <a:ahLst/>
              <a:cxnLst/>
              <a:rect l="l" t="t" r="r" b="b"/>
              <a:pathLst>
                <a:path w="2403475" h="1179829">
                  <a:moveTo>
                    <a:pt x="2403348" y="0"/>
                  </a:moveTo>
                  <a:lnTo>
                    <a:pt x="0" y="0"/>
                  </a:lnTo>
                  <a:lnTo>
                    <a:pt x="0" y="1179576"/>
                  </a:lnTo>
                  <a:lnTo>
                    <a:pt x="2403348" y="1179576"/>
                  </a:lnTo>
                  <a:lnTo>
                    <a:pt x="2403348" y="0"/>
                  </a:lnTo>
                  <a:close/>
                </a:path>
              </a:pathLst>
            </a:custGeom>
            <a:solidFill>
              <a:srgbClr val="FFFFFF"/>
            </a:solidFill>
          </p:spPr>
          <p:txBody>
            <a:bodyPr wrap="square" lIns="0" tIns="0" rIns="0" bIns="0" rtlCol="0"/>
            <a:lstStyle/>
            <a:p>
              <a:endParaRPr/>
            </a:p>
          </p:txBody>
        </p:sp>
        <p:sp>
          <p:nvSpPr>
            <p:cNvPr id="27" name="object 27"/>
            <p:cNvSpPr/>
            <p:nvPr/>
          </p:nvSpPr>
          <p:spPr>
            <a:xfrm>
              <a:off x="2953511" y="3709441"/>
              <a:ext cx="2900934" cy="1677162"/>
            </a:xfrm>
            <a:prstGeom prst="rect">
              <a:avLst/>
            </a:prstGeom>
            <a:blipFill>
              <a:blip r:embed="rId5" cstate="print"/>
              <a:stretch>
                <a:fillRect/>
              </a:stretch>
            </a:blipFill>
          </p:spPr>
          <p:txBody>
            <a:bodyPr wrap="square" lIns="0" tIns="0" rIns="0" bIns="0" rtlCol="0"/>
            <a:lstStyle/>
            <a:p>
              <a:endParaRPr/>
            </a:p>
          </p:txBody>
        </p:sp>
        <p:sp>
          <p:nvSpPr>
            <p:cNvPr id="28" name="object 28"/>
            <p:cNvSpPr/>
            <p:nvPr/>
          </p:nvSpPr>
          <p:spPr>
            <a:xfrm>
              <a:off x="3209544" y="3863339"/>
              <a:ext cx="2405380" cy="1181100"/>
            </a:xfrm>
            <a:custGeom>
              <a:avLst/>
              <a:gdLst/>
              <a:ahLst/>
              <a:cxnLst/>
              <a:rect l="l" t="t" r="r" b="b"/>
              <a:pathLst>
                <a:path w="2405379" h="1181100">
                  <a:moveTo>
                    <a:pt x="2404872" y="0"/>
                  </a:moveTo>
                  <a:lnTo>
                    <a:pt x="0" y="0"/>
                  </a:lnTo>
                  <a:lnTo>
                    <a:pt x="0" y="1181100"/>
                  </a:lnTo>
                  <a:lnTo>
                    <a:pt x="2404872" y="1181100"/>
                  </a:lnTo>
                  <a:lnTo>
                    <a:pt x="2404872" y="0"/>
                  </a:lnTo>
                  <a:close/>
                </a:path>
              </a:pathLst>
            </a:custGeom>
            <a:solidFill>
              <a:srgbClr val="FFFFFF"/>
            </a:solidFill>
          </p:spPr>
          <p:txBody>
            <a:bodyPr wrap="square" lIns="0" tIns="0" rIns="0" bIns="0" rtlCol="0"/>
            <a:lstStyle/>
            <a:p>
              <a:endParaRPr/>
            </a:p>
          </p:txBody>
        </p:sp>
      </p:grpSp>
      <p:sp>
        <p:nvSpPr>
          <p:cNvPr id="29" name="object 29"/>
          <p:cNvSpPr txBox="1"/>
          <p:nvPr/>
        </p:nvSpPr>
        <p:spPr>
          <a:xfrm>
            <a:off x="3681536" y="4086588"/>
            <a:ext cx="2759112" cy="1246495"/>
          </a:xfrm>
          <a:prstGeom prst="rect">
            <a:avLst/>
          </a:prstGeom>
        </p:spPr>
        <p:txBody>
          <a:bodyPr vert="horz" wrap="square" lIns="0" tIns="0" rIns="0" bIns="0" rtlCol="0">
            <a:spAutoFit/>
          </a:bodyPr>
          <a:lstStyle/>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marL="809628" marR="743450" indent="-2112" algn="ctr">
              <a:spcBef>
                <a:spcPts val="1148"/>
              </a:spcBef>
            </a:pPr>
            <a:r>
              <a:rPr sz="1300" b="1" spc="-61" dirty="0">
                <a:solidFill>
                  <a:srgbClr val="252525"/>
                </a:solidFill>
                <a:latin typeface="Trebuchet MS"/>
                <a:cs typeface="Trebuchet MS"/>
              </a:rPr>
              <a:t>ПРАКТИКА  </a:t>
            </a:r>
            <a:r>
              <a:rPr sz="1300" b="1" spc="-39" dirty="0">
                <a:solidFill>
                  <a:srgbClr val="252525"/>
                </a:solidFill>
                <a:latin typeface="Trebuchet MS"/>
                <a:cs typeface="Trebuchet MS"/>
              </a:rPr>
              <a:t>П</a:t>
            </a:r>
            <a:r>
              <a:rPr sz="1300" b="1" spc="22" dirty="0">
                <a:solidFill>
                  <a:srgbClr val="252525"/>
                </a:solidFill>
                <a:latin typeface="Trebuchet MS"/>
                <a:cs typeface="Trebuchet MS"/>
              </a:rPr>
              <a:t>Р</a:t>
            </a:r>
            <a:r>
              <a:rPr sz="1300" b="1" spc="-50" dirty="0">
                <a:solidFill>
                  <a:srgbClr val="252525"/>
                </a:solidFill>
                <a:latin typeface="Trebuchet MS"/>
                <a:cs typeface="Trebuchet MS"/>
              </a:rPr>
              <a:t>И</a:t>
            </a:r>
            <a:r>
              <a:rPr sz="1300" b="1" spc="100" dirty="0">
                <a:solidFill>
                  <a:srgbClr val="252525"/>
                </a:solidFill>
                <a:latin typeface="Trebuchet MS"/>
                <a:cs typeface="Trebuchet MS"/>
              </a:rPr>
              <a:t>М</a:t>
            </a:r>
            <a:r>
              <a:rPr sz="1300" b="1" spc="-33" dirty="0">
                <a:solidFill>
                  <a:srgbClr val="252525"/>
                </a:solidFill>
                <a:latin typeface="Trebuchet MS"/>
                <a:cs typeface="Trebuchet MS"/>
              </a:rPr>
              <a:t>ЕНЕН</a:t>
            </a:r>
            <a:r>
              <a:rPr sz="1300" b="1" spc="-61" dirty="0">
                <a:solidFill>
                  <a:srgbClr val="252525"/>
                </a:solidFill>
                <a:latin typeface="Trebuchet MS"/>
                <a:cs typeface="Trebuchet MS"/>
              </a:rPr>
              <a:t>И</a:t>
            </a:r>
            <a:r>
              <a:rPr sz="1300" b="1" spc="22" dirty="0">
                <a:solidFill>
                  <a:srgbClr val="252525"/>
                </a:solidFill>
                <a:latin typeface="Trebuchet MS"/>
                <a:cs typeface="Trebuchet MS"/>
              </a:rPr>
              <a:t>Я</a:t>
            </a:r>
            <a:endParaRPr sz="1300" dirty="0">
              <a:latin typeface="Trebuchet MS"/>
              <a:cs typeface="Trebuchet MS"/>
            </a:endParaRPr>
          </a:p>
          <a:p>
            <a:pPr marL="59138" algn="ctr">
              <a:spcBef>
                <a:spcPts val="671"/>
              </a:spcBef>
            </a:pPr>
            <a:r>
              <a:rPr sz="1200" spc="-22" dirty="0">
                <a:solidFill>
                  <a:srgbClr val="404040"/>
                </a:solidFill>
                <a:latin typeface="Franklin Gothic Medium"/>
                <a:cs typeface="Franklin Gothic Medium"/>
              </a:rPr>
              <a:t>новых</a:t>
            </a:r>
            <a:r>
              <a:rPr sz="1200" spc="-22" dirty="0">
                <a:solidFill>
                  <a:srgbClr val="404040"/>
                </a:solidFill>
                <a:latin typeface="Franklin Gothic Medium"/>
                <a:cs typeface="Franklin Gothic Medium"/>
              </a:rPr>
              <a:t> </a:t>
            </a:r>
            <a:r>
              <a:rPr sz="1200" spc="-11" dirty="0">
                <a:solidFill>
                  <a:srgbClr val="404040"/>
                </a:solidFill>
                <a:latin typeface="Franklin Gothic Medium"/>
                <a:cs typeface="Franklin Gothic Medium"/>
              </a:rPr>
              <a:t>ФСБУ</a:t>
            </a:r>
            <a:r>
              <a:rPr sz="1200" spc="-6" dirty="0">
                <a:solidFill>
                  <a:srgbClr val="404040"/>
                </a:solidFill>
                <a:latin typeface="Franklin Gothic Medium"/>
                <a:cs typeface="Franklin Gothic Medium"/>
              </a:rPr>
              <a:t> </a:t>
            </a:r>
            <a:r>
              <a:rPr sz="1200" spc="-11" dirty="0">
                <a:solidFill>
                  <a:srgbClr val="404040"/>
                </a:solidFill>
                <a:latin typeface="Franklin Gothic Medium"/>
                <a:cs typeface="Franklin Gothic Medium"/>
              </a:rPr>
              <a:t>2021/2022</a:t>
            </a:r>
            <a:endParaRPr sz="1200" dirty="0">
              <a:latin typeface="Franklin Gothic Medium"/>
              <a:cs typeface="Franklin Gothic Medium"/>
            </a:endParaRPr>
          </a:p>
        </p:txBody>
      </p:sp>
      <p:grpSp>
        <p:nvGrpSpPr>
          <p:cNvPr id="30" name="object 30"/>
          <p:cNvGrpSpPr/>
          <p:nvPr/>
        </p:nvGrpSpPr>
        <p:grpSpPr>
          <a:xfrm>
            <a:off x="6378881" y="3923796"/>
            <a:ext cx="3255869" cy="1774617"/>
            <a:chOff x="5561076" y="3709441"/>
            <a:chExt cx="2838450" cy="1677670"/>
          </a:xfrm>
        </p:grpSpPr>
        <p:sp>
          <p:nvSpPr>
            <p:cNvPr id="31" name="object 31"/>
            <p:cNvSpPr/>
            <p:nvPr/>
          </p:nvSpPr>
          <p:spPr>
            <a:xfrm>
              <a:off x="5561076" y="3709441"/>
              <a:ext cx="2838450" cy="1677162"/>
            </a:xfrm>
            <a:prstGeom prst="rect">
              <a:avLst/>
            </a:prstGeom>
            <a:blipFill>
              <a:blip r:embed="rId9" cstate="print"/>
              <a:stretch>
                <a:fillRect/>
              </a:stretch>
            </a:blipFill>
          </p:spPr>
          <p:txBody>
            <a:bodyPr wrap="square" lIns="0" tIns="0" rIns="0" bIns="0" rtlCol="0"/>
            <a:lstStyle/>
            <a:p>
              <a:endParaRPr/>
            </a:p>
          </p:txBody>
        </p:sp>
        <p:sp>
          <p:nvSpPr>
            <p:cNvPr id="32" name="object 32"/>
            <p:cNvSpPr/>
            <p:nvPr/>
          </p:nvSpPr>
          <p:spPr>
            <a:xfrm>
              <a:off x="5817108" y="3863340"/>
              <a:ext cx="2342515" cy="1181100"/>
            </a:xfrm>
            <a:custGeom>
              <a:avLst/>
              <a:gdLst/>
              <a:ahLst/>
              <a:cxnLst/>
              <a:rect l="l" t="t" r="r" b="b"/>
              <a:pathLst>
                <a:path w="2342515" h="1181100">
                  <a:moveTo>
                    <a:pt x="2342388" y="0"/>
                  </a:moveTo>
                  <a:lnTo>
                    <a:pt x="0" y="0"/>
                  </a:lnTo>
                  <a:lnTo>
                    <a:pt x="0" y="1181100"/>
                  </a:lnTo>
                  <a:lnTo>
                    <a:pt x="2342388" y="1181100"/>
                  </a:lnTo>
                  <a:lnTo>
                    <a:pt x="2342388" y="0"/>
                  </a:lnTo>
                  <a:close/>
                </a:path>
              </a:pathLst>
            </a:custGeom>
            <a:solidFill>
              <a:srgbClr val="FFFFFF"/>
            </a:solidFill>
          </p:spPr>
          <p:txBody>
            <a:bodyPr wrap="square" lIns="0" tIns="0" rIns="0" bIns="0" rtlCol="0"/>
            <a:lstStyle/>
            <a:p>
              <a:endParaRPr/>
            </a:p>
          </p:txBody>
        </p:sp>
      </p:grpSp>
      <p:sp>
        <p:nvSpPr>
          <p:cNvPr id="33" name="object 33"/>
          <p:cNvSpPr txBox="1"/>
          <p:nvPr/>
        </p:nvSpPr>
        <p:spPr>
          <a:xfrm>
            <a:off x="6672565" y="4086588"/>
            <a:ext cx="2687003" cy="1274708"/>
          </a:xfrm>
          <a:prstGeom prst="rect">
            <a:avLst/>
          </a:prstGeom>
        </p:spPr>
        <p:txBody>
          <a:bodyPr vert="horz" wrap="square" lIns="0" tIns="0" rIns="0" bIns="0" rtlCol="0">
            <a:spAutoFit/>
          </a:bodyPr>
          <a:lstStyle/>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spcBef>
                <a:spcPts val="39"/>
              </a:spcBef>
            </a:pPr>
            <a:endParaRPr sz="1100" dirty="0">
              <a:latin typeface="Times New Roman"/>
              <a:cs typeface="Times New Roman"/>
            </a:endParaRPr>
          </a:p>
          <a:p>
            <a:pPr marL="644182" marR="635734" algn="ctr"/>
            <a:r>
              <a:rPr sz="1300" b="1" spc="-39" dirty="0">
                <a:solidFill>
                  <a:srgbClr val="252525"/>
                </a:solidFill>
                <a:latin typeface="Trebuchet MS"/>
                <a:cs typeface="Trebuchet MS"/>
              </a:rPr>
              <a:t>П</a:t>
            </a:r>
            <a:r>
              <a:rPr sz="1300" b="1" dirty="0">
                <a:solidFill>
                  <a:srgbClr val="252525"/>
                </a:solidFill>
                <a:latin typeface="Trebuchet MS"/>
                <a:cs typeface="Trebuchet MS"/>
              </a:rPr>
              <a:t>Е</a:t>
            </a:r>
            <a:r>
              <a:rPr sz="1300" b="1" spc="22" dirty="0">
                <a:solidFill>
                  <a:srgbClr val="252525"/>
                </a:solidFill>
                <a:latin typeface="Trebuchet MS"/>
                <a:cs typeface="Trebuchet MS"/>
              </a:rPr>
              <a:t>Р</a:t>
            </a:r>
            <a:r>
              <a:rPr sz="1300" b="1" spc="17" dirty="0">
                <a:solidFill>
                  <a:srgbClr val="252525"/>
                </a:solidFill>
                <a:latin typeface="Trebuchet MS"/>
                <a:cs typeface="Trebuchet MS"/>
              </a:rPr>
              <a:t>С</a:t>
            </a:r>
            <a:r>
              <a:rPr sz="1300" b="1" spc="-105" dirty="0">
                <a:solidFill>
                  <a:srgbClr val="252525"/>
                </a:solidFill>
                <a:latin typeface="Trebuchet MS"/>
                <a:cs typeface="Trebuchet MS"/>
              </a:rPr>
              <a:t>О</a:t>
            </a:r>
            <a:r>
              <a:rPr sz="1300" b="1" spc="-55" dirty="0">
                <a:solidFill>
                  <a:srgbClr val="252525"/>
                </a:solidFill>
                <a:latin typeface="Trebuchet MS"/>
                <a:cs typeface="Trebuchet MS"/>
              </a:rPr>
              <a:t>Н</a:t>
            </a:r>
            <a:r>
              <a:rPr sz="1300" b="1" spc="-6" dirty="0">
                <a:solidFill>
                  <a:srgbClr val="252525"/>
                </a:solidFill>
                <a:latin typeface="Trebuchet MS"/>
                <a:cs typeface="Trebuchet MS"/>
              </a:rPr>
              <a:t>А</a:t>
            </a:r>
            <a:r>
              <a:rPr sz="1300" b="1" spc="-188" dirty="0">
                <a:solidFill>
                  <a:srgbClr val="252525"/>
                </a:solidFill>
                <a:latin typeface="Trebuchet MS"/>
                <a:cs typeface="Trebuchet MS"/>
              </a:rPr>
              <a:t>Л</a:t>
            </a:r>
            <a:r>
              <a:rPr sz="1300" b="1" spc="-6" dirty="0">
                <a:solidFill>
                  <a:srgbClr val="252525"/>
                </a:solidFill>
                <a:latin typeface="Trebuchet MS"/>
                <a:cs typeface="Trebuchet MS"/>
              </a:rPr>
              <a:t>Ь</a:t>
            </a:r>
            <a:r>
              <a:rPr sz="1300" b="1" spc="-67" dirty="0">
                <a:solidFill>
                  <a:srgbClr val="252525"/>
                </a:solidFill>
                <a:latin typeface="Trebuchet MS"/>
                <a:cs typeface="Trebuchet MS"/>
              </a:rPr>
              <a:t>Н</a:t>
            </a:r>
            <a:r>
              <a:rPr sz="1300" b="1" spc="61" dirty="0">
                <a:solidFill>
                  <a:srgbClr val="252525"/>
                </a:solidFill>
                <a:latin typeface="Trebuchet MS"/>
                <a:cs typeface="Trebuchet MS"/>
              </a:rPr>
              <a:t>Ы</a:t>
            </a:r>
            <a:r>
              <a:rPr sz="1300" b="1" spc="-44" dirty="0">
                <a:solidFill>
                  <a:srgbClr val="252525"/>
                </a:solidFill>
                <a:latin typeface="Trebuchet MS"/>
                <a:cs typeface="Trebuchet MS"/>
              </a:rPr>
              <a:t>Й  </a:t>
            </a:r>
            <a:r>
              <a:rPr sz="1300" b="1" spc="-67" dirty="0">
                <a:solidFill>
                  <a:srgbClr val="252525"/>
                </a:solidFill>
                <a:latin typeface="Trebuchet MS"/>
                <a:cs typeface="Trebuchet MS"/>
              </a:rPr>
              <a:t>СЕРТИФИКАТ</a:t>
            </a:r>
            <a:endParaRPr sz="1300" dirty="0">
              <a:latin typeface="Trebuchet MS"/>
              <a:cs typeface="Trebuchet MS"/>
            </a:endParaRPr>
          </a:p>
          <a:p>
            <a:pPr algn="ctr">
              <a:spcBef>
                <a:spcPts val="676"/>
              </a:spcBef>
            </a:pPr>
            <a:r>
              <a:rPr sz="1200" spc="-11" dirty="0">
                <a:solidFill>
                  <a:srgbClr val="404040"/>
                </a:solidFill>
                <a:latin typeface="Franklin Gothic Medium"/>
                <a:cs typeface="Franklin Gothic Medium"/>
              </a:rPr>
              <a:t>об</a:t>
            </a:r>
            <a:r>
              <a:rPr sz="1200" dirty="0">
                <a:solidFill>
                  <a:srgbClr val="404040"/>
                </a:solidFill>
                <a:latin typeface="Franklin Gothic Medium"/>
                <a:cs typeface="Franklin Gothic Medium"/>
              </a:rPr>
              <a:t> </a:t>
            </a:r>
            <a:r>
              <a:rPr sz="1200" spc="-22" dirty="0">
                <a:solidFill>
                  <a:srgbClr val="404040"/>
                </a:solidFill>
                <a:latin typeface="Franklin Gothic Medium"/>
                <a:cs typeface="Franklin Gothic Medium"/>
              </a:rPr>
              <a:t>аудите</a:t>
            </a:r>
            <a:endParaRPr sz="1200" dirty="0">
              <a:latin typeface="Franklin Gothic Medium"/>
              <a:cs typeface="Franklin Gothic Medium"/>
            </a:endParaRPr>
          </a:p>
        </p:txBody>
      </p:sp>
      <p:sp>
        <p:nvSpPr>
          <p:cNvPr id="34" name="object 34"/>
          <p:cNvSpPr txBox="1"/>
          <p:nvPr/>
        </p:nvSpPr>
        <p:spPr>
          <a:xfrm>
            <a:off x="666034" y="4091424"/>
            <a:ext cx="2756927" cy="1246495"/>
          </a:xfrm>
          <a:prstGeom prst="rect">
            <a:avLst/>
          </a:prstGeom>
        </p:spPr>
        <p:txBody>
          <a:bodyPr vert="horz" wrap="square" lIns="0" tIns="0" rIns="0" bIns="0" rtlCol="0">
            <a:spAutoFit/>
          </a:bodyPr>
          <a:lstStyle/>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gn="ctr">
              <a:spcBef>
                <a:spcPts val="1092"/>
              </a:spcBef>
            </a:pPr>
            <a:r>
              <a:rPr sz="1300" b="1" spc="-11" dirty="0">
                <a:solidFill>
                  <a:srgbClr val="252525"/>
                </a:solidFill>
                <a:latin typeface="Trebuchet MS"/>
                <a:cs typeface="Trebuchet MS"/>
              </a:rPr>
              <a:t>ПОВЫШЕНИЕ</a:t>
            </a:r>
            <a:endParaRPr sz="1300" dirty="0">
              <a:latin typeface="Trebuchet MS"/>
              <a:cs typeface="Trebuchet MS"/>
            </a:endParaRPr>
          </a:p>
          <a:p>
            <a:pPr algn="ctr">
              <a:lnSpc>
                <a:spcPct val="100000"/>
              </a:lnSpc>
            </a:pPr>
            <a:r>
              <a:rPr sz="1300" b="1" spc="-39" dirty="0">
                <a:solidFill>
                  <a:srgbClr val="252525"/>
                </a:solidFill>
                <a:latin typeface="Trebuchet MS"/>
                <a:cs typeface="Trebuchet MS"/>
              </a:rPr>
              <a:t>КВАЛИФИКАЦИИ</a:t>
            </a:r>
            <a:endParaRPr sz="1300" dirty="0">
              <a:latin typeface="Trebuchet MS"/>
              <a:cs typeface="Trebuchet MS"/>
            </a:endParaRPr>
          </a:p>
          <a:p>
            <a:pPr algn="ctr">
              <a:spcBef>
                <a:spcPts val="671"/>
              </a:spcBef>
            </a:pPr>
            <a:r>
              <a:rPr sz="1200" dirty="0">
                <a:solidFill>
                  <a:srgbClr val="404040"/>
                </a:solidFill>
                <a:latin typeface="Franklin Gothic Medium"/>
                <a:cs typeface="Franklin Gothic Medium"/>
              </a:rPr>
              <a:t>40 </a:t>
            </a:r>
            <a:r>
              <a:rPr sz="1200" spc="-11" dirty="0">
                <a:solidFill>
                  <a:srgbClr val="404040"/>
                </a:solidFill>
                <a:latin typeface="Franklin Gothic Medium"/>
                <a:cs typeface="Franklin Gothic Medium"/>
              </a:rPr>
              <a:t>час </a:t>
            </a:r>
            <a:r>
              <a:rPr sz="1200" spc="-22" dirty="0">
                <a:solidFill>
                  <a:srgbClr val="404040"/>
                </a:solidFill>
                <a:latin typeface="Franklin Gothic Medium"/>
                <a:cs typeface="Franklin Gothic Medium"/>
              </a:rPr>
              <a:t>ИПБР </a:t>
            </a:r>
            <a:r>
              <a:rPr sz="1200" spc="-6" dirty="0">
                <a:solidFill>
                  <a:srgbClr val="404040"/>
                </a:solidFill>
                <a:latin typeface="Franklin Gothic Medium"/>
                <a:cs typeface="Franklin Gothic Medium"/>
              </a:rPr>
              <a:t>в</a:t>
            </a:r>
            <a:r>
              <a:rPr sz="1200" spc="-28" dirty="0">
                <a:solidFill>
                  <a:srgbClr val="404040"/>
                </a:solidFill>
                <a:latin typeface="Franklin Gothic Medium"/>
                <a:cs typeface="Franklin Gothic Medium"/>
              </a:rPr>
              <a:t> </a:t>
            </a:r>
            <a:r>
              <a:rPr sz="1200" spc="-17" dirty="0">
                <a:solidFill>
                  <a:srgbClr val="404040"/>
                </a:solidFill>
                <a:latin typeface="Franklin Gothic Medium"/>
                <a:cs typeface="Franklin Gothic Medium"/>
              </a:rPr>
              <a:t>подарок</a:t>
            </a:r>
            <a:endParaRPr sz="1200" dirty="0">
              <a:latin typeface="Franklin Gothic Medium"/>
              <a:cs typeface="Franklin Gothic Medium"/>
            </a:endParaRPr>
          </a:p>
        </p:txBody>
      </p:sp>
      <p:grpSp>
        <p:nvGrpSpPr>
          <p:cNvPr id="35" name="object 35"/>
          <p:cNvGrpSpPr/>
          <p:nvPr/>
        </p:nvGrpSpPr>
        <p:grpSpPr>
          <a:xfrm>
            <a:off x="1555825" y="2814668"/>
            <a:ext cx="6887582" cy="1863548"/>
            <a:chOff x="1356360" y="2660903"/>
            <a:chExt cx="6004559" cy="1761743"/>
          </a:xfrm>
        </p:grpSpPr>
        <p:sp>
          <p:nvSpPr>
            <p:cNvPr id="36" name="object 36"/>
            <p:cNvSpPr/>
            <p:nvPr/>
          </p:nvSpPr>
          <p:spPr>
            <a:xfrm>
              <a:off x="4069080" y="2660903"/>
              <a:ext cx="768096" cy="469391"/>
            </a:xfrm>
            <a:prstGeom prst="rect">
              <a:avLst/>
            </a:prstGeom>
            <a:blipFill>
              <a:blip r:embed="rId10" cstate="print"/>
              <a:stretch>
                <a:fillRect/>
              </a:stretch>
            </a:blipFill>
          </p:spPr>
          <p:txBody>
            <a:bodyPr wrap="square" lIns="0" tIns="0" rIns="0" bIns="0" rtlCol="0"/>
            <a:lstStyle/>
            <a:p>
              <a:endParaRPr/>
            </a:p>
          </p:txBody>
        </p:sp>
        <p:sp>
          <p:nvSpPr>
            <p:cNvPr id="37" name="object 37"/>
            <p:cNvSpPr/>
            <p:nvPr/>
          </p:nvSpPr>
          <p:spPr>
            <a:xfrm>
              <a:off x="6627875" y="2671571"/>
              <a:ext cx="733044" cy="487679"/>
            </a:xfrm>
            <a:prstGeom prst="rect">
              <a:avLst/>
            </a:prstGeom>
            <a:blipFill>
              <a:blip r:embed="rId11" cstate="print"/>
              <a:stretch>
                <a:fillRect/>
              </a:stretch>
            </a:blipFill>
          </p:spPr>
          <p:txBody>
            <a:bodyPr wrap="square" lIns="0" tIns="0" rIns="0" bIns="0" rtlCol="0"/>
            <a:lstStyle/>
            <a:p>
              <a:endParaRPr/>
            </a:p>
          </p:txBody>
        </p:sp>
        <p:sp>
          <p:nvSpPr>
            <p:cNvPr id="38" name="object 38"/>
            <p:cNvSpPr/>
            <p:nvPr/>
          </p:nvSpPr>
          <p:spPr>
            <a:xfrm>
              <a:off x="1356360" y="3910583"/>
              <a:ext cx="777240" cy="498348"/>
            </a:xfrm>
            <a:prstGeom prst="rect">
              <a:avLst/>
            </a:prstGeom>
            <a:blipFill>
              <a:blip r:embed="rId12" cstate="print"/>
              <a:stretch>
                <a:fillRect/>
              </a:stretch>
            </a:blipFill>
          </p:spPr>
          <p:txBody>
            <a:bodyPr wrap="square" lIns="0" tIns="0" rIns="0" bIns="0" rtlCol="0"/>
            <a:lstStyle/>
            <a:p>
              <a:endParaRPr/>
            </a:p>
          </p:txBody>
        </p:sp>
        <p:sp>
          <p:nvSpPr>
            <p:cNvPr id="39" name="object 39"/>
            <p:cNvSpPr/>
            <p:nvPr/>
          </p:nvSpPr>
          <p:spPr>
            <a:xfrm>
              <a:off x="3925824" y="3869435"/>
              <a:ext cx="972312" cy="528828"/>
            </a:xfrm>
            <a:prstGeom prst="rect">
              <a:avLst/>
            </a:prstGeom>
            <a:blipFill>
              <a:blip r:embed="rId13" cstate="print"/>
              <a:stretch>
                <a:fillRect/>
              </a:stretch>
            </a:blipFill>
          </p:spPr>
          <p:txBody>
            <a:bodyPr wrap="square" lIns="0" tIns="0" rIns="0" bIns="0" rtlCol="0"/>
            <a:lstStyle/>
            <a:p>
              <a:endParaRPr/>
            </a:p>
          </p:txBody>
        </p:sp>
        <p:sp>
          <p:nvSpPr>
            <p:cNvPr id="40" name="object 40"/>
            <p:cNvSpPr/>
            <p:nvPr/>
          </p:nvSpPr>
          <p:spPr>
            <a:xfrm>
              <a:off x="6684263" y="3875531"/>
              <a:ext cx="565403" cy="547115"/>
            </a:xfrm>
            <a:prstGeom prst="rect">
              <a:avLst/>
            </a:prstGeom>
            <a:blipFill>
              <a:blip r:embed="rId14" cstate="print"/>
              <a:stretch>
                <a:fillRect/>
              </a:stretch>
            </a:blipFill>
          </p:spPr>
          <p:txBody>
            <a:bodyPr wrap="square" lIns="0" tIns="0" rIns="0" bIns="0" rtlCol="0"/>
            <a:lstStyle/>
            <a:p>
              <a:endParaRPr/>
            </a:p>
          </p:txBody>
        </p:sp>
      </p:grpSp>
      <p:sp>
        <p:nvSpPr>
          <p:cNvPr id="42" name="object 42"/>
          <p:cNvSpPr txBox="1"/>
          <p:nvPr/>
        </p:nvSpPr>
        <p:spPr>
          <a:xfrm>
            <a:off x="623146" y="1970751"/>
            <a:ext cx="6939299" cy="699549"/>
          </a:xfrm>
          <a:prstGeom prst="rect">
            <a:avLst/>
          </a:prstGeom>
        </p:spPr>
        <p:txBody>
          <a:bodyPr vert="horz" wrap="square" lIns="0" tIns="32384" rIns="0" bIns="0" rtlCol="0">
            <a:spAutoFit/>
          </a:bodyPr>
          <a:lstStyle/>
          <a:p>
            <a:pPr marL="14080" marR="5632">
              <a:lnSpc>
                <a:spcPts val="2594"/>
              </a:lnSpc>
              <a:spcBef>
                <a:spcPts val="254"/>
              </a:spcBef>
            </a:pPr>
            <a:r>
              <a:rPr sz="2200" b="1" spc="-33" dirty="0">
                <a:solidFill>
                  <a:srgbClr val="25021D"/>
                </a:solidFill>
                <a:latin typeface="Trebuchet MS"/>
                <a:cs typeface="Trebuchet MS"/>
              </a:rPr>
              <a:t>ПРИ </a:t>
            </a:r>
            <a:r>
              <a:rPr sz="2200" b="1" spc="-172" dirty="0">
                <a:solidFill>
                  <a:srgbClr val="25021D"/>
                </a:solidFill>
                <a:latin typeface="Trebuchet MS"/>
                <a:cs typeface="Trebuchet MS"/>
              </a:rPr>
              <a:t>АУДИТЕ </a:t>
            </a:r>
            <a:r>
              <a:rPr sz="2200" b="1" spc="-188" dirty="0">
                <a:solidFill>
                  <a:srgbClr val="25021D"/>
                </a:solidFill>
                <a:latin typeface="Trebuchet MS"/>
                <a:cs typeface="Trebuchet MS"/>
              </a:rPr>
              <a:t>ДО </a:t>
            </a:r>
            <a:r>
              <a:rPr sz="2200" b="1" spc="-44" dirty="0" smtClean="0">
                <a:solidFill>
                  <a:srgbClr val="25021D"/>
                </a:solidFill>
                <a:latin typeface="Trebuchet MS"/>
                <a:cs typeface="Trebuchet MS"/>
              </a:rPr>
              <a:t>31.</a:t>
            </a:r>
            <a:r>
              <a:rPr lang="ru-RU" sz="2200" b="1" spc="-44" dirty="0" smtClean="0">
                <a:solidFill>
                  <a:srgbClr val="25021D"/>
                </a:solidFill>
                <a:latin typeface="Trebuchet MS"/>
                <a:cs typeface="Trebuchet MS"/>
              </a:rPr>
              <a:t>01</a:t>
            </a:r>
            <a:r>
              <a:rPr sz="2200" b="1" spc="-44" dirty="0" smtClean="0">
                <a:solidFill>
                  <a:srgbClr val="25021D"/>
                </a:solidFill>
                <a:latin typeface="Trebuchet MS"/>
                <a:cs typeface="Trebuchet MS"/>
              </a:rPr>
              <a:t>.202</a:t>
            </a:r>
            <a:r>
              <a:rPr lang="ru-RU" sz="2200" b="1" spc="-44" dirty="0" smtClean="0">
                <a:solidFill>
                  <a:srgbClr val="25021D"/>
                </a:solidFill>
                <a:latin typeface="Trebuchet MS"/>
                <a:cs typeface="Trebuchet MS"/>
              </a:rPr>
              <a:t>2</a:t>
            </a:r>
            <a:r>
              <a:rPr sz="2200" b="1" spc="-44" dirty="0" smtClean="0">
                <a:solidFill>
                  <a:srgbClr val="25021D"/>
                </a:solidFill>
                <a:latin typeface="Trebuchet MS"/>
                <a:cs typeface="Trebuchet MS"/>
              </a:rPr>
              <a:t> </a:t>
            </a:r>
            <a:r>
              <a:rPr sz="2200" b="1" dirty="0">
                <a:solidFill>
                  <a:srgbClr val="25021D"/>
                </a:solidFill>
                <a:latin typeface="Trebuchet MS"/>
                <a:cs typeface="Trebuchet MS"/>
              </a:rPr>
              <a:t>+ </a:t>
            </a:r>
            <a:r>
              <a:rPr sz="2200" b="1" spc="-55" dirty="0">
                <a:solidFill>
                  <a:srgbClr val="25021D"/>
                </a:solidFill>
                <a:latin typeface="Trebuchet MS"/>
                <a:cs typeface="Trebuchet MS"/>
              </a:rPr>
              <a:t>ПОЛЕЗНЫЕ </a:t>
            </a:r>
            <a:r>
              <a:rPr sz="2200" b="1" spc="-72" dirty="0">
                <a:solidFill>
                  <a:srgbClr val="25021D"/>
                </a:solidFill>
                <a:latin typeface="Trebuchet MS"/>
                <a:cs typeface="Trebuchet MS"/>
              </a:rPr>
              <a:t>БОНУСЫ:  </a:t>
            </a:r>
            <a:r>
              <a:rPr sz="2200" b="1" spc="-133" dirty="0">
                <a:solidFill>
                  <a:srgbClr val="9E0E11"/>
                </a:solidFill>
                <a:latin typeface="Trebuchet MS"/>
                <a:cs typeface="Trebuchet MS"/>
              </a:rPr>
              <a:t>КОНСАЛТИНГ </a:t>
            </a:r>
            <a:r>
              <a:rPr sz="2200" b="1" spc="-22" dirty="0">
                <a:solidFill>
                  <a:srgbClr val="9E0E11"/>
                </a:solidFill>
                <a:latin typeface="Trebuchet MS"/>
                <a:cs typeface="Trebuchet MS"/>
              </a:rPr>
              <a:t>К </a:t>
            </a:r>
            <a:r>
              <a:rPr sz="2200" b="1" spc="-188" dirty="0">
                <a:solidFill>
                  <a:srgbClr val="9E0E11"/>
                </a:solidFill>
                <a:latin typeface="Trebuchet MS"/>
                <a:cs typeface="Trebuchet MS"/>
              </a:rPr>
              <a:t>АУДИТУ </a:t>
            </a:r>
            <a:r>
              <a:rPr sz="2200" b="1" spc="122" dirty="0">
                <a:solidFill>
                  <a:srgbClr val="9E0E11"/>
                </a:solidFill>
                <a:latin typeface="Trebuchet MS"/>
                <a:cs typeface="Trebuchet MS"/>
              </a:rPr>
              <a:t>В</a:t>
            </a:r>
            <a:r>
              <a:rPr sz="2200" b="1" spc="-205" dirty="0">
                <a:solidFill>
                  <a:srgbClr val="9E0E11"/>
                </a:solidFill>
                <a:latin typeface="Trebuchet MS"/>
                <a:cs typeface="Trebuchet MS"/>
              </a:rPr>
              <a:t> </a:t>
            </a:r>
            <a:r>
              <a:rPr sz="2200" b="1" spc="-105" dirty="0">
                <a:solidFill>
                  <a:srgbClr val="9E0E11"/>
                </a:solidFill>
                <a:latin typeface="Trebuchet MS"/>
                <a:cs typeface="Trebuchet MS"/>
              </a:rPr>
              <a:t>ПОДАРОК!</a:t>
            </a:r>
            <a:endParaRPr sz="2200" dirty="0">
              <a:latin typeface="Trebuchet MS"/>
              <a:cs typeface="Trebuchet MS"/>
            </a:endParaRPr>
          </a:p>
        </p:txBody>
      </p:sp>
      <p:pic>
        <p:nvPicPr>
          <p:cNvPr id="43" name="Рисунок 42"/>
          <p:cNvPicPr>
            <a:picLocks noChangeAspect="1"/>
          </p:cNvPicPr>
          <p:nvPr/>
        </p:nvPicPr>
        <p:blipFill>
          <a:blip r:embed="rId15"/>
          <a:stretch>
            <a:fillRect/>
          </a:stretch>
        </p:blipFill>
        <p:spPr>
          <a:xfrm>
            <a:off x="2532842" y="5601844"/>
            <a:ext cx="1029039" cy="95463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Рисунок 8"/>
          <p:cNvPicPr>
            <a:picLocks noChangeAspect="1"/>
          </p:cNvPicPr>
          <p:nvPr/>
        </p:nvPicPr>
        <p:blipFill>
          <a:blip r:embed="rId2"/>
          <a:srcRect/>
          <a:stretch>
            <a:fillRect/>
          </a:stretch>
        </p:blipFill>
        <p:spPr bwMode="auto">
          <a:xfrm>
            <a:off x="381000" y="0"/>
            <a:ext cx="9144000" cy="6858000"/>
          </a:xfrm>
          <a:prstGeom prst="rect">
            <a:avLst/>
          </a:prstGeom>
          <a:noFill/>
          <a:ln w="9525">
            <a:noFill/>
            <a:miter lim="800000"/>
            <a:headEnd/>
            <a:tailEnd/>
          </a:ln>
        </p:spPr>
      </p:pic>
      <p:sp>
        <p:nvSpPr>
          <p:cNvPr id="23" name="Заголовок 1">
            <a:extLst/>
          </p:cNvPr>
          <p:cNvSpPr txBox="1">
            <a:spLocks/>
          </p:cNvSpPr>
          <p:nvPr/>
        </p:nvSpPr>
        <p:spPr>
          <a:xfrm>
            <a:off x="896938" y="471488"/>
            <a:ext cx="7781925" cy="912812"/>
          </a:xfrm>
          <a:prstGeom prst="rect">
            <a:avLst/>
          </a:prstGeom>
        </p:spPr>
        <p:txBody>
          <a:bodyPr lIns="72572" tIns="36286" rIns="72572" bIns="36286"/>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sz="3387" b="1" dirty="0">
                <a:solidFill>
                  <a:srgbClr val="26021D"/>
                </a:solidFill>
                <a:latin typeface="Franklin Gothic Demi" panose="020B0603020102020204" pitchFamily="34" charset="0"/>
              </a:rPr>
              <a:t>Узнайте цену аудита за 1 минуту</a:t>
            </a:r>
            <a:br>
              <a:rPr lang="ru-RU" sz="3387" b="1" dirty="0">
                <a:solidFill>
                  <a:srgbClr val="26021D"/>
                </a:solidFill>
                <a:latin typeface="Franklin Gothic Demi" panose="020B0603020102020204" pitchFamily="34" charset="0"/>
              </a:rPr>
            </a:br>
            <a:r>
              <a:rPr lang="ru-RU" sz="3387" b="1" dirty="0">
                <a:solidFill>
                  <a:srgbClr val="26021D"/>
                </a:solidFill>
                <a:latin typeface="Franklin Gothic Demi" panose="020B0603020102020204" pitchFamily="34" charset="0"/>
              </a:rPr>
              <a:t>с поддержкой и защитой</a:t>
            </a:r>
            <a:r>
              <a:rPr lang="ru-RU" sz="3387" b="1" dirty="0">
                <a:solidFill>
                  <a:srgbClr val="9E0E11"/>
                </a:solidFill>
                <a:latin typeface="Franklin Gothic Demi" panose="020B0603020102020204" pitchFamily="34" charset="0"/>
              </a:rPr>
              <a:t/>
            </a:r>
            <a:br>
              <a:rPr lang="ru-RU" sz="3387" b="1" dirty="0">
                <a:solidFill>
                  <a:srgbClr val="9E0E11"/>
                </a:solidFill>
                <a:latin typeface="Franklin Gothic Demi" panose="020B0603020102020204" pitchFamily="34" charset="0"/>
              </a:rPr>
            </a:br>
            <a:r>
              <a:rPr lang="ru-RU" sz="3387" b="1" dirty="0">
                <a:solidFill>
                  <a:srgbClr val="9E0E11"/>
                </a:solidFill>
                <a:latin typeface="Franklin Gothic Demi" panose="020B0603020102020204" pitchFamily="34" charset="0"/>
              </a:rPr>
              <a:t>и получите ПОДАРОК!</a:t>
            </a:r>
          </a:p>
        </p:txBody>
      </p:sp>
      <p:sp>
        <p:nvSpPr>
          <p:cNvPr id="19" name="TextBox 18">
            <a:hlinkClick r:id="rId3"/>
            <a:extLst/>
          </p:cNvPr>
          <p:cNvSpPr txBox="1"/>
          <p:nvPr/>
        </p:nvSpPr>
        <p:spPr>
          <a:xfrm>
            <a:off x="3808413" y="4395788"/>
            <a:ext cx="1739900" cy="695325"/>
          </a:xfrm>
          <a:prstGeom prst="roundRect">
            <a:avLst>
              <a:gd name="adj" fmla="val 50000"/>
            </a:avLst>
          </a:prstGeom>
          <a:solidFill>
            <a:srgbClr val="9E0E11"/>
          </a:solidFill>
        </p:spPr>
        <p:txBody>
          <a:bodyPr bIns="57143" anchor="ctr">
            <a:spAutoFit/>
          </a:bodyPr>
          <a:lstStyle/>
          <a:p>
            <a:pPr algn="ctr">
              <a:defRPr/>
            </a:pPr>
            <a:r>
              <a:rPr lang="ru-RU" sz="1270" dirty="0">
                <a:solidFill>
                  <a:schemeClr val="bg1"/>
                </a:solidFill>
                <a:latin typeface="Franklin Gothic Book" panose="020B0503020102020204" pitchFamily="34" charset="0"/>
              </a:rPr>
              <a:t>Получить подарок</a:t>
            </a:r>
          </a:p>
        </p:txBody>
      </p:sp>
      <p:pic>
        <p:nvPicPr>
          <p:cNvPr id="115717" name="Picture 2"/>
          <p:cNvPicPr>
            <a:picLocks noChangeAspect="1"/>
          </p:cNvPicPr>
          <p:nvPr/>
        </p:nvPicPr>
        <p:blipFill>
          <a:blip r:embed="rId4"/>
          <a:srcRect/>
          <a:stretch>
            <a:fillRect/>
          </a:stretch>
        </p:blipFill>
        <p:spPr bwMode="auto">
          <a:xfrm>
            <a:off x="960438" y="2205038"/>
            <a:ext cx="2460625" cy="2600325"/>
          </a:xfrm>
          <a:prstGeom prst="rect">
            <a:avLst/>
          </a:prstGeom>
          <a:noFill/>
          <a:ln w="9525">
            <a:noFill/>
            <a:miter lim="800000"/>
            <a:headEnd/>
            <a:tailEnd/>
          </a:ln>
        </p:spPr>
      </p:pic>
      <p:sp>
        <p:nvSpPr>
          <p:cNvPr id="24" name="TextBox 23">
            <a:extLst/>
          </p:cNvPr>
          <p:cNvSpPr txBox="1"/>
          <p:nvPr/>
        </p:nvSpPr>
        <p:spPr>
          <a:xfrm>
            <a:off x="865188" y="2011363"/>
            <a:ext cx="2351087" cy="287337"/>
          </a:xfrm>
          <a:prstGeom prst="rect">
            <a:avLst/>
          </a:prstGeom>
          <a:noFill/>
        </p:spPr>
        <p:txBody>
          <a:bodyPr>
            <a:spAutoFit/>
          </a:bodyPr>
          <a:lstStyle/>
          <a:p>
            <a:pPr>
              <a:spcAft>
                <a:spcPts val="476"/>
              </a:spcAft>
              <a:defRPr/>
            </a:pPr>
            <a:r>
              <a:rPr lang="ru-RU" sz="1270" dirty="0">
                <a:latin typeface="Franklin Gothic Book" panose="020B0503020102020204" pitchFamily="34" charset="0"/>
              </a:rPr>
              <a:t>Видеокурс И. </a:t>
            </a:r>
            <a:r>
              <a:rPr lang="ru-RU" sz="1270" dirty="0" err="1">
                <a:latin typeface="Franklin Gothic Book" panose="020B0503020102020204" pitchFamily="34" charset="0"/>
              </a:rPr>
              <a:t>Лихникевич</a:t>
            </a:r>
            <a:endParaRPr lang="ru-RU" sz="1270" dirty="0">
              <a:latin typeface="Franklin Gothic Book" panose="020B0503020102020204" pitchFamily="34" charset="0"/>
            </a:endParaRPr>
          </a:p>
        </p:txBody>
      </p:sp>
      <p:sp>
        <p:nvSpPr>
          <p:cNvPr id="30" name="TextBox 29">
            <a:extLst/>
          </p:cNvPr>
          <p:cNvSpPr txBox="1"/>
          <p:nvPr/>
        </p:nvSpPr>
        <p:spPr>
          <a:xfrm>
            <a:off x="4222750" y="2014538"/>
            <a:ext cx="2876550" cy="549275"/>
          </a:xfrm>
          <a:prstGeom prst="rect">
            <a:avLst/>
          </a:prstGeom>
          <a:noFill/>
        </p:spPr>
        <p:txBody>
          <a:bodyPr>
            <a:spAutoFit/>
          </a:bodyPr>
          <a:lstStyle/>
          <a:p>
            <a:pPr>
              <a:spcAft>
                <a:spcPts val="952"/>
              </a:spcAft>
              <a:defRPr/>
            </a:pPr>
            <a:r>
              <a:rPr lang="ru-RU" sz="1482" dirty="0">
                <a:latin typeface="Franklin Gothic Book" panose="020B0503020102020204" pitchFamily="34" charset="0"/>
              </a:rPr>
              <a:t>Выберите размер выручки </a:t>
            </a:r>
            <a:br>
              <a:rPr lang="ru-RU" sz="1482" dirty="0">
                <a:latin typeface="Franklin Gothic Book" panose="020B0503020102020204" pitchFamily="34" charset="0"/>
              </a:rPr>
            </a:br>
            <a:r>
              <a:rPr lang="ru-RU" sz="1482" dirty="0">
                <a:latin typeface="Franklin Gothic Book" panose="020B0503020102020204" pitchFamily="34" charset="0"/>
              </a:rPr>
              <a:t>и количество бухгалтеров  </a:t>
            </a:r>
          </a:p>
        </p:txBody>
      </p:sp>
      <p:sp>
        <p:nvSpPr>
          <p:cNvPr id="31" name="TextBox 30">
            <a:extLst/>
          </p:cNvPr>
          <p:cNvSpPr txBox="1"/>
          <p:nvPr/>
        </p:nvSpPr>
        <p:spPr>
          <a:xfrm>
            <a:off x="4222750" y="2687638"/>
            <a:ext cx="2540000" cy="776287"/>
          </a:xfrm>
          <a:prstGeom prst="rect">
            <a:avLst/>
          </a:prstGeom>
          <a:noFill/>
        </p:spPr>
        <p:txBody>
          <a:bodyPr>
            <a:spAutoFit/>
          </a:bodyPr>
          <a:lstStyle/>
          <a:p>
            <a:pPr>
              <a:spcAft>
                <a:spcPts val="952"/>
              </a:spcAft>
              <a:defRPr/>
            </a:pPr>
            <a:r>
              <a:rPr lang="ru-RU" sz="1482" dirty="0">
                <a:latin typeface="Franklin Gothic Book" panose="020B0503020102020204" pitchFamily="34" charset="0"/>
              </a:rPr>
              <a:t>Получите за 1 мин на почту </a:t>
            </a:r>
            <a:r>
              <a:rPr lang="ru-RU" sz="1482" dirty="0" err="1">
                <a:latin typeface="Franklin Gothic Book" panose="020B0503020102020204" pitchFamily="34" charset="0"/>
              </a:rPr>
              <a:t>авторасчет</a:t>
            </a:r>
            <a:r>
              <a:rPr lang="ru-RU" sz="1482" dirty="0">
                <a:latin typeface="Franklin Gothic Book" panose="020B0503020102020204" pitchFamily="34" charset="0"/>
              </a:rPr>
              <a:t> цены аудита</a:t>
            </a:r>
          </a:p>
        </p:txBody>
      </p:sp>
      <p:sp>
        <p:nvSpPr>
          <p:cNvPr id="32" name="TextBox 31">
            <a:extLst/>
          </p:cNvPr>
          <p:cNvSpPr txBox="1"/>
          <p:nvPr/>
        </p:nvSpPr>
        <p:spPr>
          <a:xfrm>
            <a:off x="4210050" y="3303588"/>
            <a:ext cx="4241800" cy="1004887"/>
          </a:xfrm>
          <a:prstGeom prst="rect">
            <a:avLst/>
          </a:prstGeom>
          <a:noFill/>
        </p:spPr>
        <p:txBody>
          <a:bodyPr>
            <a:spAutoFit/>
          </a:bodyPr>
          <a:lstStyle/>
          <a:p>
            <a:pPr>
              <a:defRPr/>
            </a:pPr>
            <a:r>
              <a:rPr lang="ru-RU" sz="1482" dirty="0">
                <a:latin typeface="Franklin Gothic Book" panose="020B0503020102020204" pitchFamily="34" charset="0"/>
              </a:rPr>
              <a:t>Получите в подарок видеокурс Ирины </a:t>
            </a:r>
            <a:r>
              <a:rPr lang="ru-RU" sz="1482" dirty="0" err="1">
                <a:latin typeface="Franklin Gothic Book" panose="020B0503020102020204" pitchFamily="34" charset="0"/>
              </a:rPr>
              <a:t>Лихникевич</a:t>
            </a:r>
            <a:r>
              <a:rPr lang="ru-RU" sz="1482" dirty="0">
                <a:latin typeface="Franklin Gothic Book" panose="020B0503020102020204" pitchFamily="34" charset="0"/>
              </a:rPr>
              <a:t> ФСБУ 5/2019 «Запасы» практическое применение с 1 января 2021 года</a:t>
            </a:r>
            <a:endParaRPr lang="ru-RU" sz="1693" dirty="0">
              <a:latin typeface="Franklin Gothic Book" panose="020B0503020102020204" pitchFamily="34" charset="0"/>
            </a:endParaRPr>
          </a:p>
        </p:txBody>
      </p:sp>
      <p:sp>
        <p:nvSpPr>
          <p:cNvPr id="33" name="Oval 33">
            <a:extLst/>
          </p:cNvPr>
          <p:cNvSpPr/>
          <p:nvPr/>
        </p:nvSpPr>
        <p:spPr>
          <a:xfrm>
            <a:off x="3778250" y="2112963"/>
            <a:ext cx="317500" cy="317500"/>
          </a:xfrm>
          <a:prstGeom prst="ellipse">
            <a:avLst/>
          </a:prstGeom>
          <a:solidFill>
            <a:srgbClr val="9E0E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11" b="1" dirty="0">
                <a:solidFill>
                  <a:schemeClr val="bg1"/>
                </a:solidFill>
                <a:latin typeface="Franklin Gothic Demi Cond" panose="020B0603020102020204" pitchFamily="34" charset="0"/>
              </a:rPr>
              <a:t>1</a:t>
            </a:r>
            <a:endParaRPr lang="ru-RU" sz="1111" b="1" dirty="0">
              <a:solidFill>
                <a:schemeClr val="bg1"/>
              </a:solidFill>
              <a:latin typeface="Franklin Gothic Demi Cond" panose="020B0603020102020204" pitchFamily="34" charset="0"/>
            </a:endParaRPr>
          </a:p>
        </p:txBody>
      </p:sp>
      <p:sp>
        <p:nvSpPr>
          <p:cNvPr id="34" name="Oval 35">
            <a:extLst/>
          </p:cNvPr>
          <p:cNvSpPr/>
          <p:nvPr/>
        </p:nvSpPr>
        <p:spPr>
          <a:xfrm>
            <a:off x="3762375" y="2776538"/>
            <a:ext cx="317500" cy="317500"/>
          </a:xfrm>
          <a:prstGeom prst="ellipse">
            <a:avLst/>
          </a:prstGeom>
          <a:solidFill>
            <a:srgbClr val="9E0E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111" b="1" dirty="0">
                <a:solidFill>
                  <a:schemeClr val="bg1"/>
                </a:solidFill>
                <a:latin typeface="Franklin Gothic Demi Cond" panose="020B0603020102020204" pitchFamily="34" charset="0"/>
              </a:rPr>
              <a:t>2</a:t>
            </a:r>
          </a:p>
        </p:txBody>
      </p:sp>
      <p:sp>
        <p:nvSpPr>
          <p:cNvPr id="35" name="Oval 37">
            <a:extLst/>
          </p:cNvPr>
          <p:cNvSpPr/>
          <p:nvPr/>
        </p:nvSpPr>
        <p:spPr>
          <a:xfrm>
            <a:off x="3762375" y="3313113"/>
            <a:ext cx="317500" cy="317500"/>
          </a:xfrm>
          <a:prstGeom prst="ellipse">
            <a:avLst/>
          </a:prstGeom>
          <a:solidFill>
            <a:srgbClr val="9E0E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111" b="1" dirty="0">
                <a:solidFill>
                  <a:schemeClr val="bg1"/>
                </a:solidFill>
                <a:latin typeface="Franklin Gothic Demi Cond" panose="020B0603020102020204" pitchFamily="34" charset="0"/>
              </a:rPr>
              <a:t>3</a:t>
            </a:r>
          </a:p>
        </p:txBody>
      </p:sp>
      <p:sp>
        <p:nvSpPr>
          <p:cNvPr id="21" name="Прямоугольник: скругленные верхние углы 20">
            <a:extLst/>
          </p:cNvPr>
          <p:cNvSpPr/>
          <p:nvPr/>
        </p:nvSpPr>
        <p:spPr>
          <a:xfrm rot="16200000" flipV="1">
            <a:off x="5220494" y="8585994"/>
            <a:ext cx="1050925" cy="5491163"/>
          </a:xfrm>
          <a:prstGeom prst="round2SameRect">
            <a:avLst>
              <a:gd name="adj1" fmla="val 50000"/>
              <a:gd name="adj2" fmla="val 0"/>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29"/>
          </a:p>
        </p:txBody>
      </p:sp>
      <p:pic>
        <p:nvPicPr>
          <p:cNvPr id="115726" name="Рисунок 25">
            <a:hlinkClick r:id="rId5" action="ppaction://hlinkfile"/>
          </p:cNvPr>
          <p:cNvPicPr>
            <a:picLocks noChangeAspect="1"/>
          </p:cNvPicPr>
          <p:nvPr/>
        </p:nvPicPr>
        <p:blipFill>
          <a:blip r:embed="rId6"/>
          <a:srcRect/>
          <a:stretch>
            <a:fillRect/>
          </a:stretch>
        </p:blipFill>
        <p:spPr bwMode="auto">
          <a:xfrm>
            <a:off x="6562725" y="5651500"/>
            <a:ext cx="2435225" cy="431800"/>
          </a:xfrm>
          <a:prstGeom prst="rect">
            <a:avLst/>
          </a:prstGeom>
          <a:noFill/>
          <a:ln w="9525">
            <a:noFill/>
            <a:miter lim="800000"/>
            <a:headEnd/>
            <a:tailEnd/>
          </a:ln>
        </p:spPr>
      </p:pic>
      <p:sp>
        <p:nvSpPr>
          <p:cNvPr id="115727" name="Прямоугольник 26"/>
          <p:cNvSpPr>
            <a:spLocks noChangeArrowheads="1"/>
          </p:cNvSpPr>
          <p:nvPr/>
        </p:nvSpPr>
        <p:spPr bwMode="auto">
          <a:xfrm>
            <a:off x="3784600" y="5492750"/>
            <a:ext cx="1649413" cy="415925"/>
          </a:xfrm>
          <a:prstGeom prst="rect">
            <a:avLst/>
          </a:prstGeom>
          <a:noFill/>
          <a:ln w="9525">
            <a:noFill/>
            <a:miter lim="800000"/>
            <a:headEnd/>
            <a:tailEnd/>
          </a:ln>
        </p:spPr>
        <p:txBody>
          <a:bodyPr>
            <a:spAutoFit/>
          </a:bodyPr>
          <a:lstStyle/>
          <a:p>
            <a:r>
              <a:rPr lang="ru-RU" altLang="ru-RU" sz="900">
                <a:solidFill>
                  <a:srgbClr val="26021D"/>
                </a:solidFill>
                <a:latin typeface="Franklin Gothic Book" pitchFamily="34" charset="0"/>
                <a:cs typeface="Times New Roman" pitchFamily="18" charset="0"/>
              </a:rPr>
              <a:t>АКГ  «Правовест Аудит»</a:t>
            </a:r>
            <a:br>
              <a:rPr lang="ru-RU" altLang="ru-RU" sz="900">
                <a:solidFill>
                  <a:srgbClr val="26021D"/>
                </a:solidFill>
                <a:latin typeface="Franklin Gothic Book" pitchFamily="34" charset="0"/>
                <a:cs typeface="Times New Roman" pitchFamily="18" charset="0"/>
              </a:rPr>
            </a:br>
            <a:r>
              <a:rPr lang="ru-RU" altLang="ru-RU" sz="1200" b="1">
                <a:latin typeface="Franklin Gothic Book" pitchFamily="34" charset="0"/>
                <a:cs typeface="Times New Roman" pitchFamily="18" charset="0"/>
              </a:rPr>
              <a:t>16 место </a:t>
            </a:r>
            <a:r>
              <a:rPr lang="en-US" altLang="ru-RU" sz="1200" b="1">
                <a:latin typeface="Franklin Gothic Book" pitchFamily="34" charset="0"/>
                <a:cs typeface="Times New Roman" pitchFamily="18" charset="0"/>
              </a:rPr>
              <a:t>RAEX</a:t>
            </a:r>
            <a:endParaRPr lang="ru-RU" altLang="ru-RU" sz="1100" b="1">
              <a:latin typeface="Franklin Gothic Book" pitchFamily="34" charset="0"/>
            </a:endParaRPr>
          </a:p>
        </p:txBody>
      </p:sp>
      <p:sp>
        <p:nvSpPr>
          <p:cNvPr id="28" name="TextBox 27">
            <a:extLst/>
          </p:cNvPr>
          <p:cNvSpPr txBox="1"/>
          <p:nvPr/>
        </p:nvSpPr>
        <p:spPr>
          <a:xfrm>
            <a:off x="876300" y="5432425"/>
            <a:ext cx="2043113" cy="873125"/>
          </a:xfrm>
          <a:prstGeom prst="rect">
            <a:avLst/>
          </a:prstGeom>
          <a:noFill/>
        </p:spPr>
        <p:txBody>
          <a:bodyPr>
            <a:spAutoFit/>
          </a:bodyPr>
          <a:lstStyle/>
          <a:p>
            <a:pPr>
              <a:spcAft>
                <a:spcPts val="476"/>
              </a:spcAft>
              <a:defRPr/>
            </a:pPr>
            <a:r>
              <a:rPr lang="ru-RU" sz="1270" dirty="0">
                <a:latin typeface="Franklin Gothic Book" panose="020B0503020102020204" pitchFamily="34" charset="0"/>
              </a:rPr>
              <a:t>Наведите камеру телефона </a:t>
            </a:r>
            <a:r>
              <a:rPr lang="en-US" sz="1270" dirty="0">
                <a:latin typeface="Franklin Gothic Book" panose="020B0503020102020204" pitchFamily="34" charset="0"/>
              </a:rPr>
              <a:t/>
            </a:r>
            <a:br>
              <a:rPr lang="en-US" sz="1270" dirty="0">
                <a:latin typeface="Franklin Gothic Book" panose="020B0503020102020204" pitchFamily="34" charset="0"/>
              </a:rPr>
            </a:br>
            <a:r>
              <a:rPr lang="ru-RU" sz="1270" dirty="0">
                <a:latin typeface="Franklin Gothic Book" panose="020B0503020102020204" pitchFamily="34" charset="0"/>
              </a:rPr>
              <a:t>и перейдите </a:t>
            </a:r>
            <a:r>
              <a:rPr lang="en-US" sz="1270" dirty="0">
                <a:latin typeface="Franklin Gothic Book" panose="020B0503020102020204" pitchFamily="34" charset="0"/>
              </a:rPr>
              <a:t/>
            </a:r>
            <a:br>
              <a:rPr lang="en-US" sz="1270" dirty="0">
                <a:latin typeface="Franklin Gothic Book" panose="020B0503020102020204" pitchFamily="34" charset="0"/>
              </a:rPr>
            </a:br>
            <a:r>
              <a:rPr lang="ru-RU" sz="1270" dirty="0">
                <a:latin typeface="Franklin Gothic Book" panose="020B0503020102020204" pitchFamily="34" charset="0"/>
              </a:rPr>
              <a:t>по ссылке</a:t>
            </a:r>
            <a:endParaRPr lang="ru-RU" sz="1270" b="1" spc="79" dirty="0">
              <a:solidFill>
                <a:srgbClr val="E51A4B"/>
              </a:solidFill>
              <a:latin typeface="Franklin Gothic Demi" panose="020B0703020102020204" pitchFamily="34" charset="0"/>
            </a:endParaRPr>
          </a:p>
        </p:txBody>
      </p:sp>
      <p:sp>
        <p:nvSpPr>
          <p:cNvPr id="29" name="Прямоугольник 28">
            <a:hlinkClick r:id="rId5" action="ppaction://hlinkfile"/>
            <a:extLst/>
          </p:cNvPr>
          <p:cNvSpPr/>
          <p:nvPr/>
        </p:nvSpPr>
        <p:spPr>
          <a:xfrm>
            <a:off x="3783013" y="5875338"/>
            <a:ext cx="1792287" cy="365125"/>
          </a:xfrm>
          <a:prstGeom prst="rect">
            <a:avLst/>
          </a:prstGeom>
        </p:spPr>
        <p:txBody>
          <a:bodyPr>
            <a:spAutoFit/>
          </a:bodyPr>
          <a:lstStyle/>
          <a:p>
            <a:pPr>
              <a:lnSpc>
                <a:spcPct val="80000"/>
              </a:lnSpc>
              <a:defRPr/>
            </a:pPr>
            <a:r>
              <a:rPr lang="ru-RU" sz="1270" b="1" dirty="0">
                <a:latin typeface="Franklin Gothic Book" panose="020B0503020102020204" pitchFamily="34" charset="0"/>
                <a:ea typeface="Times New Roman" panose="02020603050405020304" pitchFamily="18" charset="0"/>
              </a:rPr>
              <a:t>+7</a:t>
            </a:r>
            <a:r>
              <a:rPr lang="en-US" sz="1270" b="1" dirty="0">
                <a:latin typeface="Franklin Gothic Book" panose="020B0503020102020204" pitchFamily="34" charset="0"/>
                <a:ea typeface="Times New Roman" panose="02020603050405020304" pitchFamily="18" charset="0"/>
              </a:rPr>
              <a:t> (495) 134-32-23</a:t>
            </a:r>
          </a:p>
          <a:p>
            <a:pPr>
              <a:lnSpc>
                <a:spcPct val="80000"/>
              </a:lnSpc>
              <a:defRPr/>
            </a:pPr>
            <a:r>
              <a:rPr lang="en-US" sz="952" dirty="0">
                <a:latin typeface="Franklin Gothic Book" panose="020B0503020102020204" pitchFamily="34" charset="0"/>
                <a:ea typeface="Times New Roman" panose="02020603050405020304" pitchFamily="18" charset="0"/>
              </a:rPr>
              <a:t>pravovest-audit.ru</a:t>
            </a:r>
          </a:p>
        </p:txBody>
      </p:sp>
      <p:pic>
        <p:nvPicPr>
          <p:cNvPr id="115730" name="Рисунок 40" descr="image001"/>
          <p:cNvPicPr>
            <a:picLocks noChangeAspect="1" noChangeArrowheads="1"/>
          </p:cNvPicPr>
          <p:nvPr/>
        </p:nvPicPr>
        <p:blipFill>
          <a:blip r:embed="rId7"/>
          <a:srcRect/>
          <a:stretch>
            <a:fillRect/>
          </a:stretch>
        </p:blipFill>
        <p:spPr bwMode="auto">
          <a:xfrm>
            <a:off x="2628900" y="5487988"/>
            <a:ext cx="876300" cy="885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Рисунок 8"/>
          <p:cNvPicPr>
            <a:picLocks noChangeAspect="1"/>
          </p:cNvPicPr>
          <p:nvPr/>
        </p:nvPicPr>
        <p:blipFill>
          <a:blip r:embed="rId2"/>
          <a:srcRect/>
          <a:stretch>
            <a:fillRect/>
          </a:stretch>
        </p:blipFill>
        <p:spPr bwMode="auto">
          <a:xfrm>
            <a:off x="1238250" y="642938"/>
            <a:ext cx="7429500" cy="5572125"/>
          </a:xfrm>
          <a:prstGeom prst="rect">
            <a:avLst/>
          </a:prstGeom>
          <a:noFill/>
          <a:ln w="9525">
            <a:noFill/>
            <a:miter lim="800000"/>
            <a:headEnd/>
            <a:tailEnd/>
          </a:ln>
        </p:spPr>
      </p:pic>
      <p:sp>
        <p:nvSpPr>
          <p:cNvPr id="4" name="Прямоугольник 3"/>
          <p:cNvSpPr/>
          <p:nvPr/>
        </p:nvSpPr>
        <p:spPr>
          <a:xfrm>
            <a:off x="1792288" y="1109663"/>
            <a:ext cx="5054600" cy="1779587"/>
          </a:xfrm>
          <a:prstGeom prst="rect">
            <a:avLst/>
          </a:prstGeom>
        </p:spPr>
        <p:txBody>
          <a:bodyPr>
            <a:spAutoFit/>
          </a:bodyPr>
          <a:lstStyle/>
          <a:p>
            <a:pPr defTabSz="742950" eaLnBrk="1" fontAlgn="auto" hangingPunct="1">
              <a:spcBef>
                <a:spcPts val="0"/>
              </a:spcBef>
              <a:spcAft>
                <a:spcPts val="0"/>
              </a:spcAft>
              <a:defRPr/>
            </a:pPr>
            <a:endParaRPr lang="ru-RU" sz="2031" b="1" dirty="0">
              <a:solidFill>
                <a:srgbClr val="26021D"/>
              </a:solidFill>
              <a:latin typeface="Franklin Gothic Demi" panose="020B0603020102020204" pitchFamily="34" charset="0"/>
              <a:cs typeface="+mn-cs"/>
            </a:endParaRPr>
          </a:p>
          <a:p>
            <a:pPr defTabSz="742950" eaLnBrk="1" fontAlgn="auto" hangingPunct="1">
              <a:spcBef>
                <a:spcPts val="0"/>
              </a:spcBef>
              <a:spcAft>
                <a:spcPts val="0"/>
              </a:spcAft>
              <a:defRPr/>
            </a:pPr>
            <a:r>
              <a:rPr lang="ru-RU" sz="2031" b="1" dirty="0">
                <a:solidFill>
                  <a:srgbClr val="26021D"/>
                </a:solidFill>
                <a:latin typeface="Franklin Gothic Demi" panose="020B0603020102020204" pitchFamily="34" charset="0"/>
                <a:cs typeface="+mn-cs"/>
              </a:rPr>
              <a:t>РАСШИРЕННОГО ДОСТУПА </a:t>
            </a:r>
            <a:br>
              <a:rPr lang="ru-RU" sz="2031" b="1" dirty="0">
                <a:solidFill>
                  <a:srgbClr val="26021D"/>
                </a:solidFill>
                <a:latin typeface="Franklin Gothic Demi" panose="020B0603020102020204" pitchFamily="34" charset="0"/>
                <a:cs typeface="+mn-cs"/>
              </a:rPr>
            </a:br>
            <a:r>
              <a:rPr lang="ru-RU" sz="2031" b="1" dirty="0">
                <a:solidFill>
                  <a:srgbClr val="26021D"/>
                </a:solidFill>
                <a:latin typeface="Franklin Gothic Demi" panose="020B0603020102020204" pitchFamily="34" charset="0"/>
                <a:cs typeface="+mn-cs"/>
              </a:rPr>
              <a:t>К КОМПЛЕКСНОМУ</a:t>
            </a:r>
            <a:br>
              <a:rPr lang="ru-RU" sz="2031" b="1" dirty="0">
                <a:solidFill>
                  <a:srgbClr val="26021D"/>
                </a:solidFill>
                <a:latin typeface="Franklin Gothic Demi" panose="020B0603020102020204" pitchFamily="34" charset="0"/>
                <a:cs typeface="+mn-cs"/>
              </a:rPr>
            </a:br>
            <a:r>
              <a:rPr lang="ru-RU" sz="2438" b="1" dirty="0">
                <a:solidFill>
                  <a:srgbClr val="9E0E11"/>
                </a:solidFill>
                <a:latin typeface="Franklin Gothic Demi" panose="020B0603020102020204" pitchFamily="34" charset="0"/>
                <a:cs typeface="+mn-cs"/>
              </a:rPr>
              <a:t>ИНФОРМАЦИОННО-ПРАВОВОМУ </a:t>
            </a:r>
          </a:p>
          <a:p>
            <a:pPr defTabSz="742950" eaLnBrk="1" fontAlgn="auto" hangingPunct="1">
              <a:spcBef>
                <a:spcPts val="0"/>
              </a:spcBef>
              <a:spcAft>
                <a:spcPts val="0"/>
              </a:spcAft>
              <a:defRPr/>
            </a:pPr>
            <a:r>
              <a:rPr lang="ru-RU" sz="2438" b="1" dirty="0">
                <a:solidFill>
                  <a:srgbClr val="9E0E11"/>
                </a:solidFill>
                <a:latin typeface="Franklin Gothic Demi" panose="020B0603020102020204" pitchFamily="34" charset="0"/>
                <a:cs typeface="+mn-cs"/>
              </a:rPr>
              <a:t>ОБЕПЕЧЕНИЮ ГАРАНТ!</a:t>
            </a:r>
          </a:p>
        </p:txBody>
      </p:sp>
      <p:sp>
        <p:nvSpPr>
          <p:cNvPr id="5" name="TextBox 4">
            <a:extLst/>
          </p:cNvPr>
          <p:cNvSpPr txBox="1"/>
          <p:nvPr/>
        </p:nvSpPr>
        <p:spPr>
          <a:xfrm>
            <a:off x="4319588" y="2954338"/>
            <a:ext cx="3254375" cy="647700"/>
          </a:xfrm>
          <a:prstGeom prst="rect">
            <a:avLst/>
          </a:prstGeom>
          <a:noFill/>
        </p:spPr>
        <p:txBody>
          <a:bodyPr>
            <a:spAutoFit/>
          </a:bodyPr>
          <a:lstStyle/>
          <a:p>
            <a:pPr defTabSz="742950" eaLnBrk="1" fontAlgn="auto" hangingPunct="1">
              <a:spcBef>
                <a:spcPts val="0"/>
              </a:spcBef>
              <a:spcAft>
                <a:spcPts val="774"/>
              </a:spcAft>
              <a:defRPr/>
            </a:pPr>
            <a:r>
              <a:rPr lang="ru-RU" sz="1204" dirty="0">
                <a:solidFill>
                  <a:prstClr val="black"/>
                </a:solidFill>
                <a:latin typeface="Franklin Gothic Book" panose="020B0503020102020204" pitchFamily="34" charset="0"/>
                <a:cs typeface="+mn-cs"/>
              </a:rPr>
              <a:t>Многомиллионная база правовых документов с удобным интеллектуальным поиском</a:t>
            </a:r>
          </a:p>
        </p:txBody>
      </p:sp>
      <p:sp>
        <p:nvSpPr>
          <p:cNvPr id="6" name="TextBox 5">
            <a:extLst/>
          </p:cNvPr>
          <p:cNvSpPr txBox="1"/>
          <p:nvPr/>
        </p:nvSpPr>
        <p:spPr>
          <a:xfrm>
            <a:off x="4319588" y="3500438"/>
            <a:ext cx="3821112" cy="647700"/>
          </a:xfrm>
          <a:prstGeom prst="rect">
            <a:avLst/>
          </a:prstGeom>
          <a:noFill/>
        </p:spPr>
        <p:txBody>
          <a:bodyPr>
            <a:spAutoFit/>
          </a:bodyPr>
          <a:lstStyle/>
          <a:p>
            <a:pPr defTabSz="742950" eaLnBrk="1" fontAlgn="auto" hangingPunct="1">
              <a:spcBef>
                <a:spcPts val="0"/>
              </a:spcBef>
              <a:spcAft>
                <a:spcPts val="774"/>
              </a:spcAft>
              <a:defRPr/>
            </a:pPr>
            <a:r>
              <a:rPr lang="ru-RU" sz="1204" dirty="0">
                <a:solidFill>
                  <a:prstClr val="black"/>
                </a:solidFill>
                <a:latin typeface="Franklin Gothic Book" panose="020B0503020102020204" pitchFamily="34" charset="0"/>
                <a:cs typeface="+mn-cs"/>
              </a:rPr>
              <a:t>Готовые ответы от экспертов на правовые ситуации, связанные с налогами, отчетностью и проверками</a:t>
            </a:r>
          </a:p>
        </p:txBody>
      </p:sp>
      <p:sp>
        <p:nvSpPr>
          <p:cNvPr id="7" name="TextBox 6">
            <a:extLst/>
          </p:cNvPr>
          <p:cNvSpPr txBox="1"/>
          <p:nvPr/>
        </p:nvSpPr>
        <p:spPr>
          <a:xfrm>
            <a:off x="4319588" y="4000500"/>
            <a:ext cx="3041650" cy="649288"/>
          </a:xfrm>
          <a:prstGeom prst="rect">
            <a:avLst/>
          </a:prstGeom>
          <a:noFill/>
        </p:spPr>
        <p:txBody>
          <a:bodyPr>
            <a:spAutoFit/>
          </a:bodyPr>
          <a:lstStyle/>
          <a:p>
            <a:pPr defTabSz="742950" eaLnBrk="1" fontAlgn="auto" hangingPunct="1">
              <a:spcBef>
                <a:spcPts val="0"/>
              </a:spcBef>
              <a:spcAft>
                <a:spcPts val="0"/>
              </a:spcAft>
              <a:defRPr/>
            </a:pPr>
            <a:r>
              <a:rPr lang="ru-RU" sz="1204" dirty="0">
                <a:solidFill>
                  <a:prstClr val="black"/>
                </a:solidFill>
                <a:latin typeface="Franklin Gothic Book" panose="020B0503020102020204" pitchFamily="34" charset="0"/>
                <a:cs typeface="+mn-cs"/>
              </a:rPr>
              <a:t>Интернет-семинары о важных изменениях в законодательстве и их практическом применении</a:t>
            </a:r>
            <a:endParaRPr lang="ru-RU" sz="1376" dirty="0">
              <a:solidFill>
                <a:prstClr val="black"/>
              </a:solidFill>
              <a:latin typeface="Franklin Gothic Book" panose="020B0503020102020204" pitchFamily="34" charset="0"/>
              <a:cs typeface="+mn-cs"/>
            </a:endParaRPr>
          </a:p>
        </p:txBody>
      </p:sp>
      <p:sp>
        <p:nvSpPr>
          <p:cNvPr id="8" name="Oval 33">
            <a:extLst/>
          </p:cNvPr>
          <p:cNvSpPr/>
          <p:nvPr/>
        </p:nvSpPr>
        <p:spPr>
          <a:xfrm>
            <a:off x="3983038" y="3033713"/>
            <a:ext cx="257175" cy="258762"/>
          </a:xfrm>
          <a:prstGeom prst="ellipse">
            <a:avLst/>
          </a:prstGeom>
          <a:solidFill>
            <a:srgbClr val="9E0E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50" eaLnBrk="1" fontAlgn="auto" hangingPunct="1">
              <a:spcBef>
                <a:spcPts val="0"/>
              </a:spcBef>
              <a:spcAft>
                <a:spcPts val="0"/>
              </a:spcAft>
              <a:defRPr/>
            </a:pPr>
            <a:r>
              <a:rPr lang="en-US" sz="903" b="1" dirty="0">
                <a:solidFill>
                  <a:prstClr val="white"/>
                </a:solidFill>
                <a:latin typeface="Franklin Gothic Demi Cond" panose="020B0603020102020204" pitchFamily="34" charset="0"/>
              </a:rPr>
              <a:t>1</a:t>
            </a:r>
            <a:endParaRPr lang="ru-RU" sz="903" b="1" dirty="0">
              <a:solidFill>
                <a:prstClr val="white"/>
              </a:solidFill>
              <a:latin typeface="Franklin Gothic Demi Cond" panose="020B0603020102020204" pitchFamily="34" charset="0"/>
            </a:endParaRPr>
          </a:p>
        </p:txBody>
      </p:sp>
      <p:sp>
        <p:nvSpPr>
          <p:cNvPr id="9" name="Oval 35">
            <a:extLst/>
          </p:cNvPr>
          <p:cNvSpPr/>
          <p:nvPr/>
        </p:nvSpPr>
        <p:spPr>
          <a:xfrm>
            <a:off x="3983038" y="3554413"/>
            <a:ext cx="257175" cy="258762"/>
          </a:xfrm>
          <a:prstGeom prst="ellipse">
            <a:avLst/>
          </a:prstGeom>
          <a:solidFill>
            <a:srgbClr val="9E0E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50" eaLnBrk="1" fontAlgn="auto" hangingPunct="1">
              <a:spcBef>
                <a:spcPts val="0"/>
              </a:spcBef>
              <a:spcAft>
                <a:spcPts val="0"/>
              </a:spcAft>
              <a:defRPr/>
            </a:pPr>
            <a:r>
              <a:rPr lang="ru-RU" sz="903" b="1" dirty="0">
                <a:solidFill>
                  <a:prstClr val="white"/>
                </a:solidFill>
                <a:latin typeface="Franklin Gothic Demi Cond" panose="020B0603020102020204" pitchFamily="34" charset="0"/>
              </a:rPr>
              <a:t>2</a:t>
            </a:r>
          </a:p>
        </p:txBody>
      </p:sp>
      <p:sp>
        <p:nvSpPr>
          <p:cNvPr id="10" name="Oval 37">
            <a:extLst/>
          </p:cNvPr>
          <p:cNvSpPr/>
          <p:nvPr/>
        </p:nvSpPr>
        <p:spPr>
          <a:xfrm>
            <a:off x="3983038" y="4052888"/>
            <a:ext cx="257175" cy="258762"/>
          </a:xfrm>
          <a:prstGeom prst="ellipse">
            <a:avLst/>
          </a:prstGeom>
          <a:solidFill>
            <a:srgbClr val="9E0E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50" eaLnBrk="1" fontAlgn="auto" hangingPunct="1">
              <a:spcBef>
                <a:spcPts val="0"/>
              </a:spcBef>
              <a:spcAft>
                <a:spcPts val="0"/>
              </a:spcAft>
              <a:defRPr/>
            </a:pPr>
            <a:r>
              <a:rPr lang="ru-RU" sz="903" b="1" dirty="0">
                <a:solidFill>
                  <a:prstClr val="white"/>
                </a:solidFill>
                <a:latin typeface="Franklin Gothic Demi Cond" panose="020B0603020102020204" pitchFamily="34" charset="0"/>
              </a:rPr>
              <a:t>3</a:t>
            </a:r>
          </a:p>
        </p:txBody>
      </p:sp>
      <p:sp>
        <p:nvSpPr>
          <p:cNvPr id="11" name="Прямоугольник: скругленные верхние углы 20">
            <a:extLst/>
          </p:cNvPr>
          <p:cNvSpPr/>
          <p:nvPr/>
        </p:nvSpPr>
        <p:spPr>
          <a:xfrm rot="16200000" flipV="1">
            <a:off x="3038475" y="3163888"/>
            <a:ext cx="854075" cy="4460875"/>
          </a:xfrm>
          <a:prstGeom prst="round2SameRect">
            <a:avLst>
              <a:gd name="adj1" fmla="val 50000"/>
              <a:gd name="adj2" fmla="val 0"/>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50" eaLnBrk="1" fontAlgn="auto" hangingPunct="1">
              <a:spcBef>
                <a:spcPts val="0"/>
              </a:spcBef>
              <a:spcAft>
                <a:spcPts val="0"/>
              </a:spcAft>
              <a:defRPr/>
            </a:pPr>
            <a:endParaRPr lang="ru-RU" sz="1161">
              <a:solidFill>
                <a:prstClr val="white"/>
              </a:solidFill>
            </a:endParaRPr>
          </a:p>
        </p:txBody>
      </p:sp>
      <p:sp>
        <p:nvSpPr>
          <p:cNvPr id="12" name="TextBox 11">
            <a:extLst/>
          </p:cNvPr>
          <p:cNvSpPr txBox="1"/>
          <p:nvPr/>
        </p:nvSpPr>
        <p:spPr>
          <a:xfrm>
            <a:off x="1641475" y="5056188"/>
            <a:ext cx="1658938" cy="728662"/>
          </a:xfrm>
          <a:prstGeom prst="rect">
            <a:avLst/>
          </a:prstGeom>
          <a:noFill/>
        </p:spPr>
        <p:txBody>
          <a:bodyPr>
            <a:spAutoFit/>
          </a:bodyPr>
          <a:lstStyle/>
          <a:p>
            <a:pPr defTabSz="742950" eaLnBrk="1" fontAlgn="auto" hangingPunct="1">
              <a:spcBef>
                <a:spcPts val="0"/>
              </a:spcBef>
              <a:spcAft>
                <a:spcPts val="387"/>
              </a:spcAft>
              <a:defRPr/>
            </a:pPr>
            <a:r>
              <a:rPr lang="ru-RU" sz="1032" dirty="0">
                <a:solidFill>
                  <a:prstClr val="black"/>
                </a:solidFill>
                <a:latin typeface="Franklin Gothic Book" panose="020B0503020102020204" pitchFamily="34" charset="0"/>
                <a:cs typeface="+mn-cs"/>
              </a:rPr>
              <a:t>Наведите камеру телефона </a:t>
            </a:r>
            <a:r>
              <a:rPr lang="en-US" sz="1032" dirty="0">
                <a:solidFill>
                  <a:prstClr val="black"/>
                </a:solidFill>
                <a:latin typeface="Franklin Gothic Book" panose="020B0503020102020204" pitchFamily="34" charset="0"/>
                <a:cs typeface="+mn-cs"/>
              </a:rPr>
              <a:t/>
            </a:r>
            <a:br>
              <a:rPr lang="en-US" sz="1032" dirty="0">
                <a:solidFill>
                  <a:prstClr val="black"/>
                </a:solidFill>
                <a:latin typeface="Franklin Gothic Book" panose="020B0503020102020204" pitchFamily="34" charset="0"/>
                <a:cs typeface="+mn-cs"/>
              </a:rPr>
            </a:br>
            <a:r>
              <a:rPr lang="ru-RU" sz="1032" dirty="0">
                <a:solidFill>
                  <a:prstClr val="black"/>
                </a:solidFill>
                <a:latin typeface="Franklin Gothic Book" panose="020B0503020102020204" pitchFamily="34" charset="0"/>
                <a:cs typeface="+mn-cs"/>
              </a:rPr>
              <a:t>и перейдите </a:t>
            </a:r>
            <a:r>
              <a:rPr lang="en-US" sz="1032" dirty="0">
                <a:solidFill>
                  <a:prstClr val="black"/>
                </a:solidFill>
                <a:latin typeface="Franklin Gothic Book" panose="020B0503020102020204" pitchFamily="34" charset="0"/>
                <a:cs typeface="+mn-cs"/>
              </a:rPr>
              <a:t/>
            </a:r>
            <a:br>
              <a:rPr lang="en-US" sz="1032" dirty="0">
                <a:solidFill>
                  <a:prstClr val="black"/>
                </a:solidFill>
                <a:latin typeface="Franklin Gothic Book" panose="020B0503020102020204" pitchFamily="34" charset="0"/>
                <a:cs typeface="+mn-cs"/>
              </a:rPr>
            </a:br>
            <a:r>
              <a:rPr lang="ru-RU" sz="1032" dirty="0">
                <a:solidFill>
                  <a:prstClr val="black"/>
                </a:solidFill>
                <a:latin typeface="Franklin Gothic Book" panose="020B0503020102020204" pitchFamily="34" charset="0"/>
                <a:cs typeface="+mn-cs"/>
              </a:rPr>
              <a:t>по ссылке</a:t>
            </a:r>
            <a:endParaRPr lang="ru-RU" sz="1032" b="1" spc="64" dirty="0">
              <a:solidFill>
                <a:srgbClr val="E51A4B"/>
              </a:solidFill>
              <a:latin typeface="Franklin Gothic Demi" panose="020B0703020102020204" pitchFamily="34" charset="0"/>
              <a:cs typeface="+mn-cs"/>
            </a:endParaRPr>
          </a:p>
        </p:txBody>
      </p:sp>
      <p:pic>
        <p:nvPicPr>
          <p:cNvPr id="116748" name="Рисунок 12"/>
          <p:cNvPicPr>
            <a:picLocks noChangeAspect="1"/>
          </p:cNvPicPr>
          <p:nvPr/>
        </p:nvPicPr>
        <p:blipFill>
          <a:blip r:embed="rId3"/>
          <a:srcRect/>
          <a:stretch>
            <a:fillRect/>
          </a:stretch>
        </p:blipFill>
        <p:spPr bwMode="auto">
          <a:xfrm>
            <a:off x="2886075" y="4968875"/>
            <a:ext cx="852488" cy="852488"/>
          </a:xfrm>
          <a:prstGeom prst="rect">
            <a:avLst/>
          </a:prstGeom>
          <a:noFill/>
          <a:ln w="9525">
            <a:noFill/>
            <a:miter lim="800000"/>
            <a:headEnd/>
            <a:tailEnd/>
          </a:ln>
        </p:spPr>
      </p:pic>
      <p:sp>
        <p:nvSpPr>
          <p:cNvPr id="15" name="TextBox 14">
            <a:extLst/>
          </p:cNvPr>
          <p:cNvSpPr txBox="1"/>
          <p:nvPr/>
        </p:nvSpPr>
        <p:spPr>
          <a:xfrm>
            <a:off x="3703638" y="5040313"/>
            <a:ext cx="1843087" cy="842962"/>
          </a:xfrm>
          <a:prstGeom prst="rect">
            <a:avLst/>
          </a:prstGeom>
          <a:noFill/>
        </p:spPr>
        <p:txBody>
          <a:bodyPr>
            <a:spAutoFit/>
          </a:bodyPr>
          <a:lstStyle/>
          <a:p>
            <a:pPr defTabSz="742950" eaLnBrk="1" fontAlgn="auto" hangingPunct="1">
              <a:spcBef>
                <a:spcPts val="0"/>
              </a:spcBef>
              <a:spcAft>
                <a:spcPts val="0"/>
              </a:spcAft>
              <a:defRPr/>
            </a:pPr>
            <a:r>
              <a:rPr lang="ru-RU" sz="813" dirty="0">
                <a:solidFill>
                  <a:prstClr val="black"/>
                </a:solidFill>
              </a:rPr>
              <a:t>© ООО «НПП «ГАРАНТ-СЕРВИС»</a:t>
            </a:r>
          </a:p>
          <a:p>
            <a:pPr defTabSz="742950" eaLnBrk="1" fontAlgn="auto" hangingPunct="1">
              <a:spcBef>
                <a:spcPts val="0"/>
              </a:spcBef>
              <a:spcAft>
                <a:spcPts val="0"/>
              </a:spcAft>
              <a:defRPr/>
            </a:pPr>
            <a:r>
              <a:rPr lang="ru-RU" sz="813" dirty="0">
                <a:solidFill>
                  <a:prstClr val="black"/>
                </a:solidFill>
              </a:rPr>
              <a:t>8-800-200-88-88</a:t>
            </a:r>
          </a:p>
          <a:p>
            <a:pPr defTabSz="742950" eaLnBrk="1" fontAlgn="auto" hangingPunct="1">
              <a:spcBef>
                <a:spcPts val="0"/>
              </a:spcBef>
              <a:spcAft>
                <a:spcPts val="0"/>
              </a:spcAft>
              <a:defRPr/>
            </a:pPr>
            <a:r>
              <a:rPr lang="ru-RU" sz="813" dirty="0">
                <a:solidFill>
                  <a:prstClr val="black"/>
                </a:solidFill>
              </a:rPr>
              <a:t>+7 (495) 647-62-38</a:t>
            </a:r>
          </a:p>
          <a:p>
            <a:pPr defTabSz="742950" eaLnBrk="1" fontAlgn="auto" hangingPunct="1">
              <a:spcBef>
                <a:spcPts val="0"/>
              </a:spcBef>
              <a:spcAft>
                <a:spcPts val="387"/>
              </a:spcAft>
              <a:defRPr/>
            </a:pPr>
            <a:r>
              <a:rPr lang="en-US" sz="813" b="1" dirty="0">
                <a:solidFill>
                  <a:prstClr val="black"/>
                </a:solidFill>
              </a:rPr>
              <a:t/>
            </a:r>
            <a:br>
              <a:rPr lang="en-US" sz="813" b="1" dirty="0">
                <a:solidFill>
                  <a:prstClr val="black"/>
                </a:solidFill>
              </a:rPr>
            </a:br>
            <a:r>
              <a:rPr lang="en-US" sz="813" b="1" dirty="0">
                <a:solidFill>
                  <a:prstClr val="black"/>
                </a:solidFill>
              </a:rPr>
              <a:t>www.garant.ru</a:t>
            </a:r>
            <a:endParaRPr lang="ru-RU" sz="813" b="1" dirty="0">
              <a:solidFill>
                <a:prstClr val="black"/>
              </a:solidFill>
            </a:endParaRPr>
          </a:p>
        </p:txBody>
      </p:sp>
      <p:pic>
        <p:nvPicPr>
          <p:cNvPr id="116750" name="Рисунок 15"/>
          <p:cNvPicPr>
            <a:picLocks noChangeAspect="1"/>
          </p:cNvPicPr>
          <p:nvPr/>
        </p:nvPicPr>
        <p:blipFill>
          <a:blip r:embed="rId4"/>
          <a:srcRect/>
          <a:stretch>
            <a:fillRect/>
          </a:stretch>
        </p:blipFill>
        <p:spPr bwMode="auto">
          <a:xfrm>
            <a:off x="6513513" y="5033963"/>
            <a:ext cx="1835150" cy="862012"/>
          </a:xfrm>
          <a:prstGeom prst="rect">
            <a:avLst/>
          </a:prstGeom>
          <a:noFill/>
          <a:ln w="9525">
            <a:noFill/>
            <a:miter lim="800000"/>
            <a:headEnd/>
            <a:tailEnd/>
          </a:ln>
        </p:spPr>
      </p:pic>
      <p:sp>
        <p:nvSpPr>
          <p:cNvPr id="17" name="Прямоугольник 16">
            <a:extLst>
              <a:ext uri="{FF2B5EF4-FFF2-40B4-BE49-F238E27FC236}"/>
            </a:extLst>
          </p:cNvPr>
          <p:cNvSpPr/>
          <p:nvPr/>
        </p:nvSpPr>
        <p:spPr>
          <a:xfrm>
            <a:off x="1235075" y="1014413"/>
            <a:ext cx="3230563" cy="387350"/>
          </a:xfrm>
          <a:prstGeom prst="rect">
            <a:avLst/>
          </a:prstGeom>
          <a:solidFill>
            <a:srgbClr val="E51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2950" eaLnBrk="1" fontAlgn="auto" hangingPunct="1">
              <a:spcBef>
                <a:spcPts val="0"/>
              </a:spcBef>
              <a:spcAft>
                <a:spcPts val="0"/>
              </a:spcAft>
              <a:defRPr/>
            </a:pPr>
            <a:endParaRPr lang="ru-RU" sz="1463">
              <a:solidFill>
                <a:prstClr val="white"/>
              </a:solidFill>
            </a:endParaRPr>
          </a:p>
        </p:txBody>
      </p:sp>
      <p:sp>
        <p:nvSpPr>
          <p:cNvPr id="18" name="Заголовок 2">
            <a:extLst>
              <a:ext uri="{FF2B5EF4-FFF2-40B4-BE49-F238E27FC236}"/>
            </a:extLst>
          </p:cNvPr>
          <p:cNvSpPr txBox="1">
            <a:spLocks/>
          </p:cNvSpPr>
          <p:nvPr/>
        </p:nvSpPr>
        <p:spPr>
          <a:xfrm>
            <a:off x="1792288" y="1057275"/>
            <a:ext cx="6618287" cy="336550"/>
          </a:xfrm>
          <a:prstGeom prst="rect">
            <a:avLst/>
          </a:prstGeom>
        </p:spPr>
        <p:txBody>
          <a:bodyPr lIns="78626" tIns="39314" rIns="78626" bIns="39314" anchor="ctr">
            <a:normAutofit lnSpcReduction="10000"/>
          </a:bodyPr>
          <a:lstStyle>
            <a:lvl1pPr algn="l" defTabSz="864017" rtl="0" eaLnBrk="1" latinLnBrk="0" hangingPunct="1">
              <a:lnSpc>
                <a:spcPct val="90000"/>
              </a:lnSpc>
              <a:spcBef>
                <a:spcPct val="0"/>
              </a:spcBef>
              <a:buNone/>
              <a:defRPr sz="4158" kern="1200">
                <a:solidFill>
                  <a:schemeClr val="tx1"/>
                </a:solidFill>
                <a:latin typeface="+mj-lt"/>
                <a:ea typeface="+mj-ea"/>
                <a:cs typeface="+mj-cs"/>
              </a:defRPr>
            </a:lvl1pPr>
          </a:lstStyle>
          <a:p>
            <a:pPr defTabSz="702014" fontAlgn="auto">
              <a:spcAft>
                <a:spcPts val="0"/>
              </a:spcAft>
              <a:defRPr/>
            </a:pPr>
            <a:r>
              <a:rPr lang="ru-RU" sz="2031" b="1" dirty="0">
                <a:solidFill>
                  <a:prstClr val="white"/>
                </a:solidFill>
                <a:latin typeface="Franklin Gothic Demi" panose="020B0703020102020204" pitchFamily="34" charset="0"/>
              </a:rPr>
              <a:t>14 ДНЕЙ</a:t>
            </a:r>
          </a:p>
        </p:txBody>
      </p:sp>
      <p:pic>
        <p:nvPicPr>
          <p:cNvPr id="116753" name="Рисунок 18"/>
          <p:cNvPicPr>
            <a:picLocks noChangeAspect="1"/>
          </p:cNvPicPr>
          <p:nvPr/>
        </p:nvPicPr>
        <p:blipFill>
          <a:blip r:embed="rId5"/>
          <a:srcRect/>
          <a:stretch>
            <a:fillRect/>
          </a:stretch>
        </p:blipFill>
        <p:spPr bwMode="auto">
          <a:xfrm>
            <a:off x="1379538" y="2824163"/>
            <a:ext cx="3136900" cy="2024062"/>
          </a:xfrm>
          <a:prstGeom prst="rect">
            <a:avLst/>
          </a:prstGeom>
          <a:noFill/>
          <a:ln w="9525">
            <a:noFill/>
            <a:miter lim="800000"/>
            <a:headEnd/>
            <a:tailEnd/>
          </a:ln>
        </p:spPr>
      </p:pic>
      <p:pic>
        <p:nvPicPr>
          <p:cNvPr id="116754" name="Рисунок 19"/>
          <p:cNvPicPr>
            <a:picLocks noChangeAspect="1"/>
          </p:cNvPicPr>
          <p:nvPr/>
        </p:nvPicPr>
        <p:blipFill>
          <a:blip r:embed="rId6"/>
          <a:srcRect/>
          <a:stretch>
            <a:fillRect/>
          </a:stretch>
        </p:blipFill>
        <p:spPr bwMode="auto">
          <a:xfrm>
            <a:off x="3432175" y="4041775"/>
            <a:ext cx="447675" cy="374650"/>
          </a:xfrm>
          <a:prstGeom prst="rect">
            <a:avLst/>
          </a:prstGeom>
          <a:noFill/>
          <a:ln w="9525">
            <a:noFill/>
            <a:miter lim="800000"/>
            <a:headEnd/>
            <a:tailEnd/>
          </a:ln>
        </p:spPr>
      </p:pic>
      <p:pic>
        <p:nvPicPr>
          <p:cNvPr id="116755" name="Рисунок 20"/>
          <p:cNvPicPr>
            <a:picLocks noChangeAspect="1"/>
          </p:cNvPicPr>
          <p:nvPr/>
        </p:nvPicPr>
        <p:blipFill>
          <a:blip r:embed="rId7"/>
          <a:srcRect/>
          <a:stretch>
            <a:fillRect/>
          </a:stretch>
        </p:blipFill>
        <p:spPr bwMode="auto">
          <a:xfrm>
            <a:off x="3336925" y="3386138"/>
            <a:ext cx="647700" cy="541337"/>
          </a:xfrm>
          <a:prstGeom prst="rect">
            <a:avLst/>
          </a:prstGeom>
          <a:noFill/>
          <a:ln w="9525">
            <a:noFill/>
            <a:miter lim="800000"/>
            <a:headEnd/>
            <a:tailEnd/>
          </a:ln>
        </p:spPr>
      </p:pic>
      <p:pic>
        <p:nvPicPr>
          <p:cNvPr id="116756" name="Рисунок 21"/>
          <p:cNvPicPr>
            <a:picLocks noChangeAspect="1"/>
          </p:cNvPicPr>
          <p:nvPr/>
        </p:nvPicPr>
        <p:blipFill>
          <a:blip r:embed="rId8"/>
          <a:srcRect/>
          <a:stretch>
            <a:fillRect/>
          </a:stretch>
        </p:blipFill>
        <p:spPr bwMode="auto">
          <a:xfrm>
            <a:off x="3392488" y="2941638"/>
            <a:ext cx="487362" cy="40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0"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2"/>
          <p:cNvSpPr>
            <a:spLocks noChangeArrowheads="1"/>
          </p:cNvSpPr>
          <p:nvPr/>
        </p:nvSpPr>
        <p:spPr bwMode="auto">
          <a:xfrm>
            <a:off x="488503" y="1305341"/>
            <a:ext cx="9073008" cy="4247317"/>
          </a:xfrm>
          <a:prstGeom prst="rect">
            <a:avLst/>
          </a:prstGeom>
          <a:noFill/>
          <a:ln w="28575">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a:lnSpc>
                <a:spcPct val="100000"/>
              </a:lnSpc>
              <a:spcBef>
                <a:spcPts val="0"/>
              </a:spcBef>
              <a:spcAft>
                <a:spcPts val="0"/>
              </a:spcAft>
              <a:buClrTx/>
              <a:buSzTx/>
              <a:buFontTx/>
              <a:buNone/>
              <a:defRPr/>
            </a:pPr>
            <a:endParaRPr lang="ru-RU"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1" i="0" u="none" strike="noStrike" cap="none">
                <a:ln>
                  <a:noFill/>
                </a:ln>
                <a:solidFill>
                  <a:srgbClr val="C00000"/>
                </a:solidFill>
                <a:latin typeface="Franklin Gothic Heavy"/>
                <a:ea typeface="Times New Roman"/>
                <a:cs typeface="Times New Roman"/>
              </a:rPr>
              <a:t>■ </a:t>
            </a:r>
            <a:r>
              <a:rPr lang="ru-RU" b="1" i="0" u="none" strike="noStrike" cap="none">
                <a:ln>
                  <a:noFill/>
                </a:ln>
                <a:solidFill>
                  <a:srgbClr val="000000"/>
                </a:solidFill>
                <a:latin typeface="Times New Roman"/>
                <a:ea typeface="Times New Roman"/>
                <a:cs typeface="Times New Roman"/>
              </a:rPr>
              <a:t>сопоставление баз по НДФЛ и страховым взносам. </a:t>
            </a:r>
            <a:endParaRPr lang="ru-RU" b="1"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b="0" i="0" u="none" strike="noStrike" cap="none">
                <a:ln>
                  <a:noFill/>
                </a:ln>
                <a:solidFill>
                  <a:srgbClr val="000000"/>
                </a:solidFill>
                <a:latin typeface="Times New Roman"/>
                <a:ea typeface="Times New Roman"/>
                <a:cs typeface="Times New Roman"/>
              </a:rPr>
              <a:t>НДФЛ облагаются не только активные доходы (которые облагаются еще и страховыми взносами), но и пассивные - проценты, дивиденды и т.д., база по НДФЛ должна быть больше, чем база по взносам.</a:t>
            </a:r>
            <a:endParaRPr lang="ru-RU" b="0" i="0" u="none" strike="noStrike" cap="none">
              <a:ln>
                <a:noFill/>
              </a:ln>
              <a:solidFill>
                <a:schemeClr val="tx1"/>
              </a:solidFill>
              <a:latin typeface="Times New Roman"/>
              <a:cs typeface="Times New Roman"/>
            </a:endParaRPr>
          </a:p>
          <a:p>
            <a:pPr lvl="0" algn="just" defTabSz="914400">
              <a:spcBef>
                <a:spcPts val="0"/>
              </a:spcBef>
              <a:spcAft>
                <a:spcPts val="0"/>
              </a:spcAft>
              <a:defRPr/>
            </a:pPr>
            <a:r>
              <a:rPr lang="ru-RU" b="1">
                <a:solidFill>
                  <a:srgbClr val="C00000"/>
                </a:solidFill>
                <a:latin typeface="Franklin Gothic Heavy"/>
                <a:ea typeface="Times New Roman"/>
                <a:cs typeface="Times New Roman"/>
              </a:rPr>
              <a:t>■ </a:t>
            </a:r>
            <a:r>
              <a:rPr lang="ru-RU" b="1">
                <a:solidFill>
                  <a:srgbClr val="000000"/>
                </a:solidFill>
                <a:latin typeface="Times New Roman"/>
                <a:ea typeface="Times New Roman"/>
                <a:cs typeface="Times New Roman"/>
              </a:rPr>
              <a:t>с</a:t>
            </a:r>
            <a:r>
              <a:rPr lang="ru-RU" b="1" i="0" u="none" strike="noStrike" cap="none">
                <a:ln>
                  <a:noFill/>
                </a:ln>
                <a:solidFill>
                  <a:srgbClr val="000000"/>
                </a:solidFill>
                <a:latin typeface="Times New Roman"/>
                <a:ea typeface="Times New Roman"/>
                <a:cs typeface="Times New Roman"/>
              </a:rPr>
              <a:t>редняя зарплата должна быть не меньше МРОТ  и  желательно - не ниже средней зарплаты в субъекте РФ по соответствующему ОКВЭД   за предыдущий год</a:t>
            </a:r>
            <a:r>
              <a:rPr lang="ru-RU" b="0" i="0" u="none" strike="noStrike" cap="none">
                <a:ln>
                  <a:noFill/>
                </a:ln>
                <a:solidFill>
                  <a:srgbClr val="000000"/>
                </a:solidFill>
                <a:latin typeface="Times New Roman"/>
                <a:ea typeface="Times New Roman"/>
                <a:cs typeface="Times New Roman"/>
              </a:rPr>
              <a:t>. </a:t>
            </a:r>
            <a:endParaRPr lang="ru-RU" b="0" i="0" u="none" strike="noStrike" cap="none">
              <a:ln>
                <a:noFill/>
              </a:ln>
              <a:solidFill>
                <a:schemeClr val="tx1"/>
              </a:solidFill>
              <a:latin typeface="Times New Roman"/>
              <a:cs typeface="Times New Roman"/>
            </a:endParaRPr>
          </a:p>
          <a:p>
            <a:pPr lvl="0" algn="just" defTabSz="914400">
              <a:spcBef>
                <a:spcPts val="0"/>
              </a:spcBef>
              <a:spcAft>
                <a:spcPts val="0"/>
              </a:spcAft>
              <a:defRPr/>
            </a:pPr>
            <a:r>
              <a:rPr lang="ru-RU" b="1">
                <a:solidFill>
                  <a:srgbClr val="C00000"/>
                </a:solidFill>
                <a:latin typeface="Franklin Gothic Heavy"/>
                <a:ea typeface="Times New Roman"/>
                <a:cs typeface="Times New Roman"/>
              </a:rPr>
              <a:t>■ </a:t>
            </a:r>
            <a:r>
              <a:rPr lang="ru-RU">
                <a:solidFill>
                  <a:srgbClr val="000000"/>
                </a:solidFill>
                <a:latin typeface="Times New Roman"/>
                <a:ea typeface="Times New Roman"/>
                <a:cs typeface="Times New Roman"/>
              </a:rPr>
              <a:t>п</a:t>
            </a:r>
            <a:r>
              <a:rPr lang="ru-RU" b="0" i="0" u="none" strike="noStrike" cap="none">
                <a:ln>
                  <a:noFill/>
                </a:ln>
                <a:solidFill>
                  <a:srgbClr val="000000"/>
                </a:solidFill>
                <a:latin typeface="Times New Roman"/>
                <a:ea typeface="Times New Roman"/>
                <a:cs typeface="Times New Roman"/>
              </a:rPr>
              <a:t>о РСВ  средняя сумма выплат по плательщику должна быть больше или равна МРОТ и не быть меньше средней зарплаты по описанным выше критериям.</a:t>
            </a:r>
            <a:endParaRPr/>
          </a:p>
          <a:p>
            <a:pPr lvl="0" algn="just" defTabSz="914400">
              <a:spcBef>
                <a:spcPts val="0"/>
              </a:spcBef>
              <a:spcAft>
                <a:spcPts val="0"/>
              </a:spcAft>
              <a:defRPr/>
            </a:pPr>
            <a:endParaRPr lang="ru-RU">
              <a:solidFill>
                <a:srgbClr val="000000"/>
              </a:solidFill>
              <a:latin typeface="Times New Roman"/>
              <a:cs typeface="Times New Roman"/>
            </a:endParaRPr>
          </a:p>
          <a:p>
            <a:pPr lvl="0" algn="just" defTabSz="914400">
              <a:spcBef>
                <a:spcPts val="0"/>
              </a:spcBef>
              <a:spcAft>
                <a:spcPts val="0"/>
              </a:spcAft>
              <a:defRPr/>
            </a:pPr>
            <a:r>
              <a:rPr lang="ru-RU" b="1" i="0" u="none" strike="noStrike" cap="none">
                <a:ln>
                  <a:noFill/>
                </a:ln>
                <a:solidFill>
                  <a:srgbClr val="C00000"/>
                </a:solidFill>
                <a:latin typeface="Times New Roman"/>
                <a:cs typeface="Times New Roman"/>
              </a:rPr>
              <a:t>Внимание!</a:t>
            </a:r>
            <a:endParaRPr/>
          </a:p>
          <a:p>
            <a:pPr marL="0" marR="0" lvl="0" indent="0" algn="just" defTabSz="914400">
              <a:lnSpc>
                <a:spcPct val="100000"/>
              </a:lnSpc>
              <a:spcBef>
                <a:spcPts val="0"/>
              </a:spcBef>
              <a:spcAft>
                <a:spcPts val="0"/>
              </a:spcAft>
              <a:buClrTx/>
              <a:buSzTx/>
              <a:buFontTx/>
              <a:buNone/>
              <a:defRPr/>
            </a:pPr>
            <a:r>
              <a:rPr lang="ru-RU" b="0" i="0" u="none" strike="noStrike" cap="none">
                <a:ln>
                  <a:noFill/>
                </a:ln>
                <a:solidFill>
                  <a:srgbClr val="000000"/>
                </a:solidFill>
                <a:latin typeface="Times New Roman"/>
                <a:ea typeface="Times New Roman"/>
                <a:cs typeface="Times New Roman"/>
              </a:rPr>
              <a:t>На сайте nalog.ru в разделе «Прозрачный бизнес» </a:t>
            </a:r>
            <a:r>
              <a:rPr lang="ru-RU" b="1" i="0" u="none" strike="noStrike" cap="none">
                <a:ln>
                  <a:noFill/>
                </a:ln>
                <a:solidFill>
                  <a:srgbClr val="000000"/>
                </a:solidFill>
                <a:latin typeface="Times New Roman"/>
                <a:ea typeface="Times New Roman"/>
                <a:cs typeface="Times New Roman"/>
              </a:rPr>
              <a:t>сервис </a:t>
            </a:r>
            <a:r>
              <a:rPr lang="ru-RU" b="1">
                <a:solidFill>
                  <a:srgbClr val="000000"/>
                </a:solidFill>
                <a:latin typeface="Times New Roman"/>
                <a:ea typeface="Times New Roman"/>
                <a:cs typeface="Times New Roman"/>
              </a:rPr>
              <a:t>«</a:t>
            </a:r>
            <a:r>
              <a:rPr lang="ru-RU" b="1" i="0" u="none" strike="noStrike" cap="none">
                <a:ln>
                  <a:noFill/>
                </a:ln>
                <a:solidFill>
                  <a:srgbClr val="000000"/>
                </a:solidFill>
                <a:latin typeface="Times New Roman"/>
                <a:ea typeface="Times New Roman"/>
                <a:cs typeface="Times New Roman"/>
              </a:rPr>
              <a:t>Налоговый калькулятор по расчету налоговой нагрузки»</a:t>
            </a:r>
            <a:r>
              <a:rPr lang="ru-RU">
                <a:solidFill>
                  <a:srgbClr val="000000"/>
                </a:solidFill>
                <a:latin typeface="Times New Roman"/>
                <a:ea typeface="Times New Roman"/>
                <a:cs typeface="Times New Roman"/>
              </a:rPr>
              <a:t> - </a:t>
            </a:r>
            <a:r>
              <a:rPr lang="ru-RU" b="0" i="0" u="none" strike="noStrike" cap="none">
                <a:ln>
                  <a:noFill/>
                </a:ln>
                <a:solidFill>
                  <a:srgbClr val="000000"/>
                </a:solidFill>
                <a:latin typeface="Times New Roman"/>
                <a:ea typeface="Times New Roman"/>
                <a:cs typeface="Times New Roman"/>
              </a:rPr>
              <a:t> сравнить налоговую нагрузку и уровень ЗП компании со средним значением по соответствующей отрасли в соответствующем регионе страны.</a:t>
            </a:r>
            <a:endParaRPr lang="ru-RU" b="0" i="0" u="none" strike="noStrike" cap="none">
              <a:ln>
                <a:noFill/>
              </a:ln>
              <a:solidFill>
                <a:schemeClr val="tx1"/>
              </a:solidFill>
              <a:latin typeface="Times New Roman"/>
              <a:cs typeface="Times New Roman"/>
            </a:endParaRPr>
          </a:p>
          <a:p>
            <a:pPr marL="0" marR="0" lvl="0" indent="0" algn="l" defTabSz="914400">
              <a:lnSpc>
                <a:spcPct val="100000"/>
              </a:lnSpc>
              <a:spcBef>
                <a:spcPts val="0"/>
              </a:spcBef>
              <a:spcAft>
                <a:spcPts val="0"/>
              </a:spcAft>
              <a:buClrTx/>
              <a:buSzTx/>
              <a:buFontTx/>
              <a:buNone/>
              <a:defRPr/>
            </a:pPr>
            <a:endParaRPr lang="ru-RU" sz="1800" b="0" i="0" u="none" strike="noStrike" cap="none">
              <a:ln>
                <a:noFill/>
              </a:ln>
              <a:solidFill>
                <a:schemeClr val="tx1"/>
              </a:solidFill>
              <a:latin typeface="Arial"/>
              <a:cs typeface="Arial"/>
            </a:endParaRPr>
          </a:p>
        </p:txBody>
      </p:sp>
      <p:sp>
        <p:nvSpPr>
          <p:cNvPr id="11" name="Прямоугольник 11"/>
          <p:cNvSpPr/>
          <p:nvPr/>
        </p:nvSpPr>
        <p:spPr bwMode="auto">
          <a:xfrm>
            <a:off x="704528" y="116632"/>
            <a:ext cx="9073008" cy="1015663"/>
          </a:xfrm>
          <a:prstGeom prst="rect">
            <a:avLst/>
          </a:prstGeom>
        </p:spPr>
        <p:txBody>
          <a:bodyPr wrap="square">
            <a:spAutoFit/>
          </a:bodyPr>
          <a:lstStyle/>
          <a:p>
            <a:pPr lvl="0" defTabSz="914400">
              <a:spcBef>
                <a:spcPts val="0"/>
              </a:spcBef>
              <a:spcAft>
                <a:spcPts val="0"/>
              </a:spcAft>
              <a:defRPr/>
            </a:pPr>
            <a:r>
              <a:rPr lang="ru-RU" sz="2000" b="1">
                <a:solidFill>
                  <a:srgbClr val="C00000"/>
                </a:solidFill>
                <a:latin typeface="Times New Roman"/>
                <a:ea typeface="Times New Roman"/>
                <a:cs typeface="Times New Roman"/>
              </a:rPr>
              <a:t>«Зарплатные комиссии» -  риск-ориентированный подход ФНС </a:t>
            </a:r>
            <a:r>
              <a:rPr lang="ru-RU" sz="2000">
                <a:latin typeface="Times New Roman"/>
                <a:ea typeface="Times New Roman"/>
                <a:cs typeface="Times New Roman"/>
              </a:rPr>
              <a:t>(автоматизированные контрольные соотношения показателей налоговой отчетности)</a:t>
            </a:r>
          </a:p>
        </p:txBody>
      </p:sp>
      <p:pic>
        <p:nvPicPr>
          <p:cNvPr id="12"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pic>
        <p:nvPicPr>
          <p:cNvPr id="49154" name="Picture 2" descr="https://clipart-best.com/img/coin/coin-clip-art-12.png"/>
          <p:cNvPicPr>
            <a:picLocks noChangeAspect="1" noChangeArrowheads="1"/>
          </p:cNvPicPr>
          <p:nvPr/>
        </p:nvPicPr>
        <p:blipFill>
          <a:blip r:embed="rId7"/>
          <a:srcRect/>
          <a:stretch>
            <a:fillRect/>
          </a:stretch>
        </p:blipFill>
        <p:spPr bwMode="auto">
          <a:xfrm>
            <a:off x="9057456" y="6021288"/>
            <a:ext cx="579146" cy="578319"/>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30" y="-297"/>
            <a:ext cx="9906859" cy="6858594"/>
          </a:xfrm>
          <a:prstGeom prst="rect">
            <a:avLst/>
          </a:prstGeom>
        </p:spPr>
      </p:pic>
      <p:pic>
        <p:nvPicPr>
          <p:cNvPr id="5" name="Рисунок 23"/>
          <p:cNvPicPr>
            <a:picLocks noChangeAspect="1"/>
          </p:cNvPicPr>
          <p:nvPr/>
        </p:nvPicPr>
        <p:blipFill>
          <a:blip r:embed="rId3"/>
          <a:stretch/>
        </p:blipFill>
        <p:spPr bwMode="auto">
          <a:xfrm>
            <a:off x="5730240" y="-1280"/>
            <a:ext cx="4175760" cy="6859280"/>
          </a:xfrm>
          <a:prstGeom prst="rect">
            <a:avLst/>
          </a:prstGeom>
        </p:spPr>
      </p:pic>
      <p:pic>
        <p:nvPicPr>
          <p:cNvPr id="6" name="Рисунок 6"/>
          <p:cNvPicPr>
            <a:picLocks noChangeAspect="1"/>
          </p:cNvPicPr>
          <p:nvPr/>
        </p:nvPicPr>
        <p:blipFill>
          <a:blip r:embed="rId4"/>
          <a:stretch/>
        </p:blipFill>
        <p:spPr bwMode="auto">
          <a:xfrm rot="10800000">
            <a:off x="218646" y="182367"/>
            <a:ext cx="465725" cy="465725"/>
          </a:xfrm>
          <a:prstGeom prst="rect">
            <a:avLst/>
          </a:prstGeom>
        </p:spPr>
      </p:pic>
      <p:sp>
        <p:nvSpPr>
          <p:cNvPr id="7" name="Прямоугольник 7"/>
          <p:cNvSpPr/>
          <p:nvPr/>
        </p:nvSpPr>
        <p:spPr bwMode="auto">
          <a:xfrm>
            <a:off x="143355" y="2360262"/>
            <a:ext cx="9421744" cy="1467068"/>
          </a:xfrm>
          <a:prstGeom prst="rect">
            <a:avLst/>
          </a:prstGeom>
        </p:spPr>
        <p:txBody>
          <a:bodyPr wrap="square">
            <a:spAutoFit/>
          </a:bodyPr>
          <a:lstStyle/>
          <a:p>
            <a:pPr lvl="0" algn="just" defTabSz="914400">
              <a:spcBef>
                <a:spcPts val="0"/>
              </a:spcBef>
              <a:spcAft>
                <a:spcPts val="0"/>
              </a:spcAft>
              <a:defRPr/>
            </a:pPr>
            <a:endParaRPr lang="ru-RU">
              <a:solidFill>
                <a:prstClr val="black"/>
              </a:solidFill>
              <a:latin typeface="Times New Roman"/>
              <a:cs typeface="Times New Roman"/>
            </a:endParaRPr>
          </a:p>
          <a:p>
            <a:pPr lvl="0" algn="just" defTabSz="914400">
              <a:spcBef>
                <a:spcPts val="0"/>
              </a:spcBef>
              <a:spcAft>
                <a:spcPts val="0"/>
              </a:spcAft>
              <a:defRPr/>
            </a:pPr>
            <a:endParaRPr lang="ru-RU" b="1">
              <a:solidFill>
                <a:prstClr val="black"/>
              </a:solidFill>
              <a:latin typeface="Times New Roman"/>
              <a:cs typeface="Times New Roman"/>
            </a:endParaRPr>
          </a:p>
          <a:p>
            <a:pPr lvl="0" algn="just" defTabSz="914400">
              <a:lnSpc>
                <a:spcPct val="90000"/>
              </a:lnSpc>
              <a:spcBef>
                <a:spcPts val="1000"/>
              </a:spcBef>
              <a:defRPr/>
            </a:pPr>
            <a:endParaRPr lang="ru-RU" b="1">
              <a:solidFill>
                <a:prstClr val="black"/>
              </a:solidFill>
              <a:latin typeface="Times New Roman"/>
              <a:cs typeface="Times New Roman"/>
            </a:endParaRPr>
          </a:p>
          <a:p>
            <a:pPr lvl="0" defTabSz="914400">
              <a:spcBef>
                <a:spcPts val="0"/>
              </a:spcBef>
              <a:spcAft>
                <a:spcPts val="0"/>
              </a:spcAft>
              <a:defRPr/>
            </a:pPr>
            <a:endParaRPr lang="ru-RU" sz="2100">
              <a:solidFill>
                <a:prstClr val="black"/>
              </a:solidFill>
              <a:latin typeface="Times New Roman"/>
              <a:cs typeface="Times New Roman"/>
            </a:endParaRPr>
          </a:p>
        </p:txBody>
      </p:sp>
      <p:pic>
        <p:nvPicPr>
          <p:cNvPr id="8" name="Рисунок 14"/>
          <p:cNvPicPr>
            <a:picLocks noChangeAspect="1"/>
          </p:cNvPicPr>
          <p:nvPr/>
        </p:nvPicPr>
        <p:blipFill>
          <a:blip r:embed="rId5"/>
          <a:stretch/>
        </p:blipFill>
        <p:spPr bwMode="auto">
          <a:xfrm>
            <a:off x="1" y="-1280"/>
            <a:ext cx="499000" cy="499000"/>
          </a:xfrm>
          <a:prstGeom prst="rect">
            <a:avLst/>
          </a:prstGeom>
        </p:spPr>
      </p:pic>
      <p:pic>
        <p:nvPicPr>
          <p:cNvPr id="9" name="Рисунок 4"/>
          <p:cNvPicPr>
            <a:picLocks noChangeAspect="1"/>
          </p:cNvPicPr>
          <p:nvPr/>
        </p:nvPicPr>
        <p:blipFill>
          <a:blip r:embed="rId6"/>
          <a:stretch/>
        </p:blipFill>
        <p:spPr bwMode="auto">
          <a:xfrm>
            <a:off x="9452367" y="6434325"/>
            <a:ext cx="401073" cy="425435"/>
          </a:xfrm>
          <a:prstGeom prst="rect">
            <a:avLst/>
          </a:prstGeom>
        </p:spPr>
      </p:pic>
      <p:pic>
        <p:nvPicPr>
          <p:cNvPr id="10" name="Рисунок 18"/>
          <p:cNvPicPr>
            <a:picLocks noChangeAspect="1"/>
          </p:cNvPicPr>
          <p:nvPr/>
        </p:nvPicPr>
        <p:blipFill>
          <a:blip r:embed="rId7"/>
          <a:stretch/>
        </p:blipFill>
        <p:spPr bwMode="auto">
          <a:xfrm>
            <a:off x="611930" y="415229"/>
            <a:ext cx="3394014" cy="907022"/>
          </a:xfrm>
          <a:prstGeom prst="rect">
            <a:avLst/>
          </a:prstGeom>
        </p:spPr>
      </p:pic>
      <p:sp>
        <p:nvSpPr>
          <p:cNvPr id="11" name="Прямоугольник 21"/>
          <p:cNvSpPr/>
          <p:nvPr/>
        </p:nvSpPr>
        <p:spPr bwMode="auto">
          <a:xfrm>
            <a:off x="754838" y="1662669"/>
            <a:ext cx="4471805" cy="4799584"/>
          </a:xfrm>
          <a:prstGeom prst="rect">
            <a:avLst/>
          </a:prstGeom>
        </p:spPr>
        <p:txBody>
          <a:bodyPr wrap="square">
            <a:spAutoFit/>
          </a:bodyPr>
          <a:lstStyle/>
          <a:p>
            <a:pPr>
              <a:lnSpc>
                <a:spcPct val="107000"/>
              </a:lnSpc>
              <a:spcAft>
                <a:spcPts val="800"/>
              </a:spcAft>
              <a:defRPr/>
            </a:pPr>
            <a:r>
              <a:rPr lang="ru-RU" sz="1700" b="1" dirty="0">
                <a:solidFill>
                  <a:srgbClr val="800000"/>
                </a:solidFill>
                <a:latin typeface="Franklin Gothic Medium"/>
                <a:ea typeface="Calibri"/>
                <a:cs typeface="Times New Roman"/>
              </a:rPr>
              <a:t>КОНТАКТНЫЕ ТЕЛЕФОНЫ:</a:t>
            </a:r>
            <a:endParaRPr dirty="0"/>
          </a:p>
          <a:p>
            <a:pPr>
              <a:lnSpc>
                <a:spcPct val="107000"/>
              </a:lnSpc>
              <a:spcAft>
                <a:spcPts val="800"/>
              </a:spcAft>
              <a:defRPr/>
            </a:pPr>
            <a:r>
              <a:rPr lang="en-US" sz="1700" b="1" dirty="0">
                <a:solidFill>
                  <a:srgbClr val="800000"/>
                </a:solidFill>
                <a:latin typeface="Franklin Gothic Medium"/>
                <a:ea typeface="Calibri"/>
                <a:cs typeface="Times New Roman"/>
              </a:rPr>
              <a:t>       </a:t>
            </a:r>
            <a:r>
              <a:rPr lang="ru-RU" sz="1600" b="1" dirty="0">
                <a:solidFill>
                  <a:srgbClr val="800000"/>
                </a:solidFill>
                <a:latin typeface="Franklin Gothic Medium"/>
                <a:ea typeface="Calibri"/>
                <a:cs typeface="Times New Roman"/>
              </a:rPr>
              <a:t>+7 </a:t>
            </a:r>
            <a:r>
              <a:rPr lang="en-US" sz="1600" b="1" dirty="0">
                <a:solidFill>
                  <a:srgbClr val="800000"/>
                </a:solidFill>
                <a:latin typeface="Franklin Gothic Medium"/>
                <a:ea typeface="Calibri"/>
                <a:cs typeface="Times New Roman"/>
              </a:rPr>
              <a:t>(</a:t>
            </a:r>
            <a:r>
              <a:rPr lang="ru-RU" sz="1600" b="1" dirty="0">
                <a:solidFill>
                  <a:srgbClr val="800000"/>
                </a:solidFill>
                <a:latin typeface="Franklin Gothic Medium"/>
                <a:ea typeface="Calibri"/>
                <a:cs typeface="Times New Roman"/>
              </a:rPr>
              <a:t>495</a:t>
            </a:r>
            <a:r>
              <a:rPr lang="en-US" sz="1600" b="1" dirty="0">
                <a:solidFill>
                  <a:srgbClr val="800000"/>
                </a:solidFill>
                <a:latin typeface="Franklin Gothic Medium"/>
                <a:ea typeface="Calibri"/>
                <a:cs typeface="Times New Roman"/>
              </a:rPr>
              <a:t>)</a:t>
            </a:r>
            <a:r>
              <a:rPr lang="ru-RU" sz="1600" b="1" dirty="0">
                <a:solidFill>
                  <a:srgbClr val="800000"/>
                </a:solidFill>
                <a:latin typeface="Franklin Gothic Medium"/>
                <a:ea typeface="Calibri"/>
                <a:cs typeface="Times New Roman"/>
              </a:rPr>
              <a:t>134–32-23</a:t>
            </a:r>
            <a:r>
              <a:rPr lang="en-US" sz="1600" b="1" dirty="0">
                <a:solidFill>
                  <a:srgbClr val="800000"/>
                </a:solidFill>
                <a:latin typeface="Franklin Gothic Medium"/>
                <a:ea typeface="Calibri"/>
                <a:cs typeface="Times New Roman"/>
              </a:rPr>
              <a:t> </a:t>
            </a:r>
            <a:endParaRPr lang="ru-RU" sz="1600" b="1" dirty="0">
              <a:solidFill>
                <a:srgbClr val="800000"/>
              </a:solidFill>
              <a:latin typeface="Franklin Gothic Medium"/>
              <a:ea typeface="Calibri"/>
              <a:cs typeface="Times New Roman"/>
            </a:endParaRPr>
          </a:p>
          <a:p>
            <a:pPr>
              <a:lnSpc>
                <a:spcPct val="107000"/>
              </a:lnSpc>
              <a:spcAft>
                <a:spcPts val="800"/>
              </a:spcAft>
              <a:defRPr/>
            </a:pPr>
            <a:r>
              <a:rPr lang="ru-RU" sz="1700" b="1" dirty="0">
                <a:solidFill>
                  <a:srgbClr val="800000"/>
                </a:solidFill>
                <a:latin typeface="Franklin Gothic Medium"/>
                <a:ea typeface="Calibri"/>
                <a:cs typeface="Times New Roman"/>
              </a:rPr>
              <a:t>Менеджеры департамента развития:</a:t>
            </a:r>
            <a:endParaRPr lang="en-US" sz="1700" b="1" dirty="0">
              <a:solidFill>
                <a:srgbClr val="800000"/>
              </a:solidFill>
              <a:latin typeface="Franklin Gothic Medium"/>
              <a:ea typeface="Calibri"/>
              <a:cs typeface="Times New Roman"/>
            </a:endParaRPr>
          </a:p>
          <a:p>
            <a:pPr>
              <a:lnSpc>
                <a:spcPct val="107000"/>
              </a:lnSpc>
              <a:spcAft>
                <a:spcPts val="800"/>
              </a:spcAft>
              <a:defRPr/>
            </a:pPr>
            <a:r>
              <a:rPr lang="ru-RU" sz="1700" dirty="0">
                <a:solidFill>
                  <a:srgbClr val="800000"/>
                </a:solidFill>
                <a:latin typeface="Franklin Gothic Medium"/>
                <a:cs typeface="Times New Roman"/>
              </a:rPr>
              <a:t>Артемова Ольга;</a:t>
            </a:r>
            <a:r>
              <a:rPr lang="en-US" sz="1700" dirty="0">
                <a:solidFill>
                  <a:srgbClr val="800000"/>
                </a:solidFill>
                <a:latin typeface="Franklin Gothic Medium"/>
                <a:cs typeface="Times New Roman"/>
              </a:rPr>
              <a:t> </a:t>
            </a:r>
            <a:r>
              <a:rPr lang="ru-RU" sz="1700" dirty="0" err="1">
                <a:solidFill>
                  <a:srgbClr val="800000"/>
                </a:solidFill>
                <a:latin typeface="Franklin Gothic Medium"/>
                <a:cs typeface="Times New Roman"/>
              </a:rPr>
              <a:t>Лутицкая</a:t>
            </a:r>
            <a:r>
              <a:rPr lang="ru-RU" sz="1700" dirty="0">
                <a:solidFill>
                  <a:srgbClr val="800000"/>
                </a:solidFill>
                <a:latin typeface="Franklin Gothic Medium"/>
                <a:cs typeface="Times New Roman"/>
              </a:rPr>
              <a:t> Алиса</a:t>
            </a:r>
            <a:endParaRPr dirty="0"/>
          </a:p>
          <a:p>
            <a:pPr>
              <a:lnSpc>
                <a:spcPct val="107000"/>
              </a:lnSpc>
              <a:spcAft>
                <a:spcPts val="800"/>
              </a:spcAft>
              <a:defRPr/>
            </a:pPr>
            <a:r>
              <a:rPr lang="en-US" sz="1700" dirty="0">
                <a:solidFill>
                  <a:srgbClr val="800000"/>
                </a:solidFill>
                <a:latin typeface="Franklin Gothic Medium"/>
              </a:rPr>
              <a:t>        </a:t>
            </a:r>
            <a:r>
              <a:rPr lang="en-US" sz="1700" b="1" dirty="0">
                <a:solidFill>
                  <a:srgbClr val="800000"/>
                </a:solidFill>
                <a:latin typeface="Franklin Gothic Medium"/>
              </a:rPr>
              <a:t>admin@pravovest-audit.ru</a:t>
            </a:r>
            <a:endParaRPr dirty="0"/>
          </a:p>
          <a:p>
            <a:pPr>
              <a:lnSpc>
                <a:spcPct val="107000"/>
              </a:lnSpc>
              <a:spcAft>
                <a:spcPts val="800"/>
              </a:spcAft>
              <a:defRPr/>
            </a:pPr>
            <a:r>
              <a:rPr lang="en-US" sz="1700" b="1" dirty="0">
                <a:ln w="0"/>
                <a:solidFill>
                  <a:srgbClr val="800000"/>
                </a:solidFill>
                <a:latin typeface="Franklin Gothic Medium"/>
              </a:rPr>
              <a:t>        </a:t>
            </a:r>
            <a:r>
              <a:rPr lang="ru-RU" sz="1600" b="1" dirty="0">
                <a:ln w="0"/>
                <a:solidFill>
                  <a:srgbClr val="800000"/>
                </a:solidFill>
                <a:latin typeface="Franklin Gothic Medium"/>
              </a:rPr>
              <a:t>+ 7 (903) 669-51-90</a:t>
            </a:r>
            <a:endParaRPr lang="en-US" sz="1700" b="1" dirty="0">
              <a:solidFill>
                <a:srgbClr val="800000"/>
              </a:solidFill>
              <a:latin typeface="Franklin Gothic Medium"/>
            </a:endParaRPr>
          </a:p>
          <a:p>
            <a:pPr>
              <a:lnSpc>
                <a:spcPct val="107000"/>
              </a:lnSpc>
              <a:spcAft>
                <a:spcPts val="800"/>
              </a:spcAft>
              <a:defRPr/>
            </a:pPr>
            <a:r>
              <a:rPr lang="en-US" sz="1700" b="1" dirty="0">
                <a:solidFill>
                  <a:srgbClr val="800000"/>
                </a:solidFill>
                <a:latin typeface="Franklin Gothic Medium"/>
              </a:rPr>
              <a:t>        cons@wiseadvice.ru</a:t>
            </a:r>
            <a:endParaRPr lang="ru-RU" sz="1700" b="1" dirty="0">
              <a:solidFill>
                <a:srgbClr val="800000"/>
              </a:solidFill>
              <a:latin typeface="Franklin Gothic Medium"/>
            </a:endParaRPr>
          </a:p>
          <a:p>
            <a:pPr>
              <a:lnSpc>
                <a:spcPct val="107000"/>
              </a:lnSpc>
              <a:spcAft>
                <a:spcPts val="800"/>
              </a:spcAft>
              <a:defRPr/>
            </a:pPr>
            <a:r>
              <a:rPr lang="ru-RU" sz="1700" dirty="0">
                <a:solidFill>
                  <a:srgbClr val="800000"/>
                </a:solidFill>
                <a:latin typeface="Franklin Gothic Medium"/>
                <a:ea typeface="Calibri"/>
                <a:cs typeface="Times New Roman"/>
              </a:rPr>
              <a:t> </a:t>
            </a:r>
            <a:r>
              <a:rPr lang="en-US" sz="1700" dirty="0">
                <a:solidFill>
                  <a:srgbClr val="800000"/>
                </a:solidFill>
                <a:latin typeface="Franklin Gothic Medium"/>
                <a:ea typeface="Calibri"/>
                <a:cs typeface="Times New Roman"/>
              </a:rPr>
              <a:t>        </a:t>
            </a:r>
            <a:r>
              <a:rPr lang="ru-RU" sz="1600" b="1" dirty="0">
                <a:solidFill>
                  <a:srgbClr val="800000"/>
                </a:solidFill>
                <a:latin typeface="Franklin Gothic Medium"/>
                <a:ea typeface="Calibri"/>
                <a:cs typeface="Times New Roman"/>
              </a:rPr>
              <a:t>+7 (996)966–32-63</a:t>
            </a:r>
            <a:endParaRPr dirty="0"/>
          </a:p>
          <a:p>
            <a:pPr>
              <a:lnSpc>
                <a:spcPct val="107000"/>
              </a:lnSpc>
              <a:spcAft>
                <a:spcPts val="100"/>
              </a:spcAft>
              <a:defRPr/>
            </a:pPr>
            <a:r>
              <a:rPr lang="ru-RU" sz="1700" dirty="0">
                <a:solidFill>
                  <a:srgbClr val="800000"/>
                </a:solidFill>
                <a:latin typeface="Franklin Gothic Medium"/>
                <a:ea typeface="Calibri"/>
                <a:cs typeface="Times New Roman"/>
              </a:rPr>
              <a:t>       </a:t>
            </a:r>
            <a:r>
              <a:rPr lang="ru-RU" sz="1600" dirty="0">
                <a:solidFill>
                  <a:srgbClr val="800000"/>
                </a:solidFill>
                <a:latin typeface="Franklin Gothic Medium"/>
                <a:ea typeface="Calibri"/>
                <a:cs typeface="Times New Roman"/>
              </a:rPr>
              <a:t>115 093, г. МОСКВА, 1-й ЩИПКОВСКИЙ</a:t>
            </a:r>
            <a:endParaRPr dirty="0"/>
          </a:p>
          <a:p>
            <a:pPr>
              <a:lnSpc>
                <a:spcPct val="107000"/>
              </a:lnSpc>
              <a:spcAft>
                <a:spcPts val="100"/>
              </a:spcAft>
              <a:defRPr/>
            </a:pPr>
            <a:r>
              <a:rPr lang="ru-RU" sz="1600" dirty="0">
                <a:solidFill>
                  <a:srgbClr val="800000"/>
                </a:solidFill>
                <a:latin typeface="Franklin Gothic Medium"/>
                <a:ea typeface="Calibri"/>
                <a:cs typeface="Times New Roman"/>
              </a:rPr>
              <a:t>       ПЕР., Д. 20, ЭТАЖ 2, ОФИС 211</a:t>
            </a:r>
            <a:endParaRPr dirty="0"/>
          </a:p>
          <a:p>
            <a:pPr>
              <a:lnSpc>
                <a:spcPct val="107000"/>
              </a:lnSpc>
              <a:spcAft>
                <a:spcPts val="800"/>
              </a:spcAft>
              <a:defRPr/>
            </a:pPr>
            <a:endParaRPr lang="ru-RU" sz="1700" b="1" dirty="0">
              <a:solidFill>
                <a:srgbClr val="800000"/>
              </a:solidFill>
              <a:latin typeface="Franklin Gothic Medium"/>
              <a:ea typeface="Calibri"/>
              <a:cs typeface="Times New Roman"/>
            </a:endParaRPr>
          </a:p>
          <a:p>
            <a:pPr>
              <a:lnSpc>
                <a:spcPct val="107000"/>
              </a:lnSpc>
              <a:spcAft>
                <a:spcPts val="800"/>
              </a:spcAft>
              <a:defRPr/>
            </a:pPr>
            <a:r>
              <a:rPr lang="ru-RU" sz="1700" b="1" dirty="0">
                <a:solidFill>
                  <a:srgbClr val="800000"/>
                </a:solidFill>
                <a:latin typeface="Franklin Gothic Medium"/>
                <a:ea typeface="Calibri"/>
                <a:cs typeface="Times New Roman"/>
              </a:rPr>
              <a:t>       </a:t>
            </a:r>
            <a:r>
              <a:rPr lang="en-US" b="1" dirty="0">
                <a:solidFill>
                  <a:srgbClr val="800000"/>
                </a:solidFill>
                <a:latin typeface="Franklin Gothic Medium"/>
                <a:ea typeface="Calibri"/>
                <a:cs typeface="Times New Roman"/>
              </a:rPr>
              <a:t>pravovest-audit.ru</a:t>
            </a:r>
            <a:endParaRPr dirty="0"/>
          </a:p>
          <a:p>
            <a:pPr>
              <a:lnSpc>
                <a:spcPct val="107000"/>
              </a:lnSpc>
              <a:spcAft>
                <a:spcPts val="800"/>
              </a:spcAft>
              <a:defRPr/>
            </a:pPr>
            <a:endParaRPr lang="ru-RU" dirty="0">
              <a:solidFill>
                <a:srgbClr val="800000"/>
              </a:solidFill>
              <a:latin typeface="FUTURE"/>
              <a:ea typeface="Calibri"/>
              <a:cs typeface="Times New Roman"/>
            </a:endParaRPr>
          </a:p>
        </p:txBody>
      </p:sp>
      <p:pic>
        <p:nvPicPr>
          <p:cNvPr id="12" name="Рисунок 2" descr="Free photo At Mail E Mail Characters Envelope Post Email ..."/>
          <p:cNvPicPr>
            <a:picLocks noChangeAspect="1"/>
          </p:cNvPicPr>
          <p:nvPr/>
        </p:nvPicPr>
        <p:blipFill>
          <a:blip r:embed="rId8"/>
          <a:stretch/>
        </p:blipFill>
        <p:spPr bwMode="auto">
          <a:xfrm>
            <a:off x="787819" y="3034420"/>
            <a:ext cx="448451" cy="477641"/>
          </a:xfrm>
          <a:prstGeom prst="rect">
            <a:avLst/>
          </a:prstGeom>
        </p:spPr>
      </p:pic>
      <p:pic>
        <p:nvPicPr>
          <p:cNvPr id="13" name="Рисунок 3"/>
          <p:cNvPicPr>
            <a:picLocks noChangeAspect="1"/>
          </p:cNvPicPr>
          <p:nvPr/>
        </p:nvPicPr>
        <p:blipFill>
          <a:blip r:embed="rId9"/>
          <a:stretch/>
        </p:blipFill>
        <p:spPr bwMode="auto">
          <a:xfrm>
            <a:off x="787819" y="3852478"/>
            <a:ext cx="448451" cy="475145"/>
          </a:xfrm>
          <a:prstGeom prst="rect">
            <a:avLst/>
          </a:prstGeom>
        </p:spPr>
      </p:pic>
      <p:pic>
        <p:nvPicPr>
          <p:cNvPr id="14" name="Рисунок 5"/>
          <p:cNvPicPr>
            <a:picLocks noChangeAspect="1"/>
          </p:cNvPicPr>
          <p:nvPr/>
        </p:nvPicPr>
        <p:blipFill>
          <a:blip r:embed="rId10"/>
          <a:stretch/>
        </p:blipFill>
        <p:spPr bwMode="auto">
          <a:xfrm>
            <a:off x="853534" y="3564217"/>
            <a:ext cx="317019" cy="317019"/>
          </a:xfrm>
          <a:prstGeom prst="rect">
            <a:avLst/>
          </a:prstGeom>
        </p:spPr>
      </p:pic>
      <p:pic>
        <p:nvPicPr>
          <p:cNvPr id="15" name="Рисунок 8"/>
          <p:cNvPicPr>
            <a:picLocks noChangeAspect="1"/>
          </p:cNvPicPr>
          <p:nvPr/>
        </p:nvPicPr>
        <p:blipFill>
          <a:blip r:embed="rId10"/>
          <a:stretch/>
        </p:blipFill>
        <p:spPr bwMode="auto">
          <a:xfrm>
            <a:off x="853533" y="4379779"/>
            <a:ext cx="317019" cy="317019"/>
          </a:xfrm>
          <a:prstGeom prst="rect">
            <a:avLst/>
          </a:prstGeom>
        </p:spPr>
      </p:pic>
      <p:pic>
        <p:nvPicPr>
          <p:cNvPr id="16" name="Рисунок 9"/>
          <p:cNvPicPr>
            <a:picLocks noChangeAspect="1"/>
          </p:cNvPicPr>
          <p:nvPr/>
        </p:nvPicPr>
        <p:blipFill>
          <a:blip r:embed="rId10"/>
          <a:stretch/>
        </p:blipFill>
        <p:spPr bwMode="auto">
          <a:xfrm>
            <a:off x="853534" y="2090653"/>
            <a:ext cx="317019" cy="317019"/>
          </a:xfrm>
          <a:prstGeom prst="rect">
            <a:avLst/>
          </a:prstGeom>
        </p:spPr>
      </p:pic>
      <p:pic>
        <p:nvPicPr>
          <p:cNvPr id="17" name="Рисунок 11" descr="GPS icon PNG"/>
          <p:cNvPicPr>
            <a:picLocks noChangeAspect="1"/>
          </p:cNvPicPr>
          <p:nvPr/>
        </p:nvPicPr>
        <p:blipFill>
          <a:blip r:embed="rId11"/>
          <a:stretch/>
        </p:blipFill>
        <p:spPr bwMode="auto">
          <a:xfrm>
            <a:off x="796870" y="4800042"/>
            <a:ext cx="373682" cy="373682"/>
          </a:xfrm>
          <a:prstGeom prst="rect">
            <a:avLst/>
          </a:prstGeom>
        </p:spPr>
      </p:pic>
      <p:pic>
        <p:nvPicPr>
          <p:cNvPr id="18" name="Рисунок 12" descr="Earth Planet Icon · Free image on Pixabay"/>
          <p:cNvPicPr>
            <a:picLocks noChangeAspect="1"/>
          </p:cNvPicPr>
          <p:nvPr/>
        </p:nvPicPr>
        <p:blipFill>
          <a:blip r:embed="rId12"/>
          <a:stretch/>
        </p:blipFill>
        <p:spPr bwMode="auto">
          <a:xfrm>
            <a:off x="855382" y="5645062"/>
            <a:ext cx="345852" cy="345852"/>
          </a:xfrm>
          <a:prstGeom prst="rect">
            <a:avLst/>
          </a:prstGeom>
        </p:spPr>
      </p:pic>
      <p:pic>
        <p:nvPicPr>
          <p:cNvPr id="2050" name="Picture 2" descr="C:\Users\Вовочка\Documents\000\07.04\Презентации\Бизнес - завтрак.png"/>
          <p:cNvPicPr>
            <a:picLocks noChangeAspect="1" noChangeArrowheads="1"/>
          </p:cNvPicPr>
          <p:nvPr/>
        </p:nvPicPr>
        <p:blipFill>
          <a:blip r:embed="rId13"/>
          <a:srcRect/>
          <a:stretch>
            <a:fillRect/>
          </a:stretch>
        </p:blipFill>
        <p:spPr bwMode="auto">
          <a:xfrm>
            <a:off x="1" y="0"/>
            <a:ext cx="9906000" cy="6858000"/>
          </a:xfrm>
          <a:prstGeom prst="rect">
            <a:avLst/>
          </a:prstGeom>
          <a:noFill/>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30" y="-297"/>
            <a:ext cx="9906859" cy="6858594"/>
          </a:xfrm>
          <a:prstGeom prst="rect">
            <a:avLst/>
          </a:prstGeom>
        </p:spPr>
      </p:pic>
      <p:pic>
        <p:nvPicPr>
          <p:cNvPr id="5" name="Рисунок 23"/>
          <p:cNvPicPr>
            <a:picLocks noChangeAspect="1"/>
          </p:cNvPicPr>
          <p:nvPr/>
        </p:nvPicPr>
        <p:blipFill>
          <a:blip r:embed="rId3"/>
          <a:stretch/>
        </p:blipFill>
        <p:spPr bwMode="auto">
          <a:xfrm>
            <a:off x="5730240" y="-1280"/>
            <a:ext cx="4175760" cy="6859280"/>
          </a:xfrm>
          <a:prstGeom prst="rect">
            <a:avLst/>
          </a:prstGeom>
        </p:spPr>
      </p:pic>
      <p:pic>
        <p:nvPicPr>
          <p:cNvPr id="6" name="Рисунок 6"/>
          <p:cNvPicPr>
            <a:picLocks noChangeAspect="1"/>
          </p:cNvPicPr>
          <p:nvPr/>
        </p:nvPicPr>
        <p:blipFill>
          <a:blip r:embed="rId4"/>
          <a:stretch/>
        </p:blipFill>
        <p:spPr bwMode="auto">
          <a:xfrm rot="10800000">
            <a:off x="218646" y="182367"/>
            <a:ext cx="465725" cy="465725"/>
          </a:xfrm>
          <a:prstGeom prst="rect">
            <a:avLst/>
          </a:prstGeom>
        </p:spPr>
      </p:pic>
      <p:sp>
        <p:nvSpPr>
          <p:cNvPr id="7" name="Прямоугольник 7"/>
          <p:cNvSpPr/>
          <p:nvPr/>
        </p:nvSpPr>
        <p:spPr bwMode="auto">
          <a:xfrm>
            <a:off x="143355" y="2360262"/>
            <a:ext cx="9421744" cy="1467068"/>
          </a:xfrm>
          <a:prstGeom prst="rect">
            <a:avLst/>
          </a:prstGeom>
        </p:spPr>
        <p:txBody>
          <a:bodyPr wrap="square">
            <a:spAutoFit/>
          </a:bodyPr>
          <a:lstStyle/>
          <a:p>
            <a:pPr lvl="0" algn="just" defTabSz="914400">
              <a:spcBef>
                <a:spcPts val="0"/>
              </a:spcBef>
              <a:spcAft>
                <a:spcPts val="0"/>
              </a:spcAft>
              <a:defRPr/>
            </a:pPr>
            <a:endParaRPr lang="ru-RU">
              <a:solidFill>
                <a:prstClr val="black"/>
              </a:solidFill>
              <a:latin typeface="Times New Roman"/>
              <a:cs typeface="Times New Roman"/>
            </a:endParaRPr>
          </a:p>
          <a:p>
            <a:pPr lvl="0" algn="just" defTabSz="914400">
              <a:spcBef>
                <a:spcPts val="0"/>
              </a:spcBef>
              <a:spcAft>
                <a:spcPts val="0"/>
              </a:spcAft>
              <a:defRPr/>
            </a:pPr>
            <a:endParaRPr lang="ru-RU" b="1">
              <a:solidFill>
                <a:prstClr val="black"/>
              </a:solidFill>
              <a:latin typeface="Times New Roman"/>
              <a:cs typeface="Times New Roman"/>
            </a:endParaRPr>
          </a:p>
          <a:p>
            <a:pPr lvl="0" algn="just" defTabSz="914400">
              <a:lnSpc>
                <a:spcPct val="90000"/>
              </a:lnSpc>
              <a:spcBef>
                <a:spcPts val="1000"/>
              </a:spcBef>
              <a:defRPr/>
            </a:pPr>
            <a:endParaRPr lang="ru-RU" b="1">
              <a:solidFill>
                <a:prstClr val="black"/>
              </a:solidFill>
              <a:latin typeface="Times New Roman"/>
              <a:cs typeface="Times New Roman"/>
            </a:endParaRPr>
          </a:p>
          <a:p>
            <a:pPr lvl="0" defTabSz="914400">
              <a:spcBef>
                <a:spcPts val="0"/>
              </a:spcBef>
              <a:spcAft>
                <a:spcPts val="0"/>
              </a:spcAft>
              <a:defRPr/>
            </a:pPr>
            <a:endParaRPr lang="ru-RU" sz="2100">
              <a:solidFill>
                <a:prstClr val="black"/>
              </a:solidFill>
              <a:latin typeface="Times New Roman"/>
              <a:cs typeface="Times New Roman"/>
            </a:endParaRPr>
          </a:p>
        </p:txBody>
      </p:sp>
      <p:pic>
        <p:nvPicPr>
          <p:cNvPr id="8" name="Рисунок 14"/>
          <p:cNvPicPr>
            <a:picLocks noChangeAspect="1"/>
          </p:cNvPicPr>
          <p:nvPr/>
        </p:nvPicPr>
        <p:blipFill>
          <a:blip r:embed="rId5"/>
          <a:stretch/>
        </p:blipFill>
        <p:spPr bwMode="auto">
          <a:xfrm>
            <a:off x="1" y="-1280"/>
            <a:ext cx="499000" cy="499000"/>
          </a:xfrm>
          <a:prstGeom prst="rect">
            <a:avLst/>
          </a:prstGeom>
        </p:spPr>
      </p:pic>
      <p:pic>
        <p:nvPicPr>
          <p:cNvPr id="9" name="Рисунок 4"/>
          <p:cNvPicPr>
            <a:picLocks noChangeAspect="1"/>
          </p:cNvPicPr>
          <p:nvPr/>
        </p:nvPicPr>
        <p:blipFill>
          <a:blip r:embed="rId6"/>
          <a:stretch/>
        </p:blipFill>
        <p:spPr bwMode="auto">
          <a:xfrm>
            <a:off x="9452367" y="6434325"/>
            <a:ext cx="401073" cy="425435"/>
          </a:xfrm>
          <a:prstGeom prst="rect">
            <a:avLst/>
          </a:prstGeom>
        </p:spPr>
      </p:pic>
      <p:pic>
        <p:nvPicPr>
          <p:cNvPr id="10" name="Рисунок 18"/>
          <p:cNvPicPr>
            <a:picLocks noChangeAspect="1"/>
          </p:cNvPicPr>
          <p:nvPr/>
        </p:nvPicPr>
        <p:blipFill>
          <a:blip r:embed="rId7"/>
          <a:stretch/>
        </p:blipFill>
        <p:spPr bwMode="auto">
          <a:xfrm>
            <a:off x="611930" y="415229"/>
            <a:ext cx="3394014" cy="907022"/>
          </a:xfrm>
          <a:prstGeom prst="rect">
            <a:avLst/>
          </a:prstGeom>
        </p:spPr>
      </p:pic>
      <p:sp>
        <p:nvSpPr>
          <p:cNvPr id="11" name="Прямоугольник 21"/>
          <p:cNvSpPr/>
          <p:nvPr/>
        </p:nvSpPr>
        <p:spPr bwMode="auto">
          <a:xfrm>
            <a:off x="754838" y="1662669"/>
            <a:ext cx="4471805" cy="4799584"/>
          </a:xfrm>
          <a:prstGeom prst="rect">
            <a:avLst/>
          </a:prstGeom>
        </p:spPr>
        <p:txBody>
          <a:bodyPr wrap="square">
            <a:spAutoFit/>
          </a:bodyPr>
          <a:lstStyle/>
          <a:p>
            <a:pPr>
              <a:lnSpc>
                <a:spcPct val="107000"/>
              </a:lnSpc>
              <a:spcAft>
                <a:spcPts val="800"/>
              </a:spcAft>
              <a:defRPr/>
            </a:pPr>
            <a:r>
              <a:rPr lang="ru-RU" sz="1700" b="1" dirty="0">
                <a:solidFill>
                  <a:srgbClr val="800000"/>
                </a:solidFill>
                <a:latin typeface="Franklin Gothic Medium"/>
                <a:ea typeface="Calibri"/>
                <a:cs typeface="Times New Roman"/>
              </a:rPr>
              <a:t>КОНТАКТНЫЕ ТЕЛЕФОНЫ:</a:t>
            </a:r>
            <a:endParaRPr dirty="0"/>
          </a:p>
          <a:p>
            <a:pPr>
              <a:lnSpc>
                <a:spcPct val="107000"/>
              </a:lnSpc>
              <a:spcAft>
                <a:spcPts val="800"/>
              </a:spcAft>
              <a:defRPr/>
            </a:pPr>
            <a:r>
              <a:rPr lang="en-US" sz="1700" b="1" dirty="0">
                <a:solidFill>
                  <a:srgbClr val="800000"/>
                </a:solidFill>
                <a:latin typeface="Franklin Gothic Medium"/>
                <a:ea typeface="Calibri"/>
                <a:cs typeface="Times New Roman"/>
              </a:rPr>
              <a:t>       </a:t>
            </a:r>
            <a:r>
              <a:rPr lang="ru-RU" sz="1600" b="1" dirty="0">
                <a:solidFill>
                  <a:srgbClr val="800000"/>
                </a:solidFill>
                <a:latin typeface="Franklin Gothic Medium"/>
                <a:ea typeface="Calibri"/>
                <a:cs typeface="Times New Roman"/>
              </a:rPr>
              <a:t>+7 </a:t>
            </a:r>
            <a:r>
              <a:rPr lang="en-US" sz="1600" b="1" dirty="0">
                <a:solidFill>
                  <a:srgbClr val="800000"/>
                </a:solidFill>
                <a:latin typeface="Franklin Gothic Medium"/>
                <a:ea typeface="Calibri"/>
                <a:cs typeface="Times New Roman"/>
              </a:rPr>
              <a:t>(</a:t>
            </a:r>
            <a:r>
              <a:rPr lang="ru-RU" sz="1600" b="1" dirty="0">
                <a:solidFill>
                  <a:srgbClr val="800000"/>
                </a:solidFill>
                <a:latin typeface="Franklin Gothic Medium"/>
                <a:ea typeface="Calibri"/>
                <a:cs typeface="Times New Roman"/>
              </a:rPr>
              <a:t>495</a:t>
            </a:r>
            <a:r>
              <a:rPr lang="en-US" sz="1600" b="1" dirty="0">
                <a:solidFill>
                  <a:srgbClr val="800000"/>
                </a:solidFill>
                <a:latin typeface="Franklin Gothic Medium"/>
                <a:ea typeface="Calibri"/>
                <a:cs typeface="Times New Roman"/>
              </a:rPr>
              <a:t>)</a:t>
            </a:r>
            <a:r>
              <a:rPr lang="ru-RU" sz="1600" b="1" dirty="0">
                <a:solidFill>
                  <a:srgbClr val="800000"/>
                </a:solidFill>
                <a:latin typeface="Franklin Gothic Medium"/>
                <a:ea typeface="Calibri"/>
                <a:cs typeface="Times New Roman"/>
              </a:rPr>
              <a:t>134–32-23</a:t>
            </a:r>
            <a:r>
              <a:rPr lang="en-US" sz="1600" b="1" dirty="0">
                <a:solidFill>
                  <a:srgbClr val="800000"/>
                </a:solidFill>
                <a:latin typeface="Franklin Gothic Medium"/>
                <a:ea typeface="Calibri"/>
                <a:cs typeface="Times New Roman"/>
              </a:rPr>
              <a:t> </a:t>
            </a:r>
            <a:endParaRPr lang="ru-RU" sz="1600" b="1" dirty="0">
              <a:solidFill>
                <a:srgbClr val="800000"/>
              </a:solidFill>
              <a:latin typeface="Franklin Gothic Medium"/>
              <a:ea typeface="Calibri"/>
              <a:cs typeface="Times New Roman"/>
            </a:endParaRPr>
          </a:p>
          <a:p>
            <a:pPr>
              <a:lnSpc>
                <a:spcPct val="107000"/>
              </a:lnSpc>
              <a:spcAft>
                <a:spcPts val="800"/>
              </a:spcAft>
              <a:defRPr/>
            </a:pPr>
            <a:r>
              <a:rPr lang="ru-RU" sz="1700" b="1" dirty="0">
                <a:solidFill>
                  <a:srgbClr val="800000"/>
                </a:solidFill>
                <a:latin typeface="Franklin Gothic Medium"/>
                <a:ea typeface="Calibri"/>
                <a:cs typeface="Times New Roman"/>
              </a:rPr>
              <a:t>Менеджеры департамента развития:</a:t>
            </a:r>
            <a:endParaRPr lang="en-US" sz="1700" b="1" dirty="0">
              <a:solidFill>
                <a:srgbClr val="800000"/>
              </a:solidFill>
              <a:latin typeface="Franklin Gothic Medium"/>
              <a:ea typeface="Calibri"/>
              <a:cs typeface="Times New Roman"/>
            </a:endParaRPr>
          </a:p>
          <a:p>
            <a:pPr>
              <a:lnSpc>
                <a:spcPct val="107000"/>
              </a:lnSpc>
              <a:spcAft>
                <a:spcPts val="800"/>
              </a:spcAft>
              <a:defRPr/>
            </a:pPr>
            <a:r>
              <a:rPr lang="ru-RU" sz="1700" dirty="0">
                <a:solidFill>
                  <a:srgbClr val="800000"/>
                </a:solidFill>
                <a:latin typeface="Franklin Gothic Medium"/>
                <a:cs typeface="Times New Roman"/>
              </a:rPr>
              <a:t>Артемова Ольга;</a:t>
            </a:r>
            <a:r>
              <a:rPr lang="en-US" sz="1700" dirty="0">
                <a:solidFill>
                  <a:srgbClr val="800000"/>
                </a:solidFill>
                <a:latin typeface="Franklin Gothic Medium"/>
                <a:cs typeface="Times New Roman"/>
              </a:rPr>
              <a:t> </a:t>
            </a:r>
            <a:r>
              <a:rPr lang="ru-RU" sz="1700" dirty="0" err="1">
                <a:solidFill>
                  <a:srgbClr val="800000"/>
                </a:solidFill>
                <a:latin typeface="Franklin Gothic Medium"/>
                <a:cs typeface="Times New Roman"/>
              </a:rPr>
              <a:t>Лутицкая</a:t>
            </a:r>
            <a:r>
              <a:rPr lang="ru-RU" sz="1700" dirty="0">
                <a:solidFill>
                  <a:srgbClr val="800000"/>
                </a:solidFill>
                <a:latin typeface="Franklin Gothic Medium"/>
                <a:cs typeface="Times New Roman"/>
              </a:rPr>
              <a:t> Алиса</a:t>
            </a:r>
            <a:endParaRPr dirty="0"/>
          </a:p>
          <a:p>
            <a:pPr>
              <a:lnSpc>
                <a:spcPct val="107000"/>
              </a:lnSpc>
              <a:spcAft>
                <a:spcPts val="800"/>
              </a:spcAft>
              <a:defRPr/>
            </a:pPr>
            <a:r>
              <a:rPr lang="en-US" sz="1700" dirty="0">
                <a:solidFill>
                  <a:srgbClr val="800000"/>
                </a:solidFill>
                <a:latin typeface="Franklin Gothic Medium"/>
              </a:rPr>
              <a:t>        </a:t>
            </a:r>
            <a:r>
              <a:rPr lang="en-US" sz="1700" b="1" dirty="0">
                <a:solidFill>
                  <a:srgbClr val="800000"/>
                </a:solidFill>
                <a:latin typeface="Franklin Gothic Medium"/>
              </a:rPr>
              <a:t>admin@pravovest-audit.ru</a:t>
            </a:r>
            <a:endParaRPr dirty="0"/>
          </a:p>
          <a:p>
            <a:pPr>
              <a:lnSpc>
                <a:spcPct val="107000"/>
              </a:lnSpc>
              <a:spcAft>
                <a:spcPts val="800"/>
              </a:spcAft>
              <a:defRPr/>
            </a:pPr>
            <a:r>
              <a:rPr lang="en-US" sz="1700" b="1" dirty="0">
                <a:ln w="0"/>
                <a:solidFill>
                  <a:srgbClr val="800000"/>
                </a:solidFill>
                <a:latin typeface="Franklin Gothic Medium"/>
              </a:rPr>
              <a:t>        </a:t>
            </a:r>
            <a:r>
              <a:rPr lang="ru-RU" sz="1600" b="1" dirty="0">
                <a:ln w="0"/>
                <a:solidFill>
                  <a:srgbClr val="800000"/>
                </a:solidFill>
                <a:latin typeface="Franklin Gothic Medium"/>
              </a:rPr>
              <a:t>+ 7 (903) 669-51-90</a:t>
            </a:r>
            <a:endParaRPr lang="en-US" sz="1700" b="1" dirty="0">
              <a:solidFill>
                <a:srgbClr val="800000"/>
              </a:solidFill>
              <a:latin typeface="Franklin Gothic Medium"/>
            </a:endParaRPr>
          </a:p>
          <a:p>
            <a:pPr>
              <a:lnSpc>
                <a:spcPct val="107000"/>
              </a:lnSpc>
              <a:spcAft>
                <a:spcPts val="800"/>
              </a:spcAft>
              <a:defRPr/>
            </a:pPr>
            <a:r>
              <a:rPr lang="en-US" sz="1700" b="1" dirty="0">
                <a:solidFill>
                  <a:srgbClr val="800000"/>
                </a:solidFill>
                <a:latin typeface="Franklin Gothic Medium"/>
              </a:rPr>
              <a:t>        cons@wiseadvice.ru</a:t>
            </a:r>
            <a:endParaRPr lang="ru-RU" sz="1700" b="1" dirty="0">
              <a:solidFill>
                <a:srgbClr val="800000"/>
              </a:solidFill>
              <a:latin typeface="Franklin Gothic Medium"/>
            </a:endParaRPr>
          </a:p>
          <a:p>
            <a:pPr>
              <a:lnSpc>
                <a:spcPct val="107000"/>
              </a:lnSpc>
              <a:spcAft>
                <a:spcPts val="800"/>
              </a:spcAft>
              <a:defRPr/>
            </a:pPr>
            <a:r>
              <a:rPr lang="ru-RU" sz="1700" dirty="0">
                <a:solidFill>
                  <a:srgbClr val="800000"/>
                </a:solidFill>
                <a:latin typeface="Franklin Gothic Medium"/>
                <a:ea typeface="Calibri"/>
                <a:cs typeface="Times New Roman"/>
              </a:rPr>
              <a:t> </a:t>
            </a:r>
            <a:r>
              <a:rPr lang="en-US" sz="1700" dirty="0">
                <a:solidFill>
                  <a:srgbClr val="800000"/>
                </a:solidFill>
                <a:latin typeface="Franklin Gothic Medium"/>
                <a:ea typeface="Calibri"/>
                <a:cs typeface="Times New Roman"/>
              </a:rPr>
              <a:t>        </a:t>
            </a:r>
            <a:r>
              <a:rPr lang="ru-RU" sz="1600" b="1" dirty="0">
                <a:solidFill>
                  <a:srgbClr val="800000"/>
                </a:solidFill>
                <a:latin typeface="Franklin Gothic Medium"/>
                <a:ea typeface="Calibri"/>
                <a:cs typeface="Times New Roman"/>
              </a:rPr>
              <a:t>+7 (996)966–32-63</a:t>
            </a:r>
            <a:endParaRPr dirty="0"/>
          </a:p>
          <a:p>
            <a:pPr>
              <a:lnSpc>
                <a:spcPct val="107000"/>
              </a:lnSpc>
              <a:spcAft>
                <a:spcPts val="100"/>
              </a:spcAft>
              <a:defRPr/>
            </a:pPr>
            <a:r>
              <a:rPr lang="ru-RU" sz="1700" dirty="0">
                <a:solidFill>
                  <a:srgbClr val="800000"/>
                </a:solidFill>
                <a:latin typeface="Franklin Gothic Medium"/>
                <a:ea typeface="Calibri"/>
                <a:cs typeface="Times New Roman"/>
              </a:rPr>
              <a:t>       </a:t>
            </a:r>
            <a:r>
              <a:rPr lang="ru-RU" sz="1600" dirty="0">
                <a:solidFill>
                  <a:srgbClr val="800000"/>
                </a:solidFill>
                <a:latin typeface="Franklin Gothic Medium"/>
                <a:ea typeface="Calibri"/>
                <a:cs typeface="Times New Roman"/>
              </a:rPr>
              <a:t>115 093, г. МОСКВА, 1-й ЩИПКОВСКИЙ</a:t>
            </a:r>
            <a:endParaRPr dirty="0"/>
          </a:p>
          <a:p>
            <a:pPr>
              <a:lnSpc>
                <a:spcPct val="107000"/>
              </a:lnSpc>
              <a:spcAft>
                <a:spcPts val="100"/>
              </a:spcAft>
              <a:defRPr/>
            </a:pPr>
            <a:r>
              <a:rPr lang="ru-RU" sz="1600" dirty="0">
                <a:solidFill>
                  <a:srgbClr val="800000"/>
                </a:solidFill>
                <a:latin typeface="Franklin Gothic Medium"/>
                <a:ea typeface="Calibri"/>
                <a:cs typeface="Times New Roman"/>
              </a:rPr>
              <a:t>       ПЕР., Д. 20, ЭТАЖ 2, ОФИС 211</a:t>
            </a:r>
            <a:endParaRPr dirty="0"/>
          </a:p>
          <a:p>
            <a:pPr>
              <a:lnSpc>
                <a:spcPct val="107000"/>
              </a:lnSpc>
              <a:spcAft>
                <a:spcPts val="800"/>
              </a:spcAft>
              <a:defRPr/>
            </a:pPr>
            <a:endParaRPr lang="ru-RU" sz="1700" b="1" dirty="0">
              <a:solidFill>
                <a:srgbClr val="800000"/>
              </a:solidFill>
              <a:latin typeface="Franklin Gothic Medium"/>
              <a:ea typeface="Calibri"/>
              <a:cs typeface="Times New Roman"/>
            </a:endParaRPr>
          </a:p>
          <a:p>
            <a:pPr>
              <a:lnSpc>
                <a:spcPct val="107000"/>
              </a:lnSpc>
              <a:spcAft>
                <a:spcPts val="800"/>
              </a:spcAft>
              <a:defRPr/>
            </a:pPr>
            <a:r>
              <a:rPr lang="ru-RU" sz="1700" b="1" dirty="0">
                <a:solidFill>
                  <a:srgbClr val="800000"/>
                </a:solidFill>
                <a:latin typeface="Franklin Gothic Medium"/>
                <a:ea typeface="Calibri"/>
                <a:cs typeface="Times New Roman"/>
              </a:rPr>
              <a:t>       </a:t>
            </a:r>
            <a:r>
              <a:rPr lang="en-US" b="1" dirty="0">
                <a:solidFill>
                  <a:srgbClr val="800000"/>
                </a:solidFill>
                <a:latin typeface="Franklin Gothic Medium"/>
                <a:ea typeface="Calibri"/>
                <a:cs typeface="Times New Roman"/>
              </a:rPr>
              <a:t>pravovest-audit.ru</a:t>
            </a:r>
            <a:endParaRPr dirty="0"/>
          </a:p>
          <a:p>
            <a:pPr>
              <a:lnSpc>
                <a:spcPct val="107000"/>
              </a:lnSpc>
              <a:spcAft>
                <a:spcPts val="800"/>
              </a:spcAft>
              <a:defRPr/>
            </a:pPr>
            <a:endParaRPr lang="ru-RU" dirty="0">
              <a:solidFill>
                <a:srgbClr val="800000"/>
              </a:solidFill>
              <a:latin typeface="FUTURE"/>
              <a:ea typeface="Calibri"/>
              <a:cs typeface="Times New Roman"/>
            </a:endParaRPr>
          </a:p>
        </p:txBody>
      </p:sp>
      <p:pic>
        <p:nvPicPr>
          <p:cNvPr id="12" name="Рисунок 2" descr="Free photo At Mail E Mail Characters Envelope Post Email ..."/>
          <p:cNvPicPr>
            <a:picLocks noChangeAspect="1"/>
          </p:cNvPicPr>
          <p:nvPr/>
        </p:nvPicPr>
        <p:blipFill>
          <a:blip r:embed="rId8"/>
          <a:stretch/>
        </p:blipFill>
        <p:spPr bwMode="auto">
          <a:xfrm>
            <a:off x="787819" y="3034420"/>
            <a:ext cx="448451" cy="477641"/>
          </a:xfrm>
          <a:prstGeom prst="rect">
            <a:avLst/>
          </a:prstGeom>
        </p:spPr>
      </p:pic>
      <p:pic>
        <p:nvPicPr>
          <p:cNvPr id="13" name="Рисунок 3"/>
          <p:cNvPicPr>
            <a:picLocks noChangeAspect="1"/>
          </p:cNvPicPr>
          <p:nvPr/>
        </p:nvPicPr>
        <p:blipFill>
          <a:blip r:embed="rId9"/>
          <a:stretch/>
        </p:blipFill>
        <p:spPr bwMode="auto">
          <a:xfrm>
            <a:off x="787819" y="3852478"/>
            <a:ext cx="448451" cy="475145"/>
          </a:xfrm>
          <a:prstGeom prst="rect">
            <a:avLst/>
          </a:prstGeom>
        </p:spPr>
      </p:pic>
      <p:pic>
        <p:nvPicPr>
          <p:cNvPr id="14" name="Рисунок 5"/>
          <p:cNvPicPr>
            <a:picLocks noChangeAspect="1"/>
          </p:cNvPicPr>
          <p:nvPr/>
        </p:nvPicPr>
        <p:blipFill>
          <a:blip r:embed="rId10"/>
          <a:stretch/>
        </p:blipFill>
        <p:spPr bwMode="auto">
          <a:xfrm>
            <a:off x="853534" y="3564217"/>
            <a:ext cx="317019" cy="317019"/>
          </a:xfrm>
          <a:prstGeom prst="rect">
            <a:avLst/>
          </a:prstGeom>
        </p:spPr>
      </p:pic>
      <p:pic>
        <p:nvPicPr>
          <p:cNvPr id="15" name="Рисунок 8"/>
          <p:cNvPicPr>
            <a:picLocks noChangeAspect="1"/>
          </p:cNvPicPr>
          <p:nvPr/>
        </p:nvPicPr>
        <p:blipFill>
          <a:blip r:embed="rId10"/>
          <a:stretch/>
        </p:blipFill>
        <p:spPr bwMode="auto">
          <a:xfrm>
            <a:off x="853533" y="4379779"/>
            <a:ext cx="317019" cy="317019"/>
          </a:xfrm>
          <a:prstGeom prst="rect">
            <a:avLst/>
          </a:prstGeom>
        </p:spPr>
      </p:pic>
      <p:pic>
        <p:nvPicPr>
          <p:cNvPr id="16" name="Рисунок 9"/>
          <p:cNvPicPr>
            <a:picLocks noChangeAspect="1"/>
          </p:cNvPicPr>
          <p:nvPr/>
        </p:nvPicPr>
        <p:blipFill>
          <a:blip r:embed="rId10"/>
          <a:stretch/>
        </p:blipFill>
        <p:spPr bwMode="auto">
          <a:xfrm>
            <a:off x="853534" y="2090653"/>
            <a:ext cx="317019" cy="317019"/>
          </a:xfrm>
          <a:prstGeom prst="rect">
            <a:avLst/>
          </a:prstGeom>
        </p:spPr>
      </p:pic>
      <p:pic>
        <p:nvPicPr>
          <p:cNvPr id="17" name="Рисунок 11" descr="GPS icon PNG"/>
          <p:cNvPicPr>
            <a:picLocks noChangeAspect="1"/>
          </p:cNvPicPr>
          <p:nvPr/>
        </p:nvPicPr>
        <p:blipFill>
          <a:blip r:embed="rId11"/>
          <a:stretch/>
        </p:blipFill>
        <p:spPr bwMode="auto">
          <a:xfrm>
            <a:off x="796870" y="4800042"/>
            <a:ext cx="373682" cy="373682"/>
          </a:xfrm>
          <a:prstGeom prst="rect">
            <a:avLst/>
          </a:prstGeom>
        </p:spPr>
      </p:pic>
      <p:pic>
        <p:nvPicPr>
          <p:cNvPr id="18" name="Рисунок 12" descr="Earth Planet Icon · Free image on Pixabay"/>
          <p:cNvPicPr>
            <a:picLocks noChangeAspect="1"/>
          </p:cNvPicPr>
          <p:nvPr/>
        </p:nvPicPr>
        <p:blipFill>
          <a:blip r:embed="rId12"/>
          <a:stretch/>
        </p:blipFill>
        <p:spPr bwMode="auto">
          <a:xfrm>
            <a:off x="855382" y="5645062"/>
            <a:ext cx="345852" cy="345852"/>
          </a:xfrm>
          <a:prstGeom prst="rect">
            <a:avLst/>
          </a:prstGeom>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0"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TextBox 9"/>
          <p:cNvSpPr txBox="1"/>
          <p:nvPr/>
        </p:nvSpPr>
        <p:spPr bwMode="auto">
          <a:xfrm>
            <a:off x="272480" y="188640"/>
            <a:ext cx="9289031" cy="1323439"/>
          </a:xfrm>
          <a:prstGeom prst="rect">
            <a:avLst/>
          </a:prstGeom>
          <a:noFill/>
        </p:spPr>
        <p:txBody>
          <a:bodyPr wrap="square" rtlCol="0">
            <a:spAutoFit/>
          </a:bodyPr>
          <a:lstStyle/>
          <a:p>
            <a:pPr algn="ctr">
              <a:defRPr/>
            </a:pPr>
            <a:r>
              <a:rPr lang="ru-RU" sz="2000" b="1" dirty="0">
                <a:solidFill>
                  <a:srgbClr val="C00000"/>
                </a:solidFill>
                <a:latin typeface="Times New Roman"/>
                <a:cs typeface="Times New Roman"/>
              </a:rPr>
              <a:t>Живой интерес к убыткам </a:t>
            </a:r>
            <a:r>
              <a:rPr lang="ru-RU" sz="2000" b="1" dirty="0" smtClean="0">
                <a:solidFill>
                  <a:srgbClr val="C00000"/>
                </a:solidFill>
                <a:latin typeface="Times New Roman"/>
                <a:cs typeface="Times New Roman"/>
              </a:rPr>
              <a:t>компаний</a:t>
            </a:r>
            <a:endParaRPr dirty="0"/>
          </a:p>
          <a:p>
            <a:pPr>
              <a:defRPr/>
            </a:pPr>
            <a:endParaRPr lang="ru-RU" sz="2000" dirty="0">
              <a:latin typeface="Times New Roman"/>
              <a:cs typeface="Times New Roman"/>
            </a:endParaRPr>
          </a:p>
          <a:p>
            <a:pPr>
              <a:defRPr/>
            </a:pPr>
            <a:endParaRPr lang="ru-RU" sz="2000" dirty="0">
              <a:latin typeface="Times New Roman"/>
              <a:cs typeface="Times New Roman"/>
            </a:endParaRPr>
          </a:p>
          <a:p>
            <a:pPr>
              <a:defRPr/>
            </a:pPr>
            <a:r>
              <a:rPr lang="ru-RU" sz="2000" b="1" dirty="0">
                <a:latin typeface="Times New Roman"/>
                <a:cs typeface="Times New Roman"/>
              </a:rPr>
              <a:t>Запросов на представление пояснений причин убытка стало в 2,5 раза </a:t>
            </a:r>
            <a:r>
              <a:rPr lang="ru-RU" sz="2000" b="1" dirty="0" smtClean="0">
                <a:latin typeface="Times New Roman"/>
                <a:cs typeface="Times New Roman"/>
              </a:rPr>
              <a:t>больше</a:t>
            </a:r>
            <a:endParaRPr lang="ru-RU" sz="2000" b="1" dirty="0">
              <a:latin typeface="Times New Roman"/>
              <a:cs typeface="Times New Roman"/>
            </a:endParaRPr>
          </a:p>
        </p:txBody>
      </p:sp>
      <p:sp>
        <p:nvSpPr>
          <p:cNvPr id="11" name="Прямоугольник 11"/>
          <p:cNvSpPr/>
          <p:nvPr/>
        </p:nvSpPr>
        <p:spPr bwMode="auto">
          <a:xfrm>
            <a:off x="1136576" y="2551836"/>
            <a:ext cx="8064896" cy="2031325"/>
          </a:xfrm>
          <a:prstGeom prst="rect">
            <a:avLst/>
          </a:prstGeom>
          <a:solidFill>
            <a:schemeClr val="accent2">
              <a:lumMod val="60000"/>
              <a:lumOff val="40000"/>
            </a:schemeClr>
          </a:solidFill>
          <a:ln w="28575">
            <a:solidFill>
              <a:srgbClr val="C00000"/>
            </a:solidFill>
          </a:ln>
        </p:spPr>
        <p:txBody>
          <a:bodyPr wrap="square">
            <a:spAutoFit/>
          </a:bodyPr>
          <a:lstStyle/>
          <a:p>
            <a:pPr algn="just">
              <a:defRPr/>
            </a:pPr>
            <a:r>
              <a:rPr lang="ru-RU" b="1" dirty="0">
                <a:latin typeface="Times New Roman"/>
                <a:cs typeface="Times New Roman"/>
              </a:rPr>
              <a:t>Наличие в бухгалтерской или налоговой отчетности </a:t>
            </a:r>
            <a:r>
              <a:rPr lang="ru-RU" b="1" u="sng" dirty="0">
                <a:latin typeface="Times New Roman"/>
                <a:cs typeface="Times New Roman"/>
              </a:rPr>
              <a:t>убытков на протяжении нескольких налоговых периодов</a:t>
            </a:r>
            <a:r>
              <a:rPr lang="ru-RU" b="1" dirty="0">
                <a:latin typeface="Times New Roman"/>
                <a:cs typeface="Times New Roman"/>
              </a:rPr>
              <a:t> является одним из критериев, используемых налоговыми органами в процессе отбора налогоплательщиков для проведения выездных налоговых проверок </a:t>
            </a:r>
          </a:p>
          <a:p>
            <a:pPr algn="just">
              <a:defRPr/>
            </a:pPr>
            <a:endParaRPr lang="ru-RU" b="1" dirty="0">
              <a:latin typeface="Times New Roman"/>
              <a:cs typeface="Times New Roman"/>
            </a:endParaRPr>
          </a:p>
          <a:p>
            <a:pPr algn="just">
              <a:defRPr/>
            </a:pPr>
            <a:r>
              <a:rPr lang="ru-RU" i="1" dirty="0">
                <a:latin typeface="Times New Roman"/>
                <a:cs typeface="Times New Roman"/>
              </a:rPr>
              <a:t>(раздел 4 Концепции системы планирования выездных налоговых проверок, утв. приказом ФНС от 30.05.2007 № ММ-3-06/333@).</a:t>
            </a:r>
          </a:p>
        </p:txBody>
      </p:sp>
      <p:sp>
        <p:nvSpPr>
          <p:cNvPr id="12" name="Прямоугольник 14"/>
          <p:cNvSpPr/>
          <p:nvPr/>
        </p:nvSpPr>
        <p:spPr bwMode="auto">
          <a:xfrm>
            <a:off x="200472" y="2705725"/>
            <a:ext cx="1375780" cy="1446550"/>
          </a:xfrm>
          <a:prstGeom prst="rect">
            <a:avLst/>
          </a:prstGeom>
          <a:effectLst>
            <a:glow rad="101600">
              <a:schemeClr val="accent2">
                <a:satMod val="175000"/>
                <a:alpha val="40000"/>
              </a:schemeClr>
            </a:glow>
          </a:effectLst>
        </p:spPr>
        <p:txBody>
          <a:bodyPr wrap="square">
            <a:spAutoFit/>
          </a:bodyPr>
          <a:lstStyle/>
          <a:p>
            <a:pPr>
              <a:defRPr/>
            </a:pPr>
            <a:r>
              <a:rPr lang="ru-RU" sz="8800" i="1">
                <a:solidFill>
                  <a:srgbClr val="C00000"/>
                </a:solidFill>
                <a:latin typeface="Franklin Gothic Heavy"/>
                <a:cs typeface="Times New Roman"/>
              </a:rPr>
              <a:t>?</a:t>
            </a:r>
            <a:endParaRPr lang="ru-RU" sz="8800">
              <a:solidFill>
                <a:srgbClr val="C00000"/>
              </a:solidFill>
            </a:endParaRPr>
          </a:p>
        </p:txBody>
      </p:sp>
      <p:pic>
        <p:nvPicPr>
          <p:cNvPr id="13"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Rectangle 1"/>
          <p:cNvSpPr>
            <a:spLocks noChangeArrowheads="1"/>
          </p:cNvSpPr>
          <p:nvPr/>
        </p:nvSpPr>
        <p:spPr bwMode="auto">
          <a:xfrm>
            <a:off x="182917" y="1255967"/>
            <a:ext cx="9540166" cy="2585323"/>
          </a:xfrm>
          <a:prstGeom prst="rect">
            <a:avLst/>
          </a:prstGeom>
          <a:solidFill>
            <a:srgbClr val="FFF6E7"/>
          </a:solidFill>
          <a:ln w="38100">
            <a:solidFill>
              <a:srgbClr val="9E0E11"/>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914400">
              <a:lnSpc>
                <a:spcPct val="100000"/>
              </a:lnSpc>
              <a:spcBef>
                <a:spcPts val="0"/>
              </a:spcBef>
              <a:spcAft>
                <a:spcPts val="0"/>
              </a:spcAft>
              <a:buClrTx/>
              <a:buSzTx/>
              <a:buFontTx/>
              <a:buNone/>
              <a:defRPr/>
            </a:pPr>
            <a:endParaRPr lang="ru-RU" sz="1600" b="1" i="0" u="none" strike="noStrike" cap="none">
              <a:ln>
                <a:noFill/>
              </a:ln>
              <a:solidFill>
                <a:schemeClr val="tx1"/>
              </a:solidFill>
              <a:latin typeface="Times New Roman"/>
              <a:ea typeface="Times New Roman"/>
              <a:cs typeface="Times New Roman"/>
            </a:endParaRPr>
          </a:p>
          <a:p>
            <a:pPr marL="0" marR="0" lvl="0" indent="0" algn="ctr" defTabSz="914400">
              <a:lnSpc>
                <a:spcPct val="100000"/>
              </a:lnSpc>
              <a:spcBef>
                <a:spcPts val="0"/>
              </a:spcBef>
              <a:spcAft>
                <a:spcPts val="0"/>
              </a:spcAft>
              <a:buClrTx/>
              <a:buSzTx/>
              <a:buFontTx/>
              <a:buNone/>
              <a:defRPr/>
            </a:pPr>
            <a:r>
              <a:rPr lang="ru-RU" b="1" i="0" u="none" strike="noStrike" cap="none">
                <a:ln>
                  <a:noFill/>
                </a:ln>
                <a:solidFill>
                  <a:schemeClr val="tx1"/>
                </a:solidFill>
                <a:latin typeface="Times New Roman"/>
                <a:ea typeface="Times New Roman"/>
                <a:cs typeface="Times New Roman"/>
              </a:rPr>
              <a:t>Раздел </a:t>
            </a:r>
            <a:r>
              <a:rPr lang="en-US" b="1" i="0" u="none" strike="noStrike" cap="none">
                <a:ln>
                  <a:noFill/>
                </a:ln>
                <a:solidFill>
                  <a:schemeClr val="tx1"/>
                </a:solidFill>
                <a:latin typeface="Times New Roman"/>
                <a:ea typeface="Times New Roman"/>
                <a:cs typeface="Times New Roman"/>
              </a:rPr>
              <a:t>II</a:t>
            </a:r>
            <a:r>
              <a:rPr lang="ru-RU" b="1" i="0" u="none" strike="noStrike" cap="none">
                <a:ln>
                  <a:noFill/>
                </a:ln>
                <a:solidFill>
                  <a:schemeClr val="tx1"/>
                </a:solidFill>
                <a:latin typeface="Times New Roman"/>
                <a:ea typeface="Times New Roman"/>
                <a:cs typeface="Times New Roman"/>
              </a:rPr>
              <a:t> Письма ФНС России от 10.03.2021 №БВ-4-7/3060@</a:t>
            </a:r>
            <a:endParaRPr/>
          </a:p>
          <a:p>
            <a:pPr marL="0" marR="0" lvl="0" indent="0" algn="ctr" defTabSz="914400">
              <a:lnSpc>
                <a:spcPct val="100000"/>
              </a:lnSpc>
              <a:spcBef>
                <a:spcPts val="0"/>
              </a:spcBef>
              <a:spcAft>
                <a:spcPts val="0"/>
              </a:spcAft>
              <a:buClrTx/>
              <a:buSzTx/>
              <a:buFontTx/>
              <a:buNone/>
              <a:defRPr/>
            </a:pPr>
            <a:endParaRPr lang="ru-RU" sz="1600" b="1"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9E0E11"/>
                </a:solidFill>
                <a:latin typeface="Times New Roman"/>
                <a:ea typeface="Times New Roman"/>
                <a:cs typeface="Times New Roman"/>
              </a:rPr>
              <a:t>НАДЛЕЖАЩЕЕ ЛИЦО</a:t>
            </a:r>
            <a:r>
              <a:rPr lang="ru-RU" sz="1600" b="0" i="0" u="none" strike="noStrike" cap="none">
                <a:ln>
                  <a:noFill/>
                </a:ln>
                <a:solidFill>
                  <a:schemeClr val="tx1"/>
                </a:solidFill>
                <a:latin typeface="Times New Roman"/>
                <a:ea typeface="Times New Roman"/>
                <a:cs typeface="Times New Roman"/>
              </a:rPr>
              <a:t> - лицо, заключившее договор с налогоплательщиком, либо лицо, на которое обязанность исполнения обязательства переведена (возложена) в силу договора или закона.</a:t>
            </a:r>
            <a:endParaRPr/>
          </a:p>
          <a:p>
            <a:pPr marL="0" marR="0" lvl="0" indent="0" algn="just" defTabSz="914400">
              <a:lnSpc>
                <a:spcPct val="100000"/>
              </a:lnSpc>
              <a:spcBef>
                <a:spcPts val="0"/>
              </a:spcBef>
              <a:spcAft>
                <a:spcPts val="0"/>
              </a:spcAft>
              <a:buClrTx/>
              <a:buSzTx/>
              <a:buFontTx/>
              <a:buNone/>
              <a:defRPr/>
            </a:pPr>
            <a:endParaRPr lang="ru-RU" sz="1600" b="0" i="0" u="none" strike="noStrike" cap="none">
              <a:ln>
                <a:noFill/>
              </a:ln>
              <a:solidFill>
                <a:schemeClr val="tx1"/>
              </a:solidFill>
              <a:latin typeface="Times New Roman"/>
              <a:cs typeface="Times New Roman"/>
            </a:endParaRPr>
          </a:p>
          <a:p>
            <a:pPr marL="0" marR="0" lvl="0" indent="0" algn="just" defTabSz="914400">
              <a:lnSpc>
                <a:spcPct val="100000"/>
              </a:lnSpc>
              <a:spcBef>
                <a:spcPts val="0"/>
              </a:spcBef>
              <a:spcAft>
                <a:spcPts val="0"/>
              </a:spcAft>
              <a:buClrTx/>
              <a:buSzTx/>
              <a:buFontTx/>
              <a:buNone/>
              <a:defRPr/>
            </a:pPr>
            <a:r>
              <a:rPr lang="ru-RU" sz="1600" b="1" i="0" u="none" strike="noStrike" cap="none">
                <a:ln>
                  <a:noFill/>
                </a:ln>
                <a:solidFill>
                  <a:srgbClr val="9E0E11"/>
                </a:solidFill>
                <a:latin typeface="Times New Roman"/>
                <a:ea typeface="Times New Roman"/>
                <a:cs typeface="Times New Roman"/>
              </a:rPr>
              <a:t>ТЕХНИЧЕСКАЯ КОМПАНИЯ</a:t>
            </a:r>
            <a:r>
              <a:rPr lang="ru-RU" sz="1600" b="0" i="0" u="none" strike="noStrike" cap="none">
                <a:ln>
                  <a:noFill/>
                </a:ln>
                <a:solidFill>
                  <a:schemeClr val="tx1"/>
                </a:solidFill>
                <a:latin typeface="Times New Roman"/>
                <a:ea typeface="Times New Roman"/>
                <a:cs typeface="Times New Roman"/>
              </a:rPr>
              <a:t> - не ведущая реальной экономической деятельности и не исполняющая налоговые обязательства в связи со сделками, оформляемыми от ее имени, в ситуации, когда лицом, осуществляющим исполнение, является иной субъект.</a:t>
            </a:r>
            <a:endParaRPr/>
          </a:p>
          <a:p>
            <a:pPr marL="0" marR="0" lvl="0" indent="0" algn="just" defTabSz="914400">
              <a:lnSpc>
                <a:spcPct val="100000"/>
              </a:lnSpc>
              <a:spcBef>
                <a:spcPts val="0"/>
              </a:spcBef>
              <a:spcAft>
                <a:spcPts val="0"/>
              </a:spcAft>
              <a:buClrTx/>
              <a:buSzTx/>
              <a:buFontTx/>
              <a:buNone/>
              <a:defRPr/>
            </a:pPr>
            <a:endParaRPr lang="ru-RU" sz="1600" b="0" i="0" u="none" strike="noStrike" cap="none">
              <a:ln>
                <a:noFill/>
              </a:ln>
              <a:solidFill>
                <a:schemeClr val="tx1"/>
              </a:solidFill>
              <a:latin typeface="Times New Roman"/>
              <a:ea typeface="Times New Roman"/>
              <a:cs typeface="Times New Roman"/>
            </a:endParaRPr>
          </a:p>
        </p:txBody>
      </p:sp>
      <p:sp>
        <p:nvSpPr>
          <p:cNvPr id="11" name="Прямоугольник 8"/>
          <p:cNvSpPr/>
          <p:nvPr/>
        </p:nvSpPr>
        <p:spPr bwMode="auto">
          <a:xfrm>
            <a:off x="846666" y="128388"/>
            <a:ext cx="8627533" cy="400110"/>
          </a:xfrm>
          <a:prstGeom prst="rect">
            <a:avLst/>
          </a:prstGeom>
        </p:spPr>
        <p:txBody>
          <a:bodyPr wrap="square">
            <a:spAutoFit/>
          </a:bodyPr>
          <a:lstStyle/>
          <a:p>
            <a:pPr lvl="0" algn="ctr" defTabSz="914400">
              <a:spcBef>
                <a:spcPts val="0"/>
              </a:spcBef>
              <a:spcAft>
                <a:spcPts val="0"/>
              </a:spcAft>
              <a:defRPr/>
            </a:pPr>
            <a:r>
              <a:rPr lang="ru-RU" sz="2000" b="1">
                <a:solidFill>
                  <a:srgbClr val="9E0E11"/>
                </a:solidFill>
                <a:latin typeface="Times New Roman"/>
                <a:ea typeface="Times New Roman"/>
                <a:cs typeface="Times New Roman"/>
              </a:rPr>
              <a:t>СТОРОНЫ ДОГОВОРА-ПРОБЛЕМНЫЙ КОНТРАГЕНТ</a:t>
            </a:r>
            <a:endParaRPr lang="ru-RU" sz="2000">
              <a:solidFill>
                <a:srgbClr val="9E0E11"/>
              </a:solidFill>
              <a:latin typeface="Times New Roman"/>
              <a:cs typeface="Times New Roman"/>
            </a:endParaRPr>
          </a:p>
        </p:txBody>
      </p:sp>
      <p:sp>
        <p:nvSpPr>
          <p:cNvPr id="12" name="Прямоугольник 9"/>
          <p:cNvSpPr/>
          <p:nvPr/>
        </p:nvSpPr>
        <p:spPr bwMode="auto">
          <a:xfrm>
            <a:off x="200472" y="4365104"/>
            <a:ext cx="9540166" cy="1477328"/>
          </a:xfrm>
          <a:prstGeom prst="rect">
            <a:avLst/>
          </a:prstGeom>
          <a:solidFill>
            <a:srgbClr val="FCE8DB"/>
          </a:solidFill>
          <a:ln w="57150">
            <a:solidFill>
              <a:srgbClr val="9E0E11"/>
            </a:solidFill>
          </a:ln>
        </p:spPr>
        <p:txBody>
          <a:bodyPr wrap="square">
            <a:spAutoFit/>
          </a:bodyPr>
          <a:lstStyle/>
          <a:p>
            <a:pPr lvl="0" algn="just" defTabSz="914400">
              <a:spcBef>
                <a:spcPts val="0"/>
              </a:spcBef>
              <a:spcAft>
                <a:spcPts val="0"/>
              </a:spcAft>
              <a:defRPr/>
            </a:pPr>
            <a:r>
              <a:rPr lang="ru-RU">
                <a:solidFill>
                  <a:srgbClr val="000000"/>
                </a:solidFill>
                <a:latin typeface="Times New Roman"/>
                <a:ea typeface="Times New Roman"/>
                <a:cs typeface="Times New Roman"/>
              </a:rPr>
              <a:t>Исполнение обязательства иным (а не Надлежащим) лицом влечет разрешение вопроса о наличии оснований для уменьшения налоговой обязанности с учетом </a:t>
            </a:r>
            <a:r>
              <a:rPr lang="ru-RU" b="1">
                <a:solidFill>
                  <a:srgbClr val="9E0E11"/>
                </a:solidFill>
                <a:latin typeface="Times New Roman"/>
                <a:ea typeface="Times New Roman"/>
                <a:cs typeface="Times New Roman"/>
              </a:rPr>
              <a:t>ФОРМЫ ВИНЫ</a:t>
            </a:r>
            <a:r>
              <a:rPr lang="ru-RU">
                <a:solidFill>
                  <a:srgbClr val="000000"/>
                </a:solidFill>
                <a:latin typeface="Times New Roman"/>
                <a:ea typeface="Times New Roman"/>
                <a:cs typeface="Times New Roman"/>
              </a:rPr>
              <a:t>, в зависимости от которой определяются предъявляемые к налогоплательщику требования о подтверждении им данных о действительном исполнителе и параметрах совершенных с ним операций.</a:t>
            </a:r>
            <a:endParaRPr lang="ru-RU">
              <a:latin typeface="Times New Roman"/>
              <a:cs typeface="Times New Roman"/>
            </a:endParaRPr>
          </a:p>
        </p:txBody>
      </p:sp>
      <p:pic>
        <p:nvPicPr>
          <p:cNvPr id="13" name="image1.png"/>
          <p:cNvPicPr>
            <a:picLocks noChangeAspect="1"/>
          </p:cNvPicPr>
          <p:nvPr/>
        </p:nvPicPr>
        <p:blipFill>
          <a:blip r:embed="rId6"/>
          <a:stretch/>
        </p:blipFill>
        <p:spPr bwMode="auto">
          <a:xfrm>
            <a:off x="8802540" y="0"/>
            <a:ext cx="1042817" cy="277799"/>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4934"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graphicFrame>
        <p:nvGraphicFramePr>
          <p:cNvPr id="10" name="Таблица 8"/>
          <p:cNvGraphicFramePr>
            <a:graphicFrameLocks noGrp="1"/>
          </p:cNvGraphicFramePr>
          <p:nvPr/>
        </p:nvGraphicFramePr>
        <p:xfrm>
          <a:off x="240555" y="956733"/>
          <a:ext cx="9424889" cy="4663440"/>
        </p:xfrm>
        <a:graphic>
          <a:graphicData uri="http://schemas.openxmlformats.org/drawingml/2006/table">
            <a:tbl>
              <a:tblPr/>
              <a:tblGrid>
                <a:gridCol w="4712445"/>
                <a:gridCol w="2356222"/>
                <a:gridCol w="2356222"/>
              </a:tblGrid>
              <a:tr h="718457">
                <a:tc gridSpan="3">
                  <a:txBody>
                    <a:bodyPr/>
                    <a:lstStyle/>
                    <a:p>
                      <a:pPr algn="ctr">
                        <a:spcAft>
                          <a:spcPts val="0"/>
                        </a:spcAft>
                        <a:defRPr/>
                      </a:pPr>
                      <a:endParaRPr lang="ru-RU" sz="1200">
                        <a:latin typeface="Times New Roman"/>
                        <a:ea typeface="Times New Roman"/>
                        <a:cs typeface="Times New Roman"/>
                      </a:endParaRPr>
                    </a:p>
                    <a:p>
                      <a:pPr algn="ctr">
                        <a:spcAft>
                          <a:spcPts val="0"/>
                        </a:spcAft>
                        <a:defRPr/>
                      </a:pPr>
                      <a:r>
                        <a:rPr lang="ru-RU" sz="1800" b="1">
                          <a:latin typeface="Times New Roman"/>
                          <a:ea typeface="Times New Roman"/>
                          <a:cs typeface="Times New Roman"/>
                        </a:rPr>
                        <a:t>Налогоплательщик проявил коммерческую осмотрительность </a:t>
                      </a:r>
                      <a:r>
                        <a:rPr lang="ru-RU" sz="1200" b="1">
                          <a:latin typeface="Times New Roman"/>
                          <a:ea typeface="Times New Roman"/>
                          <a:cs typeface="Times New Roman"/>
                        </a:rPr>
                        <a:t>при совершении сделки с учетом характера и объемов деятельности налогоплательщика (крупность сделки и регулярность совершения аналогичных сделок), специфики приобретаемых товаров, работ и услуг (наличие специальных требований к исполнителю, в том числе лицензий и допусков к выполнению определенных операций), особенностей коммерческих условий сделки (наличие существенного отклонения цены от рыночного уровня, наличие у поставщика (подрядчика, исполнителя) предшествующего опыта исполнения аналогичных сделок) и т.п.?</a:t>
                      </a:r>
                      <a:endParaRPr lang="ru-RU" sz="1200">
                        <a:latin typeface="Times New Roman"/>
                        <a:ea typeface="Times New Roman"/>
                        <a:cs typeface="Times New Roman"/>
                      </a:endParaRPr>
                    </a:p>
                  </a:txBody>
                  <a:tcPr marL="48986" marR="48986"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accent2">
                        <a:lumMod val="60000"/>
                        <a:lumOff val="40000"/>
                      </a:schemeClr>
                    </a:solidFill>
                  </a:tcPr>
                </a:tc>
                <a:tc hMerge="1">
                  <a:txBody>
                    <a:bodyPr/>
                    <a:lstStyle/>
                    <a:p>
                      <a:endParaRPr/>
                    </a:p>
                  </a:txBody>
                  <a:tcPr/>
                </a:tc>
                <a:tc hMerge="1">
                  <a:txBody>
                    <a:bodyPr/>
                    <a:lstStyle/>
                    <a:p>
                      <a:endParaRPr/>
                    </a:p>
                  </a:txBody>
                  <a:tcPr/>
                </a:tc>
              </a:tr>
              <a:tr h="261257">
                <a:tc rowSpan="3">
                  <a:txBody>
                    <a:bodyPr/>
                    <a:lstStyle/>
                    <a:p>
                      <a:pPr algn="ctr">
                        <a:spcAft>
                          <a:spcPts val="0"/>
                        </a:spcAft>
                        <a:defRPr/>
                      </a:pPr>
                      <a:r>
                        <a:rPr lang="ru-RU" sz="1600" b="1">
                          <a:solidFill>
                            <a:srgbClr val="A50021"/>
                          </a:solidFill>
                          <a:latin typeface="Times New Roman"/>
                          <a:ea typeface="Times New Roman"/>
                          <a:cs typeface="Times New Roman"/>
                        </a:rPr>
                        <a:t>Да</a:t>
                      </a:r>
                      <a:endParaRPr lang="ru-RU" sz="1600">
                        <a:solidFill>
                          <a:srgbClr val="A50021"/>
                        </a:solidFill>
                        <a:latin typeface="Times New Roman"/>
                        <a:ea typeface="Times New Roman"/>
                        <a:cs typeface="Times New Roman"/>
                      </a:endParaRPr>
                    </a:p>
                  </a:txBody>
                  <a:tcPr marL="48986" marR="48986" marT="0" marB="0" anchor="ctr">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accent2">
                        <a:lumMod val="60000"/>
                        <a:lumOff val="40000"/>
                      </a:schemeClr>
                    </a:solidFill>
                  </a:tcPr>
                </a:tc>
                <a:tc gridSpan="2">
                  <a:txBody>
                    <a:bodyPr/>
                    <a:lstStyle/>
                    <a:p>
                      <a:pPr algn="ctr">
                        <a:spcAft>
                          <a:spcPts val="0"/>
                        </a:spcAft>
                        <a:defRPr/>
                      </a:pPr>
                      <a:endParaRPr lang="ru-RU" sz="1200">
                        <a:latin typeface="Times New Roman"/>
                        <a:ea typeface="Times New Roman"/>
                        <a:cs typeface="Times New Roman"/>
                      </a:endParaRPr>
                    </a:p>
                    <a:p>
                      <a:pPr algn="ctr">
                        <a:spcAft>
                          <a:spcPts val="0"/>
                        </a:spcAft>
                        <a:defRPr/>
                      </a:pPr>
                      <a:r>
                        <a:rPr lang="ru-RU" sz="1200" b="1">
                          <a:latin typeface="Times New Roman"/>
                          <a:ea typeface="Times New Roman"/>
                          <a:cs typeface="Times New Roman"/>
                        </a:rPr>
                        <a:t>Нет</a:t>
                      </a:r>
                      <a:endParaRPr lang="ru-RU" sz="1200">
                        <a:latin typeface="Times New Roman"/>
                        <a:ea typeface="Times New Roman"/>
                        <a:cs typeface="Times New Roman"/>
                      </a:endParaRPr>
                    </a:p>
                  </a:txBody>
                  <a:tcPr marL="48986" marR="48986"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accent2">
                        <a:lumMod val="60000"/>
                        <a:lumOff val="40000"/>
                      </a:schemeClr>
                    </a:solidFill>
                  </a:tcPr>
                </a:tc>
                <a:tc hMerge="1">
                  <a:txBody>
                    <a:bodyPr/>
                    <a:lstStyle/>
                    <a:p>
                      <a:endParaRPr/>
                    </a:p>
                  </a:txBody>
                  <a:tcPr/>
                </a:tc>
              </a:tr>
              <a:tr h="261257">
                <a:tc vMerge="1">
                  <a:txBody>
                    <a:bodyPr/>
                    <a:lstStyle/>
                    <a:p>
                      <a:pPr>
                        <a:defRPr/>
                      </a:pPr>
                      <a:endParaRPr lang="ru-RU"/>
                    </a:p>
                  </a:txBody>
                  <a:tcPr/>
                </a:tc>
                <a:tc gridSpan="2">
                  <a:txBody>
                    <a:bodyPr/>
                    <a:lstStyle/>
                    <a:p>
                      <a:pPr algn="ctr">
                        <a:spcAft>
                          <a:spcPts val="0"/>
                        </a:spcAft>
                        <a:defRPr/>
                      </a:pPr>
                      <a:endParaRPr lang="ru-RU" sz="1200">
                        <a:latin typeface="Times New Roman"/>
                        <a:ea typeface="Times New Roman"/>
                        <a:cs typeface="Times New Roman"/>
                      </a:endParaRPr>
                    </a:p>
                    <a:p>
                      <a:pPr algn="ctr">
                        <a:spcAft>
                          <a:spcPts val="0"/>
                        </a:spcAft>
                        <a:defRPr/>
                      </a:pPr>
                      <a:r>
                        <a:rPr lang="ru-RU" sz="1200" b="1">
                          <a:latin typeface="Times New Roman"/>
                          <a:ea typeface="Times New Roman"/>
                          <a:cs typeface="Times New Roman"/>
                        </a:rPr>
                        <a:t>Фактический исполнитель установлен?</a:t>
                      </a:r>
                      <a:endParaRPr lang="ru-RU" sz="1200">
                        <a:latin typeface="Times New Roman"/>
                        <a:ea typeface="Times New Roman"/>
                        <a:cs typeface="Times New Roman"/>
                      </a:endParaRPr>
                    </a:p>
                  </a:txBody>
                  <a:tcPr marL="48986" marR="48986"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accent2">
                        <a:lumMod val="20000"/>
                        <a:lumOff val="80000"/>
                      </a:schemeClr>
                    </a:solidFill>
                  </a:tcPr>
                </a:tc>
                <a:tc hMerge="1">
                  <a:txBody>
                    <a:bodyPr/>
                    <a:lstStyle/>
                    <a:p>
                      <a:endParaRPr/>
                    </a:p>
                  </a:txBody>
                  <a:tcPr/>
                </a:tc>
              </a:tr>
              <a:tr h="261257">
                <a:tc vMerge="1">
                  <a:txBody>
                    <a:bodyPr/>
                    <a:lstStyle/>
                    <a:p>
                      <a:pPr>
                        <a:defRPr/>
                      </a:pPr>
                      <a:endParaRPr lang="ru-RU"/>
                    </a:p>
                  </a:txBody>
                  <a:tcPr/>
                </a:tc>
                <a:tc>
                  <a:txBody>
                    <a:bodyPr/>
                    <a:lstStyle/>
                    <a:p>
                      <a:pPr algn="ctr">
                        <a:spcAft>
                          <a:spcPts val="0"/>
                        </a:spcAft>
                        <a:defRPr/>
                      </a:pPr>
                      <a:endParaRPr lang="ru-RU" sz="1200">
                        <a:latin typeface="Times New Roman"/>
                        <a:ea typeface="Times New Roman"/>
                        <a:cs typeface="Times New Roman"/>
                      </a:endParaRPr>
                    </a:p>
                    <a:p>
                      <a:pPr algn="ctr">
                        <a:spcAft>
                          <a:spcPts val="0"/>
                        </a:spcAft>
                        <a:defRPr/>
                      </a:pPr>
                      <a:r>
                        <a:rPr lang="ru-RU" sz="1200" b="1">
                          <a:latin typeface="Times New Roman"/>
                          <a:ea typeface="Times New Roman"/>
                          <a:cs typeface="Times New Roman"/>
                        </a:rPr>
                        <a:t>Да</a:t>
                      </a:r>
                      <a:endParaRPr lang="ru-RU" sz="1200">
                        <a:latin typeface="Times New Roman"/>
                        <a:ea typeface="Times New Roman"/>
                        <a:cs typeface="Times New Roman"/>
                      </a:endParaRPr>
                    </a:p>
                  </a:txBody>
                  <a:tcPr marL="48986" marR="48986"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accent2">
                        <a:lumMod val="20000"/>
                        <a:lumOff val="80000"/>
                      </a:schemeClr>
                    </a:solidFill>
                  </a:tcPr>
                </a:tc>
                <a:tc>
                  <a:txBody>
                    <a:bodyPr/>
                    <a:lstStyle/>
                    <a:p>
                      <a:pPr algn="ctr">
                        <a:spcAft>
                          <a:spcPts val="0"/>
                        </a:spcAft>
                        <a:defRPr/>
                      </a:pPr>
                      <a:endParaRPr lang="ru-RU" sz="1200">
                        <a:latin typeface="Times New Roman"/>
                        <a:ea typeface="Times New Roman"/>
                        <a:cs typeface="Times New Roman"/>
                      </a:endParaRPr>
                    </a:p>
                    <a:p>
                      <a:pPr algn="ctr">
                        <a:spcAft>
                          <a:spcPts val="0"/>
                        </a:spcAft>
                        <a:defRPr/>
                      </a:pPr>
                      <a:r>
                        <a:rPr lang="ru-RU" sz="1200" b="1">
                          <a:latin typeface="Times New Roman"/>
                          <a:ea typeface="Times New Roman"/>
                          <a:cs typeface="Times New Roman"/>
                        </a:rPr>
                        <a:t>Нет</a:t>
                      </a:r>
                      <a:endParaRPr lang="ru-RU" sz="1200">
                        <a:latin typeface="Times New Roman"/>
                        <a:ea typeface="Times New Roman"/>
                        <a:cs typeface="Times New Roman"/>
                      </a:endParaRPr>
                    </a:p>
                  </a:txBody>
                  <a:tcPr marL="48986" marR="48986"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accent2">
                        <a:lumMod val="20000"/>
                        <a:lumOff val="80000"/>
                      </a:schemeClr>
                    </a:solidFill>
                  </a:tcPr>
                </a:tc>
              </a:tr>
              <a:tr h="1197429">
                <a:tc>
                  <a:txBody>
                    <a:bodyPr/>
                    <a:lstStyle/>
                    <a:p>
                      <a:pPr algn="ctr">
                        <a:spcAft>
                          <a:spcPts val="0"/>
                        </a:spcAft>
                        <a:defRPr/>
                      </a:pPr>
                      <a:r>
                        <a:rPr lang="ru-RU" sz="2000" b="1">
                          <a:solidFill>
                            <a:srgbClr val="A50021"/>
                          </a:solidFill>
                          <a:latin typeface="Times New Roman"/>
                          <a:ea typeface="Times New Roman"/>
                          <a:cs typeface="Times New Roman"/>
                        </a:rPr>
                        <a:t>Учет расходов и применение налоговых вычетов правомерны</a:t>
                      </a:r>
                      <a:endParaRPr sz="2000">
                        <a:solidFill>
                          <a:srgbClr val="A50021"/>
                        </a:solidFill>
                      </a:endParaRPr>
                    </a:p>
                  </a:txBody>
                  <a:tcPr marL="48986" marR="48986" marT="0" marB="0" anchor="ctr">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FFF6E7"/>
                    </a:solidFill>
                  </a:tcPr>
                </a:tc>
                <a:tc>
                  <a:txBody>
                    <a:bodyPr/>
                    <a:lstStyle/>
                    <a:p>
                      <a:pPr algn="ctr">
                        <a:spcAft>
                          <a:spcPts val="0"/>
                        </a:spcAft>
                        <a:defRPr/>
                      </a:pPr>
                      <a:endParaRPr lang="ru-RU" sz="1200">
                        <a:latin typeface="Times New Roman"/>
                        <a:ea typeface="Times New Roman"/>
                        <a:cs typeface="Times New Roman"/>
                      </a:endParaRPr>
                    </a:p>
                    <a:p>
                      <a:pPr algn="ctr">
                        <a:spcAft>
                          <a:spcPts val="0"/>
                        </a:spcAft>
                        <a:defRPr/>
                      </a:pPr>
                      <a:r>
                        <a:rPr lang="ru-RU" sz="1200">
                          <a:latin typeface="Times New Roman"/>
                          <a:ea typeface="Times New Roman"/>
                          <a:cs typeface="Times New Roman"/>
                        </a:rPr>
                        <a:t>Подлежащие учету суммы расходов и налоговых вычетов определяются </a:t>
                      </a:r>
                      <a:r>
                        <a:rPr lang="ru-RU" sz="1200" b="1">
                          <a:latin typeface="Times New Roman"/>
                          <a:ea typeface="Times New Roman"/>
                          <a:cs typeface="Times New Roman"/>
                        </a:rPr>
                        <a:t>исходя из параметров реального исполнения, отраженных в финансово-хозяйственных документах фактического исполнителя </a:t>
                      </a:r>
                      <a:r>
                        <a:rPr lang="ru-RU" sz="1200">
                          <a:latin typeface="Times New Roman"/>
                          <a:ea typeface="Times New Roman"/>
                          <a:cs typeface="Times New Roman"/>
                        </a:rPr>
                        <a:t>(договорах, первичных документах, счетах-фактурах, платежных поручениях и т.п.).</a:t>
                      </a:r>
                      <a:endParaRPr/>
                    </a:p>
                  </a:txBody>
                  <a:tcPr marL="48986" marR="48986"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FFF6E7"/>
                    </a:solidFill>
                  </a:tcPr>
                </a:tc>
                <a:tc>
                  <a:txBody>
                    <a:bodyPr/>
                    <a:lstStyle/>
                    <a:p>
                      <a:pPr algn="ctr">
                        <a:spcAft>
                          <a:spcPts val="0"/>
                        </a:spcAft>
                        <a:defRPr/>
                      </a:pPr>
                      <a:endParaRPr lang="ru-RU" sz="1200">
                        <a:latin typeface="Times New Roman"/>
                        <a:ea typeface="Times New Roman"/>
                        <a:cs typeface="Times New Roman"/>
                      </a:endParaRPr>
                    </a:p>
                    <a:p>
                      <a:pPr algn="ctr">
                        <a:spcAft>
                          <a:spcPts val="0"/>
                        </a:spcAft>
                        <a:defRPr/>
                      </a:pPr>
                      <a:r>
                        <a:rPr lang="ru-RU" sz="1200">
                          <a:latin typeface="Times New Roman"/>
                          <a:ea typeface="Times New Roman"/>
                          <a:cs typeface="Times New Roman"/>
                        </a:rPr>
                        <a:t>Применение </a:t>
                      </a:r>
                      <a:r>
                        <a:rPr lang="ru-RU" sz="1200" b="1">
                          <a:latin typeface="Times New Roman"/>
                          <a:ea typeface="Times New Roman"/>
                          <a:cs typeface="Times New Roman"/>
                        </a:rPr>
                        <a:t>налоговых вычетов неправомерно</a:t>
                      </a:r>
                      <a:endParaRPr/>
                    </a:p>
                    <a:p>
                      <a:pPr algn="ctr">
                        <a:spcAft>
                          <a:spcPts val="0"/>
                        </a:spcAft>
                        <a:defRPr/>
                      </a:pPr>
                      <a:endParaRPr lang="ru-RU" sz="1200" b="1">
                        <a:latin typeface="Times New Roman"/>
                        <a:ea typeface="Times New Roman"/>
                        <a:cs typeface="Times New Roman"/>
                      </a:endParaRPr>
                    </a:p>
                    <a:p>
                      <a:pPr algn="ctr">
                        <a:spcAft>
                          <a:spcPts val="0"/>
                        </a:spcAft>
                        <a:defRPr/>
                      </a:pPr>
                      <a:r>
                        <a:rPr lang="ru-RU" sz="1200">
                          <a:latin typeface="Times New Roman"/>
                          <a:ea typeface="Times New Roman"/>
                          <a:cs typeface="Times New Roman"/>
                        </a:rPr>
                        <a:t>Подлежащие учету </a:t>
                      </a:r>
                      <a:r>
                        <a:rPr lang="ru-RU" sz="1200" b="1">
                          <a:latin typeface="Times New Roman"/>
                          <a:ea typeface="Times New Roman"/>
                          <a:cs typeface="Times New Roman"/>
                        </a:rPr>
                        <a:t>суммы расходов определяются расчетным способом</a:t>
                      </a:r>
                      <a:r>
                        <a:rPr lang="ru-RU" sz="1200">
                          <a:latin typeface="Times New Roman"/>
                          <a:ea typeface="Times New Roman"/>
                          <a:cs typeface="Times New Roman"/>
                        </a:rPr>
                        <a:t>*</a:t>
                      </a:r>
                      <a:endParaRPr/>
                    </a:p>
                  </a:txBody>
                  <a:tcPr marL="48986" marR="48986"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FFF6E7"/>
                    </a:solidFill>
                  </a:tcPr>
                </a:tc>
              </a:tr>
            </a:tbl>
          </a:graphicData>
        </a:graphic>
      </p:graphicFrame>
      <p:sp>
        <p:nvSpPr>
          <p:cNvPr id="11" name="Rectangle 1"/>
          <p:cNvSpPr>
            <a:spLocks noChangeArrowheads="1"/>
          </p:cNvSpPr>
          <p:nvPr/>
        </p:nvSpPr>
        <p:spPr bwMode="auto">
          <a:xfrm>
            <a:off x="812801" y="182367"/>
            <a:ext cx="8830732" cy="6463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l" defTabSz="914400">
              <a:lnSpc>
                <a:spcPct val="100000"/>
              </a:lnSpc>
              <a:spcBef>
                <a:spcPts val="0"/>
              </a:spcBef>
              <a:spcAft>
                <a:spcPts val="0"/>
              </a:spcAft>
              <a:buClrTx/>
              <a:buSzTx/>
              <a:buFontTx/>
              <a:buNone/>
              <a:defRPr/>
            </a:pPr>
            <a:r>
              <a:rPr lang="ru-RU" b="1" i="0" u="none" strike="noStrike" cap="none">
                <a:ln>
                  <a:noFill/>
                </a:ln>
                <a:solidFill>
                  <a:srgbClr val="9E0E11"/>
                </a:solidFill>
                <a:latin typeface="Times New Roman"/>
                <a:ea typeface="Times New Roman"/>
                <a:cs typeface="Times New Roman"/>
              </a:rPr>
              <a:t>ПРАВО НА УЧЕТ РАСХОДОВ И ПРИМЕНЕНИЕ НАЛОГОВЫХ ВЫЧЕТОВ ПО НДС</a:t>
            </a:r>
            <a:r>
              <a:rPr lang="ru-RU">
                <a:solidFill>
                  <a:srgbClr val="9E0E11"/>
                </a:solidFill>
                <a:latin typeface="Times New Roman"/>
                <a:cs typeface="Times New Roman"/>
              </a:rPr>
              <a:t> </a:t>
            </a:r>
            <a:r>
              <a:rPr lang="ru-RU" b="1" i="0" u="none" strike="noStrike" cap="none">
                <a:ln>
                  <a:noFill/>
                </a:ln>
                <a:solidFill>
                  <a:srgbClr val="9E0E11"/>
                </a:solidFill>
                <a:latin typeface="Times New Roman"/>
                <a:ea typeface="Times New Roman"/>
                <a:cs typeface="Times New Roman"/>
              </a:rPr>
              <a:t>при НЕОСТРОЖНОМ заключении сделки с Технической компанией</a:t>
            </a:r>
            <a:endParaRPr lang="ru-RU" b="0" i="0" u="none" strike="noStrike" cap="none">
              <a:ln>
                <a:noFill/>
              </a:ln>
              <a:solidFill>
                <a:srgbClr val="9E0E11"/>
              </a:solidFill>
              <a:latin typeface="Times New Roman"/>
              <a:cs typeface="Times New Roman"/>
            </a:endParaRPr>
          </a:p>
        </p:txBody>
      </p:sp>
      <p:sp>
        <p:nvSpPr>
          <p:cNvPr id="12" name="Прямоугольник 10"/>
          <p:cNvSpPr/>
          <p:nvPr/>
        </p:nvSpPr>
        <p:spPr bwMode="auto">
          <a:xfrm>
            <a:off x="200472" y="5661248"/>
            <a:ext cx="8568952" cy="877163"/>
          </a:xfrm>
          <a:prstGeom prst="rect">
            <a:avLst/>
          </a:prstGeom>
        </p:spPr>
        <p:txBody>
          <a:bodyPr wrap="square">
            <a:spAutoFit/>
          </a:bodyPr>
          <a:lstStyle/>
          <a:p>
            <a:pPr lvl="0" algn="just" defTabSz="914400">
              <a:spcBef>
                <a:spcPts val="0"/>
              </a:spcBef>
              <a:spcAft>
                <a:spcPts val="0"/>
              </a:spcAft>
              <a:defRPr/>
            </a:pPr>
            <a:r>
              <a:rPr lang="ru-RU">
                <a:latin typeface="Arial"/>
                <a:ea typeface="Times New Roman"/>
                <a:cs typeface="Calibri"/>
              </a:rPr>
              <a:t>* </a:t>
            </a:r>
            <a:r>
              <a:rPr lang="ru-RU" sz="1100" i="1">
                <a:latin typeface="Arial"/>
                <a:ea typeface="Times New Roman"/>
                <a:cs typeface="Calibri"/>
              </a:rPr>
              <a:t>Бремя доказывания действительности размера понесенных расходов лежит на налогоплательщике, который вправе их обосновывать, в том числе с учетом данных об иных аналогичных документально подтвержденных операциях самого налогоплательщика, проведения экспертизы, предоставления документов, подтверждающих рыночную стоимость соответствующих товаров (работ, услуг)</a:t>
            </a:r>
            <a:endParaRPr lang="ru-RU" sz="1100" i="1">
              <a:latin typeface="Arial"/>
              <a:cs typeface="Arial"/>
            </a:endParaRPr>
          </a:p>
        </p:txBody>
      </p:sp>
      <p:pic>
        <p:nvPicPr>
          <p:cNvPr id="13"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1"/>
          <p:cNvPicPr>
            <a:picLocks noChangeAspect="1"/>
          </p:cNvPicPr>
          <p:nvPr/>
        </p:nvPicPr>
        <p:blipFill>
          <a:blip r:embed="rId2"/>
          <a:stretch/>
        </p:blipFill>
        <p:spPr bwMode="auto">
          <a:xfrm>
            <a:off x="1" y="0"/>
            <a:ext cx="9906859" cy="6858594"/>
          </a:xfrm>
          <a:prstGeom prst="rect">
            <a:avLst/>
          </a:prstGeom>
        </p:spPr>
      </p:pic>
      <p:sp>
        <p:nvSpPr>
          <p:cNvPr id="5" name="Заголовок 1"/>
          <p:cNvSpPr/>
          <p:nvPr/>
        </p:nvSpPr>
        <p:spPr bwMode="auto">
          <a:xfrm>
            <a:off x="-22858" y="1166608"/>
            <a:ext cx="9906858" cy="441481"/>
          </a:xfrm>
          <a:prstGeom prst="rect">
            <a:avLst/>
          </a:prstGeom>
        </p:spPr>
        <p:txBody>
          <a:bodyPr vert="horz" lIns="91440" tIns="45720" rIns="91440" bIns="45720" rtlCol="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endParaRPr lang="ru-RU" sz="2800" b="1">
              <a:solidFill>
                <a:srgbClr val="9E0E11"/>
              </a:solidFill>
              <a:latin typeface="Franklin Gothic Demi"/>
            </a:endParaRPr>
          </a:p>
        </p:txBody>
      </p:sp>
      <p:pic>
        <p:nvPicPr>
          <p:cNvPr id="6" name="Рисунок 2"/>
          <p:cNvPicPr>
            <a:picLocks noChangeAspect="1"/>
          </p:cNvPicPr>
          <p:nvPr/>
        </p:nvPicPr>
        <p:blipFill>
          <a:blip r:embed="rId3"/>
          <a:stretch/>
        </p:blipFill>
        <p:spPr bwMode="auto">
          <a:xfrm>
            <a:off x="8983748" y="5959632"/>
            <a:ext cx="775063" cy="775063"/>
          </a:xfrm>
          <a:prstGeom prst="rect">
            <a:avLst/>
          </a:prstGeom>
          <a:effectLst>
            <a:reflection endPos="0" dist="50800" dir="2100000" sy="-100000" algn="bl" rotWithShape="0"/>
          </a:effectLst>
        </p:spPr>
      </p:pic>
      <p:pic>
        <p:nvPicPr>
          <p:cNvPr id="7" name="Рисунок 4"/>
          <p:cNvPicPr>
            <a:picLocks noChangeAspect="1"/>
          </p:cNvPicPr>
          <p:nvPr/>
        </p:nvPicPr>
        <p:blipFill>
          <a:blip r:embed="rId4"/>
          <a:stretch/>
        </p:blipFill>
        <p:spPr bwMode="auto">
          <a:xfrm>
            <a:off x="8802540" y="5788824"/>
            <a:ext cx="563288" cy="563288"/>
          </a:xfrm>
          <a:prstGeom prst="rect">
            <a:avLst/>
          </a:prstGeom>
        </p:spPr>
      </p:pic>
      <p:pic>
        <p:nvPicPr>
          <p:cNvPr id="8" name="Рисунок 6"/>
          <p:cNvPicPr>
            <a:picLocks noChangeAspect="1"/>
          </p:cNvPicPr>
          <p:nvPr/>
        </p:nvPicPr>
        <p:blipFill>
          <a:blip r:embed="rId3"/>
          <a:stretch/>
        </p:blipFill>
        <p:spPr bwMode="auto">
          <a:xfrm rot="10800000">
            <a:off x="218646" y="182367"/>
            <a:ext cx="465725" cy="465725"/>
          </a:xfrm>
          <a:prstGeom prst="rect">
            <a:avLst/>
          </a:prstGeom>
        </p:spPr>
      </p:pic>
      <p:pic>
        <p:nvPicPr>
          <p:cNvPr id="9" name="Рисунок 14"/>
          <p:cNvPicPr>
            <a:picLocks noChangeAspect="1"/>
          </p:cNvPicPr>
          <p:nvPr/>
        </p:nvPicPr>
        <p:blipFill>
          <a:blip r:embed="rId5"/>
          <a:stretch/>
        </p:blipFill>
        <p:spPr bwMode="auto">
          <a:xfrm>
            <a:off x="1" y="-1280"/>
            <a:ext cx="499000" cy="499000"/>
          </a:xfrm>
          <a:prstGeom prst="rect">
            <a:avLst/>
          </a:prstGeom>
        </p:spPr>
      </p:pic>
      <p:sp>
        <p:nvSpPr>
          <p:cNvPr id="10" name="TextBox 11"/>
          <p:cNvSpPr/>
          <p:nvPr/>
        </p:nvSpPr>
        <p:spPr bwMode="auto">
          <a:xfrm>
            <a:off x="717140" y="182367"/>
            <a:ext cx="8648688" cy="400110"/>
          </a:xfrm>
          <a:prstGeom prst="rect">
            <a:avLst/>
          </a:prstGeom>
          <a:noFill/>
        </p:spPr>
        <p:txBody>
          <a:bodyPr wrap="square" rtlCol="0">
            <a:spAutoFit/>
          </a:bodyPr>
          <a:lstStyle/>
          <a:p>
            <a:pPr algn="ctr">
              <a:defRPr/>
            </a:pPr>
            <a:r>
              <a:rPr lang="ru-RU" sz="2000" b="1">
                <a:solidFill>
                  <a:srgbClr val="9E0E11"/>
                </a:solidFill>
                <a:latin typeface="Times New Roman"/>
                <a:cs typeface="Times New Roman"/>
              </a:rPr>
              <a:t>«Налоговая оговорка»</a:t>
            </a:r>
            <a:endParaRPr/>
          </a:p>
        </p:txBody>
      </p:sp>
      <p:sp>
        <p:nvSpPr>
          <p:cNvPr id="11" name="TextBox 1"/>
          <p:cNvSpPr/>
          <p:nvPr/>
        </p:nvSpPr>
        <p:spPr bwMode="auto">
          <a:xfrm>
            <a:off x="218645" y="1271225"/>
            <a:ext cx="9357156" cy="4294093"/>
          </a:xfrm>
          <a:prstGeom prst="rect">
            <a:avLst/>
          </a:prstGeom>
          <a:ln w="38100">
            <a:solidFill>
              <a:srgbClr val="9E0E11"/>
            </a:solidFill>
            <a:miter lim="400000"/>
          </a:ln>
        </p:spPr>
        <p:txBody>
          <a:bodyPr wrap="square" lIns="53641" tIns="53642" rIns="53641" bIns="53642">
            <a:spAutoFit/>
          </a:bodyPr>
          <a:lstStyle/>
          <a:p>
            <a:pPr algn="ctr">
              <a:defRPr sz="1700" b="1"/>
            </a:pPr>
            <a:r>
              <a:rPr>
                <a:solidFill>
                  <a:srgbClr val="C00000"/>
                </a:solidFill>
                <a:latin typeface="Times New Roman"/>
                <a:cs typeface="Times New Roman"/>
              </a:rPr>
              <a:t>ст. 431.2 ГК РФ </a:t>
            </a:r>
            <a:r>
              <a:rPr>
                <a:latin typeface="Times New Roman"/>
                <a:cs typeface="Times New Roman"/>
              </a:rPr>
              <a:t>- заверения об обстоятельствах</a:t>
            </a:r>
            <a:endParaRPr/>
          </a:p>
          <a:p>
            <a:pPr algn="ctr">
              <a:defRPr sz="1700" b="1"/>
            </a:pPr>
            <a:r>
              <a:rPr>
                <a:solidFill>
                  <a:srgbClr val="C00000"/>
                </a:solidFill>
                <a:latin typeface="Times New Roman"/>
                <a:cs typeface="Times New Roman"/>
              </a:rPr>
              <a:t>ст. 406.1 ГК РФ </a:t>
            </a:r>
            <a:r>
              <a:rPr>
                <a:solidFill>
                  <a:schemeClr val="tx1"/>
                </a:solidFill>
                <a:latin typeface="Times New Roman"/>
                <a:cs typeface="Times New Roman"/>
              </a:rPr>
              <a:t>- возмещение потерь</a:t>
            </a:r>
            <a:endParaRPr/>
          </a:p>
          <a:p>
            <a:pPr>
              <a:defRPr sz="1700" b="1"/>
            </a:pPr>
            <a:endParaRPr>
              <a:latin typeface="Times New Roman"/>
              <a:cs typeface="Times New Roman"/>
            </a:endParaRPr>
          </a:p>
          <a:p>
            <a:pPr>
              <a:defRPr sz="1700" b="1"/>
            </a:pPr>
            <a:r>
              <a:rPr>
                <a:latin typeface="Times New Roman"/>
                <a:cs typeface="Times New Roman"/>
              </a:rPr>
              <a:t>Судебная практика:</a:t>
            </a:r>
            <a:endParaRPr lang="ru-RU">
              <a:latin typeface="Times New Roman"/>
              <a:cs typeface="Times New Roman"/>
            </a:endParaRPr>
          </a:p>
          <a:p>
            <a:pPr>
              <a:defRPr sz="1700" b="1"/>
            </a:pPr>
            <a:endParaRPr>
              <a:latin typeface="Times New Roman"/>
              <a:cs typeface="Times New Roman"/>
            </a:endParaRPr>
          </a:p>
          <a:p>
            <a:pPr marL="402315" indent="-402315" algn="just">
              <a:buSzPct val="100000"/>
              <a:buAutoNum type="arabicPeriod"/>
              <a:defRPr sz="1700"/>
            </a:pPr>
            <a:r>
              <a:rPr b="1">
                <a:latin typeface="Times New Roman"/>
                <a:cs typeface="Times New Roman"/>
              </a:rPr>
              <a:t>ООО «Торговый дом «Риф» взыскал со своего поставщика ООО «Агробизнес» более 12 млн руб. в связи с тем, что тот создал искусственный документооборот со своим поставщиком ООО «Фаворит» при отсутствии фактической возможности осуществить поставки ТМЦ </a:t>
            </a:r>
            <a:endParaRPr lang="ru-RU" b="1">
              <a:latin typeface="Times New Roman"/>
              <a:cs typeface="Times New Roman"/>
            </a:endParaRPr>
          </a:p>
          <a:p>
            <a:pPr marL="402315" indent="-402315" algn="just">
              <a:buSzPct val="100000"/>
              <a:defRPr sz="1700"/>
            </a:pPr>
            <a:r>
              <a:rPr lang="ru-RU">
                <a:latin typeface="Times New Roman"/>
                <a:cs typeface="Times New Roman"/>
              </a:rPr>
              <a:t>      (</a:t>
            </a:r>
            <a:r>
              <a:rPr>
                <a:latin typeface="Times New Roman"/>
                <a:cs typeface="Times New Roman"/>
              </a:rPr>
              <a:t>Дело № А53-22858/2016). </a:t>
            </a:r>
            <a:endParaRPr lang="ru-RU">
              <a:latin typeface="Times New Roman"/>
              <a:cs typeface="Times New Roman"/>
            </a:endParaRPr>
          </a:p>
          <a:p>
            <a:pPr marL="402315" indent="-402315" algn="just">
              <a:buSzPct val="100000"/>
              <a:buAutoNum type="arabicPeriod"/>
              <a:defRPr sz="1700"/>
            </a:pPr>
            <a:endParaRPr>
              <a:latin typeface="Times New Roman"/>
              <a:cs typeface="Times New Roman"/>
            </a:endParaRPr>
          </a:p>
          <a:p>
            <a:pPr algn="just">
              <a:defRPr sz="1700" b="1"/>
            </a:pPr>
            <a:r>
              <a:rPr>
                <a:latin typeface="Times New Roman"/>
                <a:cs typeface="Times New Roman"/>
              </a:rPr>
              <a:t>2. </a:t>
            </a:r>
            <a:r>
              <a:rPr lang="ru-RU">
                <a:latin typeface="Times New Roman"/>
                <a:cs typeface="Times New Roman"/>
              </a:rPr>
              <a:t> </a:t>
            </a:r>
            <a:r>
              <a:rPr>
                <a:latin typeface="Times New Roman"/>
                <a:cs typeface="Times New Roman"/>
              </a:rPr>
              <a:t>ООО «ТД «Югмонтажэлектро» взыскавшее с ООО «Темп» убытки 2 млн. руб., возникшие в результате налоговой проверки. </a:t>
            </a:r>
            <a:endParaRPr/>
          </a:p>
          <a:p>
            <a:pPr algn="just">
              <a:defRPr sz="1700"/>
            </a:pPr>
            <a:r>
              <a:rPr>
                <a:latin typeface="Times New Roman"/>
                <a:cs typeface="Times New Roman"/>
              </a:rPr>
              <a:t>    </a:t>
            </a:r>
            <a:r>
              <a:rPr lang="ru-RU">
                <a:latin typeface="Times New Roman"/>
                <a:cs typeface="Times New Roman"/>
              </a:rPr>
              <a:t>  </a:t>
            </a:r>
            <a:r>
              <a:rPr>
                <a:latin typeface="Times New Roman"/>
                <a:cs typeface="Times New Roman"/>
              </a:rPr>
              <a:t>Расчет сумм убытков производится на основании решений </a:t>
            </a:r>
            <a:r>
              <a:rPr b="1">
                <a:latin typeface="Times New Roman"/>
                <a:cs typeface="Times New Roman"/>
              </a:rPr>
              <a:t>налоговых органов, принятых по результатам камеральной или выездной налоговой проверки</a:t>
            </a:r>
            <a:r>
              <a:rPr>
                <a:latin typeface="Times New Roman"/>
                <a:cs typeface="Times New Roman"/>
              </a:rPr>
              <a:t> </a:t>
            </a:r>
            <a:endParaRPr lang="ru-RU">
              <a:latin typeface="Times New Roman"/>
              <a:cs typeface="Times New Roman"/>
            </a:endParaRPr>
          </a:p>
          <a:p>
            <a:pPr algn="just">
              <a:defRPr sz="1700"/>
            </a:pPr>
            <a:r>
              <a:rPr lang="ru-RU">
                <a:latin typeface="Times New Roman"/>
                <a:cs typeface="Times New Roman"/>
              </a:rPr>
              <a:t>      </a:t>
            </a:r>
            <a:r>
              <a:rPr>
                <a:latin typeface="Times New Roman"/>
                <a:cs typeface="Times New Roman"/>
              </a:rPr>
              <a:t>(Дело № А53-27180/2017).</a:t>
            </a:r>
            <a:endParaRPr/>
          </a:p>
        </p:txBody>
      </p:sp>
      <p:pic>
        <p:nvPicPr>
          <p:cNvPr id="12" name="image1.png"/>
          <p:cNvPicPr>
            <a:picLocks noChangeAspect="1"/>
          </p:cNvPicPr>
          <p:nvPr/>
        </p:nvPicPr>
        <p:blipFill>
          <a:blip r:embed="rId6"/>
          <a:stretch/>
        </p:blipFill>
        <p:spPr bwMode="auto">
          <a:xfrm>
            <a:off x="8764748" y="0"/>
            <a:ext cx="1080609" cy="287867"/>
          </a:xfrm>
          <a:prstGeom prst="rect">
            <a:avLst/>
          </a:prstGeom>
          <a:ln w="12700" cap="flat">
            <a:noFill/>
            <a:miter lim="400000"/>
          </a:ln>
        </p:spPr>
      </p:pic>
    </p:spTree>
  </p:cSld>
  <p:clrMapOvr>
    <a:masterClrMapping/>
  </p:clrMapOvr>
  <mc:AlternateContent xmlns:mc="http://schemas.openxmlformats.org/markup-compatibility/2006">
    <mc:Choice xmlns:p14="http://schemas.microsoft.com/office/powerpoint/2010/main" xmlns:w="http://schemas.openxmlformats.org/wordprocessingml/2006/main" xmlns:m="http://schemas.openxmlformats.org/officeDocument/2006/math" xmlns="" Requires="p14">
      <p:transition p14:dur="2000" advClick="1"/>
    </mc:Choice>
    <mc:Fallback>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Arial"/>
        <a:cs typeface="Arial"/>
      </a:majorFont>
      <a:minorFont>
        <a:latin typeface="Calibri"/>
        <a:ea typeface="Arial"/>
        <a:cs typeface="Arial"/>
      </a:minorFont>
    </a:fontScheme>
    <a:fmtScheme name="Office Them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319</TotalTime>
  <Words>3683</Words>
  <Application>Microsoft Office PowerPoint</Application>
  <DocSecurity>0</DocSecurity>
  <PresentationFormat>Лист A4 (210x297 мм)</PresentationFormat>
  <Paragraphs>549</Paragraphs>
  <Slides>51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51</vt:i4>
      </vt:variant>
    </vt:vector>
  </HeadingPairs>
  <TitlesOfParts>
    <vt:vector size="52" baseType="lpstr">
      <vt:lpstr>Office Theme</vt:lpstr>
      <vt:lpstr>Тема: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ВЫГОДА                                  15</vt:lpstr>
      <vt:lpstr>Слайд 48</vt:lpstr>
      <vt:lpstr>Слайд 49</vt:lpstr>
      <vt:lpstr>Слайд 50</vt:lpstr>
      <vt:lpstr>Слайд 51</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компании</dc:title>
  <dc:creator>Microsoft Office User</dc:creator>
  <cp:lastModifiedBy>Наталюк</cp:lastModifiedBy>
  <cp:revision>1362</cp:revision>
  <dcterms:created xsi:type="dcterms:W3CDTF">2020-05-25T09:15:04Z</dcterms:created>
  <dcterms:modified xsi:type="dcterms:W3CDTF">2021-09-15T16:15:51Z</dcterms:modified>
  <dc:identifier/>
  <dc:language/>
  <cp:version/>
</cp:coreProperties>
</file>